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92" r:id="rId11"/>
    <p:sldId id="286" r:id="rId12"/>
    <p:sldId id="287" r:id="rId13"/>
    <p:sldId id="288" r:id="rId14"/>
    <p:sldId id="293" r:id="rId15"/>
    <p:sldId id="289" r:id="rId16"/>
    <p:sldId id="290" r:id="rId17"/>
    <p:sldId id="291" r:id="rId18"/>
    <p:sldId id="276" r:id="rId19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80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5.png"/><Relationship Id="rId6" Type="http://schemas.microsoft.com/office/2007/relationships/hdphoto" Target="../media/image4.wdp"/><Relationship Id="rId5" Type="http://schemas.openxmlformats.org/officeDocument/2006/relationships/image" Target="../media/image3.png"/><Relationship Id="rId4" Type="http://schemas.openxmlformats.org/officeDocument/2006/relationships/image" Target="../media/image13.png"/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9.png"/><Relationship Id="rId6" Type="http://schemas.microsoft.com/office/2007/relationships/hdphoto" Target="../media/image4.wdp"/><Relationship Id="rId5" Type="http://schemas.openxmlformats.org/officeDocument/2006/relationships/image" Target="../media/image3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11.png"/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.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+副标题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3" name="矩形 2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3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  <p:sp>
        <p:nvSpPr>
          <p:cNvPr id="2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.强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背景图案&#10;&#10;描述已自动生成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tretch>
            <a:fillRect/>
          </a:stretch>
        </p:blipFill>
        <p:spPr>
          <a:xfrm>
            <a:off x="188594" y="0"/>
            <a:ext cx="6108927" cy="6858000"/>
          </a:xfrm>
          <a:prstGeom prst="rect">
            <a:avLst/>
          </a:prstGeom>
        </p:spPr>
      </p:pic>
      <p:pic>
        <p:nvPicPr>
          <p:cNvPr id="7" name="Picture 7" descr="PPT-3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占位符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10" y="2170937"/>
            <a:ext cx="2239369" cy="2239369"/>
          </a:xfrm>
          <a:prstGeom prst="rect">
            <a:avLst/>
          </a:prstGeom>
        </p:spPr>
      </p:pic>
      <p:pic>
        <p:nvPicPr>
          <p:cNvPr id="14" name="图片 13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15" name="图片 14" descr="徽标&#10;&#10;低可信度描述已自动生成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7524754" y="2829601"/>
            <a:ext cx="3924295" cy="666074"/>
          </a:xfrm>
        </p:spPr>
        <p:txBody>
          <a:bodyPr anchor="b" anchorCtr="0"/>
          <a:lstStyle>
            <a:lvl1pPr algn="l">
              <a:defRPr lang="zh-CN" altLang="en-US" sz="3600" b="1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7560483" y="3519846"/>
            <a:ext cx="3888565" cy="374458"/>
          </a:xfrm>
        </p:spPr>
        <p:txBody>
          <a:bodyPr anchor="t" anchorCtr="0"/>
          <a:lstStyle>
            <a:lvl1pPr marL="0" indent="0" algn="l"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0" hasCustomPrompt="1"/>
          </p:nvPr>
        </p:nvSpPr>
        <p:spPr>
          <a:xfrm>
            <a:off x="2153910" y="2170937"/>
            <a:ext cx="2237115" cy="22470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zh-CN" altLang="en-US" dirty="0" smtClean="0"/>
              <a:t>点击图片符号替换图片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32" name="矩形 3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.封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838198" y="1"/>
            <a:ext cx="11353802" cy="6857999"/>
          </a:xfrm>
          <a:custGeom>
            <a:avLst/>
            <a:gdLst>
              <a:gd name="connsiteX0" fmla="*/ 74218 w 11353802"/>
              <a:gd name="connsiteY0" fmla="*/ 0 h 6857999"/>
              <a:gd name="connsiteX1" fmla="*/ 11353802 w 11353802"/>
              <a:gd name="connsiteY1" fmla="*/ 0 h 6857999"/>
              <a:gd name="connsiteX2" fmla="*/ 11353802 w 11353802"/>
              <a:gd name="connsiteY2" fmla="*/ 6857999 h 6857999"/>
              <a:gd name="connsiteX3" fmla="*/ 2532428 w 11353802"/>
              <a:gd name="connsiteY3" fmla="*/ 6857999 h 6857999"/>
              <a:gd name="connsiteX4" fmla="*/ 2309453 w 11353802"/>
              <a:gd name="connsiteY4" fmla="*/ 6645412 h 6857999"/>
              <a:gd name="connsiteX5" fmla="*/ 0 w 11353802"/>
              <a:gd name="connsiteY5" fmla="*/ 1069897 h 6857999"/>
              <a:gd name="connsiteX6" fmla="*/ 40709 w 11353802"/>
              <a:gd name="connsiteY6" fmla="*/ 26370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74218" y="0"/>
                </a:moveTo>
                <a:lnTo>
                  <a:pt x="11353802" y="0"/>
                </a:lnTo>
                <a:lnTo>
                  <a:pt x="11353802" y="6857999"/>
                </a:lnTo>
                <a:lnTo>
                  <a:pt x="2532428" y="6857999"/>
                </a:lnTo>
                <a:lnTo>
                  <a:pt x="2309453" y="6645412"/>
                </a:lnTo>
                <a:cubicBezTo>
                  <a:pt x="882555" y="5218514"/>
                  <a:pt x="0" y="3247272"/>
                  <a:pt x="0" y="1069897"/>
                </a:cubicBezTo>
                <a:cubicBezTo>
                  <a:pt x="0" y="797726"/>
                  <a:pt x="13790" y="528775"/>
                  <a:pt x="40709" y="263705"/>
                </a:cubicBez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7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 flipV="1">
            <a:off x="838198" y="0"/>
            <a:ext cx="11371033" cy="6858000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7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8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9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0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1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3960" y="6170296"/>
            <a:ext cx="1899362" cy="510559"/>
            <a:chOff x="363960" y="6170296"/>
            <a:chExt cx="1899362" cy="510559"/>
          </a:xfrm>
        </p:grpSpPr>
        <p:pic>
          <p:nvPicPr>
            <p:cNvPr id="13" name="图片 12" descr="资源 2@2x-81"/>
            <p:cNvPicPr>
              <a:picLocks noChangeAspect="1"/>
            </p:cNvPicPr>
            <p:nvPr/>
          </p:nvPicPr>
          <p:blipFill>
            <a:blip r:embed="rId3" cstate="screen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30000" detail="2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46405" y="6170296"/>
              <a:ext cx="1550035" cy="241935"/>
            </a:xfrm>
            <a:prstGeom prst="rect">
              <a:avLst/>
            </a:prstGeom>
          </p:spPr>
        </p:pic>
        <p:pic>
          <p:nvPicPr>
            <p:cNvPr id="14" name="图片 13" descr="徽标&#10;&#10;低可信度描述已自动生成"/>
            <p:cNvPicPr>
              <a:picLocks noChangeAspect="1"/>
            </p:cNvPicPr>
            <p:nvPr/>
          </p:nvPicPr>
          <p:blipFill>
            <a:blip r:embed="rId5" cstate="screen"/>
            <a:stretch>
              <a:fillRect/>
            </a:stretch>
          </p:blipFill>
          <p:spPr>
            <a:xfrm>
              <a:off x="363960" y="6412231"/>
              <a:ext cx="1899362" cy="268624"/>
            </a:xfrm>
            <a:prstGeom prst="rect">
              <a:avLst/>
            </a:prstGeom>
          </p:spPr>
        </p:pic>
      </p:grpSp>
      <p:pic>
        <p:nvPicPr>
          <p:cNvPr id="15" name="图片 14" descr="文本&#10;&#10;描述已自动生成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7686675" y="1474883"/>
            <a:ext cx="3987377" cy="4209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封首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3"/>
          <p:cNvSpPr>
            <a:spLocks noGrp="1"/>
          </p:cNvSpPr>
          <p:nvPr/>
        </p:nvSpPr>
        <p:spPr>
          <a:xfrm>
            <a:off x="11113770" y="6512560"/>
            <a:ext cx="772795" cy="28765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effectLst/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佑驾创新</a:t>
            </a:r>
            <a:endParaRPr lang="zh-CN" altLang="en-US" dirty="0">
              <a:solidFill>
                <a:schemeClr val="bg1">
                  <a:lumMod val="75000"/>
                </a:schemeClr>
              </a:solidFill>
              <a:effectLst/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66350" y="254000"/>
            <a:ext cx="19392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让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汽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车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感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知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世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界</a:t>
            </a:r>
            <a:endParaRPr lang="zh-CN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2" name="图片占位符 5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 flipH="1">
            <a:off x="6810102" y="2"/>
            <a:ext cx="5381897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95000"/>
              <a:alpha val="0"/>
            </a:schemeClr>
          </a:solidFill>
        </p:spPr>
      </p:pic>
      <p:sp>
        <p:nvSpPr>
          <p:cNvPr id="13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 flipH="1">
            <a:off x="6810103" y="1"/>
            <a:ext cx="5399128" cy="6857999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100000">
                <a:srgbClr val="C11B2B">
                  <a:alpha val="0"/>
                </a:srgbClr>
              </a:gs>
              <a:gs pos="12000">
                <a:srgbClr val="BD1829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grpSp>
        <p:nvGrpSpPr>
          <p:cNvPr id="14" name="Group 1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7686675" y="1522508"/>
            <a:ext cx="3626710" cy="3810837"/>
            <a:chOff x="6096000" y="1038950"/>
            <a:chExt cx="3624666" cy="3808689"/>
          </a:xfrm>
          <a:solidFill>
            <a:schemeClr val="bg1">
              <a:alpha val="50000"/>
            </a:schemeClr>
          </a:solidFill>
        </p:grpSpPr>
        <p:sp>
          <p:nvSpPr>
            <p:cNvPr id="15" name="Half Frame 16"/>
            <p:cNvSpPr/>
            <p:nvPr/>
          </p:nvSpPr>
          <p:spPr>
            <a:xfrm>
              <a:off x="6096000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6" name="Half Frame 17"/>
            <p:cNvSpPr/>
            <p:nvPr/>
          </p:nvSpPr>
          <p:spPr>
            <a:xfrm flipV="1">
              <a:off x="6096000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7" name="Half Frame 18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8" name="Half Frame 19"/>
            <p:cNvSpPr/>
            <p:nvPr/>
          </p:nvSpPr>
          <p:spPr>
            <a:xfrm flipH="1" flipV="1">
              <a:off x="9446078" y="4573051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23" name="图片 22" descr="文本&#10;&#10;描述已自动生成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975536" y="1417691"/>
            <a:ext cx="3524631" cy="4209052"/>
          </a:xfrm>
          <a:prstGeom prst="rect">
            <a:avLst/>
          </a:prstGeom>
        </p:spPr>
      </p:pic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824994" y="2676880"/>
            <a:ext cx="5985107" cy="832782"/>
          </a:xfrm>
        </p:spPr>
        <p:txBody>
          <a:bodyPr anchor="b">
            <a:noAutofit/>
          </a:bodyPr>
          <a:lstStyle>
            <a:lvl1pPr algn="l">
              <a:defRPr lang="zh-CN" altLang="en-US" sz="4800" b="0" i="0" u="none" kern="1200" baseline="0" dirty="0">
                <a:solidFill>
                  <a:schemeClr val="bg2">
                    <a:lumMod val="2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此处填写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2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24680" y="3955489"/>
            <a:ext cx="5149400" cy="369332"/>
          </a:xfrm>
        </p:spPr>
        <p:txBody>
          <a:bodyPr anchor="ctr">
            <a:noAutofit/>
          </a:bodyPr>
          <a:lstStyle>
            <a:lvl1pPr mar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此处填写副标题，如：姓名</a:t>
            </a:r>
            <a:endParaRPr lang="zh-CN" alt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sz="quarter" idx="10" hasCustomPrompt="1"/>
          </p:nvPr>
        </p:nvSpPr>
        <p:spPr>
          <a:xfrm>
            <a:off x="822688" y="4461030"/>
            <a:ext cx="5151392" cy="369332"/>
          </a:xfrm>
        </p:spPr>
        <p:txBody>
          <a:bodyPr anchor="ctr">
            <a:noAutofit/>
          </a:bodyPr>
          <a:lstStyle>
            <a:lvl1pPr marL="0" indent="0"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lang="zh-CN" altLang="en-US" dirty="0" smtClean="0"/>
              <a:t>此处填写第二个副标题，如：日期</a:t>
            </a:r>
            <a:r>
              <a:rPr lang="en-US" altLang="zh-CN" dirty="0" smtClean="0"/>
              <a:t>/</a:t>
            </a:r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1" hasCustomPrompt="1"/>
          </p:nvPr>
        </p:nvSpPr>
        <p:spPr>
          <a:xfrm>
            <a:off x="188592" y="6544983"/>
            <a:ext cx="6316076" cy="255232"/>
          </a:xfrm>
        </p:spPr>
        <p:txBody>
          <a:bodyPr anchor="ctr"/>
          <a:lstStyle>
            <a:lvl1pPr marL="0" indent="0">
              <a:buNone/>
              <a:defRPr lang="zh-CN" altLang="en-US" sz="1200" b="0" i="0" u="none" kern="1200" baseline="0" dirty="0" smtClean="0">
                <a:solidFill>
                  <a:srgbClr val="3D3A39"/>
                </a:solidFill>
                <a:effectLst/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</a:lstStyle>
          <a:p>
            <a:pPr lvl="0"/>
            <a:r>
              <a:rPr lang="zh-CN" altLang="en-US" dirty="0" smtClean="0"/>
              <a:t>此处填写保密等级，默认“</a:t>
            </a:r>
            <a:r>
              <a:rPr lang="en-US" altLang="zh-CN" dirty="0" smtClean="0"/>
              <a:t>MINIEYE</a:t>
            </a:r>
            <a:r>
              <a:rPr lang="zh-CN" altLang="en-US" dirty="0" smtClean="0"/>
              <a:t>机密”（共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个层级：绝密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机密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保密）。不得空缺！</a:t>
            </a:r>
            <a:endParaRPr lang="zh-CN" altLang="en-US" dirty="0"/>
          </a:p>
        </p:txBody>
      </p:sp>
      <p:pic>
        <p:nvPicPr>
          <p:cNvPr id="24" name="图片 23" descr="资源 2@2x-81"/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495" y="257175"/>
            <a:ext cx="1550035" cy="241935"/>
          </a:xfrm>
          <a:prstGeom prst="rect">
            <a:avLst/>
          </a:prstGeom>
        </p:spPr>
      </p:pic>
      <p:pic>
        <p:nvPicPr>
          <p:cNvPr id="27" name="图片 26" descr="徽标&#10;&#10;低可信度描述已自动生成"/>
          <p:cNvPicPr>
            <a:picLocks noChangeAspect="1"/>
          </p:cNvPicPr>
          <p:nvPr/>
        </p:nvPicPr>
        <p:blipFill>
          <a:blip r:embed="rId6" cstate="screen"/>
          <a:stretch>
            <a:fillRect/>
          </a:stretch>
        </p:blipFill>
        <p:spPr>
          <a:xfrm>
            <a:off x="331575" y="491263"/>
            <a:ext cx="1899362" cy="268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6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>
            <a:alphaModFix amt="85000"/>
          </a:blip>
          <a:srcRect/>
          <a:stretch>
            <a:fillRect/>
          </a:stretch>
        </p:blipFill>
        <p:spPr>
          <a:xfrm>
            <a:off x="0" y="0"/>
            <a:ext cx="3888637" cy="6858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19" descr="PPT-2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" name="Group 7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GrpSpPr/>
          <p:nvPr/>
        </p:nvGrpSpPr>
        <p:grpSpPr>
          <a:xfrm>
            <a:off x="476044" y="1314450"/>
            <a:ext cx="2819125" cy="4085941"/>
            <a:chOff x="6781862" y="1038950"/>
            <a:chExt cx="2938804" cy="4259400"/>
          </a:xfrm>
          <a:solidFill>
            <a:schemeClr val="bg1">
              <a:alpha val="50000"/>
            </a:schemeClr>
          </a:solidFill>
        </p:grpSpPr>
        <p:sp>
          <p:nvSpPr>
            <p:cNvPr id="11" name="Half Frame 73"/>
            <p:cNvSpPr/>
            <p:nvPr/>
          </p:nvSpPr>
          <p:spPr>
            <a:xfrm>
              <a:off x="6781862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2" name="Half Frame 74"/>
            <p:cNvSpPr/>
            <p:nvPr/>
          </p:nvSpPr>
          <p:spPr>
            <a:xfrm flipV="1">
              <a:off x="6781862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3" name="Half Frame 75"/>
            <p:cNvSpPr/>
            <p:nvPr/>
          </p:nvSpPr>
          <p:spPr>
            <a:xfrm flipH="1">
              <a:off x="9446078" y="1038950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  <p:sp>
          <p:nvSpPr>
            <p:cNvPr id="14" name="Half Frame 76"/>
            <p:cNvSpPr/>
            <p:nvPr/>
          </p:nvSpPr>
          <p:spPr>
            <a:xfrm flipH="1" flipV="1">
              <a:off x="9446078" y="5023762"/>
              <a:ext cx="274588" cy="274588"/>
            </a:xfrm>
            <a:prstGeom prst="halfFrame">
              <a:avLst>
                <a:gd name="adj1" fmla="val 11156"/>
                <a:gd name="adj2" fmla="val 1317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图标&#10;&#10;描述已自动生成"/>
          <p:cNvPicPr>
            <a:picLocks noChangeAspect="1"/>
          </p:cNvPicPr>
          <p:nvPr/>
        </p:nvPicPr>
        <p:blipFill>
          <a:blip r:embed="rId4" cstate="screen">
            <a:alphaModFix amt="35000"/>
          </a:blip>
          <a:stretch>
            <a:fillRect/>
          </a:stretch>
        </p:blipFill>
        <p:spPr>
          <a:xfrm>
            <a:off x="695569" y="2180251"/>
            <a:ext cx="2497497" cy="2497497"/>
          </a:xfrm>
          <a:prstGeom prst="rect">
            <a:avLst/>
          </a:prstGeom>
        </p:spPr>
      </p:pic>
      <p:pic>
        <p:nvPicPr>
          <p:cNvPr id="18" name="图片 17" descr="资源 2@2x-81"/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19" name="图片 18" descr="文本&#10;&#10;描述已自动生成"/>
          <p:cNvPicPr>
            <a:picLocks noChangeAspect="1"/>
          </p:cNvPicPr>
          <p:nvPr/>
        </p:nvPicPr>
        <p:blipFill>
          <a:blip r:embed="rId7" cstate="screen"/>
          <a:stretch>
            <a:fillRect/>
          </a:stretch>
        </p:blipFill>
        <p:spPr>
          <a:xfrm>
            <a:off x="270671" y="1324474"/>
            <a:ext cx="3347291" cy="4209052"/>
          </a:xfrm>
          <a:prstGeom prst="rect">
            <a:avLst/>
          </a:prstGeom>
        </p:spPr>
      </p:pic>
      <p:pic>
        <p:nvPicPr>
          <p:cNvPr id="20" name="图片 19" descr="徽标&#10;&#10;低可信度描述已自动生成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 hasCustomPrompt="1"/>
          </p:nvPr>
        </p:nvSpPr>
        <p:spPr>
          <a:xfrm>
            <a:off x="5729337" y="1600345"/>
            <a:ext cx="5110113" cy="579442"/>
          </a:xfrm>
        </p:spPr>
        <p:txBody>
          <a:bodyPr anchor="b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点击添加标题</a:t>
            </a:r>
            <a:endParaRPr lang="zh-CN" altLang="en-US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0" hasCustomPrompt="1"/>
          </p:nvPr>
        </p:nvSpPr>
        <p:spPr>
          <a:xfrm>
            <a:off x="5729336" y="2303126"/>
            <a:ext cx="5110113" cy="707886"/>
          </a:xfrm>
        </p:spPr>
        <p:txBody>
          <a:bodyPr wrap="square">
            <a:spAutoFit/>
          </a:bodyPr>
          <a:lstStyle>
            <a:lvl1pPr mar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lvl="0"/>
            <a:r>
              <a:rPr lang="zh-CN" altLang="en-US" dirty="0" smtClean="0"/>
              <a:t>点击此处添加正文</a:t>
            </a:r>
            <a:endParaRPr lang="en-US" altLang="zh-CN" dirty="0" smtClean="0"/>
          </a:p>
        </p:txBody>
      </p:sp>
      <p:sp>
        <p:nvSpPr>
          <p:cNvPr id="3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章节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4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PicPr>
            <a:picLocks noChangeAspect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0" y="1"/>
            <a:ext cx="12192000" cy="2962274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9525">
            <a:noFill/>
          </a:ln>
        </p:spPr>
      </p:pic>
      <p:pic>
        <p:nvPicPr>
          <p:cNvPr id="7" name="Picture 7" descr="PPT-3-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Freeform: Shape 7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2"/>
            <a:ext cx="12192000" cy="2962273"/>
          </a:xfrm>
          <a:custGeom>
            <a:avLst/>
            <a:gdLst>
              <a:gd name="connsiteX0" fmla="*/ 0 w 11353802"/>
              <a:gd name="connsiteY0" fmla="*/ 0 h 6857999"/>
              <a:gd name="connsiteX1" fmla="*/ 8821374 w 11353802"/>
              <a:gd name="connsiteY1" fmla="*/ 0 h 6857999"/>
              <a:gd name="connsiteX2" fmla="*/ 9044349 w 11353802"/>
              <a:gd name="connsiteY2" fmla="*/ 212587 h 6857999"/>
              <a:gd name="connsiteX3" fmla="*/ 11353802 w 11353802"/>
              <a:gd name="connsiteY3" fmla="*/ 5788102 h 6857999"/>
              <a:gd name="connsiteX4" fmla="*/ 11313093 w 11353802"/>
              <a:gd name="connsiteY4" fmla="*/ 6594294 h 6857999"/>
              <a:gd name="connsiteX5" fmla="*/ 11279584 w 11353802"/>
              <a:gd name="connsiteY5" fmla="*/ 6857999 h 6857999"/>
              <a:gd name="connsiteX6" fmla="*/ 0 w 11353802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53802" h="6857999">
                <a:moveTo>
                  <a:pt x="0" y="0"/>
                </a:moveTo>
                <a:lnTo>
                  <a:pt x="8821374" y="0"/>
                </a:lnTo>
                <a:lnTo>
                  <a:pt x="9044349" y="212587"/>
                </a:lnTo>
                <a:cubicBezTo>
                  <a:pt x="10471247" y="1639485"/>
                  <a:pt x="11353802" y="3610727"/>
                  <a:pt x="11353802" y="5788102"/>
                </a:cubicBezTo>
                <a:cubicBezTo>
                  <a:pt x="11353802" y="6060273"/>
                  <a:pt x="11340012" y="6329224"/>
                  <a:pt x="11313093" y="6594294"/>
                </a:cubicBezTo>
                <a:lnTo>
                  <a:pt x="11279584" y="6857999"/>
                </a:lnTo>
                <a:lnTo>
                  <a:pt x="0" y="6857999"/>
                </a:lnTo>
                <a:close/>
              </a:path>
            </a:pathLst>
          </a:custGeom>
          <a:gradFill>
            <a:gsLst>
              <a:gs pos="81000">
                <a:srgbClr val="C11B2B">
                  <a:alpha val="0"/>
                </a:srgbClr>
              </a:gs>
              <a:gs pos="19000">
                <a:srgbClr val="BD1829">
                  <a:alpha val="83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pic>
        <p:nvPicPr>
          <p:cNvPr id="13" name="图片 12" descr="徽标&#10;&#10;描述已自动生成"/>
          <p:cNvPicPr>
            <a:picLocks noChangeAspect="1"/>
          </p:cNvPicPr>
          <p:nvPr/>
        </p:nvPicPr>
        <p:blipFill>
          <a:blip r:embed="rId4" cstate="screen"/>
          <a:stretch>
            <a:fillRect/>
          </a:stretch>
        </p:blipFill>
        <p:spPr>
          <a:xfrm>
            <a:off x="724713" y="1010752"/>
            <a:ext cx="10875924" cy="1282943"/>
          </a:xfrm>
          <a:prstGeom prst="rect">
            <a:avLst/>
          </a:prstGeom>
        </p:spPr>
      </p:pic>
      <p:sp>
        <p:nvSpPr>
          <p:cNvPr id="26" name="标题 1"/>
          <p:cNvSpPr>
            <a:spLocks noGrp="1"/>
          </p:cNvSpPr>
          <p:nvPr>
            <p:ph type="ctrTitle" hasCustomPrompt="1"/>
          </p:nvPr>
        </p:nvSpPr>
        <p:spPr>
          <a:xfrm>
            <a:off x="1511389" y="4413833"/>
            <a:ext cx="9775735" cy="666074"/>
          </a:xfrm>
        </p:spPr>
        <p:txBody>
          <a:bodyPr anchor="t" anchorCtr="0">
            <a:spAutoFit/>
          </a:bodyPr>
          <a:lstStyle>
            <a:lvl1pPr algn="l">
              <a:defRPr lang="zh-CN" altLang="en-US" sz="3600" b="1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7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49488" y="3848100"/>
            <a:ext cx="7423062" cy="520765"/>
          </a:xfrm>
        </p:spPr>
        <p:txBody>
          <a:bodyPr anchor="b" anchorCtr="0"/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8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grpSp>
        <p:nvGrpSpPr>
          <p:cNvPr id="28" name="组合 27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9" name="矩形 28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2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大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854010"/>
            <a:ext cx="10601326" cy="5219129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2" name="矩形 21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2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-无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1" name="矩形 20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1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89609" y="1148288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66935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3" name="矩形 2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4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.大量内容+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1"/>
          </p:cNvSpPr>
          <p:nvPr>
            <p:ph type="ctrTitle" hasCustomPrompt="1"/>
          </p:nvPr>
        </p:nvSpPr>
        <p:spPr>
          <a:xfrm>
            <a:off x="384810" y="84850"/>
            <a:ext cx="9664065" cy="528346"/>
          </a:xfrm>
        </p:spPr>
        <p:txBody>
          <a:bodyPr anchor="ctr" anchorCtr="0"/>
          <a:lstStyle>
            <a:lvl1pPr algn="l">
              <a:defRPr lang="zh-CN" altLang="en-US" sz="2800" b="0" i="0" u="none" kern="1200" baseline="0" dirty="0">
                <a:solidFill>
                  <a:schemeClr val="tx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29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84810" y="627172"/>
            <a:ext cx="9359266" cy="400110"/>
          </a:xfrm>
        </p:spPr>
        <p:txBody>
          <a:bodyPr wrap="square" anchor="ctr" anchorCtr="0">
            <a:spAutoFit/>
          </a:bodyPr>
          <a:lstStyle>
            <a:lvl1pPr mar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2000" b="0" i="0" u="none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</a:t>
            </a:r>
            <a:r>
              <a:rPr lang="zh-CN" altLang="en-US" dirty="0" smtClean="0"/>
              <a:t>编辑副标题</a:t>
            </a:r>
            <a:endParaRPr lang="zh-CN" altLang="en-US" dirty="0"/>
          </a:p>
        </p:txBody>
      </p:sp>
      <p:pic>
        <p:nvPicPr>
          <p:cNvPr id="32" name="Picture 7" descr="PPT-3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54775"/>
            <a:ext cx="12190413" cy="403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" name="Rectangle 22" descr="e7d195523061f1c029d8a470330beef7eecbf578a74c67be34E755975358C32C42B60046E65E5AB2B817CFACDA70963A03272FA99D31C85E250EFEC4061BFB07F05F931B289192FCB8E0285A555C1F2392D74B3AB7F8AB6C3BAB741355E0C3355A542181F2737AE14D5FFF0F9349A7BFA87C8718D44FD9D83F560F91D0EF676129241F976EE247897767FAF02E06EBE6"/>
          <p:cNvSpPr/>
          <p:nvPr/>
        </p:nvSpPr>
        <p:spPr>
          <a:xfrm>
            <a:off x="0" y="136207"/>
            <a:ext cx="188594" cy="403225"/>
          </a:xfrm>
          <a:prstGeom prst="rect">
            <a:avLst/>
          </a:prstGeom>
          <a:solidFill>
            <a:srgbClr val="A50F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9" name="图片 38" descr="资源 2@2x-81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57155" y="124460"/>
            <a:ext cx="1550035" cy="241935"/>
          </a:xfrm>
          <a:prstGeom prst="rect">
            <a:avLst/>
          </a:prstGeom>
        </p:spPr>
      </p:pic>
      <p:pic>
        <p:nvPicPr>
          <p:cNvPr id="40" name="图片 39" descr="徽标&#10;&#10;低可信度描述已自动生成"/>
          <p:cNvPicPr>
            <a:picLocks noChangeAspect="1"/>
          </p:cNvPicPr>
          <p:nvPr/>
        </p:nvPicPr>
        <p:blipFill>
          <a:blip r:embed="rId5" cstate="screen"/>
          <a:stretch>
            <a:fillRect/>
          </a:stretch>
        </p:blipFill>
        <p:spPr>
          <a:xfrm>
            <a:off x="10184235" y="358548"/>
            <a:ext cx="1899362" cy="268624"/>
          </a:xfrm>
          <a:prstGeom prst="rect">
            <a:avLst/>
          </a:prstGeom>
        </p:spPr>
      </p:pic>
      <p:sp>
        <p:nvSpPr>
          <p:cNvPr id="55" name="内容占位符 54"/>
          <p:cNvSpPr>
            <a:spLocks noGrp="1"/>
          </p:cNvSpPr>
          <p:nvPr>
            <p:ph sz="quarter" idx="10" hasCustomPrompt="1"/>
          </p:nvPr>
        </p:nvSpPr>
        <p:spPr>
          <a:xfrm>
            <a:off x="695325" y="1044510"/>
            <a:ext cx="10601326" cy="4124997"/>
          </a:xfrm>
        </p:spPr>
        <p:txBody>
          <a:bodyPr/>
          <a:lstStyle>
            <a:lvl1pPr indent="-284480">
              <a:lnSpc>
                <a:spcPct val="150000"/>
              </a:lnSpc>
              <a:spcBef>
                <a:spcPts val="0"/>
              </a:spcBef>
              <a:defRPr lang="zh-CN" altLang="en-US" sz="16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2pPr>
            <a:lvl3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3pPr>
            <a:lvl4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4pPr>
            <a:lvl5pPr indent="-284480">
              <a:lnSpc>
                <a:spcPct val="150000"/>
              </a:lnSpc>
              <a:spcBef>
                <a:spcPts val="0"/>
              </a:spcBef>
              <a:defRPr lang="zh-CN" altLang="en-US" sz="1400" b="0" i="0" u="none" kern="1200" baseline="0" dirty="0" smtClean="0">
                <a:solidFill>
                  <a:schemeClr val="tx1"/>
                </a:solidFill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2339893" y="627172"/>
            <a:ext cx="1447170" cy="6132723"/>
            <a:chOff x="12339893" y="627172"/>
            <a:chExt cx="1447170" cy="6132723"/>
          </a:xfrm>
        </p:grpSpPr>
        <p:sp>
          <p:nvSpPr>
            <p:cNvPr id="23" name="矩形 22"/>
            <p:cNvSpPr/>
            <p:nvPr/>
          </p:nvSpPr>
          <p:spPr>
            <a:xfrm>
              <a:off x="12430125" y="986423"/>
              <a:ext cx="1247774" cy="552450"/>
            </a:xfrm>
            <a:prstGeom prst="rect">
              <a:avLst/>
            </a:prstGeom>
            <a:solidFill>
              <a:srgbClr val="DB51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DB5150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219/81/80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2430125" y="2033904"/>
              <a:ext cx="1247774" cy="5524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C00000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192/0/0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2339894" y="62717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品牌色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39893" y="171526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辅助色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2430124" y="2700012"/>
              <a:ext cx="1247775" cy="55245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FF9999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255/153/153</a:t>
              </a:r>
              <a:endParaRPr lang="zh-CN" altLang="en-US" sz="12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2425737" y="4444462"/>
              <a:ext cx="1252162" cy="552450"/>
            </a:xfrm>
            <a:prstGeom prst="rect">
              <a:avLst/>
            </a:prstGeom>
            <a:solidFill>
              <a:srgbClr val="3D3A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3D3A39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61/58/57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2425737" y="5125759"/>
              <a:ext cx="1252162" cy="552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7F7F7F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127/127/127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2425737" y="5794348"/>
              <a:ext cx="1252162" cy="552450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BFBFBF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191/191/191</a:t>
              </a:r>
              <a:endParaRPr lang="zh-CN" altLang="en-US" sz="9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2425737" y="3377070"/>
              <a:ext cx="1181100" cy="5524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# </a:t>
              </a:r>
              <a:r>
                <a:rPr lang="en-US" altLang="zh-CN" sz="12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FFC000</a:t>
              </a:r>
              <a:endParaRPr lang="en-US" altLang="zh-CN" sz="1200" dirty="0" smtClean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  <a:p>
              <a:pPr algn="ctr"/>
              <a:r>
                <a:rPr lang="en-US" altLang="zh-CN" sz="900" dirty="0" smtClean="0">
                  <a:latin typeface="OPPOSans H" panose="00020600040101010101" charset="-122"/>
                  <a:ea typeface="OPPOSans H" panose="00020600040101010101" charset="-122"/>
                  <a:cs typeface="OPPOSans H" panose="00020600040101010101" charset="-122"/>
                </a:rPr>
                <a:t>RGB 255/192/0</a:t>
              </a:r>
              <a:endParaRPr lang="zh-CN" altLang="en-US" sz="1400" dirty="0"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2339893" y="4079584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字体色</a:t>
              </a:r>
              <a:endParaRPr lang="zh-CN" altLang="en-US" sz="16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2339893" y="6498285"/>
              <a:ext cx="1447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MINIEYE</a:t>
              </a:r>
              <a:r>
                <a:rPr lang="zh-CN" altLang="en-US" sz="1100" dirty="0">
                  <a:solidFill>
                    <a:schemeClr val="bg1">
                      <a:lumMod val="50000"/>
                    </a:schemeClr>
                  </a:solidFill>
                  <a:latin typeface="OPPOSans B" panose="00020600040101010101" pitchFamily="18" charset="-122"/>
                  <a:ea typeface="OPPOSans B" panose="00020600040101010101" pitchFamily="18" charset="-122"/>
                  <a:cs typeface="OPPOSans B" panose="00020600040101010101" pitchFamily="18" charset="-122"/>
                </a:rPr>
                <a:t>视觉规范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endParaRPr>
            </a:p>
          </p:txBody>
        </p:sp>
      </p:grpSp>
      <p:sp>
        <p:nvSpPr>
          <p:cNvPr id="45" name="文本占位符 3"/>
          <p:cNvSpPr>
            <a:spLocks noGrp="1"/>
          </p:cNvSpPr>
          <p:nvPr/>
        </p:nvSpPr>
        <p:spPr>
          <a:xfrm>
            <a:off x="11113770" y="6469973"/>
            <a:ext cx="772795" cy="382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rPr>
              <a:t>佑驾创新</a:t>
            </a:r>
            <a:endParaRPr lang="zh-CN" altLang="en-US" b="1" dirty="0">
              <a:solidFill>
                <a:schemeClr val="bg1">
                  <a:lumMod val="75000"/>
                </a:schemeClr>
              </a:solidFill>
              <a:effectLst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altLang="zh-CN"/>
          </a:p>
        </p:txBody>
      </p:sp>
      <p:sp>
        <p:nvSpPr>
          <p:cNvPr id="102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lvl="0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90000"/>
        </a:lnSpc>
        <a:spcBef>
          <a:spcPct val="30000"/>
        </a:spcBef>
        <a:spcAft>
          <a:spcPct val="0"/>
        </a:spcAft>
        <a:buFont typeface="Arial" panose="020B0604020202020204" pitchFamily="34" charset="0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Calibri" panose="020F05020202040302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6.png"/><Relationship Id="rId3" Type="http://schemas.openxmlformats.org/officeDocument/2006/relationships/tags" Target="../tags/tag11.xml"/><Relationship Id="rId2" Type="http://schemas.openxmlformats.org/officeDocument/2006/relationships/image" Target="../media/image25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7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2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3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c7x dsp介绍及bev在c7x上的实现过程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MINIEYE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tanh</a:t>
            </a:r>
            <a:r>
              <a:t>和</a:t>
            </a:r>
            <a:r>
              <a:rPr lang="en-US" altLang="zh-CN"/>
              <a:t>softmax</a:t>
            </a:r>
            <a:r>
              <a:t>查表和</a:t>
            </a:r>
            <a:r>
              <a:t>计算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1990" y="840105"/>
            <a:ext cx="7077075" cy="41249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39710" y="84010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depth</a:t>
            </a:r>
            <a:r>
              <a:rPr lang="zh-CN" altLang="en-US"/>
              <a:t>要计算</a:t>
            </a:r>
            <a:r>
              <a:rPr lang="en-US" altLang="zh-CN"/>
              <a:t>tanh,</a:t>
            </a:r>
            <a:r>
              <a:rPr lang="zh-CN" altLang="en-US"/>
              <a:t>然后计算</a:t>
            </a:r>
            <a:r>
              <a:rPr lang="en-US" altLang="zh-CN"/>
              <a:t>softmax</a:t>
            </a:r>
            <a:r>
              <a:rPr lang="zh-CN" altLang="en-US"/>
              <a:t>，</a:t>
            </a:r>
            <a:r>
              <a:rPr lang="zh-CN" altLang="en-US"/>
              <a:t>这个步骤非常耗时。以前在</a:t>
            </a:r>
            <a:r>
              <a:rPr lang="en-US" altLang="zh-CN"/>
              <a:t>J5</a:t>
            </a:r>
            <a:r>
              <a:rPr lang="zh-CN" altLang="en-US"/>
              <a:t>的</a:t>
            </a:r>
            <a:r>
              <a:rPr lang="en-US" altLang="zh-CN"/>
              <a:t>vision p6 DSP</a:t>
            </a:r>
            <a:r>
              <a:rPr lang="zh-CN" altLang="en-US"/>
              <a:t>上计算</a:t>
            </a:r>
            <a:r>
              <a:rPr lang="en-US" altLang="zh-CN"/>
              <a:t>softmax</a:t>
            </a:r>
            <a:r>
              <a:rPr lang="zh-CN" altLang="en-US"/>
              <a:t>耗时</a:t>
            </a:r>
            <a:r>
              <a:rPr lang="en-US" altLang="zh-CN"/>
              <a:t>18ms.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这里采用查表，实际查表是</a:t>
            </a:r>
            <a:r>
              <a:rPr lang="en-US" altLang="zh-CN"/>
              <a:t>exp(tanh(depth)*4)</a:t>
            </a:r>
            <a:r>
              <a:rPr lang="zh-CN" altLang="en-US"/>
              <a:t>。在</a:t>
            </a:r>
            <a:r>
              <a:rPr lang="en-US" altLang="zh-CN"/>
              <a:t>DSP</a:t>
            </a:r>
            <a:r>
              <a:rPr lang="zh-CN" altLang="en-US"/>
              <a:t>上再做累加和</a:t>
            </a:r>
            <a:r>
              <a:rPr lang="zh-CN" altLang="en-US"/>
              <a:t>除法。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A72</a:t>
            </a:r>
            <a:r>
              <a:t>传给</a:t>
            </a:r>
            <a:r>
              <a:rPr lang="en-US" altLang="zh-CN"/>
              <a:t>DSP</a:t>
            </a:r>
            <a:r>
              <a:t>的</a:t>
            </a:r>
            <a:r>
              <a:t>数据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1825" y="680720"/>
            <a:ext cx="6619875" cy="2238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7075" y="3569335"/>
            <a:ext cx="6429375" cy="495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023225" y="1840230"/>
            <a:ext cx="4064000" cy="1927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这些数据通过共享内存传给</a:t>
            </a:r>
            <a:r>
              <a:rPr lang="en-US" altLang="zh-CN"/>
              <a:t>DSP</a:t>
            </a:r>
            <a:r>
              <a:rPr lang="zh-CN" altLang="en-US"/>
              <a:t>，</a:t>
            </a:r>
            <a:endParaRPr lang="zh-CN" altLang="en-US"/>
          </a:p>
          <a:p>
            <a:r>
              <a:rPr lang="zh-CN" altLang="en-US"/>
              <a:t>这些</a:t>
            </a:r>
            <a:r>
              <a:rPr lang="en-US" altLang="zh-CN"/>
              <a:t>buf</a:t>
            </a:r>
            <a:r>
              <a:rPr lang="zh-CN" altLang="en-US"/>
              <a:t>可以连续也可以不连续，因为这些</a:t>
            </a:r>
            <a:r>
              <a:rPr lang="en-US" altLang="zh-CN"/>
              <a:t>buf</a:t>
            </a:r>
            <a:r>
              <a:rPr lang="zh-CN" altLang="en-US"/>
              <a:t>的地址也传给了</a:t>
            </a:r>
            <a:r>
              <a:rPr lang="en-US" altLang="zh-CN"/>
              <a:t>DSP</a:t>
            </a:r>
            <a:r>
              <a:rPr lang="zh-CN" altLang="en-US"/>
              <a:t>，所以</a:t>
            </a:r>
            <a:r>
              <a:rPr lang="en-US" altLang="zh-CN"/>
              <a:t>dsp</a:t>
            </a:r>
            <a:r>
              <a:rPr lang="zh-CN" altLang="en-US"/>
              <a:t>都能</a:t>
            </a:r>
            <a:r>
              <a:rPr lang="zh-CN" altLang="en-US"/>
              <a:t>取到。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DSP</a:t>
            </a:r>
            <a:r>
              <a:rPr lang="zh-CN" altLang="en-US"/>
              <a:t>拿到这些数据后，根据前面的流程图</a:t>
            </a:r>
            <a:r>
              <a:rPr lang="zh-CN" altLang="en-US"/>
              <a:t>计算。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bev</a:t>
            </a:r>
            <a:r>
              <a:t>计算</a:t>
            </a:r>
            <a:r>
              <a:t>和消耗的</a:t>
            </a:r>
            <a:r>
              <a:rPr lang="en-US" altLang="zh-CN"/>
              <a:t>L2D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795655" y="847025"/>
            <a:ext cx="10601326" cy="4124997"/>
          </a:xfrm>
        </p:spPr>
        <p:txBody>
          <a:bodyPr/>
          <a:p>
            <a:r>
              <a:rPr lang="zh-CN" altLang="en-US"/>
              <a:t>实际用</a:t>
            </a:r>
            <a:r>
              <a:rPr lang="en-US" altLang="zh-CN"/>
              <a:t>dsp</a:t>
            </a:r>
            <a:r>
              <a:t>实现的时候，精简了流程图的</a:t>
            </a:r>
            <a:r>
              <a:t>一些中间过程，直接算了好几步。细节就不描述</a:t>
            </a:r>
            <a:r>
              <a:t>了。</a:t>
            </a:r>
          </a:p>
          <a:p/>
          <a:p>
            <a:pPr marL="0" indent="0">
              <a:buNone/>
            </a:pPr>
            <a:r>
              <a:t>   需要保存在</a:t>
            </a:r>
            <a:r>
              <a:rPr lang="en-US" altLang="zh-CN"/>
              <a:t>L2</a:t>
            </a:r>
            <a:r>
              <a:t>中的</a:t>
            </a:r>
            <a:r>
              <a:t>数据：</a:t>
            </a:r>
          </a:p>
          <a:p>
            <a:pPr marL="0" indent="457200">
              <a:buNone/>
            </a:pPr>
            <a:r>
              <a:rPr lang="en-US" altLang="zh-CN"/>
              <a:t>1.</a:t>
            </a:r>
            <a:r>
              <a:t>一个摄像头的</a:t>
            </a:r>
            <a:r>
              <a:rPr lang="en-US" altLang="zh-CN"/>
              <a:t>topk</a:t>
            </a:r>
            <a:r>
              <a:t>值，大小</a:t>
            </a:r>
            <a:r>
              <a:rPr lang="en-US" altLang="zh-CN"/>
              <a:t>18*32*5*4 = 11520</a:t>
            </a:r>
            <a:endParaRPr lang="en-US" altLang="zh-CN"/>
          </a:p>
          <a:p>
            <a:pPr marL="0" indent="457200">
              <a:buNone/>
            </a:pPr>
            <a:r>
              <a:rPr lang="en-US" altLang="zh-CN"/>
              <a:t>2.</a:t>
            </a:r>
            <a:r>
              <a:t>一个摄像头映射后的位置，</a:t>
            </a:r>
            <a:r>
              <a:rPr>
                <a:sym typeface="+mn-ea"/>
              </a:rPr>
              <a:t>大小</a:t>
            </a:r>
            <a:r>
              <a:rPr lang="en-US" altLang="zh-CN">
                <a:sym typeface="+mn-ea"/>
              </a:rPr>
              <a:t>18*32*5*2 = 5760</a:t>
            </a:r>
            <a:endParaRPr lang="en-US" altLang="zh-CN">
              <a:sym typeface="+mn-ea"/>
            </a:endParaRPr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3.1</a:t>
            </a:r>
            <a:r>
              <a:rPr>
                <a:sym typeface="+mn-ea"/>
              </a:rPr>
              <a:t>个</a:t>
            </a:r>
            <a:r>
              <a:rPr lang="en-US" altLang="zh-CN">
                <a:sym typeface="+mn-ea"/>
              </a:rPr>
              <a:t>channel</a:t>
            </a:r>
            <a:r>
              <a:rPr>
                <a:sym typeface="+mn-ea"/>
              </a:rPr>
              <a:t>的</a:t>
            </a:r>
            <a:r>
              <a:rPr lang="en-US" altLang="zh-CN">
                <a:sym typeface="+mn-ea"/>
              </a:rPr>
              <a:t>bevout</a:t>
            </a:r>
            <a:r>
              <a:rPr>
                <a:sym typeface="+mn-ea"/>
              </a:rPr>
              <a:t>值，大小</a:t>
            </a:r>
            <a:r>
              <a:rPr lang="en-US" altLang="zh-CN">
                <a:sym typeface="+mn-ea"/>
              </a:rPr>
              <a:t>128*64*4 = 32768,</a:t>
            </a:r>
            <a:r>
              <a:rPr>
                <a:sym typeface="+mn-ea"/>
              </a:rPr>
              <a:t>需要</a:t>
            </a:r>
            <a:r>
              <a:rPr lang="en-US" altLang="zh-CN">
                <a:sym typeface="+mn-ea"/>
              </a:rPr>
              <a:t>pingpong,</a:t>
            </a:r>
            <a:r>
              <a:rPr>
                <a:sym typeface="+mn-ea"/>
              </a:rPr>
              <a:t>再乘以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，所以</a:t>
            </a:r>
            <a:r>
              <a:rPr lang="en-US" altLang="zh-CN">
                <a:sym typeface="+mn-ea"/>
              </a:rPr>
              <a:t>65538.</a:t>
            </a:r>
            <a:endParaRPr lang="en-US" altLang="zh-CN">
              <a:sym typeface="+mn-ea"/>
            </a:endParaRPr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4.</a:t>
            </a:r>
            <a:r>
              <a:rPr>
                <a:sym typeface="+mn-ea"/>
              </a:rPr>
              <a:t>查表</a:t>
            </a:r>
            <a:r>
              <a:rPr lang="en-US" altLang="zh-CN">
                <a:sym typeface="+mn-ea"/>
              </a:rPr>
              <a:t>expTanh, 3000*4 = 12000.</a:t>
            </a:r>
            <a:endParaRPr lang="en-US" altLang="zh-CN">
              <a:sym typeface="+mn-ea"/>
            </a:endParaRPr>
          </a:p>
          <a:p>
            <a:pPr marL="0" indent="457200">
              <a:buNone/>
            </a:pPr>
            <a:r>
              <a:rPr lang="en-US" altLang="zh-CN">
                <a:sym typeface="+mn-ea"/>
              </a:rPr>
              <a:t>5.</a:t>
            </a:r>
            <a:r>
              <a:rPr>
                <a:sym typeface="+mn-ea"/>
              </a:rPr>
              <a:t>临时</a:t>
            </a:r>
            <a:r>
              <a:rPr lang="en-US" altLang="zh-CN">
                <a:sym typeface="+mn-ea"/>
              </a:rPr>
              <a:t>buf</a:t>
            </a:r>
            <a:r>
              <a:rPr>
                <a:sym typeface="+mn-ea"/>
              </a:rPr>
              <a:t>，比较少，可以忽略。</a:t>
            </a:r>
            <a:endParaRPr>
              <a:sym typeface="+mn-ea"/>
            </a:endParaRPr>
          </a:p>
          <a:p>
            <a:pPr marL="0" indent="457200">
              <a:buNone/>
            </a:pPr>
            <a:r>
              <a:rPr>
                <a:sym typeface="+mn-ea"/>
              </a:rPr>
              <a:t>总大小：</a:t>
            </a:r>
            <a:r>
              <a:rPr lang="en-US" altLang="zh-CN">
                <a:sym typeface="+mn-ea"/>
              </a:rPr>
              <a:t>11520 + </a:t>
            </a:r>
            <a:r>
              <a:rPr lang="en-US" altLang="zh-CN">
                <a:sym typeface="+mn-ea"/>
              </a:rPr>
              <a:t>5760 + 65538 + 12000 = 94816.</a:t>
            </a:r>
            <a:r>
              <a:rPr>
                <a:sym typeface="+mn-ea"/>
              </a:rPr>
              <a:t>远小于</a:t>
            </a:r>
            <a:r>
              <a:rPr lang="en-US" altLang="zh-CN">
                <a:sym typeface="+mn-ea"/>
              </a:rPr>
              <a:t>c7x</a:t>
            </a:r>
            <a:r>
              <a:rPr>
                <a:sym typeface="+mn-ea"/>
              </a:rPr>
              <a:t>可用的</a:t>
            </a:r>
            <a:r>
              <a:rPr lang="en-US" altLang="zh-CN">
                <a:sym typeface="+mn-ea"/>
              </a:rPr>
              <a:t>448KB L2D</a:t>
            </a:r>
            <a:r>
              <a:rPr>
                <a:sym typeface="+mn-ea"/>
              </a:rPr>
              <a:t>，所以实现起来比较容易。</a:t>
            </a:r>
            <a:endParaRPr lang="en-US" altLang="zh-CN"/>
          </a:p>
          <a:p>
            <a:pPr marL="0" indent="457200">
              <a:buNone/>
            </a:pP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br>
              <a:rPr lang="zh-CN" altLang="en-US"/>
            </a:br>
            <a:r>
              <a:rPr lang="en-US" altLang="zh-CN"/>
              <a:t>bev</a:t>
            </a:r>
            <a:r>
              <a:rPr lang="zh-CN" altLang="en-US"/>
              <a:t>计算流程</a:t>
            </a:r>
            <a:r>
              <a:rPr lang="zh-CN" altLang="en-US"/>
              <a:t>图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5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859020" y="229870"/>
            <a:ext cx="2426970" cy="6275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深度学习和</a:t>
            </a:r>
            <a:r>
              <a:rPr lang="en-US" altLang="zh-CN"/>
              <a:t>DSP</a:t>
            </a:r>
            <a:r>
              <a:t>的流水线</a:t>
            </a:r>
            <a:r>
              <a:t>处理</a:t>
            </a:r>
          </a:p>
        </p:txBody>
      </p:sp>
      <p:pic>
        <p:nvPicPr>
          <p:cNvPr id="6" name="内容占位符 5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850" y="1492885"/>
            <a:ext cx="10601325" cy="7645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9610" y="3060700"/>
            <a:ext cx="83197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r>
              <a:rPr lang="zh-CN" altLang="en-US"/>
              <a:t>个摄像头，每个摄像头跑完深度学习，然后就调用</a:t>
            </a:r>
            <a:r>
              <a:rPr lang="en-US" altLang="zh-CN"/>
              <a:t>dsp</a:t>
            </a:r>
            <a:r>
              <a:rPr lang="zh-CN" altLang="en-US"/>
              <a:t>做</a:t>
            </a:r>
            <a:r>
              <a:rPr lang="en-US" altLang="zh-CN"/>
              <a:t>bev</a:t>
            </a:r>
            <a:r>
              <a:rPr lang="zh-CN" altLang="en-US"/>
              <a:t>投放，所以前</a:t>
            </a:r>
            <a:r>
              <a:rPr lang="en-US" altLang="zh-CN"/>
              <a:t>5</a:t>
            </a:r>
            <a:r>
              <a:rPr lang="zh-CN" altLang="en-US"/>
              <a:t>个</a:t>
            </a:r>
            <a:r>
              <a:rPr lang="en-US" altLang="zh-CN"/>
              <a:t>dsp</a:t>
            </a:r>
            <a:r>
              <a:rPr lang="zh-CN" altLang="en-US"/>
              <a:t>的计算时间被隐藏了，只有最后一个摄像头消耗系统</a:t>
            </a:r>
            <a:r>
              <a:rPr lang="zh-CN" altLang="en-US"/>
              <a:t>时间。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9790" y="4281805"/>
            <a:ext cx="9972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最后一个摄像头累加后还有一步反量化，</a:t>
            </a:r>
            <a:r>
              <a:rPr lang="en-US" altLang="zh-CN"/>
              <a:t>result*scale</a:t>
            </a:r>
            <a:r>
              <a:rPr lang="zh-CN" altLang="en-US"/>
              <a:t>，再规整到</a:t>
            </a:r>
            <a:r>
              <a:rPr lang="en-US" altLang="zh-CN"/>
              <a:t>-128</a:t>
            </a:r>
            <a:r>
              <a:rPr lang="zh-CN" altLang="en-US"/>
              <a:t>，</a:t>
            </a:r>
            <a:r>
              <a:rPr lang="en-US" altLang="zh-CN"/>
              <a:t>127</a:t>
            </a:r>
            <a:r>
              <a:rPr lang="zh-CN" altLang="en-US"/>
              <a:t>之间。前面</a:t>
            </a:r>
            <a:r>
              <a:rPr lang="en-US" altLang="zh-CN"/>
              <a:t>5v</a:t>
            </a:r>
            <a:r>
              <a:rPr lang="zh-CN" altLang="en-US"/>
              <a:t>，每</a:t>
            </a:r>
            <a:r>
              <a:rPr lang="en-US" altLang="zh-CN"/>
              <a:t>V3.5ms</a:t>
            </a:r>
            <a:r>
              <a:rPr lang="zh-CN" altLang="en-US"/>
              <a:t>，最后</a:t>
            </a:r>
            <a:r>
              <a:rPr lang="en-US" altLang="zh-CN"/>
              <a:t>1V</a:t>
            </a:r>
            <a:r>
              <a:rPr lang="zh-CN" altLang="en-US"/>
              <a:t>多</a:t>
            </a:r>
            <a:r>
              <a:rPr lang="en-US" altLang="zh-CN"/>
              <a:t>1ms</a:t>
            </a:r>
            <a:r>
              <a:rPr lang="zh-CN" altLang="en-US"/>
              <a:t>，不到</a:t>
            </a:r>
            <a:r>
              <a:rPr lang="en-US" altLang="zh-CN"/>
              <a:t>5ms.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可视化后的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17315" y="892175"/>
            <a:ext cx="2447925" cy="482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跟</a:t>
            </a:r>
            <a:r>
              <a:rPr lang="en-US" altLang="zh-CN"/>
              <a:t>J5 P6</a:t>
            </a:r>
            <a:r>
              <a:rPr lang="zh-CN" altLang="en-US"/>
              <a:t>的比较和后续可优化的</a:t>
            </a:r>
            <a:r>
              <a:rPr lang="zh-CN" altLang="en-US"/>
              <a:t>地方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695325" y="1139125"/>
            <a:ext cx="10601326" cy="4124997"/>
          </a:xfrm>
        </p:spPr>
        <p:txBody>
          <a:bodyPr/>
          <a:p>
            <a:r>
              <a:t>跟</a:t>
            </a:r>
            <a:r>
              <a:rPr lang="en-US" altLang="zh-CN"/>
              <a:t>J5 P6 DSP</a:t>
            </a:r>
            <a:r>
              <a:t>比较</a:t>
            </a:r>
          </a:p>
          <a:p>
            <a:pPr marL="0" indent="457200">
              <a:buNone/>
            </a:pPr>
            <a:r>
              <a:t>在</a:t>
            </a:r>
            <a:r>
              <a:rPr lang="en-US" altLang="zh-CN"/>
              <a:t>J5</a:t>
            </a:r>
            <a:r>
              <a:t>上，</a:t>
            </a:r>
            <a:r>
              <a:rPr lang="en-US" altLang="zh-CN"/>
              <a:t>bev</a:t>
            </a:r>
            <a:r>
              <a:t>面积大：</a:t>
            </a:r>
            <a:r>
              <a:rPr lang="en-US" altLang="zh-CN"/>
              <a:t>128*192</a:t>
            </a:r>
            <a:r>
              <a:t>，现在</a:t>
            </a:r>
            <a:r>
              <a:rPr lang="en-US" altLang="zh-CN"/>
              <a:t>128*64</a:t>
            </a:r>
            <a:r>
              <a:t>，所以计算量，</a:t>
            </a:r>
            <a:r>
              <a:rPr lang="en-US" altLang="zh-CN"/>
              <a:t>L2</a:t>
            </a:r>
            <a:r>
              <a:t>消耗量都</a:t>
            </a:r>
            <a:r>
              <a:t>大。</a:t>
            </a:r>
            <a:r>
              <a:rPr lang="en-US" altLang="zh-CN"/>
              <a:t>J5 P6 DSP</a:t>
            </a:r>
            <a:r>
              <a:t>没有</a:t>
            </a:r>
            <a:r>
              <a:rPr lang="en-US" altLang="zh-CN"/>
              <a:t>cache</a:t>
            </a:r>
            <a:r>
              <a:t>，所有数据必须搬到</a:t>
            </a:r>
            <a:r>
              <a:rPr lang="en-US" altLang="zh-CN"/>
              <a:t>L2</a:t>
            </a:r>
            <a:r>
              <a:t>，否则延时很大，更加造成</a:t>
            </a:r>
            <a:r>
              <a:rPr lang="en-US" altLang="zh-CN"/>
              <a:t>L2</a:t>
            </a:r>
            <a:r>
              <a:t>消耗大。</a:t>
            </a:r>
            <a:r>
              <a:rPr lang="en-US" altLang="zh-CN"/>
              <a:t> P6 dsp</a:t>
            </a:r>
            <a:r>
              <a:t>有</a:t>
            </a:r>
            <a:r>
              <a:rPr lang="en-US" altLang="zh-CN"/>
              <a:t>256KB L2</a:t>
            </a:r>
            <a:r>
              <a:t>，但是被他们的</a:t>
            </a:r>
            <a:r>
              <a:rPr lang="en-US" altLang="zh-CN"/>
              <a:t>SDK</a:t>
            </a:r>
            <a:r>
              <a:t>占用了很多</a:t>
            </a:r>
            <a:r>
              <a:rPr lang="en-US" altLang="zh-CN"/>
              <a:t>(</a:t>
            </a:r>
            <a:r>
              <a:t>看不到代码</a:t>
            </a:r>
            <a:r>
              <a:rPr lang="en-US" altLang="zh-CN"/>
              <a:t>),</a:t>
            </a:r>
            <a:r>
              <a:t>可用的应该不到</a:t>
            </a:r>
            <a:r>
              <a:rPr lang="en-US" altLang="zh-CN"/>
              <a:t>200KB. p6 dsp</a:t>
            </a:r>
            <a:r>
              <a:t>主频</a:t>
            </a:r>
            <a:r>
              <a:rPr lang="en-US" altLang="zh-CN"/>
              <a:t>648M</a:t>
            </a:r>
            <a:r>
              <a:t>，所有这些造成在</a:t>
            </a:r>
            <a:r>
              <a:rPr lang="en-US" altLang="zh-CN"/>
              <a:t>J5</a:t>
            </a:r>
            <a:r>
              <a:t>上实现难度大很多，折腾好几个方案，时间才勉强</a:t>
            </a:r>
            <a:r>
              <a:t>可以。</a:t>
            </a:r>
          </a:p>
          <a:p>
            <a:pPr marL="0" indent="457200">
              <a:buNone/>
            </a:pPr>
            <a:r>
              <a:rPr lang="en-US" altLang="zh-CN"/>
              <a:t>p6 dsp</a:t>
            </a:r>
            <a:r>
              <a:t>没有</a:t>
            </a:r>
            <a:r>
              <a:rPr lang="en-US" altLang="zh-CN"/>
              <a:t>cache</a:t>
            </a:r>
            <a:r>
              <a:t>，给实现</a:t>
            </a:r>
            <a:r>
              <a:rPr lang="en-US" altLang="zh-CN"/>
              <a:t>bev</a:t>
            </a:r>
            <a:r>
              <a:t>造成困难，也不是说</a:t>
            </a:r>
            <a:r>
              <a:rPr lang="en-US" altLang="zh-CN"/>
              <a:t>P6</a:t>
            </a:r>
            <a:r>
              <a:t>不行，无线通信类</a:t>
            </a:r>
            <a:r>
              <a:rPr lang="en-US" altLang="zh-CN"/>
              <a:t>DSP</a:t>
            </a:r>
            <a:r>
              <a:t>也没</a:t>
            </a:r>
            <a:r>
              <a:rPr lang="en-US" altLang="zh-CN"/>
              <a:t>cache</a:t>
            </a:r>
            <a:r>
              <a:t>。</a:t>
            </a:r>
          </a:p>
          <a:p>
            <a:pPr marL="0" indent="457200">
              <a:buNone/>
            </a:pPr>
          </a:p>
          <a:p>
            <a:r>
              <a:rPr lang="en-US" altLang="zh-CN"/>
              <a:t>c7x</a:t>
            </a:r>
            <a:r>
              <a:t>还能优化的</a:t>
            </a:r>
            <a:r>
              <a:t>地方</a:t>
            </a:r>
          </a:p>
          <a:p>
            <a:pPr marL="0" indent="457200">
              <a:buNone/>
            </a:pPr>
            <a:r>
              <a:t>有些数据还放在</a:t>
            </a:r>
            <a:r>
              <a:rPr lang="en-US" altLang="zh-CN"/>
              <a:t>DDR</a:t>
            </a:r>
            <a:r>
              <a:t>，是可以</a:t>
            </a:r>
            <a:r>
              <a:rPr lang="en-US" altLang="zh-CN"/>
              <a:t>dma</a:t>
            </a:r>
            <a:r>
              <a:t>搬到</a:t>
            </a:r>
            <a:r>
              <a:rPr lang="en-US" altLang="zh-CN"/>
              <a:t>L2</a:t>
            </a:r>
            <a:r>
              <a:t>去的，因为现在</a:t>
            </a:r>
            <a:r>
              <a:rPr lang="en-US" altLang="zh-CN"/>
              <a:t>DSP</a:t>
            </a:r>
            <a:r>
              <a:t>耗时不大，如果代码优化太多，阅读和维护都增加难度，为了节省</a:t>
            </a:r>
            <a:r>
              <a:rPr lang="en-US" altLang="zh-CN"/>
              <a:t>1ms</a:t>
            </a:r>
            <a:r>
              <a:t>，没有必要。如果以后方案改动，</a:t>
            </a:r>
            <a:r>
              <a:rPr lang="en-US" altLang="zh-CN"/>
              <a:t>dsp</a:t>
            </a:r>
            <a:r>
              <a:t>耗时明显，可以继续从这</a:t>
            </a:r>
            <a:r>
              <a:t>方面优化。</a:t>
            </a:r>
          </a:p>
          <a:p/>
          <a:p/>
          <a:p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TDA4VH</a:t>
            </a:r>
            <a:r>
              <a:t>芯片</a:t>
            </a:r>
            <a:r>
              <a:t>框图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695325" y="1669415"/>
            <a:ext cx="3611245" cy="4124960"/>
          </a:xfrm>
        </p:spPr>
        <p:txBody>
          <a:bodyPr/>
          <a:p>
            <a:pPr marL="0" indent="0">
              <a:buNone/>
            </a:pPr>
          </a:p>
          <a:p/>
          <a:p>
            <a:pPr marL="0" indent="0">
              <a:buNone/>
            </a:pPr>
          </a:p>
        </p:txBody>
      </p:sp>
      <p:pic>
        <p:nvPicPr>
          <p:cNvPr id="27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415790" y="225425"/>
            <a:ext cx="6880860" cy="6101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322580" y="221678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TDA4VH</a:t>
            </a:r>
            <a:r>
              <a:rPr lang="zh-CN" altLang="en-US"/>
              <a:t>芯片包含了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c7x dsp</a:t>
            </a:r>
            <a:r>
              <a:rPr lang="zh-CN" altLang="en-US"/>
              <a:t>核。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Up to Four C7x floating point, vector DSP, up to 1.0 GHz, 320 GFLOPS, 1024 GOPS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c7x DSP</a:t>
            </a:r>
            <a:r>
              <a:t>资源</a:t>
            </a:r>
          </a:p>
        </p:txBody>
      </p:sp>
      <p:pic>
        <p:nvPicPr>
          <p:cNvPr id="29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1810" y="704215"/>
            <a:ext cx="6687185" cy="33381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67715" y="4247515"/>
            <a:ext cx="103854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有几个关键数据，L1P,</a:t>
            </a:r>
            <a:r>
              <a:rPr lang="en-US" altLang="zh-CN"/>
              <a:t> </a:t>
            </a:r>
            <a:r>
              <a:rPr lang="zh-CN" altLang="en-US"/>
              <a:t>L1D,</a:t>
            </a:r>
            <a:r>
              <a:rPr lang="en-US" altLang="zh-CN"/>
              <a:t> </a:t>
            </a:r>
            <a:r>
              <a:rPr lang="zh-CN" altLang="en-US"/>
              <a:t>L2D。</a:t>
            </a:r>
            <a:endParaRPr lang="zh-CN" altLang="en-US"/>
          </a:p>
          <a:p>
            <a:r>
              <a:rPr lang="zh-CN" altLang="en-US"/>
              <a:t>L1P，</a:t>
            </a:r>
            <a:r>
              <a:rPr lang="en-US" altLang="zh-CN"/>
              <a:t>32K</a:t>
            </a:r>
            <a:r>
              <a:rPr lang="zh-CN" altLang="en-US"/>
              <a:t>，不用关心，全是cache。</a:t>
            </a:r>
            <a:endParaRPr lang="zh-CN" altLang="en-US"/>
          </a:p>
          <a:p>
            <a:r>
              <a:rPr lang="zh-CN" altLang="en-US"/>
              <a:t>L1D，</a:t>
            </a:r>
            <a:r>
              <a:rPr lang="zh-CN" altLang="en-US">
                <a:sym typeface="+mn-ea"/>
              </a:rPr>
              <a:t>48K，</a:t>
            </a:r>
            <a:r>
              <a:rPr lang="zh-CN" altLang="en-US"/>
              <a:t>目前SDK配置的是32K的cache，16K的L1D。</a:t>
            </a:r>
            <a:endParaRPr lang="zh-CN" altLang="en-US"/>
          </a:p>
          <a:p>
            <a:r>
              <a:rPr lang="zh-CN" altLang="en-US">
                <a:sym typeface="+mn-ea"/>
              </a:rPr>
              <a:t>L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D，</a:t>
            </a:r>
            <a:r>
              <a:rPr lang="zh-CN" altLang="en-US"/>
              <a:t>512K，配置的是64K的cache，448K的L2D。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跟代码</a:t>
            </a:r>
            <a:r>
              <a:rPr lang="zh-CN" altLang="en-US"/>
              <a:t>编写相关的主要是</a:t>
            </a:r>
            <a:r>
              <a:rPr lang="en-US" altLang="zh-CN"/>
              <a:t>L1D,L2D.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c7x dsp</a:t>
            </a:r>
            <a:r>
              <a:t>的</a:t>
            </a:r>
            <a:r>
              <a:t>框图</a:t>
            </a:r>
          </a:p>
        </p:txBody>
      </p:sp>
      <p:pic>
        <p:nvPicPr>
          <p:cNvPr id="32" name="图片 7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53560" y="167005"/>
            <a:ext cx="5554345" cy="58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84810" y="7874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分2个path，1个是64bit的scale，1个是512bit的vector。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D：用于装载或保存</a:t>
            </a:r>
            <a:r>
              <a:rPr lang="zh-CN" altLang="en-US"/>
              <a:t>数据到存储器。</a:t>
            </a:r>
            <a:endParaRPr lang="zh-CN" altLang="en-US"/>
          </a:p>
          <a:p>
            <a:r>
              <a:rPr lang="zh-CN" altLang="en-US"/>
              <a:t>M</a:t>
            </a:r>
            <a:r>
              <a:rPr lang="en-US" altLang="zh-CN"/>
              <a:t>, N</a:t>
            </a:r>
            <a:r>
              <a:rPr lang="zh-CN" altLang="en-US"/>
              <a:t>：用于乘法操作。</a:t>
            </a:r>
            <a:endParaRPr lang="zh-CN" altLang="en-US"/>
          </a:p>
          <a:p>
            <a:r>
              <a:rPr lang="zh-CN" altLang="en-US"/>
              <a:t>L：用于逻辑和算术运算。</a:t>
            </a:r>
            <a:endParaRPr lang="zh-CN" altLang="en-US"/>
          </a:p>
          <a:p>
            <a:r>
              <a:rPr lang="zh-CN" altLang="en-US"/>
              <a:t>S：用于分支跳转、位操作及算术运算。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>
                <a:sym typeface="+mn-ea"/>
              </a:rPr>
              <a:t>：用于预测</a:t>
            </a:r>
            <a:r>
              <a:rPr lang="zh-CN" altLang="en-US">
                <a:sym typeface="+mn-ea"/>
              </a:rPr>
              <a:t>分支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c7x dsp</a:t>
            </a:r>
            <a:r>
              <a:t>的运算</a:t>
            </a:r>
            <a:r>
              <a:t>能力</a:t>
            </a:r>
          </a:p>
        </p:txBody>
      </p:sp>
      <p:pic>
        <p:nvPicPr>
          <p:cNvPr id="4" name="内容占位符 3"/>
          <p:cNvPicPr>
            <a:picLocks noChangeAspect="1"/>
          </p:cNvPicPr>
          <p:nvPr>
            <p:ph sz="quarter" idx="10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91180" y="765175"/>
            <a:ext cx="584517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8" descr="762be26bad3bafb855243711f7e91c0a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6390" y="0"/>
            <a:ext cx="5187315" cy="6303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02685" y="85090"/>
            <a:ext cx="6219825" cy="667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鱼眼为例，需要的</a:t>
            </a:r>
            <a:r>
              <a:rPr lang="zh-CN" altLang="en-US"/>
              <a:t>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1525" y="523875"/>
            <a:ext cx="7463790" cy="5469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235315" y="678180"/>
            <a:ext cx="38595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为了以流水方式计算，</a:t>
            </a:r>
            <a:r>
              <a:rPr lang="en-US" altLang="zh-CN"/>
              <a:t>dsp</a:t>
            </a:r>
            <a:r>
              <a:rPr lang="zh-CN" altLang="en-US"/>
              <a:t>每次只计算</a:t>
            </a:r>
            <a:r>
              <a:rPr lang="en-US" altLang="zh-CN"/>
              <a:t>1</a:t>
            </a:r>
            <a:r>
              <a:rPr lang="zh-CN" altLang="en-US"/>
              <a:t>个摄像头的</a:t>
            </a:r>
            <a:r>
              <a:rPr lang="en-US" altLang="zh-CN"/>
              <a:t>bev</a:t>
            </a:r>
            <a:r>
              <a:rPr lang="zh-CN" altLang="en-US"/>
              <a:t>，</a:t>
            </a:r>
            <a:r>
              <a:rPr lang="en-US" altLang="zh-CN"/>
              <a:t>6</a:t>
            </a:r>
            <a:r>
              <a:rPr lang="zh-CN" altLang="en-US"/>
              <a:t>次后再</a:t>
            </a:r>
            <a:r>
              <a:rPr lang="zh-CN" altLang="en-US"/>
              <a:t>累加。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这个是算法给的数据格式，实际</a:t>
            </a:r>
            <a:r>
              <a:rPr lang="en-US" altLang="zh-CN"/>
              <a:t>TDA4</a:t>
            </a:r>
            <a:r>
              <a:rPr lang="zh-CN" altLang="en-US"/>
              <a:t>模型出来的是</a:t>
            </a:r>
            <a:r>
              <a:rPr lang="en-US" altLang="zh-CN"/>
              <a:t>INT16,</a:t>
            </a:r>
            <a:r>
              <a:rPr lang="zh-CN" altLang="en-US"/>
              <a:t>加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scale</a:t>
            </a:r>
            <a:r>
              <a:rPr lang="zh-CN" altLang="en-US"/>
              <a:t>，带</a:t>
            </a:r>
            <a:r>
              <a:rPr lang="en-US" altLang="zh-CN">
                <a:sym typeface="+mn-ea"/>
              </a:rPr>
              <a:t>padding</a:t>
            </a:r>
            <a:r>
              <a:rPr lang="zh-CN" altLang="en-US"/>
              <a:t>，</a:t>
            </a:r>
            <a:r>
              <a:rPr lang="zh-CN" altLang="en-US"/>
              <a:t>需要在</a:t>
            </a:r>
            <a:r>
              <a:rPr lang="en-US" altLang="zh-CN"/>
              <a:t>DSP</a:t>
            </a:r>
            <a:r>
              <a:rPr lang="zh-CN" altLang="en-US"/>
              <a:t>转成浮点数再</a:t>
            </a:r>
            <a:r>
              <a:rPr lang="zh-CN" altLang="en-US"/>
              <a:t>计算。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2785" y="2708275"/>
            <a:ext cx="3703955" cy="3605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从这里可以看出，每个摄像头计算，</a:t>
            </a:r>
            <a:r>
              <a:rPr lang="en-US" altLang="zh-CN"/>
              <a:t>A72</a:t>
            </a:r>
            <a:r>
              <a:rPr lang="zh-CN" altLang="en-US"/>
              <a:t>需要准备</a:t>
            </a:r>
            <a:r>
              <a:rPr lang="en-US" altLang="zh-CN"/>
              <a:t>fea, depth, cam2ego,</a:t>
            </a:r>
            <a:endParaRPr lang="en-US" altLang="zh-CN"/>
          </a:p>
          <a:p>
            <a:r>
              <a:rPr lang="en-US" altLang="zh-CN"/>
              <a:t>table_xy,table_mask.</a:t>
            </a:r>
            <a:endParaRPr lang="en-US" altLang="zh-CN"/>
          </a:p>
          <a:p>
            <a:r>
              <a:rPr lang="zh-CN" altLang="en-US"/>
              <a:t>还需要准备参数</a:t>
            </a:r>
            <a:r>
              <a:rPr lang="en-US" altLang="zh-CN"/>
              <a:t>fea_scale,depth_scale,4</a:t>
            </a:r>
            <a:r>
              <a:rPr lang="zh-CN" altLang="en-US"/>
              <a:t>个</a:t>
            </a:r>
            <a:r>
              <a:rPr lang="en-US" altLang="zh-CN"/>
              <a:t>padding</a:t>
            </a:r>
            <a:r>
              <a:rPr lang="zh-CN" altLang="en-US"/>
              <a:t>参数左，右，</a:t>
            </a:r>
            <a:r>
              <a:rPr lang="zh-CN" altLang="en-US"/>
              <a:t>上，下。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padding, TI</a:t>
            </a:r>
            <a:r>
              <a:t>深度学习输入输出都带</a:t>
            </a:r>
            <a:r>
              <a:rPr lang="en-US" altLang="zh-CN"/>
              <a:t>padding</a:t>
            </a:r>
          </a:p>
        </p:txBody>
      </p:sp>
      <p:pic>
        <p:nvPicPr>
          <p:cNvPr id="18" name="图片 18" descr="7bfb4bb70c9810549f21b4cbd9e68bec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81125" y="1478915"/>
            <a:ext cx="3962400" cy="2254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09385" y="132270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需要带</a:t>
            </a:r>
            <a:r>
              <a:rPr lang="en-US" altLang="zh-CN">
                <a:sym typeface="+mn-ea"/>
              </a:rPr>
              <a:t>padding</a:t>
            </a:r>
            <a:r>
              <a:rPr lang="zh-CN" altLang="en-US">
                <a:sym typeface="+mn-ea"/>
              </a:rPr>
              <a:t>，是因为方便处理边界信息，还跟卷积核的尺寸有</a:t>
            </a:r>
            <a:r>
              <a:rPr lang="zh-CN" altLang="en-US">
                <a:sym typeface="+mn-ea"/>
              </a:rPr>
              <a:t>关系。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为什么是</a:t>
            </a:r>
            <a:r>
              <a:rPr lang="en-US" altLang="zh-CN">
                <a:sym typeface="+mn-ea"/>
              </a:rPr>
              <a:t>INT16</a:t>
            </a:r>
            <a:r>
              <a:rPr lang="zh-CN" altLang="en-US">
                <a:sym typeface="+mn-ea"/>
              </a:rPr>
              <a:t>不是</a:t>
            </a:r>
            <a:r>
              <a:rPr lang="en-US" altLang="zh-CN">
                <a:sym typeface="+mn-ea"/>
              </a:rPr>
              <a:t>float</a:t>
            </a:r>
            <a:r>
              <a:rPr lang="zh-CN" altLang="en-US">
                <a:sym typeface="+mn-ea"/>
              </a:rPr>
              <a:t>呢？看</a:t>
            </a:r>
            <a:r>
              <a:rPr lang="en-US" altLang="zh-CN">
                <a:sym typeface="+mn-ea"/>
              </a:rPr>
              <a:t>PDF</a:t>
            </a:r>
            <a:r>
              <a:rPr lang="zh-CN" altLang="en-US">
                <a:sym typeface="+mn-ea"/>
              </a:rPr>
              <a:t>介绍</a:t>
            </a:r>
            <a:r>
              <a:rPr lang="en-US" altLang="zh-CN">
                <a:sym typeface="+mn-ea"/>
              </a:rPr>
              <a:t>MMA(</a:t>
            </a:r>
            <a:r>
              <a:rPr lang="zh-CN" altLang="en-US">
                <a:sym typeface="+mn-ea"/>
              </a:rPr>
              <a:t>深度学习模块</a:t>
            </a:r>
            <a:r>
              <a:rPr lang="en-US" altLang="zh-CN">
                <a:sym typeface="+mn-ea"/>
              </a:rPr>
              <a:t>)</a:t>
            </a:r>
            <a:r>
              <a:rPr lang="zh-CN" altLang="en-US">
                <a:sym typeface="+mn-ea"/>
              </a:rPr>
              <a:t>是个定点计算模块，所以用</a:t>
            </a:r>
            <a:r>
              <a:rPr lang="en-US" altLang="zh-CN">
                <a:sym typeface="+mn-ea"/>
              </a:rPr>
              <a:t>int</a:t>
            </a:r>
            <a:r>
              <a:rPr lang="zh-CN" altLang="en-US">
                <a:sym typeface="+mn-ea"/>
              </a:rPr>
              <a:t>。用</a:t>
            </a:r>
            <a:r>
              <a:rPr lang="en-US" altLang="zh-CN">
                <a:sym typeface="+mn-ea"/>
              </a:rPr>
              <a:t>INT16</a:t>
            </a:r>
            <a:r>
              <a:rPr lang="zh-CN" altLang="en-US">
                <a:sym typeface="+mn-ea"/>
              </a:rPr>
              <a:t>而不用</a:t>
            </a:r>
            <a:r>
              <a:rPr lang="en-US" altLang="zh-CN">
                <a:sym typeface="+mn-ea"/>
              </a:rPr>
              <a:t>INT32</a:t>
            </a:r>
            <a:r>
              <a:rPr lang="zh-CN" altLang="en-US">
                <a:sym typeface="+mn-ea"/>
              </a:rPr>
              <a:t>应该是为了计算快，但是会丢失一点精度。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YTZjMDFiNzc2MjdkMDZmZjNjZTcyMDdiMGVjNzUwOTIifQ=="/>
  <p:tag name="commondata" val="eyJoZGlkIjoiNDI5YTY0NTNkOTg2OWY2ZTNmYTdhMzkxOTIyODkxN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MINIEYE-PPT模板">
  <a:themeElements>
    <a:clrScheme name="MINIEYE标准色">
      <a:dk1>
        <a:srgbClr val="000000"/>
      </a:dk1>
      <a:lt1>
        <a:srgbClr val="FFFFFF"/>
      </a:lt1>
      <a:dk2>
        <a:srgbClr val="3D3A39"/>
      </a:dk2>
      <a:lt2>
        <a:srgbClr val="BFBFBF"/>
      </a:lt2>
      <a:accent1>
        <a:srgbClr val="DB5150"/>
      </a:accent1>
      <a:accent2>
        <a:srgbClr val="C00000"/>
      </a:accent2>
      <a:accent3>
        <a:srgbClr val="FFC000"/>
      </a:accent3>
      <a:accent4>
        <a:srgbClr val="FF9999"/>
      </a:accent4>
      <a:accent5>
        <a:srgbClr val="EBDAE2"/>
      </a:accent5>
      <a:accent6>
        <a:srgbClr val="C2DFFD"/>
      </a:accent6>
      <a:hlink>
        <a:srgbClr val="0563C1"/>
      </a:hlink>
      <a:folHlink>
        <a:srgbClr val="954F72"/>
      </a:folHlink>
    </a:clrScheme>
    <a:fontScheme name="MINIEYE标准字体">
      <a:majorFont>
        <a:latin typeface="OPPOSans B"/>
        <a:ea typeface="OPPOSans B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6CBE6"/>
        </a:accent5>
        <a:accent6>
          <a:srgbClr val="D470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1860</Words>
  <Application>WPS 演示</Application>
  <PresentationFormat>宽屏</PresentationFormat>
  <Paragraphs>106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微软雅黑 Light</vt:lpstr>
      <vt:lpstr>OPPOSans B</vt:lpstr>
      <vt:lpstr>OPPOSans R</vt:lpstr>
      <vt:lpstr>OPPOSans L</vt:lpstr>
      <vt:lpstr>OPPOSans H</vt:lpstr>
      <vt:lpstr>微软雅黑</vt:lpstr>
      <vt:lpstr>Arial Unicode MS</vt:lpstr>
      <vt:lpstr>OPPOSans L</vt:lpstr>
      <vt:lpstr>Segoe Print</vt:lpstr>
      <vt:lpstr>MINIEYE-PPT模板</vt:lpstr>
      <vt:lpstr>邹翼转正工作汇报</vt:lpstr>
      <vt:lpstr>工作内容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63</cp:revision>
  <dcterms:created xsi:type="dcterms:W3CDTF">2021-12-31T02:57:00Z</dcterms:created>
  <dcterms:modified xsi:type="dcterms:W3CDTF">2023-11-14T03:05:53Z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0AC7DE7F04A6471F9ADF2E15B22C3410</vt:lpwstr>
  </property>
</Properties>
</file>