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5"/>
  </p:notesMasterIdLst>
  <p:sldIdLst>
    <p:sldId id="256" r:id="rId4"/>
    <p:sldId id="453" r:id="rId6"/>
    <p:sldId id="455" r:id="rId7"/>
    <p:sldId id="458" r:id="rId8"/>
    <p:sldId id="459" r:id="rId9"/>
    <p:sldId id="464" r:id="rId10"/>
    <p:sldId id="465" r:id="rId11"/>
    <p:sldId id="460" r:id="rId12"/>
    <p:sldId id="461" r:id="rId13"/>
    <p:sldId id="469" r:id="rId14"/>
    <p:sldId id="470" r:id="rId15"/>
    <p:sldId id="472" r:id="rId16"/>
    <p:sldId id="462" r:id="rId17"/>
  </p:sldIdLst>
  <p:sldSz cx="21599525" cy="125996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hong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6B900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6" autoAdjust="0"/>
    <p:restoredTop sz="87161" autoAdjust="0"/>
  </p:normalViewPr>
  <p:slideViewPr>
    <p:cSldViewPr snapToGrid="0" showGuides="1">
      <p:cViewPr varScale="1">
        <p:scale>
          <a:sx n="60" d="100"/>
          <a:sy n="60" d="100"/>
        </p:scale>
        <p:origin x="1692" y="96"/>
      </p:cViewPr>
      <p:guideLst>
        <p:guide orient="horz" pos="238"/>
        <p:guide pos="130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9T12:09:04.26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FCE33-F7ED-4876-9428-B70D608BFA3F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CE859-1087-42DB-BA8C-2CD9B944453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CE859-1087-42DB-BA8C-2CD9B944453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5875" y="-330059"/>
            <a:ext cx="15735637" cy="7267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8594308" y="5338254"/>
            <a:ext cx="4410908" cy="178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5510" spc="10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kumimoji="1" lang="en-US" altLang="zh-CN" sz="5510" spc="10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kumimoji="1" lang="en-US" altLang="zh-CN" sz="5510" spc="10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kumimoji="1" lang="zh-CN" altLang="en-US" sz="5510" spc="10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5910" y="462147"/>
            <a:ext cx="2535535" cy="8728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138102" y="1491405"/>
            <a:ext cx="17360786" cy="472252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7200" b="1" i="0" u="none" strike="noStrike" kern="1200" cap="none" spc="900" normalizeH="0" baseline="0"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2138102" y="6520462"/>
            <a:ext cx="17360786" cy="270519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4000" b="0" i="0" u="none" strike="noStrike" kern="1200" cap="none" spc="700" normalizeH="0" baseline="0">
                <a:solidFill>
                  <a:schemeClr val="bg2"/>
                </a:solidFill>
                <a:uFillTx/>
              </a:defRPr>
            </a:lvl1pPr>
            <a:lvl2pPr marL="840105" indent="0" algn="ctr">
              <a:buNone/>
              <a:defRPr sz="3675"/>
            </a:lvl2pPr>
            <a:lvl3pPr marL="1680210" indent="0" algn="ctr">
              <a:buNone/>
              <a:defRPr sz="3305"/>
            </a:lvl3pPr>
            <a:lvl4pPr marL="2520315" indent="0" algn="ctr">
              <a:buNone/>
              <a:defRPr sz="2940"/>
            </a:lvl4pPr>
            <a:lvl5pPr marL="3359785" indent="0" algn="ctr">
              <a:buNone/>
              <a:defRPr sz="2940"/>
            </a:lvl5pPr>
            <a:lvl6pPr marL="4199890" indent="0" algn="ctr">
              <a:buNone/>
              <a:defRPr sz="2940"/>
            </a:lvl6pPr>
            <a:lvl7pPr marL="5039995" indent="0" algn="ctr">
              <a:buNone/>
              <a:defRPr sz="2940"/>
            </a:lvl7pPr>
            <a:lvl8pPr marL="5880100" indent="0" algn="ctr">
              <a:buNone/>
              <a:defRPr sz="2940"/>
            </a:lvl8pPr>
            <a:lvl9pPr marL="6720205" indent="0" algn="ctr">
              <a:buNone/>
              <a:defRPr sz="294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5875" y="-330059"/>
            <a:ext cx="15735637" cy="72670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地球克隆计划4-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62975" y="4026756"/>
            <a:ext cx="10058400" cy="4090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B867D7-1702-4944-A561-86C922EDE4F4}" type="datetime1">
              <a:rPr lang="en-US" altLang="zh-CN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156502" y="11678323"/>
            <a:ext cx="4859894" cy="67083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AC73C-2614-4AF0-BEE8-ACA20D20345A}" type="slidenum">
              <a:rPr lang="zh-CN" altLang="en-US" smtClean="0"/>
            </a:fld>
            <a:endParaRPr lang="zh-CN" altLang="en-US"/>
          </a:p>
        </p:txBody>
      </p:sp>
      <p:sp>
        <p:nvSpPr>
          <p:cNvPr id="5" name="三角形 4"/>
          <p:cNvSpPr/>
          <p:nvPr userDrawn="1"/>
        </p:nvSpPr>
        <p:spPr>
          <a:xfrm rot="5400000">
            <a:off x="-76825" y="462081"/>
            <a:ext cx="910709" cy="7570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0396" y="253652"/>
            <a:ext cx="18629591" cy="1174115"/>
          </a:xfrm>
          <a:prstGeom prst="rect">
            <a:avLst/>
          </a:prstGeom>
        </p:spPr>
        <p:txBody>
          <a:bodyPr/>
          <a:lstStyle>
            <a:lvl1pPr>
              <a:defRPr sz="6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此处写入页面标题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60394" y="2073049"/>
            <a:ext cx="19336731" cy="927569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25554" y="462147"/>
            <a:ext cx="2535535" cy="8728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968" y="670834"/>
            <a:ext cx="18629590" cy="24354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968" y="670834"/>
            <a:ext cx="18629590" cy="24354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968" y="670834"/>
            <a:ext cx="18629590" cy="24354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968" y="670834"/>
            <a:ext cx="18629590" cy="24354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tags" Target="../tags/tag3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077874" y="1117795"/>
            <a:ext cx="19433621" cy="129637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077874" y="2738268"/>
            <a:ext cx="19433621" cy="874393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1680210" rtl="0" eaLnBrk="1" fontAlgn="auto" latinLnBrk="0" hangingPunct="1">
        <a:lnSpc>
          <a:spcPct val="100000"/>
        </a:lnSpc>
        <a:spcBef>
          <a:spcPct val="0"/>
        </a:spcBef>
        <a:buNone/>
        <a:defRPr sz="661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419735" indent="-419735" algn="l" defTabSz="168021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3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微软雅黑" panose="020B0503020204020204" pitchFamily="34" charset="-122"/>
          <a:cs typeface="+mn-cs"/>
        </a:defRPr>
      </a:lvl1pPr>
      <a:lvl2pPr marL="1259840" indent="-419735" algn="l" defTabSz="168021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2957195" algn="l"/>
          <a:tab pos="2957195" algn="l"/>
          <a:tab pos="2957195" algn="l"/>
          <a:tab pos="2957195" algn="l"/>
        </a:tabLst>
        <a:defRPr sz="29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微软雅黑" panose="020B0503020204020204" pitchFamily="34" charset="-122"/>
          <a:cs typeface="+mn-cs"/>
        </a:defRPr>
      </a:lvl2pPr>
      <a:lvl3pPr marL="2099945" indent="-419735" algn="l" defTabSz="168021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29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微软雅黑" panose="020B0503020204020204" pitchFamily="34" charset="-122"/>
          <a:cs typeface="+mn-cs"/>
        </a:defRPr>
      </a:lvl3pPr>
      <a:lvl4pPr marL="2940050" indent="-419735" algn="l" defTabSz="168021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5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微软雅黑" panose="020B0503020204020204" pitchFamily="34" charset="-122"/>
          <a:cs typeface="+mn-cs"/>
        </a:defRPr>
      </a:lvl4pPr>
      <a:lvl5pPr marL="3780155" indent="-419735" algn="l" defTabSz="168021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5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微软雅黑" panose="020B0503020204020204" pitchFamily="34" charset="-122"/>
          <a:cs typeface="+mn-cs"/>
        </a:defRPr>
      </a:lvl5pPr>
      <a:lvl6pPr marL="4620260" indent="-419735" algn="l" defTabSz="1680210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6pPr>
      <a:lvl7pPr marL="5459730" indent="-419735" algn="l" defTabSz="1680210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7pPr>
      <a:lvl8pPr marL="6299835" indent="-419735" algn="l" defTabSz="1680210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8pPr>
      <a:lvl9pPr marL="7139940" indent="-419735" algn="l" defTabSz="1680210" rtl="0" eaLnBrk="1" latinLnBrk="0" hangingPunct="1">
        <a:lnSpc>
          <a:spcPct val="90000"/>
        </a:lnSpc>
        <a:spcBef>
          <a:spcPts val="920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80210" rtl="0" eaLnBrk="1" latinLnBrk="0" hangingPunct="1">
        <a:defRPr sz="3305" kern="1200">
          <a:solidFill>
            <a:schemeClr val="tx1"/>
          </a:solidFill>
          <a:latin typeface="+mn-lt"/>
          <a:ea typeface="+mn-ea"/>
          <a:cs typeface="+mn-cs"/>
        </a:defRPr>
      </a:lvl1pPr>
      <a:lvl2pPr marL="840105" algn="l" defTabSz="1680210" rtl="0" eaLnBrk="1" latinLnBrk="0" hangingPunct="1">
        <a:defRPr sz="3305" kern="1200">
          <a:solidFill>
            <a:schemeClr val="tx1"/>
          </a:solidFill>
          <a:latin typeface="+mn-lt"/>
          <a:ea typeface="+mn-ea"/>
          <a:cs typeface="+mn-cs"/>
        </a:defRPr>
      </a:lvl2pPr>
      <a:lvl3pPr marL="1680210" algn="l" defTabSz="1680210" rtl="0" eaLnBrk="1" latinLnBrk="0" hangingPunct="1">
        <a:defRPr sz="330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algn="l" defTabSz="1680210" rtl="0" eaLnBrk="1" latinLnBrk="0" hangingPunct="1">
        <a:defRPr sz="3305" kern="1200">
          <a:solidFill>
            <a:schemeClr val="tx1"/>
          </a:solidFill>
          <a:latin typeface="+mn-lt"/>
          <a:ea typeface="+mn-ea"/>
          <a:cs typeface="+mn-cs"/>
        </a:defRPr>
      </a:lvl4pPr>
      <a:lvl5pPr marL="3359785" algn="l" defTabSz="1680210" rtl="0" eaLnBrk="1" latinLnBrk="0" hangingPunct="1">
        <a:defRPr sz="3305" kern="1200">
          <a:solidFill>
            <a:schemeClr val="tx1"/>
          </a:solidFill>
          <a:latin typeface="+mn-lt"/>
          <a:ea typeface="+mn-ea"/>
          <a:cs typeface="+mn-cs"/>
        </a:defRPr>
      </a:lvl5pPr>
      <a:lvl6pPr marL="4199890" algn="l" defTabSz="1680210" rtl="0" eaLnBrk="1" latinLnBrk="0" hangingPunct="1">
        <a:defRPr sz="3305" kern="1200">
          <a:solidFill>
            <a:schemeClr val="tx1"/>
          </a:solidFill>
          <a:latin typeface="+mn-lt"/>
          <a:ea typeface="+mn-ea"/>
          <a:cs typeface="+mn-cs"/>
        </a:defRPr>
      </a:lvl6pPr>
      <a:lvl7pPr marL="5039995" algn="l" defTabSz="1680210" rtl="0" eaLnBrk="1" latinLnBrk="0" hangingPunct="1">
        <a:defRPr sz="3305" kern="1200">
          <a:solidFill>
            <a:schemeClr val="tx1"/>
          </a:solidFill>
          <a:latin typeface="+mn-lt"/>
          <a:ea typeface="+mn-ea"/>
          <a:cs typeface="+mn-cs"/>
        </a:defRPr>
      </a:lvl7pPr>
      <a:lvl8pPr marL="5880100" algn="l" defTabSz="1680210" rtl="0" eaLnBrk="1" latinLnBrk="0" hangingPunct="1">
        <a:defRPr sz="3305" kern="1200">
          <a:solidFill>
            <a:schemeClr val="tx1"/>
          </a:solidFill>
          <a:latin typeface="+mn-lt"/>
          <a:ea typeface="+mn-ea"/>
          <a:cs typeface="+mn-cs"/>
        </a:defRPr>
      </a:lvl8pPr>
      <a:lvl9pPr marL="6720205" algn="l" defTabSz="1680210" rtl="0" eaLnBrk="1" latinLnBrk="0" hangingPunct="1">
        <a:defRPr sz="33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 userDrawn="1"/>
        </p:nvSpPr>
        <p:spPr>
          <a:xfrm>
            <a:off x="2699941" y="2062082"/>
            <a:ext cx="16199644" cy="4386663"/>
          </a:xfrm>
          <a:prstGeom prst="rect">
            <a:avLst/>
          </a:prstGeom>
        </p:spPr>
        <p:txBody>
          <a:bodyPr anchor="b"/>
          <a:lstStyle>
            <a:lvl1pPr algn="ctr" defTabSz="9410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0630"/>
              <a:t>单击此处编辑母版标题样式</a:t>
            </a:r>
            <a:endParaRPr lang="en-US" sz="10630" dirty="0"/>
          </a:p>
        </p:txBody>
      </p:sp>
      <p:sp>
        <p:nvSpPr>
          <p:cNvPr id="3" name="Subtitle 2"/>
          <p:cNvSpPr txBox="1"/>
          <p:nvPr userDrawn="1"/>
        </p:nvSpPr>
        <p:spPr>
          <a:xfrm>
            <a:off x="2699941" y="6617911"/>
            <a:ext cx="16199644" cy="3042080"/>
          </a:xfrm>
          <a:prstGeom prst="rect">
            <a:avLst/>
          </a:prstGeom>
        </p:spPr>
        <p:txBody>
          <a:bodyPr/>
          <a:lstStyle>
            <a:lvl1pPr marL="0" indent="0" algn="ctr" defTabSz="941070" rtl="0" eaLnBrk="1" latinLnBrk="0" hangingPunct="1">
              <a:lnSpc>
                <a:spcPct val="90000"/>
              </a:lnSpc>
              <a:spcBef>
                <a:spcPts val="1030"/>
              </a:spcBef>
              <a:buFont typeface="Arial" panose="020B0604020202020204" pitchFamily="34" charset="0"/>
              <a:buNone/>
              <a:defRPr sz="2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535" indent="0" algn="ctr" defTabSz="941070" rtl="0" eaLnBrk="1" latinLnBrk="0" hangingPunct="1">
              <a:lnSpc>
                <a:spcPct val="90000"/>
              </a:lnSpc>
              <a:spcBef>
                <a:spcPts val="515"/>
              </a:spcBef>
              <a:buFont typeface="Arial" panose="020B0604020202020204" pitchFamily="34" charset="0"/>
              <a:buNone/>
              <a:defRPr sz="20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1070" indent="0" algn="ctr" defTabSz="941070" rtl="0" eaLnBrk="1" latinLnBrk="0" hangingPunct="1">
              <a:lnSpc>
                <a:spcPct val="90000"/>
              </a:lnSpc>
              <a:spcBef>
                <a:spcPts val="515"/>
              </a:spcBef>
              <a:buFont typeface="Arial" panose="020B0604020202020204" pitchFamily="34" charset="0"/>
              <a:buNone/>
              <a:defRPr sz="1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0970" indent="0" algn="ctr" defTabSz="941070" rtl="0" eaLnBrk="1" latinLnBrk="0" hangingPunct="1">
              <a:lnSpc>
                <a:spcPct val="90000"/>
              </a:lnSpc>
              <a:spcBef>
                <a:spcPts val="515"/>
              </a:spcBef>
              <a:buFont typeface="Arial" panose="020B0604020202020204" pitchFamily="34" charset="0"/>
              <a:buNone/>
              <a:defRPr sz="1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1505" indent="0" algn="ctr" defTabSz="941070" rtl="0" eaLnBrk="1" latinLnBrk="0" hangingPunct="1">
              <a:lnSpc>
                <a:spcPct val="90000"/>
              </a:lnSpc>
              <a:spcBef>
                <a:spcPts val="515"/>
              </a:spcBef>
              <a:buFont typeface="Arial" panose="020B0604020202020204" pitchFamily="34" charset="0"/>
              <a:buNone/>
              <a:defRPr sz="1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52040" indent="0" algn="ctr" defTabSz="941070" rtl="0" eaLnBrk="1" latinLnBrk="0" hangingPunct="1">
              <a:lnSpc>
                <a:spcPct val="90000"/>
              </a:lnSpc>
              <a:spcBef>
                <a:spcPts val="515"/>
              </a:spcBef>
              <a:buFont typeface="Arial" panose="020B0604020202020204" pitchFamily="34" charset="0"/>
              <a:buNone/>
              <a:defRPr sz="1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22575" indent="0" algn="ctr" defTabSz="941070" rtl="0" eaLnBrk="1" latinLnBrk="0" hangingPunct="1">
              <a:lnSpc>
                <a:spcPct val="90000"/>
              </a:lnSpc>
              <a:spcBef>
                <a:spcPts val="515"/>
              </a:spcBef>
              <a:buFont typeface="Arial" panose="020B0604020202020204" pitchFamily="34" charset="0"/>
              <a:buNone/>
              <a:defRPr sz="1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3110" indent="0" algn="ctr" defTabSz="941070" rtl="0" eaLnBrk="1" latinLnBrk="0" hangingPunct="1">
              <a:lnSpc>
                <a:spcPct val="90000"/>
              </a:lnSpc>
              <a:spcBef>
                <a:spcPts val="515"/>
              </a:spcBef>
              <a:buFont typeface="Arial" panose="020B0604020202020204" pitchFamily="34" charset="0"/>
              <a:buNone/>
              <a:defRPr sz="1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63010" indent="0" algn="ctr" defTabSz="941070" rtl="0" eaLnBrk="1" latinLnBrk="0" hangingPunct="1">
              <a:lnSpc>
                <a:spcPct val="90000"/>
              </a:lnSpc>
              <a:spcBef>
                <a:spcPts val="515"/>
              </a:spcBef>
              <a:buFont typeface="Arial" panose="020B0604020202020204" pitchFamily="34" charset="0"/>
              <a:buNone/>
              <a:defRPr sz="1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250"/>
              <a:t>单击此处编辑母版副标题样式</a:t>
            </a:r>
            <a:endParaRPr lang="en-US" sz="42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1619885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130" indent="-405130" algn="l" defTabSz="1619885" rtl="0" eaLnBrk="1" latinLnBrk="0" hangingPunct="1">
        <a:lnSpc>
          <a:spcPct val="90000"/>
        </a:lnSpc>
        <a:spcBef>
          <a:spcPts val="1770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755" indent="-405130" algn="l" defTabSz="1619885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2pPr>
      <a:lvl3pPr marL="2025015" indent="-405130" algn="l" defTabSz="1619885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834640" indent="-405130" algn="l" defTabSz="1619885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4pPr>
      <a:lvl5pPr marL="3644900" indent="-405130" algn="l" defTabSz="1619885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5pPr>
      <a:lvl6pPr marL="4454525" indent="-405130" algn="l" defTabSz="1619885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6pPr>
      <a:lvl7pPr marL="5264785" indent="-405130" algn="l" defTabSz="1619885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7pPr>
      <a:lvl8pPr marL="6074410" indent="-405130" algn="l" defTabSz="1619885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8pPr>
      <a:lvl9pPr marL="6884670" indent="-405130" algn="l" defTabSz="1619885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988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1pPr>
      <a:lvl2pPr marL="810260" algn="l" defTabSz="161988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2pPr>
      <a:lvl3pPr marL="1619885" algn="l" defTabSz="161988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3pPr>
      <a:lvl4pPr marL="2430145" algn="l" defTabSz="161988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4pPr>
      <a:lvl5pPr marL="3239770" algn="l" defTabSz="161988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5pPr>
      <a:lvl6pPr marL="4050030" algn="l" defTabSz="161988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6pPr>
      <a:lvl7pPr marL="4859655" algn="l" defTabSz="161988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7pPr>
      <a:lvl8pPr marL="5669915" algn="l" defTabSz="161988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8pPr>
      <a:lvl9pPr marL="6479540" algn="l" defTabSz="1619885" rtl="0" eaLnBrk="1" latinLnBrk="0" hangingPunct="1">
        <a:defRPr sz="31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1WORLD-LOGO-标准反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5330" y="758511"/>
            <a:ext cx="2318010" cy="8225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69899" y="5519212"/>
            <a:ext cx="15791762" cy="168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88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WDP-</a:t>
            </a:r>
            <a:r>
              <a:rPr lang="zh-CN" altLang="en-US" sz="688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仿真平台</a:t>
            </a:r>
            <a:r>
              <a:rPr lang="en-US" altLang="zh-CN" sz="688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88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大数据处理技术</a:t>
            </a:r>
            <a:endParaRPr lang="en-US" altLang="zh-CN" sz="688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23"/>
    </mc:Choice>
    <mc:Fallback>
      <p:transition spd="slow" advTm="239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离线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计算关键技术选型</a:t>
            </a:r>
            <a:endParaRPr lang="zh-CN" altLang="en-US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83964" y="2760564"/>
            <a:ext cx="10799804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8085" y="1800000"/>
            <a:ext cx="16267430" cy="24917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6000" dirty="0">
                <a:solidFill>
                  <a:schemeClr val="bg1">
                    <a:lumMod val="95000"/>
                  </a:schemeClr>
                </a:solidFill>
              </a:rPr>
              <a:t>存储框架：多种异构存储并存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75360" y="3645535"/>
          <a:ext cx="19536410" cy="769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8085"/>
                <a:gridCol w="3117215"/>
                <a:gridCol w="2967990"/>
                <a:gridCol w="3051810"/>
                <a:gridCol w="4004945"/>
                <a:gridCol w="2666365"/>
              </a:tblGrid>
              <a:tr h="11068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离线存储框架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对象存储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HDFS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Hive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Mysql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时空数据库</a:t>
                      </a:r>
                      <a:endParaRPr lang="zh-CN" altLang="en-US" sz="3600"/>
                    </a:p>
                  </a:txBody>
                  <a:tcPr/>
                </a:tc>
              </a:tr>
              <a:tr h="11080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数据类型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非结构化数据</a:t>
                      </a:r>
                      <a:endParaRPr lang="zh-CN" altLang="en-US" sz="3600"/>
                    </a:p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文件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结构化数据</a:t>
                      </a:r>
                      <a:endParaRPr lang="zh-CN" altLang="en-US" sz="3600"/>
                    </a:p>
                    <a:p>
                      <a:pPr>
                        <a:buNone/>
                      </a:pPr>
                      <a:r>
                        <a:rPr lang="zh-CN" altLang="en-US" sz="3600"/>
                        <a:t>类似</a:t>
                      </a:r>
                      <a:r>
                        <a:rPr lang="en-US" altLang="zh-CN" sz="3600"/>
                        <a:t>Mysql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关系数据库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</a:tr>
              <a:tr h="1462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优点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大容量</a:t>
                      </a:r>
                      <a:endParaRPr lang="zh-CN" altLang="en-US" sz="3600"/>
                    </a:p>
                    <a:p>
                      <a:pPr>
                        <a:buNone/>
                      </a:pPr>
                      <a:r>
                        <a:rPr lang="zh-CN" altLang="en-US" sz="3600"/>
                        <a:t>支持</a:t>
                      </a:r>
                      <a:r>
                        <a:rPr lang="en-US" altLang="zh-CN" sz="3600"/>
                        <a:t>REST API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海量大文件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3600">
                          <a:sym typeface="+mn-ea"/>
                        </a:rPr>
                        <a:t>支持</a:t>
                      </a:r>
                      <a:r>
                        <a:rPr lang="en-US" altLang="zh-CN" sz="3600">
                          <a:sym typeface="+mn-ea"/>
                        </a:rPr>
                        <a:t>SQL</a:t>
                      </a:r>
                      <a:r>
                        <a:rPr lang="zh-CN" altLang="en-US" sz="3600">
                          <a:sym typeface="+mn-ea"/>
                        </a:rPr>
                        <a:t>语法</a:t>
                      </a:r>
                      <a:endParaRPr lang="en-US" altLang="zh-CN" sz="3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海量存储</a:t>
                      </a:r>
                      <a:endParaRPr lang="zh-CN" altLang="en-US" sz="3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复杂查询</a:t>
                      </a:r>
                      <a:endParaRPr lang="zh-CN" altLang="en-US" sz="3600"/>
                    </a:p>
                    <a:p>
                      <a:pPr>
                        <a:buNone/>
                      </a:pPr>
                      <a:r>
                        <a:rPr lang="zh-CN" altLang="en-US" sz="3600"/>
                        <a:t>支持事务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缺点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执行效率低</a:t>
                      </a:r>
                      <a:endParaRPr lang="zh-CN" altLang="en-US" sz="3600"/>
                    </a:p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不支持事务</a:t>
                      </a:r>
                      <a:endParaRPr lang="zh-CN" altLang="en-US" sz="3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3600"/>
                        <a:t>不支持修改</a:t>
                      </a:r>
                      <a:endParaRPr lang="zh-CN" altLang="en-US" sz="3600"/>
                    </a:p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不支持高并发</a:t>
                      </a:r>
                      <a:endParaRPr lang="zh-CN" altLang="en-US" sz="3600"/>
                    </a:p>
                    <a:p>
                      <a:pPr>
                        <a:buNone/>
                      </a:pPr>
                      <a:r>
                        <a:rPr lang="zh-CN" altLang="en-US" sz="3600"/>
                        <a:t>横向扩展能力差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</a:tr>
              <a:tr h="2650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3600"/>
                        <a:t>应用场景</a:t>
                      </a:r>
                      <a:endParaRPr lang="zh-CN" sz="3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视频流</a:t>
                      </a:r>
                      <a:endParaRPr lang="zh-CN" altLang="en-US" sz="3600"/>
                    </a:p>
                    <a:p>
                      <a:pPr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点云数据</a:t>
                      </a:r>
                      <a:endParaRPr lang="zh-CN" altLang="en-US" sz="3600"/>
                    </a:p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视频流</a:t>
                      </a:r>
                      <a:endParaRPr lang="zh-CN" altLang="en-US" sz="3600"/>
                    </a:p>
                    <a:p>
                      <a:pPr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点云数据</a:t>
                      </a:r>
                      <a:endParaRPr lang="zh-CN" altLang="en-US" sz="3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结构化存储</a:t>
                      </a:r>
                      <a:endParaRPr lang="zh-CN" altLang="en-US" sz="3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3600">
                          <a:sym typeface="+mn-ea"/>
                        </a:rPr>
                        <a:t>一次写入多次查询</a:t>
                      </a:r>
                      <a:endParaRPr lang="zh-CN" altLang="en-US" sz="3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非海量结构化数据</a:t>
                      </a:r>
                      <a:endParaRPr lang="zh-CN" altLang="en-US" sz="3600"/>
                    </a:p>
                    <a:p>
                      <a:pPr>
                        <a:buNone/>
                      </a:pPr>
                      <a:r>
                        <a:rPr lang="zh-CN" altLang="en-US" sz="3600"/>
                        <a:t>非批量增删查改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离线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计算关键技术选型</a:t>
            </a:r>
            <a:endParaRPr lang="zh-CN" altLang="en-US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83964" y="2760564"/>
            <a:ext cx="10799804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8085" y="1800000"/>
            <a:ext cx="16267430" cy="24917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6000" dirty="0">
                <a:solidFill>
                  <a:schemeClr val="bg1">
                    <a:lumMod val="95000"/>
                  </a:schemeClr>
                </a:solidFill>
              </a:rPr>
              <a:t>离线计算整体架构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410960" y="496951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集群管理</a:t>
            </a:r>
            <a:endParaRPr lang="zh-CN" altLang="en-US" sz="4000"/>
          </a:p>
        </p:txBody>
      </p:sp>
      <p:sp>
        <p:nvSpPr>
          <p:cNvPr id="35" name="圆角矩形 34"/>
          <p:cNvSpPr/>
          <p:nvPr/>
        </p:nvSpPr>
        <p:spPr>
          <a:xfrm>
            <a:off x="3294380" y="4613275"/>
            <a:ext cx="15024735" cy="145669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606800" y="4951730"/>
            <a:ext cx="2644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bg1"/>
                </a:solidFill>
              </a:rPr>
              <a:t>Web</a:t>
            </a:r>
            <a:r>
              <a:rPr lang="zh-CN" altLang="en-US" sz="4800">
                <a:solidFill>
                  <a:schemeClr val="bg1"/>
                </a:solidFill>
              </a:rPr>
              <a:t>平台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282950" y="6344920"/>
            <a:ext cx="6601460" cy="410718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756660" y="656590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计算引擎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282950" y="10715625"/>
            <a:ext cx="15036165" cy="114427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747770" y="10854055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数据源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449435" y="495173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权限管理</a:t>
            </a:r>
            <a:endParaRPr lang="zh-CN" altLang="en-US" sz="4000"/>
          </a:p>
        </p:txBody>
      </p:sp>
      <p:sp>
        <p:nvSpPr>
          <p:cNvPr id="19" name="圆角矩形 18"/>
          <p:cNvSpPr/>
          <p:nvPr/>
        </p:nvSpPr>
        <p:spPr>
          <a:xfrm>
            <a:off x="12494895" y="495173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作业管理</a:t>
            </a:r>
            <a:endParaRPr lang="zh-CN" altLang="en-US" sz="4000"/>
          </a:p>
        </p:txBody>
      </p:sp>
      <p:sp>
        <p:nvSpPr>
          <p:cNvPr id="22" name="圆角矩形 21"/>
          <p:cNvSpPr/>
          <p:nvPr/>
        </p:nvSpPr>
        <p:spPr>
          <a:xfrm>
            <a:off x="15542895" y="495173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报警监控</a:t>
            </a:r>
            <a:endParaRPr lang="zh-CN" altLang="en-US" sz="4000"/>
          </a:p>
        </p:txBody>
      </p:sp>
      <p:sp>
        <p:nvSpPr>
          <p:cNvPr id="23" name="圆角矩形 22"/>
          <p:cNvSpPr/>
          <p:nvPr/>
        </p:nvSpPr>
        <p:spPr>
          <a:xfrm>
            <a:off x="3583940" y="7557770"/>
            <a:ext cx="4006850" cy="945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Spark</a:t>
            </a:r>
            <a:r>
              <a:rPr lang="zh-CN" altLang="en-US" sz="4000"/>
              <a:t>集群</a:t>
            </a:r>
            <a:endParaRPr lang="zh-CN" altLang="en-US" sz="4000"/>
          </a:p>
        </p:txBody>
      </p:sp>
      <p:sp>
        <p:nvSpPr>
          <p:cNvPr id="24" name="圆角矩形 23"/>
          <p:cNvSpPr/>
          <p:nvPr/>
        </p:nvSpPr>
        <p:spPr>
          <a:xfrm>
            <a:off x="3607435" y="9136380"/>
            <a:ext cx="3983355" cy="996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Tensorflow</a:t>
            </a:r>
            <a:r>
              <a:rPr lang="zh-CN" altLang="en-US" sz="4000"/>
              <a:t>集群</a:t>
            </a:r>
            <a:endParaRPr lang="zh-CN" altLang="en-US" sz="4000"/>
          </a:p>
        </p:txBody>
      </p:sp>
      <p:sp>
        <p:nvSpPr>
          <p:cNvPr id="25" name="圆角矩形 24"/>
          <p:cNvSpPr/>
          <p:nvPr/>
        </p:nvSpPr>
        <p:spPr>
          <a:xfrm>
            <a:off x="11717655" y="6344920"/>
            <a:ext cx="6601460" cy="410718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139295" y="656590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存储引擎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5325090" y="755777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对象数据库</a:t>
            </a:r>
            <a:endParaRPr lang="zh-CN" altLang="en-US" sz="3200"/>
          </a:p>
        </p:txBody>
      </p:sp>
      <p:sp>
        <p:nvSpPr>
          <p:cNvPr id="31" name="圆角矩形 30"/>
          <p:cNvSpPr/>
          <p:nvPr/>
        </p:nvSpPr>
        <p:spPr>
          <a:xfrm>
            <a:off x="12139295" y="755777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HDFS</a:t>
            </a:r>
            <a:endParaRPr lang="en-US" altLang="zh-CN" sz="4000"/>
          </a:p>
        </p:txBody>
      </p:sp>
      <p:sp>
        <p:nvSpPr>
          <p:cNvPr id="41" name="圆角矩形 40"/>
          <p:cNvSpPr/>
          <p:nvPr/>
        </p:nvSpPr>
        <p:spPr>
          <a:xfrm>
            <a:off x="12139295" y="913638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Hive</a:t>
            </a:r>
            <a:endParaRPr lang="en-US" altLang="zh-CN" sz="4000"/>
          </a:p>
        </p:txBody>
      </p:sp>
      <p:sp>
        <p:nvSpPr>
          <p:cNvPr id="42" name="圆角矩形 41"/>
          <p:cNvSpPr/>
          <p:nvPr/>
        </p:nvSpPr>
        <p:spPr>
          <a:xfrm>
            <a:off x="15325090" y="913638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时空数据库</a:t>
            </a:r>
            <a:endParaRPr lang="zh-CN" altLang="en-US" sz="3200"/>
          </a:p>
        </p:txBody>
      </p:sp>
      <p:sp>
        <p:nvSpPr>
          <p:cNvPr id="53" name="圆角矩形 52"/>
          <p:cNvSpPr/>
          <p:nvPr/>
        </p:nvSpPr>
        <p:spPr>
          <a:xfrm>
            <a:off x="6338570" y="10896600"/>
            <a:ext cx="1140015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实时数据仓库同步</a:t>
            </a:r>
            <a:endParaRPr lang="zh-CN" altLang="en-US" sz="4000"/>
          </a:p>
        </p:txBody>
      </p:sp>
      <p:sp>
        <p:nvSpPr>
          <p:cNvPr id="54" name="圆角矩形 53"/>
          <p:cNvSpPr/>
          <p:nvPr/>
        </p:nvSpPr>
        <p:spPr>
          <a:xfrm>
            <a:off x="3294380" y="2917825"/>
            <a:ext cx="15024735" cy="145669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606800" y="3256280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应用层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250940" y="3274060"/>
            <a:ext cx="186880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案例泛化</a:t>
            </a:r>
            <a:endParaRPr lang="zh-CN" altLang="en-US" sz="2800"/>
          </a:p>
        </p:txBody>
      </p:sp>
      <p:sp>
        <p:nvSpPr>
          <p:cNvPr id="69" name="圆角矩形 68"/>
          <p:cNvSpPr/>
          <p:nvPr/>
        </p:nvSpPr>
        <p:spPr>
          <a:xfrm>
            <a:off x="8395970" y="3256280"/>
            <a:ext cx="185229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用户画像</a:t>
            </a:r>
            <a:endParaRPr lang="zh-CN" altLang="en-US" sz="2800"/>
          </a:p>
        </p:txBody>
      </p:sp>
      <p:sp>
        <p:nvSpPr>
          <p:cNvPr id="5" name="圆角矩形 4"/>
          <p:cNvSpPr/>
          <p:nvPr/>
        </p:nvSpPr>
        <p:spPr>
          <a:xfrm>
            <a:off x="7806055" y="7557770"/>
            <a:ext cx="1920240" cy="25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4000"/>
              <a:t>作业调度系统</a:t>
            </a:r>
            <a:endParaRPr lang="zh-CN" sz="4000"/>
          </a:p>
        </p:txBody>
      </p:sp>
      <p:sp>
        <p:nvSpPr>
          <p:cNvPr id="6" name="圆角矩形 5"/>
          <p:cNvSpPr/>
          <p:nvPr/>
        </p:nvSpPr>
        <p:spPr>
          <a:xfrm>
            <a:off x="10526395" y="3256280"/>
            <a:ext cx="185229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数值分析</a:t>
            </a:r>
            <a:endParaRPr lang="zh-CN" altLang="en-US" sz="2800"/>
          </a:p>
        </p:txBody>
      </p:sp>
      <p:sp>
        <p:nvSpPr>
          <p:cNvPr id="7" name="圆角矩形 6"/>
          <p:cNvSpPr/>
          <p:nvPr/>
        </p:nvSpPr>
        <p:spPr>
          <a:xfrm>
            <a:off x="12700635" y="3256280"/>
            <a:ext cx="185229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报表系统</a:t>
            </a:r>
            <a:endParaRPr lang="zh-CN" altLang="en-US" sz="2800"/>
          </a:p>
        </p:txBody>
      </p:sp>
      <p:sp>
        <p:nvSpPr>
          <p:cNvPr id="8" name="圆角矩形 7"/>
          <p:cNvSpPr/>
          <p:nvPr/>
        </p:nvSpPr>
        <p:spPr>
          <a:xfrm>
            <a:off x="14794230" y="3256280"/>
            <a:ext cx="319595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其它各类机器学习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箭头连接符 51"/>
          <p:cNvCxnSpPr/>
          <p:nvPr/>
        </p:nvCxnSpPr>
        <p:spPr>
          <a:xfrm>
            <a:off x="14581505" y="4791075"/>
            <a:ext cx="1289050" cy="190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9789160" y="4782185"/>
            <a:ext cx="717550" cy="1079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351780" y="3228340"/>
            <a:ext cx="4528185" cy="31248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678815" y="3228340"/>
            <a:ext cx="3848735" cy="31248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大数据平台对机器学习的支持</a:t>
            </a:r>
            <a:endParaRPr lang="zh-CN" altLang="en-US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74694" y="2455129"/>
            <a:ext cx="10799804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96365" y="4142105"/>
            <a:ext cx="2413635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sym typeface="+mn-ea"/>
              </a:rPr>
              <a:t>特征分析</a:t>
            </a:r>
            <a:endParaRPr lang="zh-CN" altLang="en-US" sz="4000"/>
          </a:p>
        </p:txBody>
      </p:sp>
      <p:sp>
        <p:nvSpPr>
          <p:cNvPr id="10" name="圆角矩形 9"/>
          <p:cNvSpPr/>
          <p:nvPr/>
        </p:nvSpPr>
        <p:spPr>
          <a:xfrm>
            <a:off x="881380" y="6997700"/>
            <a:ext cx="8896985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数据查询平台</a:t>
            </a:r>
            <a:endParaRPr lang="zh-CN" altLang="en-US" sz="4000"/>
          </a:p>
        </p:txBody>
      </p:sp>
      <p:sp>
        <p:nvSpPr>
          <p:cNvPr id="12" name="圆角矩形 11"/>
          <p:cNvSpPr/>
          <p:nvPr/>
        </p:nvSpPr>
        <p:spPr>
          <a:xfrm>
            <a:off x="1396365" y="5358765"/>
            <a:ext cx="2413635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数据探测</a:t>
            </a:r>
            <a:endParaRPr lang="zh-CN" altLang="en-US" sz="4000"/>
          </a:p>
        </p:txBody>
      </p:sp>
      <p:sp>
        <p:nvSpPr>
          <p:cNvPr id="13" name="圆角矩形 12"/>
          <p:cNvSpPr/>
          <p:nvPr/>
        </p:nvSpPr>
        <p:spPr>
          <a:xfrm>
            <a:off x="7733030" y="4141470"/>
            <a:ext cx="19723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特征选择</a:t>
            </a:r>
            <a:endParaRPr lang="zh-CN" altLang="en-US" sz="3200"/>
          </a:p>
        </p:txBody>
      </p:sp>
      <p:sp>
        <p:nvSpPr>
          <p:cNvPr id="15" name="文本框 14"/>
          <p:cNvSpPr txBox="1"/>
          <p:nvPr/>
        </p:nvSpPr>
        <p:spPr>
          <a:xfrm>
            <a:off x="1292860" y="331216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数据调研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8405" y="331216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样本构建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521325" y="4142105"/>
            <a:ext cx="19723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数据清洗</a:t>
            </a:r>
            <a:endParaRPr lang="zh-CN" altLang="en-US" sz="3200"/>
          </a:p>
        </p:txBody>
      </p:sp>
      <p:sp>
        <p:nvSpPr>
          <p:cNvPr id="21" name="圆角矩形 20"/>
          <p:cNvSpPr/>
          <p:nvPr/>
        </p:nvSpPr>
        <p:spPr>
          <a:xfrm>
            <a:off x="5579110" y="5358130"/>
            <a:ext cx="19723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特征转换</a:t>
            </a:r>
            <a:endParaRPr lang="zh-CN" altLang="en-US" sz="3200"/>
          </a:p>
        </p:txBody>
      </p:sp>
      <p:sp>
        <p:nvSpPr>
          <p:cNvPr id="26" name="圆角矩形 25"/>
          <p:cNvSpPr/>
          <p:nvPr/>
        </p:nvSpPr>
        <p:spPr>
          <a:xfrm>
            <a:off x="7733030" y="5358130"/>
            <a:ext cx="19723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数据存档</a:t>
            </a:r>
            <a:endParaRPr lang="zh-CN" altLang="en-US" sz="3200"/>
          </a:p>
        </p:txBody>
      </p:sp>
      <p:sp>
        <p:nvSpPr>
          <p:cNvPr id="28" name="圆角矩形 27"/>
          <p:cNvSpPr/>
          <p:nvPr/>
        </p:nvSpPr>
        <p:spPr>
          <a:xfrm>
            <a:off x="10467975" y="3228340"/>
            <a:ext cx="4528185" cy="31248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2849225" y="4141470"/>
            <a:ext cx="19723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参数调优</a:t>
            </a:r>
            <a:endParaRPr lang="zh-CN" altLang="en-US" sz="3200"/>
          </a:p>
        </p:txBody>
      </p:sp>
      <p:sp>
        <p:nvSpPr>
          <p:cNvPr id="32" name="文本框 31"/>
          <p:cNvSpPr txBox="1"/>
          <p:nvPr/>
        </p:nvSpPr>
        <p:spPr>
          <a:xfrm>
            <a:off x="10506710" y="3312160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模型训练与验证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0637520" y="4142105"/>
            <a:ext cx="19723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算法选型</a:t>
            </a:r>
            <a:endParaRPr lang="zh-CN" altLang="en-US" sz="3200"/>
          </a:p>
        </p:txBody>
      </p:sp>
      <p:sp>
        <p:nvSpPr>
          <p:cNvPr id="34" name="圆角矩形 33"/>
          <p:cNvSpPr/>
          <p:nvPr/>
        </p:nvSpPr>
        <p:spPr>
          <a:xfrm>
            <a:off x="10637520" y="5358130"/>
            <a:ext cx="19723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线下部署</a:t>
            </a:r>
            <a:endParaRPr lang="zh-CN" altLang="en-US" sz="3200"/>
          </a:p>
        </p:txBody>
      </p:sp>
      <p:sp>
        <p:nvSpPr>
          <p:cNvPr id="37" name="圆角矩形 36"/>
          <p:cNvSpPr/>
          <p:nvPr/>
        </p:nvSpPr>
        <p:spPr>
          <a:xfrm>
            <a:off x="12849225" y="5358130"/>
            <a:ext cx="19723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效果验证</a:t>
            </a:r>
            <a:endParaRPr lang="zh-CN" altLang="en-US" sz="32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565650" y="4771390"/>
            <a:ext cx="717550" cy="1079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5870555" y="3228340"/>
            <a:ext cx="4528185" cy="31248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7084675" y="4254500"/>
            <a:ext cx="19723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实时预测</a:t>
            </a:r>
            <a:endParaRPr lang="zh-CN" altLang="en-US" sz="3200"/>
          </a:p>
        </p:txBody>
      </p:sp>
      <p:sp>
        <p:nvSpPr>
          <p:cNvPr id="44" name="文本框 43"/>
          <p:cNvSpPr txBox="1"/>
          <p:nvPr/>
        </p:nvSpPr>
        <p:spPr>
          <a:xfrm>
            <a:off x="16823690" y="3311525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线上部署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6040100" y="5358130"/>
            <a:ext cx="19723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数据落地</a:t>
            </a:r>
            <a:endParaRPr lang="zh-CN" altLang="en-US" sz="3200"/>
          </a:p>
        </p:txBody>
      </p:sp>
      <p:sp>
        <p:nvSpPr>
          <p:cNvPr id="50" name="圆角矩形 49"/>
          <p:cNvSpPr/>
          <p:nvPr/>
        </p:nvSpPr>
        <p:spPr>
          <a:xfrm>
            <a:off x="18251805" y="5358130"/>
            <a:ext cx="19723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效果跟踪</a:t>
            </a:r>
            <a:endParaRPr lang="zh-CN" altLang="en-US" sz="320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2600325" y="1646555"/>
            <a:ext cx="0" cy="158178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2595245" y="2223770"/>
            <a:ext cx="10142855" cy="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12727305" y="2174875"/>
            <a:ext cx="9525" cy="10534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18220055" y="1604010"/>
            <a:ext cx="18415" cy="16662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2591435" y="1595755"/>
            <a:ext cx="15639415" cy="342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5582265" y="1641475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模型迭代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0467975" y="6997700"/>
            <a:ext cx="442595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离线计算平台</a:t>
            </a:r>
            <a:endParaRPr lang="zh-CN" altLang="en-US" sz="4000"/>
          </a:p>
        </p:txBody>
      </p:sp>
      <p:sp>
        <p:nvSpPr>
          <p:cNvPr id="63" name="圆角矩形 62"/>
          <p:cNvSpPr/>
          <p:nvPr/>
        </p:nvSpPr>
        <p:spPr>
          <a:xfrm>
            <a:off x="15933420" y="6997700"/>
            <a:ext cx="4678045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实时计算平台</a:t>
            </a:r>
            <a:endParaRPr lang="zh-CN" altLang="en-US" sz="4000"/>
          </a:p>
        </p:txBody>
      </p:sp>
      <p:sp>
        <p:nvSpPr>
          <p:cNvPr id="65" name="圆角矩形 64"/>
          <p:cNvSpPr/>
          <p:nvPr/>
        </p:nvSpPr>
        <p:spPr>
          <a:xfrm>
            <a:off x="881380" y="8502650"/>
            <a:ext cx="13973175" cy="35820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4916170" y="7832090"/>
            <a:ext cx="16510" cy="67183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1278890" y="10681335"/>
            <a:ext cx="5827395" cy="113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Spark</a:t>
            </a:r>
            <a:r>
              <a:rPr lang="zh-CN" altLang="en-US" sz="4000"/>
              <a:t>集群</a:t>
            </a:r>
            <a:r>
              <a:rPr lang="en-US" altLang="zh-CN" sz="4000"/>
              <a:t> + </a:t>
            </a:r>
            <a:r>
              <a:rPr lang="zh-CN" altLang="en-US" sz="4000"/>
              <a:t>机器学习库</a:t>
            </a:r>
            <a:endParaRPr lang="zh-CN" altLang="en-US" sz="4000"/>
          </a:p>
        </p:txBody>
      </p:sp>
      <p:sp>
        <p:nvSpPr>
          <p:cNvPr id="70" name="圆角矩形 69"/>
          <p:cNvSpPr/>
          <p:nvPr/>
        </p:nvSpPr>
        <p:spPr>
          <a:xfrm>
            <a:off x="7433310" y="10681335"/>
            <a:ext cx="4041140" cy="113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Tensorflow</a:t>
            </a:r>
            <a:r>
              <a:rPr lang="zh-CN" altLang="en-US" sz="4000"/>
              <a:t>集群</a:t>
            </a:r>
            <a:endParaRPr lang="zh-CN" altLang="en-US" sz="400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12672695" y="7831455"/>
            <a:ext cx="16510" cy="67183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15709265" y="8503920"/>
            <a:ext cx="5125720" cy="35807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15870555" y="10835005"/>
            <a:ext cx="2482850" cy="97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Flink</a:t>
            </a:r>
            <a:r>
              <a:rPr lang="zh-CN" altLang="en-US" sz="4000"/>
              <a:t>集群</a:t>
            </a:r>
            <a:endParaRPr lang="zh-CN" altLang="en-US" sz="400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18263870" y="7832090"/>
            <a:ext cx="16510" cy="67183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0106025" y="2286635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验证失败</a:t>
            </a:r>
            <a:endParaRPr lang="zh-CN" sz="480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1191260" y="10391775"/>
            <a:ext cx="13499465" cy="3429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191260" y="9084945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作业调度系统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9912985" y="8881745"/>
            <a:ext cx="2322195" cy="1253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例行离线预测任务</a:t>
            </a:r>
            <a:endParaRPr lang="en-US" altLang="zh-CN" sz="3200"/>
          </a:p>
        </p:txBody>
      </p:sp>
      <p:sp>
        <p:nvSpPr>
          <p:cNvPr id="81" name="圆角矩形 80"/>
          <p:cNvSpPr/>
          <p:nvPr/>
        </p:nvSpPr>
        <p:spPr>
          <a:xfrm>
            <a:off x="12486640" y="8881745"/>
            <a:ext cx="1986915" cy="1245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模型训练任务</a:t>
            </a:r>
            <a:endParaRPr lang="zh-CN" altLang="en-US" sz="3200"/>
          </a:p>
        </p:txBody>
      </p:sp>
      <p:sp>
        <p:nvSpPr>
          <p:cNvPr id="82" name="圆角矩形 81"/>
          <p:cNvSpPr/>
          <p:nvPr/>
        </p:nvSpPr>
        <p:spPr>
          <a:xfrm>
            <a:off x="7628255" y="8872855"/>
            <a:ext cx="2027555" cy="125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例行</a:t>
            </a:r>
            <a:r>
              <a:rPr lang="en-US" altLang="zh-CN" sz="3200"/>
              <a:t>ETL</a:t>
            </a:r>
            <a:r>
              <a:rPr lang="zh-CN" altLang="en-US" sz="3200"/>
              <a:t>任务</a:t>
            </a:r>
            <a:endParaRPr lang="zh-CN" altLang="en-US" sz="3200"/>
          </a:p>
        </p:txBody>
      </p:sp>
      <p:cxnSp>
        <p:nvCxnSpPr>
          <p:cNvPr id="83" name="直接连接符 82"/>
          <p:cNvCxnSpPr/>
          <p:nvPr/>
        </p:nvCxnSpPr>
        <p:spPr>
          <a:xfrm flipV="1">
            <a:off x="15870555" y="10357485"/>
            <a:ext cx="4639310" cy="63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16365220" y="9102090"/>
            <a:ext cx="381381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实时特征生产任务</a:t>
            </a:r>
            <a:endParaRPr lang="zh-CN" altLang="en-US" sz="3200"/>
          </a:p>
        </p:txBody>
      </p:sp>
      <p:cxnSp>
        <p:nvCxnSpPr>
          <p:cNvPr id="85" name="直接箭头连接符 84"/>
          <p:cNvCxnSpPr/>
          <p:nvPr/>
        </p:nvCxnSpPr>
        <p:spPr>
          <a:xfrm flipV="1">
            <a:off x="2600325" y="6325870"/>
            <a:ext cx="16510" cy="67183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7590790" y="6325870"/>
            <a:ext cx="16510" cy="67183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12710795" y="6353175"/>
            <a:ext cx="16510" cy="67183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18251805" y="6325870"/>
            <a:ext cx="16510" cy="67183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5351780" y="8881745"/>
            <a:ext cx="2027555" cy="125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/>
              <a:t>数据查询任务</a:t>
            </a:r>
            <a:endParaRPr lang="en-US" altLang="zh-CN" sz="3200"/>
          </a:p>
        </p:txBody>
      </p:sp>
      <p:sp>
        <p:nvSpPr>
          <p:cNvPr id="91" name="圆角矩形 90"/>
          <p:cNvSpPr/>
          <p:nvPr/>
        </p:nvSpPr>
        <p:spPr>
          <a:xfrm>
            <a:off x="11800205" y="10681335"/>
            <a:ext cx="2673350" cy="113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存储集群</a:t>
            </a:r>
            <a:endParaRPr lang="zh-CN" altLang="en-US" sz="4000"/>
          </a:p>
        </p:txBody>
      </p:sp>
      <p:sp>
        <p:nvSpPr>
          <p:cNvPr id="92" name="圆角矩形 91"/>
          <p:cNvSpPr/>
          <p:nvPr/>
        </p:nvSpPr>
        <p:spPr>
          <a:xfrm>
            <a:off x="18528030" y="10835005"/>
            <a:ext cx="2223770" cy="978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/>
              <a:t>存储集群</a:t>
            </a:r>
            <a:endParaRPr lang="zh-CN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大数据处理平台构建方案</a:t>
            </a:r>
            <a:endParaRPr lang="zh-CN" altLang="en-US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83964" y="2760564"/>
            <a:ext cx="10799804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4275" y="1800225"/>
            <a:ext cx="18900140" cy="114179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4000" dirty="0">
                <a:solidFill>
                  <a:schemeClr val="bg1">
                    <a:lumMod val="95000"/>
                  </a:schemeClr>
                </a:solidFill>
              </a:rPr>
              <a:t>框架部署</a:t>
            </a:r>
            <a:endParaRPr lang="zh-CN" sz="60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在机器上部署以下计算引擎和存储引擎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Mysql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Redis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、对象数据库、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HBase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Kafka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HDFS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Flink(Storm)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Spark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</a:rPr>
              <a:t>开发资源管理服务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作业的创建、提交、查询、存储、打包、编译、部署、调度、监控；版本管理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存储资源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</a:rPr>
              <a:t>DNS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存储的创建、编辑，权限管理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资源监控、伸缩管理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与办公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</a:rPr>
              <a:t>OA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系统集成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</a:rPr>
              <a:t>开发</a:t>
            </a: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</a:rPr>
              <a:t>平台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作业管理界面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数据查询、导出与可视化界面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</a:rPr>
              <a:t>开发、文档编写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</a:rPr>
              <a:t>关键风险点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大数据生态圈基于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语言，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大部分框架不支持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C++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接口，</a:t>
            </a: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公司业务主要用</a:t>
            </a:r>
            <a:r>
              <a:rPr lang="en-US" altLang="zh-CN" sz="3600" dirty="0">
                <a:solidFill>
                  <a:schemeClr val="bg1">
                    <a:lumMod val="95000"/>
                  </a:schemeClr>
                </a:solidFill>
              </a:rPr>
              <a:t>C++</a:t>
            </a:r>
            <a:endParaRPr lang="zh-CN" alt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</a:rPr>
              <a:t>两种技术方案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平台支持提交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C++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作业，很多功能需要实现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C++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接口，工作量在平台开发。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平台只支持提交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等作业，需要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</a:rPr>
              <a:t>C++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处理的地方由业务实现。工作量在业务方。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大数据概述</a:t>
            </a:r>
            <a:endParaRPr lang="en-US" altLang="zh-CN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83964" y="1800000"/>
            <a:ext cx="10799804" cy="1209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特点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大量级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业务多样性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异构性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处理框架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存储和计算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处理流程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接入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加工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产出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生效</a:t>
            </a:r>
            <a:endParaRPr lang="en-US" altLang="zh-CN" sz="6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869545" y="2680970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200"/>
              <a:t>用户</a:t>
            </a:r>
            <a:endParaRPr lang="zh-CN" altLang="en-US" sz="7200"/>
          </a:p>
        </p:txBody>
      </p:sp>
      <p:sp>
        <p:nvSpPr>
          <p:cNvPr id="7" name="椭圆 6"/>
          <p:cNvSpPr/>
          <p:nvPr/>
        </p:nvSpPr>
        <p:spPr>
          <a:xfrm>
            <a:off x="9515475" y="707072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200"/>
              <a:t>产研运</a:t>
            </a:r>
            <a:endParaRPr lang="zh-CN" altLang="en-US" sz="7200"/>
          </a:p>
        </p:txBody>
      </p:sp>
      <p:sp>
        <p:nvSpPr>
          <p:cNvPr id="8" name="椭圆 7"/>
          <p:cNvSpPr/>
          <p:nvPr/>
        </p:nvSpPr>
        <p:spPr>
          <a:xfrm>
            <a:off x="16104235" y="707072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200"/>
              <a:t>信息</a:t>
            </a:r>
            <a:endParaRPr lang="zh-CN" altLang="en-US" sz="7200"/>
          </a:p>
          <a:p>
            <a:pPr algn="ctr"/>
            <a:r>
              <a:rPr lang="zh-CN" altLang="en-US" sz="7200"/>
              <a:t>知识</a:t>
            </a:r>
            <a:endParaRPr lang="zh-CN" altLang="en-US" sz="72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1816715" y="5297805"/>
            <a:ext cx="1562100" cy="18846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2869545" y="8608695"/>
            <a:ext cx="2546985" cy="825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340215" y="5161915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>
                <a:solidFill>
                  <a:schemeClr val="bg1"/>
                </a:solidFill>
              </a:rPr>
              <a:t>数据生成</a:t>
            </a:r>
            <a:endParaRPr lang="zh-CN" altLang="en-US" sz="6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518390" y="7593965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>
                <a:solidFill>
                  <a:schemeClr val="bg1"/>
                </a:solidFill>
              </a:rPr>
              <a:t>数据加工</a:t>
            </a:r>
            <a:endParaRPr lang="zh-CN" altLang="en-US" sz="60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527915" y="8790305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>
                <a:solidFill>
                  <a:schemeClr val="bg1"/>
                </a:solidFill>
              </a:rPr>
              <a:t>数据挖掘</a:t>
            </a:r>
            <a:endParaRPr lang="zh-CN" altLang="en-US" sz="600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5586075" y="5093970"/>
            <a:ext cx="1681480" cy="198691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918940" y="4700270"/>
            <a:ext cx="3230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>
                <a:solidFill>
                  <a:schemeClr val="bg1"/>
                </a:solidFill>
              </a:rPr>
              <a:t>用户价值</a:t>
            </a:r>
            <a:endParaRPr lang="zh-CN" altLang="en-US" sz="6000">
              <a:solidFill>
                <a:schemeClr val="bg1"/>
              </a:solidFill>
            </a:endParaRPr>
          </a:p>
          <a:p>
            <a:r>
              <a:rPr lang="zh-CN" altLang="en-US" sz="6000">
                <a:solidFill>
                  <a:schemeClr val="bg1"/>
                </a:solidFill>
              </a:rPr>
              <a:t>业务价值</a:t>
            </a:r>
            <a:endParaRPr lang="zh-CN" altLang="en-US" sz="6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大数据处理场景分类</a:t>
            </a:r>
            <a:endParaRPr lang="zh-CN" altLang="en-US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83964" y="1800000"/>
            <a:ext cx="10799804" cy="1067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6000" dirty="0">
                <a:solidFill>
                  <a:schemeClr val="bg1">
                    <a:lumMod val="95000"/>
                  </a:schemeClr>
                </a:solidFill>
              </a:rPr>
              <a:t>按时效性分为两类场景</a:t>
            </a:r>
            <a:endParaRPr lang="zh-CN" sz="60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sz="6000" dirty="0">
                <a:solidFill>
                  <a:schemeClr val="bg1">
                    <a:lumMod val="95000"/>
                  </a:schemeClr>
                </a:solidFill>
              </a:rPr>
              <a:t>实时计算：线上</a:t>
            </a: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</a:rPr>
              <a:t>业务</a:t>
            </a:r>
            <a:endParaRPr lang="zh-CN" sz="60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sz="4800" dirty="0">
                <a:solidFill>
                  <a:schemeClr val="bg1">
                    <a:lumMod val="95000"/>
                  </a:schemeClr>
                </a:solidFill>
              </a:rPr>
              <a:t>实时请求响应式、长连接式</a:t>
            </a:r>
            <a:endParaRPr 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zh-CN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sz="4800" dirty="0">
                <a:solidFill>
                  <a:schemeClr val="bg1">
                    <a:lumMod val="95000"/>
                  </a:schemeClr>
                </a:solidFill>
              </a:rPr>
              <a:t>关注高吞吐量、低延迟</a:t>
            </a:r>
            <a:endParaRPr 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zh-CN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zh-CN" sz="60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sz="4800" dirty="0">
                <a:solidFill>
                  <a:schemeClr val="bg1">
                    <a:lumMod val="95000"/>
                  </a:schemeClr>
                </a:solidFill>
              </a:rPr>
              <a:t>关注服务可用性、容错性</a:t>
            </a:r>
            <a:endParaRPr 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zh-CN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sz="4800" dirty="0">
                <a:solidFill>
                  <a:schemeClr val="bg1">
                    <a:lumMod val="95000"/>
                  </a:schemeClr>
                </a:solidFill>
              </a:rPr>
              <a:t>数据流式服务、无结束点</a:t>
            </a:r>
            <a:endParaRPr 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zh-CN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sz="6000" dirty="0">
                <a:solidFill>
                  <a:schemeClr val="bg1">
                    <a:lumMod val="95000"/>
                  </a:schemeClr>
                </a:solidFill>
              </a:rPr>
              <a:t>离线计算：后台业务</a:t>
            </a:r>
            <a:endParaRPr lang="zh-CN" sz="6000" dirty="0">
              <a:solidFill>
                <a:schemeClr val="bg1">
                  <a:lumMod val="95000"/>
                </a:schemeClr>
              </a:solidFill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zh-CN" sz="60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</a:rPr>
              <a:t>批处理模式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</a:rPr>
              <a:t>关注数据质量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</a:rPr>
              <a:t>一般不关注时效性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403840" y="5920105"/>
            <a:ext cx="3187700" cy="164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/>
              <a:t>实时计算</a:t>
            </a:r>
            <a:endParaRPr lang="en-US" altLang="zh-CN" sz="4800"/>
          </a:p>
        </p:txBody>
      </p:sp>
      <p:sp>
        <p:nvSpPr>
          <p:cNvPr id="4" name="圆角矩形 3"/>
          <p:cNvSpPr/>
          <p:nvPr/>
        </p:nvSpPr>
        <p:spPr>
          <a:xfrm>
            <a:off x="10502900" y="2992120"/>
            <a:ext cx="3088800" cy="164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/>
              <a:t>用户数据</a:t>
            </a:r>
            <a:endParaRPr lang="zh-CN" altLang="en-US" sz="4800"/>
          </a:p>
        </p:txBody>
      </p:sp>
      <p:sp>
        <p:nvSpPr>
          <p:cNvPr id="10" name="圆角矩形 9"/>
          <p:cNvSpPr/>
          <p:nvPr/>
        </p:nvSpPr>
        <p:spPr>
          <a:xfrm>
            <a:off x="17217390" y="5895975"/>
            <a:ext cx="3187700" cy="164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/>
              <a:t>离线计算</a:t>
            </a:r>
            <a:endParaRPr lang="zh-CN" altLang="en-US" sz="4800"/>
          </a:p>
        </p:txBody>
      </p:sp>
      <p:sp>
        <p:nvSpPr>
          <p:cNvPr id="11" name="流程图: 磁盘 10"/>
          <p:cNvSpPr/>
          <p:nvPr/>
        </p:nvSpPr>
        <p:spPr>
          <a:xfrm>
            <a:off x="10403205" y="8924290"/>
            <a:ext cx="3081655" cy="26987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800"/>
          </a:p>
          <a:p>
            <a:pPr algn="ctr"/>
            <a:r>
              <a:rPr lang="zh-CN" altLang="en-US" sz="4800"/>
              <a:t>实时数据仓库</a:t>
            </a:r>
            <a:endParaRPr lang="zh-CN" altLang="en-US" sz="4800"/>
          </a:p>
        </p:txBody>
      </p:sp>
      <p:sp>
        <p:nvSpPr>
          <p:cNvPr id="12" name="流程图: 磁盘 11"/>
          <p:cNvSpPr/>
          <p:nvPr/>
        </p:nvSpPr>
        <p:spPr>
          <a:xfrm>
            <a:off x="17217390" y="8861425"/>
            <a:ext cx="3187700" cy="27616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800"/>
          </a:p>
          <a:p>
            <a:pPr algn="ctr"/>
            <a:r>
              <a:rPr lang="zh-CN" altLang="en-US" sz="4800"/>
              <a:t>离线数据仓库</a:t>
            </a:r>
            <a:endParaRPr lang="zh-CN" altLang="en-US" sz="48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8802985" y="7578725"/>
            <a:ext cx="16510" cy="128270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4384655" y="9928860"/>
            <a:ext cx="2033270" cy="690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数据同步</a:t>
            </a:r>
            <a:endParaRPr lang="zh-CN" altLang="en-US" sz="32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1989435" y="7578725"/>
            <a:ext cx="16510" cy="128270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2005945" y="4637405"/>
            <a:ext cx="16510" cy="128270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3484860" y="10267315"/>
            <a:ext cx="845185" cy="21590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6372205" y="10288905"/>
            <a:ext cx="845185" cy="21590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5265" y="1758315"/>
            <a:ext cx="57200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分布式集群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分布式作业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多架构协作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可实现：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en-US" altLang="zh-CN" sz="3600">
                <a:solidFill>
                  <a:schemeClr val="bg1"/>
                </a:solidFill>
              </a:rPr>
              <a:t>	</a:t>
            </a:r>
            <a:r>
              <a:rPr lang="zh-CN" altLang="en-US" sz="3600">
                <a:solidFill>
                  <a:schemeClr val="bg1"/>
                </a:solidFill>
              </a:rPr>
              <a:t>数十万级</a:t>
            </a:r>
            <a:r>
              <a:rPr lang="en-US" altLang="zh-CN" sz="3600">
                <a:solidFill>
                  <a:schemeClr val="bg1"/>
                </a:solidFill>
              </a:rPr>
              <a:t>QPS</a:t>
            </a:r>
            <a:r>
              <a:rPr lang="zh-CN" altLang="en-US" sz="3600">
                <a:solidFill>
                  <a:schemeClr val="bg1"/>
                </a:solidFill>
              </a:rPr>
              <a:t>流式处理</a:t>
            </a:r>
            <a:endParaRPr lang="en-US" altLang="zh-CN" sz="3600">
              <a:solidFill>
                <a:schemeClr val="bg1"/>
              </a:solidFill>
            </a:endParaRPr>
          </a:p>
          <a:p>
            <a:r>
              <a:rPr lang="en-US" altLang="zh-CN" sz="3600">
                <a:solidFill>
                  <a:schemeClr val="bg1"/>
                </a:solidFill>
              </a:rPr>
              <a:t>	</a:t>
            </a:r>
            <a:r>
              <a:rPr lang="zh-CN" altLang="en-US" sz="3600">
                <a:solidFill>
                  <a:schemeClr val="bg1"/>
                </a:solidFill>
              </a:rPr>
              <a:t>数十亿级批处理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/>
          <p:nvPr/>
        </p:nvCxnSpPr>
        <p:spPr>
          <a:xfrm flipH="1" flipV="1">
            <a:off x="18183225" y="4342765"/>
            <a:ext cx="17145" cy="130746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5850870" y="5589905"/>
            <a:ext cx="4532630" cy="32918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实时计算流程与研发工作模式</a:t>
            </a:r>
            <a:endParaRPr lang="zh-CN" altLang="en-US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87774" y="1800000"/>
            <a:ext cx="10799804" cy="914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6000" dirty="0">
                <a:solidFill>
                  <a:schemeClr val="bg1">
                    <a:lumMod val="95000"/>
                  </a:schemeClr>
                </a:solidFill>
              </a:rPr>
              <a:t>应用场景</a:t>
            </a:r>
            <a:endParaRPr lang="zh-CN" sz="60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实时数字孪生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</a:rPr>
              <a:t>实时案例收集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</a:rPr>
              <a:t>实时目标检测与风控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48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web</a:t>
            </a: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端数据查询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流量日志落地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49100" y="2286000"/>
            <a:ext cx="199326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企业</a:t>
            </a:r>
            <a:endParaRPr lang="zh-CN" altLang="en-US" sz="3200"/>
          </a:p>
        </p:txBody>
      </p:sp>
      <p:sp>
        <p:nvSpPr>
          <p:cNvPr id="5" name="圆角矩形 4"/>
          <p:cNvSpPr/>
          <p:nvPr/>
        </p:nvSpPr>
        <p:spPr>
          <a:xfrm>
            <a:off x="14039215" y="2286000"/>
            <a:ext cx="19818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政府</a:t>
            </a:r>
            <a:endParaRPr lang="zh-CN" altLang="en-US" sz="3200"/>
          </a:p>
        </p:txBody>
      </p:sp>
      <p:sp>
        <p:nvSpPr>
          <p:cNvPr id="6" name="圆角矩形 5"/>
          <p:cNvSpPr/>
          <p:nvPr/>
        </p:nvSpPr>
        <p:spPr>
          <a:xfrm>
            <a:off x="16201390" y="2286000"/>
            <a:ext cx="200088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学校</a:t>
            </a:r>
            <a:endParaRPr lang="zh-CN" altLang="en-US" sz="32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1616690" y="3412490"/>
            <a:ext cx="13335" cy="39052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021050" y="38601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产生数据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167495" y="5589270"/>
            <a:ext cx="4871720" cy="32924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200"/>
          </a:p>
        </p:txBody>
      </p:sp>
      <p:sp>
        <p:nvSpPr>
          <p:cNvPr id="15" name="圆角矩形 14"/>
          <p:cNvSpPr/>
          <p:nvPr/>
        </p:nvSpPr>
        <p:spPr>
          <a:xfrm>
            <a:off x="9031605" y="3777615"/>
            <a:ext cx="1159827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web</a:t>
            </a:r>
            <a:r>
              <a:rPr lang="zh-CN" altLang="en-US" sz="3200"/>
              <a:t>服务（微服务架构，</a:t>
            </a:r>
            <a:r>
              <a:rPr lang="en-US" altLang="zh-CN" sz="3200"/>
              <a:t>REST API</a:t>
            </a:r>
            <a:r>
              <a:rPr lang="zh-CN" altLang="en-US" sz="3200"/>
              <a:t>或长连接）</a:t>
            </a:r>
            <a:endParaRPr lang="en-US" altLang="zh-CN" sz="3200"/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>
          <a:xfrm flipH="1">
            <a:off x="11603355" y="4271645"/>
            <a:ext cx="3175" cy="131762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0925810" y="1129284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研发</a:t>
            </a:r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10259695" y="576770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实时计算引擎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06545" y="576770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实时存储引擎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519920" y="635127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作业</a:t>
            </a:r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17" name="圆角矩形 16"/>
          <p:cNvSpPr/>
          <p:nvPr/>
        </p:nvSpPr>
        <p:spPr>
          <a:xfrm>
            <a:off x="16021050" y="6517005"/>
            <a:ext cx="198000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高速缓存</a:t>
            </a:r>
            <a:endParaRPr lang="zh-CN" altLang="en-US" sz="3200"/>
          </a:p>
        </p:txBody>
      </p:sp>
      <p:sp>
        <p:nvSpPr>
          <p:cNvPr id="20" name="圆角矩形 19"/>
          <p:cNvSpPr/>
          <p:nvPr/>
        </p:nvSpPr>
        <p:spPr>
          <a:xfrm>
            <a:off x="13479780" y="1129284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研发</a:t>
            </a:r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21" name="圆角矩形 20"/>
          <p:cNvSpPr/>
          <p:nvPr/>
        </p:nvSpPr>
        <p:spPr>
          <a:xfrm>
            <a:off x="18439130" y="1129284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研发</a:t>
            </a:r>
            <a:r>
              <a:rPr lang="en-US" altLang="zh-CN" sz="3200"/>
              <a:t>N</a:t>
            </a:r>
            <a:endParaRPr lang="en-US" altLang="zh-CN" sz="3200"/>
          </a:p>
        </p:txBody>
      </p:sp>
      <p:sp>
        <p:nvSpPr>
          <p:cNvPr id="26" name="圆角矩形 25"/>
          <p:cNvSpPr/>
          <p:nvPr/>
        </p:nvSpPr>
        <p:spPr>
          <a:xfrm>
            <a:off x="12037695" y="635127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作业</a:t>
            </a:r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29" name="圆角矩形 28"/>
          <p:cNvSpPr/>
          <p:nvPr/>
        </p:nvSpPr>
        <p:spPr>
          <a:xfrm>
            <a:off x="18270855" y="6517005"/>
            <a:ext cx="198000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消息队列</a:t>
            </a:r>
            <a:endParaRPr lang="zh-CN" altLang="en-US" sz="3200"/>
          </a:p>
        </p:txBody>
      </p:sp>
      <p:cxnSp>
        <p:nvCxnSpPr>
          <p:cNvPr id="33" name="直接箭头连接符 32"/>
          <p:cNvCxnSpPr/>
          <p:nvPr/>
        </p:nvCxnSpPr>
        <p:spPr>
          <a:xfrm flipH="1" flipV="1">
            <a:off x="18185765" y="3328670"/>
            <a:ext cx="16510" cy="59436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740900" y="820737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>
                <a:solidFill>
                  <a:schemeClr val="bg1"/>
                </a:solidFill>
              </a:rPr>
              <a:t>各业务线处理各自数据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9031605" y="1905000"/>
            <a:ext cx="11630025" cy="145669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167495" y="224345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用户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8383250" y="2286000"/>
            <a:ext cx="200088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个人</a:t>
            </a:r>
            <a:endParaRPr lang="zh-CN" altLang="en-US" sz="3200"/>
          </a:p>
        </p:txBody>
      </p:sp>
      <p:sp>
        <p:nvSpPr>
          <p:cNvPr id="39" name="圆角矩形 38"/>
          <p:cNvSpPr/>
          <p:nvPr/>
        </p:nvSpPr>
        <p:spPr>
          <a:xfrm>
            <a:off x="8999855" y="4685665"/>
            <a:ext cx="11630025" cy="4531995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4091920" y="7261860"/>
            <a:ext cx="1732280" cy="1714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9520555" y="732917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作业</a:t>
            </a:r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45" name="圆角矩形 44"/>
          <p:cNvSpPr/>
          <p:nvPr/>
        </p:nvSpPr>
        <p:spPr>
          <a:xfrm>
            <a:off x="12037695" y="727900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作业</a:t>
            </a:r>
            <a:r>
              <a:rPr lang="en-US" altLang="zh-CN" sz="3200"/>
              <a:t>N</a:t>
            </a:r>
            <a:endParaRPr lang="en-US" altLang="zh-CN" sz="3200"/>
          </a:p>
        </p:txBody>
      </p:sp>
      <p:sp>
        <p:nvSpPr>
          <p:cNvPr id="46" name="文本框 45"/>
          <p:cNvSpPr txBox="1"/>
          <p:nvPr/>
        </p:nvSpPr>
        <p:spPr>
          <a:xfrm>
            <a:off x="9167495" y="4751070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平台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999855" y="9631045"/>
            <a:ext cx="11630025" cy="114427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116695" y="9907270"/>
            <a:ext cx="3307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600">
                <a:solidFill>
                  <a:schemeClr val="bg1"/>
                </a:solidFill>
              </a:rPr>
              <a:t>基于</a:t>
            </a:r>
            <a:r>
              <a:rPr lang="en-US" altLang="zh-CN" sz="3600">
                <a:solidFill>
                  <a:schemeClr val="bg1"/>
                </a:solidFill>
              </a:rPr>
              <a:t>web</a:t>
            </a:r>
            <a:r>
              <a:rPr lang="zh-CN" altLang="en-US" sz="3600">
                <a:solidFill>
                  <a:schemeClr val="bg1"/>
                </a:solidFill>
              </a:rPr>
              <a:t>的工作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6021050" y="1129284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研发</a:t>
            </a:r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50" name="圆角矩形 49"/>
          <p:cNvSpPr/>
          <p:nvPr/>
        </p:nvSpPr>
        <p:spPr>
          <a:xfrm>
            <a:off x="12847955" y="9854565"/>
            <a:ext cx="151320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代码开发</a:t>
            </a:r>
            <a:endParaRPr lang="zh-CN" altLang="en-US" sz="2400"/>
          </a:p>
        </p:txBody>
      </p:sp>
      <p:sp>
        <p:nvSpPr>
          <p:cNvPr id="51" name="圆角矩形 50"/>
          <p:cNvSpPr/>
          <p:nvPr/>
        </p:nvSpPr>
        <p:spPr>
          <a:xfrm>
            <a:off x="16021050" y="7722870"/>
            <a:ext cx="198000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持久化</a:t>
            </a:r>
            <a:endParaRPr lang="zh-CN" altLang="en-US" sz="3200"/>
          </a:p>
        </p:txBody>
      </p:sp>
      <p:sp>
        <p:nvSpPr>
          <p:cNvPr id="52" name="圆角矩形 51"/>
          <p:cNvSpPr/>
          <p:nvPr/>
        </p:nvSpPr>
        <p:spPr>
          <a:xfrm>
            <a:off x="18270855" y="7722870"/>
            <a:ext cx="198000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索引</a:t>
            </a:r>
            <a:endParaRPr lang="zh-CN" altLang="en-US" sz="3200"/>
          </a:p>
        </p:txBody>
      </p:sp>
      <p:sp>
        <p:nvSpPr>
          <p:cNvPr id="55" name="文本框 54"/>
          <p:cNvSpPr txBox="1"/>
          <p:nvPr/>
        </p:nvSpPr>
        <p:spPr>
          <a:xfrm>
            <a:off x="14044295" y="65170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>
                <a:solidFill>
                  <a:schemeClr val="bg1"/>
                </a:solidFill>
              </a:rPr>
              <a:t>数据生产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849100" y="490537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>
                <a:solidFill>
                  <a:schemeClr val="bg1"/>
                </a:solidFill>
              </a:rPr>
              <a:t>数据收集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8270855" y="490537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>
                <a:solidFill>
                  <a:schemeClr val="bg1"/>
                </a:solidFill>
              </a:rPr>
              <a:t>数据反馈</a:t>
            </a:r>
            <a:endParaRPr lang="zh-CN" sz="2800">
              <a:solidFill>
                <a:schemeClr val="bg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15043150" y="10782300"/>
            <a:ext cx="16510" cy="305435"/>
          </a:xfrm>
          <a:prstGeom prst="straightConnector1">
            <a:avLst/>
          </a:prstGeom>
          <a:ln w="76200">
            <a:headEnd type="none"/>
            <a:tailEnd type="triangl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9015730" y="11093450"/>
            <a:ext cx="11630025" cy="114427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9183370" y="11250930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研发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4479270" y="9857105"/>
            <a:ext cx="150876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作业部署</a:t>
            </a:r>
            <a:endParaRPr lang="zh-CN" altLang="en-US" sz="2400"/>
          </a:p>
        </p:txBody>
      </p:sp>
      <p:sp>
        <p:nvSpPr>
          <p:cNvPr id="62" name="圆角矩形 61"/>
          <p:cNvSpPr/>
          <p:nvPr/>
        </p:nvSpPr>
        <p:spPr>
          <a:xfrm>
            <a:off x="16106775" y="9854565"/>
            <a:ext cx="152527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作业维护</a:t>
            </a:r>
            <a:endParaRPr lang="zh-CN" altLang="en-US" sz="2400"/>
          </a:p>
        </p:txBody>
      </p:sp>
      <p:sp>
        <p:nvSpPr>
          <p:cNvPr id="63" name="圆角矩形 62"/>
          <p:cNvSpPr/>
          <p:nvPr/>
        </p:nvSpPr>
        <p:spPr>
          <a:xfrm>
            <a:off x="17730470" y="9857105"/>
            <a:ext cx="271907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数据库创建与维护</a:t>
            </a:r>
            <a:endParaRPr lang="en-US" altLang="zh-CN" sz="2400"/>
          </a:p>
        </p:txBody>
      </p:sp>
      <p:cxnSp>
        <p:nvCxnSpPr>
          <p:cNvPr id="65" name="直接箭头连接符 64"/>
          <p:cNvCxnSpPr/>
          <p:nvPr/>
        </p:nvCxnSpPr>
        <p:spPr>
          <a:xfrm flipH="1" flipV="1">
            <a:off x="11562080" y="8880475"/>
            <a:ext cx="16510" cy="71310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18235295" y="8846185"/>
            <a:ext cx="10795" cy="74739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实时计算关键技术选型</a:t>
            </a:r>
            <a:endParaRPr lang="zh-CN" altLang="en-US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83964" y="2760564"/>
            <a:ext cx="10799804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8085" y="1800000"/>
            <a:ext cx="16267430" cy="24917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6000" dirty="0">
                <a:solidFill>
                  <a:schemeClr val="bg1">
                    <a:lumMod val="95000"/>
                  </a:schemeClr>
                </a:solidFill>
              </a:rPr>
              <a:t>计算框架：基于发布订阅的流式计算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53820" y="3198495"/>
          <a:ext cx="18940780" cy="866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5195"/>
                <a:gridCol w="4735195"/>
                <a:gridCol w="4735195"/>
                <a:gridCol w="4735195"/>
              </a:tblGrid>
              <a:tr h="770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实时计算框架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 streaming</a:t>
                      </a:r>
                      <a:endParaRPr lang="en-US" altLang="zh-CN"/>
                    </a:p>
                  </a:txBody>
                  <a:tcPr/>
                </a:tc>
              </a:tr>
              <a:tr h="771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处理模式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微批处理</a:t>
                      </a:r>
                      <a:endParaRPr lang="zh-CN" altLang="en-US"/>
                    </a:p>
                  </a:txBody>
                  <a:tcPr/>
                </a:tc>
              </a:tr>
              <a:tr h="770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语义保障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At least once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Exactly once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300">
                          <a:sym typeface="+mn-ea"/>
                        </a:rPr>
                        <a:t>Exactly once</a:t>
                      </a:r>
                      <a:endParaRPr lang="zh-CN" altLang="en-US"/>
                    </a:p>
                  </a:txBody>
                  <a:tcPr/>
                </a:tc>
              </a:tr>
              <a:tr h="14236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吞吐量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低（单线程8.7万条/秒）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高（单线程35万条/秒）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</a:tr>
              <a:tr h="20758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延迟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(</a:t>
                      </a:r>
                      <a:r>
                        <a:rPr lang="zh-CN" altLang="en-US" sz="3300">
                          <a:sym typeface="+mn-ea"/>
                        </a:rPr>
                        <a:t>QPS 接近吞吐时延迟</a:t>
                      </a:r>
                      <a:r>
                        <a:rPr lang="en-US" altLang="zh-CN" sz="3300">
                          <a:sym typeface="+mn-ea"/>
                        </a:rPr>
                        <a:t>)</a:t>
                      </a:r>
                      <a:endParaRPr lang="en-US" altLang="zh-CN" sz="33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中位数100</a:t>
                      </a:r>
                      <a:r>
                        <a:rPr lang="en-US" altLang="zh-CN"/>
                        <a:t>ms</a:t>
                      </a:r>
                      <a:r>
                        <a:rPr lang="zh-CN" altLang="en-US"/>
                        <a:t>，99 线 700</a:t>
                      </a:r>
                      <a:r>
                        <a:rPr lang="en-US" altLang="zh-CN"/>
                        <a:t>ms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 sz="3300">
                          <a:sym typeface="+mn-ea"/>
                        </a:rPr>
                        <a:t>中位数50</a:t>
                      </a:r>
                      <a:r>
                        <a:rPr lang="en-US" altLang="zh-CN" sz="3300">
                          <a:sym typeface="+mn-ea"/>
                        </a:rPr>
                        <a:t>ms</a:t>
                      </a:r>
                      <a:r>
                        <a:rPr lang="zh-CN" altLang="en-US" sz="3300">
                          <a:sym typeface="+mn-ea"/>
                        </a:rPr>
                        <a:t>，99 线300</a:t>
                      </a:r>
                      <a:r>
                        <a:rPr lang="en-US" altLang="zh-CN" sz="3300">
                          <a:sym typeface="+mn-ea"/>
                        </a:rPr>
                        <a:t>ms</a:t>
                      </a:r>
                      <a:endParaRPr lang="en-US" altLang="zh-CN" sz="33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中（最高为秒级）</a:t>
                      </a:r>
                      <a:endParaRPr lang="zh-CN" altLang="en-US"/>
                    </a:p>
                  </a:txBody>
                  <a:tcPr/>
                </a:tc>
              </a:tr>
              <a:tr h="1423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底层</a:t>
                      </a:r>
                      <a:r>
                        <a:rPr lang="en-US" altLang="zh-CN"/>
                        <a:t>API</a:t>
                      </a:r>
                      <a:r>
                        <a:rPr lang="zh-CN" altLang="en-US"/>
                        <a:t>，不支持关联、聚合等处理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table</a:t>
                      </a:r>
                      <a:r>
                        <a:rPr lang="zh-CN" altLang="en-US"/>
                        <a:t>抽象，</a:t>
                      </a:r>
                      <a:r>
                        <a:rPr lang="en-US" altLang="zh-CN"/>
                        <a:t>flink </a:t>
                      </a:r>
                      <a:r>
                        <a:rPr lang="en-US" altLang="zh-CN"/>
                        <a:t>SQL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spark SQL</a:t>
                      </a:r>
                      <a:endParaRPr lang="en-US" altLang="zh-CN"/>
                    </a:p>
                  </a:txBody>
                  <a:tcPr/>
                </a:tc>
              </a:tr>
              <a:tr h="14236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成长中，有取代</a:t>
                      </a:r>
                      <a:r>
                        <a:rPr lang="en-US" altLang="zh-CN"/>
                        <a:t>S</a:t>
                      </a:r>
                      <a:r>
                        <a:rPr lang="en-US" altLang="zh-CN"/>
                        <a:t>torm</a:t>
                      </a:r>
                      <a:r>
                        <a:rPr lang="zh-CN" altLang="en-US"/>
                        <a:t>的趋势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实时计算关键技术选型</a:t>
            </a:r>
            <a:endParaRPr lang="zh-CN" altLang="en-US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83964" y="2760564"/>
            <a:ext cx="10799804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8085" y="1800000"/>
            <a:ext cx="16267430" cy="24917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6000" dirty="0">
                <a:solidFill>
                  <a:schemeClr val="bg1">
                    <a:lumMod val="95000"/>
                  </a:schemeClr>
                </a:solidFill>
              </a:rPr>
              <a:t>存储框架：多种异构存储并存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75360" y="2793365"/>
          <a:ext cx="19766280" cy="959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276"/>
                <a:gridCol w="2286564"/>
                <a:gridCol w="2407920"/>
                <a:gridCol w="2407356"/>
                <a:gridCol w="2468315"/>
                <a:gridCol w="2015067"/>
                <a:gridCol w="1894205"/>
                <a:gridCol w="2196324"/>
                <a:gridCol w="2196253"/>
              </a:tblGrid>
              <a:tr h="11760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实时存储框架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对象存储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Redis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Tair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Mysql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Kafka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时空数据库</a:t>
                      </a:r>
                      <a:endParaRPr lang="zh-CN" altLang="en-US"/>
                    </a:p>
                  </a:txBody>
                  <a:tcPr/>
                </a:tc>
              </a:tr>
              <a:tr h="1176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数据类型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非结构化数据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简单</a:t>
                      </a:r>
                      <a:r>
                        <a:rPr lang="en-US" altLang="zh-CN" sz="2400"/>
                        <a:t>KV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复杂</a:t>
                      </a:r>
                      <a:r>
                        <a:rPr lang="en-US" altLang="zh-CN" sz="2400"/>
                        <a:t>KV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关系数据库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面向列簇的多维哈希表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索引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流式消息中间件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11747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性能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高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高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高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中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较高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中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高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1554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优点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大容量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支持</a:t>
                      </a:r>
                      <a:r>
                        <a:rPr lang="en-US" altLang="zh-CN" sz="2400"/>
                        <a:t>REST API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高性能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内存级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高性能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内存级</a:t>
                      </a:r>
                      <a:r>
                        <a:rPr lang="en-US" altLang="zh-CN" sz="2400">
                          <a:sym typeface="+mn-ea"/>
                        </a:rPr>
                        <a:t>+</a:t>
                      </a:r>
                      <a:r>
                        <a:rPr lang="zh-CN" altLang="en-US" sz="2400">
                          <a:sym typeface="+mn-ea"/>
                        </a:rPr>
                        <a:t>持久化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支持范围查询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支持批量查询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复杂查询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支持事务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海量数据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分布式存储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动态添加列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DLS</a:t>
                      </a:r>
                      <a:r>
                        <a:rPr lang="zh-CN" altLang="en-US" sz="2400">
                          <a:sym typeface="+mn-ea"/>
                        </a:rPr>
                        <a:t>语言，全文检索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横向扩展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高可靠性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高吞量量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数据</a:t>
                      </a:r>
                      <a:r>
                        <a:rPr lang="en-US" altLang="zh-CN" sz="2400"/>
                        <a:t>0</a:t>
                      </a:r>
                      <a:r>
                        <a:rPr lang="zh-CN" altLang="en-US" sz="2400"/>
                        <a:t>丢失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横向扩展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1456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缺点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开源成熟的解决方案较少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简单</a:t>
                      </a:r>
                      <a:r>
                        <a:rPr lang="en-US" altLang="zh-CN" sz="2400"/>
                        <a:t>API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不支持复杂查询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不支持海量数据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不支持复杂查询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冷数据走磁盘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不支持高并发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横向扩展能力差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不支持复杂查询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不适合大范围查询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不支持关联查询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28162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400"/>
                        <a:t>应用场景</a:t>
                      </a:r>
                      <a:endParaRPr lang="zh-CN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视频流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点云数据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高速缓存，如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用户状态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仿真案例状态</a:t>
                      </a:r>
                      <a:endParaRPr lang="zh-CN" altLang="en-US" sz="2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各业务临时状态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高速缓存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非海量结构化数据，如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场景配置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主车配置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案例配置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用户信息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可视为</a:t>
                      </a:r>
                      <a:r>
                        <a:rPr lang="en-US" altLang="zh-CN" sz="2400"/>
                        <a:t>mysql</a:t>
                      </a:r>
                      <a:r>
                        <a:rPr lang="zh-CN" altLang="en-US" sz="2400"/>
                        <a:t>的海量数据版本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垂直搜索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案例索引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其它多标签数据的索引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日志系统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/>
                        <a:t>组合其它存储类型使用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所有流式数据发布订阅场景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实时计算关键技术选型</a:t>
            </a:r>
            <a:endParaRPr lang="zh-CN" altLang="en-US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83964" y="2760564"/>
            <a:ext cx="10799804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8085" y="1800000"/>
            <a:ext cx="16267430" cy="24917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6000" dirty="0">
                <a:solidFill>
                  <a:schemeClr val="bg1">
                    <a:lumMod val="95000"/>
                  </a:schemeClr>
                </a:solidFill>
              </a:rPr>
              <a:t>实时计算整体架构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410960" y="488696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集群管理</a:t>
            </a:r>
            <a:endParaRPr lang="zh-CN" altLang="en-US" sz="4000"/>
          </a:p>
        </p:txBody>
      </p:sp>
      <p:sp>
        <p:nvSpPr>
          <p:cNvPr id="35" name="圆角矩形 34"/>
          <p:cNvSpPr/>
          <p:nvPr/>
        </p:nvSpPr>
        <p:spPr>
          <a:xfrm>
            <a:off x="3294380" y="4530725"/>
            <a:ext cx="15024735" cy="145669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606800" y="4869180"/>
            <a:ext cx="2644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bg1"/>
                </a:solidFill>
              </a:rPr>
              <a:t>Web</a:t>
            </a:r>
            <a:r>
              <a:rPr lang="zh-CN" altLang="en-US" sz="4800">
                <a:solidFill>
                  <a:schemeClr val="bg1"/>
                </a:solidFill>
              </a:rPr>
              <a:t>平台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282950" y="6262370"/>
            <a:ext cx="6601460" cy="410718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756660" y="648335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计算引擎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282950" y="10633075"/>
            <a:ext cx="15036165" cy="114427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747770" y="10771505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数据源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449435" y="486918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权限管理</a:t>
            </a:r>
            <a:endParaRPr lang="zh-CN" altLang="en-US" sz="4000"/>
          </a:p>
        </p:txBody>
      </p:sp>
      <p:sp>
        <p:nvSpPr>
          <p:cNvPr id="19" name="圆角矩形 18"/>
          <p:cNvSpPr/>
          <p:nvPr/>
        </p:nvSpPr>
        <p:spPr>
          <a:xfrm>
            <a:off x="12494895" y="486918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作业管理</a:t>
            </a:r>
            <a:endParaRPr lang="zh-CN" altLang="en-US" sz="4000"/>
          </a:p>
        </p:txBody>
      </p:sp>
      <p:sp>
        <p:nvSpPr>
          <p:cNvPr id="22" name="圆角矩形 21"/>
          <p:cNvSpPr/>
          <p:nvPr/>
        </p:nvSpPr>
        <p:spPr>
          <a:xfrm>
            <a:off x="15542895" y="486918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/>
              <a:t>报警监控</a:t>
            </a:r>
            <a:endParaRPr lang="zh-CN" altLang="en-US" sz="4000"/>
          </a:p>
        </p:txBody>
      </p:sp>
      <p:sp>
        <p:nvSpPr>
          <p:cNvPr id="23" name="圆角矩形 22"/>
          <p:cNvSpPr/>
          <p:nvPr/>
        </p:nvSpPr>
        <p:spPr>
          <a:xfrm>
            <a:off x="3483610" y="7475220"/>
            <a:ext cx="2176780" cy="25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Storm or Flink</a:t>
            </a:r>
            <a:endParaRPr lang="en-US" altLang="zh-CN" sz="4000"/>
          </a:p>
          <a:p>
            <a:pPr algn="ctr"/>
            <a:r>
              <a:rPr lang="zh-CN" altLang="en-US" sz="4000"/>
              <a:t>集群</a:t>
            </a:r>
            <a:endParaRPr lang="zh-CN" altLang="en-US" sz="4000"/>
          </a:p>
        </p:txBody>
      </p:sp>
      <p:sp>
        <p:nvSpPr>
          <p:cNvPr id="24" name="圆角矩形 23"/>
          <p:cNvSpPr/>
          <p:nvPr/>
        </p:nvSpPr>
        <p:spPr>
          <a:xfrm>
            <a:off x="7778750" y="7475220"/>
            <a:ext cx="1920240" cy="25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4000"/>
              <a:t>微服务架构</a:t>
            </a:r>
            <a:endParaRPr 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11717655" y="6262370"/>
            <a:ext cx="6601460" cy="410718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139295" y="648335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存储引擎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2139295" y="747522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对象数据库</a:t>
            </a:r>
            <a:endParaRPr lang="zh-CN" altLang="en-US" sz="3200"/>
          </a:p>
        </p:txBody>
      </p:sp>
      <p:sp>
        <p:nvSpPr>
          <p:cNvPr id="30" name="圆角矩形 29"/>
          <p:cNvSpPr/>
          <p:nvPr/>
        </p:nvSpPr>
        <p:spPr>
          <a:xfrm>
            <a:off x="15325090" y="747522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Mysql</a:t>
            </a:r>
            <a:endParaRPr lang="en-US" altLang="zh-CN" sz="4000"/>
          </a:p>
        </p:txBody>
      </p:sp>
      <p:sp>
        <p:nvSpPr>
          <p:cNvPr id="31" name="圆角矩形 30"/>
          <p:cNvSpPr/>
          <p:nvPr/>
        </p:nvSpPr>
        <p:spPr>
          <a:xfrm>
            <a:off x="12139295" y="845058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HBase</a:t>
            </a:r>
            <a:endParaRPr lang="en-US" altLang="zh-CN" sz="4000"/>
          </a:p>
        </p:txBody>
      </p:sp>
      <p:sp>
        <p:nvSpPr>
          <p:cNvPr id="37" name="圆角矩形 36"/>
          <p:cNvSpPr/>
          <p:nvPr/>
        </p:nvSpPr>
        <p:spPr>
          <a:xfrm>
            <a:off x="15325090" y="8450580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Redis</a:t>
            </a:r>
            <a:endParaRPr lang="en-US" altLang="zh-CN" sz="4000"/>
          </a:p>
        </p:txBody>
      </p:sp>
      <p:sp>
        <p:nvSpPr>
          <p:cNvPr id="41" name="圆角矩形 40"/>
          <p:cNvSpPr/>
          <p:nvPr/>
        </p:nvSpPr>
        <p:spPr>
          <a:xfrm>
            <a:off x="12139295" y="9418955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ES</a:t>
            </a:r>
            <a:endParaRPr lang="en-US" altLang="zh-CN" sz="4000"/>
          </a:p>
        </p:txBody>
      </p:sp>
      <p:sp>
        <p:nvSpPr>
          <p:cNvPr id="42" name="圆角矩形 41"/>
          <p:cNvSpPr/>
          <p:nvPr/>
        </p:nvSpPr>
        <p:spPr>
          <a:xfrm>
            <a:off x="15325090" y="9418955"/>
            <a:ext cx="241363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时空数据库</a:t>
            </a:r>
            <a:endParaRPr lang="zh-CN" altLang="en-US" sz="3200"/>
          </a:p>
        </p:txBody>
      </p:sp>
      <p:sp>
        <p:nvSpPr>
          <p:cNvPr id="53" name="圆角矩形 52"/>
          <p:cNvSpPr/>
          <p:nvPr/>
        </p:nvSpPr>
        <p:spPr>
          <a:xfrm>
            <a:off x="6338570" y="10814050"/>
            <a:ext cx="1140015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Kafka</a:t>
            </a:r>
            <a:endParaRPr lang="en-US" altLang="zh-CN" sz="4000"/>
          </a:p>
        </p:txBody>
      </p:sp>
      <p:sp>
        <p:nvSpPr>
          <p:cNvPr id="54" name="圆角矩形 53"/>
          <p:cNvSpPr/>
          <p:nvPr/>
        </p:nvSpPr>
        <p:spPr>
          <a:xfrm>
            <a:off x="3294380" y="2835275"/>
            <a:ext cx="15024735" cy="145669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606800" y="3173730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应用层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759450" y="3216275"/>
            <a:ext cx="288480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案例收集与处理</a:t>
            </a:r>
            <a:endParaRPr lang="zh-CN" altLang="en-US" sz="2800"/>
          </a:p>
        </p:txBody>
      </p:sp>
      <p:sp>
        <p:nvSpPr>
          <p:cNvPr id="69" name="圆角矩形 68"/>
          <p:cNvSpPr/>
          <p:nvPr/>
        </p:nvSpPr>
        <p:spPr>
          <a:xfrm>
            <a:off x="8824595" y="3216275"/>
            <a:ext cx="252730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实时算法预测</a:t>
            </a:r>
            <a:endParaRPr lang="zh-CN" altLang="en-US" sz="2800"/>
          </a:p>
        </p:txBody>
      </p:sp>
      <p:sp>
        <p:nvSpPr>
          <p:cNvPr id="70" name="圆角矩形 69"/>
          <p:cNvSpPr/>
          <p:nvPr/>
        </p:nvSpPr>
        <p:spPr>
          <a:xfrm>
            <a:off x="11580495" y="3216275"/>
            <a:ext cx="318008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智慧城市动态监控</a:t>
            </a:r>
            <a:endParaRPr lang="zh-CN" altLang="en-US" sz="2800"/>
          </a:p>
        </p:txBody>
      </p:sp>
      <p:sp>
        <p:nvSpPr>
          <p:cNvPr id="71" name="圆角矩形 70"/>
          <p:cNvSpPr/>
          <p:nvPr/>
        </p:nvSpPr>
        <p:spPr>
          <a:xfrm>
            <a:off x="14942185" y="3216275"/>
            <a:ext cx="318008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实时用户指标聚合</a:t>
            </a:r>
            <a:endParaRPr lang="zh-CN" altLang="en-US" sz="2800"/>
          </a:p>
        </p:txBody>
      </p:sp>
      <p:sp>
        <p:nvSpPr>
          <p:cNvPr id="5" name="圆角矩形 4"/>
          <p:cNvSpPr/>
          <p:nvPr/>
        </p:nvSpPr>
        <p:spPr>
          <a:xfrm>
            <a:off x="5759450" y="7475220"/>
            <a:ext cx="1920240" cy="25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4000"/>
              <a:t>作业调度系统</a:t>
            </a:r>
            <a:endParaRPr lang="zh-CN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/>
          <p:cNvCxnSpPr/>
          <p:nvPr/>
        </p:nvCxnSpPr>
        <p:spPr>
          <a:xfrm flipV="1">
            <a:off x="17768570" y="7728585"/>
            <a:ext cx="3175" cy="144335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8510905" y="4611370"/>
            <a:ext cx="3848735" cy="2130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离线计算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流程与研发工作模式</a:t>
            </a:r>
            <a:endParaRPr lang="zh-CN" altLang="en-US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83964" y="1800000"/>
            <a:ext cx="10799804" cy="10801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6000" dirty="0">
                <a:solidFill>
                  <a:schemeClr val="bg1">
                    <a:lumMod val="95000"/>
                  </a:schemeClr>
                </a:solidFill>
              </a:rPr>
              <a:t>应用场景</a:t>
            </a:r>
            <a:endParaRPr lang="zh-CN" sz="6000" dirty="0">
              <a:solidFill>
                <a:schemeClr val="bg1">
                  <a:lumMod val="9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sz="60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</a:rPr>
              <a:t>产品市场调研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</a:rPr>
              <a:t>运营数据分析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</a:rPr>
              <a:t>研发数据处理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</a:rPr>
              <a:t>数据挖掘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</a:rPr>
              <a:t>算法优化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</a:rPr>
              <a:t>数据同步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5503525" y="9013825"/>
            <a:ext cx="4532630" cy="2912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1894185" y="3582035"/>
            <a:ext cx="0" cy="105283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820150" y="9013825"/>
            <a:ext cx="4871720" cy="2912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200"/>
          </a:p>
        </p:txBody>
      </p:sp>
      <p:sp>
        <p:nvSpPr>
          <p:cNvPr id="15" name="圆角矩形 14"/>
          <p:cNvSpPr/>
          <p:nvPr/>
        </p:nvSpPr>
        <p:spPr>
          <a:xfrm>
            <a:off x="8774430" y="7152640"/>
            <a:ext cx="1159827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web</a:t>
            </a:r>
            <a:r>
              <a:rPr lang="zh-CN" sz="3200"/>
              <a:t>平台</a:t>
            </a:r>
            <a:endParaRPr lang="zh-CN" sz="3200"/>
          </a:p>
        </p:txBody>
      </p:sp>
      <p:sp>
        <p:nvSpPr>
          <p:cNvPr id="7" name="圆角矩形 6"/>
          <p:cNvSpPr/>
          <p:nvPr/>
        </p:nvSpPr>
        <p:spPr>
          <a:xfrm>
            <a:off x="8486140" y="265620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研发</a:t>
            </a:r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9945370" y="916813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离线计算平台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459200" y="916813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离线存储平台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172575" y="990790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作业</a:t>
            </a:r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17" name="圆角矩形 16"/>
          <p:cNvSpPr/>
          <p:nvPr/>
        </p:nvSpPr>
        <p:spPr>
          <a:xfrm>
            <a:off x="15673705" y="9907270"/>
            <a:ext cx="198000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对象数据库</a:t>
            </a:r>
            <a:endParaRPr lang="zh-CN" altLang="en-US" sz="2400"/>
          </a:p>
        </p:txBody>
      </p:sp>
      <p:sp>
        <p:nvSpPr>
          <p:cNvPr id="21" name="圆角矩形 20"/>
          <p:cNvSpPr/>
          <p:nvPr/>
        </p:nvSpPr>
        <p:spPr>
          <a:xfrm>
            <a:off x="12743815" y="262699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产品</a:t>
            </a:r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26" name="圆角矩形 25"/>
          <p:cNvSpPr/>
          <p:nvPr/>
        </p:nvSpPr>
        <p:spPr>
          <a:xfrm>
            <a:off x="11690350" y="990727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作业</a:t>
            </a:r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29" name="圆角矩形 28"/>
          <p:cNvSpPr/>
          <p:nvPr/>
        </p:nvSpPr>
        <p:spPr>
          <a:xfrm>
            <a:off x="17923510" y="9907905"/>
            <a:ext cx="198000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时空数据库</a:t>
            </a:r>
            <a:endParaRPr lang="zh-CN" altLang="en-US" sz="2400"/>
          </a:p>
        </p:txBody>
      </p:sp>
      <p:sp>
        <p:nvSpPr>
          <p:cNvPr id="39" name="圆角矩形 38"/>
          <p:cNvSpPr/>
          <p:nvPr/>
        </p:nvSpPr>
        <p:spPr>
          <a:xfrm>
            <a:off x="8330565" y="7983855"/>
            <a:ext cx="12325350" cy="4277995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3771245" y="11130915"/>
            <a:ext cx="1732280" cy="1714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9172575" y="1090803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作业</a:t>
            </a:r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45" name="圆角矩形 44"/>
          <p:cNvSpPr/>
          <p:nvPr/>
        </p:nvSpPr>
        <p:spPr>
          <a:xfrm>
            <a:off x="11690350" y="1090803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作业</a:t>
            </a:r>
            <a:r>
              <a:rPr lang="en-US" altLang="zh-CN" sz="3200"/>
              <a:t>N</a:t>
            </a:r>
            <a:endParaRPr lang="en-US" altLang="zh-CN" sz="3200"/>
          </a:p>
        </p:txBody>
      </p:sp>
      <p:sp>
        <p:nvSpPr>
          <p:cNvPr id="46" name="文本框 45"/>
          <p:cNvSpPr txBox="1"/>
          <p:nvPr/>
        </p:nvSpPr>
        <p:spPr>
          <a:xfrm>
            <a:off x="8840470" y="809053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平台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032240" y="3814445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工作流程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0396220" y="265620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研发</a:t>
            </a:r>
            <a:r>
              <a:rPr lang="en-US" altLang="zh-CN" sz="3200"/>
              <a:t>N</a:t>
            </a:r>
            <a:endParaRPr lang="en-US" altLang="zh-CN" sz="3200"/>
          </a:p>
        </p:txBody>
      </p:sp>
      <p:sp>
        <p:nvSpPr>
          <p:cNvPr id="50" name="圆角矩形 49"/>
          <p:cNvSpPr/>
          <p:nvPr/>
        </p:nvSpPr>
        <p:spPr>
          <a:xfrm>
            <a:off x="8675370" y="480504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代码开发</a:t>
            </a:r>
            <a:endParaRPr lang="zh-CN" altLang="en-US" sz="2400"/>
          </a:p>
        </p:txBody>
      </p:sp>
      <p:sp>
        <p:nvSpPr>
          <p:cNvPr id="51" name="圆角矩形 50"/>
          <p:cNvSpPr/>
          <p:nvPr/>
        </p:nvSpPr>
        <p:spPr>
          <a:xfrm>
            <a:off x="15673705" y="10908030"/>
            <a:ext cx="198000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HDFS</a:t>
            </a:r>
            <a:endParaRPr lang="en-US" altLang="zh-CN" sz="3200"/>
          </a:p>
        </p:txBody>
      </p:sp>
      <p:sp>
        <p:nvSpPr>
          <p:cNvPr id="52" name="圆角矩形 51"/>
          <p:cNvSpPr/>
          <p:nvPr/>
        </p:nvSpPr>
        <p:spPr>
          <a:xfrm>
            <a:off x="17943195" y="10908030"/>
            <a:ext cx="1980000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HIVE</a:t>
            </a:r>
            <a:endParaRPr lang="en-US" altLang="zh-CN" sz="3200"/>
          </a:p>
        </p:txBody>
      </p:sp>
      <p:sp>
        <p:nvSpPr>
          <p:cNvPr id="55" name="文本框 54"/>
          <p:cNvSpPr txBox="1"/>
          <p:nvPr/>
        </p:nvSpPr>
        <p:spPr>
          <a:xfrm>
            <a:off x="13723620" y="1038606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>
                <a:solidFill>
                  <a:schemeClr val="bg1"/>
                </a:solidFill>
              </a:rPr>
              <a:t>数据生产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8330565" y="1664335"/>
            <a:ext cx="3848735" cy="193675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10585450" y="480504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作业部署</a:t>
            </a:r>
            <a:endParaRPr lang="zh-CN" altLang="en-US" sz="2400"/>
          </a:p>
        </p:txBody>
      </p:sp>
      <p:sp>
        <p:nvSpPr>
          <p:cNvPr id="62" name="圆角矩形 61"/>
          <p:cNvSpPr/>
          <p:nvPr/>
        </p:nvSpPr>
        <p:spPr>
          <a:xfrm>
            <a:off x="8675370" y="579755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作业维护</a:t>
            </a:r>
            <a:endParaRPr lang="zh-CN" altLang="en-US" sz="2400"/>
          </a:p>
        </p:txBody>
      </p:sp>
      <p:sp>
        <p:nvSpPr>
          <p:cNvPr id="2" name="圆角矩形 1"/>
          <p:cNvSpPr/>
          <p:nvPr/>
        </p:nvSpPr>
        <p:spPr>
          <a:xfrm>
            <a:off x="16871950" y="265684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运营</a:t>
            </a:r>
            <a:endParaRPr lang="zh-CN" altLang="en-US" sz="3200"/>
          </a:p>
        </p:txBody>
      </p:sp>
      <p:sp>
        <p:nvSpPr>
          <p:cNvPr id="12" name="圆角矩形 11"/>
          <p:cNvSpPr/>
          <p:nvPr/>
        </p:nvSpPr>
        <p:spPr>
          <a:xfrm>
            <a:off x="14695805" y="262699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产品</a:t>
            </a:r>
            <a:r>
              <a:rPr lang="en-US" altLang="zh-CN" sz="3200"/>
              <a:t>N</a:t>
            </a:r>
            <a:endParaRPr lang="en-US" altLang="zh-CN" sz="3200"/>
          </a:p>
        </p:txBody>
      </p:sp>
      <p:sp>
        <p:nvSpPr>
          <p:cNvPr id="18" name="圆角矩形 17"/>
          <p:cNvSpPr/>
          <p:nvPr/>
        </p:nvSpPr>
        <p:spPr>
          <a:xfrm>
            <a:off x="18787745" y="265684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运营</a:t>
            </a:r>
            <a:r>
              <a:rPr lang="en-US" altLang="zh-CN" sz="3200"/>
              <a:t>N</a:t>
            </a:r>
            <a:endParaRPr lang="en-US" altLang="zh-CN" sz="3200"/>
          </a:p>
        </p:txBody>
      </p:sp>
      <p:sp>
        <p:nvSpPr>
          <p:cNvPr id="4" name="文本框 3"/>
          <p:cNvSpPr txBox="1"/>
          <p:nvPr/>
        </p:nvSpPr>
        <p:spPr>
          <a:xfrm>
            <a:off x="9558020" y="1793240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研发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610465" y="1634490"/>
            <a:ext cx="3848735" cy="193675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37920" y="176339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产品</a:t>
            </a:r>
            <a:endParaRPr lang="zh-CN" sz="480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807180" y="1664335"/>
            <a:ext cx="3848735" cy="193675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034635" y="1793240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>
                <a:solidFill>
                  <a:schemeClr val="bg1"/>
                </a:solidFill>
              </a:rPr>
              <a:t>运营</a:t>
            </a:r>
            <a:endParaRPr lang="zh-CN" sz="480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3618845" y="9751695"/>
            <a:ext cx="1807210" cy="20955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790295" y="901446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>
                <a:solidFill>
                  <a:schemeClr val="bg1"/>
                </a:solidFill>
              </a:rPr>
              <a:t>数据获取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330565" y="3745230"/>
            <a:ext cx="12325985" cy="3192780"/>
          </a:xfrm>
          <a:prstGeom prst="round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10585450" y="579755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数据验证</a:t>
            </a:r>
            <a:endParaRPr lang="zh-CN" altLang="en-US" sz="2400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4534515" y="3591560"/>
            <a:ext cx="0" cy="105283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12621260" y="4611370"/>
            <a:ext cx="3848735" cy="2130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12785725" y="480504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用户分析</a:t>
            </a:r>
            <a:endParaRPr lang="zh-CN" altLang="en-US" sz="2400"/>
          </a:p>
        </p:txBody>
      </p:sp>
      <p:sp>
        <p:nvSpPr>
          <p:cNvPr id="72" name="圆角矩形 71"/>
          <p:cNvSpPr/>
          <p:nvPr/>
        </p:nvSpPr>
        <p:spPr>
          <a:xfrm>
            <a:off x="14695805" y="480504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案例分析</a:t>
            </a:r>
            <a:endParaRPr lang="zh-CN" altLang="en-US" sz="2400"/>
          </a:p>
        </p:txBody>
      </p:sp>
      <p:sp>
        <p:nvSpPr>
          <p:cNvPr id="73" name="圆角矩形 72"/>
          <p:cNvSpPr/>
          <p:nvPr/>
        </p:nvSpPr>
        <p:spPr>
          <a:xfrm>
            <a:off x="12785725" y="579755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价值分析</a:t>
            </a:r>
            <a:endParaRPr lang="zh-CN" altLang="en-US" sz="2400"/>
          </a:p>
        </p:txBody>
      </p:sp>
      <p:sp>
        <p:nvSpPr>
          <p:cNvPr id="74" name="圆角矩形 73"/>
          <p:cNvSpPr/>
          <p:nvPr/>
        </p:nvSpPr>
        <p:spPr>
          <a:xfrm>
            <a:off x="14695805" y="579755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各种分析</a:t>
            </a:r>
            <a:endParaRPr lang="zh-CN" altLang="en-US" sz="240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18714085" y="3601085"/>
            <a:ext cx="0" cy="1052830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6639540" y="4611370"/>
            <a:ext cx="3848735" cy="2130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16805275" y="480504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数据交付</a:t>
            </a:r>
            <a:endParaRPr lang="zh-CN" altLang="en-US" sz="2400"/>
          </a:p>
        </p:txBody>
      </p:sp>
      <p:sp>
        <p:nvSpPr>
          <p:cNvPr id="78" name="圆角矩形 77"/>
          <p:cNvSpPr/>
          <p:nvPr/>
        </p:nvSpPr>
        <p:spPr>
          <a:xfrm>
            <a:off x="18712180" y="4805045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数据更新</a:t>
            </a:r>
            <a:endParaRPr lang="zh-CN" altLang="en-US" sz="2400"/>
          </a:p>
        </p:txBody>
      </p:sp>
      <p:sp>
        <p:nvSpPr>
          <p:cNvPr id="85" name="文本框 84"/>
          <p:cNvSpPr txBox="1"/>
          <p:nvPr/>
        </p:nvSpPr>
        <p:spPr>
          <a:xfrm>
            <a:off x="17771745" y="81895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800">
                <a:solidFill>
                  <a:schemeClr val="bg1"/>
                </a:solidFill>
              </a:rPr>
              <a:t>数据获取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7792700" y="5797550"/>
            <a:ext cx="1644015" cy="744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各种报表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5459" y="378247"/>
            <a:ext cx="14297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80210">
              <a:spcBef>
                <a:spcPct val="0"/>
              </a:spcBef>
            </a:pPr>
            <a:r>
              <a:rPr lang="en-US" altLang="zh-CN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WDP-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离线处理</a:t>
            </a:r>
            <a:r>
              <a:rPr lang="zh-CN" altLang="en-US" sz="6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关键技术选型</a:t>
            </a:r>
            <a:endParaRPr lang="zh-CN" altLang="en-US" sz="6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83964" y="2760564"/>
            <a:ext cx="10799804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8085" y="1800000"/>
            <a:ext cx="16267430" cy="24917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6000" dirty="0">
                <a:solidFill>
                  <a:schemeClr val="bg1">
                    <a:lumMod val="95000"/>
                  </a:schemeClr>
                </a:solidFill>
              </a:rPr>
              <a:t>计算框架：批处理系统</a:t>
            </a:r>
            <a:endParaRPr lang="en-US" altLang="zh-CN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29690" y="2879725"/>
          <a:ext cx="18940780" cy="975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335"/>
                <a:gridCol w="4457700"/>
                <a:gridCol w="4897120"/>
                <a:gridCol w="3366622"/>
                <a:gridCol w="3732003"/>
              </a:tblGrid>
              <a:tr h="8235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离线计算框架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MapReduce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Spark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Presto</a:t>
                      </a:r>
                      <a:endParaRPr lang="en-US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Tensorflow</a:t>
                      </a:r>
                      <a:endParaRPr lang="en-US" altLang="zh-CN" sz="3600"/>
                    </a:p>
                  </a:txBody>
                  <a:tcPr/>
                </a:tc>
              </a:tr>
              <a:tr h="12319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计算模式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/>
                        <a:t>map reduce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sym typeface="+mn-ea"/>
                        </a:rPr>
                        <a:t>map reduce</a:t>
                      </a:r>
                      <a:endParaRPr lang="en-US" altLang="zh-CN" sz="3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3200"/>
                        <a:t>SQL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sym typeface="+mn-ea"/>
                        </a:rPr>
                        <a:t>SQL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深度学习相关，图计算</a:t>
                      </a:r>
                      <a:endParaRPr lang="zh-CN" altLang="en-US" sz="3200"/>
                    </a:p>
                  </a:txBody>
                  <a:tcPr/>
                </a:tc>
              </a:tr>
              <a:tr h="1630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优点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第一代分布式批处理，没有其它优点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执行效率高</a:t>
                      </a:r>
                      <a:endParaRPr lang="zh-CN" altLang="en-US" sz="3200"/>
                    </a:p>
                    <a:p>
                      <a:pPr>
                        <a:buNone/>
                      </a:pPr>
                      <a:r>
                        <a:rPr lang="zh-CN" altLang="en-US" sz="3200"/>
                        <a:t>高层</a:t>
                      </a:r>
                      <a:r>
                        <a:rPr lang="en-US" altLang="zh-CN" sz="3200"/>
                        <a:t>API</a:t>
                      </a:r>
                      <a:endParaRPr lang="en-US" altLang="zh-CN" sz="3200"/>
                    </a:p>
                    <a:p>
                      <a:pPr>
                        <a:buNone/>
                      </a:pPr>
                      <a:r>
                        <a:rPr lang="zh-CN" altLang="en-US" sz="3200"/>
                        <a:t>集成机器学习库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ym typeface="+mn-ea"/>
                        </a:rPr>
                        <a:t>执行效率高于</a:t>
                      </a:r>
                      <a:r>
                        <a:rPr lang="en-US" altLang="zh-CN" sz="3200">
                          <a:sym typeface="+mn-ea"/>
                        </a:rPr>
                        <a:t>Spark</a:t>
                      </a:r>
                      <a:endParaRPr lang="en-US" altLang="zh-CN" sz="3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200"/>
                    </a:p>
                  </a:txBody>
                  <a:tcPr/>
                </a:tc>
              </a:tr>
              <a:tr h="21869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缺点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底层</a:t>
                      </a:r>
                      <a:r>
                        <a:rPr lang="en-US" altLang="zh-CN" sz="3200"/>
                        <a:t>API</a:t>
                      </a:r>
                      <a:endParaRPr lang="en-US" altLang="zh-CN" sz="3200"/>
                    </a:p>
                    <a:p>
                      <a:pPr>
                        <a:buNone/>
                      </a:pPr>
                      <a:r>
                        <a:rPr lang="zh-CN" altLang="en-US" sz="3200"/>
                        <a:t>用户编写</a:t>
                      </a:r>
                      <a:r>
                        <a:rPr lang="en-US" altLang="zh-CN" sz="3200"/>
                        <a:t>map</a:t>
                      </a:r>
                      <a:r>
                        <a:rPr lang="zh-CN" altLang="en-US" sz="3200"/>
                        <a:t>和</a:t>
                      </a:r>
                      <a:r>
                        <a:rPr lang="en-US" altLang="zh-CN" sz="3200"/>
                        <a:t>reduce</a:t>
                      </a:r>
                      <a:r>
                        <a:rPr lang="zh-CN" altLang="en-US" sz="3200"/>
                        <a:t>过程</a:t>
                      </a:r>
                      <a:endParaRPr lang="zh-CN" altLang="en-US" sz="3200"/>
                    </a:p>
                    <a:p>
                      <a:pPr>
                        <a:buNone/>
                      </a:pPr>
                      <a:r>
                        <a:rPr lang="zh-CN" altLang="en-US" sz="3200"/>
                        <a:t>执行效率低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对集群资源配置要求较高</a:t>
                      </a:r>
                      <a:endParaRPr lang="zh-CN" altLang="en-US" sz="3200"/>
                    </a:p>
                    <a:p>
                      <a:pPr>
                        <a:buNone/>
                      </a:pPr>
                      <a:r>
                        <a:rPr lang="zh-CN" altLang="en-US" sz="3200"/>
                        <a:t>用户作业容易</a:t>
                      </a:r>
                      <a:r>
                        <a:rPr lang="en-US" altLang="zh-CN" sz="3200"/>
                        <a:t>OOM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不支持用户自定义过程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200"/>
                    </a:p>
                  </a:txBody>
                  <a:tcPr/>
                </a:tc>
              </a:tr>
              <a:tr h="1790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ym typeface="+mn-ea"/>
                        </a:rPr>
                        <a:t>应用场景</a:t>
                      </a:r>
                      <a:endParaRPr lang="zh-CN" altLang="en-US" sz="3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/>
                        <a:t>ETL</a:t>
                      </a:r>
                      <a:endParaRPr lang="en-US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ym typeface="+mn-ea"/>
                        </a:rPr>
                        <a:t>机器学习</a:t>
                      </a:r>
                      <a:endParaRPr lang="zh-CN" altLang="en-US" sz="3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3200">
                          <a:sym typeface="+mn-ea"/>
                        </a:rPr>
                        <a:t>算法优化</a:t>
                      </a:r>
                      <a:endParaRPr lang="en-US" altLang="zh-CN" sz="3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3200">
                          <a:sym typeface="+mn-ea"/>
                        </a:rPr>
                        <a:t>ETL</a:t>
                      </a:r>
                      <a:endParaRPr lang="en-US" altLang="zh-CN" sz="3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ym typeface="+mn-ea"/>
                        </a:rPr>
                        <a:t>结构化查询</a:t>
                      </a:r>
                      <a:endParaRPr lang="zh-CN" altLang="en-US" sz="3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深度学习</a:t>
                      </a:r>
                      <a:endParaRPr lang="zh-CN" altLang="en-US" sz="3200"/>
                    </a:p>
                  </a:txBody>
                  <a:tcPr/>
                </a:tc>
              </a:tr>
              <a:tr h="1520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成熟度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高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3200"/>
                        <a:t>高（逐渐取代</a:t>
                      </a:r>
                      <a:r>
                        <a:rPr lang="en-US" altLang="zh-CN" sz="3200">
                          <a:sym typeface="+mn-ea"/>
                        </a:rPr>
                        <a:t>MapReduce</a:t>
                      </a:r>
                      <a:r>
                        <a:rPr lang="zh-CN" altLang="en-US" sz="3200">
                          <a:sym typeface="+mn-ea"/>
                        </a:rPr>
                        <a:t>）</a:t>
                      </a:r>
                      <a:endParaRPr lang="zh-CN" altLang="en-US" sz="3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3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/>
                        <a:t>高</a:t>
                      </a:r>
                      <a:endParaRPr lang="zh-CN" altLang="en-US" sz="3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TABLE_BEAUTIFY" val="smartTable{63a52ee4-fb2f-4bb9-b362-57a8f9376929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TABLE_BEAUTIFY" val="smartTable{63a52ee4-fb2f-4bb9-b362-57a8f9376929}"/>
</p:tagLst>
</file>

<file path=ppt/tags/tag8.xml><?xml version="1.0" encoding="utf-8"?>
<p:tagLst xmlns:p="http://schemas.openxmlformats.org/presentationml/2006/main">
  <p:tag name="KSO_WM_UNIT_TABLE_BEAUTIFY" val="smartTable{63a52ee4-fb2f-4bb9-b362-57a8f9376929}"/>
</p:tagLst>
</file>

<file path=ppt/tags/tag9.xml><?xml version="1.0" encoding="utf-8"?>
<p:tagLst xmlns:p="http://schemas.openxmlformats.org/presentationml/2006/main">
  <p:tag name="KSO_WM_UNIT_TABLE_BEAUTIFY" val="smartTable{63a52ee4-fb2f-4bb9-b362-57a8f9376929}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微软雅黑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2605</Words>
  <Application>WPS 演示</Application>
  <PresentationFormat>Custom</PresentationFormat>
  <Paragraphs>790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等线</vt:lpstr>
      <vt:lpstr>黑体</vt:lpstr>
      <vt:lpstr>等线 Light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为NVIDIA DRIVE Sim 创建虚拟仿真场景</dc:title>
  <dc:creator>Bao Shiqiang</dc:creator>
  <cp:lastModifiedBy>caihong</cp:lastModifiedBy>
  <cp:revision>422</cp:revision>
  <dcterms:created xsi:type="dcterms:W3CDTF">2020-11-29T14:11:00Z</dcterms:created>
  <dcterms:modified xsi:type="dcterms:W3CDTF">2021-03-19T06:59:47Z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C1AFFB63E1F244DEB5BA1A0EE532D721</vt:lpwstr>
  </property>
  <property fmtid="{D5CDD505-2E9C-101B-9397-08002B2CF9AE}" pid="3" name="KSOProductBuildVer">
    <vt:lpwstr>2052-11.1.0.10356</vt:lpwstr>
  </property>
</Properties>
</file>