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Oswald Bold" charset="1" panose="00000800000000000000"/>
      <p:regular r:id="rId19"/>
    </p:embeddedFont>
    <p:embeddedFont>
      <p:font typeface="Montserrat Bold" charset="1" panose="00000800000000000000"/>
      <p:regular r:id="rId20"/>
    </p:embeddedFont>
    <p:embeddedFont>
      <p:font typeface="Oswald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11220321" y="2063989"/>
            <a:ext cx="12525650" cy="12852812"/>
          </a:xfrm>
          <a:custGeom>
            <a:avLst/>
            <a:gdLst/>
            <a:ahLst/>
            <a:cxnLst/>
            <a:rect r="r" b="b" t="t" l="l"/>
            <a:pathLst>
              <a:path h="12852812" w="12525650">
                <a:moveTo>
                  <a:pt x="0" y="0"/>
                </a:moveTo>
                <a:lnTo>
                  <a:pt x="12525650" y="0"/>
                </a:lnTo>
                <a:lnTo>
                  <a:pt x="12525650" y="12852812"/>
                </a:lnTo>
                <a:lnTo>
                  <a:pt x="0" y="12852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805786" y="-7392626"/>
            <a:ext cx="13641413" cy="13997719"/>
          </a:xfrm>
          <a:custGeom>
            <a:avLst/>
            <a:gdLst/>
            <a:ahLst/>
            <a:cxnLst/>
            <a:rect r="r" b="b" t="t" l="l"/>
            <a:pathLst>
              <a:path h="13997719" w="13641413">
                <a:moveTo>
                  <a:pt x="0" y="0"/>
                </a:moveTo>
                <a:lnTo>
                  <a:pt x="13641413" y="0"/>
                </a:lnTo>
                <a:lnTo>
                  <a:pt x="13641413" y="13997719"/>
                </a:lnTo>
                <a:lnTo>
                  <a:pt x="0" y="139977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065707" y="1666226"/>
            <a:ext cx="9815307" cy="6260529"/>
            <a:chOff x="0" y="0"/>
            <a:chExt cx="1895495" cy="120901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95495" cy="1209010"/>
            </a:xfrm>
            <a:custGeom>
              <a:avLst/>
              <a:gdLst/>
              <a:ahLst/>
              <a:cxnLst/>
              <a:rect r="r" b="b" t="t" l="l"/>
              <a:pathLst>
                <a:path h="120901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1209010"/>
                  </a:lnTo>
                  <a:lnTo>
                    <a:pt x="0" y="1209010"/>
                  </a:lnTo>
                  <a:close/>
                </a:path>
              </a:pathLst>
            </a:custGeom>
            <a:solidFill>
              <a:srgbClr val="1A1A1A"/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1895495" cy="12280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065707" y="2996265"/>
            <a:ext cx="9815307" cy="3429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99"/>
              </a:lnSpc>
            </a:pPr>
            <a:r>
              <a:rPr lang="en-US" b="true" sz="9999" spc="979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PRESENTACIÓN DEL CORTE 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637904" y="8102476"/>
            <a:ext cx="10280880" cy="2184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9"/>
              </a:lnSpc>
            </a:pPr>
            <a:r>
              <a:rPr lang="en-US" b="true" sz="2122" spc="112">
                <a:solidFill>
                  <a:srgbClr val="F2F4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PABLO ANDRÉS CABRERA ARGUELLO - 231156 </a:t>
            </a:r>
          </a:p>
          <a:p>
            <a:pPr algn="ctr">
              <a:lnSpc>
                <a:spcPts val="2929"/>
              </a:lnSpc>
            </a:pPr>
            <a:r>
              <a:rPr lang="en-US" b="true" sz="2122" spc="112">
                <a:solidFill>
                  <a:srgbClr val="F2F4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Estuardo Andrés Castro Bonifaz - 23890 </a:t>
            </a:r>
          </a:p>
          <a:p>
            <a:pPr algn="ctr">
              <a:lnSpc>
                <a:spcPts val="2929"/>
              </a:lnSpc>
            </a:pPr>
            <a:r>
              <a:rPr lang="en-US" b="true" sz="2122" spc="112">
                <a:solidFill>
                  <a:srgbClr val="F2F4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Eliazar José Pablo Canastuj Matías - 23384</a:t>
            </a:r>
          </a:p>
          <a:p>
            <a:pPr algn="ctr">
              <a:lnSpc>
                <a:spcPts val="2929"/>
              </a:lnSpc>
            </a:pPr>
            <a:r>
              <a:rPr lang="en-US" b="true" sz="2122" spc="112">
                <a:solidFill>
                  <a:srgbClr val="F2F4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JOSE ROBERTO SANCHEZ SANCHEZ - 231221</a:t>
            </a:r>
          </a:p>
          <a:p>
            <a:pPr algn="ctr">
              <a:lnSpc>
                <a:spcPts val="2929"/>
              </a:lnSpc>
            </a:pPr>
            <a:r>
              <a:rPr lang="en-US" b="true" sz="2122" spc="112">
                <a:solidFill>
                  <a:srgbClr val="F2F4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Ángel de Jesús Mérida Jiménez - 23661 </a:t>
            </a:r>
          </a:p>
          <a:p>
            <a:pPr algn="ctr">
              <a:lnSpc>
                <a:spcPts val="2929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953915" y="5508299"/>
            <a:ext cx="6546021" cy="4301312"/>
          </a:xfrm>
          <a:custGeom>
            <a:avLst/>
            <a:gdLst/>
            <a:ahLst/>
            <a:cxnLst/>
            <a:rect r="r" b="b" t="t" l="l"/>
            <a:pathLst>
              <a:path h="4301312" w="6546021">
                <a:moveTo>
                  <a:pt x="0" y="0"/>
                </a:moveTo>
                <a:lnTo>
                  <a:pt x="6546020" y="0"/>
                </a:lnTo>
                <a:lnTo>
                  <a:pt x="6546020" y="4301312"/>
                </a:lnTo>
                <a:lnTo>
                  <a:pt x="0" y="43013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21149" y="2758610"/>
            <a:ext cx="14245702" cy="863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80"/>
              </a:lnSpc>
            </a:pPr>
            <a:r>
              <a:rPr lang="en-US" b="true" sz="5130" spc="502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SELECCIÓN DE TECNOLOGÍA PARA FRONTEND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94550" y="4292288"/>
            <a:ext cx="16064750" cy="1216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0"/>
              </a:lnSpc>
              <a:spcBef>
                <a:spcPct val="0"/>
              </a:spcBef>
            </a:pPr>
            <a:r>
              <a:rPr lang="en-US" sz="2572" spc="252">
                <a:solidFill>
                  <a:srgbClr val="F2F4F5"/>
                </a:solidFill>
                <a:latin typeface="Oswald"/>
                <a:ea typeface="Oswald"/>
                <a:cs typeface="Oswald"/>
                <a:sym typeface="Oswald"/>
              </a:rPr>
              <a:t>REACT.JS FU</a:t>
            </a:r>
            <a:r>
              <a:rPr lang="en-US" sz="2572" spc="252">
                <a:solidFill>
                  <a:srgbClr val="F2F4F5"/>
                </a:solidFill>
                <a:latin typeface="Oswald"/>
                <a:ea typeface="Oswald"/>
                <a:cs typeface="Oswald"/>
                <a:sym typeface="Oswald"/>
              </a:rPr>
              <a:t>E SELECCIONADO POR SU RENDIMIENTO, MODULARIDAD Y FACILIDAD PARA CREAR INTERFACES DINÁMICAS Y REUTILIZABLES.</a:t>
            </a:r>
          </a:p>
          <a:p>
            <a:pPr algn="ctr">
              <a:lnSpc>
                <a:spcPts val="258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407869">
            <a:off x="-4696947" y="1015045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842025" y="3157094"/>
          <a:ext cx="14603951" cy="5972175"/>
        </p:xfrm>
        <a:graphic>
          <a:graphicData uri="http://schemas.openxmlformats.org/drawingml/2006/table">
            <a:tbl>
              <a:tblPr/>
              <a:tblGrid>
                <a:gridCol w="3650988"/>
                <a:gridCol w="3650988"/>
                <a:gridCol w="3650988"/>
                <a:gridCol w="3650988"/>
              </a:tblGrid>
              <a:tr h="146668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Oswald Bold"/>
                          <a:ea typeface="Oswald Bold"/>
                          <a:cs typeface="Oswald Bold"/>
                          <a:sym typeface="Oswald Bold"/>
                        </a:rPr>
                        <a:t>Tecnologia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Oswald Bold"/>
                          <a:ea typeface="Oswald Bold"/>
                          <a:cs typeface="Oswald Bold"/>
                          <a:sym typeface="Oswald Bold"/>
                        </a:rPr>
                        <a:t>Ventaja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Oswald Bold"/>
                          <a:ea typeface="Oswald Bold"/>
                          <a:cs typeface="Oswald Bold"/>
                          <a:sym typeface="Oswald Bold"/>
                        </a:rPr>
                        <a:t>Desventaja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Oswald Bold"/>
                          <a:ea typeface="Oswald Bold"/>
                          <a:cs typeface="Oswald Bold"/>
                          <a:sym typeface="Oswald Bold"/>
                        </a:rPr>
                        <a:t>Requisitos No Funcionales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537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PostegreSQL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Alta confiabilidad, soporte para datos complejos 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Configuración más compleja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Integridad de datos, consultas en menos de 2s, encriptado AES-256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00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MYSQL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Más sencillo de configurar, rendimiento aceptable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Menos robusto para transacciones críticas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Disponibilidad 99.9%, compatibilidad con herramientas de gestión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00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MongoDB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Flexible para datos no estructurados 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No recomendado para sistemas transaccionales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Soporte para datos semi-estructurados, rendimiento optimizado para consultas JSON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3824866" y="519895"/>
            <a:ext cx="10638268" cy="1786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62"/>
              </a:lnSpc>
            </a:pPr>
            <a:r>
              <a:rPr lang="en-US" b="true" sz="5190" spc="508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COMPARACIÓN DE TECNOLOGÍAS PARA PERSISTENCIA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661220" y="6013124"/>
            <a:ext cx="2965559" cy="3057278"/>
          </a:xfrm>
          <a:custGeom>
            <a:avLst/>
            <a:gdLst/>
            <a:ahLst/>
            <a:cxnLst/>
            <a:rect r="r" b="b" t="t" l="l"/>
            <a:pathLst>
              <a:path h="3057278" w="2965559">
                <a:moveTo>
                  <a:pt x="0" y="0"/>
                </a:moveTo>
                <a:lnTo>
                  <a:pt x="2965560" y="0"/>
                </a:lnTo>
                <a:lnTo>
                  <a:pt x="2965560" y="3057278"/>
                </a:lnTo>
                <a:lnTo>
                  <a:pt x="0" y="30572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21270" y="2967840"/>
            <a:ext cx="15438030" cy="863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80"/>
              </a:lnSpc>
            </a:pPr>
            <a:r>
              <a:rPr lang="en-US" b="true" sz="5130" spc="502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SELECCIÓN DE TECNOLOGÍA PARA PERSISTENCIA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94550" y="4292288"/>
            <a:ext cx="16064750" cy="1216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0"/>
              </a:lnSpc>
              <a:spcBef>
                <a:spcPct val="0"/>
              </a:spcBef>
            </a:pPr>
            <a:r>
              <a:rPr lang="en-US" sz="2572" spc="252">
                <a:solidFill>
                  <a:srgbClr val="F2F4F5"/>
                </a:solidFill>
                <a:latin typeface="Oswald"/>
                <a:ea typeface="Oswald"/>
                <a:cs typeface="Oswald"/>
                <a:sym typeface="Oswald"/>
              </a:rPr>
              <a:t>S</a:t>
            </a:r>
            <a:r>
              <a:rPr lang="en-US" sz="2572" spc="252">
                <a:solidFill>
                  <a:srgbClr val="F2F4F5"/>
                </a:solidFill>
                <a:latin typeface="Oswald"/>
                <a:ea typeface="Oswald"/>
                <a:cs typeface="Oswald"/>
                <a:sym typeface="Oswald"/>
              </a:rPr>
              <a:t>E SELECCIONÓ POSTGRESQL DEBIDO A SU SOPORTE PARA TRANSACCIONES ACID, ESCALABILIDAD Y COMPATIBILIDAD CON HERRAMIENTAS DE GESTIÓN AVANZADAS.</a:t>
            </a:r>
          </a:p>
          <a:p>
            <a:pPr algn="ctr">
              <a:lnSpc>
                <a:spcPts val="258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F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580377">
            <a:off x="8148171" y="-9113750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0" y="7462403"/>
            <a:ext cx="3063602" cy="2824597"/>
          </a:xfrm>
          <a:custGeom>
            <a:avLst/>
            <a:gdLst/>
            <a:ahLst/>
            <a:cxnLst/>
            <a:rect r="r" b="b" t="t" l="l"/>
            <a:pathLst>
              <a:path h="2824597" w="3063602">
                <a:moveTo>
                  <a:pt x="3063602" y="0"/>
                </a:moveTo>
                <a:lnTo>
                  <a:pt x="0" y="0"/>
                </a:lnTo>
                <a:lnTo>
                  <a:pt x="0" y="2824597"/>
                </a:lnTo>
                <a:lnTo>
                  <a:pt x="3063602" y="2824597"/>
                </a:lnTo>
                <a:lnTo>
                  <a:pt x="3063602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33158" y="2105045"/>
            <a:ext cx="8097687" cy="3241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MUCHAS GRACIAS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90980" y="2578809"/>
            <a:ext cx="10906040" cy="863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0"/>
              </a:lnSpc>
            </a:pPr>
            <a:r>
              <a:rPr lang="en-US" b="true" sz="5130" spc="502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PROBLEMÁTICA A RESOLVER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11625" y="4604015"/>
            <a:ext cx="16064750" cy="3116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30"/>
              </a:lnSpc>
              <a:spcBef>
                <a:spcPct val="0"/>
              </a:spcBef>
            </a:pPr>
            <a:r>
              <a:rPr lang="en-US" sz="3572" spc="350">
                <a:solidFill>
                  <a:srgbClr val="F2F4F5"/>
                </a:solidFill>
                <a:latin typeface="Oswald"/>
                <a:ea typeface="Oswald"/>
                <a:cs typeface="Oswald"/>
                <a:sym typeface="Oswald"/>
              </a:rPr>
              <a:t>L</a:t>
            </a:r>
            <a:r>
              <a:rPr lang="en-US" sz="3572" spc="350">
                <a:solidFill>
                  <a:srgbClr val="F2F4F5"/>
                </a:solidFill>
                <a:latin typeface="Oswald"/>
                <a:ea typeface="Oswald"/>
                <a:cs typeface="Oswald"/>
                <a:sym typeface="Oswald"/>
              </a:rPr>
              <a:t>A CLÍNICA ENFRENTA PROBLEMAS EN LA GESTIÓN DEL INVENTARIO DE MEDICAMENTOS DEBIDO A UN CONTROL MANUAL DEFICIENTE. ESTO GENERA ERRORES, COMPRAS INNECESARIAS Y AFECTA LA DISPONIBILIDAD DE MEDICAMENTOS PARA LOS PACIENTES.</a:t>
            </a:r>
          </a:p>
          <a:p>
            <a:pPr algn="just">
              <a:lnSpc>
                <a:spcPts val="520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5444331"/>
            <a:ext cx="11461151" cy="11760509"/>
          </a:xfrm>
          <a:custGeom>
            <a:avLst/>
            <a:gdLst/>
            <a:ahLst/>
            <a:cxnLst/>
            <a:rect r="r" b="b" t="t" l="l"/>
            <a:pathLst>
              <a:path h="11760509" w="11461151">
                <a:moveTo>
                  <a:pt x="0" y="0"/>
                </a:moveTo>
                <a:lnTo>
                  <a:pt x="11461151" y="0"/>
                </a:lnTo>
                <a:lnTo>
                  <a:pt x="11461151" y="11760509"/>
                </a:lnTo>
                <a:lnTo>
                  <a:pt x="0" y="11760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16676" y="4596414"/>
            <a:ext cx="1159455" cy="1178744"/>
          </a:xfrm>
          <a:custGeom>
            <a:avLst/>
            <a:gdLst/>
            <a:ahLst/>
            <a:cxnLst/>
            <a:rect r="r" b="b" t="t" l="l"/>
            <a:pathLst>
              <a:path h="1178744" w="1159455">
                <a:moveTo>
                  <a:pt x="0" y="0"/>
                </a:moveTo>
                <a:lnTo>
                  <a:pt x="1159455" y="0"/>
                </a:lnTo>
                <a:lnTo>
                  <a:pt x="1159455" y="1178743"/>
                </a:lnTo>
                <a:lnTo>
                  <a:pt x="0" y="11787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588384" y="6507120"/>
            <a:ext cx="11461151" cy="11760509"/>
          </a:xfrm>
          <a:custGeom>
            <a:avLst/>
            <a:gdLst/>
            <a:ahLst/>
            <a:cxnLst/>
            <a:rect r="r" b="b" t="t" l="l"/>
            <a:pathLst>
              <a:path h="11760509" w="11461151">
                <a:moveTo>
                  <a:pt x="0" y="0"/>
                </a:moveTo>
                <a:lnTo>
                  <a:pt x="11461151" y="0"/>
                </a:lnTo>
                <a:lnTo>
                  <a:pt x="11461151" y="11760509"/>
                </a:lnTo>
                <a:lnTo>
                  <a:pt x="0" y="11760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8444259" y="5364147"/>
            <a:ext cx="186114" cy="155538"/>
          </a:xfrm>
          <a:custGeom>
            <a:avLst/>
            <a:gdLst/>
            <a:ahLst/>
            <a:cxnLst/>
            <a:rect r="r" b="b" t="t" l="l"/>
            <a:pathLst>
              <a:path h="155538" w="186114">
                <a:moveTo>
                  <a:pt x="186114" y="0"/>
                </a:moveTo>
                <a:lnTo>
                  <a:pt x="0" y="0"/>
                </a:lnTo>
                <a:lnTo>
                  <a:pt x="0" y="155538"/>
                </a:lnTo>
                <a:lnTo>
                  <a:pt x="186114" y="155538"/>
                </a:lnTo>
                <a:lnTo>
                  <a:pt x="186114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194225" y="0"/>
            <a:ext cx="11093775" cy="10220140"/>
          </a:xfrm>
          <a:custGeom>
            <a:avLst/>
            <a:gdLst/>
            <a:ahLst/>
            <a:cxnLst/>
            <a:rect r="r" b="b" t="t" l="l"/>
            <a:pathLst>
              <a:path h="10220140" w="11093775">
                <a:moveTo>
                  <a:pt x="0" y="0"/>
                </a:moveTo>
                <a:lnTo>
                  <a:pt x="11093775" y="0"/>
                </a:lnTo>
                <a:lnTo>
                  <a:pt x="11093775" y="10220140"/>
                </a:lnTo>
                <a:lnTo>
                  <a:pt x="0" y="1022014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74179" y="150984"/>
            <a:ext cx="8323558" cy="3595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87"/>
              </a:lnSpc>
            </a:pPr>
            <a:r>
              <a:rPr lang="en-US" b="true" sz="6947" spc="680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DIAGRAMA DE CLASES</a:t>
            </a:r>
          </a:p>
          <a:p>
            <a:pPr algn="l">
              <a:lnSpc>
                <a:spcPts val="9587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77265" y="3906125"/>
            <a:ext cx="11461151" cy="11760509"/>
          </a:xfrm>
          <a:custGeom>
            <a:avLst/>
            <a:gdLst/>
            <a:ahLst/>
            <a:cxnLst/>
            <a:rect r="r" b="b" t="t" l="l"/>
            <a:pathLst>
              <a:path h="11760509" w="11461151">
                <a:moveTo>
                  <a:pt x="0" y="0"/>
                </a:moveTo>
                <a:lnTo>
                  <a:pt x="11461151" y="0"/>
                </a:lnTo>
                <a:lnTo>
                  <a:pt x="11461151" y="11760509"/>
                </a:lnTo>
                <a:lnTo>
                  <a:pt x="0" y="11760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16676" y="4596414"/>
            <a:ext cx="1159455" cy="1178744"/>
          </a:xfrm>
          <a:custGeom>
            <a:avLst/>
            <a:gdLst/>
            <a:ahLst/>
            <a:cxnLst/>
            <a:rect r="r" b="b" t="t" l="l"/>
            <a:pathLst>
              <a:path h="1178744" w="1159455">
                <a:moveTo>
                  <a:pt x="0" y="0"/>
                </a:moveTo>
                <a:lnTo>
                  <a:pt x="1159455" y="0"/>
                </a:lnTo>
                <a:lnTo>
                  <a:pt x="1159455" y="1178743"/>
                </a:lnTo>
                <a:lnTo>
                  <a:pt x="0" y="11787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588384" y="6507120"/>
            <a:ext cx="11461151" cy="11760509"/>
          </a:xfrm>
          <a:custGeom>
            <a:avLst/>
            <a:gdLst/>
            <a:ahLst/>
            <a:cxnLst/>
            <a:rect r="r" b="b" t="t" l="l"/>
            <a:pathLst>
              <a:path h="11760509" w="11461151">
                <a:moveTo>
                  <a:pt x="0" y="0"/>
                </a:moveTo>
                <a:lnTo>
                  <a:pt x="11461151" y="0"/>
                </a:lnTo>
                <a:lnTo>
                  <a:pt x="11461151" y="11760509"/>
                </a:lnTo>
                <a:lnTo>
                  <a:pt x="0" y="11760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8444259" y="5364147"/>
            <a:ext cx="186114" cy="155538"/>
          </a:xfrm>
          <a:custGeom>
            <a:avLst/>
            <a:gdLst/>
            <a:ahLst/>
            <a:cxnLst/>
            <a:rect r="r" b="b" t="t" l="l"/>
            <a:pathLst>
              <a:path h="155538" w="186114">
                <a:moveTo>
                  <a:pt x="186114" y="0"/>
                </a:moveTo>
                <a:lnTo>
                  <a:pt x="0" y="0"/>
                </a:lnTo>
                <a:lnTo>
                  <a:pt x="0" y="155538"/>
                </a:lnTo>
                <a:lnTo>
                  <a:pt x="186114" y="155538"/>
                </a:lnTo>
                <a:lnTo>
                  <a:pt x="186114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75973" y="3167537"/>
            <a:ext cx="17688106" cy="7119463"/>
          </a:xfrm>
          <a:custGeom>
            <a:avLst/>
            <a:gdLst/>
            <a:ahLst/>
            <a:cxnLst/>
            <a:rect r="r" b="b" t="t" l="l"/>
            <a:pathLst>
              <a:path h="7119463" w="17688106">
                <a:moveTo>
                  <a:pt x="0" y="0"/>
                </a:moveTo>
                <a:lnTo>
                  <a:pt x="17688106" y="0"/>
                </a:lnTo>
                <a:lnTo>
                  <a:pt x="17688106" y="7119463"/>
                </a:lnTo>
                <a:lnTo>
                  <a:pt x="0" y="711946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914400"/>
            <a:ext cx="18440052" cy="237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b="true" sz="6947" spc="680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DIAGRAMA DE CLASES PERSISTENTES</a:t>
            </a:r>
          </a:p>
          <a:p>
            <a:pPr algn="ctr">
              <a:lnSpc>
                <a:spcPts val="9587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77265" y="3906125"/>
            <a:ext cx="11461151" cy="11760509"/>
          </a:xfrm>
          <a:custGeom>
            <a:avLst/>
            <a:gdLst/>
            <a:ahLst/>
            <a:cxnLst/>
            <a:rect r="r" b="b" t="t" l="l"/>
            <a:pathLst>
              <a:path h="11760509" w="11461151">
                <a:moveTo>
                  <a:pt x="0" y="0"/>
                </a:moveTo>
                <a:lnTo>
                  <a:pt x="11461151" y="0"/>
                </a:lnTo>
                <a:lnTo>
                  <a:pt x="11461151" y="11760509"/>
                </a:lnTo>
                <a:lnTo>
                  <a:pt x="0" y="11760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16676" y="4596414"/>
            <a:ext cx="1159455" cy="1178744"/>
          </a:xfrm>
          <a:custGeom>
            <a:avLst/>
            <a:gdLst/>
            <a:ahLst/>
            <a:cxnLst/>
            <a:rect r="r" b="b" t="t" l="l"/>
            <a:pathLst>
              <a:path h="1178744" w="1159455">
                <a:moveTo>
                  <a:pt x="0" y="0"/>
                </a:moveTo>
                <a:lnTo>
                  <a:pt x="1159455" y="0"/>
                </a:lnTo>
                <a:lnTo>
                  <a:pt x="1159455" y="1178743"/>
                </a:lnTo>
                <a:lnTo>
                  <a:pt x="0" y="11787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588384" y="6507120"/>
            <a:ext cx="11461151" cy="11760509"/>
          </a:xfrm>
          <a:custGeom>
            <a:avLst/>
            <a:gdLst/>
            <a:ahLst/>
            <a:cxnLst/>
            <a:rect r="r" b="b" t="t" l="l"/>
            <a:pathLst>
              <a:path h="11760509" w="11461151">
                <a:moveTo>
                  <a:pt x="0" y="0"/>
                </a:moveTo>
                <a:lnTo>
                  <a:pt x="11461151" y="0"/>
                </a:lnTo>
                <a:lnTo>
                  <a:pt x="11461151" y="11760509"/>
                </a:lnTo>
                <a:lnTo>
                  <a:pt x="0" y="11760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8444259" y="5364147"/>
            <a:ext cx="186114" cy="155538"/>
          </a:xfrm>
          <a:custGeom>
            <a:avLst/>
            <a:gdLst/>
            <a:ahLst/>
            <a:cxnLst/>
            <a:rect r="r" b="b" t="t" l="l"/>
            <a:pathLst>
              <a:path h="155538" w="186114">
                <a:moveTo>
                  <a:pt x="186114" y="0"/>
                </a:moveTo>
                <a:lnTo>
                  <a:pt x="0" y="0"/>
                </a:lnTo>
                <a:lnTo>
                  <a:pt x="0" y="155538"/>
                </a:lnTo>
                <a:lnTo>
                  <a:pt x="186114" y="155538"/>
                </a:lnTo>
                <a:lnTo>
                  <a:pt x="186114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80056" y="2452563"/>
            <a:ext cx="13927888" cy="7834437"/>
          </a:xfrm>
          <a:custGeom>
            <a:avLst/>
            <a:gdLst/>
            <a:ahLst/>
            <a:cxnLst/>
            <a:rect r="r" b="b" t="t" l="l"/>
            <a:pathLst>
              <a:path h="7834437" w="13927888">
                <a:moveTo>
                  <a:pt x="0" y="0"/>
                </a:moveTo>
                <a:lnTo>
                  <a:pt x="13927888" y="0"/>
                </a:lnTo>
                <a:lnTo>
                  <a:pt x="13927888" y="7834437"/>
                </a:lnTo>
                <a:lnTo>
                  <a:pt x="0" y="783443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914400"/>
            <a:ext cx="18440052" cy="116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b="true" sz="6947" spc="680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DIAGRAMA DE PAQUETES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F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41115" y="302709"/>
            <a:ext cx="14242776" cy="9346822"/>
          </a:xfrm>
          <a:custGeom>
            <a:avLst/>
            <a:gdLst/>
            <a:ahLst/>
            <a:cxnLst/>
            <a:rect r="r" b="b" t="t" l="l"/>
            <a:pathLst>
              <a:path h="9346822" w="14242776">
                <a:moveTo>
                  <a:pt x="0" y="0"/>
                </a:moveTo>
                <a:lnTo>
                  <a:pt x="14242776" y="0"/>
                </a:lnTo>
                <a:lnTo>
                  <a:pt x="14242776" y="9346822"/>
                </a:lnTo>
                <a:lnTo>
                  <a:pt x="0" y="93468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407869">
            <a:off x="-4696947" y="1015045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842025" y="3157094"/>
          <a:ext cx="14603951" cy="6324600"/>
        </p:xfrm>
        <a:graphic>
          <a:graphicData uri="http://schemas.openxmlformats.org/drawingml/2006/table">
            <a:tbl>
              <a:tblPr/>
              <a:tblGrid>
                <a:gridCol w="3650988"/>
                <a:gridCol w="3650988"/>
                <a:gridCol w="3650988"/>
                <a:gridCol w="3650988"/>
              </a:tblGrid>
              <a:tr h="14661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Oswald Bold"/>
                          <a:ea typeface="Oswald Bold"/>
                          <a:cs typeface="Oswald Bold"/>
                          <a:sym typeface="Oswald Bold"/>
                        </a:rPr>
                        <a:t>Tecnologia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Oswald Bold"/>
                          <a:ea typeface="Oswald Bold"/>
                          <a:cs typeface="Oswald Bold"/>
                          <a:sym typeface="Oswald Bold"/>
                        </a:rPr>
                        <a:t>Ventaja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Oswald Bold"/>
                          <a:ea typeface="Oswald Bold"/>
                          <a:cs typeface="Oswald Bold"/>
                          <a:sym typeface="Oswald Bold"/>
                        </a:rPr>
                        <a:t>Desventaja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Oswald Bold"/>
                          <a:ea typeface="Oswald Bold"/>
                          <a:cs typeface="Oswald Bold"/>
                          <a:sym typeface="Oswald Bold"/>
                        </a:rPr>
                        <a:t>Requisitos No Funcionales Cumplidos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40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JavaScript (Node.js)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Alta escalabilidad, manejo eficiente de usuarios concurrentes, ideal para aplicaciones en tiempo real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No es ideal para procesamiento pesado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Manejo eficiente de múltiples usuarios simultáneamente, carga rápida de la aplicación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492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Express.js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Ligero, rápido y minimalista, excelente para APIs RESTful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No tiene herramientas avanzadas por defecto 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Alta disponibilidad, modularidad para facilitar mantenimiento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48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AWS EC2 + RDS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Escalabilidad automática, alta disponibilidad, seguridad mejorada con replicación de base de datos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Costos pueden aumentar si no se optimiza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Garantiza disponibilidad del sistema (99.9% uptime), almacenamiento escalable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3824866" y="519895"/>
            <a:ext cx="10638268" cy="1786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62"/>
              </a:lnSpc>
            </a:pPr>
            <a:r>
              <a:rPr lang="en-US" b="true" sz="5190" spc="508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COMPARACIÓN DE TECNOLOGÍAS PARA BACKEND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52821" y="4924106"/>
            <a:ext cx="8743570" cy="5825403"/>
          </a:xfrm>
          <a:custGeom>
            <a:avLst/>
            <a:gdLst/>
            <a:ahLst/>
            <a:cxnLst/>
            <a:rect r="r" b="b" t="t" l="l"/>
            <a:pathLst>
              <a:path h="5825403" w="8743570">
                <a:moveTo>
                  <a:pt x="0" y="0"/>
                </a:moveTo>
                <a:lnTo>
                  <a:pt x="8743570" y="0"/>
                </a:lnTo>
                <a:lnTo>
                  <a:pt x="8743570" y="5825403"/>
                </a:lnTo>
                <a:lnTo>
                  <a:pt x="0" y="58254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28354" y="2222314"/>
            <a:ext cx="13831292" cy="863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80"/>
              </a:lnSpc>
            </a:pPr>
            <a:r>
              <a:rPr lang="en-US" b="true" sz="5130" spc="502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SELECCIÓN DE TECNOLOGÍA PARA BACKEND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94550" y="4292288"/>
            <a:ext cx="16064750" cy="1216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0"/>
              </a:lnSpc>
              <a:spcBef>
                <a:spcPct val="0"/>
              </a:spcBef>
            </a:pPr>
            <a:r>
              <a:rPr lang="en-US" sz="2572" spc="252">
                <a:solidFill>
                  <a:srgbClr val="F2F4F5"/>
                </a:solidFill>
                <a:latin typeface="Oswald"/>
                <a:ea typeface="Oswald"/>
                <a:cs typeface="Oswald"/>
                <a:sym typeface="Oswald"/>
              </a:rPr>
              <a:t>S</a:t>
            </a:r>
            <a:r>
              <a:rPr lang="en-US" sz="2572" spc="252">
                <a:solidFill>
                  <a:srgbClr val="F2F4F5"/>
                </a:solidFill>
                <a:latin typeface="Oswald"/>
                <a:ea typeface="Oswald"/>
                <a:cs typeface="Oswald"/>
                <a:sym typeface="Oswald"/>
              </a:rPr>
              <a:t>E SELECCIONÓ NODE.JS CON EXPRESS.JS POR SU EFICIENCIA EN APLICACIONES WEB, FACILIDAD DE DESARROLLO Y BUEN MANEJO DE CONCURRENCIA.</a:t>
            </a:r>
          </a:p>
          <a:p>
            <a:pPr algn="ctr">
              <a:lnSpc>
                <a:spcPts val="258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407869">
            <a:off x="-4696947" y="1015045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2003784" y="3509519"/>
          <a:ext cx="14603951" cy="5267325"/>
        </p:xfrm>
        <a:graphic>
          <a:graphicData uri="http://schemas.openxmlformats.org/drawingml/2006/table">
            <a:tbl>
              <a:tblPr/>
              <a:tblGrid>
                <a:gridCol w="3650988"/>
                <a:gridCol w="3650988"/>
                <a:gridCol w="3650988"/>
                <a:gridCol w="3650988"/>
              </a:tblGrid>
              <a:tr h="146794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Oswald Bold"/>
                          <a:ea typeface="Oswald Bold"/>
                          <a:cs typeface="Oswald Bold"/>
                          <a:sym typeface="Oswald Bold"/>
                        </a:rPr>
                        <a:t>Tecnologia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Oswald Bold"/>
                          <a:ea typeface="Oswald Bold"/>
                          <a:cs typeface="Oswald Bold"/>
                          <a:sym typeface="Oswald Bold"/>
                        </a:rPr>
                        <a:t>Ventaja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Oswald Bold"/>
                          <a:ea typeface="Oswald Bold"/>
                          <a:cs typeface="Oswald Bold"/>
                          <a:sym typeface="Oswald Bold"/>
                        </a:rPr>
                        <a:t>Desventaja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Oswald Bold"/>
                          <a:ea typeface="Oswald Bold"/>
                          <a:cs typeface="Oswald Bold"/>
                          <a:sym typeface="Oswald Bold"/>
                        </a:rPr>
                        <a:t>Requisitos No Funcionales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64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React.js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Componentes reutilizables, virtual DOM mejora rendimiento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Necesita configuración para SEO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Soporte para dispositivos móviles, carga rápida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64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Angular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Estructura robusta, ideal para grandes aplicaciones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Curva de aprendizaje alta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Accesibilidad para usuarios con discapacidad visual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64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Vue.js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Ligero y fácil de aprender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Menos adoptado en grandes empresas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Usabilidad y compatibilidad con diferentes navegadores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3824866" y="519895"/>
            <a:ext cx="10638268" cy="1786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62"/>
              </a:lnSpc>
            </a:pPr>
            <a:r>
              <a:rPr lang="en-US" b="true" sz="5190" spc="508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COMPARACIÓN DE TECNOLOGÍAS PARA FRONTEND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DAGiNPy3ixE</dc:identifier>
  <dcterms:modified xsi:type="dcterms:W3CDTF">2011-08-01T06:04:30Z</dcterms:modified>
  <cp:revision>1</cp:revision>
  <dc:title>Presentación del corte 3</dc:title>
</cp:coreProperties>
</file>