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54" r:id="rId2"/>
    <p:sldId id="381" r:id="rId3"/>
    <p:sldId id="385" r:id="rId4"/>
    <p:sldId id="388" r:id="rId5"/>
    <p:sldId id="3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elia Morante Vega" initials="NMV" lastIdx="1" clrIdx="0">
    <p:extLst>
      <p:ext uri="{19B8F6BF-5375-455C-9EA6-DF929625EA0E}">
        <p15:presenceInfo xmlns:p15="http://schemas.microsoft.com/office/powerpoint/2012/main" userId="S::nvega@sbperu.com::5b4e2790-8eb3-4463-b81a-5bda0f3735a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00B4"/>
    <a:srgbClr val="8220FF"/>
    <a:srgbClr val="BD8BFF"/>
    <a:srgbClr val="B57DFF"/>
    <a:srgbClr val="9F57FF"/>
    <a:srgbClr val="ECDDFF"/>
    <a:srgbClr val="F6EFFF"/>
    <a:srgbClr val="E0C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2.15\agrovetfile\Finanzas%20y%20Contabilidad\Ger%20Fin\Reporte%20CxC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n-US"/>
              <a:t>Balance Cartera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0.26405364633159167"/>
          <c:y val="0.14060371449002665"/>
          <c:w val="0.51083351730566384"/>
          <c:h val="0.66556086881833831"/>
        </c:manualLayout>
      </c:layout>
      <c:doughnutChart>
        <c:varyColors val="1"/>
        <c:ser>
          <c:idx val="0"/>
          <c:order val="0"/>
          <c:tx>
            <c:strRef>
              <c:f>Prop!$C$12</c:f>
              <c:strCache>
                <c:ptCount val="1"/>
                <c:pt idx="0">
                  <c:v>USD</c:v>
                </c:pt>
              </c:strCache>
            </c:strRef>
          </c:tx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C-45C7-A2D1-8EEF11756A22}"/>
              </c:ext>
            </c:extLst>
          </c:dPt>
          <c:dPt>
            <c:idx val="1"/>
            <c:bubble3D val="0"/>
            <c:spPr>
              <a:solidFill>
                <a:srgbClr val="D49E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C-45C7-A2D1-8EEF11756A2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Bw Gradual" panose="00000500000000000000" pitchFamily="2" charset="0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3AC-45C7-A2D1-8EEF11756A2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Prop!$B$20:$B$21</c:f>
              <c:strCache>
                <c:ptCount val="2"/>
                <c:pt idx="0">
                  <c:v>Vigente</c:v>
                </c:pt>
                <c:pt idx="1">
                  <c:v>Vencido</c:v>
                </c:pt>
              </c:strCache>
            </c:strRef>
          </c:cat>
          <c:val>
            <c:numRef>
              <c:f>Prop!$C$20:$C$21</c:f>
              <c:numCache>
                <c:formatCode>_-* #,##0_-;\-* #,##0_-;_-* "-"??_-;_-@_-</c:formatCode>
                <c:ptCount val="2"/>
                <c:pt idx="0">
                  <c:v>700</c:v>
                </c:pt>
                <c:pt idx="1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AC-45C7-A2D1-8EEF11756A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1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Balance Cartera</a:t>
            </a:r>
            <a:endParaRPr lang="es-PE" sz="900">
              <a:latin typeface="Bw Gradual" panose="00000500000000000000" pitchFamily="2" charset="0"/>
            </a:endParaRPr>
          </a:p>
          <a:p>
            <a:pPr>
              <a:defRPr/>
            </a:pPr>
            <a:r>
              <a:rPr lang="es-PE" sz="900" b="0" i="1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(USD miles)</a:t>
            </a:r>
            <a:r>
              <a:rPr lang="es-PE" sz="1100">
                <a:latin typeface="Bw Gradual" panose="00000500000000000000" pitchFamily="2" charset="0"/>
              </a:rPr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ofPieChart>
        <c:ofPieType val="pie"/>
        <c:varyColors val="1"/>
        <c:ser>
          <c:idx val="0"/>
          <c:order val="0"/>
          <c:dPt>
            <c:idx val="0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EF-493D-91B0-29555222E83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2EF-493D-91B0-29555222E83B}"/>
              </c:ext>
            </c:extLst>
          </c:dPt>
          <c:dPt>
            <c:idx val="2"/>
            <c:bubble3D val="0"/>
            <c:spPr>
              <a:solidFill>
                <a:srgbClr val="8900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2EF-493D-91B0-29555222E83B}"/>
              </c:ext>
            </c:extLst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2EF-493D-91B0-29555222E83B}"/>
              </c:ext>
            </c:extLst>
          </c:dPt>
          <c:dPt>
            <c:idx val="4"/>
            <c:bubble3D val="0"/>
            <c:spPr>
              <a:solidFill>
                <a:srgbClr val="D49EF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2EF-493D-91B0-29555222E83B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PE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E2EF-493D-91B0-29555222E8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Prop!$B$13:$B$16</c:f>
              <c:strCache>
                <c:ptCount val="4"/>
                <c:pt idx="0">
                  <c:v>Vigente</c:v>
                </c:pt>
                <c:pt idx="2">
                  <c:v>Protestado</c:v>
                </c:pt>
                <c:pt idx="3">
                  <c:v>No protestado</c:v>
                </c:pt>
              </c:strCache>
            </c:strRef>
          </c:cat>
          <c:val>
            <c:numRef>
              <c:f>Prop!$C$13:$C$16</c:f>
              <c:numCache>
                <c:formatCode>General</c:formatCode>
                <c:ptCount val="4"/>
                <c:pt idx="0" formatCode="_-* #,##0_-;\-* #,##0_-;_-* &quot;-&quot;??_-;_-@_-">
                  <c:v>700</c:v>
                </c:pt>
                <c:pt idx="2" formatCode="_-* #,##0_-;\-* #,##0_-;_-* &quot;-&quot;??_-;_-@_-">
                  <c:v>50</c:v>
                </c:pt>
                <c:pt idx="3" formatCode="_-* #,##0_-;\-* #,##0_-;_-* &quot;-&quot;??_-;_-@_-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2EF-493D-91B0-29555222E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98"/>
        <c:secondPieSize val="5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Balance Cartera</a:t>
            </a: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900" i="1">
                <a:latin typeface="Bw Gradual" panose="00000500000000000000" pitchFamily="2" charset="0"/>
              </a:rPr>
              <a:t>(USD miles &amp; mix en %</a:t>
            </a:r>
            <a:r>
              <a:rPr lang="es-PE" sz="900" i="1" baseline="0">
                <a:latin typeface="Bw Gradual" panose="00000500000000000000" pitchFamily="2" charset="0"/>
              </a:rPr>
              <a:t> )</a:t>
            </a:r>
            <a:endParaRPr lang="es-PE" sz="900" i="1">
              <a:latin typeface="Bw Gradual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Prop!$C$28</c:f>
              <c:strCache>
                <c:ptCount val="1"/>
                <c:pt idx="0">
                  <c:v>Balance 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Prop!$B$29:$B$34</c:f>
              <c:strCache>
                <c:ptCount val="6"/>
                <c:pt idx="0">
                  <c:v>Vigente</c:v>
                </c:pt>
                <c:pt idx="1">
                  <c:v>&lt;30 días</c:v>
                </c:pt>
                <c:pt idx="2">
                  <c:v>&lt;60 días</c:v>
                </c:pt>
                <c:pt idx="3">
                  <c:v>&lt;90 días</c:v>
                </c:pt>
                <c:pt idx="4">
                  <c:v>&lt;180 días</c:v>
                </c:pt>
                <c:pt idx="5">
                  <c:v>&gt;180 días</c:v>
                </c:pt>
              </c:strCache>
            </c:strRef>
          </c:cat>
          <c:val>
            <c:numRef>
              <c:f>Prop!$C$29:$C$34</c:f>
              <c:numCache>
                <c:formatCode>_-* #,##0_-;\-* #,##0_-;_-* "-"??_-;_-@_-</c:formatCode>
                <c:ptCount val="6"/>
                <c:pt idx="0" formatCode="General">
                  <c:v>700</c:v>
                </c:pt>
                <c:pt idx="1">
                  <c:v>150</c:v>
                </c:pt>
                <c:pt idx="2">
                  <c:v>60</c:v>
                </c:pt>
                <c:pt idx="3">
                  <c:v>50</c:v>
                </c:pt>
                <c:pt idx="4">
                  <c:v>20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69-4B64-A095-851E9E599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3"/>
        <c:axId val="181190223"/>
        <c:axId val="181190703"/>
      </c:barChart>
      <c:catAx>
        <c:axId val="181190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81190703"/>
        <c:crosses val="autoZero"/>
        <c:auto val="1"/>
        <c:lblAlgn val="ctr"/>
        <c:lblOffset val="100"/>
        <c:noMultiLvlLbl val="0"/>
      </c:catAx>
      <c:valAx>
        <c:axId val="18119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8119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Cartera &lt;30 días</a:t>
            </a: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1100">
                <a:latin typeface="Bw Gradual" panose="00000500000000000000" pitchFamily="2" charset="0"/>
              </a:rPr>
              <a:t>Clientes Top 15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8900E6"/>
            </a:solidFill>
            <a:ln w="50800">
              <a:solidFill>
                <a:srgbClr val="8900E6">
                  <a:alpha val="99000"/>
                </a:srgbClr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Prop!$B$47:$B$56</c:f>
              <c:strCache>
                <c:ptCount val="10"/>
                <c:pt idx="0">
                  <c:v>Cliente 10</c:v>
                </c:pt>
                <c:pt idx="1">
                  <c:v>Cliente 9</c:v>
                </c:pt>
                <c:pt idx="2">
                  <c:v>Cliente 8</c:v>
                </c:pt>
                <c:pt idx="3">
                  <c:v>Cliente 7</c:v>
                </c:pt>
                <c:pt idx="4">
                  <c:v>Cliente 6</c:v>
                </c:pt>
                <c:pt idx="5">
                  <c:v>Cliente 5</c:v>
                </c:pt>
                <c:pt idx="6">
                  <c:v>Cliente 4</c:v>
                </c:pt>
                <c:pt idx="7">
                  <c:v>Cliente 3</c:v>
                </c:pt>
                <c:pt idx="8">
                  <c:v>Cliente 2</c:v>
                </c:pt>
                <c:pt idx="9">
                  <c:v>Cliente 1</c:v>
                </c:pt>
              </c:strCache>
            </c:strRef>
          </c:cat>
          <c:val>
            <c:numRef>
              <c:f>Prop!$C$47:$C$56</c:f>
              <c:numCache>
                <c:formatCode>_-* #,##0_-;\-* #,##0_-;_-* "-"??_-;_-@_-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5</c:v>
                </c:pt>
                <c:pt idx="3">
                  <c:v>6</c:v>
                </c:pt>
                <c:pt idx="4">
                  <c:v>10</c:v>
                </c:pt>
                <c:pt idx="5">
                  <c:v>15</c:v>
                </c:pt>
                <c:pt idx="6">
                  <c:v>18</c:v>
                </c:pt>
                <c:pt idx="7">
                  <c:v>22</c:v>
                </c:pt>
                <c:pt idx="8">
                  <c:v>25</c:v>
                </c:pt>
                <c:pt idx="9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96B-4C54-9F2F-3802666383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95"/>
        <c:overlap val="-32"/>
        <c:axId val="61893839"/>
        <c:axId val="61896239"/>
      </c:barChart>
      <c:catAx>
        <c:axId val="61893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61896239"/>
        <c:crosses val="autoZero"/>
        <c:auto val="1"/>
        <c:lblAlgn val="ctr"/>
        <c:lblOffset val="100"/>
        <c:noMultiLvlLbl val="0"/>
      </c:catAx>
      <c:valAx>
        <c:axId val="61896239"/>
        <c:scaling>
          <c:orientation val="minMax"/>
        </c:scaling>
        <c:delete val="1"/>
        <c:axPos val="b"/>
        <c:numFmt formatCode="_-* #,##0_-;\-* #,##0_-;_-* &quot;-&quot;??_-;_-@_-" sourceLinked="1"/>
        <c:majorTickMark val="none"/>
        <c:minorTickMark val="none"/>
        <c:tickLblPos val="nextTo"/>
        <c:crossAx val="61893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r>
              <a:rPr lang="es-PE" sz="1100">
                <a:latin typeface="Bw Gradual" panose="00000500000000000000" pitchFamily="2" charset="0"/>
              </a:rPr>
              <a:t>Comportamiento Cartera </a:t>
            </a:r>
          </a:p>
          <a:p>
            <a:pPr>
              <a:defRPr sz="1100">
                <a:latin typeface="Bw Gradual" panose="00000500000000000000" pitchFamily="2" charset="0"/>
              </a:defRPr>
            </a:pPr>
            <a:r>
              <a:rPr lang="es-PE" sz="900" i="1">
                <a:latin typeface="Bw Gradual" panose="00000500000000000000" pitchFamily="2" charset="0"/>
              </a:rPr>
              <a:t>(USD miles)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Prop!$B$83</c:f>
              <c:strCache>
                <c:ptCount val="1"/>
                <c:pt idx="0">
                  <c:v>Vigente</c:v>
                </c:pt>
              </c:strCache>
            </c:strRef>
          </c:tx>
          <c:spPr>
            <a:solidFill>
              <a:schemeClr val="tx1">
                <a:alpha val="9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Prop!$C$81:$K$81</c:f>
              <c:numCache>
                <c:formatCode>mmm\-yy</c:formatCode>
                <c:ptCount val="9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</c:numCache>
            </c:numRef>
          </c:cat>
          <c:val>
            <c:numRef>
              <c:f>Prop!$C$83:$K$83</c:f>
              <c:numCache>
                <c:formatCode>_-* #,##0_-;\-* #,##0_-;_-* "-"??_-;_-@_-</c:formatCode>
                <c:ptCount val="9"/>
                <c:pt idx="0">
                  <c:v>560</c:v>
                </c:pt>
                <c:pt idx="1">
                  <c:v>576.80000000000007</c:v>
                </c:pt>
                <c:pt idx="2">
                  <c:v>594.10400000000004</c:v>
                </c:pt>
                <c:pt idx="3">
                  <c:v>611.92712000000006</c:v>
                </c:pt>
                <c:pt idx="4">
                  <c:v>630.28493360000004</c:v>
                </c:pt>
                <c:pt idx="5">
                  <c:v>649.19348160800007</c:v>
                </c:pt>
                <c:pt idx="6">
                  <c:v>668.66928605624003</c:v>
                </c:pt>
                <c:pt idx="7">
                  <c:v>688.72936463792723</c:v>
                </c:pt>
                <c:pt idx="8">
                  <c:v>709.39124557706509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38-40DF-93D4-D7353465B50A}"/>
            </c:ext>
          </c:extLst>
        </c:ser>
        <c:ser>
          <c:idx val="2"/>
          <c:order val="2"/>
          <c:tx>
            <c:strRef>
              <c:f>Prop!$B$84</c:f>
              <c:strCache>
                <c:ptCount val="1"/>
                <c:pt idx="0">
                  <c:v>Vencido</c:v>
                </c:pt>
              </c:strCache>
            </c:strRef>
          </c:tx>
          <c:spPr>
            <a:solidFill>
              <a:srgbClr val="D49EF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Prop!$C$81:$K$81</c:f>
              <c:numCache>
                <c:formatCode>mmm\-yy</c:formatCode>
                <c:ptCount val="9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</c:numCache>
            </c:numRef>
          </c:cat>
          <c:val>
            <c:numRef>
              <c:f>Prop!$C$84:$K$84</c:f>
              <c:numCache>
                <c:formatCode>_-* #,##0_-;\-* #,##0_-;_-* "-"??_-;_-@_-</c:formatCode>
                <c:ptCount val="9"/>
                <c:pt idx="0">
                  <c:v>140</c:v>
                </c:pt>
                <c:pt idx="1">
                  <c:v>144.19999999999993</c:v>
                </c:pt>
                <c:pt idx="2">
                  <c:v>148.52599999999995</c:v>
                </c:pt>
                <c:pt idx="3">
                  <c:v>152.98177999999996</c:v>
                </c:pt>
                <c:pt idx="4">
                  <c:v>157.57123339999998</c:v>
                </c:pt>
                <c:pt idx="5">
                  <c:v>162.29837040199993</c:v>
                </c:pt>
                <c:pt idx="6">
                  <c:v>167.16732151405995</c:v>
                </c:pt>
                <c:pt idx="7">
                  <c:v>172.18234115948178</c:v>
                </c:pt>
                <c:pt idx="8">
                  <c:v>177.34781139426616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38-40DF-93D4-D7353465B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5"/>
        <c:overlap val="100"/>
        <c:axId val="169158559"/>
        <c:axId val="169149919"/>
      </c:barChart>
      <c:lineChart>
        <c:grouping val="stacked"/>
        <c:varyColors val="0"/>
        <c:ser>
          <c:idx val="0"/>
          <c:order val="0"/>
          <c:tx>
            <c:strRef>
              <c:f>Prop!$B$82</c:f>
              <c:strCache>
                <c:ptCount val="1"/>
                <c:pt idx="0">
                  <c:v>Credit Sales</c:v>
                </c:pt>
              </c:strCache>
            </c:strRef>
          </c:tx>
          <c:spPr>
            <a:ln w="22225" cap="flat">
              <a:solidFill>
                <a:srgbClr val="8900E6"/>
              </a:solidFill>
              <a:round/>
              <a:headEnd type="oval"/>
            </a:ln>
            <a:effectLst/>
          </c:spPr>
          <c:marker>
            <c:symbol val="circle"/>
            <c:size val="5"/>
            <c:spPr>
              <a:solidFill>
                <a:srgbClr val="8900E6"/>
              </a:solidFill>
              <a:ln w="38100">
                <a:solidFill>
                  <a:srgbClr val="8900E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Prop!$C$81:$K$81</c:f>
              <c:numCache>
                <c:formatCode>mmm\-yy</c:formatCode>
                <c:ptCount val="9"/>
                <c:pt idx="0">
                  <c:v>45292</c:v>
                </c:pt>
                <c:pt idx="1">
                  <c:v>45323</c:v>
                </c:pt>
                <c:pt idx="2">
                  <c:v>45352</c:v>
                </c:pt>
                <c:pt idx="3">
                  <c:v>45383</c:v>
                </c:pt>
                <c:pt idx="4">
                  <c:v>45413</c:v>
                </c:pt>
                <c:pt idx="5">
                  <c:v>45444</c:v>
                </c:pt>
                <c:pt idx="6">
                  <c:v>45474</c:v>
                </c:pt>
                <c:pt idx="7">
                  <c:v>45505</c:v>
                </c:pt>
                <c:pt idx="8">
                  <c:v>45536</c:v>
                </c:pt>
              </c:numCache>
            </c:numRef>
          </c:cat>
          <c:val>
            <c:numRef>
              <c:f>Prop!$C$82:$K$82</c:f>
              <c:numCache>
                <c:formatCode>_-* #,##0_-;\-* #,##0_-;_-* "-"??_-;_-@_-</c:formatCode>
                <c:ptCount val="9"/>
                <c:pt idx="0">
                  <c:v>700</c:v>
                </c:pt>
                <c:pt idx="1">
                  <c:v>721</c:v>
                </c:pt>
                <c:pt idx="2">
                  <c:v>742.63</c:v>
                </c:pt>
                <c:pt idx="3">
                  <c:v>764.90890000000002</c:v>
                </c:pt>
                <c:pt idx="4">
                  <c:v>787.85616700000003</c:v>
                </c:pt>
                <c:pt idx="5">
                  <c:v>811.49185201</c:v>
                </c:pt>
                <c:pt idx="6">
                  <c:v>835.83660757029998</c:v>
                </c:pt>
                <c:pt idx="7">
                  <c:v>860.91170579740901</c:v>
                </c:pt>
                <c:pt idx="8">
                  <c:v>886.73905697133125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838-40DF-93D4-D7353465B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6294351"/>
        <c:axId val="166272751"/>
      </c:lineChart>
      <c:dateAx>
        <c:axId val="16915855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69149919"/>
        <c:crosses val="autoZero"/>
        <c:auto val="1"/>
        <c:lblOffset val="100"/>
        <c:baseTimeUnit val="months"/>
      </c:dateAx>
      <c:valAx>
        <c:axId val="169149919"/>
        <c:scaling>
          <c:orientation val="minMax"/>
          <c:max val="1200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9158559"/>
        <c:crosses val="autoZero"/>
        <c:crossBetween val="between"/>
      </c:valAx>
      <c:valAx>
        <c:axId val="166272751"/>
        <c:scaling>
          <c:orientation val="minMax"/>
        </c:scaling>
        <c:delete val="0"/>
        <c:axPos val="r"/>
        <c:numFmt formatCode="_-* #,##0_-;\-* #,##0_-;_-* &quot;-&quot;??_-;_-@_-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6294351"/>
        <c:crosses val="max"/>
        <c:crossBetween val="between"/>
      </c:valAx>
      <c:dateAx>
        <c:axId val="166294351"/>
        <c:scaling>
          <c:orientation val="minMax"/>
        </c:scaling>
        <c:delete val="1"/>
        <c:axPos val="b"/>
        <c:numFmt formatCode="mmm\-yy" sourceLinked="1"/>
        <c:majorTickMark val="out"/>
        <c:minorTickMark val="none"/>
        <c:tickLblPos val="nextTo"/>
        <c:crossAx val="166272751"/>
        <c:crosses val="autoZero"/>
        <c:auto val="1"/>
        <c:lblOffset val="100"/>
        <c:baseTimeUnit val="month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Cash Forecast - 6 meses</a:t>
            </a:r>
          </a:p>
          <a:p>
            <a:pPr>
              <a:defRPr/>
            </a:pPr>
            <a:r>
              <a:rPr lang="en-US" sz="900" b="0" i="1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(USD miles)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Prop!$C$62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tx1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Prop!$C$63:$C$68</c:f>
              <c:numCache>
                <c:formatCode>_-* #,##0_-;\-* #,##0_-;_-* "-"??_-;_-@_-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68-4DF7-BDB5-872FA9ADD9FE}"/>
            </c:ext>
          </c:extLst>
        </c:ser>
        <c:ser>
          <c:idx val="1"/>
          <c:order val="1"/>
          <c:tx>
            <c:strRef>
              <c:f>Prop!$D$62</c:f>
              <c:strCache>
                <c:ptCount val="1"/>
                <c:pt idx="0">
                  <c:v>Estimado</c:v>
                </c:pt>
              </c:strCache>
            </c:strRef>
          </c:tx>
          <c:spPr>
            <a:solidFill>
              <a:srgbClr val="8900E6"/>
            </a:solidFill>
            <a:ln w="254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Prop!$D$63:$D$68</c:f>
              <c:numCache>
                <c:formatCode>_-* #,##0_-;\-* #,##0_-;_-* "-"??_-;_-@_-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36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68-4DF7-BDB5-872FA9ADD9FE}"/>
            </c:ext>
          </c:extLst>
        </c:ser>
        <c:ser>
          <c:idx val="2"/>
          <c:order val="2"/>
          <c:tx>
            <c:strRef>
              <c:f>Prop!$E$62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rgbClr val="D49EF8"/>
            </a:solidFill>
            <a:ln>
              <a:solidFill>
                <a:srgbClr val="D49EF8"/>
              </a:solidFill>
              <a:prstDash val="sysDot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Prop!$E$63:$E$68</c:f>
              <c:numCache>
                <c:formatCode>General</c:formatCode>
                <c:ptCount val="6"/>
                <c:pt idx="4" formatCode="_-* #,##0_-;\-* #,##0_-;_-* &quot;-&quot;??_-;_-@_-">
                  <c:v>90</c:v>
                </c:pt>
                <c:pt idx="5" formatCode="_-* #,##0_-;\-* #,##0_-;_-* &quot;-&quot;??_-;_-@_-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68-4DF7-BDB5-872FA9ADD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9164799"/>
        <c:axId val="169163839"/>
      </c:barChart>
      <c:dateAx>
        <c:axId val="1691647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69163839"/>
        <c:crosses val="autoZero"/>
        <c:auto val="1"/>
        <c:lblOffset val="100"/>
        <c:baseTimeUnit val="months"/>
      </c:dateAx>
      <c:valAx>
        <c:axId val="169163839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916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Cash Forecast - 6 meses</a:t>
            </a:r>
          </a:p>
          <a:p>
            <a:pPr>
              <a:defRPr/>
            </a:pPr>
            <a:r>
              <a:rPr lang="en-US" sz="900" b="0" i="1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Bw Gradual" panose="00000500000000000000" pitchFamily="2" charset="0"/>
              </a:rPr>
              <a:t>(USD miles)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title>
    <c:autoTitleDeleted val="0"/>
    <c:plotArea>
      <c:layout>
        <c:manualLayout>
          <c:layoutTarget val="inner"/>
          <c:xMode val="edge"/>
          <c:yMode val="edge"/>
          <c:x val="7.752756703210481E-2"/>
          <c:y val="0.16292680452078148"/>
          <c:w val="0.89631219260079042"/>
          <c:h val="0.66743688554391978"/>
        </c:manualLayout>
      </c:layout>
      <c:lineChart>
        <c:grouping val="standard"/>
        <c:varyColors val="0"/>
        <c:ser>
          <c:idx val="0"/>
          <c:order val="0"/>
          <c:tx>
            <c:strRef>
              <c:f>Prop!$C$62</c:f>
              <c:strCache>
                <c:ptCount val="1"/>
                <c:pt idx="0">
                  <c:v>Actual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50800">
                <a:solidFill>
                  <a:schemeClr val="tx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Prop!$C$63:$C$68</c:f>
              <c:numCache>
                <c:formatCode>_-* #,##0_-;\-* #,##0_-;_-* "-"??_-;_-@_-</c:formatCode>
                <c:ptCount val="6"/>
                <c:pt idx="0">
                  <c:v>50</c:v>
                </c:pt>
                <c:pt idx="1">
                  <c:v>100</c:v>
                </c:pt>
                <c:pt idx="2">
                  <c:v>30</c:v>
                </c:pt>
                <c:pt idx="3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17-4F59-B7D0-48C102ED455E}"/>
            </c:ext>
          </c:extLst>
        </c:ser>
        <c:ser>
          <c:idx val="1"/>
          <c:order val="1"/>
          <c:tx>
            <c:strRef>
              <c:f>Prop!$D$62</c:f>
              <c:strCache>
                <c:ptCount val="1"/>
                <c:pt idx="0">
                  <c:v>Estimado</c:v>
                </c:pt>
              </c:strCache>
            </c:strRef>
          </c:tx>
          <c:spPr>
            <a:ln w="25400" cap="rnd">
              <a:solidFill>
                <a:srgbClr val="8900E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53975">
                <a:solidFill>
                  <a:srgbClr val="8900E6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Prop!$D$63:$D$68</c:f>
              <c:numCache>
                <c:formatCode>_-* #,##0_-;\-* #,##0_-;_-* "-"??_-;_-@_-</c:formatCode>
                <c:ptCount val="6"/>
                <c:pt idx="0">
                  <c:v>60</c:v>
                </c:pt>
                <c:pt idx="1">
                  <c:v>120</c:v>
                </c:pt>
                <c:pt idx="2">
                  <c:v>36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17-4F59-B7D0-48C102ED455E}"/>
            </c:ext>
          </c:extLst>
        </c:ser>
        <c:ser>
          <c:idx val="2"/>
          <c:order val="2"/>
          <c:tx>
            <c:strRef>
              <c:f>Prop!$E$62</c:f>
              <c:strCache>
                <c:ptCount val="1"/>
                <c:pt idx="0">
                  <c:v>Forecast</c:v>
                </c:pt>
              </c:strCache>
            </c:strRef>
          </c:tx>
          <c:spPr>
            <a:ln w="28575" cap="rnd">
              <a:solidFill>
                <a:srgbClr val="D49EF8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rgbClr val="D49EF8"/>
              </a:solidFill>
              <a:ln w="25400">
                <a:solidFill>
                  <a:srgbClr val="D49EF8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w Gradual" panose="00000500000000000000" pitchFamily="2" charset="0"/>
                    <a:ea typeface="+mn-ea"/>
                    <a:cs typeface="+mn-cs"/>
                  </a:defRPr>
                </a:pPr>
                <a:endParaRPr lang="es-PE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Prop!$B$63:$B$68</c:f>
              <c:numCache>
                <c:formatCode>mmm\-yy</c:formatCode>
                <c:ptCount val="6"/>
                <c:pt idx="0">
                  <c:v>45536</c:v>
                </c:pt>
                <c:pt idx="1">
                  <c:v>45566</c:v>
                </c:pt>
                <c:pt idx="2">
                  <c:v>45597</c:v>
                </c:pt>
                <c:pt idx="3">
                  <c:v>45627</c:v>
                </c:pt>
                <c:pt idx="4">
                  <c:v>45658</c:v>
                </c:pt>
                <c:pt idx="5">
                  <c:v>45689</c:v>
                </c:pt>
              </c:numCache>
            </c:numRef>
          </c:cat>
          <c:val>
            <c:numRef>
              <c:f>Prop!$E$63:$E$68</c:f>
              <c:numCache>
                <c:formatCode>General</c:formatCode>
                <c:ptCount val="6"/>
                <c:pt idx="4" formatCode="_-* #,##0_-;\-* #,##0_-;_-* &quot;-&quot;??_-;_-@_-">
                  <c:v>90</c:v>
                </c:pt>
                <c:pt idx="5" formatCode="_-* #,##0_-;\-* #,##0_-;_-* &quot;-&quot;??_-;_-@_-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17-4F59-B7D0-48C102ED45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9164799"/>
        <c:axId val="169163839"/>
      </c:lineChart>
      <c:dateAx>
        <c:axId val="169164799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w Gradual" panose="00000500000000000000" pitchFamily="2" charset="0"/>
                <a:ea typeface="+mn-ea"/>
                <a:cs typeface="+mn-cs"/>
              </a:defRPr>
            </a:pPr>
            <a:endParaRPr lang="es-PE"/>
          </a:p>
        </c:txPr>
        <c:crossAx val="169163839"/>
        <c:crosses val="autoZero"/>
        <c:auto val="1"/>
        <c:lblOffset val="100"/>
        <c:baseTimeUnit val="months"/>
      </c:dateAx>
      <c:valAx>
        <c:axId val="169163839"/>
        <c:scaling>
          <c:orientation val="minMax"/>
        </c:scaling>
        <c:delete val="0"/>
        <c:axPos val="l"/>
        <c:numFmt formatCode="_-* #,##0_-;\-* #,##0_-;_-* &quot;-&quot;??_-;_-@_-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s-PE"/>
          </a:p>
        </c:txPr>
        <c:crossAx val="16916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w Gradual" panose="00000500000000000000" pitchFamily="2" charset="0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792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95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63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1_Dos objeto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4"/>
          <p:cNvSpPr txBox="1">
            <a:spLocks noGrp="1"/>
          </p:cNvSpPr>
          <p:nvPr>
            <p:ph type="title"/>
          </p:nvPr>
        </p:nvSpPr>
        <p:spPr>
          <a:xfrm>
            <a:off x="588818" y="21510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4"/>
          <p:cNvSpPr txBox="1">
            <a:spLocks noGrp="1"/>
          </p:cNvSpPr>
          <p:nvPr>
            <p:ph type="body" idx="1"/>
          </p:nvPr>
        </p:nvSpPr>
        <p:spPr>
          <a:xfrm>
            <a:off x="698500" y="1620838"/>
            <a:ext cx="10191750" cy="3483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73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665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38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492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84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8477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48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488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174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7D326-97DE-4031-94DD-DEBF38D78B06}" type="datetimeFigureOut">
              <a:rPr lang="es-PE" smtClean="0"/>
              <a:t>11/09/2024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72989-EF09-4781-80ED-E61CB1C2A0D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156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>
            <a:extLst>
              <a:ext uri="{FF2B5EF4-FFF2-40B4-BE49-F238E27FC236}">
                <a16:creationId xmlns:a16="http://schemas.microsoft.com/office/drawing/2014/main" id="{849C68F8-21D3-45F5-90C9-CDE8F9DD1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2774" y="-3349773"/>
            <a:ext cx="17701164" cy="14471691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ED3B2A02-252E-46FC-8631-E3D2655AC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3237402">
            <a:off x="-5631121" y="-3372739"/>
            <a:ext cx="4755424" cy="8704167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A68A735B-7587-44A3-BFEC-C4B36EF50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7567" y="-5658543"/>
            <a:ext cx="7791007" cy="8704167"/>
          </a:xfrm>
          <a:prstGeom prst="rect">
            <a:avLst/>
          </a:prstGeom>
        </p:spPr>
      </p:pic>
      <p:sp>
        <p:nvSpPr>
          <p:cNvPr id="4" name="Google Shape;122;p4">
            <a:extLst>
              <a:ext uri="{FF2B5EF4-FFF2-40B4-BE49-F238E27FC236}">
                <a16:creationId xmlns:a16="http://schemas.microsoft.com/office/drawing/2014/main" id="{3C141F3B-8C8C-4941-8D79-6A3019A16566}"/>
              </a:ext>
            </a:extLst>
          </p:cNvPr>
          <p:cNvSpPr txBox="1"/>
          <p:nvPr/>
        </p:nvSpPr>
        <p:spPr>
          <a:xfrm>
            <a:off x="933329" y="5928228"/>
            <a:ext cx="3803081" cy="400069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s-ES" sz="2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Finanzas </a:t>
            </a:r>
            <a:r>
              <a:rPr lang="es-ES" sz="20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Agrovet</a:t>
            </a:r>
            <a:r>
              <a:rPr lang="es-ES" sz="2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20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Market</a:t>
            </a:r>
            <a:endParaRPr sz="2000" dirty="0">
              <a:solidFill>
                <a:schemeClr val="bg1"/>
              </a:solidFill>
              <a:latin typeface="Bw Gradual" panose="00000500000000000000" pitchFamily="2" charset="0"/>
            </a:endParaRPr>
          </a:p>
        </p:txBody>
      </p:sp>
      <p:pic>
        <p:nvPicPr>
          <p:cNvPr id="24" name="Gráfico 23">
            <a:extLst>
              <a:ext uri="{FF2B5EF4-FFF2-40B4-BE49-F238E27FC236}">
                <a16:creationId xmlns:a16="http://schemas.microsoft.com/office/drawing/2014/main" id="{60904709-57EB-45B1-817F-315C7DC36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8452" y="5969974"/>
            <a:ext cx="1309608" cy="358323"/>
          </a:xfrm>
          <a:prstGeom prst="rect">
            <a:avLst/>
          </a:prstGeom>
        </p:spPr>
      </p:pic>
      <p:sp>
        <p:nvSpPr>
          <p:cNvPr id="2" name="Google Shape;122;p4">
            <a:extLst>
              <a:ext uri="{FF2B5EF4-FFF2-40B4-BE49-F238E27FC236}">
                <a16:creationId xmlns:a16="http://schemas.microsoft.com/office/drawing/2014/main" id="{46A39BAB-6E3D-518C-39B0-85D116AC03F8}"/>
              </a:ext>
            </a:extLst>
          </p:cNvPr>
          <p:cNvSpPr txBox="1"/>
          <p:nvPr/>
        </p:nvSpPr>
        <p:spPr>
          <a:xfrm>
            <a:off x="7284720" y="2076148"/>
            <a:ext cx="4372555" cy="1938952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s-ES" sz="60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Reporte</a:t>
            </a:r>
          </a:p>
          <a:p>
            <a:pPr lvl="0"/>
            <a:r>
              <a:rPr lang="es-ES" sz="60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/>
                <a:sym typeface="Calibri"/>
              </a:rPr>
              <a:t>CxC</a:t>
            </a:r>
            <a:endParaRPr lang="es-ES" sz="6000" dirty="0">
              <a:solidFill>
                <a:schemeClr val="bg1"/>
              </a:solidFill>
              <a:latin typeface="Bw Gradual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66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11766556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Status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Cartera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496174" y="1612573"/>
            <a:ext cx="53401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  <a:p>
            <a:pPr lvl="0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B29D830-B8D0-87FA-BA9F-C8E28F1C809A}"/>
              </a:ext>
            </a:extLst>
          </p:cNvPr>
          <p:cNvSpPr/>
          <p:nvPr/>
        </p:nvSpPr>
        <p:spPr>
          <a:xfrm>
            <a:off x="7196198" y="5429250"/>
            <a:ext cx="4572000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EC1C91-B26A-ADD9-1704-F3CE7A8E60B8}"/>
              </a:ext>
            </a:extLst>
          </p:cNvPr>
          <p:cNvSpPr/>
          <p:nvPr/>
        </p:nvSpPr>
        <p:spPr>
          <a:xfrm>
            <a:off x="7131018" y="5333928"/>
            <a:ext cx="4572000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ABD6F8C-346B-02B4-FC66-C6737988C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174" y="1659070"/>
            <a:ext cx="4001058" cy="1076475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4392424D-E639-403F-A0BD-D0EC1657A6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0369876"/>
              </p:ext>
            </p:extLst>
          </p:nvPr>
        </p:nvGraphicFramePr>
        <p:xfrm>
          <a:off x="8707761" y="1304925"/>
          <a:ext cx="2714882" cy="2138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D8390C31-230F-6808-D546-551490B4F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4889402"/>
              </p:ext>
            </p:extLst>
          </p:nvPr>
        </p:nvGraphicFramePr>
        <p:xfrm>
          <a:off x="4822633" y="1304925"/>
          <a:ext cx="3795872" cy="213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1" name="Grupo 30">
            <a:extLst>
              <a:ext uri="{FF2B5EF4-FFF2-40B4-BE49-F238E27FC236}">
                <a16:creationId xmlns:a16="http://schemas.microsoft.com/office/drawing/2014/main" id="{49A23F77-0C12-F538-3293-5BA99694D41F}"/>
              </a:ext>
            </a:extLst>
          </p:cNvPr>
          <p:cNvGrpSpPr/>
          <p:nvPr/>
        </p:nvGrpSpPr>
        <p:grpSpPr>
          <a:xfrm>
            <a:off x="373404" y="3429000"/>
            <a:ext cx="4572000" cy="3108960"/>
            <a:chOff x="7082182" y="1290034"/>
            <a:chExt cx="4572000" cy="3108960"/>
          </a:xfrm>
        </p:grpSpPr>
        <p:graphicFrame>
          <p:nvGraphicFramePr>
            <p:cNvPr id="19" name="Gráfico 18">
              <a:extLst>
                <a:ext uri="{FF2B5EF4-FFF2-40B4-BE49-F238E27FC236}">
                  <a16:creationId xmlns:a16="http://schemas.microsoft.com/office/drawing/2014/main" id="{F89E604D-B90C-4491-AA43-459FF0BB6B9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05233012"/>
                </p:ext>
              </p:extLst>
            </p:nvPr>
          </p:nvGraphicFramePr>
          <p:xfrm>
            <a:off x="7082182" y="1290034"/>
            <a:ext cx="4572000" cy="310896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55B149D-EA08-4CB6-A2D6-A0972A4E4747}"/>
                </a:ext>
              </a:extLst>
            </p:cNvPr>
            <p:cNvSpPr/>
            <p:nvPr/>
          </p:nvSpPr>
          <p:spPr>
            <a:xfrm>
              <a:off x="8293762" y="2974054"/>
              <a:ext cx="388620" cy="342900"/>
            </a:xfrm>
            <a:prstGeom prst="ellipse">
              <a:avLst/>
            </a:prstGeom>
            <a:solidFill>
              <a:srgbClr val="700D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PE" sz="1100"/>
            </a:p>
          </p:txBody>
        </p:sp>
        <p:sp>
          <p:nvSpPr>
            <p:cNvPr id="21" name="CuadroTexto 4">
              <a:extLst>
                <a:ext uri="{FF2B5EF4-FFF2-40B4-BE49-F238E27FC236}">
                  <a16:creationId xmlns:a16="http://schemas.microsoft.com/office/drawing/2014/main" id="{B9B7DD46-32B9-447D-968A-5CFBFF6D0656}"/>
                </a:ext>
              </a:extLst>
            </p:cNvPr>
            <p:cNvSpPr txBox="1"/>
            <p:nvPr/>
          </p:nvSpPr>
          <p:spPr>
            <a:xfrm>
              <a:off x="8286142" y="2920714"/>
              <a:ext cx="464820" cy="2971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D95C3A5-A2D8-4D14-9916-F5432F6A044B}" type="TxLink">
                <a:rPr lang="en-US" sz="1100" b="0" i="0" u="none" strike="noStrike">
                  <a:solidFill>
                    <a:schemeClr val="bg1"/>
                  </a:solidFill>
                  <a:latin typeface="Aptos Narrow"/>
                </a:rPr>
                <a:pPr algn="ctr"/>
                <a:t>50%</a:t>
              </a:fld>
              <a:endParaRPr lang="es-PE" sz="900">
                <a:solidFill>
                  <a:schemeClr val="bg1"/>
                </a:solidFill>
                <a:latin typeface="Bw Gradual" panose="00000500000000000000" pitchFamily="2" charset="0"/>
              </a:endParaRP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86561B2-FD64-476E-9153-7FFF9DA642C8}"/>
                </a:ext>
              </a:extLst>
            </p:cNvPr>
            <p:cNvSpPr/>
            <p:nvPr/>
          </p:nvSpPr>
          <p:spPr>
            <a:xfrm>
              <a:off x="8964322" y="2974054"/>
              <a:ext cx="388620" cy="342900"/>
            </a:xfrm>
            <a:prstGeom prst="ellipse">
              <a:avLst/>
            </a:prstGeom>
            <a:solidFill>
              <a:srgbClr val="700D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PE" sz="1100"/>
            </a:p>
          </p:txBody>
        </p:sp>
        <p:sp>
          <p:nvSpPr>
            <p:cNvPr id="23" name="CuadroTexto 6">
              <a:extLst>
                <a:ext uri="{FF2B5EF4-FFF2-40B4-BE49-F238E27FC236}">
                  <a16:creationId xmlns:a16="http://schemas.microsoft.com/office/drawing/2014/main" id="{2695151B-43E6-4B19-953B-4536AE1FAFA9}"/>
                </a:ext>
              </a:extLst>
            </p:cNvPr>
            <p:cNvSpPr txBox="1"/>
            <p:nvPr/>
          </p:nvSpPr>
          <p:spPr>
            <a:xfrm>
              <a:off x="8964322" y="2935954"/>
              <a:ext cx="464820" cy="2971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B4766C42-0A87-4564-A213-315CD90CA0FB}" type="TxLink">
                <a:rPr lang="en-US" sz="900" b="0" i="0" u="none" strike="noStrike">
                  <a:solidFill>
                    <a:schemeClr val="bg1"/>
                  </a:solidFill>
                  <a:latin typeface="Bw Gradual" panose="00000500000000000000" pitchFamily="2" charset="0"/>
                </a:rPr>
                <a:pPr algn="ctr"/>
                <a:t>20%</a:t>
              </a:fld>
              <a:endParaRPr lang="es-PE" sz="900">
                <a:solidFill>
                  <a:schemeClr val="bg1"/>
                </a:solidFill>
                <a:latin typeface="Bw Gradual" panose="00000500000000000000" pitchFamily="2" charset="0"/>
              </a:endParaRP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966DFDC9-E124-4219-984A-010462B16C33}"/>
                </a:ext>
              </a:extLst>
            </p:cNvPr>
            <p:cNvSpPr/>
            <p:nvPr/>
          </p:nvSpPr>
          <p:spPr>
            <a:xfrm>
              <a:off x="9634882" y="2974054"/>
              <a:ext cx="388620" cy="342900"/>
            </a:xfrm>
            <a:prstGeom prst="ellipse">
              <a:avLst/>
            </a:prstGeom>
            <a:solidFill>
              <a:srgbClr val="700D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PE" sz="1100"/>
            </a:p>
          </p:txBody>
        </p:sp>
        <p:sp>
          <p:nvSpPr>
            <p:cNvPr id="26" name="CuadroTexto 8">
              <a:extLst>
                <a:ext uri="{FF2B5EF4-FFF2-40B4-BE49-F238E27FC236}">
                  <a16:creationId xmlns:a16="http://schemas.microsoft.com/office/drawing/2014/main" id="{A235CCE0-082F-4BE5-B768-FBC6C44098B6}"/>
                </a:ext>
              </a:extLst>
            </p:cNvPr>
            <p:cNvSpPr txBox="1"/>
            <p:nvPr/>
          </p:nvSpPr>
          <p:spPr>
            <a:xfrm>
              <a:off x="9634882" y="2935954"/>
              <a:ext cx="464820" cy="2971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B41AAAC-F782-4E37-8A5E-3BD9AE72437E}" type="TxLink">
                <a:rPr lang="en-US" sz="900" b="0" i="0" u="none" strike="noStrike">
                  <a:solidFill>
                    <a:schemeClr val="bg1"/>
                  </a:solidFill>
                  <a:latin typeface="Bw Gradual" panose="00000500000000000000" pitchFamily="2" charset="0"/>
                </a:rPr>
                <a:pPr algn="ctr"/>
                <a:t>17%</a:t>
              </a:fld>
              <a:endParaRPr lang="es-PE" sz="900">
                <a:solidFill>
                  <a:schemeClr val="bg1"/>
                </a:solidFill>
                <a:latin typeface="Bw Gradual" panose="00000500000000000000" pitchFamily="2" charset="0"/>
              </a:endParaRPr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30B87DD6-5734-4C93-AE5D-6B745EC11DD2}"/>
                </a:ext>
              </a:extLst>
            </p:cNvPr>
            <p:cNvSpPr/>
            <p:nvPr/>
          </p:nvSpPr>
          <p:spPr>
            <a:xfrm>
              <a:off x="10358782" y="2974054"/>
              <a:ext cx="388620" cy="342900"/>
            </a:xfrm>
            <a:prstGeom prst="ellipse">
              <a:avLst/>
            </a:prstGeom>
            <a:solidFill>
              <a:srgbClr val="700D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PE" sz="1100"/>
            </a:p>
          </p:txBody>
        </p:sp>
        <p:sp>
          <p:nvSpPr>
            <p:cNvPr id="28" name="CuadroTexto 10">
              <a:extLst>
                <a:ext uri="{FF2B5EF4-FFF2-40B4-BE49-F238E27FC236}">
                  <a16:creationId xmlns:a16="http://schemas.microsoft.com/office/drawing/2014/main" id="{B0633188-EC62-42EE-A273-2398908B0BBD}"/>
                </a:ext>
              </a:extLst>
            </p:cNvPr>
            <p:cNvSpPr txBox="1"/>
            <p:nvPr/>
          </p:nvSpPr>
          <p:spPr>
            <a:xfrm>
              <a:off x="10358782" y="2935954"/>
              <a:ext cx="464820" cy="2971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93667197-E9F1-48F7-B56C-D78C37B4B561}" type="TxLink">
                <a:rPr lang="en-US" sz="900" b="0" i="0" u="none" strike="noStrike">
                  <a:solidFill>
                    <a:schemeClr val="bg1"/>
                  </a:solidFill>
                  <a:latin typeface="Bw Gradual" panose="00000500000000000000" pitchFamily="2" charset="0"/>
                </a:rPr>
                <a:pPr algn="ctr"/>
                <a:t>7%</a:t>
              </a:fld>
              <a:endParaRPr lang="es-PE" sz="900">
                <a:solidFill>
                  <a:schemeClr val="bg1"/>
                </a:solidFill>
                <a:latin typeface="Bw Gradual" panose="00000500000000000000" pitchFamily="2" charset="0"/>
              </a:endParaRPr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EC90579-66CD-4E57-BADC-1E51F3329028}"/>
                </a:ext>
              </a:extLst>
            </p:cNvPr>
            <p:cNvSpPr/>
            <p:nvPr/>
          </p:nvSpPr>
          <p:spPr>
            <a:xfrm>
              <a:off x="11006482" y="2974054"/>
              <a:ext cx="388620" cy="342900"/>
            </a:xfrm>
            <a:prstGeom prst="ellipse">
              <a:avLst/>
            </a:prstGeom>
            <a:solidFill>
              <a:srgbClr val="700DB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s-PE" sz="1100"/>
            </a:p>
          </p:txBody>
        </p:sp>
        <p:sp>
          <p:nvSpPr>
            <p:cNvPr id="30" name="CuadroTexto 12">
              <a:extLst>
                <a:ext uri="{FF2B5EF4-FFF2-40B4-BE49-F238E27FC236}">
                  <a16:creationId xmlns:a16="http://schemas.microsoft.com/office/drawing/2014/main" id="{3020F910-F50B-45E4-AEE5-623C9BA14C62}"/>
                </a:ext>
              </a:extLst>
            </p:cNvPr>
            <p:cNvSpPr txBox="1"/>
            <p:nvPr/>
          </p:nvSpPr>
          <p:spPr>
            <a:xfrm>
              <a:off x="11014102" y="2935954"/>
              <a:ext cx="464820" cy="297180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fld id="{5BDBA46C-9D6B-4434-A362-8E541E9BD70A}" type="TxLink">
                <a:rPr lang="en-US" sz="900" b="0" i="0" u="none" strike="noStrike">
                  <a:solidFill>
                    <a:schemeClr val="bg1"/>
                  </a:solidFill>
                  <a:latin typeface="Bw Gradual" panose="00000500000000000000" pitchFamily="2" charset="0"/>
                </a:rPr>
                <a:pPr algn="ctr"/>
                <a:t>7%</a:t>
              </a:fld>
              <a:endParaRPr lang="es-PE" sz="900">
                <a:solidFill>
                  <a:schemeClr val="bg1"/>
                </a:solidFill>
                <a:latin typeface="Bw Gradual" panose="00000500000000000000" pitchFamily="2" charset="0"/>
              </a:endParaRPr>
            </a:p>
          </p:txBody>
        </p:sp>
      </p:grp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A233F3F-5FC2-4093-A8AB-CCDF7B1C0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569140"/>
              </p:ext>
            </p:extLst>
          </p:nvPr>
        </p:nvGraphicFramePr>
        <p:xfrm>
          <a:off x="6720569" y="385191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10229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11766556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Comportamiento</a:t>
            </a:r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Cartera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496174" y="1612573"/>
            <a:ext cx="53401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  <a:p>
            <a:pPr lvl="0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85FC96-52AE-7F78-2674-9F99384F356B}"/>
              </a:ext>
            </a:extLst>
          </p:cNvPr>
          <p:cNvSpPr/>
          <p:nvPr/>
        </p:nvSpPr>
        <p:spPr>
          <a:xfrm>
            <a:off x="6757657" y="2267339"/>
            <a:ext cx="4409073" cy="40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EC1C91-B26A-ADD9-1704-F3CE7A8E60B8}"/>
              </a:ext>
            </a:extLst>
          </p:cNvPr>
          <p:cNvSpPr/>
          <p:nvPr/>
        </p:nvSpPr>
        <p:spPr>
          <a:xfrm>
            <a:off x="7156467" y="5363336"/>
            <a:ext cx="4572000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9B694C96-7398-1561-5A17-66C72E74BA81}"/>
              </a:ext>
            </a:extLst>
          </p:cNvPr>
          <p:cNvCxnSpPr/>
          <p:nvPr/>
        </p:nvCxnSpPr>
        <p:spPr>
          <a:xfrm>
            <a:off x="6186196" y="1703205"/>
            <a:ext cx="0" cy="434286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2F089388-E10B-3E97-041D-2C2A542A27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231669"/>
              </p:ext>
            </p:extLst>
          </p:nvPr>
        </p:nvGraphicFramePr>
        <p:xfrm>
          <a:off x="613228" y="2552502"/>
          <a:ext cx="5138059" cy="2939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1" name="Imagen 20">
            <a:extLst>
              <a:ext uri="{FF2B5EF4-FFF2-40B4-BE49-F238E27FC236}">
                <a16:creationId xmlns:a16="http://schemas.microsoft.com/office/drawing/2014/main" id="{8017A4B5-39D0-9EDB-BF51-B016C42C2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657" y="2675150"/>
            <a:ext cx="4708303" cy="268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11766556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Cash Forecast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496174" y="1612573"/>
            <a:ext cx="53401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  <a:p>
            <a:pPr lvl="0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85FC96-52AE-7F78-2674-9F99384F356B}"/>
              </a:ext>
            </a:extLst>
          </p:cNvPr>
          <p:cNvSpPr/>
          <p:nvPr/>
        </p:nvSpPr>
        <p:spPr>
          <a:xfrm>
            <a:off x="6757657" y="2267339"/>
            <a:ext cx="4409073" cy="40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EC1C91-B26A-ADD9-1704-F3CE7A8E60B8}"/>
              </a:ext>
            </a:extLst>
          </p:cNvPr>
          <p:cNvSpPr/>
          <p:nvPr/>
        </p:nvSpPr>
        <p:spPr>
          <a:xfrm>
            <a:off x="7156467" y="5363336"/>
            <a:ext cx="4572000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D969BDBF-9A1B-4C27-1FD8-211810C7C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8026443"/>
              </p:ext>
            </p:extLst>
          </p:nvPr>
        </p:nvGraphicFramePr>
        <p:xfrm>
          <a:off x="2883159" y="1691399"/>
          <a:ext cx="5697539" cy="33191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21EFA786-4B6E-DCE6-EB7A-6398FB2E8397}"/>
              </a:ext>
            </a:extLst>
          </p:cNvPr>
          <p:cNvSpPr/>
          <p:nvPr/>
        </p:nvSpPr>
        <p:spPr>
          <a:xfrm>
            <a:off x="2098733" y="5299788"/>
            <a:ext cx="87341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2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3</a:t>
            </a:r>
          </a:p>
        </p:txBody>
      </p:sp>
    </p:spTree>
    <p:extLst>
      <p:ext uri="{BB962C8B-B14F-4D97-AF65-F5344CB8AC3E}">
        <p14:creationId xmlns:p14="http://schemas.microsoft.com/office/powerpoint/2010/main" val="4200295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211D4EFB-C6B6-4C7B-B866-18E2173EA08D}"/>
              </a:ext>
            </a:extLst>
          </p:cNvPr>
          <p:cNvSpPr/>
          <p:nvPr/>
        </p:nvSpPr>
        <p:spPr>
          <a:xfrm>
            <a:off x="0" y="428944"/>
            <a:ext cx="12192000" cy="663242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highlight>
                <a:srgbClr val="000000"/>
              </a:highlight>
            </a:endParaRPr>
          </a:p>
        </p:txBody>
      </p:sp>
      <p:sp>
        <p:nvSpPr>
          <p:cNvPr id="85" name="Google Shape;122;p4">
            <a:extLst>
              <a:ext uri="{FF2B5EF4-FFF2-40B4-BE49-F238E27FC236}">
                <a16:creationId xmlns:a16="http://schemas.microsoft.com/office/drawing/2014/main" id="{27F9EC35-3B65-4F5E-935D-7E7C0C70E8F1}"/>
              </a:ext>
            </a:extLst>
          </p:cNvPr>
          <p:cNvSpPr txBox="1"/>
          <p:nvPr/>
        </p:nvSpPr>
        <p:spPr>
          <a:xfrm>
            <a:off x="83322" y="498975"/>
            <a:ext cx="11766556" cy="5231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2800" dirty="0">
                <a:solidFill>
                  <a:schemeClr val="bg1"/>
                </a:solidFill>
                <a:latin typeface="Bw Gradual" panose="00000500000000000000" pitchFamily="2" charset="0"/>
                <a:ea typeface="Calibri"/>
                <a:cs typeface="Calibri" panose="020F0502020204030204" pitchFamily="34" charset="0"/>
                <a:sym typeface="Calibri"/>
              </a:rPr>
              <a:t>Cash Forecast</a:t>
            </a:r>
            <a:endParaRPr sz="2800" dirty="0">
              <a:solidFill>
                <a:schemeClr val="bg1"/>
              </a:solidFill>
              <a:latin typeface="Bw Gradual" panose="00000500000000000000" pitchFamily="2" charset="0"/>
              <a:cs typeface="Calibri" panose="020F0502020204030204" pitchFamily="34" charset="0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D8E812CC-5688-6D32-9800-03C254749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66730" y="6312930"/>
            <a:ext cx="829982" cy="232251"/>
          </a:xfrm>
          <a:prstGeom prst="rect">
            <a:avLst/>
          </a:prstGeom>
        </p:spPr>
      </p:pic>
      <p:sp>
        <p:nvSpPr>
          <p:cNvPr id="3" name="Google Shape;139;p6">
            <a:extLst>
              <a:ext uri="{FF2B5EF4-FFF2-40B4-BE49-F238E27FC236}">
                <a16:creationId xmlns:a16="http://schemas.microsoft.com/office/drawing/2014/main" id="{DA1BED91-33FA-60B1-8AAF-3C7D0BFD1FEA}"/>
              </a:ext>
            </a:extLst>
          </p:cNvPr>
          <p:cNvSpPr/>
          <p:nvPr/>
        </p:nvSpPr>
        <p:spPr>
          <a:xfrm>
            <a:off x="496174" y="1612573"/>
            <a:ext cx="534016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  <a:p>
            <a:pPr lvl="0"/>
            <a:endParaRPr lang="es-ES" sz="1600" dirty="0">
              <a:solidFill>
                <a:schemeClr val="tx1">
                  <a:lumMod val="75000"/>
                  <a:lumOff val="25000"/>
                </a:schemeClr>
              </a:solidFill>
              <a:latin typeface="Bw Gradual" panose="00000500000000000000" pitchFamily="2" charset="0"/>
              <a:ea typeface="Calibri"/>
              <a:cs typeface="Calibri"/>
              <a:sym typeface="Wingdings" panose="05000000000000000000" pitchFamily="2" charset="2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985FC96-52AE-7F78-2674-9F99384F356B}"/>
              </a:ext>
            </a:extLst>
          </p:cNvPr>
          <p:cNvSpPr/>
          <p:nvPr/>
        </p:nvSpPr>
        <p:spPr>
          <a:xfrm>
            <a:off x="6757657" y="2267339"/>
            <a:ext cx="4409073" cy="407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8EC1C91-B26A-ADD9-1704-F3CE7A8E60B8}"/>
              </a:ext>
            </a:extLst>
          </p:cNvPr>
          <p:cNvSpPr/>
          <p:nvPr/>
        </p:nvSpPr>
        <p:spPr>
          <a:xfrm>
            <a:off x="7156467" y="5363336"/>
            <a:ext cx="4572000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Google Shape;139;p6">
            <a:extLst>
              <a:ext uri="{FF2B5EF4-FFF2-40B4-BE49-F238E27FC236}">
                <a16:creationId xmlns:a16="http://schemas.microsoft.com/office/drawing/2014/main" id="{21EFA786-4B6E-DCE6-EB7A-6398FB2E8397}"/>
              </a:ext>
            </a:extLst>
          </p:cNvPr>
          <p:cNvSpPr/>
          <p:nvPr/>
        </p:nvSpPr>
        <p:spPr>
          <a:xfrm>
            <a:off x="2098733" y="5299788"/>
            <a:ext cx="873410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2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Bw Gradual" panose="00000500000000000000" pitchFamily="2" charset="0"/>
                <a:ea typeface="Calibri"/>
                <a:cs typeface="Calibri"/>
                <a:sym typeface="Wingdings" panose="05000000000000000000" pitchFamily="2" charset="2"/>
              </a:rPr>
              <a:t>Detalle 3</a:t>
            </a:r>
          </a:p>
        </p:txBody>
      </p: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5F578A1C-B1B9-05B4-D10A-6F64DFA51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133892"/>
              </p:ext>
            </p:extLst>
          </p:nvPr>
        </p:nvGraphicFramePr>
        <p:xfrm>
          <a:off x="3166256" y="1370839"/>
          <a:ext cx="5959083" cy="3671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89771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13314</TotalTime>
  <Words>81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Aptos Narrow</vt:lpstr>
      <vt:lpstr>Arial</vt:lpstr>
      <vt:lpstr>Bw Gradual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Noelia Morante Vega</dc:creator>
  <cp:lastModifiedBy>Diana Rioja</cp:lastModifiedBy>
  <cp:revision>100</cp:revision>
  <dcterms:created xsi:type="dcterms:W3CDTF">2024-07-24T21:16:59Z</dcterms:created>
  <dcterms:modified xsi:type="dcterms:W3CDTF">2024-09-11T16:57:47Z</dcterms:modified>
</cp:coreProperties>
</file>