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54" r:id="rId2"/>
    <p:sldId id="359" r:id="rId3"/>
    <p:sldId id="373" r:id="rId4"/>
    <p:sldId id="372" r:id="rId5"/>
    <p:sldId id="369" r:id="rId6"/>
    <p:sldId id="370" r:id="rId7"/>
    <p:sldId id="3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lia Morante Vega" initials="NMV" lastIdx="1" clrIdx="0">
    <p:extLst>
      <p:ext uri="{19B8F6BF-5375-455C-9EA6-DF929625EA0E}">
        <p15:presenceInfo xmlns:p15="http://schemas.microsoft.com/office/powerpoint/2012/main" userId="S::nvega@sbperu.com::5b4e2790-8eb3-4463-b81a-5bda0f3735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DFF"/>
    <a:srgbClr val="4D00B4"/>
    <a:srgbClr val="8220FF"/>
    <a:srgbClr val="BD8BFF"/>
    <a:srgbClr val="B57DFF"/>
    <a:srgbClr val="9F57FF"/>
    <a:srgbClr val="F6EFFF"/>
    <a:srgbClr val="E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Propuesta%20Reporte%20Clientes\Inputs\Reporte%20Clientes%20Propuesta-vf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Pedidos%20JG\Reporte%20Clientes_Prop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Línea de Crédito</a:t>
            </a: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900" i="1">
                <a:latin typeface="Bw Gradual" panose="00000500000000000000" pitchFamily="2" charset="0"/>
              </a:rPr>
              <a:t>(USD miles </a:t>
            </a:r>
            <a:r>
              <a:rPr lang="es-PE" sz="900" i="1" baseline="0">
                <a:latin typeface="Bw Gradual" panose="00000500000000000000" pitchFamily="2" charset="0"/>
              </a:rPr>
              <a:t>)</a:t>
            </a:r>
            <a:endParaRPr lang="es-PE" sz="900" i="1">
              <a:latin typeface="Bw Gradual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CxC_2!$C$5</c:f>
              <c:strCache>
                <c:ptCount val="1"/>
                <c:pt idx="0">
                  <c:v>Balance 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660CA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BD9-4410-AD8B-C07EA4D422FD}"/>
              </c:ext>
            </c:extLst>
          </c:dPt>
          <c:dPt>
            <c:idx val="2"/>
            <c:invertIfNegative val="0"/>
            <c:bubble3D val="0"/>
            <c:spPr>
              <a:solidFill>
                <a:srgbClr val="DCB1F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BD9-4410-AD8B-C07EA4D422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CxC_2!$B$6:$B$8</c:f>
              <c:strCache>
                <c:ptCount val="3"/>
                <c:pt idx="0">
                  <c:v>Aprobada</c:v>
                </c:pt>
                <c:pt idx="1">
                  <c:v>Consumida</c:v>
                </c:pt>
                <c:pt idx="2">
                  <c:v>Disponible</c:v>
                </c:pt>
              </c:strCache>
            </c:strRef>
          </c:cat>
          <c:val>
            <c:numRef>
              <c:f>CxC_2!$C$6:$C$8</c:f>
              <c:numCache>
                <c:formatCode>_-* #,##0_-;\-* #,##0_-;_-* "-"??_-;_-@_-</c:formatCode>
                <c:ptCount val="3"/>
                <c:pt idx="0" formatCode="General">
                  <c:v>200</c:v>
                </c:pt>
                <c:pt idx="1">
                  <c:v>60</c:v>
                </c:pt>
                <c:pt idx="2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D9-4410-AD8B-C07EA4D422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8"/>
        <c:overlap val="24"/>
        <c:axId val="181190223"/>
        <c:axId val="181190703"/>
      </c:barChart>
      <c:catAx>
        <c:axId val="18119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81190703"/>
        <c:crosses val="autoZero"/>
        <c:auto val="1"/>
        <c:lblAlgn val="ctr"/>
        <c:lblOffset val="100"/>
        <c:noMultiLvlLbl val="0"/>
      </c:catAx>
      <c:valAx>
        <c:axId val="18119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119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050">
                <a:latin typeface="Bw Gradual" panose="00000500000000000000" pitchFamily="2" charset="0"/>
              </a:rPr>
              <a:t>Comportamiento de Cartera</a:t>
            </a:r>
          </a:p>
          <a:p>
            <a:pPr>
              <a:defRPr/>
            </a:pPr>
            <a:r>
              <a:rPr lang="es-PE" sz="900" i="1">
                <a:latin typeface="Bw Gradual" panose="00000500000000000000" pitchFamily="2" charset="0"/>
              </a:rPr>
              <a:t>(USD miles)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Prop!$B$78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cat>
            <c:strRef>
              <c:f>Prop!$C$77:$I$77</c:f>
              <c:strCache>
                <c:ptCount val="7"/>
                <c:pt idx="0">
                  <c:v>Oustanding</c:v>
                </c:pt>
                <c:pt idx="1">
                  <c:v>Antes Vcto</c:v>
                </c:pt>
                <c:pt idx="2">
                  <c:v>&lt;30 días</c:v>
                </c:pt>
                <c:pt idx="3">
                  <c:v>&lt;60 días</c:v>
                </c:pt>
                <c:pt idx="4">
                  <c:v>&lt;90 días</c:v>
                </c:pt>
                <c:pt idx="5">
                  <c:v>&lt;120 días</c:v>
                </c:pt>
                <c:pt idx="6">
                  <c:v>&gt;120 días</c:v>
                </c:pt>
              </c:strCache>
            </c:strRef>
          </c:cat>
          <c:val>
            <c:numRef>
              <c:f>Prop!$C$78:$I$78</c:f>
              <c:numCache>
                <c:formatCode>General</c:formatCode>
                <c:ptCount val="7"/>
                <c:pt idx="0">
                  <c:v>200</c:v>
                </c:pt>
                <c:pt idx="1">
                  <c:v>50</c:v>
                </c:pt>
                <c:pt idx="2">
                  <c:v>60</c:v>
                </c:pt>
                <c:pt idx="3">
                  <c:v>20</c:v>
                </c:pt>
                <c:pt idx="4">
                  <c:v>30</c:v>
                </c:pt>
                <c:pt idx="5">
                  <c:v>20</c:v>
                </c:pt>
                <c:pt idx="6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B9-44DE-B549-A3018DAEE08F}"/>
            </c:ext>
          </c:extLst>
        </c:ser>
        <c:ser>
          <c:idx val="1"/>
          <c:order val="1"/>
          <c:tx>
            <c:strRef>
              <c:f>Prop!$B$79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rgbClr val="D49EF8"/>
            </a:solidFill>
            <a:ln>
              <a:noFill/>
            </a:ln>
            <a:effectLst/>
          </c:spPr>
          <c:invertIfNegative val="0"/>
          <c:cat>
            <c:strRef>
              <c:f>Prop!$C$77:$I$77</c:f>
              <c:strCache>
                <c:ptCount val="7"/>
                <c:pt idx="0">
                  <c:v>Oustanding</c:v>
                </c:pt>
                <c:pt idx="1">
                  <c:v>Antes Vcto</c:v>
                </c:pt>
                <c:pt idx="2">
                  <c:v>&lt;30 días</c:v>
                </c:pt>
                <c:pt idx="3">
                  <c:v>&lt;60 días</c:v>
                </c:pt>
                <c:pt idx="4">
                  <c:v>&lt;90 días</c:v>
                </c:pt>
                <c:pt idx="5">
                  <c:v>&lt;120 días</c:v>
                </c:pt>
                <c:pt idx="6">
                  <c:v>&gt;120 días</c:v>
                </c:pt>
              </c:strCache>
            </c:strRef>
          </c:cat>
          <c:val>
            <c:numRef>
              <c:f>Prop!$C$79:$I$79</c:f>
              <c:numCache>
                <c:formatCode>_-* #,##0_-;\-* #,##0_-;_-* "-"??_-;_-@_-</c:formatCode>
                <c:ptCount val="7"/>
                <c:pt idx="0">
                  <c:v>220.00000000000003</c:v>
                </c:pt>
                <c:pt idx="1">
                  <c:v>55.000000000000007</c:v>
                </c:pt>
                <c:pt idx="2">
                  <c:v>66</c:v>
                </c:pt>
                <c:pt idx="3">
                  <c:v>22</c:v>
                </c:pt>
                <c:pt idx="4">
                  <c:v>33</c:v>
                </c:pt>
                <c:pt idx="5">
                  <c:v>22</c:v>
                </c:pt>
                <c:pt idx="6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B9-44DE-B549-A3018DAEE08F}"/>
            </c:ext>
          </c:extLst>
        </c:ser>
        <c:ser>
          <c:idx val="2"/>
          <c:order val="2"/>
          <c:tx>
            <c:strRef>
              <c:f>Prop!$B$80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A434F0"/>
            </a:solidFill>
            <a:ln>
              <a:noFill/>
            </a:ln>
            <a:effectLst/>
          </c:spPr>
          <c:invertIfNegative val="0"/>
          <c:cat>
            <c:strRef>
              <c:f>Prop!$C$77:$I$77</c:f>
              <c:strCache>
                <c:ptCount val="7"/>
                <c:pt idx="0">
                  <c:v>Oustanding</c:v>
                </c:pt>
                <c:pt idx="1">
                  <c:v>Antes Vcto</c:v>
                </c:pt>
                <c:pt idx="2">
                  <c:v>&lt;30 días</c:v>
                </c:pt>
                <c:pt idx="3">
                  <c:v>&lt;60 días</c:v>
                </c:pt>
                <c:pt idx="4">
                  <c:v>&lt;90 días</c:v>
                </c:pt>
                <c:pt idx="5">
                  <c:v>&lt;120 días</c:v>
                </c:pt>
                <c:pt idx="6">
                  <c:v>&gt;120 días</c:v>
                </c:pt>
              </c:strCache>
            </c:strRef>
          </c:cat>
          <c:val>
            <c:numRef>
              <c:f>Prop!$C$80:$I$80</c:f>
              <c:numCache>
                <c:formatCode>_-* #,##0_-;\-* #,##0_-;_-* "-"??_-;_-@_-</c:formatCode>
                <c:ptCount val="7"/>
                <c:pt idx="0">
                  <c:v>242.00000000000006</c:v>
                </c:pt>
                <c:pt idx="1">
                  <c:v>60.500000000000014</c:v>
                </c:pt>
                <c:pt idx="2">
                  <c:v>72.600000000000009</c:v>
                </c:pt>
                <c:pt idx="3">
                  <c:v>24.200000000000003</c:v>
                </c:pt>
                <c:pt idx="4">
                  <c:v>36.300000000000004</c:v>
                </c:pt>
                <c:pt idx="5">
                  <c:v>24.200000000000003</c:v>
                </c:pt>
                <c:pt idx="6">
                  <c:v>24.200000000000003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B9-44DE-B549-A3018DAEE08F}"/>
            </c:ext>
          </c:extLst>
        </c:ser>
        <c:ser>
          <c:idx val="3"/>
          <c:order val="3"/>
          <c:tx>
            <c:strRef>
              <c:f>Prop!$B$81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660CA4"/>
            </a:solidFill>
            <a:ln>
              <a:noFill/>
            </a:ln>
            <a:effectLst/>
          </c:spPr>
          <c:invertIfNegative val="0"/>
          <c:cat>
            <c:strRef>
              <c:f>Prop!$C$77:$I$77</c:f>
              <c:strCache>
                <c:ptCount val="7"/>
                <c:pt idx="0">
                  <c:v>Oustanding</c:v>
                </c:pt>
                <c:pt idx="1">
                  <c:v>Antes Vcto</c:v>
                </c:pt>
                <c:pt idx="2">
                  <c:v>&lt;30 días</c:v>
                </c:pt>
                <c:pt idx="3">
                  <c:v>&lt;60 días</c:v>
                </c:pt>
                <c:pt idx="4">
                  <c:v>&lt;90 días</c:v>
                </c:pt>
                <c:pt idx="5">
                  <c:v>&lt;120 días</c:v>
                </c:pt>
                <c:pt idx="6">
                  <c:v>&gt;120 días</c:v>
                </c:pt>
              </c:strCache>
            </c:strRef>
          </c:cat>
          <c:val>
            <c:numRef>
              <c:f>Prop!$C$81:$I$81</c:f>
              <c:numCache>
                <c:formatCode>_-* #,##0_-;\-* #,##0_-;_-* "-"??_-;_-@_-</c:formatCode>
                <c:ptCount val="7"/>
                <c:pt idx="0">
                  <c:v>266.2000000000001</c:v>
                </c:pt>
                <c:pt idx="1">
                  <c:v>66.550000000000026</c:v>
                </c:pt>
                <c:pt idx="2">
                  <c:v>79.860000000000014</c:v>
                </c:pt>
                <c:pt idx="3">
                  <c:v>26.620000000000005</c:v>
                </c:pt>
                <c:pt idx="4">
                  <c:v>39.930000000000007</c:v>
                </c:pt>
                <c:pt idx="5">
                  <c:v>26.620000000000005</c:v>
                </c:pt>
                <c:pt idx="6">
                  <c:v>26.620000000000005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B9-44DE-B549-A3018DAEE08F}"/>
            </c:ext>
          </c:extLst>
        </c:ser>
        <c:ser>
          <c:idx val="4"/>
          <c:order val="4"/>
          <c:tx>
            <c:strRef>
              <c:f>Prop!$B$82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Prop!$C$77:$I$77</c:f>
              <c:strCache>
                <c:ptCount val="7"/>
                <c:pt idx="0">
                  <c:v>Oustanding</c:v>
                </c:pt>
                <c:pt idx="1">
                  <c:v>Antes Vcto</c:v>
                </c:pt>
                <c:pt idx="2">
                  <c:v>&lt;30 días</c:v>
                </c:pt>
                <c:pt idx="3">
                  <c:v>&lt;60 días</c:v>
                </c:pt>
                <c:pt idx="4">
                  <c:v>&lt;90 días</c:v>
                </c:pt>
                <c:pt idx="5">
                  <c:v>&lt;120 días</c:v>
                </c:pt>
                <c:pt idx="6">
                  <c:v>&gt;120 días</c:v>
                </c:pt>
              </c:strCache>
            </c:strRef>
          </c:cat>
          <c:val>
            <c:numRef>
              <c:f>Prop!$C$82:$I$82</c:f>
              <c:numCache>
                <c:formatCode>_-* #,##0_-;\-* #,##0_-;_-* "-"??_-;_-@_-</c:formatCode>
                <c:ptCount val="7"/>
                <c:pt idx="0">
                  <c:v>292.82000000000016</c:v>
                </c:pt>
                <c:pt idx="1">
                  <c:v>73.205000000000041</c:v>
                </c:pt>
                <c:pt idx="2">
                  <c:v>87.846000000000018</c:v>
                </c:pt>
                <c:pt idx="3">
                  <c:v>29.282000000000007</c:v>
                </c:pt>
                <c:pt idx="4">
                  <c:v>43.923000000000009</c:v>
                </c:pt>
                <c:pt idx="5">
                  <c:v>29.282000000000007</c:v>
                </c:pt>
                <c:pt idx="6">
                  <c:v>29.282000000000007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B9-44DE-B549-A3018DAEE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4751216"/>
        <c:axId val="74749296"/>
      </c:barChart>
      <c:catAx>
        <c:axId val="747512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74749296"/>
        <c:crosses val="autoZero"/>
        <c:auto val="1"/>
        <c:lblAlgn val="ctr"/>
        <c:lblOffset val="100"/>
        <c:noMultiLvlLbl val="0"/>
      </c:catAx>
      <c:valAx>
        <c:axId val="7474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7475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200">
                <a:latin typeface="Bw Gradual" panose="00000500000000000000" pitchFamily="2" charset="0"/>
              </a:rPr>
              <a:t>Venta vs. Cobranza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defRPr>
            </a:pPr>
            <a:r>
              <a:rPr lang="es-PE" sz="900" b="0" i="1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(USD miles)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2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Prop!$M$6</c:f>
              <c:strCache>
                <c:ptCount val="1"/>
                <c:pt idx="0">
                  <c:v>Venta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74625">
                <a:solidFill>
                  <a:schemeClr val="tx1"/>
                </a:solidFill>
                <a:tailEnd type="none"/>
              </a:ln>
              <a:effectLst/>
            </c:spPr>
          </c:marker>
          <c:xVal>
            <c:numRef>
              <c:f>Prop!$L$7:$L$11</c:f>
              <c:numCache>
                <c:formatCode>yyyy</c:formatCode>
                <c:ptCount val="5"/>
                <c:pt idx="0">
                  <c:v>44196</c:v>
                </c:pt>
                <c:pt idx="1">
                  <c:v>44561</c:v>
                </c:pt>
                <c:pt idx="2">
                  <c:v>44926</c:v>
                </c:pt>
                <c:pt idx="3">
                  <c:v>45291</c:v>
                </c:pt>
                <c:pt idx="4">
                  <c:v>45657</c:v>
                </c:pt>
              </c:numCache>
            </c:numRef>
          </c:xVal>
          <c:yVal>
            <c:numRef>
              <c:f>Prop!$M$7:$M$11</c:f>
              <c:numCache>
                <c:formatCode>0,</c:formatCode>
                <c:ptCount val="5"/>
                <c:pt idx="0">
                  <c:v>400000</c:v>
                </c:pt>
                <c:pt idx="1">
                  <c:v>70000</c:v>
                </c:pt>
                <c:pt idx="2">
                  <c:v>200000</c:v>
                </c:pt>
                <c:pt idx="3">
                  <c:v>320000</c:v>
                </c:pt>
                <c:pt idx="4">
                  <c:v>280000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68-42D8-8842-D362C98B96DF}"/>
            </c:ext>
          </c:extLst>
        </c:ser>
        <c:ser>
          <c:idx val="1"/>
          <c:order val="1"/>
          <c:tx>
            <c:strRef>
              <c:f>Prop!$N$6</c:f>
              <c:strCache>
                <c:ptCount val="1"/>
                <c:pt idx="0">
                  <c:v>Cobranza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49225">
                <a:solidFill>
                  <a:srgbClr val="D49EF8"/>
                </a:solidFill>
              </a:ln>
              <a:effectLst/>
            </c:spPr>
          </c:marker>
          <c:xVal>
            <c:numRef>
              <c:f>Prop!$L$7:$L$11</c:f>
              <c:numCache>
                <c:formatCode>yyyy</c:formatCode>
                <c:ptCount val="5"/>
                <c:pt idx="0">
                  <c:v>44196</c:v>
                </c:pt>
                <c:pt idx="1">
                  <c:v>44561</c:v>
                </c:pt>
                <c:pt idx="2">
                  <c:v>44926</c:v>
                </c:pt>
                <c:pt idx="3">
                  <c:v>45291</c:v>
                </c:pt>
                <c:pt idx="4">
                  <c:v>45657</c:v>
                </c:pt>
              </c:numCache>
            </c:numRef>
          </c:xVal>
          <c:yVal>
            <c:numRef>
              <c:f>Prop!$N$7:$N$11</c:f>
              <c:numCache>
                <c:formatCode>0,</c:formatCode>
                <c:ptCount val="5"/>
                <c:pt idx="0">
                  <c:v>320000</c:v>
                </c:pt>
                <c:pt idx="1">
                  <c:v>63000</c:v>
                </c:pt>
                <c:pt idx="2">
                  <c:v>152000</c:v>
                </c:pt>
                <c:pt idx="3">
                  <c:v>254400</c:v>
                </c:pt>
                <c:pt idx="4">
                  <c:v>227360.00000000003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768-42D8-8842-D362C98B9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29639663"/>
        <c:axId val="1029636783"/>
      </c:scatterChart>
      <c:valAx>
        <c:axId val="1029639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029636783"/>
        <c:crosses val="autoZero"/>
        <c:crossBetween val="midCat"/>
      </c:valAx>
      <c:valAx>
        <c:axId val="102963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,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029639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Cobranza</a:t>
            </a:r>
            <a:r>
              <a:rPr lang="es-PE" sz="1100" baseline="0">
                <a:latin typeface="Bw Gradual" panose="00000500000000000000" pitchFamily="2" charset="0"/>
              </a:rPr>
              <a:t> vs. Mora</a:t>
            </a:r>
            <a:endParaRPr lang="es-PE" sz="1100">
              <a:latin typeface="Bw Gradual" panose="00000500000000000000" pitchFamily="2" charset="0"/>
            </a:endParaRP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900" i="1">
                <a:latin typeface="Bw Gradual" panose="00000500000000000000" pitchFamily="2" charset="0"/>
              </a:rPr>
              <a:t>(USD miles)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Prop!$C$5</c:f>
              <c:strCache>
                <c:ptCount val="1"/>
                <c:pt idx="0">
                  <c:v>Monto cobrado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Prop!$B$6:$B$17</c:f>
              <c:numCache>
                <c:formatCode>mmm\-yy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Prop!$C$6:$C$17</c:f>
              <c:numCache>
                <c:formatCode>_-* #,##0_-;\-* #,##0_-;_-* "-"??_-;_-@_-</c:formatCode>
                <c:ptCount val="12"/>
                <c:pt idx="0">
                  <c:v>400</c:v>
                </c:pt>
                <c:pt idx="1">
                  <c:v>70</c:v>
                </c:pt>
                <c:pt idx="2">
                  <c:v>200</c:v>
                </c:pt>
                <c:pt idx="3">
                  <c:v>320</c:v>
                </c:pt>
                <c:pt idx="4">
                  <c:v>280</c:v>
                </c:pt>
                <c:pt idx="5">
                  <c:v>120</c:v>
                </c:pt>
                <c:pt idx="6">
                  <c:v>360</c:v>
                </c:pt>
                <c:pt idx="7">
                  <c:v>420</c:v>
                </c:pt>
                <c:pt idx="8">
                  <c:v>420</c:v>
                </c:pt>
                <c:pt idx="9">
                  <c:v>340</c:v>
                </c:pt>
                <c:pt idx="10">
                  <c:v>80</c:v>
                </c:pt>
                <c:pt idx="11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74-4196-A097-E969A72B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"/>
        <c:axId val="181190223"/>
        <c:axId val="181190703"/>
      </c:barChart>
      <c:lineChart>
        <c:grouping val="standard"/>
        <c:varyColors val="0"/>
        <c:ser>
          <c:idx val="1"/>
          <c:order val="1"/>
          <c:tx>
            <c:strRef>
              <c:f>Prop!$D$5</c:f>
              <c:strCache>
                <c:ptCount val="1"/>
                <c:pt idx="0">
                  <c:v>Prom. Días de mora</c:v>
                </c:pt>
              </c:strCache>
            </c:strRef>
          </c:tx>
          <c:spPr>
            <a:ln w="28575" cap="rnd">
              <a:solidFill>
                <a:srgbClr val="D49EF8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Prop!$B$6:$B$17</c:f>
              <c:numCache>
                <c:formatCode>mmm\-yy</c:formatCode>
                <c:ptCount val="12"/>
                <c:pt idx="0">
                  <c:v>45170</c:v>
                </c:pt>
                <c:pt idx="1">
                  <c:v>45200</c:v>
                </c:pt>
                <c:pt idx="2">
                  <c:v>45231</c:v>
                </c:pt>
                <c:pt idx="3">
                  <c:v>45261</c:v>
                </c:pt>
                <c:pt idx="4">
                  <c:v>45292</c:v>
                </c:pt>
                <c:pt idx="5">
                  <c:v>45323</c:v>
                </c:pt>
                <c:pt idx="6">
                  <c:v>45352</c:v>
                </c:pt>
                <c:pt idx="7">
                  <c:v>45383</c:v>
                </c:pt>
                <c:pt idx="8">
                  <c:v>45413</c:v>
                </c:pt>
                <c:pt idx="9">
                  <c:v>45444</c:v>
                </c:pt>
                <c:pt idx="10">
                  <c:v>45474</c:v>
                </c:pt>
                <c:pt idx="11">
                  <c:v>45505</c:v>
                </c:pt>
              </c:numCache>
            </c:numRef>
          </c:cat>
          <c:val>
            <c:numRef>
              <c:f>Prop!$D$6:$D$17</c:f>
              <c:numCache>
                <c:formatCode>_-* #,##0_-;\-* #,##0_-;_-* "-"??_-;_-@_-</c:formatCode>
                <c:ptCount val="12"/>
                <c:pt idx="0">
                  <c:v>-3</c:v>
                </c:pt>
                <c:pt idx="1">
                  <c:v>4</c:v>
                </c:pt>
                <c:pt idx="2">
                  <c:v>10</c:v>
                </c:pt>
                <c:pt idx="3">
                  <c:v>35</c:v>
                </c:pt>
                <c:pt idx="4">
                  <c:v>5</c:v>
                </c:pt>
                <c:pt idx="5">
                  <c:v>5</c:v>
                </c:pt>
                <c:pt idx="6">
                  <c:v>10</c:v>
                </c:pt>
                <c:pt idx="7">
                  <c:v>-1</c:v>
                </c:pt>
                <c:pt idx="8">
                  <c:v>35</c:v>
                </c:pt>
                <c:pt idx="9">
                  <c:v>50</c:v>
                </c:pt>
                <c:pt idx="10">
                  <c:v>60</c:v>
                </c:pt>
                <c:pt idx="11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74-4196-A097-E969A72B8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5298160"/>
        <c:axId val="775308720"/>
      </c:lineChart>
      <c:dateAx>
        <c:axId val="181190223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81190703"/>
        <c:crosses val="autoZero"/>
        <c:auto val="1"/>
        <c:lblOffset val="100"/>
        <c:baseTimeUnit val="months"/>
      </c:dateAx>
      <c:valAx>
        <c:axId val="181190703"/>
        <c:scaling>
          <c:orientation val="minMax"/>
          <c:max val="600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1190223"/>
        <c:crosses val="autoZero"/>
        <c:crossBetween val="between"/>
      </c:valAx>
      <c:valAx>
        <c:axId val="775308720"/>
        <c:scaling>
          <c:orientation val="minMax"/>
          <c:max val="100"/>
          <c:min val="-800"/>
        </c:scaling>
        <c:delete val="0"/>
        <c:axPos val="r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775298160"/>
        <c:crosses val="max"/>
        <c:crossBetween val="between"/>
      </c:valAx>
      <c:dateAx>
        <c:axId val="77529816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775308720"/>
        <c:crossesAt val="-50000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6405364633159167"/>
          <c:y val="0.14060371449002665"/>
          <c:w val="0.51083351730566384"/>
          <c:h val="0.66556086881833831"/>
        </c:manualLayout>
      </c:layout>
      <c:doughnutChart>
        <c:varyColors val="1"/>
        <c:ser>
          <c:idx val="0"/>
          <c:order val="0"/>
          <c:tx>
            <c:strRef>
              <c:f>Prop!$C$24</c:f>
              <c:strCache>
                <c:ptCount val="1"/>
                <c:pt idx="0">
                  <c:v>USD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5B-49A0-B23B-24D9EFDA7ABD}"/>
              </c:ext>
            </c:extLst>
          </c:dPt>
          <c:dPt>
            <c:idx val="1"/>
            <c:bubble3D val="0"/>
            <c:spPr>
              <a:solidFill>
                <a:srgbClr val="D49E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5B-49A0-B23B-24D9EFDA7AB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Prop!$B$25:$B$26</c:f>
              <c:strCache>
                <c:ptCount val="2"/>
                <c:pt idx="0">
                  <c:v>Vigente</c:v>
                </c:pt>
                <c:pt idx="1">
                  <c:v>Vencido</c:v>
                </c:pt>
              </c:strCache>
            </c:strRef>
          </c:cat>
          <c:val>
            <c:numRef>
              <c:f>Prop!$C$25:$C$26</c:f>
              <c:numCache>
                <c:formatCode>General</c:formatCode>
                <c:ptCount val="2"/>
                <c:pt idx="0">
                  <c:v>200</c:v>
                </c:pt>
                <c:pt idx="1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A5B-49A0-B23B-24D9EFDA7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6405364633159167"/>
          <c:y val="0.14060371449002665"/>
          <c:w val="0.51083351730566384"/>
          <c:h val="0.66556086881833831"/>
        </c:manualLayout>
      </c:layout>
      <c:doughnutChart>
        <c:varyColors val="1"/>
        <c:ser>
          <c:idx val="0"/>
          <c:order val="0"/>
          <c:tx>
            <c:strRef>
              <c:f>Prop!$D$24</c:f>
              <c:strCache>
                <c:ptCount val="1"/>
                <c:pt idx="0">
                  <c:v>Días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32-48FB-9F72-50AB17F5777E}"/>
              </c:ext>
            </c:extLst>
          </c:dPt>
          <c:dPt>
            <c:idx val="1"/>
            <c:bubble3D val="0"/>
            <c:spPr>
              <a:solidFill>
                <a:srgbClr val="D49E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32-48FB-9F72-50AB17F577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Prop!$B$25:$B$26</c:f>
              <c:strCache>
                <c:ptCount val="2"/>
                <c:pt idx="0">
                  <c:v>Vigente</c:v>
                </c:pt>
                <c:pt idx="1">
                  <c:v>Vencido</c:v>
                </c:pt>
              </c:strCache>
            </c:strRef>
          </c:cat>
          <c:val>
            <c:numRef>
              <c:f>Prop!$D$25:$D$26</c:f>
              <c:numCache>
                <c:formatCode>General</c:formatCode>
                <c:ptCount val="2"/>
                <c:pt idx="0">
                  <c:v>30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32-48FB-9F72-50AB17F57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Balance</a:t>
            </a: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900" i="1">
                <a:latin typeface="Bw Gradual" panose="00000500000000000000" pitchFamily="2" charset="0"/>
              </a:rPr>
              <a:t>(USD miles / %</a:t>
            </a:r>
            <a:r>
              <a:rPr lang="es-PE" sz="900" i="1" baseline="0">
                <a:latin typeface="Bw Gradual" panose="00000500000000000000" pitchFamily="2" charset="0"/>
              </a:rPr>
              <a:t> docs)</a:t>
            </a:r>
            <a:endParaRPr lang="es-PE" sz="900" i="1">
              <a:latin typeface="Bw Gradual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Prop!$C$39</c:f>
              <c:strCache>
                <c:ptCount val="1"/>
                <c:pt idx="0">
                  <c:v>Balance 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Prop!$B$40:$B$45</c:f>
              <c:strCache>
                <c:ptCount val="6"/>
                <c:pt idx="0">
                  <c:v>Vigente</c:v>
                </c:pt>
                <c:pt idx="1">
                  <c:v>&lt;30 días</c:v>
                </c:pt>
                <c:pt idx="2">
                  <c:v>&lt;60 días</c:v>
                </c:pt>
                <c:pt idx="3">
                  <c:v>&lt;90 días</c:v>
                </c:pt>
                <c:pt idx="4">
                  <c:v>&lt;180 días</c:v>
                </c:pt>
                <c:pt idx="5">
                  <c:v>&gt;180 días</c:v>
                </c:pt>
              </c:strCache>
            </c:strRef>
          </c:cat>
          <c:val>
            <c:numRef>
              <c:f>Prop!$C$40:$C$45</c:f>
              <c:numCache>
                <c:formatCode>_-* #,##0_-;\-* #,##0_-;_-* "-"??_-;_-@_-</c:formatCode>
                <c:ptCount val="6"/>
                <c:pt idx="0" formatCode="General">
                  <c:v>200</c:v>
                </c:pt>
                <c:pt idx="1">
                  <c:v>60</c:v>
                </c:pt>
                <c:pt idx="2">
                  <c:v>20</c:v>
                </c:pt>
                <c:pt idx="3">
                  <c:v>30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5E-4076-96CA-5361EA36A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"/>
        <c:axId val="181190223"/>
        <c:axId val="181190703"/>
      </c:barChart>
      <c:catAx>
        <c:axId val="18119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81190703"/>
        <c:crosses val="autoZero"/>
        <c:auto val="1"/>
        <c:lblAlgn val="ctr"/>
        <c:lblOffset val="100"/>
        <c:noMultiLvlLbl val="0"/>
      </c:catAx>
      <c:valAx>
        <c:axId val="18119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119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6405364633159167"/>
          <c:y val="0.14060371449002665"/>
          <c:w val="0.51083351730566384"/>
          <c:h val="0.66556086881833831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>
                <a:latin typeface="Bw Gradual" panose="00000500000000000000" pitchFamily="2" charset="0"/>
              </a:rPr>
              <a:t>Cash Forecast Próximos 6 meses</a:t>
            </a:r>
          </a:p>
          <a:p>
            <a:pPr>
              <a:defRPr/>
            </a:pPr>
            <a:r>
              <a:rPr lang="en-US" sz="900" i="1">
                <a:latin typeface="Bw Gradual" panose="00000500000000000000" pitchFamily="2" charset="0"/>
              </a:rPr>
              <a:t>(USD</a:t>
            </a:r>
            <a:r>
              <a:rPr lang="en-US" sz="900" i="1" baseline="0">
                <a:latin typeface="Bw Gradual" panose="00000500000000000000" pitchFamily="2" charset="0"/>
              </a:rPr>
              <a:t> miles)</a:t>
            </a:r>
            <a:r>
              <a:rPr lang="en-US" i="1">
                <a:latin typeface="Bw Gradual" panose="00000500000000000000" pitchFamily="2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Prop!$C$58</c:f>
              <c:strCache>
                <c:ptCount val="1"/>
                <c:pt idx="0">
                  <c:v>Balance </c:v>
                </c:pt>
              </c:strCache>
            </c:strRef>
          </c:tx>
          <c:spPr>
            <a:ln w="22225" cap="rnd">
              <a:solidFill>
                <a:srgbClr val="700DB3"/>
              </a:solidFill>
              <a:round/>
              <a:tailEnd type="oval"/>
            </a:ln>
            <a:effectLst/>
          </c:spPr>
          <c:marker>
            <c:symbol val="circle"/>
            <c:size val="5"/>
            <c:spPr>
              <a:solidFill>
                <a:srgbClr val="700DB3"/>
              </a:solidFill>
              <a:ln w="53975">
                <a:solidFill>
                  <a:srgbClr val="700DB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Prop!$B$59:$B$64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Prop!$C$59:$C$64</c:f>
              <c:numCache>
                <c:formatCode>_-* #,##0_-;\-* #,##0_-;_-* "-"??_-;_-@_-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30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64-4327-B8F4-314F0D52F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77122304"/>
        <c:axId val="777121824"/>
      </c:lineChart>
      <c:dateAx>
        <c:axId val="7771223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777121824"/>
        <c:crosses val="autoZero"/>
        <c:auto val="1"/>
        <c:lblOffset val="100"/>
        <c:baseTimeUnit val="months"/>
      </c:dateAx>
      <c:valAx>
        <c:axId val="777121824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7771223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0.90778</cdr:x>
      <cdr:y>0.13889</cdr:y>
    </cdr:from>
    <cdr:to>
      <cdr:x>0.99278</cdr:x>
      <cdr:y>0.24918</cdr:y>
    </cdr:to>
    <cdr:sp macro="" textlink="">
      <cdr:nvSpPr>
        <cdr:cNvPr id="5" name="Elipse 4">
          <a:extLst xmlns:a="http://schemas.openxmlformats.org/drawingml/2006/main">
            <a:ext uri="{FF2B5EF4-FFF2-40B4-BE49-F238E27FC236}">
              <a16:creationId xmlns:a16="http://schemas.microsoft.com/office/drawing/2014/main" id="{7F31D144-431D-4FED-8807-467EF4CA2CDE}"/>
            </a:ext>
          </a:extLst>
        </cdr:cNvPr>
        <cdr:cNvSpPr/>
      </cdr:nvSpPr>
      <cdr:spPr>
        <a:xfrm xmlns:a="http://schemas.openxmlformats.org/drawingml/2006/main">
          <a:off x="4150360" y="431800"/>
          <a:ext cx="388620" cy="342900"/>
        </a:xfrm>
        <a:prstGeom xmlns:a="http://schemas.openxmlformats.org/drawingml/2006/main" prst="ellipse">
          <a:avLst/>
        </a:prstGeom>
        <a:solidFill xmlns:a="http://schemas.openxmlformats.org/drawingml/2006/main">
          <a:srgbClr val="700DB3"/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endParaRPr lang="es-PE" sz="1100"/>
        </a:p>
      </cdr:txBody>
    </cdr:sp>
  </cdr:relSizeAnchor>
  <cdr:relSizeAnchor xmlns:cdr="http://schemas.openxmlformats.org/drawingml/2006/chartDrawing">
    <cdr:from>
      <cdr:x>0.83333</cdr:x>
      <cdr:y>0.00948</cdr:y>
    </cdr:from>
    <cdr:to>
      <cdr:x>1</cdr:x>
      <cdr:y>0.13603</cdr:y>
    </cdr:to>
    <cdr:sp macro="" textlink="">
      <cdr:nvSpPr>
        <cdr:cNvPr id="3" name="Rectángulo 2">
          <a:extLst xmlns:a="http://schemas.openxmlformats.org/drawingml/2006/main">
            <a:ext uri="{FF2B5EF4-FFF2-40B4-BE49-F238E27FC236}">
              <a16:creationId xmlns:a16="http://schemas.microsoft.com/office/drawing/2014/main" id="{D09E489F-D17F-0B45-83A4-8892A90126A9}"/>
            </a:ext>
          </a:extLst>
        </cdr:cNvPr>
        <cdr:cNvSpPr/>
      </cdr:nvSpPr>
      <cdr:spPr>
        <a:xfrm xmlns:a="http://schemas.openxmlformats.org/drawingml/2006/main">
          <a:off x="3809985" y="29458"/>
          <a:ext cx="762015" cy="393451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chemeClr val="accent1">
              <a:shade val="15000"/>
              <a:alpha val="0"/>
            </a:schemeClr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t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/>
          <a:r>
            <a:rPr lang="es-PE" sz="1100">
              <a:solidFill>
                <a:sysClr val="windowText" lastClr="000000"/>
              </a:solidFill>
            </a:rPr>
            <a:t>Días </a:t>
          </a:r>
        </a:p>
        <a:p xmlns:a="http://schemas.openxmlformats.org/drawingml/2006/main">
          <a:pPr algn="r"/>
          <a:r>
            <a:rPr lang="es-PE" sz="1100">
              <a:solidFill>
                <a:sysClr val="windowText" lastClr="000000"/>
              </a:solidFill>
            </a:rPr>
            <a:t>Prom</a:t>
          </a:r>
        </a:p>
      </cdr:txBody>
    </cdr:sp>
  </cdr:relSizeAnchor>
  <cdr:relSizeAnchor xmlns:cdr="http://schemas.openxmlformats.org/drawingml/2006/chartDrawing">
    <cdr:from>
      <cdr:x>0.89833</cdr:x>
      <cdr:y>0.14134</cdr:y>
    </cdr:from>
    <cdr:to>
      <cdr:x>1</cdr:x>
      <cdr:y>0.23693</cdr:y>
    </cdr:to>
    <cdr:sp macro="" textlink="">
      <cdr:nvSpPr>
        <cdr:cNvPr id="4" name="CuadroTexto 13">
          <a:extLst xmlns:a="http://schemas.openxmlformats.org/drawingml/2006/main">
            <a:ext uri="{FF2B5EF4-FFF2-40B4-BE49-F238E27FC236}">
              <a16:creationId xmlns:a16="http://schemas.microsoft.com/office/drawing/2014/main" id="{17B96E78-E214-0F46-B48C-676F9437E6A4}"/>
            </a:ext>
          </a:extLst>
        </cdr:cNvPr>
        <cdr:cNvSpPr txBox="1"/>
      </cdr:nvSpPr>
      <cdr:spPr>
        <a:xfrm xmlns:a="http://schemas.openxmlformats.org/drawingml/2006/main">
          <a:off x="4107180" y="439420"/>
          <a:ext cx="464820" cy="29718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cmpd="sng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wrap="square" rtlCol="0" anchor="ctr"/>
        <a:lstStyle xmlns:a="http://schemas.openxmlformats.org/drawingml/2006/main">
          <a:lvl1pPr marL="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dk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fld id="{43C67CEB-9756-4E9E-BB73-E22FF7C15DBA}" type="TxLink">
            <a:rPr lang="en-US" sz="1100" b="0" i="0" u="none" strike="noStrike">
              <a:solidFill>
                <a:schemeClr val="bg1"/>
              </a:solidFill>
              <a:latin typeface="Aptos Narrow"/>
            </a:rPr>
            <a:pPr algn="ctr"/>
            <a:t> 55 </a:t>
          </a:fld>
          <a:endParaRPr lang="es-PE" sz="900">
            <a:solidFill>
              <a:schemeClr val="bg1"/>
            </a:solidFill>
            <a:latin typeface="Bw Gradual" panose="00000500000000000000" pitchFamily="2" charset="0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79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95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6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1_Dos objet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4"/>
          <p:cNvSpPr txBox="1">
            <a:spLocks noGrp="1"/>
          </p:cNvSpPr>
          <p:nvPr>
            <p:ph type="title"/>
          </p:nvPr>
        </p:nvSpPr>
        <p:spPr>
          <a:xfrm>
            <a:off x="588818" y="2151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4"/>
          <p:cNvSpPr txBox="1">
            <a:spLocks noGrp="1"/>
          </p:cNvSpPr>
          <p:nvPr>
            <p:ph type="body" idx="1"/>
          </p:nvPr>
        </p:nvSpPr>
        <p:spPr>
          <a:xfrm>
            <a:off x="698500" y="1620838"/>
            <a:ext cx="10191750" cy="348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3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66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8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92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4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7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4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488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7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D326-97DE-4031-94DD-DEBF38D78B06}" type="datetimeFigureOut">
              <a:rPr lang="es-PE" smtClean="0"/>
              <a:t>24/09/2024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156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49C68F8-21D3-45F5-90C9-CDE8F9DD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774" y="-3349773"/>
            <a:ext cx="17701164" cy="1447169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ED3B2A02-252E-46FC-8631-E3D2655A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37402">
            <a:off x="-5631121" y="-3372739"/>
            <a:ext cx="4755424" cy="870416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68A735B-7587-44A3-BFEC-C4B36EF5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567" y="-5658543"/>
            <a:ext cx="7791007" cy="8704167"/>
          </a:xfrm>
          <a:prstGeom prst="rect">
            <a:avLst/>
          </a:prstGeom>
        </p:spPr>
      </p:pic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3C141F3B-8C8C-4941-8D79-6A3019A16566}"/>
              </a:ext>
            </a:extLst>
          </p:cNvPr>
          <p:cNvSpPr txBox="1"/>
          <p:nvPr/>
        </p:nvSpPr>
        <p:spPr>
          <a:xfrm>
            <a:off x="933329" y="5928228"/>
            <a:ext cx="3803081" cy="40006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2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Finanzas </a:t>
            </a:r>
            <a:r>
              <a:rPr lang="es-ES" sz="20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Agrovet</a:t>
            </a:r>
            <a:r>
              <a:rPr lang="es-ES" sz="2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Market</a:t>
            </a:r>
            <a:endParaRPr sz="20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60904709-57EB-45B1-817F-315C7DC36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452" y="5969974"/>
            <a:ext cx="1309608" cy="358323"/>
          </a:xfrm>
          <a:prstGeom prst="rect">
            <a:avLst/>
          </a:prstGeom>
        </p:spPr>
      </p:pic>
      <p:sp>
        <p:nvSpPr>
          <p:cNvPr id="2" name="Google Shape;122;p4">
            <a:extLst>
              <a:ext uri="{FF2B5EF4-FFF2-40B4-BE49-F238E27FC236}">
                <a16:creationId xmlns:a16="http://schemas.microsoft.com/office/drawing/2014/main" id="{46A39BAB-6E3D-518C-39B0-85D116AC03F8}"/>
              </a:ext>
            </a:extLst>
          </p:cNvPr>
          <p:cNvSpPr txBox="1"/>
          <p:nvPr/>
        </p:nvSpPr>
        <p:spPr>
          <a:xfrm>
            <a:off x="7284720" y="2076148"/>
            <a:ext cx="4372555" cy="193895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6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Status</a:t>
            </a:r>
          </a:p>
          <a:p>
            <a:pPr lvl="0"/>
            <a:r>
              <a:rPr lang="es-ES" sz="6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País x</a:t>
            </a:r>
          </a:p>
        </p:txBody>
      </p:sp>
    </p:spTree>
    <p:extLst>
      <p:ext uri="{BB962C8B-B14F-4D97-AF65-F5344CB8AC3E}">
        <p14:creationId xmlns:p14="http://schemas.microsoft.com/office/powerpoint/2010/main" val="6446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Contexto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6986616" y="3429000"/>
            <a:ext cx="418011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Insight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Insight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 2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Insight</a:t>
            </a: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 3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98AE50-FB33-E6AC-BB3F-62844D66FF6E}"/>
              </a:ext>
            </a:extLst>
          </p:cNvPr>
          <p:cNvSpPr/>
          <p:nvPr/>
        </p:nvSpPr>
        <p:spPr>
          <a:xfrm>
            <a:off x="334346" y="1762342"/>
            <a:ext cx="5599923" cy="584735"/>
          </a:xfrm>
          <a:prstGeom prst="roundRect">
            <a:avLst/>
          </a:prstGeom>
          <a:solidFill>
            <a:srgbClr val="EC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Cifras Macro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DBFB7F-6FFD-D053-A690-0336033D8B65}"/>
              </a:ext>
            </a:extLst>
          </p:cNvPr>
          <p:cNvSpPr/>
          <p:nvPr/>
        </p:nvSpPr>
        <p:spPr>
          <a:xfrm>
            <a:off x="6294148" y="1762341"/>
            <a:ext cx="5599923" cy="584735"/>
          </a:xfrm>
          <a:prstGeom prst="roundRect">
            <a:avLst/>
          </a:prstGeom>
          <a:solidFill>
            <a:srgbClr val="EC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Insights</a:t>
            </a:r>
            <a:endParaRPr lang="es-PE" dirty="0">
              <a:solidFill>
                <a:schemeClr val="tx1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498C693C-5EBA-E651-110E-50444D008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08" y="3279354"/>
            <a:ext cx="5478057" cy="1130248"/>
          </a:xfrm>
          <a:prstGeom prst="rect">
            <a:avLst/>
          </a:prstGeom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999FB12-17EE-CF12-30B0-A0E968DF2676}"/>
              </a:ext>
            </a:extLst>
          </p:cNvPr>
          <p:cNvCxnSpPr/>
          <p:nvPr/>
        </p:nvCxnSpPr>
        <p:spPr>
          <a:xfrm>
            <a:off x="6142655" y="2584580"/>
            <a:ext cx="0" cy="40494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39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Contexto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C98AE50-FB33-E6AC-BB3F-62844D66FF6E}"/>
              </a:ext>
            </a:extLst>
          </p:cNvPr>
          <p:cNvSpPr/>
          <p:nvPr/>
        </p:nvSpPr>
        <p:spPr>
          <a:xfrm>
            <a:off x="334346" y="1762342"/>
            <a:ext cx="5599923" cy="584735"/>
          </a:xfrm>
          <a:prstGeom prst="roundRect">
            <a:avLst/>
          </a:prstGeom>
          <a:solidFill>
            <a:srgbClr val="EC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Línea de Crédito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FDBFB7F-6FFD-D053-A690-0336033D8B65}"/>
              </a:ext>
            </a:extLst>
          </p:cNvPr>
          <p:cNvSpPr/>
          <p:nvPr/>
        </p:nvSpPr>
        <p:spPr>
          <a:xfrm>
            <a:off x="6294148" y="1762341"/>
            <a:ext cx="5599923" cy="584735"/>
          </a:xfrm>
          <a:prstGeom prst="roundRect">
            <a:avLst/>
          </a:prstGeom>
          <a:solidFill>
            <a:srgbClr val="ECD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Situación Financiera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7C91DE52-8939-E308-739B-6664DF8EBE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4770330"/>
              </p:ext>
            </p:extLst>
          </p:nvPr>
        </p:nvGraphicFramePr>
        <p:xfrm>
          <a:off x="688055" y="2847595"/>
          <a:ext cx="457200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999FB12-17EE-CF12-30B0-A0E968DF2676}"/>
              </a:ext>
            </a:extLst>
          </p:cNvPr>
          <p:cNvCxnSpPr/>
          <p:nvPr/>
        </p:nvCxnSpPr>
        <p:spPr>
          <a:xfrm>
            <a:off x="6142655" y="2584580"/>
            <a:ext cx="0" cy="404948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6E02B827-CE64-4559-685F-983F1AA3C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119" y="3144258"/>
            <a:ext cx="5180952" cy="2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64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Comportamiento</a:t>
            </a:r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 de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Cartera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674970" y="1507325"/>
            <a:ext cx="7463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NOF AMAH USD XXX a MAR24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Mayor solvencia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FEC714C3-C312-59A1-94C9-4FEA10348EDE}"/>
              </a:ext>
            </a:extLst>
          </p:cNvPr>
          <p:cNvGraphicFramePr>
            <a:graphicFrameLocks/>
          </p:cNvGraphicFramePr>
          <p:nvPr/>
        </p:nvGraphicFramePr>
        <p:xfrm>
          <a:off x="6096000" y="2575250"/>
          <a:ext cx="5735216" cy="3102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095F56F1-F1FC-A176-41FE-E20C1B745406}"/>
              </a:ext>
            </a:extLst>
          </p:cNvPr>
          <p:cNvGraphicFramePr>
            <a:graphicFrameLocks/>
          </p:cNvGraphicFramePr>
          <p:nvPr/>
        </p:nvGraphicFramePr>
        <p:xfrm>
          <a:off x="889519" y="2521269"/>
          <a:ext cx="4572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758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Mora – 12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últimos</a:t>
            </a:r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 meses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674970" y="1507325"/>
            <a:ext cx="7463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NOF AMAH USD XXX a MAR24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Mayor solvencia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52AF9684-05D1-BE9D-B495-E70CB72FE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958205"/>
              </p:ext>
            </p:extLst>
          </p:nvPr>
        </p:nvGraphicFramePr>
        <p:xfrm>
          <a:off x="3202266" y="2304661"/>
          <a:ext cx="5185954" cy="3754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3245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Status Actual de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Cartera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674970" y="1507325"/>
            <a:ext cx="7463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NOF AMAH USD XXX a MAR24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Mayor solvencia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2EBEC0B-3325-3BFC-9E83-BA9DE53E78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565569"/>
              </p:ext>
            </p:extLst>
          </p:nvPr>
        </p:nvGraphicFramePr>
        <p:xfrm>
          <a:off x="187156" y="2262771"/>
          <a:ext cx="3261360" cy="250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DF7C99AE-05B6-4543-AC11-F52A1A4A6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9074109"/>
              </p:ext>
            </p:extLst>
          </p:nvPr>
        </p:nvGraphicFramePr>
        <p:xfrm>
          <a:off x="2686672" y="3966580"/>
          <a:ext cx="3261360" cy="250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7" name="CuadroTexto 15">
            <a:extLst>
              <a:ext uri="{FF2B5EF4-FFF2-40B4-BE49-F238E27FC236}">
                <a16:creationId xmlns:a16="http://schemas.microsoft.com/office/drawing/2014/main" id="{76D71802-7193-4351-9830-6DA906AEE9F3}"/>
              </a:ext>
            </a:extLst>
          </p:cNvPr>
          <p:cNvSpPr txBox="1"/>
          <p:nvPr/>
        </p:nvSpPr>
        <p:spPr>
          <a:xfrm>
            <a:off x="8016862" y="3669400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D95C3A5-A2D8-4D14-9916-F5432F6A044B}" type="TxLink">
              <a:rPr lang="en-US" sz="1100" b="0" i="0" u="none" strike="noStrike">
                <a:solidFill>
                  <a:schemeClr val="bg1"/>
                </a:solidFill>
                <a:latin typeface="Aptos Narrow"/>
              </a:rPr>
              <a:pPr algn="ctr"/>
              <a:t>40%</a:t>
            </a:fld>
            <a:endParaRPr lang="es-PE" sz="90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28" name="CuadroTexto 17">
            <a:extLst>
              <a:ext uri="{FF2B5EF4-FFF2-40B4-BE49-F238E27FC236}">
                <a16:creationId xmlns:a16="http://schemas.microsoft.com/office/drawing/2014/main" id="{0E06B304-7851-4EBA-B375-39BAB52F3CA7}"/>
              </a:ext>
            </a:extLst>
          </p:cNvPr>
          <p:cNvSpPr txBox="1"/>
          <p:nvPr/>
        </p:nvSpPr>
        <p:spPr>
          <a:xfrm>
            <a:off x="8695042" y="3684640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766C42-0A87-4564-A213-315CD90CA0FB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29" name="CuadroTexto 19">
            <a:extLst>
              <a:ext uri="{FF2B5EF4-FFF2-40B4-BE49-F238E27FC236}">
                <a16:creationId xmlns:a16="http://schemas.microsoft.com/office/drawing/2014/main" id="{A4E60B6F-C5F2-4E6A-B006-702E0682178E}"/>
              </a:ext>
            </a:extLst>
          </p:cNvPr>
          <p:cNvSpPr txBox="1"/>
          <p:nvPr/>
        </p:nvSpPr>
        <p:spPr>
          <a:xfrm>
            <a:off x="9365602" y="3684640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B41AAAC-F782-4E37-8A5E-3BD9AE72437E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20%</a:t>
            </a:fld>
            <a:endParaRPr lang="es-PE" sz="90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30" name="CuadroTexto 21">
            <a:extLst>
              <a:ext uri="{FF2B5EF4-FFF2-40B4-BE49-F238E27FC236}">
                <a16:creationId xmlns:a16="http://schemas.microsoft.com/office/drawing/2014/main" id="{30181E66-602B-4F58-ADB2-CA6A388D66B0}"/>
              </a:ext>
            </a:extLst>
          </p:cNvPr>
          <p:cNvSpPr txBox="1"/>
          <p:nvPr/>
        </p:nvSpPr>
        <p:spPr>
          <a:xfrm>
            <a:off x="10089502" y="3684640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3667197-E9F1-48F7-B56C-D78C37B4B561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31" name="CuadroTexto 23">
            <a:extLst>
              <a:ext uri="{FF2B5EF4-FFF2-40B4-BE49-F238E27FC236}">
                <a16:creationId xmlns:a16="http://schemas.microsoft.com/office/drawing/2014/main" id="{7959F719-4E58-465C-B8F6-874C4D589AD0}"/>
              </a:ext>
            </a:extLst>
          </p:cNvPr>
          <p:cNvSpPr txBox="1"/>
          <p:nvPr/>
        </p:nvSpPr>
        <p:spPr>
          <a:xfrm>
            <a:off x="10744822" y="3684640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BDBA46C-9D6B-4434-A362-8E541E9BD70A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0780E6A8-D585-4F6F-908B-0D549190DD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7888268"/>
              </p:ext>
            </p:extLst>
          </p:nvPr>
        </p:nvGraphicFramePr>
        <p:xfrm>
          <a:off x="6637642" y="2430762"/>
          <a:ext cx="4572000" cy="3108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3" name="Elipse 32">
            <a:extLst>
              <a:ext uri="{FF2B5EF4-FFF2-40B4-BE49-F238E27FC236}">
                <a16:creationId xmlns:a16="http://schemas.microsoft.com/office/drawing/2014/main" id="{7F31D144-431D-4FED-8807-467EF4CA2CDE}"/>
              </a:ext>
            </a:extLst>
          </p:cNvPr>
          <p:cNvSpPr/>
          <p:nvPr/>
        </p:nvSpPr>
        <p:spPr>
          <a:xfrm>
            <a:off x="7780642" y="4000482"/>
            <a:ext cx="388620" cy="342900"/>
          </a:xfrm>
          <a:prstGeom prst="ellipse">
            <a:avLst/>
          </a:prstGeom>
          <a:solidFill>
            <a:srgbClr val="700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1100"/>
          </a:p>
        </p:txBody>
      </p:sp>
      <p:sp>
        <p:nvSpPr>
          <p:cNvPr id="34" name="CuadroTexto 15">
            <a:extLst>
              <a:ext uri="{FF2B5EF4-FFF2-40B4-BE49-F238E27FC236}">
                <a16:creationId xmlns:a16="http://schemas.microsoft.com/office/drawing/2014/main" id="{76D71802-7193-4351-9830-6DA906AEE9F3}"/>
              </a:ext>
            </a:extLst>
          </p:cNvPr>
          <p:cNvSpPr txBox="1"/>
          <p:nvPr/>
        </p:nvSpPr>
        <p:spPr>
          <a:xfrm>
            <a:off x="7773022" y="4003128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D95C3A5-A2D8-4D14-9916-F5432F6A044B}" type="TxLink">
              <a:rPr lang="en-US" sz="1100" b="0" i="0" u="none" strike="noStrike">
                <a:solidFill>
                  <a:schemeClr val="bg1"/>
                </a:solidFill>
                <a:latin typeface="Aptos Narrow"/>
              </a:rPr>
              <a:pPr algn="ctr"/>
              <a:t>40%</a:t>
            </a:fld>
            <a:endParaRPr lang="es-PE" sz="9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C7EB309-23EC-4270-9532-3D50F9202572}"/>
              </a:ext>
            </a:extLst>
          </p:cNvPr>
          <p:cNvSpPr/>
          <p:nvPr/>
        </p:nvSpPr>
        <p:spPr>
          <a:xfrm>
            <a:off x="8451202" y="4000482"/>
            <a:ext cx="388620" cy="342900"/>
          </a:xfrm>
          <a:prstGeom prst="ellipse">
            <a:avLst/>
          </a:prstGeom>
          <a:solidFill>
            <a:srgbClr val="700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1100"/>
          </a:p>
        </p:txBody>
      </p:sp>
      <p:sp>
        <p:nvSpPr>
          <p:cNvPr id="36" name="CuadroTexto 17">
            <a:extLst>
              <a:ext uri="{FF2B5EF4-FFF2-40B4-BE49-F238E27FC236}">
                <a16:creationId xmlns:a16="http://schemas.microsoft.com/office/drawing/2014/main" id="{0E06B304-7851-4EBA-B375-39BAB52F3CA7}"/>
              </a:ext>
            </a:extLst>
          </p:cNvPr>
          <p:cNvSpPr txBox="1"/>
          <p:nvPr/>
        </p:nvSpPr>
        <p:spPr>
          <a:xfrm>
            <a:off x="8441871" y="4009037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4766C42-0A87-4564-A213-315CD90CA0FB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3D737774-CE4B-4AFE-A684-D4EFA7C43FCB}"/>
              </a:ext>
            </a:extLst>
          </p:cNvPr>
          <p:cNvSpPr/>
          <p:nvPr/>
        </p:nvSpPr>
        <p:spPr>
          <a:xfrm>
            <a:off x="9121762" y="4000482"/>
            <a:ext cx="388620" cy="342900"/>
          </a:xfrm>
          <a:prstGeom prst="ellipse">
            <a:avLst/>
          </a:prstGeom>
          <a:solidFill>
            <a:srgbClr val="700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1100"/>
          </a:p>
        </p:txBody>
      </p:sp>
      <p:sp>
        <p:nvSpPr>
          <p:cNvPr id="38" name="CuadroTexto 19">
            <a:extLst>
              <a:ext uri="{FF2B5EF4-FFF2-40B4-BE49-F238E27FC236}">
                <a16:creationId xmlns:a16="http://schemas.microsoft.com/office/drawing/2014/main" id="{A4E60B6F-C5F2-4E6A-B006-702E0682178E}"/>
              </a:ext>
            </a:extLst>
          </p:cNvPr>
          <p:cNvSpPr txBox="1"/>
          <p:nvPr/>
        </p:nvSpPr>
        <p:spPr>
          <a:xfrm>
            <a:off x="9112431" y="4009037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B41AAAC-F782-4E37-8A5E-3BD9AE72437E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20%</a:t>
            </a:fld>
            <a:endParaRPr lang="es-PE" sz="9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FDDF9551-9685-40A7-BE76-2DFC2F90DFD3}"/>
              </a:ext>
            </a:extLst>
          </p:cNvPr>
          <p:cNvSpPr/>
          <p:nvPr/>
        </p:nvSpPr>
        <p:spPr>
          <a:xfrm>
            <a:off x="9845662" y="4000482"/>
            <a:ext cx="388620" cy="342900"/>
          </a:xfrm>
          <a:prstGeom prst="ellipse">
            <a:avLst/>
          </a:prstGeom>
          <a:solidFill>
            <a:srgbClr val="700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1100"/>
          </a:p>
        </p:txBody>
      </p:sp>
      <p:sp>
        <p:nvSpPr>
          <p:cNvPr id="40" name="CuadroTexto 21">
            <a:extLst>
              <a:ext uri="{FF2B5EF4-FFF2-40B4-BE49-F238E27FC236}">
                <a16:creationId xmlns:a16="http://schemas.microsoft.com/office/drawing/2014/main" id="{30181E66-602B-4F58-ADB2-CA6A388D66B0}"/>
              </a:ext>
            </a:extLst>
          </p:cNvPr>
          <p:cNvSpPr txBox="1"/>
          <p:nvPr/>
        </p:nvSpPr>
        <p:spPr>
          <a:xfrm>
            <a:off x="9817669" y="3999706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3667197-E9F1-48F7-B56C-D78C37B4B561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58000247-79E5-4DA9-81AC-DEE03E2CF5FF}"/>
              </a:ext>
            </a:extLst>
          </p:cNvPr>
          <p:cNvSpPr/>
          <p:nvPr/>
        </p:nvSpPr>
        <p:spPr>
          <a:xfrm>
            <a:off x="10493362" y="4000482"/>
            <a:ext cx="388620" cy="342900"/>
          </a:xfrm>
          <a:prstGeom prst="ellipse">
            <a:avLst/>
          </a:prstGeom>
          <a:solidFill>
            <a:srgbClr val="700D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PE" sz="1100"/>
          </a:p>
        </p:txBody>
      </p:sp>
      <p:sp>
        <p:nvSpPr>
          <p:cNvPr id="42" name="CuadroTexto 23">
            <a:extLst>
              <a:ext uri="{FF2B5EF4-FFF2-40B4-BE49-F238E27FC236}">
                <a16:creationId xmlns:a16="http://schemas.microsoft.com/office/drawing/2014/main" id="{7959F719-4E58-465C-B8F6-874C4D589AD0}"/>
              </a:ext>
            </a:extLst>
          </p:cNvPr>
          <p:cNvSpPr txBox="1"/>
          <p:nvPr/>
        </p:nvSpPr>
        <p:spPr>
          <a:xfrm>
            <a:off x="10493362" y="4000482"/>
            <a:ext cx="464820" cy="29718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BDBA46C-9D6B-4434-A362-8E541E9BD70A}" type="TxLink">
              <a:rPr lang="en-US" sz="900" b="0" i="0" u="none" strike="noStrike">
                <a:solidFill>
                  <a:schemeClr val="bg1"/>
                </a:solidFill>
                <a:latin typeface="Bw Gradual" panose="00000500000000000000" pitchFamily="2" charset="0"/>
              </a:rPr>
              <a:pPr algn="ctr"/>
              <a:t>13%</a:t>
            </a:fld>
            <a:endParaRPr lang="es-PE" sz="9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9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6674335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Cash Forecast –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Próximos</a:t>
            </a:r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 6 meses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674970" y="1507325"/>
            <a:ext cx="746319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NOF AMAH USD XXX a MAR24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Mayor solvencia</a:t>
            </a: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72EBEC0B-3325-3BFC-9E83-BA9DE53E7888}"/>
              </a:ext>
            </a:extLst>
          </p:cNvPr>
          <p:cNvGraphicFramePr>
            <a:graphicFrameLocks/>
          </p:cNvGraphicFramePr>
          <p:nvPr/>
        </p:nvGraphicFramePr>
        <p:xfrm>
          <a:off x="187156" y="2262771"/>
          <a:ext cx="3261360" cy="2503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08438C70-606A-0DE3-E254-31B4FED8C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956088"/>
              </p:ext>
            </p:extLst>
          </p:nvPr>
        </p:nvGraphicFramePr>
        <p:xfrm>
          <a:off x="3735355" y="29344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05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13285</TotalTime>
  <Words>134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Bw Gradual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 Morante Vega</dc:creator>
  <cp:lastModifiedBy>Diana Rioja</cp:lastModifiedBy>
  <cp:revision>58</cp:revision>
  <dcterms:created xsi:type="dcterms:W3CDTF">2024-07-24T21:16:59Z</dcterms:created>
  <dcterms:modified xsi:type="dcterms:W3CDTF">2024-09-24T16:33:35Z</dcterms:modified>
</cp:coreProperties>
</file>