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58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87" r:id="rId26"/>
    <p:sldId id="270" r:id="rId27"/>
    <p:sldId id="288" r:id="rId28"/>
    <p:sldId id="289" r:id="rId29"/>
    <p:sldId id="290" r:id="rId30"/>
    <p:sldId id="291" r:id="rId31"/>
    <p:sldId id="272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286" r:id="rId57"/>
  </p:sldIdLst>
  <p:sldSz cx="6858000" cy="9144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866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presProps" Target="presProp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09AC547-D71D-4BB7-B4CD-E925CA484D73}" type="slidenum"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CO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358E662-E5CF-41B8-AC76-EB6868D32AA9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4810B4A-360A-4BF4-BA28-DB7174B57C65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11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F1D4E83-A5DC-4FA6-B972-04D513CC8A51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1228738-DC58-4FA3-8BD5-0A92F43A956B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EE931C7-18F1-432E-B399-8D43163EE149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EE931C7-18F1-432E-B399-8D43163EE149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14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F5D3D1-EBB9-4414-89D9-4CCA9950FDF9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16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F5D3D1-EBB9-4414-89D9-4CCA9950FDF9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17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8475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F5D3D1-EBB9-4414-89D9-4CCA9950FDF9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18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167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F5D3D1-EBB9-4414-89D9-4CCA9950FDF9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19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081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F5D3D1-EBB9-4414-89D9-4CCA9950FDF9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20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638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600" y="1143000"/>
            <a:ext cx="2314080" cy="30859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D30D3E-AECD-4FA2-9B47-EC54F069F073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205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176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787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7902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26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359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27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3289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28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369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29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718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D00FCB-5336-401B-BBC8-58B92F1C39F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30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3669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600" y="1143000"/>
            <a:ext cx="2314080" cy="308592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C2473E0-D830-459C-8CBA-E7349CA6A365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31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0478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66175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3039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876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5326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36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20982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37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1382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38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995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39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27105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40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334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600" y="1143000"/>
            <a:ext cx="2314080" cy="30859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150E1E6-5D8C-4A0B-ACAA-2E3DD93C490E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41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5218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42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3431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43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63220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44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5491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903DDF-DFA4-4BCD-8EAB-6346F9A763ED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45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613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600" y="1143000"/>
            <a:ext cx="2314080" cy="30859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DD01EC-CB54-4F37-9298-8FF860751057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6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600" y="1143000"/>
            <a:ext cx="2314080" cy="30859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54AB2E8-B0D5-4589-9860-81E6070FFF94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7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600" y="1143000"/>
            <a:ext cx="231408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C470BC7-3559-4D20-832E-0B74126E3AD9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8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46CBC53-7BEE-4673-B8E2-0A15E920FDE0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9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s-CO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1200" b="0" strike="noStrike" spc="-1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0643192-12FE-4A86-8C08-31982D0CE72A}" type="slidenum">
              <a:rPr lang="es-CO" sz="1200" b="0" strike="noStrike" spc="-1">
                <a:solidFill>
                  <a:schemeClr val="dk1"/>
                </a:solidFill>
                <a:latin typeface="Calibri"/>
                <a:ea typeface="Calibri"/>
              </a:rPr>
              <a:t>10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9120" cy="318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CO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0D5488-EFAB-4B52-82BE-7EFBF3EC4549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D753C8F-DE97-47E0-A367-AC8BBE5E209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2888A62C-0584-40BA-B2E3-9E40B8440B3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75E660-891B-4E1B-8A45-0F3ADFE4B1E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B684620-C875-4045-A807-2F6ED4B52F1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9120" cy="318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7B9C35-D3BE-44B2-B12C-888DEE8CE44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4C03925-E722-4A13-98AC-198286AB46A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9120" cy="318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A65CFB8D-9DBC-4054-A142-1BB59DC0AB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75C6B32-E534-4B8C-B0E6-C753CC964C8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9120" cy="3183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s-CO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38603C1-1709-4484-A76F-FC55A86D97F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E8C5BD3-F4ED-4416-8C75-72B34BAECB1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496520"/>
            <a:ext cx="5829120" cy="318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s-CO" sz="45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2AAAD0A-B91B-4BF6-A707-CB7F0C2FE6D7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72320" y="609480"/>
            <a:ext cx="2211480" cy="213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915640" y="1316520"/>
            <a:ext cx="3471480" cy="649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2320" y="2743200"/>
            <a:ext cx="2211480" cy="508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2BC060-B7D2-4FAF-9237-BE85E5E8F723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72320" y="609480"/>
            <a:ext cx="2211480" cy="213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915640" y="1316520"/>
            <a:ext cx="3471480" cy="649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4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72320" y="2743200"/>
            <a:ext cx="2211480" cy="508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2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4436FB8-06F5-4A96-8C9B-CFEF0343A4FD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486720"/>
            <a:ext cx="5914800" cy="176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s-CO" sz="33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 rot="5400000">
            <a:off x="528120" y="2377440"/>
            <a:ext cx="5801400" cy="591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96F707-1CC8-40F4-9325-0661A17E3E55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 rot="5400000">
            <a:off x="1772640" y="3621600"/>
            <a:ext cx="7748640" cy="147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s-CO" sz="33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 rot="5400000">
            <a:off x="-1227240" y="2185560"/>
            <a:ext cx="7748640" cy="4350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DA8BBEF-79D0-4EEB-A74B-50456A17798B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71600" y="486720"/>
            <a:ext cx="5914800" cy="176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s-CO" sz="33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71600" y="2434320"/>
            <a:ext cx="5914800" cy="580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8C5E0AE-C849-49C1-BEB3-8EE2996145C5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2279520"/>
            <a:ext cx="5914800" cy="380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es-CO" sz="45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8000" y="6119280"/>
            <a:ext cx="5914800" cy="19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9D62F21-B810-46CC-ACD6-230F15F727EC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486720"/>
            <a:ext cx="5914800" cy="176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s-CO" sz="33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434320"/>
            <a:ext cx="2914200" cy="580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71840" y="2434320"/>
            <a:ext cx="2914200" cy="580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A6CAB0A-EB49-419B-8E83-DC3FB3E35996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72320" y="486720"/>
            <a:ext cx="5914800" cy="176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s-CO" sz="33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72320" y="2241720"/>
            <a:ext cx="2900880" cy="1098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72320" y="3340080"/>
            <a:ext cx="2900880" cy="4912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471840" y="2241720"/>
            <a:ext cx="2915280" cy="1098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471840" y="3340080"/>
            <a:ext cx="2915280" cy="4912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O" sz="21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1637335-864D-45CE-8977-7EBA43EAA8DB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600" y="486720"/>
            <a:ext cx="5914800" cy="176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es-CO" sz="33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AC67EF-74D1-474D-997D-6285C7A322AE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7160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2271600" y="8475120"/>
            <a:ext cx="231408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ctr">
              <a:buNone/>
              <a:defRPr lang="es-CO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CO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4843440" y="8475120"/>
            <a:ext cx="154260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CO" sz="9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975F190-0148-4A88-8F60-38E0D3CC95EC}" type="slidenum">
              <a:rPr lang="es-CO" sz="9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s-CO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88"/>
          <p:cNvSpPr/>
          <p:nvPr/>
        </p:nvSpPr>
        <p:spPr>
          <a:xfrm>
            <a:off x="3289320" y="2771640"/>
            <a:ext cx="3370320" cy="36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2400" b="1" strike="noStrike" spc="-1">
                <a:solidFill>
                  <a:schemeClr val="dk1"/>
                </a:solidFill>
                <a:latin typeface="Calibri"/>
                <a:ea typeface="Calibri"/>
              </a:rPr>
              <a:t>TIA PROYECTO FASE 1</a:t>
            </a:r>
            <a:r>
              <a:rPr lang="es-CO" sz="2400" b="0" strike="noStrike" spc="-1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endParaRPr lang="es-CO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CO" sz="2400" b="1" strike="noStrike" spc="-1">
                <a:solidFill>
                  <a:schemeClr val="dk1"/>
                </a:solidFill>
                <a:latin typeface="Calibri"/>
                <a:ea typeface="Calibri"/>
              </a:rPr>
              <a:t>Manipulación de Bases de Datos</a:t>
            </a:r>
            <a:endParaRPr lang="es-CO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CO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MX" sz="1800" b="1" strike="noStrike" spc="-1">
                <a:solidFill>
                  <a:schemeClr val="dk1"/>
                </a:solidFill>
                <a:latin typeface="Arial"/>
                <a:ea typeface="Arial"/>
              </a:rPr>
              <a:t>Grupo 5.</a:t>
            </a: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MX" sz="1800" b="0" strike="noStrike" spc="-1">
                <a:solidFill>
                  <a:schemeClr val="dk1"/>
                </a:solidFill>
                <a:latin typeface="Arial"/>
                <a:ea typeface="Arial"/>
              </a:rPr>
              <a:t>Turnos sala de computadores</a:t>
            </a: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1800" b="0" strike="noStrike" spc="-1">
                <a:solidFill>
                  <a:schemeClr val="dk1"/>
                </a:solidFill>
                <a:latin typeface="Arial"/>
                <a:ea typeface="Arial"/>
              </a:rPr>
              <a:t>Daniela Estrada Machado</a:t>
            </a: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1800" b="0" strike="noStrike" spc="-1">
                <a:solidFill>
                  <a:schemeClr val="dk1"/>
                </a:solidFill>
                <a:latin typeface="Arial"/>
                <a:ea typeface="Arial"/>
              </a:rPr>
              <a:t>José Luis Tamara Martínez</a:t>
            </a: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sz="1800"/>
            </a:b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1F65931-8339-462D-B16D-A6710F1F895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86" y="2057401"/>
            <a:ext cx="6699014" cy="676128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2"/>
          <p:cNvSpPr>
            <a:spLocks noGrp="1"/>
          </p:cNvSpPr>
          <p:nvPr>
            <p:ph type="sldNum" idx="45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B7282987-AA88-40DD-A961-C44A1263FDAC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10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Shape 145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4.  MODELO RELACIONAL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es-CO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Creacion</a:t>
            </a:r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 Base de Datos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DBSistemaGestionTurnos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--Usar Base de Datos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DBSistemaGestionTurnos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CO" sz="1600" b="1" spc="-1" dirty="0">
                <a:solidFill>
                  <a:srgbClr val="000000"/>
                </a:solidFill>
                <a:latin typeface="Arial"/>
              </a:rPr>
              <a:t>5.1 TABLAS:</a:t>
            </a:r>
            <a:endParaRPr lang="es-CO" sz="1600" b="1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Creación de la Tabla Estudiantes: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)NOT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Apellidos_Estudiante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Correo_Estudiante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FechaNacimiento_Estudiante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Telefono_Estudiante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</a:p>
          <a:p>
            <a:pPr algn="just">
              <a:spcBef>
                <a:spcPts val="751"/>
              </a:spcBef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Creación de la Tabla Computadoras:</a:t>
            </a:r>
          </a:p>
          <a:p>
            <a:pPr algn="just">
              <a:spcBef>
                <a:spcPts val="751"/>
              </a:spcBef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Estado_Computadora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46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BCD3D69-3E3A-4AF9-8F26-1EF73D04732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11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Shape 153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Creación de la Tabla Turnos</a:t>
            </a:r>
            <a:r>
              <a:rPr lang="es-CO" sz="1600" spc="-1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spc="-1" dirty="0">
              <a:solidFill>
                <a:srgbClr val="000000"/>
              </a:solidFill>
              <a:latin typeface="Arial"/>
              <a:ea typeface="Arial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FechayHoraInicio_Turno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FechayHoraFin_Turno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Estado_Turno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47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7C2DC52-580C-41FD-B241-E22CF090814A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Shape 9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Creación de la Tabla Ocupaciones: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1" strike="noStrike" spc="-1" dirty="0">
              <a:solidFill>
                <a:schemeClr val="dk1"/>
              </a:solidFill>
              <a:latin typeface="Arial"/>
              <a:ea typeface="Arial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FechayHoraFin_Ocupacion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Duracion_Ocupacion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48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2E54756-0B1F-47CB-93F5-21A9478049DB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Shape 15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Creación de la Tabla </a:t>
            </a:r>
            <a:r>
              <a:rPr lang="es-CO" sz="1600" b="1" strike="noStrike" spc="-1" dirty="0" err="1">
                <a:solidFill>
                  <a:schemeClr val="dk1"/>
                </a:solidFill>
                <a:latin typeface="Arial"/>
                <a:ea typeface="Arial"/>
              </a:rPr>
              <a:t>SolicitudesSoporteTecnico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: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SolicitudesSoporteTecnico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Id_Solicitud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Fecha_Solicitud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Descripción_Solicitud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Prioridad_Solicitud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sldNum" idx="4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C7A4349-C242-48A4-9A58-4B812EDEFC61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Shape 2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Creación de la Tabla Mantenimientos:</a:t>
            </a:r>
          </a:p>
          <a:p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Id_Mantenimiento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Id_Solicitud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Fecha_Mantenimiento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Tipo_Mantenimiento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Descripción_Mantenimiento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)NOT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Costo_Mantenimiento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Id_Solicitud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SolicitudesSoporteTecnico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Id_Solicitud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4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C7A4349-C242-48A4-9A58-4B812EDEFC61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Shape 2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7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pc="-1" dirty="0">
                <a:solidFill>
                  <a:schemeClr val="dk1"/>
                </a:solidFill>
                <a:latin typeface="Arial"/>
                <a:ea typeface="Arial"/>
              </a:rPr>
              <a:t>5.2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RELACIONES 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Estudiantes y Turnos: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MX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La tabla Estudiantes se relaciona con la tabla Turnos a través del campo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Id_Estudiante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. Esto indica que cada turno asignado está vinculado a un estudiante específico, permitiendo saber quién utiliza una computadora en un turno determinado.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MX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Computadoras, Turnos y Ocupaciones: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MX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La tabla Computadoras se relaciona con la tabla Turnos mediante el campo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Id_Computadora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, indicando qué computadora se asigna en cada turno.</a:t>
            </a:r>
          </a:p>
          <a:p>
            <a:pPr marL="285750" indent="-285750" algn="just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Adicionalmente, Computadoras se relaciona con Ocupaciones y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SolicitudesSoporteTecnico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 a través del mismo campo,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Id_Computadora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. Esto permite rastrear qué computadora está siendo utilizada, el historial de su ocupación y las solicitudes de soporte técnico relacionadas.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50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6685BD7-9B81-46C2-A806-1323A0E40381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16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Shape 27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Turnos y Ocupaciones:</a:t>
            </a:r>
          </a:p>
          <a:p>
            <a:pPr marL="285750" indent="-285750" algn="just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s-MX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La tabla Turnos se relaciona con Ocupaciones mediante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Id_Turno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 y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Id_Estudiante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, vinculando cada ocupación con un turno y estudiante específico. Esto facilita el seguimiento de quién utilizó qué computadora, cuándo y por cuánto tiempo.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MX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MX" sz="1600" b="1" strike="noStrike" spc="-1" dirty="0" err="1">
                <a:solidFill>
                  <a:srgbClr val="000000"/>
                </a:solidFill>
                <a:latin typeface="Arial"/>
              </a:rPr>
              <a:t>SolicitudesSoporteTecnico</a:t>
            </a: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, Computadoras y Mantenimientos: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MX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SolicitudesSoporteTecnico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 se conecta con Computadoras a través de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Id_Computadora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, permitiendo saber sobre qué computadora se ha realizado una solicitud de soporte.</a:t>
            </a:r>
          </a:p>
          <a:p>
            <a:pPr marL="285750" indent="-285750" algn="just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Además,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SolicitudesSoporteTecnico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 se relaciona con Mantenimientos mediante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Id_Solicitud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, enlazando cada solicitud de soporte con un mantenimiento específico. Esto es crucial para el seguimiento de las acciones de mantenimiento realizadas en respuesta a las solicitudes de soporte técnico.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50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6685BD7-9B81-46C2-A806-1323A0E40381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17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Shape 27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58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Mantenimientos y Computadoras: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MX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La tabla Mantenimientos se relaciona de nuevo con Computadoras a través de </a:t>
            </a:r>
            <a:r>
              <a:rPr lang="es-MX" sz="1600" b="0" strike="noStrike" spc="-1" dirty="0" err="1">
                <a:solidFill>
                  <a:srgbClr val="000000"/>
                </a:solidFill>
                <a:latin typeface="Arial"/>
              </a:rPr>
              <a:t>Id_Computadora</a:t>
            </a:r>
            <a:r>
              <a:rPr lang="es-MX" sz="1600" b="0" strike="noStrike" spc="-1" dirty="0">
                <a:solidFill>
                  <a:srgbClr val="000000"/>
                </a:solidFill>
                <a:latin typeface="Arial"/>
              </a:rPr>
              <a:t>, facilitando la identificación de qué computadoras han recibido mantenimiento, el tipo de mantenimiento realizado y los costos asociados.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50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6685BD7-9B81-46C2-A806-1323A0E40381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18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Shape 27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14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5.3 VERIFICAR LA INTEGRIDAD DE LA BASE DE DATOS.</a:t>
            </a:r>
          </a:p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endParaRPr lang="es-CO" sz="1600" b="1" strike="noStrike" spc="-1" dirty="0">
              <a:solidFill>
                <a:schemeClr val="dk1"/>
              </a:solidFill>
              <a:latin typeface="Arial"/>
              <a:ea typeface="Arial"/>
            </a:endParaRPr>
          </a:p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Verificación de Estructura y Relaciones</a:t>
            </a:r>
          </a:p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endParaRPr lang="es-MX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Llaves Primarias: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Confirmado que cada tabla (Estudiantes, Computadoras, Turnos, Ocupaciones, </a:t>
            </a:r>
            <a:r>
              <a:rPr lang="es-MX" sz="1600" strike="noStrike" spc="-1" dirty="0" err="1">
                <a:solidFill>
                  <a:srgbClr val="000000"/>
                </a:solidFill>
                <a:latin typeface="Arial"/>
              </a:rPr>
              <a:t>SolicitudesSoporteTecnico</a:t>
            </a: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, Mantenimientos) tiene una llave primaria única definida, garantizando la unicidad de cada registro.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s-MX" sz="1600" strike="noStrike" spc="-1" dirty="0">
              <a:solidFill>
                <a:srgbClr val="000000"/>
              </a:solidFill>
              <a:latin typeface="Arial"/>
            </a:endParaRPr>
          </a:p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Llaves Foráneas: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Revisión completa de las llaves foráneas, asegurando que coincidan en tipo y formato con las llaves primarias de las tablas a las que hacen referencia. Esto mantiene la integridad referencial entre las entidades: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Turnos referencia Estudiantes y Computadoras.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Ocupaciones referencia Estudiantes, Computadoras y Turnos.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 err="1">
                <a:solidFill>
                  <a:srgbClr val="000000"/>
                </a:solidFill>
                <a:latin typeface="Arial"/>
              </a:rPr>
              <a:t>SolicitudesSoporteTecnico</a:t>
            </a: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 y Mantenimientos referencia Computadoras.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Mantenimientos también referencia </a:t>
            </a:r>
            <a:r>
              <a:rPr lang="es-MX" sz="1600" strike="noStrike" spc="-1" dirty="0" err="1">
                <a:solidFill>
                  <a:srgbClr val="000000"/>
                </a:solidFill>
                <a:latin typeface="Arial"/>
              </a:rPr>
              <a:t>SolicitudesSoporteTecnico</a:t>
            </a: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MX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50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6685BD7-9B81-46C2-A806-1323A0E40381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19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Shape 27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59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471600" y="2298240"/>
            <a:ext cx="5803560" cy="572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1600" b="0" strike="noStrike" spc="-1">
                <a:solidFill>
                  <a:schemeClr val="dk1"/>
                </a:solidFill>
                <a:latin typeface="Arial"/>
                <a:ea typeface="Arial"/>
              </a:rPr>
              <a:t>El proyecto que le ha sido asignado por su tutor, se desarrollará en dos fases, en la unidad 1 se elabora la Fase 1 y en la unidad 2 se elaborará la Fase 2.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1600" b="0" strike="noStrike" spc="-1">
                <a:solidFill>
                  <a:schemeClr val="dk1"/>
                </a:solidFill>
                <a:latin typeface="Arial"/>
                <a:ea typeface="Arial"/>
              </a:rPr>
              <a:t>En la Fase 1, se solicita:  una contextualización del proyecto,  un modelo entidad relación, implementar el modelo relacional en el  DBGS SQL SERVER 2008 o superior, manipular y operar la base de datos.   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1600" b="0" strike="noStrike" spc="-1">
                <a:solidFill>
                  <a:schemeClr val="dk1"/>
                </a:solidFill>
                <a:latin typeface="Arial"/>
                <a:ea typeface="Arial"/>
              </a:rPr>
              <a:t>En la Fase 2 (unidad 2) se deben realizar: trigger, vistas, procedimientos y funciones.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1600" b="0" strike="noStrike" spc="-1">
                <a:solidFill>
                  <a:schemeClr val="dk1"/>
                </a:solidFill>
                <a:latin typeface="Arial"/>
                <a:ea typeface="Arial"/>
              </a:rPr>
              <a:t>Proceda a realizar la Fase 1, la cual trata sobre la manipulación de bases de datos.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buNone/>
              <a:tabLst>
                <a:tab pos="0" algn="l"/>
              </a:tabLst>
            </a:pPr>
            <a:r>
              <a:rPr lang="es-CO" sz="1600" b="1" strike="noStrike" spc="-1">
                <a:solidFill>
                  <a:srgbClr val="FF0000"/>
                </a:solidFill>
                <a:latin typeface="Arial"/>
                <a:ea typeface="Arial"/>
              </a:rPr>
              <a:t>Observación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: </a:t>
            </a:r>
            <a:r>
              <a:rPr lang="es-CO" sz="1600" b="0" strike="noStrike" spc="-1">
                <a:solidFill>
                  <a:schemeClr val="dk1"/>
                </a:solidFill>
                <a:latin typeface="Arial"/>
                <a:ea typeface="Arial"/>
              </a:rPr>
              <a:t>Todos los integrantes deben hacer comentarios a los aportes realizados por sus compañeros de equipo para coordinar y mejorar el trabajo colectivo. Recuerden que deben usar la herramienta de Añadir comentario  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15000"/>
              </a:lnSpc>
              <a:buNone/>
              <a:tabLst>
                <a:tab pos="0" algn="l"/>
              </a:tabLst>
            </a:pPr>
            <a:r>
              <a:rPr lang="es-CO" sz="1600" b="0" strike="noStrike" spc="-1">
                <a:solidFill>
                  <a:schemeClr val="dk1"/>
                </a:solidFill>
                <a:latin typeface="Arial"/>
                <a:ea typeface="Arial"/>
              </a:rPr>
              <a:t>También la puede encontrar en </a:t>
            </a:r>
            <a:r>
              <a:rPr lang="es-CO" sz="1600" b="1" i="1" strike="noStrike" spc="-1">
                <a:solidFill>
                  <a:schemeClr val="dk1"/>
                </a:solidFill>
                <a:latin typeface="Arial"/>
                <a:ea typeface="Arial"/>
              </a:rPr>
              <a:t>Insertar&gt;Comentar</a:t>
            </a:r>
            <a:r>
              <a:rPr lang="es-CO" sz="1600" b="0" strike="noStrike" spc="-1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37"/>
          </p:nvPr>
        </p:nvSpPr>
        <p:spPr>
          <a:xfrm>
            <a:off x="457200" y="835236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4F2E7AF-8E83-4D2C-9088-3EDE8AC01088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Shape 96"/>
          <p:cNvSpPr/>
          <p:nvPr/>
        </p:nvSpPr>
        <p:spPr>
          <a:xfrm>
            <a:off x="582480" y="110952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400" b="1" strike="noStrike" spc="-1">
                <a:solidFill>
                  <a:schemeClr val="dk1"/>
                </a:solidFill>
                <a:latin typeface="Arial"/>
                <a:ea typeface="Arial"/>
              </a:rPr>
              <a:t>INSTRUCCIONES</a:t>
            </a:r>
            <a:endParaRPr lang="es-CO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Shape 97"/>
          <p:cNvPicPr/>
          <p:nvPr/>
        </p:nvPicPr>
        <p:blipFill>
          <a:blip r:embed="rId4"/>
          <a:stretch/>
        </p:blipFill>
        <p:spPr>
          <a:xfrm>
            <a:off x="692820" y="7358444"/>
            <a:ext cx="266040" cy="24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582480" y="2194560"/>
            <a:ext cx="56923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Revisión de Restricciones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Se ha verificado que todas las restricciones de integridad (como las restricciones de unicidad fuera de las llaves primarias y las validaciones de datos) estén correctamente aplicadas para prevenir la inserción de datos inválidos o inconsistentes.</a:t>
            </a:r>
          </a:p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Normalización y Redundancia de Datos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Se ha evaluado la estructura de la base de datos para asegurar que sigue los principios de normalización adecuados, minimizando la redundancia de datos y facilitando el mantenimiento de la base de datos.</a:t>
            </a:r>
          </a:p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Indexación y Rendimiento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Se han identificado y creado índices en las columnas que son frecuentemente utilizadas en búsquedas y consultas para mejorar el rendimiento de la base de datos, especialmente las llaves foráneas y campos utilizados en </a:t>
            </a:r>
            <a:r>
              <a:rPr lang="es-MX" sz="1600" strike="noStrike" spc="-1" dirty="0" err="1">
                <a:solidFill>
                  <a:srgbClr val="000000"/>
                </a:solidFill>
                <a:latin typeface="Arial"/>
              </a:rPr>
              <a:t>JOINs</a:t>
            </a: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 y </a:t>
            </a:r>
            <a:r>
              <a:rPr lang="es-MX" sz="1600" strike="noStrike" spc="-1" dirty="0" err="1">
                <a:solidFill>
                  <a:srgbClr val="000000"/>
                </a:solidFill>
                <a:latin typeface="Arial"/>
              </a:rPr>
              <a:t>WHEREs</a:t>
            </a: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 frecuentes.</a:t>
            </a:r>
          </a:p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Consistencia de Datos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Implementado procedimientos para la verificación periódica de la consistencia de datos, asegurando que no existan anomalías ni conflictos entre las relaciones de las tablas.</a:t>
            </a:r>
          </a:p>
          <a:p>
            <a:pPr marL="31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s-MX" sz="1600" b="1" strike="noStrike" spc="-1" dirty="0">
                <a:solidFill>
                  <a:srgbClr val="000000"/>
                </a:solidFill>
                <a:latin typeface="Arial"/>
              </a:rPr>
              <a:t>Pruebas de Integridad</a:t>
            </a:r>
          </a:p>
          <a:p>
            <a:pPr marL="31743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MX" sz="1600" strike="noStrike" spc="-1" dirty="0">
                <a:solidFill>
                  <a:srgbClr val="000000"/>
                </a:solidFill>
                <a:latin typeface="Arial"/>
              </a:rPr>
              <a:t>Se han realizado pruebas exhaustivas, incluyendo inserciones, actualizaciones, eliminaciones y consultas, para validar la integridad referencial y la lógica de negocio. Estas pruebas simulan escenarios reales y casos límite para garantizar la robustez del sistema.</a:t>
            </a:r>
            <a:endParaRPr lang="es-CO" sz="1600" strike="noStrike" spc="-1" dirty="0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MX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50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6685BD7-9B81-46C2-A806-1323A0E40381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20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Shape 27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806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5.4 INSERTAR INFORMACIÓN:</a:t>
            </a:r>
            <a:endParaRPr lang="es-CO" sz="1600" b="1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 indent="0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br>
              <a:rPr sz="1600" dirty="0"/>
            </a:b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Insertar 10 registros en la tabla Estudiantes: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Apellidos_Estudiante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Correo_Estudiante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FechaNacimiento_Estudiante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Telefono_Estudiante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10001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'Carlos'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'García'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'carlos@gmail.com'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'1990-05-15'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12345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10002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'Ana'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'Rodríguez'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'ana@gmail.com'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'1992-08-20'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98765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10003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'Martin'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'López'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'martin@gmail.com'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'1995-03-10'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55512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10004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'Luisa'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'Martínez'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'luisa@gmail.com'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'1988-11-25'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11122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10005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'Juan'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'Hernández'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'juan@gmail.com'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'1997-07-01'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44455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10006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'Laura'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'Sánchez'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'laura@gmail.com'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'1993-12-18'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77788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10007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'Pedro'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'Gómez'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'pedro@gmail.com'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'1994-09-05'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99988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21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60055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10008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'María'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'Torres'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'maria@gmail.com'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'2001-06-30'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12398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10009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'Sofía'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'Ramírez'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'sofia@gmail.com'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'2002-11-16'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65432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10010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'Javier'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'Jiménez'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'javier@gmail.com'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'2000-02-22'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33322</a:t>
            </a:r>
          </a:p>
          <a:p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s-CO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CO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</a:p>
          <a:p>
            <a:endParaRPr lang="es-CO" sz="1600" b="0" strike="noStrike" spc="-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b="1" dirty="0"/>
              <a:t>Insertar 10 registros en la tabla Computadoras: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'AA01'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'Disponible'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'AA02'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'Disponible'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'C3'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'AA03'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'Mantenimiento'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'C4'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'AA04'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'Mantenimiento'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'AA05'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'Disponible'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'C6'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'AA06'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'Mantenimiento'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'C7'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'AA07'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'Mantenimiento'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'AA08'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'Disponible'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'AA09'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'Mantenimiento'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'C10'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'AA10'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'Disponible'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7955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60055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MX" sz="1800" b="1" dirty="0"/>
              <a:t>Insertar 10 registros en la tabla Turnos:</a:t>
            </a: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/*Consultar qué computadoras están disponibles al momento de insertar un nuevo 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turno en la base de datos*/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 c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'Disponible'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t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pt-B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FechayHoraInicio_Turno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10:59:00'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FechayHoraFin_Turno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09:00:00'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/*Insertar 10 registros en la tabla Turnos*/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10001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09:00:00'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10:59:00'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10002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10:00:00'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11:59:00'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743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60055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'TUR3'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10003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'C10'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09:00:00'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10:59:00'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'TUR4'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10004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10:00:00'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11:59:00'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10005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11:00:00'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12:59:00'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'TUR6'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10006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08:00:00'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09:59:00'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'TUR7'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10007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12:00:00'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13:59:00'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10008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06:00:00'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07:59:00'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10009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14:00:00'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16:59:00'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'TUR10'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10010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09:00:00'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10:59:00'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261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60055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MX" sz="1800" b="1" dirty="0"/>
              <a:t>Insertar 10 registros en la tabla </a:t>
            </a:r>
            <a:r>
              <a:rPr lang="es-CO" sz="1800" b="1" dirty="0">
                <a:solidFill>
                  <a:srgbClr val="000000"/>
                </a:solidFill>
              </a:rPr>
              <a:t>Ocupaciones </a:t>
            </a:r>
            <a:r>
              <a:rPr lang="es-MX" sz="1800" b="1" dirty="0"/>
              <a:t>:</a:t>
            </a:r>
          </a:p>
          <a:p>
            <a:endParaRPr lang="es-MX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/*Consultar si un estudiante tiene un turno activo en la base de datos*/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10010</a:t>
            </a: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Estado_Turno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/*Insertar 10 registros en la tabla Ocupaciones*/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'OCUP1'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10001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'C1'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'TUR1'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09:20:00'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'OCUP2'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10002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'TUR2'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10:05:00'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'OCUP3'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10003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'C10'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'TUR3'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09:00:00'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7335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60055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'OCUP4'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10004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'C5'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'TUR4'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10:32:00'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'OCUP5'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10005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'C1'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'TUR5'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11:17:00'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'OCUP6'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10006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'TUR6'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08:05:00'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'OCUP7'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10007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'TUR7'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12:28:00'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'OCUP8'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10008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'C1'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'TUR8'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06:30:00'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26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26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60055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'OCUP9'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10009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'C2'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'TUR9'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15:10:00'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Id_Turno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'OCUP10'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000000"/>
                </a:solidFill>
                <a:latin typeface="Consolas" panose="020B0609020204030204" pitchFamily="49" charset="0"/>
              </a:rPr>
              <a:t>10010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'C8'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'TUR10'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09:03:00'</a:t>
            </a:r>
            <a:r>
              <a:rPr lang="sv-SE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b="1" dirty="0"/>
              <a:t>Insertar 10 registros en la tabla </a:t>
            </a:r>
            <a:r>
              <a:rPr lang="es-CO" sz="1800" b="1" dirty="0" err="1"/>
              <a:t>SolicitudesSoporteTecnico</a:t>
            </a:r>
            <a:r>
              <a:rPr lang="es-CO" sz="1800" b="1" dirty="0"/>
              <a:t>: </a:t>
            </a: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SolicitudesSoporteTecnico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Id_Solicitud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Fecha_Solicitud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Descripción_Solicitud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Prioridad_Solicitud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'2024-02-28'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'La computadora no enciende'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'Alta'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'2024-02-28'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'La computadora está lenta'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'Media'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27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331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60055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'SOL3'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'2024-02-28'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'El monitor no muestra imagen'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'Alta'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'SOL4'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'2024-02-28'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'Problemas de conectividad a Internet'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'Baja'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'C4'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'El teclado no funciona correctamente'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'Alta'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'SOL6'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'C6'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'2024-03-06'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'El equipo emite ruidos extraños'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'Media'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'SOL7'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'C7'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'2024-03-07'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'La impresora no imprime correctamente'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'Alta'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'C4'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'2024-03-08'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'Se necesita instalar nuevo software'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'Media'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'C4'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'El sistema operativo no responde'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'Alta'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'SOL10'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'C4'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'2024-03-10'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'El equipo muestra errores al arrancar'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'Alta'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SolicitudesSoporteTecnico</a:t>
            </a:r>
            <a:endParaRPr lang="sv-S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b="1" dirty="0">
                <a:cs typeface="Cascadia Code ExtraLight" panose="020B0609020000020004" pitchFamily="49" charset="0"/>
              </a:rPr>
              <a:t>Insertar 10 registros en la tabla Mantenimientos:</a:t>
            </a:r>
          </a:p>
          <a:p>
            <a:endParaRPr lang="es-MX" sz="1800" b="1" dirty="0">
              <a:cs typeface="Cascadia Code ExtraLight" panose="020B0609020000020004" pitchFamily="49" charset="0"/>
            </a:endParaRPr>
          </a:p>
          <a:p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 Mantenimientos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Id_Mantenimiento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Id_Solicitud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Fecha_Mantenimiento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Tipo_Mantenimiento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Descripción_Mantenimiento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Costo_Mantenimiento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28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88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60055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'Correctivo'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'Reemplazo de disco duro'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150000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'2024-03-02'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'Preventivo'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'Limpieza interna y mantenimiento preventivo'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80000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'MAN3'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'SOL3'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'2024-03-03'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'Correctivo'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'Reparación de la tarjeta gráfica'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200000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'MAN4'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'SOL4'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'2024-03-04'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'Actualización de software'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'Actualización del sistema operativo'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100000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'C4'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'2024-03-05'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'Correctivo'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'Reemplazo de teclado defectuoso'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50000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'MAN6'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'C6'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'SOL6'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'2024-03-06'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'Preventivo'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'Revisión y lubricación de ventiladores'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70000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'MAN7'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'C7'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'SOL7'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'2024-03-07'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'Correctivo'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'Reparación del alimentador de papel impresora'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120000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'MAN8'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'C4'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'SOL8'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'2024-03-08'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'Actualización de software'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'Instalación de nuevas aplicaciones'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90000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29</a:t>
            </a:fld>
            <a:endParaRPr lang="es-CO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8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318960" y="2057400"/>
            <a:ext cx="5914800" cy="686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CO" sz="1800" b="1" strike="noStrike" spc="-1" dirty="0">
                <a:solidFill>
                  <a:schemeClr val="dk1"/>
                </a:solidFill>
                <a:latin typeface="Arial"/>
                <a:ea typeface="Arial"/>
              </a:rPr>
              <a:t>1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.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PLANIFICACIÓN PRELIMINAR.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Descripción del problema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Objetivos de la aplicación de la base de datos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2.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DEFINICIÓN DE REQUISITOS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Definición de reglas o requisitos que tendrá la base de datos.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3.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DISEÑO DEL MODELO ENTIDAD RELACIÓN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Debe tener mínimo 6 entidades o tablas.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4.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MODELO RELACIONAL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Pasar el modelo Entidad Relación a Relacional. 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Identificar claves primarias y claves foráneas.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Verificar la normalización de cada tabla.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 IMPLEMENTACIÓN DEL MODELO RELACIONAL EN EL DBGS SQL SERVER 2008 O SUPERIOR.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Tablas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Relaciones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Verificar la integridad de la base de datos.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968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Insertar información: mínimo 10 registros por tabla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51"/>
              </a:spcBef>
              <a:buNone/>
              <a:tabLst>
                <a:tab pos="0" algn="l"/>
              </a:tabLst>
            </a:pPr>
            <a:br>
              <a:rPr sz="1800" dirty="0"/>
            </a:br>
            <a:endParaRPr lang="es-CO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38"/>
          </p:nvPr>
        </p:nvSpPr>
        <p:spPr>
          <a:xfrm>
            <a:off x="380880" y="835236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6D88266-6A9E-41AC-B6BE-B746C9B3F279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Shape 105"/>
          <p:cNvSpPr/>
          <p:nvPr/>
        </p:nvSpPr>
        <p:spPr>
          <a:xfrm>
            <a:off x="430200" y="1033200"/>
            <a:ext cx="5692320" cy="72612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400" b="1" strike="noStrike" spc="-1">
                <a:solidFill>
                  <a:schemeClr val="dk1"/>
                </a:solidFill>
                <a:latin typeface="Arial"/>
                <a:ea typeface="Arial"/>
              </a:rPr>
              <a:t>FASE 1 DEL PROYECTO</a:t>
            </a:r>
            <a:endParaRPr lang="es-CO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>
            <a:fillRect l="-1997" r="-1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471600" y="2173680"/>
            <a:ext cx="600552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'MAN9'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'C4'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'SOL9'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'2024-03-09'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'Correctivo'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'Reemplazo de la fuente de alimentación'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80000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'MAN10'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'C4'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'SOL10'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'2024-03-10'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'Preventivo'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'Revisión y limpieza general del equipo'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100000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sldNum" idx="5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A637B39-B6E1-4952-B72E-748B076A8FEE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30</a:t>
            </a:fld>
            <a:endParaRPr lang="es-CO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Shape 161"/>
          <p:cNvSpPr/>
          <p:nvPr/>
        </p:nvSpPr>
        <p:spPr>
          <a:xfrm>
            <a:off x="582480" y="1185480"/>
            <a:ext cx="5692320" cy="91944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5.  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IMPLEMENTACIÓN DEL MODELO RELACIONAL EN EL DBGS SQL SERVER 2008 O SUPERIOR.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2512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6.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MANIPULACIÓN DE LA BASE DE DATOS </a:t>
            </a:r>
            <a:r>
              <a:rPr lang="es-CO" sz="1600" spc="-1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group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by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y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having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en una sola tabla.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/*Contar cuántas solicitudes de soporte técnico tiene cada 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y filtrar aquellas computadoras que tienen más de una solicitud*/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Total_Solicitudes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SolicitudesSoporteTecnico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s-CO" sz="1800" b="0" strike="noStrike" spc="-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group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by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y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having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con dos o más tablas.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/*Encontrar las computadoras que han tenido más de un mantenimiento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y obtener el costo total de esos mantenimientos*/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Total_Mantenimientos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Costo_Mantenimiento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Costo_Total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 m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31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588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1976718"/>
            <a:ext cx="5914800" cy="662692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subconsulta de una sola tabla.</a:t>
            </a: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/*Obtener todos los estudiantes cuyo nombre empieza con la letra "A". */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'A%'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subconsulta de tres niveles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/*obtener los nombres de los estudiantes que tienen un turno activo 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en una computadora que actualmente está en estado "disponible*/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Nombre_Estudiante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Estado_Turno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'Disponible'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403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diferencia e intersección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not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in y otra con in.</a:t>
            </a: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s-CO" sz="1600" b="0" strike="noStrike" spc="-1" dirty="0">
              <a:solidFill>
                <a:schemeClr val="dk1"/>
              </a:solidFill>
              <a:latin typeface="Arial"/>
              <a:ea typeface="Arial"/>
            </a:endParaRPr>
          </a:p>
          <a:p>
            <a:r>
              <a:rPr lang="it-IT" sz="1800" dirty="0">
                <a:solidFill>
                  <a:srgbClr val="008000"/>
                </a:solidFill>
                <a:latin typeface="Consolas" panose="020B0609020204030204" pitchFamily="49" charset="0"/>
              </a:rPr>
              <a:t>/*Una diferencia con not in.*/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/*Encontrar los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que no están presentes en la tabla de Mantenimientos:*/</a:t>
            </a:r>
          </a:p>
          <a:p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SolicitudesSoporteTecnico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13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600" dirty="0">
                <a:solidFill>
                  <a:srgbClr val="008000"/>
                </a:solidFill>
                <a:latin typeface="Consolas" panose="020B0609020204030204" pitchFamily="49" charset="0"/>
              </a:rPr>
              <a:t>/*Una intersección con </a:t>
            </a:r>
            <a:r>
              <a:rPr lang="es-CO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es-CO" sz="1600" dirty="0">
                <a:solidFill>
                  <a:srgbClr val="008000"/>
                </a:solidFill>
                <a:latin typeface="Consolas" panose="020B0609020204030204" pitchFamily="49" charset="0"/>
              </a:rPr>
              <a:t> in.*/</a:t>
            </a: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 buscar identificar computadoras que están actualmente en mantenimiento pero no han 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sido usadas por estudiantes que tienen turnos activos. */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INTERSECT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Encuentra todas las computadoras asignadas en turnos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encontrar las computadoras en mantenimiento que no están en turnos activos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Estado_Turno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267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it-IT" sz="1800" dirty="0">
                <a:solidFill>
                  <a:srgbClr val="008000"/>
                </a:solidFill>
                <a:latin typeface="Consolas" panose="020B0609020204030204" pitchFamily="49" charset="0"/>
              </a:rPr>
              <a:t>/*Una diferencia con in. *//* */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/*encontrar las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que están presentes en la tabla de Computadoras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pero que no están presentes en la tabla de Mantenimientos*/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908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/*Una intersección con in. */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 Encontrar las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que están presentes tanto en la tabla de 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Computadoras como en la tabla de Mantenimientos:*/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INTERSECT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36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292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diferencia e intersección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not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exists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y otra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exists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/*Una diferencia con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 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exists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.*/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 encontrar las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que están presentes en la tabla de Computadoras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pero que no están presentes en la tabla de Mantenimientos: 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37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275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/*Una intersección con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not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 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exists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.*/</a:t>
            </a: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 Encuentra las computadoras que están asignadas para turnos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y que no han sido sujetas a ningún mantenimiento registrado.  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Mantenimientos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Computadoras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INTERSECT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38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76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/*Una diferencia con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exists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.*/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/*obtener la diferencia entre dos conjuntos de datos, en este caso, las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39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6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471600" y="2286000"/>
            <a:ext cx="5914800" cy="67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6.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MANIPULACIÓN DE LA BASE DE DATOS 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Realizar: 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group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by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y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having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en una sola tabla.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group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by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y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having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con dos o más tablas.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subconsulta de una sola tabla.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subconsulta de tres niveles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diferencia e intersección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not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in y otra con in.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diferencia e intersección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not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exists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y otra con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exists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con más de dos tablas y con un cálculo aritmético en el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select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(+, -, *, /).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consulta con las 6 cláusulas.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7.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  </a:t>
            </a:r>
            <a:r>
              <a:rPr lang="es-CO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OPERACIONES DML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   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Dos actualizaciones.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Dos borrados.  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8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94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39"/>
          </p:nvPr>
        </p:nvSpPr>
        <p:spPr>
          <a:xfrm>
            <a:off x="380880" y="835236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4274D618-BDFD-4E3F-9AA7-E81482650FE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Shape 113"/>
          <p:cNvSpPr/>
          <p:nvPr/>
        </p:nvSpPr>
        <p:spPr>
          <a:xfrm>
            <a:off x="582480" y="103320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400" b="1" strike="noStrike" spc="-1">
                <a:solidFill>
                  <a:schemeClr val="dk1"/>
                </a:solidFill>
                <a:latin typeface="Arial"/>
                <a:ea typeface="Arial"/>
              </a:rPr>
              <a:t>FASE 1 DEL PROYECTO</a:t>
            </a:r>
            <a:endParaRPr lang="es-CO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1800" b="1" strike="noStrike" spc="-1">
                <a:solidFill>
                  <a:schemeClr val="dk1"/>
                </a:solidFill>
                <a:latin typeface="Arial"/>
                <a:ea typeface="Arial"/>
              </a:rPr>
              <a:t>(continuacIón)</a:t>
            </a:r>
            <a:endParaRPr lang="es-CO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s-CO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Unaintersección</a:t>
            </a:r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 con </a:t>
            </a:r>
            <a:r>
              <a:rPr lang="es-CO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exists</a:t>
            </a:r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.*/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/*encontrar las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Id_Computadora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que están presentes tanto en la tabla Computadoras 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como en la tabla Mantenimientos 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INTERSECT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40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896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con más de dos tablas y con un cálculo aritmético en el </a:t>
            </a:r>
            <a:r>
              <a:rPr lang="es-CO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select</a:t>
            </a: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(+, -, *, /).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elecciona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el nombre y apellidos del estudiante, el identificador de la computadora, 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la fecha y hora de inicio y fin del turno, así como la duración del turno en minutos, 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para cada registro en el conjunto de datos combinado de las tablas 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Apellidos_Estudiante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FechayHoraInicio_Turno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FechayHoraFin_Turno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DATEDIFF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MINUTE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pt-B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FechayHoraInicio_Turno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pt-BR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FechayHoraFin_Turno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Duracion_Minutos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Estudiantes e</a:t>
            </a: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Turnos t </a:t>
            </a:r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s-MX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MX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Computadoras c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41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638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24990" indent="-28575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Una consulta con las 6 cláusulas.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 mostrar los detalles sobre los estudiantes que actualmente tienen turnos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activos en las computadoras, incluyendo información sobre las computadoras y, si existe, 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también sobre las solicitudes de soporte técnico asociadas a esas computadoras.*/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Apellidos_Estudiante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Serie_Computadora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FechayHoraInicio_Turno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FechayHoraFin_Turno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CO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Fecha_Solicitud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42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275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r>
              <a:rPr lang="es-CO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Estudiantes E</a:t>
            </a:r>
          </a:p>
          <a:p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Turnos T </a:t>
            </a:r>
            <a:r>
              <a:rPr lang="es-MX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s-MX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MX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MX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MX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endParaRPr lang="es-MX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Computadoras C </a:t>
            </a:r>
            <a:r>
              <a:rPr lang="es-CO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s-CO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es-C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SolicitudesSoporteTecnico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pt-B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pt-B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Estado_Turno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CO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Prioridad_Solicitud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FF0000"/>
                </a:solidFill>
                <a:latin typeface="Consolas" panose="020B0609020204030204" pitchFamily="49" charset="0"/>
              </a:rPr>
              <a:t>'alta'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s-CO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Prioridad_Solicitud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s-C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6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s-CO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FechayHoraInicio_Turno</a:t>
            </a:r>
            <a:r>
              <a:rPr lang="es-CO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6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s-CO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43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6. MANIPULACIÓN DE LA BASE DE DATOS 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50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Dos actualizaciones.</a:t>
            </a: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/*Insertar hora de salida de un estudiante */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</a:p>
          <a:p>
            <a:r>
              <a:rPr lang="es-MX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FechayHoraFin_Ocupacion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MX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'2024-03-01 10:30:00'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10001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FechayHoraFin_Ocupacion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/*Actualizar el estado del turno de 'Activo' a 'Completado' 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para un estudiante en el momento en que sale de la sala */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Estado_Turno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'Completado'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10001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Estado_Turno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'Activo'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/*Actualizar la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duracion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de </a:t>
            </a:r>
            <a:r>
              <a:rPr lang="es-MX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ocupacion</a:t>
            </a:r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 de la computadora en la tabla de Ocupaciones */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Duracion_Ocupacion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FechayHoraFin_Ocupacion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FechayHoraInicio_Ocupacion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Duracion_Ocupacion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NULL;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44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pc="-1" dirty="0">
                <a:solidFill>
                  <a:schemeClr val="dk1"/>
                </a:solidFill>
                <a:latin typeface="Arial"/>
                <a:ea typeface="Arial"/>
              </a:rPr>
              <a:t>7</a:t>
            </a: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. </a:t>
            </a:r>
            <a:r>
              <a:rPr lang="es-CO" sz="2400" b="1" strike="noStrike" spc="-1" dirty="0">
                <a:solidFill>
                  <a:schemeClr val="dk1"/>
                </a:solidFill>
                <a:latin typeface="Arial"/>
                <a:ea typeface="Arial"/>
              </a:rPr>
              <a:t>OPERACIONES DML</a:t>
            </a:r>
            <a:r>
              <a:rPr lang="es-CO" sz="24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   </a:t>
            </a: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964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71360" indent="-132120">
              <a:lnSpc>
                <a:spcPct val="8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Dos borrados.  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/*Borrar una computadora que esta mala */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Mantenimientos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SolicitudesSoporteTecnico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'C9'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Estado_Computadora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FF0000"/>
                </a:solidFill>
                <a:latin typeface="Consolas" panose="020B0609020204030204" pitchFamily="49" charset="0"/>
              </a:rPr>
              <a:t>'Mantenimiento'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Computadoras</a:t>
            </a: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8000"/>
                </a:solidFill>
                <a:latin typeface="Consolas" panose="020B0609020204030204" pitchFamily="49" charset="0"/>
              </a:rPr>
              <a:t>/Borrar un estudiante */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Luego eliminamos los registros de la tabla Ocupaciones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Ocupaciones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10010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Primero eliminamos los registros de la tabla Turnos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Turnos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10010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1800" dirty="0">
                <a:solidFill>
                  <a:srgbClr val="008000"/>
                </a:solidFill>
                <a:latin typeface="Consolas" panose="020B0609020204030204" pitchFamily="49" charset="0"/>
              </a:rPr>
              <a:t>-- Finalmente, eliminamos el registro de la tabla Estudiantes</a:t>
            </a:r>
            <a:endParaRPr lang="es-MX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Estudiantes</a:t>
            </a:r>
          </a:p>
          <a:p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Id_Estudiante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10010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59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5DCC4AA4-AA85-4AE8-AB49-3D452BC518B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45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Shape 16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pc="-1" dirty="0">
                <a:solidFill>
                  <a:schemeClr val="dk1"/>
                </a:solidFill>
                <a:latin typeface="Arial"/>
                <a:ea typeface="Arial"/>
              </a:rPr>
              <a:t>7</a:t>
            </a:r>
            <a:r>
              <a:rPr lang="es-CO" sz="2100" b="1" strike="noStrike" spc="-1" dirty="0">
                <a:solidFill>
                  <a:schemeClr val="dk1"/>
                </a:solidFill>
                <a:latin typeface="Arial"/>
                <a:ea typeface="Arial"/>
              </a:rPr>
              <a:t>. </a:t>
            </a:r>
            <a:r>
              <a:rPr lang="es-CO" sz="2400" b="1" strike="noStrike" spc="-1" dirty="0">
                <a:solidFill>
                  <a:schemeClr val="dk1"/>
                </a:solidFill>
                <a:latin typeface="Arial"/>
                <a:ea typeface="Arial"/>
              </a:rPr>
              <a:t>OPERACIONES DML</a:t>
            </a:r>
            <a:r>
              <a:rPr lang="es-CO" sz="24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    </a:t>
            </a: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3918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1600" b="1" strike="noStrike" spc="-1">
                <a:solidFill>
                  <a:schemeClr val="dk1"/>
                </a:solidFill>
                <a:latin typeface="Arial"/>
                <a:ea typeface="Arial"/>
              </a:rPr>
              <a:t>Descripción del problema: 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La institución educativa Pascual Bravo enfrenta desafíos en la gestión de su sala de computadoras debido a la falta de un sistema centralizado. Los estudiantes deben registrar manualmente sus turnos de uso, lo que causa errores y conflictos. Además, no hay seguimiento del estado de las computadoras ni gestión eficiente de solicitudes de soporte técnico y mantenimiento. Esto resulta en baja eficiencia en el uso de recursos, tiempos de espera prolongados, y costos operativos elevados. Se necesita un sistema de gestión de turnos para optimizar la asignación de recursos, mejorar la experiencia de los usuarios, y reducir los costos operativos, incluyendo la gestión de solicitudes de soporte técnico y el mantenimiento de los equipos.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Objetivos de aplicación de la Base de Datos: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Optimización de la asignación de recursos:</a:t>
            </a: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 Desarrollar un sistema que permita una asignación eficiente de las computadoras disponibles en la sala, minimizando los tiempos de espera y maximizando su utilización.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Mejora de la experiencia del usuario: </a:t>
            </a: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Proporcionar a los estudiantes una forma fácil y conveniente de reservar y utilizar las computadoras, así como acceder a servicios de soporte técnico de manera oportuna y eficaz.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40"/>
          </p:nvPr>
        </p:nvSpPr>
        <p:spPr>
          <a:xfrm>
            <a:off x="380880" y="835236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0CD8FFC-5C43-497A-BF15-0078E575BEDA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5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Shape 121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62160" algn="ctr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PLANIFICACIÓN PRELIMINAR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471600" y="227592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Objetivos de aplicación de la Base de Datos: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Reducción de los costos operativos: </a:t>
            </a: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Implementar un sistema de mantenimiento preventivo y proactivo que reduzca los costos asociados con reparaciones correctivas y aumente la vida útil de los equipos.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Registro y seguimiento de solicitudes de soporte técnico: </a:t>
            </a: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Establecer un mecanismo para que los usuarios puedan reportar problemas técnicos y recibir asistencia de manera rápida y eficiente, con un seguimiento detallado del estado y la resolución de las solicitudes.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Gestión eficiente del mantenimiento de equipos: </a:t>
            </a: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Mantener un registro de los mantenimientos realizados en las computadoras, programar mantenimientos preventivos de manera regular y gestionar el proceso de manera eficaz para minimizar interrupciones en el uso de los equipos.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90000"/>
              </a:lnSpc>
              <a:spcBef>
                <a:spcPts val="751"/>
              </a:spcBef>
              <a:buNone/>
              <a:tabLst>
                <a:tab pos="0" algn="l"/>
              </a:tabLst>
            </a:pP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Centralización de la información: </a:t>
            </a: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Crear una base de datos centralizada que almacene toda la información relevante relacionada con los estudiantes, los turnos de uso de las computadoras, las solicitudes de soporte técnico y el mantenimiento de equipos, para facilitar la gestión y la toma de decisiones.</a:t>
            </a:r>
            <a:endParaRPr lang="es-CO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41"/>
          </p:nvPr>
        </p:nvSpPr>
        <p:spPr>
          <a:xfrm>
            <a:off x="380880" y="835236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28F8AE4-7BDC-4CC3-97E6-19516E0B10F7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6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Shape 121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marL="457200" indent="-362160" algn="ctr">
              <a:lnSpc>
                <a:spcPct val="9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PLANIFICACIÓN PRELIMINAR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471600" y="231156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Registro de Estudiantes:</a:t>
            </a:r>
            <a:endParaRPr lang="es-CO" sz="1600" b="1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- </a:t>
            </a:r>
            <a:r>
              <a:rPr lang="es-MX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Se debe poder registrar información de estudiantes, incluyendo nombre, apellidos, correo electrónico, fecha de nacimiento y número de teléfono.</a:t>
            </a:r>
            <a:endParaRPr lang="es-CO" sz="1600" b="1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Registro de Computadoras: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- </a:t>
            </a:r>
            <a:r>
              <a:rPr lang="es-MX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Se deben poder registrar las computadoras disponibles en la sala, con detalles como el identificador, número de serie y estado (disponible, ocupado, en mantenimiento).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Asignación de Turnos: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- Los estudiantes pueden ser asignados a turnos para utilizar una computadora en un momento específico.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- Los turnos están asociados a estudiantes y computadoras a través de claves foráneas.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Registro de Ocupaciones: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- Se deben registrar las ocupaciones de las computadoras por parte de los estudiantes.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- Las ocupaciones están asociadas a estudiantes, turnos y computadoras a través de claves foráneas.</a:t>
            </a:r>
            <a:endParaRPr lang="es-CO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42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2704AF0-EB66-4FC7-9A85-746F55DE402F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7</a:t>
            </a:fld>
            <a:endParaRPr lang="es-CO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Shape 129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2. DEFINICIÓN DE REQUISITOS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471600" y="2311560"/>
            <a:ext cx="5914800" cy="632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Registro de Solicitudes de Soporte Técnico:</a:t>
            </a:r>
            <a:endParaRPr lang="es-CO" sz="1600" b="1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- Los usuarios pueden registrar solicitudes de soporte técnico para problemas con las computadoras.</a:t>
            </a:r>
            <a:endParaRPr lang="es-CO" sz="1600" b="1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- Las solicitudes están asociadas a computadoras a través de claves foráneas.</a:t>
            </a:r>
            <a:endParaRPr lang="es-CO" sz="1600" b="1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1" strike="noStrike" spc="-1">
                <a:solidFill>
                  <a:schemeClr val="dk1"/>
                </a:solidFill>
                <a:latin typeface="Arial"/>
                <a:ea typeface="Arial"/>
              </a:rPr>
              <a:t>Registro de Mantenimientos:</a:t>
            </a:r>
            <a:endParaRPr lang="es-CO" sz="1600" b="1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- Se deben registrar los mantenimientos realizados en las computadoras.</a:t>
            </a:r>
            <a:endParaRPr lang="es-CO" sz="1600" b="1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s-MX" sz="1600" b="0" strike="noStrike" spc="-1">
                <a:solidFill>
                  <a:schemeClr val="dk1"/>
                </a:solidFill>
                <a:latin typeface="Arial"/>
                <a:ea typeface="Arial"/>
              </a:rPr>
              <a:t>- Los mantenimientos están asociados a computadoras a través de claves foráneas.</a:t>
            </a:r>
            <a:endParaRPr lang="es-CO" sz="1600" b="1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s-CO" sz="1600" b="1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43"/>
          </p:nvPr>
        </p:nvSpPr>
        <p:spPr>
          <a:xfrm>
            <a:off x="380880" y="8276040"/>
            <a:ext cx="471240" cy="486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9D71A2B-9604-4F66-97FE-112AFE52B1F9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8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Shape 3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2. DEFINICIÓN DE REQUISITOS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471600" y="1957754"/>
            <a:ext cx="5914800" cy="667756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s-CO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https://www.canva.com/design/DAF-X_GnpbI/sXjNwPL1L668B713p80t-Q/edit?utm_content=DAF-X_GnpbI&amp;utm_campaign=designshare&amp;utm_medium=link2&amp;utm_source=sharebutton</a:t>
            </a:r>
            <a:endParaRPr lang="es-CO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44"/>
          </p:nvPr>
        </p:nvSpPr>
        <p:spPr>
          <a:xfrm>
            <a:off x="0" y="8657280"/>
            <a:ext cx="471240" cy="486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s-CO" sz="1200" b="1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627C3F7-0929-4D48-8E2A-9F5BE8AC2398}" type="slidenum">
              <a:rPr lang="es-CO" sz="1200" b="1" strike="noStrike" spc="-1">
                <a:solidFill>
                  <a:schemeClr val="dk1"/>
                </a:solidFill>
                <a:latin typeface="Arial"/>
                <a:ea typeface="Arial"/>
              </a:rPr>
              <a:t>9</a:t>
            </a:fld>
            <a:endParaRPr lang="es-CO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Shape 137"/>
          <p:cNvSpPr/>
          <p:nvPr/>
        </p:nvSpPr>
        <p:spPr>
          <a:xfrm>
            <a:off x="582480" y="956880"/>
            <a:ext cx="5692320" cy="871560"/>
          </a:xfrm>
          <a:prstGeom prst="rect">
            <a:avLst/>
          </a:prstGeom>
          <a:noFill/>
          <a:ln w="38100">
            <a:solidFill>
              <a:srgbClr val="0000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s-CO" sz="2100" b="1" strike="noStrike" spc="-1">
                <a:solidFill>
                  <a:schemeClr val="dk1"/>
                </a:solidFill>
                <a:latin typeface="Arial"/>
                <a:ea typeface="Arial"/>
              </a:rPr>
              <a:t>3. DISEÑO DEL MODELO ENTIDAD RELACIÓN</a:t>
            </a:r>
            <a:endParaRPr lang="es-CO" sz="2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5A90D2-0CBD-4A19-BA7E-F735D72D7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279"/>
            <a:ext cx="6858000" cy="57251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</TotalTime>
  <Words>5627</Words>
  <Application>Microsoft Office PowerPoint</Application>
  <PresentationFormat>Presentación en pantalla (4:3)</PresentationFormat>
  <Paragraphs>760</Paragraphs>
  <Slides>46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46</vt:i4>
      </vt:variant>
    </vt:vector>
  </HeadingPairs>
  <TitlesOfParts>
    <vt:vector size="63" baseType="lpstr">
      <vt:lpstr>Arial</vt:lpstr>
      <vt:lpstr>Calibri</vt:lpstr>
      <vt:lpstr>Consolas</vt:lpstr>
      <vt:lpstr>Symbol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Usuario</dc:creator>
  <dc:description/>
  <cp:lastModifiedBy>Daniela Estrada Machado</cp:lastModifiedBy>
  <cp:revision>3</cp:revision>
  <dcterms:modified xsi:type="dcterms:W3CDTF">2024-03-02T20:51:15Z</dcterms:modified>
  <dc:language>es-CO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14</vt:i4>
  </property>
</Properties>
</file>