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9" r:id="rId16"/>
    <p:sldId id="270" r:id="rId17"/>
    <p:sldId id="271" r:id="rId18"/>
    <p:sldId id="272" r:id="rId19"/>
    <p:sldId id="273" r:id="rId20"/>
    <p:sldId id="274" r:id="rId21"/>
    <p:sldId id="275" r:id="rId22"/>
    <p:sldId id="276" r:id="rId23"/>
    <p:sldId id="277" r:id="rId24"/>
    <p:sldId id="280" r:id="rId25"/>
    <p:sldId id="281" r:id="rId26"/>
    <p:sldId id="278" r:id="rId27"/>
  </p:sldIdLst>
  <p:sldSz cx="6858000" cy="9144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9" d="100"/>
          <a:sy n="49" d="100"/>
        </p:scale>
        <p:origin x="2334"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8788"/>
          </a:xfrm>
          <a:prstGeom prst="rect">
            <a:avLst/>
          </a:prstGeom>
          <a:noFill/>
          <a:ln>
            <a:noFill/>
          </a:ln>
        </p:spPr>
        <p:txBody>
          <a:bodyPr spcFirstLastPara="1" wrap="square" lIns="91425" tIns="91425" rIns="91425" bIns="91425" anchor="t"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799" cy="458788"/>
          </a:xfrm>
          <a:prstGeom prst="rect">
            <a:avLst/>
          </a:prstGeom>
          <a:noFill/>
          <a:ln>
            <a:noFill/>
          </a:ln>
        </p:spPr>
        <p:txBody>
          <a:bodyPr spcFirstLastPara="1" wrap="square" lIns="91425" tIns="91425" rIns="91425" bIns="91425" anchor="t" anchorCtr="0"/>
          <a:lstStyle>
            <a:lvl1pPr marL="0" marR="0" lvl="0" indent="0" algn="r"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271713" y="1143000"/>
            <a:ext cx="2314575" cy="3086099"/>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799" cy="458786"/>
          </a:xfrm>
          <a:prstGeom prst="rect">
            <a:avLst/>
          </a:prstGeom>
          <a:noFill/>
          <a:ln>
            <a:noFill/>
          </a:ln>
        </p:spPr>
        <p:txBody>
          <a:bodyPr spcFirstLastPara="1" wrap="square" lIns="91425" tIns="91425" rIns="91425" bIns="91425" anchor="b" anchorCtr="0"/>
          <a:lstStyle>
            <a:lvl1pPr marL="0" marR="0" lvl="0" indent="0" algn="l" rtl="0">
              <a:lnSpc>
                <a:spcPct val="100000"/>
              </a:lnSpc>
              <a:spcBef>
                <a:spcPts val="0"/>
              </a:spcBef>
              <a:spcAft>
                <a:spcPts val="0"/>
              </a:spcAft>
              <a:buClr>
                <a:schemeClr val="dk1"/>
              </a:buClr>
              <a:buSzPts val="1400"/>
              <a:buFont typeface="Calibri"/>
              <a:buNone/>
              <a:defRPr sz="1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86" name="Shape 86"/>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Shape 155"/>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56" name="Shape 156"/>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2271713" y="1143000"/>
            <a:ext cx="23145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Shape 163"/>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64" name="Shape 164"/>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2271713" y="1143000"/>
            <a:ext cx="23145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Shape 17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72" name="Shape 172"/>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2271713" y="1143000"/>
            <a:ext cx="23145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Shape 179"/>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0" name="Shape 180"/>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Shape 187"/>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88" name="Shape 188"/>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Shape 194"/>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Shape 19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96" name="Shape 196"/>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Shape 202"/>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Shape 203"/>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Shape 210"/>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Shape 21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12" name="Shape 212"/>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Shape 219"/>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20" name="Shape 220"/>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Shape 227"/>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28" name="Shape 228"/>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20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Shape 90"/>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Shape 91"/>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92" name="Shape 92"/>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Shape 234"/>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Shape 23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36" name="Shape 236"/>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Shape 242"/>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Shape 243"/>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44" name="Shape 244"/>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22</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Shape 25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52" name="Shape 252"/>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23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Shape 258"/>
          <p:cNvSpPr txBox="1">
            <a:spLocks noGrp="1"/>
          </p:cNvSpPr>
          <p:nvPr>
            <p:ph type="body" idx="1"/>
          </p:nvPr>
        </p:nvSpPr>
        <p:spPr>
          <a:xfrm>
            <a:off x="685800" y="4400550"/>
            <a:ext cx="5486399" cy="360045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259" name="Shape 259"/>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Shape 98"/>
          <p:cNvSpPr>
            <a:spLocks noGrp="1" noRot="1" noChangeAspect="1"/>
          </p:cNvSpPr>
          <p:nvPr>
            <p:ph type="sldImg" idx="2"/>
          </p:nvPr>
        </p:nvSpPr>
        <p:spPr>
          <a:xfrm>
            <a:off x="2271713" y="1143000"/>
            <a:ext cx="2314575"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Shape 99"/>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00" name="Shape 100"/>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a:spLocks noGrp="1" noRot="1" noChangeAspect="1"/>
          </p:cNvSpPr>
          <p:nvPr>
            <p:ph type="sldImg" idx="2"/>
          </p:nvPr>
        </p:nvSpPr>
        <p:spPr>
          <a:xfrm>
            <a:off x="2271713" y="1143000"/>
            <a:ext cx="23145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Shape 107"/>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08" name="Shape 108"/>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2271713" y="1143000"/>
            <a:ext cx="23145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Shape 115"/>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16" name="Shape 116"/>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Shape 122"/>
          <p:cNvSpPr>
            <a:spLocks noGrp="1" noRot="1" noChangeAspect="1"/>
          </p:cNvSpPr>
          <p:nvPr>
            <p:ph type="sldImg" idx="2"/>
          </p:nvPr>
        </p:nvSpPr>
        <p:spPr>
          <a:xfrm>
            <a:off x="2271713" y="1143000"/>
            <a:ext cx="23145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Shape 123"/>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24" name="Shape 124"/>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2271713" y="1143000"/>
            <a:ext cx="23145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 name="Shape 131"/>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32" name="Shape 132"/>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2271713" y="1143000"/>
            <a:ext cx="23145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Shape 139"/>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40" name="Shape 140"/>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Shape 146"/>
          <p:cNvSpPr>
            <a:spLocks noGrp="1" noRot="1" noChangeAspect="1"/>
          </p:cNvSpPr>
          <p:nvPr>
            <p:ph type="sldImg" idx="2"/>
          </p:nvPr>
        </p:nvSpPr>
        <p:spPr>
          <a:xfrm>
            <a:off x="2271713" y="1143000"/>
            <a:ext cx="23145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Shape 147"/>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48" name="Shape 148"/>
          <p:cNvSpPr txBox="1">
            <a:spLocks noGrp="1"/>
          </p:cNvSpPr>
          <p:nvPr>
            <p:ph type="sldNum" idx="12"/>
          </p:nvPr>
        </p:nvSpPr>
        <p:spPr>
          <a:xfrm>
            <a:off x="3884612"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Font typeface="Calibri"/>
              <a:buNone/>
            </a:pPr>
            <a:fld id="{00000000-1234-1234-1234-123412341234}" type="slidenum">
              <a:rPr lang="es-CO"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514350" y="1496484"/>
            <a:ext cx="5829299" cy="3183467"/>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1"/>
              </a:buClr>
              <a:buSzPts val="1400"/>
              <a:buFont typeface="Calibri"/>
              <a:buNone/>
              <a:defRPr sz="4501" b="0" i="0" u="none" strike="noStrike" cap="none">
                <a:solidFill>
                  <a:schemeClr val="dk1"/>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7" name="Shape 17"/>
          <p:cNvSpPr txBox="1">
            <a:spLocks noGrp="1"/>
          </p:cNvSpPr>
          <p:nvPr>
            <p:ph type="subTitle" idx="1"/>
          </p:nvPr>
        </p:nvSpPr>
        <p:spPr>
          <a:xfrm>
            <a:off x="857250" y="4802717"/>
            <a:ext cx="5143499" cy="220768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750"/>
              </a:spcBef>
              <a:spcAft>
                <a:spcPts val="0"/>
              </a:spcAft>
              <a:buClr>
                <a:schemeClr val="dk1"/>
              </a:buClr>
              <a:buSzPts val="2102"/>
              <a:buFont typeface="Arial"/>
              <a:buNone/>
              <a:defRPr sz="1800" b="0" i="0" u="none" strike="noStrike" cap="none">
                <a:solidFill>
                  <a:schemeClr val="dk1"/>
                </a:solidFill>
                <a:latin typeface="Calibri"/>
                <a:ea typeface="Calibri"/>
                <a:cs typeface="Calibri"/>
                <a:sym typeface="Calibri"/>
              </a:defRPr>
            </a:lvl1pPr>
            <a:lvl2pPr marL="342900" marR="0" lvl="1" indent="0" algn="ctr" rtl="0">
              <a:lnSpc>
                <a:spcPct val="90000"/>
              </a:lnSpc>
              <a:spcBef>
                <a:spcPts val="375"/>
              </a:spcBef>
              <a:spcAft>
                <a:spcPts val="0"/>
              </a:spcAft>
              <a:buClr>
                <a:schemeClr val="dk1"/>
              </a:buClr>
              <a:buSzPts val="1800"/>
              <a:buFont typeface="Arial"/>
              <a:buNone/>
              <a:defRPr sz="1501" b="0" i="0" u="none" strike="noStrike" cap="none">
                <a:solidFill>
                  <a:schemeClr val="dk1"/>
                </a:solidFill>
                <a:latin typeface="Calibri"/>
                <a:ea typeface="Calibri"/>
                <a:cs typeface="Calibri"/>
                <a:sym typeface="Calibri"/>
              </a:defRPr>
            </a:lvl2pPr>
            <a:lvl3pPr marL="685799" marR="0" lvl="2" indent="-12698" algn="ctr" rtl="0">
              <a:lnSpc>
                <a:spcPct val="90000"/>
              </a:lnSpc>
              <a:spcBef>
                <a:spcPts val="375"/>
              </a:spcBef>
              <a:spcAft>
                <a:spcPts val="0"/>
              </a:spcAft>
              <a:buClr>
                <a:schemeClr val="dk1"/>
              </a:buClr>
              <a:buSzPts val="1502"/>
              <a:buFont typeface="Arial"/>
              <a:buNone/>
              <a:defRPr sz="1350" b="0" i="0" u="none" strike="noStrike" cap="none">
                <a:solidFill>
                  <a:schemeClr val="dk1"/>
                </a:solidFill>
                <a:latin typeface="Calibri"/>
                <a:ea typeface="Calibri"/>
                <a:cs typeface="Calibri"/>
                <a:sym typeface="Calibri"/>
              </a:defRPr>
            </a:lvl3pPr>
            <a:lvl4pPr marL="1028700" marR="0" lvl="3" indent="0" algn="ctr" rtl="0">
              <a:lnSpc>
                <a:spcPct val="90000"/>
              </a:lnSpc>
              <a:spcBef>
                <a:spcPts val="375"/>
              </a:spcBef>
              <a:spcAft>
                <a:spcPts val="0"/>
              </a:spcAft>
              <a:buClr>
                <a:schemeClr val="dk1"/>
              </a:buClr>
              <a:buSzPts val="1302"/>
              <a:buFont typeface="Arial"/>
              <a:buNone/>
              <a:defRPr sz="1200" b="0" i="0" u="none" strike="noStrike" cap="none">
                <a:solidFill>
                  <a:schemeClr val="dk1"/>
                </a:solidFill>
                <a:latin typeface="Calibri"/>
                <a:ea typeface="Calibri"/>
                <a:cs typeface="Calibri"/>
                <a:sym typeface="Calibri"/>
              </a:defRPr>
            </a:lvl4pPr>
            <a:lvl5pPr marL="1371599" marR="0" lvl="4" indent="-12699" algn="ctr" rtl="0">
              <a:lnSpc>
                <a:spcPct val="90000"/>
              </a:lnSpc>
              <a:spcBef>
                <a:spcPts val="375"/>
              </a:spcBef>
              <a:spcAft>
                <a:spcPts val="0"/>
              </a:spcAft>
              <a:buClr>
                <a:schemeClr val="dk1"/>
              </a:buClr>
              <a:buSzPts val="1302"/>
              <a:buFont typeface="Arial"/>
              <a:buNone/>
              <a:defRPr sz="1200" b="0" i="0" u="none" strike="noStrike" cap="none">
                <a:solidFill>
                  <a:schemeClr val="dk1"/>
                </a:solidFill>
                <a:latin typeface="Calibri"/>
                <a:ea typeface="Calibri"/>
                <a:cs typeface="Calibri"/>
                <a:sym typeface="Calibri"/>
              </a:defRPr>
            </a:lvl5pPr>
            <a:lvl6pPr marL="1714499" marR="0" lvl="5" indent="-12699" algn="ctr" rtl="0">
              <a:lnSpc>
                <a:spcPct val="90000"/>
              </a:lnSpc>
              <a:spcBef>
                <a:spcPts val="375"/>
              </a:spcBef>
              <a:spcAft>
                <a:spcPts val="0"/>
              </a:spcAft>
              <a:buClr>
                <a:schemeClr val="dk1"/>
              </a:buClr>
              <a:buSzPts val="1302"/>
              <a:buFont typeface="Arial"/>
              <a:buNone/>
              <a:defRPr sz="1200" b="0" i="0" u="none" strike="noStrike" cap="none">
                <a:solidFill>
                  <a:schemeClr val="dk1"/>
                </a:solidFill>
                <a:latin typeface="Calibri"/>
                <a:ea typeface="Calibri"/>
                <a:cs typeface="Calibri"/>
                <a:sym typeface="Calibri"/>
              </a:defRPr>
            </a:lvl6pPr>
            <a:lvl7pPr marL="2057398" marR="0" lvl="6" indent="-12698" algn="ctr" rtl="0">
              <a:lnSpc>
                <a:spcPct val="90000"/>
              </a:lnSpc>
              <a:spcBef>
                <a:spcPts val="375"/>
              </a:spcBef>
              <a:spcAft>
                <a:spcPts val="0"/>
              </a:spcAft>
              <a:buClr>
                <a:schemeClr val="dk1"/>
              </a:buClr>
              <a:buSzPts val="1302"/>
              <a:buFont typeface="Arial"/>
              <a:buNone/>
              <a:defRPr sz="1200" b="0" i="0" u="none" strike="noStrike" cap="none">
                <a:solidFill>
                  <a:schemeClr val="dk1"/>
                </a:solidFill>
                <a:latin typeface="Calibri"/>
                <a:ea typeface="Calibri"/>
                <a:cs typeface="Calibri"/>
                <a:sym typeface="Calibri"/>
              </a:defRPr>
            </a:lvl7pPr>
            <a:lvl8pPr marL="2400298" marR="0" lvl="7" indent="-12698" algn="ctr" rtl="0">
              <a:lnSpc>
                <a:spcPct val="90000"/>
              </a:lnSpc>
              <a:spcBef>
                <a:spcPts val="375"/>
              </a:spcBef>
              <a:spcAft>
                <a:spcPts val="0"/>
              </a:spcAft>
              <a:buClr>
                <a:schemeClr val="dk1"/>
              </a:buClr>
              <a:buSzPts val="1302"/>
              <a:buFont typeface="Arial"/>
              <a:buNone/>
              <a:defRPr sz="1200" b="0" i="0" u="none" strike="noStrike" cap="none">
                <a:solidFill>
                  <a:schemeClr val="dk1"/>
                </a:solidFill>
                <a:latin typeface="Calibri"/>
                <a:ea typeface="Calibri"/>
                <a:cs typeface="Calibri"/>
                <a:sym typeface="Calibri"/>
              </a:defRPr>
            </a:lvl8pPr>
            <a:lvl9pPr marL="2743197" marR="0" lvl="8" indent="-12697" algn="ctr" rtl="0">
              <a:lnSpc>
                <a:spcPct val="90000"/>
              </a:lnSpc>
              <a:spcBef>
                <a:spcPts val="375"/>
              </a:spcBef>
              <a:spcAft>
                <a:spcPts val="0"/>
              </a:spcAft>
              <a:buClr>
                <a:schemeClr val="dk1"/>
              </a:buClr>
              <a:buSzPts val="1302"/>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471489" y="486837"/>
            <a:ext cx="5915025" cy="176741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74" name="Shape 74"/>
          <p:cNvSpPr txBox="1">
            <a:spLocks noGrp="1"/>
          </p:cNvSpPr>
          <p:nvPr>
            <p:ph type="body" idx="1"/>
          </p:nvPr>
        </p:nvSpPr>
        <p:spPr>
          <a:xfrm rot="5400000">
            <a:off x="528110" y="2377546"/>
            <a:ext cx="5801784" cy="5915025"/>
          </a:xfrm>
          <a:prstGeom prst="rect">
            <a:avLst/>
          </a:prstGeom>
          <a:noFill/>
          <a:ln>
            <a:noFill/>
          </a:ln>
        </p:spPr>
        <p:txBody>
          <a:bodyPr spcFirstLastPara="1" wrap="square" lIns="91425" tIns="91425" rIns="91425" bIns="91425" anchor="t" anchorCtr="0"/>
          <a:lstStyle>
            <a:lvl1pPr marL="457200" marR="0" lvl="0" indent="-362076" algn="l" rtl="0">
              <a:lnSpc>
                <a:spcPct val="90000"/>
              </a:lnSpc>
              <a:spcBef>
                <a:spcPts val="750"/>
              </a:spcBef>
              <a:spcAft>
                <a:spcPts val="0"/>
              </a:spcAft>
              <a:buClr>
                <a:schemeClr val="dk1"/>
              </a:buClr>
              <a:buSzPts val="2102"/>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3pPr>
            <a:lvl4pPr marL="1828800" marR="0" lvl="3"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4pPr>
            <a:lvl5pPr marL="2286000" marR="0" lvl="4"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5pPr>
            <a:lvl6pPr marL="2743200" marR="0" lvl="5"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6pPr>
            <a:lvl7pPr marL="3200400" marR="0" lvl="6"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7pPr>
            <a:lvl8pPr marL="3657600" marR="0" lvl="7"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8pPr>
            <a:lvl9pPr marL="4114800" marR="0" lvl="8"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1772576" y="3622015"/>
            <a:ext cx="7749117" cy="147875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80" name="Shape 80"/>
          <p:cNvSpPr txBox="1">
            <a:spLocks noGrp="1"/>
          </p:cNvSpPr>
          <p:nvPr>
            <p:ph type="body" idx="1"/>
          </p:nvPr>
        </p:nvSpPr>
        <p:spPr>
          <a:xfrm rot="5400000">
            <a:off x="-1227798" y="2186121"/>
            <a:ext cx="7749117" cy="4350544"/>
          </a:xfrm>
          <a:prstGeom prst="rect">
            <a:avLst/>
          </a:prstGeom>
          <a:noFill/>
          <a:ln>
            <a:noFill/>
          </a:ln>
        </p:spPr>
        <p:txBody>
          <a:bodyPr spcFirstLastPara="1" wrap="square" lIns="91425" tIns="91425" rIns="91425" bIns="91425" anchor="t" anchorCtr="0"/>
          <a:lstStyle>
            <a:lvl1pPr marL="457200" marR="0" lvl="0" indent="-362076" algn="l" rtl="0">
              <a:lnSpc>
                <a:spcPct val="90000"/>
              </a:lnSpc>
              <a:spcBef>
                <a:spcPts val="750"/>
              </a:spcBef>
              <a:spcAft>
                <a:spcPts val="0"/>
              </a:spcAft>
              <a:buClr>
                <a:schemeClr val="dk1"/>
              </a:buClr>
              <a:buSzPts val="2102"/>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3pPr>
            <a:lvl4pPr marL="1828800" marR="0" lvl="3"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4pPr>
            <a:lvl5pPr marL="2286000" marR="0" lvl="4"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5pPr>
            <a:lvl6pPr marL="2743200" marR="0" lvl="5"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6pPr>
            <a:lvl7pPr marL="3200400" marR="0" lvl="6"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7pPr>
            <a:lvl8pPr marL="3657600" marR="0" lvl="7"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8pPr>
            <a:lvl9pPr marL="4114800" marR="0" lvl="8"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471489" y="486837"/>
            <a:ext cx="5915025" cy="176741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23" name="Shape 23"/>
          <p:cNvSpPr txBox="1">
            <a:spLocks noGrp="1"/>
          </p:cNvSpPr>
          <p:nvPr>
            <p:ph type="body" idx="1"/>
          </p:nvPr>
        </p:nvSpPr>
        <p:spPr>
          <a:xfrm>
            <a:off x="471489" y="2434166"/>
            <a:ext cx="5915025" cy="5801784"/>
          </a:xfrm>
          <a:prstGeom prst="rect">
            <a:avLst/>
          </a:prstGeom>
          <a:noFill/>
          <a:ln>
            <a:noFill/>
          </a:ln>
        </p:spPr>
        <p:txBody>
          <a:bodyPr spcFirstLastPara="1" wrap="square" lIns="91425" tIns="91425" rIns="91425" bIns="91425" anchor="t" anchorCtr="0"/>
          <a:lstStyle>
            <a:lvl1pPr marL="457200" marR="0" lvl="0" indent="-362076" algn="l" rtl="0">
              <a:lnSpc>
                <a:spcPct val="90000"/>
              </a:lnSpc>
              <a:spcBef>
                <a:spcPts val="750"/>
              </a:spcBef>
              <a:spcAft>
                <a:spcPts val="0"/>
              </a:spcAft>
              <a:buClr>
                <a:schemeClr val="dk1"/>
              </a:buClr>
              <a:buSzPts val="2102"/>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3pPr>
            <a:lvl4pPr marL="1828800" marR="0" lvl="3"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4pPr>
            <a:lvl5pPr marL="2286000" marR="0" lvl="4"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5pPr>
            <a:lvl6pPr marL="2743200" marR="0" lvl="5"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6pPr>
            <a:lvl7pPr marL="3200400" marR="0" lvl="6"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7pPr>
            <a:lvl8pPr marL="3657600" marR="0" lvl="7"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8pPr>
            <a:lvl9pPr marL="4114800" marR="0" lvl="8"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467918" y="2279653"/>
            <a:ext cx="5915025" cy="3803648"/>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4501" b="0" i="0" u="none" strike="noStrike" cap="none">
                <a:solidFill>
                  <a:schemeClr val="dk1"/>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29" name="Shape 29"/>
          <p:cNvSpPr txBox="1">
            <a:spLocks noGrp="1"/>
          </p:cNvSpPr>
          <p:nvPr>
            <p:ph type="body" idx="1"/>
          </p:nvPr>
        </p:nvSpPr>
        <p:spPr>
          <a:xfrm>
            <a:off x="467918" y="6119287"/>
            <a:ext cx="5915025" cy="200024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2102"/>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rgbClr val="888888"/>
              </a:buClr>
              <a:buSzPts val="1800"/>
              <a:buFont typeface="Arial"/>
              <a:buNone/>
              <a:defRPr sz="1501"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375"/>
              </a:spcBef>
              <a:spcAft>
                <a:spcPts val="0"/>
              </a:spcAft>
              <a:buClr>
                <a:srgbClr val="888888"/>
              </a:buClr>
              <a:buSzPts val="1502"/>
              <a:buFont typeface="Arial"/>
              <a:buNone/>
              <a:defRPr sz="135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375"/>
              </a:spcBef>
              <a:spcAft>
                <a:spcPts val="0"/>
              </a:spcAft>
              <a:buClr>
                <a:srgbClr val="888888"/>
              </a:buClr>
              <a:buSzPts val="1302"/>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375"/>
              </a:spcBef>
              <a:spcAft>
                <a:spcPts val="0"/>
              </a:spcAft>
              <a:buClr>
                <a:srgbClr val="888888"/>
              </a:buClr>
              <a:buSzPts val="1302"/>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375"/>
              </a:spcBef>
              <a:spcAft>
                <a:spcPts val="0"/>
              </a:spcAft>
              <a:buClr>
                <a:srgbClr val="888888"/>
              </a:buClr>
              <a:buSzPts val="1302"/>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375"/>
              </a:spcBef>
              <a:spcAft>
                <a:spcPts val="0"/>
              </a:spcAft>
              <a:buClr>
                <a:srgbClr val="888888"/>
              </a:buClr>
              <a:buSzPts val="1302"/>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375"/>
              </a:spcBef>
              <a:spcAft>
                <a:spcPts val="0"/>
              </a:spcAft>
              <a:buClr>
                <a:srgbClr val="888888"/>
              </a:buClr>
              <a:buSzPts val="1302"/>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375"/>
              </a:spcBef>
              <a:spcAft>
                <a:spcPts val="0"/>
              </a:spcAft>
              <a:buClr>
                <a:srgbClr val="888888"/>
              </a:buClr>
              <a:buSzPts val="1302"/>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471489" y="486837"/>
            <a:ext cx="5915025" cy="176741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35" name="Shape 35"/>
          <p:cNvSpPr txBox="1">
            <a:spLocks noGrp="1"/>
          </p:cNvSpPr>
          <p:nvPr>
            <p:ph type="body" idx="1"/>
          </p:nvPr>
        </p:nvSpPr>
        <p:spPr>
          <a:xfrm>
            <a:off x="471487" y="2434166"/>
            <a:ext cx="2914649" cy="5801784"/>
          </a:xfrm>
          <a:prstGeom prst="rect">
            <a:avLst/>
          </a:prstGeom>
          <a:noFill/>
          <a:ln>
            <a:noFill/>
          </a:ln>
        </p:spPr>
        <p:txBody>
          <a:bodyPr spcFirstLastPara="1" wrap="square" lIns="91425" tIns="91425" rIns="91425" bIns="91425" anchor="t" anchorCtr="0"/>
          <a:lstStyle>
            <a:lvl1pPr marL="457200" marR="0" lvl="0" indent="-362076" algn="l" rtl="0">
              <a:lnSpc>
                <a:spcPct val="90000"/>
              </a:lnSpc>
              <a:spcBef>
                <a:spcPts val="750"/>
              </a:spcBef>
              <a:spcAft>
                <a:spcPts val="0"/>
              </a:spcAft>
              <a:buClr>
                <a:schemeClr val="dk1"/>
              </a:buClr>
              <a:buSzPts val="2102"/>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3pPr>
            <a:lvl4pPr marL="1828800" marR="0" lvl="3"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4pPr>
            <a:lvl5pPr marL="2286000" marR="0" lvl="4"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5pPr>
            <a:lvl6pPr marL="2743200" marR="0" lvl="5"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6pPr>
            <a:lvl7pPr marL="3200400" marR="0" lvl="6"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7pPr>
            <a:lvl8pPr marL="3657600" marR="0" lvl="7"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8pPr>
            <a:lvl9pPr marL="4114800" marR="0" lvl="8"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3471862" y="2434166"/>
            <a:ext cx="2914649" cy="5801784"/>
          </a:xfrm>
          <a:prstGeom prst="rect">
            <a:avLst/>
          </a:prstGeom>
          <a:noFill/>
          <a:ln>
            <a:noFill/>
          </a:ln>
        </p:spPr>
        <p:txBody>
          <a:bodyPr spcFirstLastPara="1" wrap="square" lIns="91425" tIns="91425" rIns="91425" bIns="91425" anchor="t" anchorCtr="0"/>
          <a:lstStyle>
            <a:lvl1pPr marL="457200" marR="0" lvl="0" indent="-362076" algn="l" rtl="0">
              <a:lnSpc>
                <a:spcPct val="90000"/>
              </a:lnSpc>
              <a:spcBef>
                <a:spcPts val="750"/>
              </a:spcBef>
              <a:spcAft>
                <a:spcPts val="0"/>
              </a:spcAft>
              <a:buClr>
                <a:schemeClr val="dk1"/>
              </a:buClr>
              <a:buSzPts val="2102"/>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3pPr>
            <a:lvl4pPr marL="1828800" marR="0" lvl="3"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4pPr>
            <a:lvl5pPr marL="2286000" marR="0" lvl="4"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5pPr>
            <a:lvl6pPr marL="2743200" marR="0" lvl="5"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6pPr>
            <a:lvl7pPr marL="3200400" marR="0" lvl="6"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7pPr>
            <a:lvl8pPr marL="3657600" marR="0" lvl="7"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8pPr>
            <a:lvl9pPr marL="4114800" marR="0" lvl="8"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472383" y="486837"/>
            <a:ext cx="5915025" cy="176741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42" name="Shape 42"/>
          <p:cNvSpPr txBox="1">
            <a:spLocks noGrp="1"/>
          </p:cNvSpPr>
          <p:nvPr>
            <p:ph type="body" idx="1"/>
          </p:nvPr>
        </p:nvSpPr>
        <p:spPr>
          <a:xfrm>
            <a:off x="472381" y="2241551"/>
            <a:ext cx="2901255" cy="1098549"/>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750"/>
              </a:spcBef>
              <a:spcAft>
                <a:spcPts val="0"/>
              </a:spcAft>
              <a:buClr>
                <a:schemeClr val="dk1"/>
              </a:buClr>
              <a:buSzPts val="2102"/>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501"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2"/>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472381" y="3340100"/>
            <a:ext cx="2901255" cy="4912784"/>
          </a:xfrm>
          <a:prstGeom prst="rect">
            <a:avLst/>
          </a:prstGeom>
          <a:noFill/>
          <a:ln>
            <a:noFill/>
          </a:ln>
        </p:spPr>
        <p:txBody>
          <a:bodyPr spcFirstLastPara="1" wrap="square" lIns="91425" tIns="91425" rIns="91425" bIns="91425" anchor="t" anchorCtr="0"/>
          <a:lstStyle>
            <a:lvl1pPr marL="457200" marR="0" lvl="0" indent="-362076" algn="l" rtl="0">
              <a:lnSpc>
                <a:spcPct val="90000"/>
              </a:lnSpc>
              <a:spcBef>
                <a:spcPts val="750"/>
              </a:spcBef>
              <a:spcAft>
                <a:spcPts val="0"/>
              </a:spcAft>
              <a:buClr>
                <a:schemeClr val="dk1"/>
              </a:buClr>
              <a:buSzPts val="2102"/>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3pPr>
            <a:lvl4pPr marL="1828800" marR="0" lvl="3"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4pPr>
            <a:lvl5pPr marL="2286000" marR="0" lvl="4"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5pPr>
            <a:lvl6pPr marL="2743200" marR="0" lvl="5"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6pPr>
            <a:lvl7pPr marL="3200400" marR="0" lvl="6"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7pPr>
            <a:lvl8pPr marL="3657600" marR="0" lvl="7"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8pPr>
            <a:lvl9pPr marL="4114800" marR="0" lvl="8"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3471864" y="2241551"/>
            <a:ext cx="2915542" cy="1098549"/>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750"/>
              </a:spcBef>
              <a:spcAft>
                <a:spcPts val="0"/>
              </a:spcAft>
              <a:buClr>
                <a:schemeClr val="dk1"/>
              </a:buClr>
              <a:buSzPts val="2102"/>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501"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2"/>
              <a:buFont typeface="Arial"/>
              <a:buNone/>
              <a:defRPr sz="135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02"/>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3471864" y="3340100"/>
            <a:ext cx="2915542" cy="4912784"/>
          </a:xfrm>
          <a:prstGeom prst="rect">
            <a:avLst/>
          </a:prstGeom>
          <a:noFill/>
          <a:ln>
            <a:noFill/>
          </a:ln>
        </p:spPr>
        <p:txBody>
          <a:bodyPr spcFirstLastPara="1" wrap="square" lIns="91425" tIns="91425" rIns="91425" bIns="91425" anchor="t" anchorCtr="0"/>
          <a:lstStyle>
            <a:lvl1pPr marL="457200" marR="0" lvl="0" indent="-362076" algn="l" rtl="0">
              <a:lnSpc>
                <a:spcPct val="90000"/>
              </a:lnSpc>
              <a:spcBef>
                <a:spcPts val="750"/>
              </a:spcBef>
              <a:spcAft>
                <a:spcPts val="0"/>
              </a:spcAft>
              <a:buClr>
                <a:schemeClr val="dk1"/>
              </a:buClr>
              <a:buSzPts val="2102"/>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3pPr>
            <a:lvl4pPr marL="1828800" marR="0" lvl="3"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4pPr>
            <a:lvl5pPr marL="2286000" marR="0" lvl="4"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5pPr>
            <a:lvl6pPr marL="2743200" marR="0" lvl="5"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6pPr>
            <a:lvl7pPr marL="3200400" marR="0" lvl="6"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7pPr>
            <a:lvl8pPr marL="3657600" marR="0" lvl="7"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8pPr>
            <a:lvl9pPr marL="4114800" marR="0" lvl="8"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71489" y="486837"/>
            <a:ext cx="5915025" cy="176741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51" name="Shape 51"/>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472381" y="609600"/>
            <a:ext cx="2211884" cy="2133599"/>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60" name="Shape 60"/>
          <p:cNvSpPr txBox="1">
            <a:spLocks noGrp="1"/>
          </p:cNvSpPr>
          <p:nvPr>
            <p:ph type="body" idx="1"/>
          </p:nvPr>
        </p:nvSpPr>
        <p:spPr>
          <a:xfrm>
            <a:off x="2915544" y="1316570"/>
            <a:ext cx="3471863" cy="6498167"/>
          </a:xfrm>
          <a:prstGeom prst="rect">
            <a:avLst/>
          </a:prstGeom>
          <a:noFill/>
          <a:ln>
            <a:noFill/>
          </a:ln>
        </p:spPr>
        <p:txBody>
          <a:bodyPr spcFirstLastPara="1" wrap="square" lIns="91425" tIns="91425" rIns="91425" bIns="91425" anchor="t" anchorCtr="0"/>
          <a:lstStyle>
            <a:lvl1pPr marL="457200" marR="0" lvl="0" indent="-381000" algn="l" rtl="0">
              <a:lnSpc>
                <a:spcPct val="90000"/>
              </a:lnSpc>
              <a:spcBef>
                <a:spcPts val="75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2076" algn="l" rtl="0">
              <a:lnSpc>
                <a:spcPct val="90000"/>
              </a:lnSpc>
              <a:spcBef>
                <a:spcPts val="375"/>
              </a:spcBef>
              <a:spcAft>
                <a:spcPts val="0"/>
              </a:spcAft>
              <a:buClr>
                <a:schemeClr val="dk1"/>
              </a:buClr>
              <a:buSzPts val="2102"/>
              <a:buFont typeface="Arial"/>
              <a:buChar char="•"/>
              <a:defRPr sz="2101"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4pPr>
            <a:lvl5pPr marL="2286000" marR="0" lvl="4"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5pPr>
            <a:lvl6pPr marL="2743200" marR="0" lvl="5"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6pPr>
            <a:lvl7pPr marL="3200400" marR="0" lvl="6"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7pPr>
            <a:lvl8pPr marL="3657600" marR="0" lvl="7"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8pPr>
            <a:lvl9pPr marL="4114800" marR="0" lvl="8"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472381" y="2743200"/>
            <a:ext cx="2211884" cy="5082116"/>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2102"/>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2"/>
              <a:buFont typeface="Arial"/>
              <a:buNone/>
              <a:defRPr sz="901"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472381" y="609600"/>
            <a:ext cx="2211884" cy="2133599"/>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2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67" name="Shape 67"/>
          <p:cNvSpPr>
            <a:spLocks noGrp="1"/>
          </p:cNvSpPr>
          <p:nvPr>
            <p:ph type="pic" idx="2"/>
          </p:nvPr>
        </p:nvSpPr>
        <p:spPr>
          <a:xfrm>
            <a:off x="2915544" y="1316570"/>
            <a:ext cx="3471863" cy="6498167"/>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75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1pPr>
            <a:lvl2pPr marL="342900" marR="0" lvl="1" indent="0" algn="l" rtl="0">
              <a:lnSpc>
                <a:spcPct val="90000"/>
              </a:lnSpc>
              <a:spcBef>
                <a:spcPts val="375"/>
              </a:spcBef>
              <a:spcAft>
                <a:spcPts val="0"/>
              </a:spcAft>
              <a:buClr>
                <a:schemeClr val="dk1"/>
              </a:buClr>
              <a:buSzPts val="1400"/>
              <a:buFont typeface="Arial"/>
              <a:buNone/>
              <a:defRPr sz="2101" b="0" i="0" u="none" strike="noStrike" cap="none">
                <a:solidFill>
                  <a:schemeClr val="dk1"/>
                </a:solidFill>
                <a:latin typeface="Calibri"/>
                <a:ea typeface="Calibri"/>
                <a:cs typeface="Calibri"/>
                <a:sym typeface="Calibri"/>
              </a:defRPr>
            </a:lvl2pPr>
            <a:lvl3pPr marL="685799" marR="0" lvl="2" indent="-12698" algn="l" rtl="0">
              <a:lnSpc>
                <a:spcPct val="90000"/>
              </a:lnSpc>
              <a:spcBef>
                <a:spcPts val="375"/>
              </a:spcBef>
              <a:spcAft>
                <a:spcPts val="0"/>
              </a:spcAft>
              <a:buClr>
                <a:schemeClr val="dk1"/>
              </a:buClr>
              <a:buSzPts val="1400"/>
              <a:buFont typeface="Arial"/>
              <a:buNone/>
              <a:defRPr sz="1800" b="0" i="0" u="none" strike="noStrike" cap="none">
                <a:solidFill>
                  <a:schemeClr val="dk1"/>
                </a:solidFill>
                <a:latin typeface="Calibri"/>
                <a:ea typeface="Calibri"/>
                <a:cs typeface="Calibri"/>
                <a:sym typeface="Calibri"/>
              </a:defRPr>
            </a:lvl3pPr>
            <a:lvl4pPr marL="1028700" marR="0" lvl="3" indent="0"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4pPr>
            <a:lvl5pPr marL="1371599" marR="0" lvl="4" indent="-12699"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5pPr>
            <a:lvl6pPr marL="1714499" marR="0" lvl="5" indent="-12699"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6pPr>
            <a:lvl7pPr marL="2057398" marR="0" lvl="6" indent="-12698"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7pPr>
            <a:lvl8pPr marL="2400298" marR="0" lvl="7" indent="-12698"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8pPr>
            <a:lvl9pPr marL="2743197" marR="0" lvl="8" indent="-12697" algn="l" rtl="0">
              <a:lnSpc>
                <a:spcPct val="90000"/>
              </a:lnSpc>
              <a:spcBef>
                <a:spcPts val="375"/>
              </a:spcBef>
              <a:spcAft>
                <a:spcPts val="0"/>
              </a:spcAft>
              <a:buClr>
                <a:schemeClr val="dk1"/>
              </a:buClr>
              <a:buSzPts val="1400"/>
              <a:buFont typeface="Arial"/>
              <a:buNone/>
              <a:defRPr sz="1501"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472381" y="2743200"/>
            <a:ext cx="2211884" cy="5082116"/>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750"/>
              </a:spcBef>
              <a:spcAft>
                <a:spcPts val="0"/>
              </a:spcAft>
              <a:buClr>
                <a:schemeClr val="dk1"/>
              </a:buClr>
              <a:buSzPts val="2102"/>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375"/>
              </a:spcBef>
              <a:spcAft>
                <a:spcPts val="0"/>
              </a:spcAft>
              <a:buClr>
                <a:schemeClr val="dk1"/>
              </a:buClr>
              <a:buSzPts val="1800"/>
              <a:buFont typeface="Arial"/>
              <a:buNone/>
              <a:defRPr sz="105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375"/>
              </a:spcBef>
              <a:spcAft>
                <a:spcPts val="0"/>
              </a:spcAft>
              <a:buClr>
                <a:schemeClr val="dk1"/>
              </a:buClr>
              <a:buSzPts val="1502"/>
              <a:buFont typeface="Arial"/>
              <a:buNone/>
              <a:defRPr sz="901"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375"/>
              </a:spcBef>
              <a:spcAft>
                <a:spcPts val="0"/>
              </a:spcAft>
              <a:buClr>
                <a:schemeClr val="dk1"/>
              </a:buClr>
              <a:buSzPts val="1302"/>
              <a:buFont typeface="Arial"/>
              <a:buNone/>
              <a:defRPr sz="75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71489" y="486837"/>
            <a:ext cx="5915025" cy="1767416"/>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3300" b="0" i="0" u="none" strike="noStrike" cap="none">
                <a:solidFill>
                  <a:schemeClr val="dk1"/>
                </a:solidFill>
                <a:latin typeface="Calibri"/>
                <a:ea typeface="Calibri"/>
                <a:cs typeface="Calibri"/>
                <a:sym typeface="Calibri"/>
              </a:defRPr>
            </a:lvl1pPr>
            <a:lvl2pPr lvl="1" indent="0">
              <a:spcBef>
                <a:spcPts val="0"/>
              </a:spcBef>
              <a:spcAft>
                <a:spcPts val="0"/>
              </a:spcAft>
              <a:buSzPts val="1400"/>
              <a:buFont typeface="Arial"/>
              <a:buNone/>
              <a:defRPr sz="1800"/>
            </a:lvl2pPr>
            <a:lvl3pPr lvl="2" indent="0">
              <a:spcBef>
                <a:spcPts val="0"/>
              </a:spcBef>
              <a:spcAft>
                <a:spcPts val="0"/>
              </a:spcAft>
              <a:buSzPts val="1400"/>
              <a:buFont typeface="Arial"/>
              <a:buNone/>
              <a:defRPr sz="1800"/>
            </a:lvl3pPr>
            <a:lvl4pPr lvl="3" indent="0">
              <a:spcBef>
                <a:spcPts val="0"/>
              </a:spcBef>
              <a:spcAft>
                <a:spcPts val="0"/>
              </a:spcAft>
              <a:buSzPts val="1400"/>
              <a:buFont typeface="Arial"/>
              <a:buNone/>
              <a:defRPr sz="1800"/>
            </a:lvl4pPr>
            <a:lvl5pPr lvl="4" indent="0">
              <a:spcBef>
                <a:spcPts val="0"/>
              </a:spcBef>
              <a:spcAft>
                <a:spcPts val="0"/>
              </a:spcAft>
              <a:buSzPts val="1400"/>
              <a:buFont typeface="Arial"/>
              <a:buNone/>
              <a:defRPr sz="1800"/>
            </a:lvl5pPr>
            <a:lvl6pPr lvl="5" indent="0">
              <a:spcBef>
                <a:spcPts val="0"/>
              </a:spcBef>
              <a:spcAft>
                <a:spcPts val="0"/>
              </a:spcAft>
              <a:buSzPts val="1400"/>
              <a:buFont typeface="Arial"/>
              <a:buNone/>
              <a:defRPr sz="1800"/>
            </a:lvl6pPr>
            <a:lvl7pPr lvl="6" indent="0">
              <a:spcBef>
                <a:spcPts val="0"/>
              </a:spcBef>
              <a:spcAft>
                <a:spcPts val="0"/>
              </a:spcAft>
              <a:buSzPts val="1400"/>
              <a:buFont typeface="Arial"/>
              <a:buNone/>
              <a:defRPr sz="1800"/>
            </a:lvl7pPr>
            <a:lvl8pPr lvl="7" indent="0">
              <a:spcBef>
                <a:spcPts val="0"/>
              </a:spcBef>
              <a:spcAft>
                <a:spcPts val="0"/>
              </a:spcAft>
              <a:buSzPts val="1400"/>
              <a:buFont typeface="Arial"/>
              <a:buNone/>
              <a:defRPr sz="1800"/>
            </a:lvl8pPr>
            <a:lvl9pPr lvl="8" indent="0">
              <a:spcBef>
                <a:spcPts val="0"/>
              </a:spcBef>
              <a:spcAft>
                <a:spcPts val="0"/>
              </a:spcAft>
              <a:buSzPts val="1400"/>
              <a:buFont typeface="Arial"/>
              <a:buNone/>
              <a:defRPr sz="1800"/>
            </a:lvl9pPr>
          </a:lstStyle>
          <a:p>
            <a:endParaRPr/>
          </a:p>
        </p:txBody>
      </p:sp>
      <p:sp>
        <p:nvSpPr>
          <p:cNvPr id="11" name="Shape 11"/>
          <p:cNvSpPr txBox="1">
            <a:spLocks noGrp="1"/>
          </p:cNvSpPr>
          <p:nvPr>
            <p:ph type="body" idx="1"/>
          </p:nvPr>
        </p:nvSpPr>
        <p:spPr>
          <a:xfrm>
            <a:off x="471489" y="2434166"/>
            <a:ext cx="5915025" cy="5801784"/>
          </a:xfrm>
          <a:prstGeom prst="rect">
            <a:avLst/>
          </a:prstGeom>
          <a:noFill/>
          <a:ln>
            <a:noFill/>
          </a:ln>
        </p:spPr>
        <p:txBody>
          <a:bodyPr spcFirstLastPara="1" wrap="square" lIns="91425" tIns="91425" rIns="91425" bIns="91425" anchor="t" anchorCtr="0"/>
          <a:lstStyle>
            <a:lvl1pPr marL="457200" marR="0" lvl="0" indent="-362076" algn="l" rtl="0">
              <a:lnSpc>
                <a:spcPct val="90000"/>
              </a:lnSpc>
              <a:spcBef>
                <a:spcPts val="750"/>
              </a:spcBef>
              <a:spcAft>
                <a:spcPts val="0"/>
              </a:spcAft>
              <a:buClr>
                <a:schemeClr val="dk1"/>
              </a:buClr>
              <a:buSzPts val="2102"/>
              <a:buFont typeface="Arial"/>
              <a:buChar char="•"/>
              <a:defRPr sz="2101"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976" algn="l" rtl="0">
              <a:lnSpc>
                <a:spcPct val="90000"/>
              </a:lnSpc>
              <a:spcBef>
                <a:spcPts val="375"/>
              </a:spcBef>
              <a:spcAft>
                <a:spcPts val="0"/>
              </a:spcAft>
              <a:buClr>
                <a:schemeClr val="dk1"/>
              </a:buClr>
              <a:buSzPts val="1502"/>
              <a:buFont typeface="Arial"/>
              <a:buChar char="•"/>
              <a:defRPr sz="1501" b="0" i="0" u="none" strike="noStrike" cap="none">
                <a:solidFill>
                  <a:schemeClr val="dk1"/>
                </a:solidFill>
                <a:latin typeface="Calibri"/>
                <a:ea typeface="Calibri"/>
                <a:cs typeface="Calibri"/>
                <a:sym typeface="Calibri"/>
              </a:defRPr>
            </a:lvl3pPr>
            <a:lvl4pPr marL="1828800" marR="0" lvl="3"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4pPr>
            <a:lvl5pPr marL="2286000" marR="0" lvl="4"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5pPr>
            <a:lvl6pPr marL="2743200" marR="0" lvl="5"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6pPr>
            <a:lvl7pPr marL="3200400" marR="0" lvl="6"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7pPr>
            <a:lvl8pPr marL="3657600" marR="0" lvl="7"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8pPr>
            <a:lvl9pPr marL="4114800" marR="0" lvl="8" indent="-311262" algn="l" rtl="0">
              <a:lnSpc>
                <a:spcPct val="90000"/>
              </a:lnSpc>
              <a:spcBef>
                <a:spcPts val="375"/>
              </a:spcBef>
              <a:spcAft>
                <a:spcPts val="0"/>
              </a:spcAft>
              <a:buClr>
                <a:schemeClr val="dk1"/>
              </a:buClr>
              <a:buSzPts val="1302"/>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471487" y="8475135"/>
            <a:ext cx="1543049" cy="486833"/>
          </a:xfrm>
          <a:prstGeom prst="rect">
            <a:avLst/>
          </a:prstGeom>
          <a:noFill/>
          <a:ln>
            <a:noFill/>
          </a:ln>
        </p:spPr>
        <p:txBody>
          <a:bodyPr spcFirstLastPara="1" wrap="square" lIns="91425" tIns="91425" rIns="91425" bIns="91425" anchor="ctr" anchorCtr="0"/>
          <a:lstStyle>
            <a:lvl1pPr marL="0" marR="0" lvl="0" indent="0" algn="l"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2271715" y="8475135"/>
            <a:ext cx="2314575" cy="486833"/>
          </a:xfrm>
          <a:prstGeom prst="rect">
            <a:avLst/>
          </a:prstGeom>
          <a:noFill/>
          <a:ln>
            <a:noFill/>
          </a:ln>
        </p:spPr>
        <p:txBody>
          <a:bodyPr spcFirstLastPara="1" wrap="square" lIns="91425" tIns="91425" rIns="91425" bIns="91425" anchor="ctr" anchorCtr="0"/>
          <a:lstStyle>
            <a:lvl1pPr marL="0" marR="0" lvl="0" indent="0" algn="ctr" rtl="0">
              <a:lnSpc>
                <a:spcPct val="100000"/>
              </a:lnSpc>
              <a:spcBef>
                <a:spcPts val="0"/>
              </a:spcBef>
              <a:spcAft>
                <a:spcPts val="0"/>
              </a:spcAft>
              <a:buClr>
                <a:srgbClr val="888888"/>
              </a:buClr>
              <a:buSzPts val="1400"/>
              <a:buFont typeface="Calibri"/>
              <a:buNone/>
              <a:defRPr sz="901"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4843462" y="8475135"/>
            <a:ext cx="1543049" cy="486833"/>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Font typeface="Calibri"/>
              <a:buNone/>
              <a:defRPr sz="901"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7" r="-1998"/>
          </a:stretch>
        </a:blipFill>
        <a:effectLst/>
      </p:bgPr>
    </p:bg>
    <p:spTree>
      <p:nvGrpSpPr>
        <p:cNvPr id="1" name="Shape 87"/>
        <p:cNvGrpSpPr/>
        <p:nvPr/>
      </p:nvGrpSpPr>
      <p:grpSpPr>
        <a:xfrm>
          <a:off x="0" y="0"/>
          <a:ext cx="0" cy="0"/>
          <a:chOff x="0" y="0"/>
          <a:chExt cx="0" cy="0"/>
        </a:xfrm>
      </p:grpSpPr>
      <p:sp>
        <p:nvSpPr>
          <p:cNvPr id="88" name="Shape 88"/>
          <p:cNvSpPr txBox="1"/>
          <p:nvPr/>
        </p:nvSpPr>
        <p:spPr>
          <a:xfrm>
            <a:off x="3207650" y="4034975"/>
            <a:ext cx="3454500" cy="110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Calibri"/>
              <a:buNone/>
            </a:pPr>
            <a:r>
              <a:rPr lang="es-CO" sz="1800" b="1" i="0" u="none" strike="noStrike" cap="none">
                <a:solidFill>
                  <a:schemeClr val="dk1"/>
                </a:solidFill>
                <a:latin typeface="Calibri"/>
                <a:ea typeface="Calibri"/>
                <a:cs typeface="Calibri"/>
                <a:sym typeface="Calibri"/>
              </a:rPr>
              <a:t>TIA FORMATIVA </a:t>
            </a:r>
            <a:endParaRPr/>
          </a:p>
          <a:p>
            <a:pPr marL="0" marR="0" lvl="0" indent="0" algn="l" rtl="0">
              <a:lnSpc>
                <a:spcPct val="100000"/>
              </a:lnSpc>
              <a:spcBef>
                <a:spcPts val="0"/>
              </a:spcBef>
              <a:spcAft>
                <a:spcPts val="0"/>
              </a:spcAft>
              <a:buClr>
                <a:schemeClr val="dk1"/>
              </a:buClr>
              <a:buFont typeface="Calibri"/>
              <a:buNone/>
            </a:pPr>
            <a:r>
              <a:rPr lang="es-CO" sz="1800" b="1" i="0" u="none" strike="noStrike" cap="none">
                <a:solidFill>
                  <a:schemeClr val="dk1"/>
                </a:solidFill>
                <a:latin typeface="Calibri"/>
                <a:ea typeface="Calibri"/>
                <a:cs typeface="Calibri"/>
                <a:sym typeface="Calibri"/>
              </a:rPr>
              <a:t>EJECUCIÓN  EJEMPLOS</a:t>
            </a:r>
            <a:endParaRPr/>
          </a:p>
          <a:p>
            <a:pPr marL="0" marR="0" lvl="0" indent="0" algn="l" rtl="0">
              <a:lnSpc>
                <a:spcPct val="100000"/>
              </a:lnSpc>
              <a:spcBef>
                <a:spcPts val="0"/>
              </a:spcBef>
              <a:spcAft>
                <a:spcPts val="0"/>
              </a:spcAft>
              <a:buClr>
                <a:schemeClr val="dk1"/>
              </a:buClr>
              <a:buFont typeface="Calibri"/>
              <a:buNone/>
            </a:pPr>
            <a:r>
              <a:rPr lang="es-CO" sz="1800" b="1" i="0" u="none" strike="noStrike" cap="none">
                <a:solidFill>
                  <a:schemeClr val="dk1"/>
                </a:solidFill>
                <a:latin typeface="Calibri"/>
                <a:ea typeface="Calibri"/>
                <a:cs typeface="Calibri"/>
                <a:sym typeface="Calibri"/>
              </a:rPr>
              <a:t>BD BRIGADAS</a:t>
            </a:r>
            <a:endParaRPr sz="1800" b="1"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7" r="-1998"/>
          </a:stretch>
        </a:blipFill>
        <a:effectLst/>
      </p:bgPr>
    </p:bg>
    <p:spTree>
      <p:nvGrpSpPr>
        <p:cNvPr id="1" name="Shape 157"/>
        <p:cNvGrpSpPr/>
        <p:nvPr/>
      </p:nvGrpSpPr>
      <p:grpSpPr>
        <a:xfrm>
          <a:off x="0" y="0"/>
          <a:ext cx="0" cy="0"/>
          <a:chOff x="0" y="0"/>
          <a:chExt cx="0" cy="0"/>
        </a:xfrm>
      </p:grpSpPr>
      <p:sp>
        <p:nvSpPr>
          <p:cNvPr id="158" name="Shape 158"/>
          <p:cNvSpPr txBox="1">
            <a:spLocks noGrp="1"/>
          </p:cNvSpPr>
          <p:nvPr>
            <p:ph type="body" idx="1"/>
          </p:nvPr>
        </p:nvSpPr>
        <p:spPr>
          <a:xfrm>
            <a:off x="471500" y="1828800"/>
            <a:ext cx="5915100" cy="6828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s-CO" sz="1800" dirty="0">
                <a:solidFill>
                  <a:srgbClr val="008000"/>
                </a:solidFill>
                <a:latin typeface="Arial"/>
                <a:ea typeface="Arial"/>
                <a:cs typeface="Arial"/>
                <a:sym typeface="Arial"/>
              </a:rPr>
              <a:t>/*Crear una función lineal que muestre los datos de las brigadas realizadas entre las fechas dadas por el usuario con un total mayor que un valor dado por el usuario*/</a:t>
            </a: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8000"/>
                </a:solidFill>
                <a:latin typeface="Arial"/>
                <a:ea typeface="Arial"/>
                <a:cs typeface="Arial"/>
                <a:sym typeface="Arial"/>
              </a:rPr>
              <a:t> </a:t>
            </a: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create</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function</a:t>
            </a:r>
            <a:r>
              <a:rPr lang="es-CO" sz="1800" dirty="0">
                <a:latin typeface="Arial"/>
                <a:ea typeface="Arial"/>
                <a:cs typeface="Arial"/>
                <a:sym typeface="Arial"/>
              </a:rPr>
              <a:t> </a:t>
            </a:r>
            <a:r>
              <a:rPr lang="es-CO" sz="1800" dirty="0" err="1">
                <a:latin typeface="Arial"/>
                <a:ea typeface="Arial"/>
                <a:cs typeface="Arial"/>
                <a:sym typeface="Arial"/>
              </a:rPr>
              <a:t>F_Brigadas</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808080"/>
                </a:solidFill>
                <a:latin typeface="Arial"/>
                <a:ea typeface="Arial"/>
                <a:cs typeface="Arial"/>
                <a:sym typeface="Arial"/>
              </a:rPr>
              <a:t>(</a:t>
            </a:r>
            <a:r>
              <a:rPr lang="es-CO" sz="1800" dirty="0">
                <a:latin typeface="Arial"/>
                <a:ea typeface="Arial"/>
                <a:cs typeface="Arial"/>
                <a:sym typeface="Arial"/>
              </a:rPr>
              <a:t>@Fechai </a:t>
            </a:r>
            <a:r>
              <a:rPr lang="es-CO" sz="1800" dirty="0" err="1">
                <a:solidFill>
                  <a:srgbClr val="0000FF"/>
                </a:solidFill>
                <a:latin typeface="Arial"/>
                <a:ea typeface="Arial"/>
                <a:cs typeface="Arial"/>
                <a:sym typeface="Arial"/>
              </a:rPr>
              <a:t>datetime</a:t>
            </a:r>
            <a:r>
              <a:rPr lang="es-CO" sz="1800" dirty="0">
                <a:solidFill>
                  <a:srgbClr val="808080"/>
                </a:solidFill>
                <a:latin typeface="Arial"/>
                <a:ea typeface="Arial"/>
                <a:cs typeface="Arial"/>
                <a:sym typeface="Arial"/>
              </a:rPr>
              <a:t>,</a:t>
            </a:r>
            <a:endParaRPr sz="1800" dirty="0">
              <a:solidFill>
                <a:srgbClr val="80808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latin typeface="Arial"/>
                <a:ea typeface="Arial"/>
                <a:cs typeface="Arial"/>
                <a:sym typeface="Arial"/>
              </a:rPr>
              <a:t> @Fechaf </a:t>
            </a:r>
            <a:r>
              <a:rPr lang="es-CO" sz="1800" dirty="0" err="1">
                <a:solidFill>
                  <a:srgbClr val="0000FF"/>
                </a:solidFill>
                <a:latin typeface="Arial"/>
                <a:ea typeface="Arial"/>
                <a:cs typeface="Arial"/>
                <a:sym typeface="Arial"/>
              </a:rPr>
              <a:t>datetime</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@Valor </a:t>
            </a:r>
            <a:r>
              <a:rPr lang="es-CO" sz="1800" dirty="0" err="1">
                <a:solidFill>
                  <a:srgbClr val="0000FF"/>
                </a:solidFill>
                <a:latin typeface="Arial"/>
                <a:ea typeface="Arial"/>
                <a:cs typeface="Arial"/>
                <a:sym typeface="Arial"/>
              </a:rPr>
              <a:t>int</a:t>
            </a:r>
            <a:r>
              <a:rPr lang="es-CO" sz="1800" dirty="0">
                <a:solidFill>
                  <a:srgbClr val="808080"/>
                </a:solidFill>
                <a:latin typeface="Arial"/>
                <a:ea typeface="Arial"/>
                <a:cs typeface="Arial"/>
                <a:sym typeface="Arial"/>
              </a:rPr>
              <a:t>)</a:t>
            </a:r>
            <a:endParaRPr sz="1800" dirty="0">
              <a:solidFill>
                <a:srgbClr val="80808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returns</a:t>
            </a:r>
            <a:r>
              <a:rPr lang="es-CO" sz="1800" dirty="0">
                <a:latin typeface="Arial"/>
                <a:ea typeface="Arial"/>
                <a:cs typeface="Arial"/>
                <a:sym typeface="Arial"/>
              </a:rPr>
              <a:t> </a:t>
            </a:r>
            <a:r>
              <a:rPr lang="es-CO" sz="1800" dirty="0">
                <a:solidFill>
                  <a:srgbClr val="0000FF"/>
                </a:solidFill>
                <a:latin typeface="Arial"/>
                <a:ea typeface="Arial"/>
                <a:cs typeface="Arial"/>
                <a:sym typeface="Arial"/>
              </a:rPr>
              <a:t>table</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as</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return</a:t>
            </a:r>
            <a:r>
              <a:rPr lang="es-CO" sz="1800" dirty="0">
                <a:solidFill>
                  <a:srgbClr val="808080"/>
                </a:solidFill>
                <a:latin typeface="Arial"/>
                <a:ea typeface="Arial"/>
                <a:cs typeface="Arial"/>
                <a:sym typeface="Arial"/>
              </a:rPr>
              <a:t>(</a:t>
            </a:r>
            <a:r>
              <a:rPr lang="es-CO" sz="1800" dirty="0" err="1">
                <a:solidFill>
                  <a:srgbClr val="0000FF"/>
                </a:solidFill>
                <a:latin typeface="Arial"/>
                <a:ea typeface="Arial"/>
                <a:cs typeface="Arial"/>
                <a:sym typeface="Arial"/>
              </a:rPr>
              <a:t>select</a:t>
            </a:r>
            <a:r>
              <a:rPr lang="es-CO" sz="1800" dirty="0">
                <a:latin typeface="Arial"/>
                <a:ea typeface="Arial"/>
                <a:cs typeface="Arial"/>
                <a:sym typeface="Arial"/>
              </a:rPr>
              <a:t> </a:t>
            </a:r>
            <a:r>
              <a:rPr lang="es-CO" sz="1800" dirty="0">
                <a:solidFill>
                  <a:srgbClr val="808080"/>
                </a:solidFill>
                <a:latin typeface="Arial"/>
                <a:ea typeface="Arial"/>
                <a:cs typeface="Arial"/>
                <a:sym typeface="Arial"/>
              </a:rPr>
              <a:t>*</a:t>
            </a:r>
            <a:endParaRPr sz="1800" dirty="0">
              <a:solidFill>
                <a:srgbClr val="80808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from</a:t>
            </a:r>
            <a:r>
              <a:rPr lang="es-CO" sz="1800" dirty="0">
                <a:latin typeface="Arial"/>
                <a:ea typeface="Arial"/>
                <a:cs typeface="Arial"/>
                <a:sym typeface="Arial"/>
              </a:rPr>
              <a:t> Participa </a:t>
            </a:r>
            <a:r>
              <a:rPr lang="es-CO" sz="1800" dirty="0" err="1">
                <a:latin typeface="Arial"/>
                <a:ea typeface="Arial"/>
                <a:cs typeface="Arial"/>
                <a:sym typeface="Arial"/>
              </a:rPr>
              <a:t>inner</a:t>
            </a:r>
            <a:r>
              <a:rPr lang="es-CO" sz="1800" dirty="0">
                <a:latin typeface="Arial"/>
                <a:ea typeface="Arial"/>
                <a:cs typeface="Arial"/>
                <a:sym typeface="Arial"/>
              </a:rPr>
              <a:t> </a:t>
            </a:r>
            <a:r>
              <a:rPr lang="es-CO" sz="1800" dirty="0" err="1">
                <a:latin typeface="Arial"/>
                <a:ea typeface="Arial"/>
                <a:cs typeface="Arial"/>
                <a:sym typeface="Arial"/>
              </a:rPr>
              <a:t>join</a:t>
            </a:r>
            <a:r>
              <a:rPr lang="es-CO" sz="1800" dirty="0">
                <a:latin typeface="Arial"/>
                <a:ea typeface="Arial"/>
                <a:cs typeface="Arial"/>
                <a:sym typeface="Arial"/>
              </a:rPr>
              <a:t> brigada</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latin typeface="Arial"/>
                <a:ea typeface="Arial"/>
                <a:cs typeface="Arial"/>
                <a:sym typeface="Arial"/>
              </a:rPr>
              <a:t>on</a:t>
            </a:r>
            <a:r>
              <a:rPr lang="es-CO" sz="1800" dirty="0">
                <a:latin typeface="Arial"/>
                <a:ea typeface="Arial"/>
                <a:cs typeface="Arial"/>
                <a:sym typeface="Arial"/>
              </a:rPr>
              <a:t>  </a:t>
            </a:r>
            <a:r>
              <a:rPr lang="es-CO" sz="1800" dirty="0" err="1">
                <a:latin typeface="Arial"/>
                <a:ea typeface="Arial"/>
                <a:cs typeface="Arial"/>
                <a:sym typeface="Arial"/>
              </a:rPr>
              <a:t>participa.cod_bri</a:t>
            </a:r>
            <a:r>
              <a:rPr lang="es-CO" sz="1800" dirty="0">
                <a:latin typeface="Arial"/>
                <a:ea typeface="Arial"/>
                <a:cs typeface="Arial"/>
                <a:sym typeface="Arial"/>
              </a:rPr>
              <a:t>= </a:t>
            </a:r>
            <a:r>
              <a:rPr lang="es-CO" sz="1800" dirty="0" err="1">
                <a:latin typeface="Arial"/>
                <a:ea typeface="Arial"/>
                <a:cs typeface="Arial"/>
                <a:sym typeface="Arial"/>
              </a:rPr>
              <a:t>brigada.cod_bri</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latin typeface="Arial"/>
                <a:ea typeface="Arial"/>
                <a:cs typeface="Arial"/>
                <a:sym typeface="Arial"/>
              </a:rPr>
              <a:t>inner</a:t>
            </a:r>
            <a:r>
              <a:rPr lang="es-CO" sz="1800" dirty="0">
                <a:latin typeface="Arial"/>
                <a:ea typeface="Arial"/>
                <a:cs typeface="Arial"/>
                <a:sym typeface="Arial"/>
              </a:rPr>
              <a:t> </a:t>
            </a:r>
            <a:r>
              <a:rPr lang="es-CO" sz="1800" dirty="0" err="1">
                <a:latin typeface="Arial"/>
                <a:ea typeface="Arial"/>
                <a:cs typeface="Arial"/>
                <a:sym typeface="Arial"/>
              </a:rPr>
              <a:t>join</a:t>
            </a:r>
            <a:r>
              <a:rPr lang="es-CO" sz="1800" dirty="0">
                <a:latin typeface="Arial"/>
                <a:ea typeface="Arial"/>
                <a:cs typeface="Arial"/>
                <a:sym typeface="Arial"/>
              </a:rPr>
              <a:t> </a:t>
            </a:r>
            <a:r>
              <a:rPr lang="es-CO" sz="1800" dirty="0" err="1">
                <a:latin typeface="Arial"/>
                <a:ea typeface="Arial"/>
                <a:cs typeface="Arial"/>
                <a:sym typeface="Arial"/>
              </a:rPr>
              <a:t>Bri_med</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latin typeface="Arial"/>
                <a:ea typeface="Arial"/>
                <a:cs typeface="Arial"/>
                <a:sym typeface="Arial"/>
              </a:rPr>
              <a:t>on</a:t>
            </a:r>
            <a:r>
              <a:rPr lang="es-CO" sz="1800" dirty="0">
                <a:latin typeface="Arial"/>
                <a:ea typeface="Arial"/>
                <a:cs typeface="Arial"/>
                <a:sym typeface="Arial"/>
              </a:rPr>
              <a:t> </a:t>
            </a:r>
            <a:r>
              <a:rPr lang="es-CO" sz="1800" dirty="0" err="1">
                <a:latin typeface="Arial"/>
                <a:ea typeface="Arial"/>
                <a:cs typeface="Arial"/>
                <a:sym typeface="Arial"/>
              </a:rPr>
              <a:t>brigada.cod_bri</a:t>
            </a:r>
            <a:r>
              <a:rPr lang="es-CO" sz="1800" dirty="0">
                <a:latin typeface="Arial"/>
                <a:ea typeface="Arial"/>
                <a:cs typeface="Arial"/>
                <a:sym typeface="Arial"/>
              </a:rPr>
              <a:t> </a:t>
            </a:r>
            <a:r>
              <a:rPr lang="es-CO" sz="1800" dirty="0" err="1">
                <a:latin typeface="Arial"/>
                <a:ea typeface="Arial"/>
                <a:cs typeface="Arial"/>
                <a:sym typeface="Arial"/>
              </a:rPr>
              <a:t>inner</a:t>
            </a:r>
            <a:r>
              <a:rPr lang="es-CO" sz="1800" dirty="0">
                <a:latin typeface="Arial"/>
                <a:ea typeface="Arial"/>
                <a:cs typeface="Arial"/>
                <a:sym typeface="Arial"/>
              </a:rPr>
              <a:t> </a:t>
            </a:r>
            <a:r>
              <a:rPr lang="es-CO" sz="1800" dirty="0" err="1">
                <a:latin typeface="Arial"/>
                <a:ea typeface="Arial"/>
                <a:cs typeface="Arial"/>
                <a:sym typeface="Arial"/>
              </a:rPr>
              <a:t>join</a:t>
            </a:r>
            <a:r>
              <a:rPr lang="es-CO" sz="1800" dirty="0">
                <a:latin typeface="Arial"/>
                <a:ea typeface="Arial"/>
                <a:cs typeface="Arial"/>
                <a:sym typeface="Arial"/>
              </a:rPr>
              <a:t> </a:t>
            </a:r>
            <a:r>
              <a:rPr lang="es-CO" sz="1800" dirty="0" err="1">
                <a:latin typeface="Arial"/>
                <a:ea typeface="Arial"/>
                <a:cs typeface="Arial"/>
                <a:sym typeface="Arial"/>
              </a:rPr>
              <a:t>Bri_med.cod_bri</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where</a:t>
            </a:r>
            <a:r>
              <a:rPr lang="es-CO" sz="1800" dirty="0">
                <a:latin typeface="Arial"/>
                <a:ea typeface="Arial"/>
                <a:cs typeface="Arial"/>
                <a:sym typeface="Arial"/>
              </a:rPr>
              <a:t> </a:t>
            </a:r>
            <a:r>
              <a:rPr lang="es-CO" sz="1800" dirty="0" err="1">
                <a:latin typeface="Arial"/>
                <a:ea typeface="Arial"/>
                <a:cs typeface="Arial"/>
                <a:sym typeface="Arial"/>
              </a:rPr>
              <a:t>Participa.fecha</a:t>
            </a:r>
            <a:r>
              <a:rPr lang="es-CO" sz="1800" dirty="0">
                <a:latin typeface="Arial"/>
                <a:ea typeface="Arial"/>
                <a:cs typeface="Arial"/>
                <a:sym typeface="Arial"/>
              </a:rPr>
              <a:t> </a:t>
            </a:r>
            <a:r>
              <a:rPr lang="es-CO" sz="1800" dirty="0" err="1">
                <a:solidFill>
                  <a:srgbClr val="808080"/>
                </a:solidFill>
                <a:latin typeface="Arial"/>
                <a:ea typeface="Arial"/>
                <a:cs typeface="Arial"/>
                <a:sym typeface="Arial"/>
              </a:rPr>
              <a:t>between</a:t>
            </a:r>
            <a:r>
              <a:rPr lang="es-CO" sz="1800" dirty="0">
                <a:latin typeface="Arial"/>
                <a:ea typeface="Arial"/>
                <a:cs typeface="Arial"/>
                <a:sym typeface="Arial"/>
              </a:rPr>
              <a:t> @Fechai </a:t>
            </a:r>
            <a:r>
              <a:rPr lang="es-CO" sz="1800" dirty="0">
                <a:solidFill>
                  <a:srgbClr val="808080"/>
                </a:solidFill>
                <a:latin typeface="Arial"/>
                <a:ea typeface="Arial"/>
                <a:cs typeface="Arial"/>
                <a:sym typeface="Arial"/>
              </a:rPr>
              <a:t>and</a:t>
            </a:r>
            <a:r>
              <a:rPr lang="es-CO" sz="1800" dirty="0">
                <a:latin typeface="Arial"/>
                <a:ea typeface="Arial"/>
                <a:cs typeface="Arial"/>
                <a:sym typeface="Arial"/>
              </a:rPr>
              <a:t> @Fechaf</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group</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by</a:t>
            </a:r>
            <a:r>
              <a:rPr lang="es-CO" sz="1800" dirty="0">
                <a:latin typeface="Arial"/>
                <a:ea typeface="Arial"/>
                <a:cs typeface="Arial"/>
                <a:sym typeface="Arial"/>
              </a:rPr>
              <a:t> </a:t>
            </a:r>
            <a:r>
              <a:rPr lang="es-CO" sz="1800" dirty="0" err="1">
                <a:latin typeface="Arial"/>
                <a:ea typeface="Arial"/>
                <a:cs typeface="Arial"/>
                <a:sym typeface="Arial"/>
              </a:rPr>
              <a:t>Bri_med.cod_bri</a:t>
            </a:r>
            <a:r>
              <a:rPr lang="es-CO" sz="1800" dirty="0">
                <a:latin typeface="Arial"/>
                <a:ea typeface="Arial"/>
                <a:cs typeface="Arial"/>
                <a:sym typeface="Arial"/>
              </a:rPr>
              <a:t>, </a:t>
            </a:r>
            <a:r>
              <a:rPr lang="es-CO" sz="1800" dirty="0" err="1">
                <a:latin typeface="Arial"/>
                <a:ea typeface="Arial"/>
                <a:cs typeface="Arial"/>
                <a:sym typeface="Arial"/>
              </a:rPr>
              <a:t>brigada</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cod_bri</a:t>
            </a:r>
            <a:r>
              <a:rPr lang="es-CO" sz="1800" dirty="0">
                <a:latin typeface="Arial"/>
                <a:ea typeface="Arial"/>
                <a:cs typeface="Arial"/>
                <a:sym typeface="Arial"/>
              </a:rPr>
              <a:t> </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err="1">
                <a:latin typeface="Arial"/>
                <a:ea typeface="Arial"/>
                <a:cs typeface="Arial"/>
                <a:sym typeface="Arial"/>
              </a:rPr>
              <a:t>brigada</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nom_bri</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err="1">
                <a:latin typeface="Arial"/>
                <a:ea typeface="Arial"/>
                <a:cs typeface="Arial"/>
                <a:sym typeface="Arial"/>
              </a:rPr>
              <a:t>brigada</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cod_proy</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err="1">
                <a:latin typeface="Arial"/>
                <a:ea typeface="Arial"/>
                <a:cs typeface="Arial"/>
                <a:sym typeface="Arial"/>
              </a:rPr>
              <a:t>brigada</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fecha_b</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having</a:t>
            </a:r>
            <a:r>
              <a:rPr lang="es-CO" sz="1800" dirty="0">
                <a:latin typeface="Arial"/>
                <a:ea typeface="Arial"/>
                <a:cs typeface="Arial"/>
                <a:sym typeface="Arial"/>
              </a:rPr>
              <a:t> </a:t>
            </a:r>
            <a:r>
              <a:rPr lang="es-CO" sz="1800" dirty="0">
                <a:solidFill>
                  <a:srgbClr val="FF00FF"/>
                </a:solidFill>
                <a:latin typeface="Arial"/>
                <a:ea typeface="Arial"/>
                <a:cs typeface="Arial"/>
                <a:sym typeface="Arial"/>
              </a:rPr>
              <a:t>sum</a:t>
            </a:r>
            <a:r>
              <a:rPr lang="es-CO" sz="1800" dirty="0">
                <a:solidFill>
                  <a:srgbClr val="808080"/>
                </a:solidFill>
                <a:latin typeface="Arial"/>
                <a:ea typeface="Arial"/>
                <a:cs typeface="Arial"/>
                <a:sym typeface="Arial"/>
              </a:rPr>
              <a:t>(</a:t>
            </a:r>
            <a:r>
              <a:rPr lang="es-CO" sz="1800" dirty="0" err="1">
                <a:solidFill>
                  <a:srgbClr val="808080"/>
                </a:solidFill>
                <a:latin typeface="Arial"/>
                <a:ea typeface="Arial"/>
                <a:cs typeface="Arial"/>
                <a:sym typeface="Arial"/>
              </a:rPr>
              <a:t>canti_utilizada</a:t>
            </a:r>
            <a:r>
              <a:rPr lang="es-CO" sz="1800" dirty="0">
                <a:solidFill>
                  <a:srgbClr val="808080"/>
                </a:solidFill>
                <a:latin typeface="Arial"/>
                <a:ea typeface="Arial"/>
                <a:cs typeface="Arial"/>
                <a:sym typeface="Arial"/>
              </a:rPr>
              <a:t>*)&gt;</a:t>
            </a:r>
            <a:r>
              <a:rPr lang="es-CO" sz="1800" dirty="0">
                <a:latin typeface="Arial"/>
                <a:ea typeface="Arial"/>
                <a:cs typeface="Arial"/>
                <a:sym typeface="Arial"/>
              </a:rPr>
              <a:t>@Valor</a:t>
            </a:r>
            <a:r>
              <a:rPr lang="es-CO" sz="1800" dirty="0">
                <a:solidFill>
                  <a:srgbClr val="808080"/>
                </a:solidFill>
                <a:latin typeface="Arial"/>
                <a:ea typeface="Arial"/>
                <a:cs typeface="Arial"/>
                <a:sym typeface="Arial"/>
              </a:rPr>
              <a:t>)</a:t>
            </a:r>
            <a:endParaRPr sz="1800" dirty="0">
              <a:solidFill>
                <a:srgbClr val="80808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808080"/>
                </a:solidFill>
                <a:latin typeface="Arial"/>
                <a:ea typeface="Arial"/>
                <a:cs typeface="Arial"/>
                <a:sym typeface="Arial"/>
              </a:rPr>
              <a:t> </a:t>
            </a:r>
            <a:r>
              <a:rPr lang="es-CO" sz="1800" dirty="0" err="1">
                <a:solidFill>
                  <a:srgbClr val="0000FF"/>
                </a:solidFill>
                <a:latin typeface="Arial"/>
                <a:ea typeface="Arial"/>
                <a:cs typeface="Arial"/>
                <a:sym typeface="Arial"/>
              </a:rPr>
              <a:t>select</a:t>
            </a:r>
            <a:r>
              <a:rPr lang="es-CO" sz="1800" dirty="0">
                <a:latin typeface="Arial"/>
                <a:ea typeface="Arial"/>
                <a:cs typeface="Arial"/>
                <a:sym typeface="Arial"/>
              </a:rPr>
              <a:t> </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from</a:t>
            </a:r>
            <a:r>
              <a:rPr lang="es-CO" sz="1800" dirty="0">
                <a:latin typeface="Arial"/>
                <a:ea typeface="Arial"/>
                <a:cs typeface="Arial"/>
                <a:sym typeface="Arial"/>
              </a:rPr>
              <a:t> </a:t>
            </a:r>
            <a:r>
              <a:rPr lang="es-CO" sz="1800" dirty="0" err="1">
                <a:latin typeface="Arial"/>
                <a:ea typeface="Arial"/>
                <a:cs typeface="Arial"/>
                <a:sym typeface="Arial"/>
              </a:rPr>
              <a:t>F_Brigadas</a:t>
            </a:r>
            <a:r>
              <a:rPr lang="es-CO" sz="1800" dirty="0">
                <a:solidFill>
                  <a:srgbClr val="808080"/>
                </a:solidFill>
                <a:latin typeface="Arial"/>
                <a:ea typeface="Arial"/>
                <a:cs typeface="Arial"/>
                <a:sym typeface="Arial"/>
              </a:rPr>
              <a:t>(</a:t>
            </a:r>
            <a:r>
              <a:rPr lang="es-CO" sz="1800" dirty="0">
                <a:solidFill>
                  <a:srgbClr val="FF0000"/>
                </a:solidFill>
                <a:latin typeface="Arial"/>
                <a:ea typeface="Arial"/>
                <a:cs typeface="Arial"/>
                <a:sym typeface="Arial"/>
              </a:rPr>
              <a:t>'12/07/2010'</a:t>
            </a:r>
            <a:r>
              <a:rPr lang="es-CO" sz="1800" dirty="0">
                <a:solidFill>
                  <a:srgbClr val="808080"/>
                </a:solidFill>
                <a:latin typeface="Arial"/>
                <a:ea typeface="Arial"/>
                <a:cs typeface="Arial"/>
                <a:sym typeface="Arial"/>
              </a:rPr>
              <a:t>,</a:t>
            </a:r>
            <a:r>
              <a:rPr lang="es-CO" sz="1800" dirty="0">
                <a:solidFill>
                  <a:srgbClr val="FF0000"/>
                </a:solidFill>
                <a:latin typeface="Arial"/>
                <a:ea typeface="Arial"/>
                <a:cs typeface="Arial"/>
                <a:sym typeface="Arial"/>
              </a:rPr>
              <a:t>'01/10/2012'</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501</a:t>
            </a:r>
            <a:r>
              <a:rPr lang="es-CO" sz="1800" dirty="0">
                <a:solidFill>
                  <a:srgbClr val="808080"/>
                </a:solidFill>
                <a:latin typeface="Arial"/>
                <a:ea typeface="Arial"/>
                <a:cs typeface="Arial"/>
                <a:sym typeface="Arial"/>
              </a:rPr>
              <a:t>)</a:t>
            </a:r>
            <a:endParaRPr sz="1800" dirty="0">
              <a:solidFill>
                <a:srgbClr val="808080"/>
              </a:solidFill>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dirty="0">
              <a:latin typeface="Arial"/>
              <a:ea typeface="Arial"/>
              <a:cs typeface="Arial"/>
              <a:sym typeface="Arial"/>
            </a:endParaRPr>
          </a:p>
        </p:txBody>
      </p:sp>
      <p:sp>
        <p:nvSpPr>
          <p:cNvPr id="159" name="Shape 159"/>
          <p:cNvSpPr txBox="1">
            <a:spLocks noGrp="1"/>
          </p:cNvSpPr>
          <p:nvPr>
            <p:ph type="sldNum" idx="12"/>
          </p:nvPr>
        </p:nvSpPr>
        <p:spPr>
          <a:xfrm>
            <a:off x="547700" y="8236767"/>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10</a:t>
            </a:fld>
            <a:endParaRPr sz="1200" b="1" i="0" u="none" strike="noStrike" cap="none">
              <a:solidFill>
                <a:schemeClr val="dk1"/>
              </a:solidFill>
              <a:latin typeface="Arial"/>
              <a:ea typeface="Arial"/>
              <a:cs typeface="Arial"/>
              <a:sym typeface="Arial"/>
            </a:endParaRPr>
          </a:p>
        </p:txBody>
      </p:sp>
      <p:sp>
        <p:nvSpPr>
          <p:cNvPr id="160" name="Shape 160"/>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r>
              <a:rPr lang="es-CO" sz="1800" b="1">
                <a:solidFill>
                  <a:schemeClr val="dk1"/>
                </a:solidFill>
              </a:rPr>
              <a:t>Funciones</a:t>
            </a:r>
            <a:endParaRPr sz="18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165"/>
        <p:cNvGrpSpPr/>
        <p:nvPr/>
      </p:nvGrpSpPr>
      <p:grpSpPr>
        <a:xfrm>
          <a:off x="0" y="0"/>
          <a:ext cx="0" cy="0"/>
          <a:chOff x="0" y="0"/>
          <a:chExt cx="0" cy="0"/>
        </a:xfrm>
      </p:grpSpPr>
      <p:sp>
        <p:nvSpPr>
          <p:cNvPr id="166" name="Shape 166"/>
          <p:cNvSpPr txBox="1">
            <a:spLocks noGrp="1"/>
          </p:cNvSpPr>
          <p:nvPr>
            <p:ph type="body" idx="1"/>
          </p:nvPr>
        </p:nvSpPr>
        <p:spPr>
          <a:xfrm>
            <a:off x="345350" y="1828800"/>
            <a:ext cx="6001800" cy="6828300"/>
          </a:xfrm>
          <a:prstGeom prst="rect">
            <a:avLst/>
          </a:prstGeom>
          <a:noFill/>
          <a:ln>
            <a:noFill/>
          </a:ln>
        </p:spPr>
        <p:txBody>
          <a:bodyPr spcFirstLastPara="1" wrap="square" lIns="91425" tIns="45700" rIns="91425" bIns="45700" anchor="t" anchorCtr="0">
            <a:noAutofit/>
          </a:bodyPr>
          <a:lstStyle/>
          <a:p>
            <a:pPr marL="0" lvl="0" indent="0" rtl="0">
              <a:lnSpc>
                <a:spcPct val="115000"/>
              </a:lnSpc>
              <a:spcBef>
                <a:spcPts val="0"/>
              </a:spcBef>
              <a:spcAft>
                <a:spcPts val="0"/>
              </a:spcAft>
              <a:buClr>
                <a:schemeClr val="dk1"/>
              </a:buClr>
              <a:buSzPts val="1100"/>
              <a:buFont typeface="Arial"/>
              <a:buNone/>
            </a:pPr>
            <a:endParaRPr sz="1800" dirty="0">
              <a:highlight>
                <a:srgbClr val="FFFFFF"/>
              </a:highligh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r>
              <a:rPr lang="es-CO" sz="1800" dirty="0">
                <a:highlight>
                  <a:srgbClr val="FFFFFF"/>
                </a:highlight>
                <a:latin typeface="Arial"/>
                <a:ea typeface="Arial"/>
                <a:cs typeface="Arial"/>
                <a:sym typeface="Arial"/>
              </a:rPr>
              <a:t> Crear un usuario de Windows llamado JOSE</a:t>
            </a:r>
            <a:endParaRPr sz="1800" dirty="0">
              <a:highlight>
                <a:srgbClr val="FFFFFF"/>
              </a:highlight>
              <a:latin typeface="Arial"/>
              <a:ea typeface="Arial"/>
              <a:cs typeface="Arial"/>
              <a:sym typeface="Arial"/>
            </a:endParaRPr>
          </a:p>
          <a:p>
            <a:pPr marL="0" lvl="0" indent="0" rtl="0">
              <a:lnSpc>
                <a:spcPct val="115000"/>
              </a:lnSpc>
              <a:spcBef>
                <a:spcPts val="0"/>
              </a:spcBef>
              <a:spcAft>
                <a:spcPts val="0"/>
              </a:spcAft>
              <a:buClr>
                <a:schemeClr val="dk1"/>
              </a:buClr>
              <a:buSzPts val="1100"/>
              <a:buFont typeface="Arial"/>
              <a:buNone/>
            </a:pPr>
            <a:endParaRPr sz="1800" dirty="0">
              <a:highlight>
                <a:srgbClr val="FFFFFF"/>
              </a:highlight>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1.	Abrir el MS Management Studio</a:t>
            </a: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2.	Buscamos en el Explorador de Objetos, la Carpeta Security, </a:t>
            </a:r>
            <a:r>
              <a:rPr lang="es-CO" sz="1800" dirty="0" err="1">
                <a:latin typeface="Arial"/>
                <a:ea typeface="Arial"/>
                <a:cs typeface="Arial"/>
                <a:sym typeface="Arial"/>
              </a:rPr>
              <a:t>Logins</a:t>
            </a:r>
            <a:r>
              <a:rPr lang="es-CO" sz="1800" dirty="0">
                <a:latin typeface="Arial"/>
                <a:ea typeface="Arial"/>
                <a:cs typeface="Arial"/>
                <a:sym typeface="Arial"/>
              </a:rPr>
              <a:t>.</a:t>
            </a: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3.	Aquí vamos a definir un nuevo </a:t>
            </a:r>
            <a:r>
              <a:rPr lang="es-CO" sz="1800" dirty="0" err="1">
                <a:latin typeface="Arial"/>
                <a:ea typeface="Arial"/>
                <a:cs typeface="Arial"/>
                <a:sym typeface="Arial"/>
              </a:rPr>
              <a:t>Login</a:t>
            </a:r>
            <a:r>
              <a:rPr lang="es-CO" sz="1800" dirty="0">
                <a:latin typeface="Arial"/>
                <a:ea typeface="Arial"/>
                <a:cs typeface="Arial"/>
                <a:sym typeface="Arial"/>
              </a:rPr>
              <a:t>, el cual tendrá acceso al Servidor pero no a una base específica.</a:t>
            </a: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4.	Nuevo </a:t>
            </a:r>
            <a:r>
              <a:rPr lang="es-CO" sz="1800" dirty="0" err="1">
                <a:latin typeface="Arial"/>
                <a:ea typeface="Arial"/>
                <a:cs typeface="Arial"/>
                <a:sym typeface="Arial"/>
              </a:rPr>
              <a:t>Login</a:t>
            </a:r>
            <a:r>
              <a:rPr lang="es-CO" sz="1800" dirty="0">
                <a:latin typeface="Arial"/>
                <a:ea typeface="Arial"/>
                <a:cs typeface="Arial"/>
                <a:sym typeface="Arial"/>
              </a:rPr>
              <a:t>. </a:t>
            </a:r>
            <a:r>
              <a:rPr lang="es-CO" sz="1800" dirty="0" err="1">
                <a:latin typeface="Arial"/>
                <a:ea typeface="Arial"/>
                <a:cs typeface="Arial"/>
                <a:sym typeface="Arial"/>
              </a:rPr>
              <a:t>Search</a:t>
            </a:r>
            <a:r>
              <a:rPr lang="es-CO" sz="1800" dirty="0">
                <a:latin typeface="Arial"/>
                <a:ea typeface="Arial"/>
                <a:cs typeface="Arial"/>
                <a:sym typeface="Arial"/>
              </a:rPr>
              <a:t>.  Escribimos el nombre de nuestro usuario </a:t>
            </a:r>
            <a:r>
              <a:rPr lang="es-CO" sz="1800" dirty="0">
                <a:highlight>
                  <a:srgbClr val="FFFFFF"/>
                </a:highlight>
                <a:latin typeface="Arial"/>
                <a:ea typeface="Arial"/>
                <a:cs typeface="Arial"/>
                <a:sym typeface="Arial"/>
              </a:rPr>
              <a:t>“JOSE”.  </a:t>
            </a:r>
            <a:r>
              <a:rPr lang="es-CO" sz="1800" dirty="0">
                <a:latin typeface="Arial"/>
                <a:ea typeface="Arial"/>
                <a:cs typeface="Arial"/>
                <a:sym typeface="Arial"/>
              </a:rPr>
              <a:t>Comprobamos.   Finalmente Aceptar</a:t>
            </a: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5.	Buscamos nuestra Base de Datos “Demo”.  Folder Security.  Folder </a:t>
            </a:r>
            <a:r>
              <a:rPr lang="es-CO" sz="1800" dirty="0" err="1">
                <a:latin typeface="Arial"/>
                <a:ea typeface="Arial"/>
                <a:cs typeface="Arial"/>
                <a:sym typeface="Arial"/>
              </a:rPr>
              <a:t>Users</a:t>
            </a:r>
            <a:r>
              <a:rPr lang="es-CO" sz="1800" dirty="0">
                <a:latin typeface="Arial"/>
                <a:ea typeface="Arial"/>
                <a:cs typeface="Arial"/>
                <a:sym typeface="Arial"/>
              </a:rPr>
              <a:t>.  Nuevo </a:t>
            </a:r>
            <a:r>
              <a:rPr lang="es-CO" sz="1800" dirty="0" err="1">
                <a:latin typeface="Arial"/>
                <a:ea typeface="Arial"/>
                <a:cs typeface="Arial"/>
                <a:sym typeface="Arial"/>
              </a:rPr>
              <a:t>User.</a:t>
            </a:r>
            <a:r>
              <a:rPr lang="es-CO" sz="1800" b="1" dirty="0" err="1">
                <a:latin typeface="Arial"/>
                <a:ea typeface="Arial"/>
                <a:cs typeface="Arial"/>
                <a:sym typeface="Arial"/>
              </a:rPr>
              <a:t>en</a:t>
            </a:r>
            <a:r>
              <a:rPr lang="es-CO" sz="1800" b="1" dirty="0">
                <a:latin typeface="Arial"/>
                <a:ea typeface="Arial"/>
                <a:cs typeface="Arial"/>
                <a:sym typeface="Arial"/>
              </a:rPr>
              <a:t> la base de datos</a:t>
            </a:r>
            <a:endParaRPr sz="1800" b="1"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6.	Aquí vamos a definir el nombre del </a:t>
            </a:r>
            <a:r>
              <a:rPr lang="es-CO" sz="1800" dirty="0" err="1">
                <a:latin typeface="Arial"/>
                <a:ea typeface="Arial"/>
                <a:cs typeface="Arial"/>
                <a:sym typeface="Arial"/>
              </a:rPr>
              <a:t>User</a:t>
            </a:r>
            <a:r>
              <a:rPr lang="es-CO" sz="1800" dirty="0">
                <a:latin typeface="Arial"/>
                <a:ea typeface="Arial"/>
                <a:cs typeface="Arial"/>
                <a:sym typeface="Arial"/>
              </a:rPr>
              <a:t>, que puede ser o no el mismo del </a:t>
            </a:r>
            <a:r>
              <a:rPr lang="es-CO" sz="1800" dirty="0" err="1">
                <a:latin typeface="Arial"/>
                <a:ea typeface="Arial"/>
                <a:cs typeface="Arial"/>
                <a:sym typeface="Arial"/>
              </a:rPr>
              <a:t>Logín</a:t>
            </a:r>
            <a:r>
              <a:rPr lang="es-CO" sz="1800" dirty="0">
                <a:latin typeface="Arial"/>
                <a:ea typeface="Arial"/>
                <a:cs typeface="Arial"/>
                <a:sym typeface="Arial"/>
              </a:rPr>
              <a:t>.   Escribimos</a:t>
            </a:r>
            <a:r>
              <a:rPr lang="es-CO" sz="1800" dirty="0">
                <a:highlight>
                  <a:srgbClr val="FFFFFF"/>
                </a:highlight>
                <a:latin typeface="Arial"/>
                <a:ea typeface="Arial"/>
                <a:cs typeface="Arial"/>
                <a:sym typeface="Arial"/>
              </a:rPr>
              <a:t> JOSE</a:t>
            </a:r>
            <a:r>
              <a:rPr lang="es-CO" sz="1800" dirty="0">
                <a:latin typeface="Arial"/>
                <a:ea typeface="Arial"/>
                <a:cs typeface="Arial"/>
                <a:sym typeface="Arial"/>
              </a:rPr>
              <a:t> y buscamos el </a:t>
            </a:r>
            <a:r>
              <a:rPr lang="es-CO" sz="1800" dirty="0" err="1">
                <a:latin typeface="Arial"/>
                <a:ea typeface="Arial"/>
                <a:cs typeface="Arial"/>
                <a:sym typeface="Arial"/>
              </a:rPr>
              <a:t>Login</a:t>
            </a:r>
            <a:r>
              <a:rPr lang="es-CO" sz="1800" dirty="0">
                <a:latin typeface="Arial"/>
                <a:ea typeface="Arial"/>
                <a:cs typeface="Arial"/>
                <a:sym typeface="Arial"/>
              </a:rPr>
              <a:t> equivalente.  </a:t>
            </a:r>
            <a:r>
              <a:rPr lang="es-CO" sz="1800" dirty="0" err="1">
                <a:latin typeface="Arial"/>
                <a:ea typeface="Arial"/>
                <a:cs typeface="Arial"/>
                <a:sym typeface="Arial"/>
              </a:rPr>
              <a:t>Click</a:t>
            </a:r>
            <a:r>
              <a:rPr lang="es-CO" sz="1800" dirty="0">
                <a:latin typeface="Arial"/>
                <a:ea typeface="Arial"/>
                <a:cs typeface="Arial"/>
                <a:sym typeface="Arial"/>
              </a:rPr>
              <a:t> en OK</a:t>
            </a: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2000" dirty="0">
                <a:highlight>
                  <a:srgbClr val="FFFFFF"/>
                </a:highlight>
                <a:latin typeface="Arial"/>
                <a:ea typeface="Arial"/>
                <a:cs typeface="Arial"/>
                <a:sym typeface="Arial"/>
              </a:rPr>
              <a:t>  </a:t>
            </a:r>
            <a:endParaRPr sz="2000" b="1" dirty="0">
              <a:latin typeface="Arial"/>
              <a:ea typeface="Arial"/>
              <a:cs typeface="Arial"/>
              <a:sym typeface="Arial"/>
            </a:endParaRPr>
          </a:p>
          <a:p>
            <a:pPr marL="0" marR="0" lvl="0" indent="0" algn="just" rtl="0">
              <a:lnSpc>
                <a:spcPct val="90000"/>
              </a:lnSpc>
              <a:spcBef>
                <a:spcPts val="400"/>
              </a:spcBef>
              <a:spcAft>
                <a:spcPts val="0"/>
              </a:spcAft>
              <a:buClr>
                <a:schemeClr val="dk1"/>
              </a:buClr>
              <a:buFont typeface="Arial"/>
              <a:buNone/>
            </a:pPr>
            <a:endParaRPr sz="2000" dirty="0">
              <a:highlight>
                <a:srgbClr val="FFFFFF"/>
              </a:highlight>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Arial"/>
              <a:ea typeface="Arial"/>
              <a:cs typeface="Arial"/>
              <a:sym typeface="Arial"/>
            </a:endParaRPr>
          </a:p>
        </p:txBody>
      </p:sp>
      <p:sp>
        <p:nvSpPr>
          <p:cNvPr id="167" name="Shape 167"/>
          <p:cNvSpPr txBox="1">
            <a:spLocks noGrp="1"/>
          </p:cNvSpPr>
          <p:nvPr>
            <p:ph type="sldNum" idx="12"/>
          </p:nvPr>
        </p:nvSpPr>
        <p:spPr>
          <a:xfrm>
            <a:off x="547700" y="81701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11</a:t>
            </a:fld>
            <a:endParaRPr sz="1200" b="1" i="0" u="none" strike="noStrike" cap="none">
              <a:solidFill>
                <a:schemeClr val="dk1"/>
              </a:solidFill>
              <a:latin typeface="Arial"/>
              <a:ea typeface="Arial"/>
              <a:cs typeface="Arial"/>
              <a:sym typeface="Arial"/>
            </a:endParaRPr>
          </a:p>
        </p:txBody>
      </p:sp>
      <p:sp>
        <p:nvSpPr>
          <p:cNvPr id="168" name="Shape 168"/>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r>
              <a:rPr lang="es-CO" sz="1800" b="1">
                <a:solidFill>
                  <a:schemeClr val="dk1"/>
                </a:solidFill>
              </a:rPr>
              <a:t>Seguridad</a:t>
            </a:r>
            <a:endParaRPr sz="18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173"/>
        <p:cNvGrpSpPr/>
        <p:nvPr/>
      </p:nvGrpSpPr>
      <p:grpSpPr>
        <a:xfrm>
          <a:off x="0" y="0"/>
          <a:ext cx="0" cy="0"/>
          <a:chOff x="0" y="0"/>
          <a:chExt cx="0" cy="0"/>
        </a:xfrm>
      </p:grpSpPr>
      <p:sp>
        <p:nvSpPr>
          <p:cNvPr id="174" name="Shape 174"/>
          <p:cNvSpPr txBox="1">
            <a:spLocks noGrp="1"/>
          </p:cNvSpPr>
          <p:nvPr>
            <p:ph type="body" idx="1"/>
          </p:nvPr>
        </p:nvSpPr>
        <p:spPr>
          <a:xfrm>
            <a:off x="315300" y="1828800"/>
            <a:ext cx="6111000" cy="6828300"/>
          </a:xfrm>
          <a:prstGeom prst="rect">
            <a:avLst/>
          </a:prstGeom>
          <a:noFill/>
          <a:ln>
            <a:noFill/>
          </a:ln>
        </p:spPr>
        <p:txBody>
          <a:bodyPr spcFirstLastPara="1" wrap="square" lIns="91425" tIns="45700" rIns="91425" bIns="45700" anchor="t" anchorCtr="0">
            <a:noAutofit/>
          </a:bodyPr>
          <a:lstStyle/>
          <a:p>
            <a:pPr marL="457200" lvl="0" indent="-228600" algn="just" rtl="0">
              <a:lnSpc>
                <a:spcPct val="115000"/>
              </a:lnSpc>
              <a:spcBef>
                <a:spcPts val="400"/>
              </a:spcBef>
              <a:spcAft>
                <a:spcPts val="0"/>
              </a:spcAft>
              <a:buClr>
                <a:schemeClr val="dk1"/>
              </a:buClr>
              <a:buSzPts val="1100"/>
              <a:buFont typeface="Arial"/>
              <a:buNone/>
            </a:pP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7. Iniciemos sesión de Windows con el </a:t>
            </a:r>
            <a:r>
              <a:rPr lang="es-CO" sz="1800" dirty="0" err="1">
                <a:latin typeface="Arial"/>
                <a:ea typeface="Arial"/>
                <a:cs typeface="Arial"/>
                <a:sym typeface="Arial"/>
              </a:rPr>
              <a:t>Login</a:t>
            </a:r>
            <a:r>
              <a:rPr lang="es-CO" sz="1800" dirty="0">
                <a:latin typeface="Arial"/>
                <a:ea typeface="Arial"/>
                <a:cs typeface="Arial"/>
                <a:sym typeface="Arial"/>
              </a:rPr>
              <a:t> JOSE.</a:t>
            </a: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8. Verifiquemos que no tenemos acceso a otras bases más que a “Demo”, adicional no podemos visualizar ninguna Tabla, solo vistas, pero al ejecutarla nos regresaran 0 Registros.</a:t>
            </a: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9.Regresemos a la sesión de Administrador y asignemos roles al </a:t>
            </a:r>
            <a:r>
              <a:rPr lang="es-CO" sz="1800" dirty="0" err="1">
                <a:latin typeface="Arial"/>
                <a:ea typeface="Arial"/>
                <a:cs typeface="Arial"/>
                <a:sym typeface="Arial"/>
              </a:rPr>
              <a:t>User</a:t>
            </a:r>
            <a:r>
              <a:rPr lang="es-CO" sz="1800" dirty="0">
                <a:latin typeface="Arial"/>
                <a:ea typeface="Arial"/>
                <a:cs typeface="Arial"/>
                <a:sym typeface="Arial"/>
              </a:rPr>
              <a:t> JOSE.	Vamos a la Base de Datos “Demo”.  </a:t>
            </a:r>
            <a:r>
              <a:rPr lang="es-CO" sz="1800" dirty="0" err="1">
                <a:latin typeface="Arial"/>
                <a:ea typeface="Arial"/>
                <a:cs typeface="Arial"/>
                <a:sym typeface="Arial"/>
              </a:rPr>
              <a:t>Users</a:t>
            </a:r>
            <a:r>
              <a:rPr lang="es-CO" sz="1800" dirty="0">
                <a:latin typeface="Arial"/>
                <a:ea typeface="Arial"/>
                <a:cs typeface="Arial"/>
                <a:sym typeface="Arial"/>
              </a:rPr>
              <a:t> y buscamos a “JOSE”.  Asignaremos </a:t>
            </a:r>
            <a:r>
              <a:rPr lang="es-CO" sz="1800" dirty="0" err="1">
                <a:latin typeface="Arial"/>
                <a:ea typeface="Arial"/>
                <a:cs typeface="Arial"/>
                <a:sym typeface="Arial"/>
              </a:rPr>
              <a:t>db_datareader</a:t>
            </a:r>
            <a:r>
              <a:rPr lang="es-CO" sz="1800" dirty="0">
                <a:latin typeface="Arial"/>
                <a:ea typeface="Arial"/>
                <a:cs typeface="Arial"/>
                <a:sym typeface="Arial"/>
              </a:rPr>
              <a:t> y </a:t>
            </a:r>
            <a:r>
              <a:rPr lang="es-CO" sz="1800" dirty="0" err="1">
                <a:latin typeface="Arial"/>
                <a:ea typeface="Arial"/>
                <a:cs typeface="Arial"/>
                <a:sym typeface="Arial"/>
              </a:rPr>
              <a:t>db_datawriter</a:t>
            </a:r>
            <a:r>
              <a:rPr lang="es-CO" sz="1800" dirty="0">
                <a:latin typeface="Arial"/>
                <a:ea typeface="Arial"/>
                <a:cs typeface="Arial"/>
                <a:sym typeface="Arial"/>
              </a:rPr>
              <a:t>.</a:t>
            </a: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10.Nuevamente regresamos a la sesión de Windows “JOSE”.  Y verificamos los cambios.  Podemos ver las Tablas.  Y podemos hacer consulta de búsqueda e inserción de datos.</a:t>
            </a: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11.En la sesión Administrador.  Buscamos el </a:t>
            </a:r>
            <a:r>
              <a:rPr lang="es-CO" sz="1800" dirty="0" err="1">
                <a:latin typeface="Arial"/>
                <a:ea typeface="Arial"/>
                <a:cs typeface="Arial"/>
                <a:sym typeface="Arial"/>
              </a:rPr>
              <a:t>user</a:t>
            </a:r>
            <a:r>
              <a:rPr lang="es-CO" sz="1800" dirty="0">
                <a:latin typeface="Arial"/>
                <a:ea typeface="Arial"/>
                <a:cs typeface="Arial"/>
                <a:sym typeface="Arial"/>
              </a:rPr>
              <a:t> “JOSE” y vamos a la sección </a:t>
            </a:r>
            <a:r>
              <a:rPr lang="es-CO" sz="1800" dirty="0" err="1">
                <a:latin typeface="Arial"/>
                <a:ea typeface="Arial"/>
                <a:cs typeface="Arial"/>
                <a:sym typeface="Arial"/>
              </a:rPr>
              <a:t>Securables</a:t>
            </a:r>
            <a:r>
              <a:rPr lang="es-CO" sz="1800" dirty="0">
                <a:latin typeface="Arial"/>
                <a:ea typeface="Arial"/>
                <a:cs typeface="Arial"/>
                <a:sym typeface="Arial"/>
              </a:rPr>
              <a:t>.</a:t>
            </a:r>
            <a:endParaRPr sz="1800" dirty="0">
              <a:latin typeface="Arial"/>
              <a:ea typeface="Arial"/>
              <a:cs typeface="Arial"/>
              <a:sym typeface="Arial"/>
            </a:endParaRPr>
          </a:p>
          <a:p>
            <a:pPr marL="457200" lvl="0" indent="-228600" algn="just" rtl="0">
              <a:lnSpc>
                <a:spcPct val="115000"/>
              </a:lnSpc>
              <a:spcBef>
                <a:spcPts val="400"/>
              </a:spcBef>
              <a:spcAft>
                <a:spcPts val="400"/>
              </a:spcAft>
              <a:buClr>
                <a:schemeClr val="dk1"/>
              </a:buClr>
              <a:buSzPts val="1100"/>
              <a:buFont typeface="Arial"/>
              <a:buNone/>
            </a:pPr>
            <a:endParaRPr sz="2101" b="0" i="0" u="none" strike="noStrike" cap="none" dirty="0">
              <a:solidFill>
                <a:schemeClr val="dk1"/>
              </a:solidFill>
              <a:latin typeface="Arial"/>
              <a:ea typeface="Arial"/>
              <a:cs typeface="Arial"/>
              <a:sym typeface="Arial"/>
            </a:endParaRPr>
          </a:p>
        </p:txBody>
      </p:sp>
      <p:sp>
        <p:nvSpPr>
          <p:cNvPr id="175" name="Shape 175"/>
          <p:cNvSpPr txBox="1">
            <a:spLocks noGrp="1"/>
          </p:cNvSpPr>
          <p:nvPr>
            <p:ph type="sldNum" idx="12"/>
          </p:nvPr>
        </p:nvSpPr>
        <p:spPr>
          <a:xfrm>
            <a:off x="529200" y="81701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12</a:t>
            </a:fld>
            <a:endParaRPr sz="1200" b="1" i="0" u="none" strike="noStrike" cap="none">
              <a:solidFill>
                <a:schemeClr val="dk1"/>
              </a:solidFill>
              <a:latin typeface="Arial"/>
              <a:ea typeface="Arial"/>
              <a:cs typeface="Arial"/>
              <a:sym typeface="Arial"/>
            </a:endParaRPr>
          </a:p>
        </p:txBody>
      </p:sp>
      <p:sp>
        <p:nvSpPr>
          <p:cNvPr id="176" name="Shape 176"/>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r>
              <a:rPr lang="es-CO" sz="1800" b="1">
                <a:solidFill>
                  <a:schemeClr val="dk1"/>
                </a:solidFill>
              </a:rPr>
              <a:t>Seguridad (continuación)</a:t>
            </a:r>
            <a:endParaRPr sz="18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181"/>
        <p:cNvGrpSpPr/>
        <p:nvPr/>
      </p:nvGrpSpPr>
      <p:grpSpPr>
        <a:xfrm>
          <a:off x="0" y="0"/>
          <a:ext cx="0" cy="0"/>
          <a:chOff x="0" y="0"/>
          <a:chExt cx="0" cy="0"/>
        </a:xfrm>
      </p:grpSpPr>
      <p:sp>
        <p:nvSpPr>
          <p:cNvPr id="182" name="Shape 182"/>
          <p:cNvSpPr txBox="1">
            <a:spLocks noGrp="1"/>
          </p:cNvSpPr>
          <p:nvPr>
            <p:ph type="body" idx="1"/>
          </p:nvPr>
        </p:nvSpPr>
        <p:spPr>
          <a:xfrm>
            <a:off x="255250" y="2025525"/>
            <a:ext cx="6073500" cy="6631800"/>
          </a:xfrm>
          <a:prstGeom prst="rect">
            <a:avLst/>
          </a:prstGeom>
          <a:noFill/>
          <a:ln>
            <a:noFill/>
          </a:ln>
        </p:spPr>
        <p:txBody>
          <a:bodyPr spcFirstLastPara="1" wrap="square" lIns="91425" tIns="45700" rIns="91425" bIns="45700" anchor="t" anchorCtr="0">
            <a:noAutofit/>
          </a:bodyPr>
          <a:lstStyle/>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12. Los </a:t>
            </a:r>
            <a:r>
              <a:rPr lang="es-CO" sz="1800" dirty="0" err="1">
                <a:latin typeface="Arial"/>
                <a:ea typeface="Arial"/>
                <a:cs typeface="Arial"/>
                <a:sym typeface="Arial"/>
              </a:rPr>
              <a:t>Securables</a:t>
            </a:r>
            <a:r>
              <a:rPr lang="es-CO" sz="1800" dirty="0">
                <a:latin typeface="Arial"/>
                <a:ea typeface="Arial"/>
                <a:cs typeface="Arial"/>
                <a:sym typeface="Arial"/>
              </a:rPr>
              <a:t> o “Asegurables” nos van a dar la opción de asignar permisos al usuario a determinados objetos y determinadas acciones.</a:t>
            </a: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13. En  </a:t>
            </a:r>
            <a:r>
              <a:rPr lang="es-CO" sz="1800" dirty="0" err="1">
                <a:latin typeface="Arial"/>
                <a:ea typeface="Arial"/>
                <a:cs typeface="Arial"/>
                <a:sym typeface="Arial"/>
              </a:rPr>
              <a:t>securables</a:t>
            </a:r>
            <a:r>
              <a:rPr lang="es-CO" sz="1800" dirty="0">
                <a:latin typeface="Arial"/>
                <a:ea typeface="Arial"/>
                <a:cs typeface="Arial"/>
                <a:sym typeface="Arial"/>
              </a:rPr>
              <a:t> seleccionamos </a:t>
            </a:r>
            <a:r>
              <a:rPr lang="es-CO" sz="1800" dirty="0" err="1">
                <a:latin typeface="Arial"/>
                <a:ea typeface="Arial"/>
                <a:cs typeface="Arial"/>
                <a:sym typeface="Arial"/>
              </a:rPr>
              <a:t>Search</a:t>
            </a:r>
            <a:r>
              <a:rPr lang="es-CO" sz="1800" dirty="0">
                <a:latin typeface="Arial"/>
                <a:ea typeface="Arial"/>
                <a:cs typeface="Arial"/>
                <a:sym typeface="Arial"/>
              </a:rPr>
              <a:t>, “</a:t>
            </a:r>
            <a:r>
              <a:rPr lang="es-CO" sz="1800" dirty="0" err="1">
                <a:latin typeface="Arial"/>
                <a:ea typeface="Arial"/>
                <a:cs typeface="Arial"/>
                <a:sym typeface="Arial"/>
              </a:rPr>
              <a:t>All</a:t>
            </a:r>
            <a:r>
              <a:rPr lang="es-CO" sz="1800" dirty="0">
                <a:latin typeface="Arial"/>
                <a:ea typeface="Arial"/>
                <a:cs typeface="Arial"/>
                <a:sym typeface="Arial"/>
              </a:rPr>
              <a:t> </a:t>
            </a:r>
            <a:r>
              <a:rPr lang="es-CO" sz="1800" dirty="0" err="1">
                <a:latin typeface="Arial"/>
                <a:ea typeface="Arial"/>
                <a:cs typeface="Arial"/>
                <a:sym typeface="Arial"/>
              </a:rPr>
              <a:t>Objects</a:t>
            </a:r>
            <a:r>
              <a:rPr lang="es-CO" sz="1800" dirty="0">
                <a:latin typeface="Arial"/>
                <a:ea typeface="Arial"/>
                <a:cs typeface="Arial"/>
                <a:sym typeface="Arial"/>
              </a:rPr>
              <a:t> </a:t>
            </a:r>
            <a:r>
              <a:rPr lang="es-CO" sz="1800" dirty="0" err="1">
                <a:latin typeface="Arial"/>
                <a:ea typeface="Arial"/>
                <a:cs typeface="Arial"/>
                <a:sym typeface="Arial"/>
              </a:rPr>
              <a:t>of</a:t>
            </a:r>
            <a:r>
              <a:rPr lang="es-CO" sz="1800" dirty="0">
                <a:latin typeface="Arial"/>
                <a:ea typeface="Arial"/>
                <a:cs typeface="Arial"/>
                <a:sym typeface="Arial"/>
              </a:rPr>
              <a:t> </a:t>
            </a:r>
            <a:r>
              <a:rPr lang="es-CO" sz="1800" dirty="0" err="1">
                <a:latin typeface="Arial"/>
                <a:ea typeface="Arial"/>
                <a:cs typeface="Arial"/>
                <a:sym typeface="Arial"/>
              </a:rPr>
              <a:t>the</a:t>
            </a:r>
            <a:r>
              <a:rPr lang="es-CO" sz="1800" dirty="0">
                <a:latin typeface="Arial"/>
                <a:ea typeface="Arial"/>
                <a:cs typeface="Arial"/>
                <a:sym typeface="Arial"/>
              </a:rPr>
              <a:t> </a:t>
            </a:r>
            <a:r>
              <a:rPr lang="es-CO" sz="1800" dirty="0" err="1">
                <a:latin typeface="Arial"/>
                <a:ea typeface="Arial"/>
                <a:cs typeface="Arial"/>
                <a:sym typeface="Arial"/>
              </a:rPr>
              <a:t>types</a:t>
            </a:r>
            <a:r>
              <a:rPr lang="es-CO" sz="1800" dirty="0">
                <a:latin typeface="Arial"/>
                <a:ea typeface="Arial"/>
                <a:cs typeface="Arial"/>
                <a:sym typeface="Arial"/>
              </a:rPr>
              <a:t>”, “Tables”.   Por ejemplo: Para tabla Productos definimos que no tendrá permisos para borrar.</a:t>
            </a:r>
            <a:endParaRPr sz="1800" dirty="0">
              <a:latin typeface="Arial"/>
              <a:ea typeface="Arial"/>
              <a:cs typeface="Arial"/>
              <a:sym typeface="Arial"/>
            </a:endParaRPr>
          </a:p>
          <a:p>
            <a:pPr marL="457200" lvl="0" indent="-228600" algn="just" rtl="0">
              <a:lnSpc>
                <a:spcPct val="115000"/>
              </a:lnSpc>
              <a:spcBef>
                <a:spcPts val="400"/>
              </a:spcBef>
              <a:spcAft>
                <a:spcPts val="0"/>
              </a:spcAft>
              <a:buClr>
                <a:schemeClr val="dk1"/>
              </a:buClr>
              <a:buSzPts val="1100"/>
              <a:buFont typeface="Arial"/>
              <a:buNone/>
            </a:pPr>
            <a:r>
              <a:rPr lang="es-CO" sz="1800" dirty="0">
                <a:latin typeface="Arial"/>
                <a:ea typeface="Arial"/>
                <a:cs typeface="Arial"/>
                <a:sym typeface="Arial"/>
              </a:rPr>
              <a:t>14.  Regresamos a la sesión “JOSE” y verificamos esta acción.</a:t>
            </a:r>
            <a:endParaRPr sz="1800" dirty="0">
              <a:latin typeface="Arial"/>
              <a:ea typeface="Arial"/>
              <a:cs typeface="Arial"/>
              <a:sym typeface="Arial"/>
            </a:endParaRPr>
          </a:p>
          <a:p>
            <a:pPr marL="0" lvl="0" indent="0" algn="just" rtl="0">
              <a:lnSpc>
                <a:spcPct val="115000"/>
              </a:lnSpc>
              <a:spcBef>
                <a:spcPts val="400"/>
              </a:spcBef>
              <a:spcAft>
                <a:spcPts val="0"/>
              </a:spcAft>
              <a:buClr>
                <a:schemeClr val="dk1"/>
              </a:buClr>
              <a:buSzPts val="1100"/>
              <a:buFont typeface="Arial"/>
              <a:buNone/>
            </a:pPr>
            <a:r>
              <a:rPr lang="es-CO" sz="1100" b="1" dirty="0">
                <a:solidFill>
                  <a:srgbClr val="C00000"/>
                </a:solidFill>
                <a:highlight>
                  <a:srgbClr val="FFFFFF"/>
                </a:highlight>
                <a:latin typeface="Arial"/>
                <a:ea typeface="Arial"/>
                <a:cs typeface="Arial"/>
                <a:sym typeface="Arial"/>
              </a:rPr>
              <a:t> </a:t>
            </a:r>
            <a:endParaRPr sz="1100" b="1" dirty="0">
              <a:solidFill>
                <a:srgbClr val="C00000"/>
              </a:solidFill>
              <a:highlight>
                <a:srgbClr val="FFFFFF"/>
              </a:highlight>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2000" dirty="0">
              <a:highlight>
                <a:srgbClr val="FFFFFF"/>
              </a:highlight>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Arial"/>
              <a:ea typeface="Arial"/>
              <a:cs typeface="Arial"/>
              <a:sym typeface="Arial"/>
            </a:endParaRPr>
          </a:p>
        </p:txBody>
      </p:sp>
      <p:sp>
        <p:nvSpPr>
          <p:cNvPr id="183" name="Shape 183"/>
          <p:cNvSpPr txBox="1">
            <a:spLocks noGrp="1"/>
          </p:cNvSpPr>
          <p:nvPr>
            <p:ph type="sldNum" idx="12"/>
          </p:nvPr>
        </p:nvSpPr>
        <p:spPr>
          <a:xfrm>
            <a:off x="529200" y="8170417"/>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13</a:t>
            </a:fld>
            <a:endParaRPr sz="1200" b="1" i="0" u="none" strike="noStrike" cap="none">
              <a:solidFill>
                <a:schemeClr val="dk1"/>
              </a:solidFill>
              <a:latin typeface="Arial"/>
              <a:ea typeface="Arial"/>
              <a:cs typeface="Arial"/>
              <a:sym typeface="Arial"/>
            </a:endParaRPr>
          </a:p>
        </p:txBody>
      </p:sp>
      <p:sp>
        <p:nvSpPr>
          <p:cNvPr id="184" name="Shape 184"/>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r>
              <a:rPr lang="es-CO" sz="1800" b="1">
                <a:solidFill>
                  <a:schemeClr val="dk1"/>
                </a:solidFill>
              </a:rPr>
              <a:t>Seguridad (continuación)</a:t>
            </a:r>
            <a:endParaRPr sz="18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189"/>
        <p:cNvGrpSpPr/>
        <p:nvPr/>
      </p:nvGrpSpPr>
      <p:grpSpPr>
        <a:xfrm>
          <a:off x="0" y="0"/>
          <a:ext cx="0" cy="0"/>
          <a:chOff x="0" y="0"/>
          <a:chExt cx="0" cy="0"/>
        </a:xfrm>
      </p:grpSpPr>
      <p:sp>
        <p:nvSpPr>
          <p:cNvPr id="190" name="Shape 190"/>
          <p:cNvSpPr txBox="1">
            <a:spLocks noGrp="1"/>
          </p:cNvSpPr>
          <p:nvPr>
            <p:ph type="body" idx="1"/>
          </p:nvPr>
        </p:nvSpPr>
        <p:spPr>
          <a:xfrm>
            <a:off x="420425" y="1828800"/>
            <a:ext cx="5966100" cy="68283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Font typeface="Arial"/>
              <a:buNone/>
            </a:pPr>
            <a:r>
              <a:rPr lang="es-CO" sz="1400" i="0" u="none" strike="noStrike" cap="none" dirty="0">
                <a:solidFill>
                  <a:schemeClr val="dk1"/>
                </a:solidFill>
                <a:latin typeface="Arial"/>
                <a:ea typeface="Arial"/>
                <a:cs typeface="Arial"/>
                <a:sym typeface="Arial"/>
              </a:rPr>
              <a:t>Coloque aquí la captura de la pantalla de la ejecución del ejercicio</a:t>
            </a:r>
            <a:r>
              <a:rPr lang="es-CO" sz="1400" dirty="0">
                <a:latin typeface="Arial"/>
                <a:ea typeface="Arial"/>
                <a:cs typeface="Arial"/>
                <a:sym typeface="Arial"/>
              </a:rPr>
              <a:t> 1</a:t>
            </a:r>
            <a:r>
              <a:rPr lang="es-CO" sz="1400" i="0" u="none" strike="noStrike" cap="none" dirty="0">
                <a:solidFill>
                  <a:schemeClr val="dk1"/>
                </a:solidFill>
                <a:latin typeface="Arial"/>
                <a:ea typeface="Arial"/>
                <a:cs typeface="Arial"/>
                <a:sym typeface="Arial"/>
              </a:rPr>
              <a:t> sobre </a:t>
            </a:r>
            <a:r>
              <a:rPr lang="es-CO" sz="1400" b="1" i="0" u="none" strike="noStrike" cap="none" dirty="0" err="1">
                <a:solidFill>
                  <a:schemeClr val="dk1"/>
                </a:solidFill>
                <a:latin typeface="Arial"/>
                <a:ea typeface="Arial"/>
                <a:cs typeface="Arial"/>
                <a:sym typeface="Arial"/>
              </a:rPr>
              <a:t>trigger</a:t>
            </a:r>
            <a:endParaRPr sz="1400" b="1" dirty="0">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b="1" i="0" u="none" strike="noStrike" cap="none" dirty="0">
              <a:solidFill>
                <a:schemeClr val="dk1"/>
              </a:solidFill>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r>
              <a:rPr lang="es-CO" sz="1400" i="0" u="none" strike="noStrike" cap="none" dirty="0">
                <a:solidFill>
                  <a:schemeClr val="dk1"/>
                </a:solidFill>
                <a:latin typeface="Arial"/>
                <a:ea typeface="Arial"/>
                <a:cs typeface="Arial"/>
                <a:sym typeface="Arial"/>
              </a:rPr>
              <a:t>(Duplique la diapositiva cuantas veces requiera para colocar las imágenes de la captura de las pantallas)</a:t>
            </a:r>
            <a:endParaRPr sz="1400" i="0" u="none" strike="noStrike" cap="none" dirty="0">
              <a:solidFill>
                <a:schemeClr val="dk1"/>
              </a:solidFill>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2000" dirty="0">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2000" dirty="0">
              <a:latin typeface="Arial"/>
              <a:ea typeface="Arial"/>
              <a:cs typeface="Arial"/>
              <a:sym typeface="Arial"/>
            </a:endParaRPr>
          </a:p>
          <a:p>
            <a:pPr marL="0" lvl="0" indent="0" algn="ctr" rtl="0">
              <a:spcBef>
                <a:spcPts val="0"/>
              </a:spcBef>
              <a:spcAft>
                <a:spcPts val="0"/>
              </a:spcAft>
              <a:buClr>
                <a:schemeClr val="dk1"/>
              </a:buClr>
              <a:buFont typeface="Arial"/>
              <a:buNone/>
            </a:pPr>
            <a:endParaRPr sz="2000" dirty="0">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Arial"/>
              <a:ea typeface="Arial"/>
              <a:cs typeface="Arial"/>
              <a:sym typeface="Arial"/>
            </a:endParaRPr>
          </a:p>
        </p:txBody>
      </p:sp>
      <p:sp>
        <p:nvSpPr>
          <p:cNvPr id="191" name="Shape 191"/>
          <p:cNvSpPr txBox="1">
            <a:spLocks noGrp="1"/>
          </p:cNvSpPr>
          <p:nvPr>
            <p:ph type="sldNum" idx="12"/>
          </p:nvPr>
        </p:nvSpPr>
        <p:spPr>
          <a:xfrm>
            <a:off x="587000" y="81701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14</a:t>
            </a:fld>
            <a:endParaRPr sz="1200" b="1" i="0" u="none" strike="noStrike" cap="none">
              <a:solidFill>
                <a:schemeClr val="dk1"/>
              </a:solidFill>
              <a:latin typeface="Arial"/>
              <a:ea typeface="Arial"/>
              <a:cs typeface="Arial"/>
              <a:sym typeface="Arial"/>
            </a:endParaRPr>
          </a:p>
        </p:txBody>
      </p:sp>
      <p:sp>
        <p:nvSpPr>
          <p:cNvPr id="192" name="Shape 192"/>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Font typeface="Arial"/>
              <a:buNone/>
            </a:pPr>
            <a:r>
              <a:rPr lang="es-CO" sz="1800" b="1">
                <a:solidFill>
                  <a:schemeClr val="dk1"/>
                </a:solidFill>
              </a:rPr>
              <a:t>IMAGEN DE LA PANTALLA DEL EJERCICIO  SOBRE TRIGGER - Ejercicio 1</a:t>
            </a:r>
            <a:endParaRPr/>
          </a:p>
        </p:txBody>
      </p:sp>
      <p:pic>
        <p:nvPicPr>
          <p:cNvPr id="3" name="Imagen 2">
            <a:extLst>
              <a:ext uri="{FF2B5EF4-FFF2-40B4-BE49-F238E27FC236}">
                <a16:creationId xmlns:a16="http://schemas.microsoft.com/office/drawing/2014/main" id="{9E5D5613-4D8D-8441-F2FF-56E73837701E}"/>
              </a:ext>
            </a:extLst>
          </p:cNvPr>
          <p:cNvPicPr>
            <a:picLocks noChangeAspect="1"/>
          </p:cNvPicPr>
          <p:nvPr/>
        </p:nvPicPr>
        <p:blipFill>
          <a:blip r:embed="rId4"/>
          <a:stretch>
            <a:fillRect/>
          </a:stretch>
        </p:blipFill>
        <p:spPr>
          <a:xfrm>
            <a:off x="529200" y="3062159"/>
            <a:ext cx="5799600" cy="510379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A03B31-616F-AF82-F769-00DD78F4FCCD}"/>
              </a:ext>
            </a:extLst>
          </p:cNvPr>
          <p:cNvSpPr>
            <a:spLocks noGrp="1"/>
          </p:cNvSpPr>
          <p:nvPr>
            <p:ph type="body" idx="1"/>
          </p:nvPr>
        </p:nvSpPr>
        <p:spPr>
          <a:xfrm>
            <a:off x="471489" y="389106"/>
            <a:ext cx="5915025" cy="7846844"/>
          </a:xfrm>
        </p:spPr>
        <p:txBody>
          <a:bodyPr/>
          <a:lstStyle/>
          <a:p>
            <a:pPr marL="95124" indent="0">
              <a:buNone/>
            </a:pPr>
            <a:endParaRPr lang="es-CO" dirty="0"/>
          </a:p>
        </p:txBody>
      </p:sp>
      <p:pic>
        <p:nvPicPr>
          <p:cNvPr id="5" name="Imagen 4">
            <a:extLst>
              <a:ext uri="{FF2B5EF4-FFF2-40B4-BE49-F238E27FC236}">
                <a16:creationId xmlns:a16="http://schemas.microsoft.com/office/drawing/2014/main" id="{824911EE-35F5-A67B-49F8-F07FADAD5E02}"/>
              </a:ext>
            </a:extLst>
          </p:cNvPr>
          <p:cNvPicPr>
            <a:picLocks noChangeAspect="1"/>
          </p:cNvPicPr>
          <p:nvPr/>
        </p:nvPicPr>
        <p:blipFill>
          <a:blip r:embed="rId2"/>
          <a:stretch>
            <a:fillRect/>
          </a:stretch>
        </p:blipFill>
        <p:spPr>
          <a:xfrm>
            <a:off x="661482" y="616220"/>
            <a:ext cx="5666666" cy="4894831"/>
          </a:xfrm>
          <a:prstGeom prst="rect">
            <a:avLst/>
          </a:prstGeom>
        </p:spPr>
      </p:pic>
      <p:pic>
        <p:nvPicPr>
          <p:cNvPr id="7" name="Imagen 6">
            <a:extLst>
              <a:ext uri="{FF2B5EF4-FFF2-40B4-BE49-F238E27FC236}">
                <a16:creationId xmlns:a16="http://schemas.microsoft.com/office/drawing/2014/main" id="{CB9FDA96-3D3C-969C-5736-0E66ABB4F9FF}"/>
              </a:ext>
            </a:extLst>
          </p:cNvPr>
          <p:cNvPicPr>
            <a:picLocks noChangeAspect="1"/>
          </p:cNvPicPr>
          <p:nvPr/>
        </p:nvPicPr>
        <p:blipFill>
          <a:blip r:embed="rId3"/>
          <a:stretch>
            <a:fillRect/>
          </a:stretch>
        </p:blipFill>
        <p:spPr>
          <a:xfrm>
            <a:off x="622570" y="5511051"/>
            <a:ext cx="5666666" cy="2225613"/>
          </a:xfrm>
          <a:prstGeom prst="rect">
            <a:avLst/>
          </a:prstGeom>
        </p:spPr>
      </p:pic>
    </p:spTree>
    <p:extLst>
      <p:ext uri="{BB962C8B-B14F-4D97-AF65-F5344CB8AC3E}">
        <p14:creationId xmlns:p14="http://schemas.microsoft.com/office/powerpoint/2010/main" val="3287316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197"/>
        <p:cNvGrpSpPr/>
        <p:nvPr/>
      </p:nvGrpSpPr>
      <p:grpSpPr>
        <a:xfrm>
          <a:off x="0" y="0"/>
          <a:ext cx="0" cy="0"/>
          <a:chOff x="0" y="0"/>
          <a:chExt cx="0" cy="0"/>
        </a:xfrm>
      </p:grpSpPr>
      <p:sp>
        <p:nvSpPr>
          <p:cNvPr id="198" name="Shape 198"/>
          <p:cNvSpPr txBox="1">
            <a:spLocks noGrp="1"/>
          </p:cNvSpPr>
          <p:nvPr>
            <p:ph type="body" idx="1"/>
          </p:nvPr>
        </p:nvSpPr>
        <p:spPr>
          <a:xfrm>
            <a:off x="471500" y="1828800"/>
            <a:ext cx="5915100" cy="68010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Font typeface="Arial"/>
              <a:buNone/>
            </a:pPr>
            <a:r>
              <a:rPr lang="es-CO" sz="1400" i="0" u="none" strike="noStrike" cap="none">
                <a:solidFill>
                  <a:schemeClr val="dk1"/>
                </a:solidFill>
                <a:latin typeface="Arial"/>
                <a:ea typeface="Arial"/>
                <a:cs typeface="Arial"/>
                <a:sym typeface="Arial"/>
              </a:rPr>
              <a:t>Coloque aquí la captura de la pantall de la ejecución del ejercicio</a:t>
            </a:r>
            <a:r>
              <a:rPr lang="es-CO" sz="1400">
                <a:latin typeface="Arial"/>
                <a:ea typeface="Arial"/>
                <a:cs typeface="Arial"/>
                <a:sym typeface="Arial"/>
              </a:rPr>
              <a:t> 2</a:t>
            </a:r>
            <a:r>
              <a:rPr lang="es-CO" sz="1400" i="0" u="none" strike="noStrike" cap="none">
                <a:solidFill>
                  <a:schemeClr val="dk1"/>
                </a:solidFill>
                <a:latin typeface="Arial"/>
                <a:ea typeface="Arial"/>
                <a:cs typeface="Arial"/>
                <a:sym typeface="Arial"/>
              </a:rPr>
              <a:t> sobre </a:t>
            </a:r>
            <a:r>
              <a:rPr lang="es-CO" sz="1400" b="1" i="0" u="none" strike="noStrike" cap="none">
                <a:solidFill>
                  <a:schemeClr val="dk1"/>
                </a:solidFill>
                <a:latin typeface="Arial"/>
                <a:ea typeface="Arial"/>
                <a:cs typeface="Arial"/>
                <a:sym typeface="Arial"/>
              </a:rPr>
              <a:t>trigger</a:t>
            </a:r>
            <a:endParaRPr sz="1400" b="1">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b="1" i="0" u="none" strike="noStrike" cap="none">
              <a:solidFill>
                <a:schemeClr val="dk1"/>
              </a:solidFill>
              <a:highlight>
                <a:srgbClr val="FFFFFF"/>
              </a:highlight>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a:solidFill>
                <a:schemeClr val="dk1"/>
              </a:solidFill>
              <a:latin typeface="Arial"/>
              <a:ea typeface="Arial"/>
              <a:cs typeface="Arial"/>
              <a:sym typeface="Arial"/>
            </a:endParaRPr>
          </a:p>
        </p:txBody>
      </p:sp>
      <p:sp>
        <p:nvSpPr>
          <p:cNvPr id="199" name="Shape 199"/>
          <p:cNvSpPr txBox="1">
            <a:spLocks noGrp="1"/>
          </p:cNvSpPr>
          <p:nvPr>
            <p:ph type="sldNum" idx="12"/>
          </p:nvPr>
        </p:nvSpPr>
        <p:spPr>
          <a:xfrm>
            <a:off x="529200" y="81428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16</a:t>
            </a:fld>
            <a:endParaRPr sz="1200" b="1" i="0" u="none" strike="noStrike" cap="none">
              <a:solidFill>
                <a:schemeClr val="dk1"/>
              </a:solidFill>
              <a:latin typeface="Arial"/>
              <a:ea typeface="Arial"/>
              <a:cs typeface="Arial"/>
              <a:sym typeface="Arial"/>
            </a:endParaRPr>
          </a:p>
        </p:txBody>
      </p:sp>
      <p:sp>
        <p:nvSpPr>
          <p:cNvPr id="200" name="Shape 200"/>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sz="1800" b="1">
                <a:solidFill>
                  <a:schemeClr val="dk1"/>
                </a:solidFill>
              </a:rPr>
              <a:t>IMAGEN DE LA PANTALLA DEL EJERCICIO  SOBRE TRIGGER - Ejercicio 2</a:t>
            </a:r>
            <a:endParaRPr/>
          </a:p>
        </p:txBody>
      </p:sp>
      <p:pic>
        <p:nvPicPr>
          <p:cNvPr id="3" name="Imagen 2">
            <a:extLst>
              <a:ext uri="{FF2B5EF4-FFF2-40B4-BE49-F238E27FC236}">
                <a16:creationId xmlns:a16="http://schemas.microsoft.com/office/drawing/2014/main" id="{EE33AAF4-5CB5-0249-B1B7-C547E2063B49}"/>
              </a:ext>
            </a:extLst>
          </p:cNvPr>
          <p:cNvPicPr>
            <a:picLocks noChangeAspect="1"/>
          </p:cNvPicPr>
          <p:nvPr/>
        </p:nvPicPr>
        <p:blipFill>
          <a:blip r:embed="rId4"/>
          <a:stretch>
            <a:fillRect/>
          </a:stretch>
        </p:blipFill>
        <p:spPr>
          <a:xfrm>
            <a:off x="529200" y="2393004"/>
            <a:ext cx="5799600" cy="5486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205"/>
        <p:cNvGrpSpPr/>
        <p:nvPr/>
      </p:nvGrpSpPr>
      <p:grpSpPr>
        <a:xfrm>
          <a:off x="0" y="0"/>
          <a:ext cx="0" cy="0"/>
          <a:chOff x="0" y="0"/>
          <a:chExt cx="0" cy="0"/>
        </a:xfrm>
      </p:grpSpPr>
      <p:sp>
        <p:nvSpPr>
          <p:cNvPr id="206" name="Shape 206"/>
          <p:cNvSpPr txBox="1">
            <a:spLocks noGrp="1"/>
          </p:cNvSpPr>
          <p:nvPr>
            <p:ph type="body" idx="1"/>
          </p:nvPr>
        </p:nvSpPr>
        <p:spPr>
          <a:xfrm>
            <a:off x="587000" y="1828800"/>
            <a:ext cx="5741700" cy="68283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Font typeface="Arial"/>
              <a:buNone/>
            </a:pPr>
            <a:r>
              <a:rPr lang="es-CO" sz="1400" i="0" u="none" strike="noStrike" cap="none">
                <a:solidFill>
                  <a:schemeClr val="dk1"/>
                </a:solidFill>
                <a:latin typeface="Arial"/>
                <a:ea typeface="Arial"/>
                <a:cs typeface="Arial"/>
                <a:sym typeface="Arial"/>
              </a:rPr>
              <a:t>Coloque aquí la captura de la pantalla de la ejecución del ejercicio</a:t>
            </a:r>
            <a:r>
              <a:rPr lang="es-CO" sz="1400">
                <a:latin typeface="Arial"/>
                <a:ea typeface="Arial"/>
                <a:cs typeface="Arial"/>
                <a:sym typeface="Arial"/>
              </a:rPr>
              <a:t> 3</a:t>
            </a:r>
            <a:r>
              <a:rPr lang="es-CO" sz="1400" i="0" u="none" strike="noStrike" cap="none">
                <a:solidFill>
                  <a:schemeClr val="dk1"/>
                </a:solidFill>
                <a:latin typeface="Arial"/>
                <a:ea typeface="Arial"/>
                <a:cs typeface="Arial"/>
                <a:sym typeface="Arial"/>
              </a:rPr>
              <a:t> sobre </a:t>
            </a:r>
            <a:r>
              <a:rPr lang="es-CO" sz="1400" b="1" i="0" u="none" strike="noStrike" cap="none">
                <a:solidFill>
                  <a:schemeClr val="dk1"/>
                </a:solidFill>
                <a:latin typeface="Arial"/>
                <a:ea typeface="Arial"/>
                <a:cs typeface="Arial"/>
                <a:sym typeface="Arial"/>
              </a:rPr>
              <a:t>trigger</a:t>
            </a:r>
            <a:endParaRPr sz="1400" b="1">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b="1" i="0" u="none" strike="noStrike" cap="none">
              <a:solidFill>
                <a:schemeClr val="dk1"/>
              </a:solidFill>
              <a:highlight>
                <a:srgbClr val="FFFFFF"/>
              </a:highlight>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a:solidFill>
                <a:schemeClr val="dk1"/>
              </a:solidFill>
              <a:latin typeface="Arial"/>
              <a:ea typeface="Arial"/>
              <a:cs typeface="Arial"/>
              <a:sym typeface="Arial"/>
            </a:endParaRPr>
          </a:p>
        </p:txBody>
      </p:sp>
      <p:sp>
        <p:nvSpPr>
          <p:cNvPr id="207" name="Shape 207"/>
          <p:cNvSpPr txBox="1">
            <a:spLocks noGrp="1"/>
          </p:cNvSpPr>
          <p:nvPr>
            <p:ph type="sldNum" idx="12"/>
          </p:nvPr>
        </p:nvSpPr>
        <p:spPr>
          <a:xfrm>
            <a:off x="587000" y="81701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17</a:t>
            </a:fld>
            <a:endParaRPr sz="1200" b="1" i="0" u="none" strike="noStrike" cap="none">
              <a:solidFill>
                <a:schemeClr val="dk1"/>
              </a:solidFill>
              <a:latin typeface="Arial"/>
              <a:ea typeface="Arial"/>
              <a:cs typeface="Arial"/>
              <a:sym typeface="Arial"/>
            </a:endParaRPr>
          </a:p>
        </p:txBody>
      </p:sp>
      <p:sp>
        <p:nvSpPr>
          <p:cNvPr id="208" name="Shape 208"/>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sz="1800" b="1">
                <a:solidFill>
                  <a:schemeClr val="dk1"/>
                </a:solidFill>
              </a:rPr>
              <a:t>IMAGEN DE LA PANTALLA DEL EJERCICIO  SOBRE TRIGGER - Ejercicio 3</a:t>
            </a:r>
            <a:endParaRPr/>
          </a:p>
        </p:txBody>
      </p:sp>
      <p:pic>
        <p:nvPicPr>
          <p:cNvPr id="3" name="Imagen 2">
            <a:extLst>
              <a:ext uri="{FF2B5EF4-FFF2-40B4-BE49-F238E27FC236}">
                <a16:creationId xmlns:a16="http://schemas.microsoft.com/office/drawing/2014/main" id="{988BF01A-BD2F-E1E8-3F1A-FA9CBDA05781}"/>
              </a:ext>
            </a:extLst>
          </p:cNvPr>
          <p:cNvPicPr>
            <a:picLocks noChangeAspect="1"/>
          </p:cNvPicPr>
          <p:nvPr/>
        </p:nvPicPr>
        <p:blipFill>
          <a:blip r:embed="rId4"/>
          <a:stretch>
            <a:fillRect/>
          </a:stretch>
        </p:blipFill>
        <p:spPr>
          <a:xfrm>
            <a:off x="529200" y="2545105"/>
            <a:ext cx="5799500" cy="551833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471500" y="1828800"/>
            <a:ext cx="5915100" cy="68283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Font typeface="Arial"/>
              <a:buNone/>
            </a:pPr>
            <a:r>
              <a:rPr lang="es-CO" sz="1400" i="0" u="none" strike="noStrike" cap="none">
                <a:solidFill>
                  <a:schemeClr val="dk1"/>
                </a:solidFill>
                <a:latin typeface="Arial"/>
                <a:ea typeface="Arial"/>
                <a:cs typeface="Arial"/>
                <a:sym typeface="Arial"/>
              </a:rPr>
              <a:t>Coloque aquí la captura de la pantalla de la ejecución del ejercicio</a:t>
            </a:r>
            <a:r>
              <a:rPr lang="es-CO" sz="1400">
                <a:latin typeface="Arial"/>
                <a:ea typeface="Arial"/>
                <a:cs typeface="Arial"/>
                <a:sym typeface="Arial"/>
              </a:rPr>
              <a:t> 1</a:t>
            </a:r>
            <a:r>
              <a:rPr lang="es-CO" sz="1400" i="0" u="none" strike="noStrike" cap="none">
                <a:solidFill>
                  <a:schemeClr val="dk1"/>
                </a:solidFill>
                <a:latin typeface="Arial"/>
                <a:ea typeface="Arial"/>
                <a:cs typeface="Arial"/>
                <a:sym typeface="Arial"/>
              </a:rPr>
              <a:t> sobre </a:t>
            </a:r>
            <a:r>
              <a:rPr lang="es-CO" sz="1400" b="1" i="0" u="none" strike="noStrike" cap="none">
                <a:solidFill>
                  <a:schemeClr val="dk1"/>
                </a:solidFill>
                <a:latin typeface="Arial"/>
                <a:ea typeface="Arial"/>
                <a:cs typeface="Arial"/>
                <a:sym typeface="Arial"/>
              </a:rPr>
              <a:t>vistas</a:t>
            </a:r>
            <a:endParaRPr sz="1400">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b="1" i="0" u="none" strike="noStrike" cap="none">
              <a:solidFill>
                <a:schemeClr val="dk1"/>
              </a:solidFill>
              <a:highlight>
                <a:srgbClr val="FFFFFF"/>
              </a:highlight>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a:solidFill>
                <a:schemeClr val="dk1"/>
              </a:solidFill>
              <a:latin typeface="Arial"/>
              <a:ea typeface="Arial"/>
              <a:cs typeface="Arial"/>
              <a:sym typeface="Arial"/>
            </a:endParaRPr>
          </a:p>
        </p:txBody>
      </p:sp>
      <p:sp>
        <p:nvSpPr>
          <p:cNvPr id="215" name="Shape 215"/>
          <p:cNvSpPr txBox="1">
            <a:spLocks noGrp="1"/>
          </p:cNvSpPr>
          <p:nvPr>
            <p:ph type="sldNum" idx="12"/>
          </p:nvPr>
        </p:nvSpPr>
        <p:spPr>
          <a:xfrm>
            <a:off x="471500" y="81701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18</a:t>
            </a:fld>
            <a:endParaRPr sz="1200" b="1" i="0" u="none" strike="noStrike" cap="none">
              <a:solidFill>
                <a:schemeClr val="dk1"/>
              </a:solidFill>
              <a:latin typeface="Arial"/>
              <a:ea typeface="Arial"/>
              <a:cs typeface="Arial"/>
              <a:sym typeface="Arial"/>
            </a:endParaRPr>
          </a:p>
        </p:txBody>
      </p:sp>
      <p:sp>
        <p:nvSpPr>
          <p:cNvPr id="216" name="Shape 216"/>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sz="1800" b="1">
                <a:solidFill>
                  <a:schemeClr val="dk1"/>
                </a:solidFill>
              </a:rPr>
              <a:t>IMAGEN DE LA PANTALLA DEL EJERCICIO  SOBRE VISTAS - Ejercicio 1</a:t>
            </a:r>
            <a:endParaRPr/>
          </a:p>
        </p:txBody>
      </p:sp>
      <p:pic>
        <p:nvPicPr>
          <p:cNvPr id="3" name="Imagen 2">
            <a:extLst>
              <a:ext uri="{FF2B5EF4-FFF2-40B4-BE49-F238E27FC236}">
                <a16:creationId xmlns:a16="http://schemas.microsoft.com/office/drawing/2014/main" id="{DD257BA1-E8C1-3133-A260-77CE8802E4A3}"/>
              </a:ext>
            </a:extLst>
          </p:cNvPr>
          <p:cNvPicPr>
            <a:picLocks noChangeAspect="1"/>
          </p:cNvPicPr>
          <p:nvPr/>
        </p:nvPicPr>
        <p:blipFill>
          <a:blip r:embed="rId4"/>
          <a:stretch>
            <a:fillRect/>
          </a:stretch>
        </p:blipFill>
        <p:spPr>
          <a:xfrm>
            <a:off x="471400" y="3177634"/>
            <a:ext cx="5915100" cy="41375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221"/>
        <p:cNvGrpSpPr/>
        <p:nvPr/>
      </p:nvGrpSpPr>
      <p:grpSpPr>
        <a:xfrm>
          <a:off x="0" y="0"/>
          <a:ext cx="0" cy="0"/>
          <a:chOff x="0" y="0"/>
          <a:chExt cx="0" cy="0"/>
        </a:xfrm>
      </p:grpSpPr>
      <p:sp>
        <p:nvSpPr>
          <p:cNvPr id="222" name="Shape 222"/>
          <p:cNvSpPr txBox="1">
            <a:spLocks noGrp="1"/>
          </p:cNvSpPr>
          <p:nvPr>
            <p:ph type="body" idx="1"/>
          </p:nvPr>
        </p:nvSpPr>
        <p:spPr>
          <a:xfrm>
            <a:off x="471500" y="1828800"/>
            <a:ext cx="5915100" cy="68283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Font typeface="Arial"/>
              <a:buNone/>
            </a:pPr>
            <a:r>
              <a:rPr lang="es-CO" sz="1400" i="0" u="none" strike="noStrike" cap="none">
                <a:solidFill>
                  <a:schemeClr val="dk1"/>
                </a:solidFill>
                <a:highlight>
                  <a:srgbClr val="FFFFFF"/>
                </a:highlight>
                <a:latin typeface="Arial"/>
                <a:ea typeface="Arial"/>
                <a:cs typeface="Arial"/>
                <a:sym typeface="Arial"/>
              </a:rPr>
              <a:t>Coloque aquí la captura de la pantalla de la ejecución del ejercicio</a:t>
            </a:r>
            <a:r>
              <a:rPr lang="es-CO" sz="1400">
                <a:highlight>
                  <a:srgbClr val="FFFFFF"/>
                </a:highlight>
                <a:latin typeface="Arial"/>
                <a:ea typeface="Arial"/>
                <a:cs typeface="Arial"/>
                <a:sym typeface="Arial"/>
              </a:rPr>
              <a:t> 2</a:t>
            </a:r>
            <a:r>
              <a:rPr lang="es-CO" sz="1400" i="0" u="none" strike="noStrike" cap="none">
                <a:solidFill>
                  <a:schemeClr val="dk1"/>
                </a:solidFill>
                <a:highlight>
                  <a:srgbClr val="FFFFFF"/>
                </a:highlight>
                <a:latin typeface="Arial"/>
                <a:ea typeface="Arial"/>
                <a:cs typeface="Arial"/>
                <a:sym typeface="Arial"/>
              </a:rPr>
              <a:t> sobre </a:t>
            </a:r>
            <a:r>
              <a:rPr lang="es-CO" sz="1400" b="1" i="0" u="none" strike="noStrike" cap="none">
                <a:solidFill>
                  <a:schemeClr val="dk1"/>
                </a:solidFill>
                <a:highlight>
                  <a:srgbClr val="FFFFFF"/>
                </a:highlight>
                <a:latin typeface="Arial"/>
                <a:ea typeface="Arial"/>
                <a:cs typeface="Arial"/>
                <a:sym typeface="Arial"/>
              </a:rPr>
              <a:t>vistas</a:t>
            </a:r>
            <a:endParaRPr sz="1400">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b="1" i="0" u="none" strike="noStrike" cap="none">
              <a:solidFill>
                <a:schemeClr val="dk1"/>
              </a:solidFill>
              <a:highlight>
                <a:srgbClr val="FFFFFF"/>
              </a:highlight>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a:solidFill>
                <a:schemeClr val="dk1"/>
              </a:solidFill>
              <a:latin typeface="Arial"/>
              <a:ea typeface="Arial"/>
              <a:cs typeface="Arial"/>
              <a:sym typeface="Arial"/>
            </a:endParaRPr>
          </a:p>
        </p:txBody>
      </p:sp>
      <p:sp>
        <p:nvSpPr>
          <p:cNvPr id="223" name="Shape 223"/>
          <p:cNvSpPr txBox="1">
            <a:spLocks noGrp="1"/>
          </p:cNvSpPr>
          <p:nvPr>
            <p:ph type="sldNum" idx="12"/>
          </p:nvPr>
        </p:nvSpPr>
        <p:spPr>
          <a:xfrm>
            <a:off x="529200" y="81701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19</a:t>
            </a:fld>
            <a:endParaRPr sz="1200" b="1" i="0" u="none" strike="noStrike" cap="none">
              <a:solidFill>
                <a:schemeClr val="dk1"/>
              </a:solidFill>
              <a:latin typeface="Arial"/>
              <a:ea typeface="Arial"/>
              <a:cs typeface="Arial"/>
              <a:sym typeface="Arial"/>
            </a:endParaRPr>
          </a:p>
        </p:txBody>
      </p:sp>
      <p:sp>
        <p:nvSpPr>
          <p:cNvPr id="224" name="Shape 224"/>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sz="1800" b="1">
                <a:solidFill>
                  <a:schemeClr val="dk1"/>
                </a:solidFill>
              </a:rPr>
              <a:t>IMAGEN DE LA PANTALLA DEL EJERCICIO  SOBRE VISTAS - Ejercicio 2</a:t>
            </a:r>
            <a:endParaRPr/>
          </a:p>
        </p:txBody>
      </p:sp>
      <p:pic>
        <p:nvPicPr>
          <p:cNvPr id="3" name="Imagen 2">
            <a:extLst>
              <a:ext uri="{FF2B5EF4-FFF2-40B4-BE49-F238E27FC236}">
                <a16:creationId xmlns:a16="http://schemas.microsoft.com/office/drawing/2014/main" id="{A3CBB27A-0754-097C-41AC-33E3C99502E7}"/>
              </a:ext>
            </a:extLst>
          </p:cNvPr>
          <p:cNvPicPr>
            <a:picLocks noChangeAspect="1"/>
          </p:cNvPicPr>
          <p:nvPr/>
        </p:nvPicPr>
        <p:blipFill>
          <a:blip r:embed="rId4"/>
          <a:stretch>
            <a:fillRect/>
          </a:stretch>
        </p:blipFill>
        <p:spPr>
          <a:xfrm>
            <a:off x="586900" y="2459736"/>
            <a:ext cx="5799600" cy="2326273"/>
          </a:xfrm>
          <a:prstGeom prst="rect">
            <a:avLst/>
          </a:prstGeom>
        </p:spPr>
      </p:pic>
      <p:pic>
        <p:nvPicPr>
          <p:cNvPr id="5" name="Imagen 4">
            <a:extLst>
              <a:ext uri="{FF2B5EF4-FFF2-40B4-BE49-F238E27FC236}">
                <a16:creationId xmlns:a16="http://schemas.microsoft.com/office/drawing/2014/main" id="{63ED2E34-AE70-A02C-1208-11E1801F4AA4}"/>
              </a:ext>
            </a:extLst>
          </p:cNvPr>
          <p:cNvPicPr>
            <a:picLocks noChangeAspect="1"/>
          </p:cNvPicPr>
          <p:nvPr/>
        </p:nvPicPr>
        <p:blipFill>
          <a:blip r:embed="rId5"/>
          <a:stretch>
            <a:fillRect/>
          </a:stretch>
        </p:blipFill>
        <p:spPr>
          <a:xfrm>
            <a:off x="529200" y="4918291"/>
            <a:ext cx="5742000" cy="32476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7" r="-1998"/>
          </a:stretch>
        </a:blipFill>
        <a:effectLst/>
      </p:bgPr>
    </p:bg>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529200" y="1828875"/>
            <a:ext cx="5799600" cy="6828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8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a:latin typeface="Arial"/>
                <a:ea typeface="Arial"/>
                <a:cs typeface="Arial"/>
                <a:sym typeface="Arial"/>
              </a:rPr>
              <a:t>Este documento contiene ejemplos de trigger, vistas, funciones, procedimientos almacenados y seguridad, aplicados a una bases de datos llamada “Brigadas”</a:t>
            </a:r>
            <a:endParaRPr sz="180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1800">
              <a:latin typeface="Arial"/>
              <a:ea typeface="Arial"/>
              <a:cs typeface="Arial"/>
              <a:sym typeface="Arial"/>
            </a:endParaRPr>
          </a:p>
          <a:p>
            <a:pPr marL="0" marR="0" lvl="0" indent="0" algn="just" rtl="0">
              <a:lnSpc>
                <a:spcPct val="100000"/>
              </a:lnSpc>
              <a:spcBef>
                <a:spcPts val="0"/>
              </a:spcBef>
              <a:spcAft>
                <a:spcPts val="0"/>
              </a:spcAft>
              <a:buClr>
                <a:schemeClr val="dk1"/>
              </a:buClr>
              <a:buFont typeface="Arial"/>
              <a:buNone/>
            </a:pPr>
            <a:r>
              <a:rPr lang="es-CO" sz="1800" i="0" u="none" strike="noStrike" cap="none">
                <a:solidFill>
                  <a:schemeClr val="dk1"/>
                </a:solidFill>
                <a:latin typeface="Arial"/>
                <a:ea typeface="Arial"/>
                <a:cs typeface="Arial"/>
                <a:sym typeface="Arial"/>
              </a:rPr>
              <a:t>Analice estos ejemplos de p</a:t>
            </a:r>
            <a:r>
              <a:rPr lang="es-CO" sz="1800">
                <a:latin typeface="Arial"/>
                <a:ea typeface="Arial"/>
                <a:cs typeface="Arial"/>
                <a:sym typeface="Arial"/>
              </a:rPr>
              <a:t>rogramación</a:t>
            </a:r>
            <a:r>
              <a:rPr lang="es-CO" sz="1800" i="0" u="none" strike="noStrike" cap="none">
                <a:solidFill>
                  <a:schemeClr val="dk1"/>
                </a:solidFill>
                <a:latin typeface="Arial"/>
                <a:ea typeface="Arial"/>
                <a:cs typeface="Arial"/>
                <a:sym typeface="Arial"/>
              </a:rPr>
              <a:t> </a:t>
            </a:r>
            <a:r>
              <a:rPr lang="es-CO" sz="1800">
                <a:latin typeface="Arial"/>
                <a:ea typeface="Arial"/>
                <a:cs typeface="Arial"/>
                <a:sym typeface="Arial"/>
              </a:rPr>
              <a:t>de base de datos </a:t>
            </a:r>
            <a:r>
              <a:rPr lang="es-CO" sz="1800" i="0" u="none" strike="noStrike" cap="none">
                <a:solidFill>
                  <a:schemeClr val="dk1"/>
                </a:solidFill>
                <a:latin typeface="Arial"/>
                <a:ea typeface="Arial"/>
                <a:cs typeface="Arial"/>
                <a:sym typeface="Arial"/>
              </a:rPr>
              <a:t>propuestos en e</a:t>
            </a:r>
            <a:r>
              <a:rPr lang="es-CO" sz="1800">
                <a:latin typeface="Arial"/>
                <a:ea typeface="Arial"/>
                <a:cs typeface="Arial"/>
                <a:sym typeface="Arial"/>
              </a:rPr>
              <a:t>ste </a:t>
            </a:r>
            <a:r>
              <a:rPr lang="es-CO" sz="1800" i="0" u="none" strike="noStrike" cap="none">
                <a:solidFill>
                  <a:schemeClr val="dk1"/>
                </a:solidFill>
                <a:latin typeface="Arial"/>
                <a:ea typeface="Arial"/>
                <a:cs typeface="Arial"/>
                <a:sym typeface="Arial"/>
              </a:rPr>
              <a:t> documento </a:t>
            </a:r>
            <a:r>
              <a:rPr lang="es-CO" sz="1800">
                <a:latin typeface="Arial"/>
                <a:ea typeface="Arial"/>
                <a:cs typeface="Arial"/>
                <a:sym typeface="Arial"/>
              </a:rPr>
              <a:t>y</a:t>
            </a:r>
            <a:r>
              <a:rPr lang="es-CO" sz="1800" i="0" u="none" strike="noStrike" cap="none">
                <a:solidFill>
                  <a:schemeClr val="dk1"/>
                </a:solidFill>
                <a:latin typeface="Arial"/>
                <a:ea typeface="Arial"/>
                <a:cs typeface="Arial"/>
                <a:sym typeface="Arial"/>
              </a:rPr>
              <a:t> ejecute</a:t>
            </a:r>
            <a:r>
              <a:rPr lang="es-CO" sz="1800">
                <a:latin typeface="Arial"/>
                <a:ea typeface="Arial"/>
                <a:cs typeface="Arial"/>
                <a:sym typeface="Arial"/>
              </a:rPr>
              <a:t> cada ejercicio </a:t>
            </a:r>
            <a:r>
              <a:rPr lang="es-CO" sz="1800" i="0" u="none" strike="noStrike" cap="none">
                <a:solidFill>
                  <a:schemeClr val="dk1"/>
                </a:solidFill>
                <a:latin typeface="Arial"/>
                <a:ea typeface="Arial"/>
                <a:cs typeface="Arial"/>
                <a:sym typeface="Arial"/>
              </a:rPr>
              <a:t>en su computador, a través de</a:t>
            </a:r>
            <a:r>
              <a:rPr lang="es-CO" sz="1800">
                <a:latin typeface="Arial"/>
                <a:ea typeface="Arial"/>
                <a:cs typeface="Arial"/>
                <a:sym typeface="Arial"/>
              </a:rPr>
              <a:t>l SGBD SQL </a:t>
            </a:r>
            <a:r>
              <a:rPr lang="es-CO" sz="1800" i="0" u="none" strike="noStrike" cap="none">
                <a:solidFill>
                  <a:schemeClr val="dk1"/>
                </a:solidFill>
                <a:latin typeface="Arial"/>
                <a:ea typeface="Arial"/>
                <a:cs typeface="Arial"/>
                <a:sym typeface="Arial"/>
              </a:rPr>
              <a:t>y una vez realizado correctamente capture la pantalla. T</a:t>
            </a:r>
            <a:r>
              <a:rPr lang="es-CO" sz="1800">
                <a:latin typeface="Arial"/>
                <a:ea typeface="Arial"/>
                <a:cs typeface="Arial"/>
                <a:sym typeface="Arial"/>
              </a:rPr>
              <a:t>e</a:t>
            </a:r>
            <a:r>
              <a:rPr lang="es-CO" sz="1800" i="0" u="none" strike="noStrike" cap="none">
                <a:solidFill>
                  <a:schemeClr val="dk1"/>
                </a:solidFill>
                <a:latin typeface="Arial"/>
                <a:ea typeface="Arial"/>
                <a:cs typeface="Arial"/>
                <a:sym typeface="Arial"/>
              </a:rPr>
              <a:t>nga presente que lo</a:t>
            </a:r>
            <a:r>
              <a:rPr lang="es-CO" sz="1800">
                <a:latin typeface="Arial"/>
                <a:ea typeface="Arial"/>
                <a:cs typeface="Arial"/>
                <a:sym typeface="Arial"/>
              </a:rPr>
              <a:t>s ejercicios los debe ir realizando progresivamente en la medida de lo que se vaya indicando en las orientaciones dadas en la AEAE 2: Administrando Bases de Datos.</a:t>
            </a:r>
            <a:endParaRPr sz="1800">
              <a:latin typeface="Arial"/>
              <a:ea typeface="Arial"/>
              <a:cs typeface="Arial"/>
              <a:sym typeface="Arial"/>
            </a:endParaRPr>
          </a:p>
          <a:p>
            <a:pPr marL="0" marR="0" lvl="0" indent="0" algn="just" rtl="0">
              <a:lnSpc>
                <a:spcPct val="100000"/>
              </a:lnSpc>
              <a:spcBef>
                <a:spcPts val="0"/>
              </a:spcBef>
              <a:spcAft>
                <a:spcPts val="0"/>
              </a:spcAft>
              <a:buClr>
                <a:schemeClr val="dk1"/>
              </a:buClr>
              <a:buFont typeface="Arial"/>
              <a:buNone/>
            </a:pPr>
            <a:endParaRPr sz="1800">
              <a:latin typeface="Arial"/>
              <a:ea typeface="Arial"/>
              <a:cs typeface="Arial"/>
              <a:sym typeface="Arial"/>
            </a:endParaRPr>
          </a:p>
          <a:p>
            <a:pPr marL="0" marR="0" lvl="0" indent="0" algn="just" rtl="0">
              <a:lnSpc>
                <a:spcPct val="100000"/>
              </a:lnSpc>
              <a:spcBef>
                <a:spcPts val="0"/>
              </a:spcBef>
              <a:spcAft>
                <a:spcPts val="0"/>
              </a:spcAft>
              <a:buClr>
                <a:schemeClr val="dk1"/>
              </a:buClr>
              <a:buFont typeface="Arial"/>
              <a:buNone/>
            </a:pPr>
            <a:r>
              <a:rPr lang="es-CO" sz="1800">
                <a:latin typeface="Arial"/>
                <a:ea typeface="Arial"/>
                <a:cs typeface="Arial"/>
                <a:sym typeface="Arial"/>
              </a:rPr>
              <a:t>Tenga en cuenta que la imagen de cada ejercicio, debe ser copiada en la diapositiva asignada para tal fin.</a:t>
            </a:r>
            <a:endParaRPr sz="1800">
              <a:latin typeface="Arial"/>
              <a:ea typeface="Arial"/>
              <a:cs typeface="Arial"/>
              <a:sym typeface="Arial"/>
            </a:endParaRPr>
          </a:p>
          <a:p>
            <a:pPr marL="0" marR="0" lvl="0" indent="0" algn="l" rtl="0">
              <a:lnSpc>
                <a:spcPct val="100000"/>
              </a:lnSpc>
              <a:spcBef>
                <a:spcPts val="750"/>
              </a:spcBef>
              <a:spcAft>
                <a:spcPts val="0"/>
              </a:spcAft>
              <a:buClr>
                <a:schemeClr val="dk1"/>
              </a:buClr>
              <a:buFont typeface="Arial"/>
              <a:buNone/>
            </a:pPr>
            <a:endParaRPr sz="2600" b="1" i="0" u="none" strike="noStrike" cap="none">
              <a:solidFill>
                <a:schemeClr val="dk1"/>
              </a:solidFill>
              <a:latin typeface="Arial"/>
              <a:ea typeface="Arial"/>
              <a:cs typeface="Arial"/>
              <a:sym typeface="Arial"/>
            </a:endParaRPr>
          </a:p>
        </p:txBody>
      </p:sp>
      <p:sp>
        <p:nvSpPr>
          <p:cNvPr id="95" name="Shape 95"/>
          <p:cNvSpPr txBox="1">
            <a:spLocks noGrp="1"/>
          </p:cNvSpPr>
          <p:nvPr>
            <p:ph type="sldNum" idx="12"/>
          </p:nvPr>
        </p:nvSpPr>
        <p:spPr>
          <a:xfrm>
            <a:off x="529200" y="817034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2</a:t>
            </a:fld>
            <a:endParaRPr sz="1200" b="1" i="0" u="none" strike="noStrike" cap="none">
              <a:solidFill>
                <a:schemeClr val="dk1"/>
              </a:solidFill>
              <a:latin typeface="Arial"/>
              <a:ea typeface="Arial"/>
              <a:cs typeface="Arial"/>
              <a:sym typeface="Arial"/>
            </a:endParaRPr>
          </a:p>
        </p:txBody>
      </p:sp>
      <p:sp>
        <p:nvSpPr>
          <p:cNvPr id="96" name="Shape 96"/>
          <p:cNvSpPr/>
          <p:nvPr/>
        </p:nvSpPr>
        <p:spPr>
          <a:xfrm>
            <a:off x="529200" y="978050"/>
            <a:ext cx="5799600" cy="639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s-CO" sz="1800" b="1" i="0" u="none" strike="noStrike" cap="none">
                <a:solidFill>
                  <a:srgbClr val="000000"/>
                </a:solidFill>
                <a:latin typeface="Arial"/>
                <a:ea typeface="Arial"/>
                <a:cs typeface="Arial"/>
                <a:sym typeface="Arial"/>
              </a:rPr>
              <a:t> INSTRUCCIONES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7" r="-1998"/>
          </a:stretch>
        </a:blipFill>
        <a:effectLst/>
      </p:bgPr>
    </p:bg>
    <p:spTree>
      <p:nvGrpSpPr>
        <p:cNvPr id="1" name="Shape 229"/>
        <p:cNvGrpSpPr/>
        <p:nvPr/>
      </p:nvGrpSpPr>
      <p:grpSpPr>
        <a:xfrm>
          <a:off x="0" y="0"/>
          <a:ext cx="0" cy="0"/>
          <a:chOff x="0" y="0"/>
          <a:chExt cx="0" cy="0"/>
        </a:xfrm>
      </p:grpSpPr>
      <p:sp>
        <p:nvSpPr>
          <p:cNvPr id="230" name="Shape 230"/>
          <p:cNvSpPr txBox="1">
            <a:spLocks noGrp="1"/>
          </p:cNvSpPr>
          <p:nvPr>
            <p:ph type="body" idx="1"/>
          </p:nvPr>
        </p:nvSpPr>
        <p:spPr>
          <a:xfrm>
            <a:off x="471500" y="1828800"/>
            <a:ext cx="5915100" cy="68283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Font typeface="Arial"/>
              <a:buNone/>
            </a:pPr>
            <a:r>
              <a:rPr lang="es-CO" sz="1400" i="0" u="none" strike="noStrike" cap="none">
                <a:solidFill>
                  <a:schemeClr val="dk1"/>
                </a:solidFill>
                <a:latin typeface="Arial"/>
                <a:ea typeface="Arial"/>
                <a:cs typeface="Arial"/>
                <a:sym typeface="Arial"/>
              </a:rPr>
              <a:t>Coloque aquí la captura de la pantalla de la ejecución del ejercicio</a:t>
            </a:r>
            <a:r>
              <a:rPr lang="es-CO" sz="1400">
                <a:latin typeface="Arial"/>
                <a:ea typeface="Arial"/>
                <a:cs typeface="Arial"/>
                <a:sym typeface="Arial"/>
              </a:rPr>
              <a:t> 1</a:t>
            </a:r>
            <a:r>
              <a:rPr lang="es-CO" sz="1400" i="0" u="none" strike="noStrike" cap="none">
                <a:solidFill>
                  <a:schemeClr val="dk1"/>
                </a:solidFill>
                <a:latin typeface="Arial"/>
                <a:ea typeface="Arial"/>
                <a:cs typeface="Arial"/>
                <a:sym typeface="Arial"/>
              </a:rPr>
              <a:t> sobre </a:t>
            </a:r>
            <a:r>
              <a:rPr lang="es-CO" sz="1400" b="1" i="0" u="none" strike="noStrike" cap="none">
                <a:solidFill>
                  <a:schemeClr val="dk1"/>
                </a:solidFill>
                <a:latin typeface="Arial"/>
                <a:ea typeface="Arial"/>
                <a:cs typeface="Arial"/>
                <a:sym typeface="Arial"/>
              </a:rPr>
              <a:t>procedimientos almacenados</a:t>
            </a:r>
            <a:endParaRPr sz="1400">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b="1" i="0" u="none" strike="noStrike" cap="none">
              <a:solidFill>
                <a:schemeClr val="dk1"/>
              </a:solidFill>
              <a:highlight>
                <a:srgbClr val="FFFFFF"/>
              </a:highlight>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a:solidFill>
                <a:schemeClr val="dk1"/>
              </a:solidFill>
              <a:latin typeface="Arial"/>
              <a:ea typeface="Arial"/>
              <a:cs typeface="Arial"/>
              <a:sym typeface="Arial"/>
            </a:endParaRPr>
          </a:p>
        </p:txBody>
      </p:sp>
      <p:sp>
        <p:nvSpPr>
          <p:cNvPr id="231" name="Shape 231"/>
          <p:cNvSpPr txBox="1">
            <a:spLocks noGrp="1"/>
          </p:cNvSpPr>
          <p:nvPr>
            <p:ph type="sldNum" idx="12"/>
          </p:nvPr>
        </p:nvSpPr>
        <p:spPr>
          <a:xfrm>
            <a:off x="529200" y="8170267"/>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20</a:t>
            </a:fld>
            <a:endParaRPr sz="1200" b="1" i="0" u="none" strike="noStrike" cap="none">
              <a:solidFill>
                <a:schemeClr val="dk1"/>
              </a:solidFill>
              <a:latin typeface="Arial"/>
              <a:ea typeface="Arial"/>
              <a:cs typeface="Arial"/>
              <a:sym typeface="Arial"/>
            </a:endParaRPr>
          </a:p>
        </p:txBody>
      </p:sp>
      <p:sp>
        <p:nvSpPr>
          <p:cNvPr id="232" name="Shape 232"/>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sz="1800" b="1">
                <a:solidFill>
                  <a:schemeClr val="dk1"/>
                </a:solidFill>
              </a:rPr>
              <a:t>IMAGEN DE LA PANTALLA  SOBRE PROCEDIMIENTOS ALMACENADOS - Ejercicio 1</a:t>
            </a:r>
            <a:endParaRPr/>
          </a:p>
        </p:txBody>
      </p:sp>
      <p:pic>
        <p:nvPicPr>
          <p:cNvPr id="3" name="Imagen 2">
            <a:extLst>
              <a:ext uri="{FF2B5EF4-FFF2-40B4-BE49-F238E27FC236}">
                <a16:creationId xmlns:a16="http://schemas.microsoft.com/office/drawing/2014/main" id="{62DE3298-91EB-0147-7440-D8E2759C5093}"/>
              </a:ext>
            </a:extLst>
          </p:cNvPr>
          <p:cNvPicPr>
            <a:picLocks noChangeAspect="1"/>
          </p:cNvPicPr>
          <p:nvPr/>
        </p:nvPicPr>
        <p:blipFill>
          <a:blip r:embed="rId4"/>
          <a:stretch>
            <a:fillRect/>
          </a:stretch>
        </p:blipFill>
        <p:spPr>
          <a:xfrm>
            <a:off x="471400" y="2431916"/>
            <a:ext cx="5857400" cy="488328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471500" y="1828800"/>
            <a:ext cx="5915100" cy="68283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Font typeface="Arial"/>
              <a:buNone/>
            </a:pPr>
            <a:r>
              <a:rPr lang="es-CO" sz="1400" i="0" u="none" strike="noStrike" cap="none">
                <a:solidFill>
                  <a:schemeClr val="dk1"/>
                </a:solidFill>
                <a:latin typeface="Arial"/>
                <a:ea typeface="Arial"/>
                <a:cs typeface="Arial"/>
                <a:sym typeface="Arial"/>
              </a:rPr>
              <a:t>Coloque aquí la captura de la pantalla de la ejecución del ejercicio</a:t>
            </a:r>
            <a:r>
              <a:rPr lang="es-CO" sz="1400">
                <a:latin typeface="Arial"/>
                <a:ea typeface="Arial"/>
                <a:cs typeface="Arial"/>
                <a:sym typeface="Arial"/>
              </a:rPr>
              <a:t> 2</a:t>
            </a:r>
            <a:r>
              <a:rPr lang="es-CO" sz="1400" i="0" u="none" strike="noStrike" cap="none">
                <a:solidFill>
                  <a:schemeClr val="dk1"/>
                </a:solidFill>
                <a:latin typeface="Arial"/>
                <a:ea typeface="Arial"/>
                <a:cs typeface="Arial"/>
                <a:sym typeface="Arial"/>
              </a:rPr>
              <a:t> sobre </a:t>
            </a:r>
            <a:r>
              <a:rPr lang="es-CO" sz="1400" b="1" i="0" u="none" strike="noStrike" cap="none">
                <a:solidFill>
                  <a:schemeClr val="dk1"/>
                </a:solidFill>
                <a:latin typeface="Arial"/>
                <a:ea typeface="Arial"/>
                <a:cs typeface="Arial"/>
                <a:sym typeface="Arial"/>
              </a:rPr>
              <a:t>procedimientos almacenados</a:t>
            </a:r>
            <a:endParaRPr sz="1400">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b="1" i="0" u="none" strike="noStrike" cap="none">
              <a:solidFill>
                <a:schemeClr val="dk1"/>
              </a:solidFill>
              <a:highlight>
                <a:srgbClr val="FFFFFF"/>
              </a:highlight>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a:solidFill>
                <a:schemeClr val="dk1"/>
              </a:solidFill>
              <a:latin typeface="Arial"/>
              <a:ea typeface="Arial"/>
              <a:cs typeface="Arial"/>
              <a:sym typeface="Arial"/>
            </a:endParaRPr>
          </a:p>
        </p:txBody>
      </p:sp>
      <p:sp>
        <p:nvSpPr>
          <p:cNvPr id="239" name="Shape 239"/>
          <p:cNvSpPr txBox="1">
            <a:spLocks noGrp="1"/>
          </p:cNvSpPr>
          <p:nvPr>
            <p:ph type="sldNum" idx="12"/>
          </p:nvPr>
        </p:nvSpPr>
        <p:spPr>
          <a:xfrm>
            <a:off x="529200" y="8170267"/>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21</a:t>
            </a:fld>
            <a:endParaRPr sz="1200" b="1" i="0" u="none" strike="noStrike" cap="none">
              <a:solidFill>
                <a:schemeClr val="dk1"/>
              </a:solidFill>
              <a:latin typeface="Arial"/>
              <a:ea typeface="Arial"/>
              <a:cs typeface="Arial"/>
              <a:sym typeface="Arial"/>
            </a:endParaRPr>
          </a:p>
        </p:txBody>
      </p:sp>
      <p:sp>
        <p:nvSpPr>
          <p:cNvPr id="240" name="Shape 240"/>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sz="1800" b="1">
                <a:solidFill>
                  <a:schemeClr val="dk1"/>
                </a:solidFill>
              </a:rPr>
              <a:t>IMAGEN DE LA PANTALLA SOBRE PROCEDIMIENTOS ALMACENADOS - Ejercicio 2</a:t>
            </a:r>
            <a:endParaRPr/>
          </a:p>
        </p:txBody>
      </p:sp>
      <p:pic>
        <p:nvPicPr>
          <p:cNvPr id="3" name="Imagen 2">
            <a:extLst>
              <a:ext uri="{FF2B5EF4-FFF2-40B4-BE49-F238E27FC236}">
                <a16:creationId xmlns:a16="http://schemas.microsoft.com/office/drawing/2014/main" id="{D3246D49-0D55-3F69-C16E-7C68A7280706}"/>
              </a:ext>
            </a:extLst>
          </p:cNvPr>
          <p:cNvPicPr>
            <a:picLocks noChangeAspect="1"/>
          </p:cNvPicPr>
          <p:nvPr/>
        </p:nvPicPr>
        <p:blipFill>
          <a:blip r:embed="rId4"/>
          <a:stretch>
            <a:fillRect/>
          </a:stretch>
        </p:blipFill>
        <p:spPr>
          <a:xfrm>
            <a:off x="471400" y="1722051"/>
            <a:ext cx="5857400" cy="607953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7" r="-1998"/>
          </a:stretch>
        </a:blipFill>
        <a:effectLst/>
      </p:bgPr>
    </p:bg>
    <p:spTree>
      <p:nvGrpSpPr>
        <p:cNvPr id="1" name="Shape 245"/>
        <p:cNvGrpSpPr/>
        <p:nvPr/>
      </p:nvGrpSpPr>
      <p:grpSpPr>
        <a:xfrm>
          <a:off x="0" y="0"/>
          <a:ext cx="0" cy="0"/>
          <a:chOff x="0" y="0"/>
          <a:chExt cx="0" cy="0"/>
        </a:xfrm>
      </p:grpSpPr>
      <p:sp>
        <p:nvSpPr>
          <p:cNvPr id="246" name="Shape 246"/>
          <p:cNvSpPr txBox="1">
            <a:spLocks noGrp="1"/>
          </p:cNvSpPr>
          <p:nvPr>
            <p:ph type="body" idx="1"/>
          </p:nvPr>
        </p:nvSpPr>
        <p:spPr>
          <a:xfrm>
            <a:off x="587000" y="1828800"/>
            <a:ext cx="5799600" cy="68283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Font typeface="Arial"/>
              <a:buNone/>
            </a:pPr>
            <a:r>
              <a:rPr lang="es-CO" sz="1400" b="0" i="0" u="none" strike="noStrike" cap="none">
                <a:solidFill>
                  <a:schemeClr val="dk1"/>
                </a:solidFill>
                <a:latin typeface="Arial"/>
                <a:ea typeface="Arial"/>
                <a:cs typeface="Arial"/>
                <a:sym typeface="Arial"/>
              </a:rPr>
              <a:t>Coloque aquí la captura de la pantalla de la ejecución del ejercicio sobre </a:t>
            </a:r>
            <a:r>
              <a:rPr lang="es-CO" sz="1400" b="1" i="0" u="none" strike="noStrike" cap="none">
                <a:solidFill>
                  <a:schemeClr val="dk1"/>
                </a:solidFill>
                <a:latin typeface="Arial"/>
                <a:ea typeface="Arial"/>
                <a:cs typeface="Arial"/>
                <a:sym typeface="Arial"/>
              </a:rPr>
              <a:t>funciones</a:t>
            </a:r>
            <a:endParaRPr sz="1400" b="1" i="0" u="none" strike="noStrike" cap="none">
              <a:solidFill>
                <a:schemeClr val="dk1"/>
              </a:solidFill>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b="1" i="0" u="none" strike="noStrike" cap="none">
              <a:solidFill>
                <a:schemeClr val="dk1"/>
              </a:solidFill>
              <a:highlight>
                <a:srgbClr val="FFFFFF"/>
              </a:highlight>
              <a:latin typeface="Arial"/>
              <a:ea typeface="Arial"/>
              <a:cs typeface="Arial"/>
              <a:sym typeface="Arial"/>
            </a:endParaRPr>
          </a:p>
          <a:p>
            <a:pPr marL="0" lvl="0" indent="0" algn="just" rtl="0">
              <a:spcBef>
                <a:spcPts val="0"/>
              </a:spcBef>
              <a:spcAft>
                <a:spcPts val="0"/>
              </a:spcAft>
              <a:buClr>
                <a:schemeClr val="dk1"/>
              </a:buClr>
              <a:buFont typeface="Arial"/>
              <a:buNone/>
            </a:pPr>
            <a:endParaRPr sz="1400"/>
          </a:p>
          <a:p>
            <a:pPr marL="0" marR="0" lvl="0" indent="0" algn="just" rtl="0">
              <a:lnSpc>
                <a:spcPct val="90000"/>
              </a:lnSpc>
              <a:spcBef>
                <a:spcPts val="0"/>
              </a:spcBef>
              <a:spcAft>
                <a:spcPts val="0"/>
              </a:spcAft>
              <a:buClr>
                <a:schemeClr val="dk1"/>
              </a:buClr>
              <a:buFont typeface="Arial"/>
              <a:buNone/>
            </a:pPr>
            <a:endParaRPr sz="2101" b="0" i="0" u="none" strike="noStrike" cap="none">
              <a:solidFill>
                <a:schemeClr val="dk1"/>
              </a:solidFill>
              <a:latin typeface="Arial"/>
              <a:ea typeface="Arial"/>
              <a:cs typeface="Arial"/>
              <a:sym typeface="Arial"/>
            </a:endParaRPr>
          </a:p>
        </p:txBody>
      </p:sp>
      <p:sp>
        <p:nvSpPr>
          <p:cNvPr id="247" name="Shape 247"/>
          <p:cNvSpPr txBox="1">
            <a:spLocks noGrp="1"/>
          </p:cNvSpPr>
          <p:nvPr>
            <p:ph type="sldNum" idx="12"/>
          </p:nvPr>
        </p:nvSpPr>
        <p:spPr>
          <a:xfrm>
            <a:off x="529200" y="8170267"/>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22</a:t>
            </a:fld>
            <a:endParaRPr sz="1200" b="1" i="0" u="none" strike="noStrike" cap="none">
              <a:solidFill>
                <a:schemeClr val="dk1"/>
              </a:solidFill>
              <a:latin typeface="Arial"/>
              <a:ea typeface="Arial"/>
              <a:cs typeface="Arial"/>
              <a:sym typeface="Arial"/>
            </a:endParaRPr>
          </a:p>
        </p:txBody>
      </p:sp>
      <p:sp>
        <p:nvSpPr>
          <p:cNvPr id="248" name="Shape 248"/>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sz="1800" b="1">
                <a:solidFill>
                  <a:schemeClr val="dk1"/>
                </a:solidFill>
              </a:rPr>
              <a:t>IMAGEN DE LA PANTALLA DEL EJERCICIO  SOBRE FUNCIONES</a:t>
            </a:r>
            <a:endParaRPr/>
          </a:p>
        </p:txBody>
      </p:sp>
      <p:pic>
        <p:nvPicPr>
          <p:cNvPr id="3" name="Imagen 2">
            <a:extLst>
              <a:ext uri="{FF2B5EF4-FFF2-40B4-BE49-F238E27FC236}">
                <a16:creationId xmlns:a16="http://schemas.microsoft.com/office/drawing/2014/main" id="{AD59148D-6B38-A578-D0E0-F7F749D7741F}"/>
              </a:ext>
            </a:extLst>
          </p:cNvPr>
          <p:cNvPicPr>
            <a:picLocks noChangeAspect="1"/>
          </p:cNvPicPr>
          <p:nvPr/>
        </p:nvPicPr>
        <p:blipFill>
          <a:blip r:embed="rId4"/>
          <a:stretch>
            <a:fillRect/>
          </a:stretch>
        </p:blipFill>
        <p:spPr>
          <a:xfrm>
            <a:off x="651108" y="1828733"/>
            <a:ext cx="5677692" cy="481517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471500" y="1828800"/>
            <a:ext cx="5915100" cy="6846000"/>
          </a:xfrm>
          <a:prstGeom prst="rect">
            <a:avLst/>
          </a:prstGeom>
          <a:noFill/>
          <a:ln>
            <a:noFill/>
          </a:ln>
        </p:spPr>
        <p:txBody>
          <a:bodyPr spcFirstLastPara="1" wrap="square" lIns="91425" tIns="45700" rIns="91425" bIns="45700" anchor="t" anchorCtr="0">
            <a:noAutofit/>
          </a:bodyPr>
          <a:lstStyle/>
          <a:p>
            <a:pPr marL="0" marR="0" lvl="0" indent="0" algn="just" rtl="0">
              <a:lnSpc>
                <a:spcPct val="90000"/>
              </a:lnSpc>
              <a:spcBef>
                <a:spcPts val="0"/>
              </a:spcBef>
              <a:spcAft>
                <a:spcPts val="0"/>
              </a:spcAft>
              <a:buClr>
                <a:schemeClr val="dk1"/>
              </a:buClr>
              <a:buFont typeface="Arial"/>
              <a:buNone/>
            </a:pPr>
            <a:r>
              <a:rPr lang="es-CO" sz="1400" b="0" i="0" u="none" strike="noStrike" cap="none">
                <a:solidFill>
                  <a:schemeClr val="dk1"/>
                </a:solidFill>
                <a:latin typeface="Arial"/>
                <a:ea typeface="Arial"/>
                <a:cs typeface="Arial"/>
                <a:sym typeface="Arial"/>
              </a:rPr>
              <a:t>Coloque aquí la captura de la pantalla de la ejecución del ejercicio sobre </a:t>
            </a:r>
            <a:r>
              <a:rPr lang="es-CO" sz="1400" b="1">
                <a:latin typeface="Arial"/>
                <a:ea typeface="Arial"/>
                <a:cs typeface="Arial"/>
                <a:sym typeface="Arial"/>
              </a:rPr>
              <a:t>seguridad.</a:t>
            </a:r>
            <a:endParaRPr sz="1400" b="1" i="0" u="none" strike="noStrike" cap="none">
              <a:solidFill>
                <a:schemeClr val="dk1"/>
              </a:solidFill>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b="1" i="0" u="none" strike="noStrike" cap="none">
              <a:solidFill>
                <a:schemeClr val="dk1"/>
              </a:solidFill>
              <a:highlight>
                <a:srgbClr val="FFFFFF"/>
              </a:highlight>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1400"/>
          </a:p>
          <a:p>
            <a:pPr marL="0" marR="0" lvl="0" indent="0" algn="l" rtl="0">
              <a:lnSpc>
                <a:spcPct val="90000"/>
              </a:lnSpc>
              <a:spcBef>
                <a:spcPts val="750"/>
              </a:spcBef>
              <a:spcAft>
                <a:spcPts val="0"/>
              </a:spcAft>
              <a:buClr>
                <a:schemeClr val="dk1"/>
              </a:buClr>
              <a:buFont typeface="Arial"/>
              <a:buNone/>
            </a:pPr>
            <a:endParaRPr sz="2101" b="0" i="0" u="none" strike="noStrike" cap="none">
              <a:solidFill>
                <a:schemeClr val="dk1"/>
              </a:solidFill>
              <a:latin typeface="Arial"/>
              <a:ea typeface="Arial"/>
              <a:cs typeface="Arial"/>
              <a:sym typeface="Arial"/>
            </a:endParaRPr>
          </a:p>
        </p:txBody>
      </p:sp>
      <p:sp>
        <p:nvSpPr>
          <p:cNvPr id="255" name="Shape 255"/>
          <p:cNvSpPr txBox="1">
            <a:spLocks noGrp="1"/>
          </p:cNvSpPr>
          <p:nvPr>
            <p:ph type="sldNum" idx="12"/>
          </p:nvPr>
        </p:nvSpPr>
        <p:spPr>
          <a:xfrm>
            <a:off x="529200" y="81269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23</a:t>
            </a:fld>
            <a:endParaRPr sz="1200" b="1" i="0" u="none" strike="noStrike" cap="none">
              <a:solidFill>
                <a:schemeClr val="dk1"/>
              </a:solidFill>
              <a:latin typeface="Arial"/>
              <a:ea typeface="Arial"/>
              <a:cs typeface="Arial"/>
              <a:sym typeface="Arial"/>
            </a:endParaRPr>
          </a:p>
        </p:txBody>
      </p:sp>
      <p:sp>
        <p:nvSpPr>
          <p:cNvPr id="256" name="Shape 256"/>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es-CO" sz="1800" b="1">
                <a:solidFill>
                  <a:schemeClr val="dk1"/>
                </a:solidFill>
              </a:rPr>
              <a:t>IMAGEN DE LAS PANTALLAS DEL EJERCICIO  SOBRE SEGURIDAD</a:t>
            </a:r>
            <a:endParaRPr/>
          </a:p>
        </p:txBody>
      </p:sp>
      <p:pic>
        <p:nvPicPr>
          <p:cNvPr id="7" name="Imagen 6" descr="Pantalla de un computador">
            <a:extLst>
              <a:ext uri="{FF2B5EF4-FFF2-40B4-BE49-F238E27FC236}">
                <a16:creationId xmlns:a16="http://schemas.microsoft.com/office/drawing/2014/main" id="{19B1A18B-B236-EF3E-0C4B-3D5693520079}"/>
              </a:ext>
            </a:extLst>
          </p:cNvPr>
          <p:cNvPicPr>
            <a:picLocks noChangeAspect="1"/>
          </p:cNvPicPr>
          <p:nvPr/>
        </p:nvPicPr>
        <p:blipFill>
          <a:blip r:embed="rId4"/>
          <a:stretch>
            <a:fillRect/>
          </a:stretch>
        </p:blipFill>
        <p:spPr>
          <a:xfrm>
            <a:off x="529200" y="1828800"/>
            <a:ext cx="5799600" cy="629819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Pantalla de una computadora&#10;&#10;Descripción generada automáticamente">
            <a:extLst>
              <a:ext uri="{FF2B5EF4-FFF2-40B4-BE49-F238E27FC236}">
                <a16:creationId xmlns:a16="http://schemas.microsoft.com/office/drawing/2014/main" id="{9676FC1A-33AE-A933-FA39-CA3187EB01B0}"/>
              </a:ext>
            </a:extLst>
          </p:cNvPr>
          <p:cNvPicPr>
            <a:picLocks noChangeAspect="1"/>
          </p:cNvPicPr>
          <p:nvPr/>
        </p:nvPicPr>
        <p:blipFill>
          <a:blip r:embed="rId2"/>
          <a:stretch>
            <a:fillRect/>
          </a:stretch>
        </p:blipFill>
        <p:spPr>
          <a:xfrm>
            <a:off x="0" y="0"/>
            <a:ext cx="6858000" cy="9144000"/>
          </a:xfrm>
          <a:prstGeom prst="rect">
            <a:avLst/>
          </a:prstGeom>
        </p:spPr>
      </p:pic>
    </p:spTree>
    <p:extLst>
      <p:ext uri="{BB962C8B-B14F-4D97-AF65-F5344CB8AC3E}">
        <p14:creationId xmlns:p14="http://schemas.microsoft.com/office/powerpoint/2010/main" val="1401886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electrónica, computadora&#10;&#10;Descripción generada automáticamente">
            <a:extLst>
              <a:ext uri="{FF2B5EF4-FFF2-40B4-BE49-F238E27FC236}">
                <a16:creationId xmlns:a16="http://schemas.microsoft.com/office/drawing/2014/main" id="{25F9FCFE-7483-21B1-40C4-B362EAC4C5F9}"/>
              </a:ext>
            </a:extLst>
          </p:cNvPr>
          <p:cNvPicPr>
            <a:picLocks noChangeAspect="1"/>
          </p:cNvPicPr>
          <p:nvPr/>
        </p:nvPicPr>
        <p:blipFill>
          <a:blip r:embed="rId2"/>
          <a:stretch>
            <a:fillRect/>
          </a:stretch>
        </p:blipFill>
        <p:spPr>
          <a:xfrm>
            <a:off x="0" y="0"/>
            <a:ext cx="6858000" cy="9144000"/>
          </a:xfrm>
          <a:prstGeom prst="rect">
            <a:avLst/>
          </a:prstGeom>
        </p:spPr>
      </p:pic>
    </p:spTree>
    <p:extLst>
      <p:ext uri="{BB962C8B-B14F-4D97-AF65-F5344CB8AC3E}">
        <p14:creationId xmlns:p14="http://schemas.microsoft.com/office/powerpoint/2010/main" val="2596858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7" r="-1998"/>
          </a:stretch>
        </a:blipFill>
        <a:effectLst/>
      </p:bgPr>
    </p:bg>
    <p:spTree>
      <p:nvGrpSpPr>
        <p:cNvPr id="1" name="Shape 260"/>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7" r="-1998"/>
          </a:stretch>
        </a:blipFill>
        <a:effectLst/>
      </p:bgPr>
    </p:bg>
    <p:spTree>
      <p:nvGrpSpPr>
        <p:cNvPr id="1" name="Shape 101"/>
        <p:cNvGrpSpPr/>
        <p:nvPr/>
      </p:nvGrpSpPr>
      <p:grpSpPr>
        <a:xfrm>
          <a:off x="0" y="0"/>
          <a:ext cx="0" cy="0"/>
          <a:chOff x="0" y="0"/>
          <a:chExt cx="0" cy="0"/>
        </a:xfrm>
      </p:grpSpPr>
      <p:sp>
        <p:nvSpPr>
          <p:cNvPr id="102" name="Shape 102"/>
          <p:cNvSpPr txBox="1">
            <a:spLocks noGrp="1"/>
          </p:cNvSpPr>
          <p:nvPr>
            <p:ph type="body" idx="1"/>
          </p:nvPr>
        </p:nvSpPr>
        <p:spPr>
          <a:xfrm>
            <a:off x="529200" y="1828800"/>
            <a:ext cx="5857500" cy="6828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8000"/>
                </a:solidFill>
                <a:latin typeface="Arial"/>
                <a:ea typeface="Arial"/>
                <a:cs typeface="Arial"/>
                <a:sym typeface="Arial"/>
              </a:rPr>
              <a:t>/*crear un </a:t>
            </a:r>
            <a:r>
              <a:rPr lang="es-CO" sz="1800" dirty="0" err="1">
                <a:solidFill>
                  <a:srgbClr val="008000"/>
                </a:solidFill>
                <a:latin typeface="Arial"/>
                <a:ea typeface="Arial"/>
                <a:cs typeface="Arial"/>
                <a:sym typeface="Arial"/>
              </a:rPr>
              <a:t>trigger</a:t>
            </a:r>
            <a:r>
              <a:rPr lang="es-CO" sz="1800" dirty="0">
                <a:solidFill>
                  <a:srgbClr val="008000"/>
                </a:solidFill>
                <a:latin typeface="Arial"/>
                <a:ea typeface="Arial"/>
                <a:cs typeface="Arial"/>
                <a:sym typeface="Arial"/>
              </a:rPr>
              <a:t> para que cada vez que un empleado participe en una brigada se le sume a la bonificación el 15% del valor de la cantidad de medicamento utilizada en la brigada*/</a:t>
            </a: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8000"/>
                </a:solidFill>
                <a:latin typeface="Arial"/>
                <a:ea typeface="Arial"/>
                <a:cs typeface="Arial"/>
                <a:sym typeface="Arial"/>
              </a:rPr>
              <a:t> </a:t>
            </a: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create</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trigger</a:t>
            </a:r>
            <a:r>
              <a:rPr lang="es-CO" sz="1800" dirty="0">
                <a:latin typeface="Arial"/>
                <a:ea typeface="Arial"/>
                <a:cs typeface="Arial"/>
                <a:sym typeface="Arial"/>
              </a:rPr>
              <a:t> </a:t>
            </a:r>
            <a:r>
              <a:rPr lang="es-CO" sz="1800" dirty="0" err="1">
                <a:latin typeface="Arial"/>
                <a:ea typeface="Arial"/>
                <a:cs typeface="Arial"/>
                <a:sym typeface="Arial"/>
              </a:rPr>
              <a:t>tr_actualiza</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on</a:t>
            </a:r>
            <a:r>
              <a:rPr lang="es-CO" sz="1800" dirty="0">
                <a:latin typeface="Arial"/>
                <a:ea typeface="Arial"/>
                <a:cs typeface="Arial"/>
                <a:sym typeface="Arial"/>
              </a:rPr>
              <a:t> empleado</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for</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update</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as</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update</a:t>
            </a:r>
            <a:r>
              <a:rPr lang="es-CO" sz="1800" dirty="0">
                <a:latin typeface="Arial"/>
                <a:ea typeface="Arial"/>
                <a:cs typeface="Arial"/>
                <a:sym typeface="Arial"/>
              </a:rPr>
              <a:t> medicamento</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set</a:t>
            </a:r>
            <a:r>
              <a:rPr lang="es-CO" sz="1800" dirty="0">
                <a:latin typeface="Arial"/>
                <a:ea typeface="Arial"/>
                <a:cs typeface="Arial"/>
                <a:sym typeface="Arial"/>
              </a:rPr>
              <a:t> </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cantidad</a:t>
            </a:r>
            <a:r>
              <a:rPr lang="es-CO" sz="1800" dirty="0">
                <a:solidFill>
                  <a:srgbClr val="808080"/>
                </a:solidFill>
                <a:latin typeface="Arial"/>
                <a:ea typeface="Arial"/>
                <a:cs typeface="Arial"/>
                <a:sym typeface="Arial"/>
              </a:rPr>
              <a:t>=</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cantidad</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inserted</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bonificacion</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0.15</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from</a:t>
            </a:r>
            <a:r>
              <a:rPr lang="es-CO" sz="1800" dirty="0">
                <a:latin typeface="Arial"/>
                <a:ea typeface="Arial"/>
                <a:cs typeface="Arial"/>
                <a:sym typeface="Arial"/>
              </a:rPr>
              <a:t> participa </a:t>
            </a:r>
            <a:r>
              <a:rPr lang="es-CO" sz="1800" dirty="0" err="1">
                <a:solidFill>
                  <a:srgbClr val="808080"/>
                </a:solidFill>
                <a:latin typeface="Arial"/>
                <a:ea typeface="Arial"/>
                <a:cs typeface="Arial"/>
                <a:sym typeface="Arial"/>
              </a:rPr>
              <a:t>inner</a:t>
            </a:r>
            <a:r>
              <a:rPr lang="es-CO" sz="1800" dirty="0">
                <a:latin typeface="Arial"/>
                <a:ea typeface="Arial"/>
                <a:cs typeface="Arial"/>
                <a:sym typeface="Arial"/>
              </a:rPr>
              <a:t> </a:t>
            </a:r>
            <a:r>
              <a:rPr lang="es-CO" sz="1800" dirty="0" err="1">
                <a:solidFill>
                  <a:srgbClr val="808080"/>
                </a:solidFill>
                <a:latin typeface="Arial"/>
                <a:ea typeface="Arial"/>
                <a:cs typeface="Arial"/>
                <a:sym typeface="Arial"/>
              </a:rPr>
              <a:t>join</a:t>
            </a:r>
            <a:r>
              <a:rPr lang="es-CO" sz="1800" dirty="0">
                <a:latin typeface="Arial"/>
                <a:ea typeface="Arial"/>
                <a:cs typeface="Arial"/>
                <a:sym typeface="Arial"/>
              </a:rPr>
              <a:t> </a:t>
            </a:r>
            <a:r>
              <a:rPr lang="es-CO" sz="1800" dirty="0" err="1">
                <a:latin typeface="Arial"/>
                <a:ea typeface="Arial"/>
                <a:cs typeface="Arial"/>
                <a:sym typeface="Arial"/>
              </a:rPr>
              <a:t>inserted</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on</a:t>
            </a:r>
            <a:r>
              <a:rPr lang="es-CO" sz="1800" dirty="0">
                <a:latin typeface="Arial"/>
                <a:ea typeface="Arial"/>
                <a:cs typeface="Arial"/>
                <a:sym typeface="Arial"/>
              </a:rPr>
              <a:t> </a:t>
            </a:r>
            <a:r>
              <a:rPr lang="es-CO" sz="1800" dirty="0" err="1">
                <a:latin typeface="Arial"/>
                <a:ea typeface="Arial"/>
                <a:cs typeface="Arial"/>
                <a:sym typeface="Arial"/>
              </a:rPr>
              <a:t>participa</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cedula</a:t>
            </a:r>
            <a:r>
              <a:rPr lang="es-CO" sz="1800" dirty="0">
                <a:solidFill>
                  <a:srgbClr val="808080"/>
                </a:solidFill>
                <a:latin typeface="Arial"/>
                <a:ea typeface="Arial"/>
                <a:cs typeface="Arial"/>
                <a:sym typeface="Arial"/>
              </a:rPr>
              <a:t>=</a:t>
            </a:r>
            <a:r>
              <a:rPr lang="es-CO" sz="1800" dirty="0" err="1">
                <a:latin typeface="Arial"/>
                <a:ea typeface="Arial"/>
                <a:cs typeface="Arial"/>
                <a:sym typeface="Arial"/>
              </a:rPr>
              <a:t>inserted</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cedula</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100" dirty="0">
                <a:latin typeface="Arial"/>
                <a:ea typeface="Arial"/>
                <a:cs typeface="Arial"/>
                <a:sym typeface="Arial"/>
              </a:rPr>
              <a:t> </a:t>
            </a:r>
            <a:endParaRPr sz="11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100" dirty="0">
                <a:latin typeface="Arial"/>
                <a:ea typeface="Arial"/>
                <a:cs typeface="Arial"/>
                <a:sym typeface="Arial"/>
              </a:rPr>
              <a:t> </a:t>
            </a:r>
            <a:endParaRPr sz="1100" dirty="0">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000" dirty="0">
              <a:highlight>
                <a:srgbClr val="FFFFFF"/>
              </a:highlight>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r>
              <a:rPr lang="es-CO" sz="2101"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750"/>
              </a:spcBef>
              <a:spcAft>
                <a:spcPts val="0"/>
              </a:spcAft>
              <a:buClr>
                <a:schemeClr val="dk1"/>
              </a:buClr>
              <a:buFont typeface="Arial"/>
              <a:buNone/>
            </a:pPr>
            <a:r>
              <a:rPr lang="es-CO" sz="2101"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Arial"/>
              <a:ea typeface="Arial"/>
              <a:cs typeface="Arial"/>
              <a:sym typeface="Arial"/>
            </a:endParaRPr>
          </a:p>
        </p:txBody>
      </p:sp>
      <p:sp>
        <p:nvSpPr>
          <p:cNvPr id="103" name="Shape 103"/>
          <p:cNvSpPr txBox="1">
            <a:spLocks noGrp="1"/>
          </p:cNvSpPr>
          <p:nvPr>
            <p:ph type="sldNum" idx="12"/>
          </p:nvPr>
        </p:nvSpPr>
        <p:spPr>
          <a:xfrm>
            <a:off x="630625" y="8170267"/>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3</a:t>
            </a:fld>
            <a:endParaRPr sz="1200" b="1" i="0" u="none" strike="noStrike" cap="none">
              <a:solidFill>
                <a:schemeClr val="dk1"/>
              </a:solidFill>
              <a:latin typeface="Arial"/>
              <a:ea typeface="Arial"/>
              <a:cs typeface="Arial"/>
              <a:sym typeface="Arial"/>
            </a:endParaRPr>
          </a:p>
        </p:txBody>
      </p:sp>
      <p:sp>
        <p:nvSpPr>
          <p:cNvPr id="104" name="Shape 104"/>
          <p:cNvSpPr/>
          <p:nvPr/>
        </p:nvSpPr>
        <p:spPr>
          <a:xfrm>
            <a:off x="529200" y="978050"/>
            <a:ext cx="5799600" cy="639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s-CO" sz="1800" b="1" i="0" u="none" strike="noStrike" cap="none">
                <a:solidFill>
                  <a:srgbClr val="000000"/>
                </a:solidFill>
                <a:latin typeface="Arial"/>
                <a:ea typeface="Arial"/>
                <a:cs typeface="Arial"/>
                <a:sym typeface="Arial"/>
              </a:rPr>
              <a:t> </a:t>
            </a:r>
            <a:r>
              <a:rPr lang="es-CO" sz="1800" b="1">
                <a:solidFill>
                  <a:schemeClr val="dk1"/>
                </a:solidFill>
              </a:rPr>
              <a:t>Trigger - Ejercicio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109"/>
        <p:cNvGrpSpPr/>
        <p:nvPr/>
      </p:nvGrpSpPr>
      <p:grpSpPr>
        <a:xfrm>
          <a:off x="0" y="0"/>
          <a:ext cx="0" cy="0"/>
          <a:chOff x="0" y="0"/>
          <a:chExt cx="0" cy="0"/>
        </a:xfrm>
      </p:grpSpPr>
      <p:sp>
        <p:nvSpPr>
          <p:cNvPr id="110" name="Shape 110"/>
          <p:cNvSpPr txBox="1">
            <a:spLocks noGrp="1"/>
          </p:cNvSpPr>
          <p:nvPr>
            <p:ph type="body" idx="1"/>
          </p:nvPr>
        </p:nvSpPr>
        <p:spPr>
          <a:xfrm>
            <a:off x="471500" y="1828800"/>
            <a:ext cx="5915100" cy="6828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8000"/>
                </a:solidFill>
                <a:latin typeface="Arial"/>
                <a:ea typeface="Arial"/>
                <a:cs typeface="Arial"/>
                <a:sym typeface="Arial"/>
              </a:rPr>
              <a:t>/*crear un </a:t>
            </a:r>
            <a:r>
              <a:rPr lang="es-CO" sz="1800" dirty="0" err="1">
                <a:solidFill>
                  <a:srgbClr val="008000"/>
                </a:solidFill>
                <a:latin typeface="Arial"/>
                <a:ea typeface="Arial"/>
                <a:cs typeface="Arial"/>
                <a:sym typeface="Arial"/>
              </a:rPr>
              <a:t>trigger</a:t>
            </a:r>
            <a:r>
              <a:rPr lang="es-CO" sz="1800" dirty="0">
                <a:solidFill>
                  <a:srgbClr val="008000"/>
                </a:solidFill>
                <a:latin typeface="Arial"/>
                <a:ea typeface="Arial"/>
                <a:cs typeface="Arial"/>
                <a:sym typeface="Arial"/>
              </a:rPr>
              <a:t> para que cada vez que ingrese una brigada se actualice la cantidad de brigadas en proyecto*/</a:t>
            </a: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8000"/>
                </a:solidFill>
                <a:latin typeface="Arial"/>
                <a:ea typeface="Arial"/>
                <a:cs typeface="Arial"/>
                <a:sym typeface="Arial"/>
              </a:rPr>
              <a:t> </a:t>
            </a: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create</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trigger</a:t>
            </a:r>
            <a:r>
              <a:rPr lang="es-CO" sz="1800" dirty="0">
                <a:latin typeface="Arial"/>
                <a:ea typeface="Arial"/>
                <a:cs typeface="Arial"/>
                <a:sym typeface="Arial"/>
              </a:rPr>
              <a:t> </a:t>
            </a:r>
            <a:r>
              <a:rPr lang="es-CO" sz="1800" dirty="0" err="1">
                <a:latin typeface="Arial"/>
                <a:ea typeface="Arial"/>
                <a:cs typeface="Arial"/>
                <a:sym typeface="Arial"/>
              </a:rPr>
              <a:t>tr_noactualiza</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on</a:t>
            </a:r>
            <a:r>
              <a:rPr lang="es-CO" sz="1800" dirty="0">
                <a:latin typeface="Arial"/>
                <a:ea typeface="Arial"/>
                <a:cs typeface="Arial"/>
                <a:sym typeface="Arial"/>
              </a:rPr>
              <a:t> proyecto</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for</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update</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as</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if</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update</a:t>
            </a:r>
            <a:r>
              <a:rPr lang="es-CO" sz="1800" dirty="0">
                <a:solidFill>
                  <a:srgbClr val="808080"/>
                </a:solidFill>
                <a:latin typeface="Arial"/>
                <a:ea typeface="Arial"/>
                <a:cs typeface="Arial"/>
                <a:sym typeface="Arial"/>
              </a:rPr>
              <a:t>(</a:t>
            </a:r>
            <a:r>
              <a:rPr lang="es-CO" sz="1800" dirty="0" err="1">
                <a:latin typeface="Arial"/>
                <a:ea typeface="Arial"/>
                <a:cs typeface="Arial"/>
                <a:sym typeface="Arial"/>
              </a:rPr>
              <a:t>cantidad_brigadas</a:t>
            </a:r>
            <a:r>
              <a:rPr lang="es-CO" sz="1800" dirty="0">
                <a:solidFill>
                  <a:srgbClr val="808080"/>
                </a:solidFill>
                <a:latin typeface="Arial"/>
                <a:ea typeface="Arial"/>
                <a:cs typeface="Arial"/>
                <a:sym typeface="Arial"/>
              </a:rPr>
              <a:t>)</a:t>
            </a:r>
            <a:endParaRPr sz="1800" dirty="0">
              <a:solidFill>
                <a:srgbClr val="80808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begin</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print</a:t>
            </a:r>
            <a:r>
              <a:rPr lang="es-CO" sz="1800" dirty="0">
                <a:latin typeface="Arial"/>
                <a:ea typeface="Arial"/>
                <a:cs typeface="Arial"/>
                <a:sym typeface="Arial"/>
              </a:rPr>
              <a:t> </a:t>
            </a:r>
            <a:r>
              <a:rPr lang="es-CO" sz="1800" dirty="0">
                <a:solidFill>
                  <a:srgbClr val="FF0000"/>
                </a:solidFill>
                <a:latin typeface="Arial"/>
                <a:ea typeface="Arial"/>
                <a:cs typeface="Arial"/>
                <a:sym typeface="Arial"/>
              </a:rPr>
              <a:t>'no se puede actualizar'</a:t>
            </a:r>
            <a:endParaRPr sz="1800" dirty="0">
              <a:solidFill>
                <a:srgbClr val="FF0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rollback</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transaction</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end</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 </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update</a:t>
            </a:r>
            <a:r>
              <a:rPr lang="es-CO" sz="1800" dirty="0">
                <a:latin typeface="Arial"/>
                <a:ea typeface="Arial"/>
                <a:cs typeface="Arial"/>
                <a:sym typeface="Arial"/>
              </a:rPr>
              <a:t> proyecto</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set</a:t>
            </a:r>
            <a:r>
              <a:rPr lang="es-CO" sz="1800" dirty="0">
                <a:latin typeface="Arial"/>
                <a:ea typeface="Arial"/>
                <a:cs typeface="Arial"/>
                <a:sym typeface="Arial"/>
              </a:rPr>
              <a:t> </a:t>
            </a:r>
            <a:r>
              <a:rPr lang="es-CO" sz="1800" dirty="0" err="1">
                <a:latin typeface="Arial"/>
                <a:ea typeface="Arial"/>
                <a:cs typeface="Arial"/>
                <a:sym typeface="Arial"/>
              </a:rPr>
              <a:t>cantidad_brigadas</a:t>
            </a:r>
            <a:r>
              <a:rPr lang="es-CO" sz="1800" dirty="0">
                <a:solidFill>
                  <a:srgbClr val="808080"/>
                </a:solidFill>
                <a:latin typeface="Arial"/>
                <a:ea typeface="Arial"/>
                <a:cs typeface="Arial"/>
                <a:sym typeface="Arial"/>
              </a:rPr>
              <a:t>=</a:t>
            </a:r>
            <a:r>
              <a:rPr lang="es-CO" sz="1800" dirty="0" err="1">
                <a:latin typeface="Arial"/>
                <a:ea typeface="Arial"/>
                <a:cs typeface="Arial"/>
                <a:sym typeface="Arial"/>
              </a:rPr>
              <a:t>cantidad_brigadas</a:t>
            </a:r>
            <a:r>
              <a:rPr lang="es-CO" sz="1800" dirty="0">
                <a:latin typeface="Arial"/>
                <a:ea typeface="Arial"/>
                <a:cs typeface="Arial"/>
                <a:sym typeface="Arial"/>
              </a:rPr>
              <a:t> </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1</a:t>
            </a:r>
            <a:endParaRPr sz="1800" dirty="0">
              <a:latin typeface="Arial"/>
              <a:ea typeface="Arial"/>
              <a:cs typeface="Arial"/>
              <a:sym typeface="Arial"/>
            </a:endParaRPr>
          </a:p>
          <a:p>
            <a:pPr marL="0" marR="0" lvl="0" indent="0" algn="just" rtl="0">
              <a:lnSpc>
                <a:spcPct val="90000"/>
              </a:lnSpc>
              <a:spcBef>
                <a:spcPts val="750"/>
              </a:spcBef>
              <a:spcAft>
                <a:spcPts val="0"/>
              </a:spcAft>
              <a:buClr>
                <a:schemeClr val="dk1"/>
              </a:buClr>
              <a:buFont typeface="Arial"/>
              <a:buNone/>
            </a:pPr>
            <a:endParaRPr sz="1800" dirty="0">
              <a:highlight>
                <a:srgbClr val="FFFFFF"/>
              </a:highlight>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1800" i="0" u="none" strike="noStrike" cap="none" dirty="0">
              <a:solidFill>
                <a:schemeClr val="dk1"/>
              </a:solidFill>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r>
              <a:rPr lang="es-CO" sz="1800" i="0" u="none" strike="noStrike" cap="none" dirty="0">
                <a:solidFill>
                  <a:schemeClr val="dk1"/>
                </a:solidFill>
                <a:latin typeface="Arial"/>
                <a:ea typeface="Arial"/>
                <a:cs typeface="Arial"/>
                <a:sym typeface="Arial"/>
              </a:rPr>
              <a:t> </a:t>
            </a:r>
            <a:endParaRPr sz="1800" dirty="0">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r>
              <a:rPr lang="es-CO" sz="1800" i="0" u="none" strike="noStrike" cap="none" dirty="0">
                <a:solidFill>
                  <a:schemeClr val="dk1"/>
                </a:solidFill>
                <a:latin typeface="Arial"/>
                <a:ea typeface="Arial"/>
                <a:cs typeface="Arial"/>
                <a:sym typeface="Arial"/>
              </a:rPr>
              <a:t> </a:t>
            </a:r>
            <a:endParaRPr sz="1800" dirty="0">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1800" i="0" u="none" strike="noStrike" cap="none" dirty="0">
              <a:solidFill>
                <a:schemeClr val="dk1"/>
              </a:solidFill>
              <a:latin typeface="Arial"/>
              <a:ea typeface="Arial"/>
              <a:cs typeface="Arial"/>
              <a:sym typeface="Arial"/>
            </a:endParaRPr>
          </a:p>
        </p:txBody>
      </p:sp>
      <p:sp>
        <p:nvSpPr>
          <p:cNvPr id="111" name="Shape 111"/>
          <p:cNvSpPr txBox="1">
            <a:spLocks noGrp="1"/>
          </p:cNvSpPr>
          <p:nvPr>
            <p:ph type="sldNum" idx="12"/>
          </p:nvPr>
        </p:nvSpPr>
        <p:spPr>
          <a:xfrm>
            <a:off x="529200" y="81701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4</a:t>
            </a:fld>
            <a:endParaRPr sz="1200" b="1" i="0" u="none" strike="noStrike" cap="none">
              <a:solidFill>
                <a:schemeClr val="dk1"/>
              </a:solidFill>
              <a:latin typeface="Arial"/>
              <a:ea typeface="Arial"/>
              <a:cs typeface="Arial"/>
              <a:sym typeface="Arial"/>
            </a:endParaRPr>
          </a:p>
        </p:txBody>
      </p:sp>
      <p:sp>
        <p:nvSpPr>
          <p:cNvPr id="112" name="Shape 112"/>
          <p:cNvSpPr/>
          <p:nvPr/>
        </p:nvSpPr>
        <p:spPr>
          <a:xfrm>
            <a:off x="529200" y="978050"/>
            <a:ext cx="5799600" cy="639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s-CO" sz="1800" b="1" i="0" u="none" strike="noStrike" cap="none">
                <a:solidFill>
                  <a:srgbClr val="000000"/>
                </a:solidFill>
                <a:latin typeface="Arial"/>
                <a:ea typeface="Arial"/>
                <a:cs typeface="Arial"/>
                <a:sym typeface="Arial"/>
              </a:rPr>
              <a:t> </a:t>
            </a:r>
            <a:r>
              <a:rPr lang="es-CO" sz="1800" b="1">
                <a:solidFill>
                  <a:schemeClr val="dk1"/>
                </a:solidFill>
              </a:rPr>
              <a:t>Trigger - Ejercicio 2</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529200" y="1828800"/>
            <a:ext cx="5882100" cy="6828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8000"/>
                </a:solidFill>
                <a:latin typeface="Arial"/>
                <a:ea typeface="Arial"/>
                <a:cs typeface="Arial"/>
                <a:sym typeface="Arial"/>
              </a:rPr>
              <a:t>/*Crear un </a:t>
            </a:r>
            <a:r>
              <a:rPr lang="es-CO" sz="1800" dirty="0" err="1">
                <a:solidFill>
                  <a:srgbClr val="008000"/>
                </a:solidFill>
                <a:latin typeface="Arial"/>
                <a:ea typeface="Arial"/>
                <a:cs typeface="Arial"/>
                <a:sym typeface="Arial"/>
              </a:rPr>
              <a:t>trigger</a:t>
            </a:r>
            <a:r>
              <a:rPr lang="es-CO" sz="1800" dirty="0">
                <a:solidFill>
                  <a:srgbClr val="008000"/>
                </a:solidFill>
                <a:latin typeface="Arial"/>
                <a:ea typeface="Arial"/>
                <a:cs typeface="Arial"/>
                <a:sym typeface="Arial"/>
              </a:rPr>
              <a:t> que permita controlar la cantidad del medicamento cuando estos se borran de una brigada*/</a:t>
            </a: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create</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trigger</a:t>
            </a:r>
            <a:r>
              <a:rPr lang="es-CO" sz="1800" dirty="0">
                <a:latin typeface="Arial"/>
                <a:ea typeface="Arial"/>
                <a:cs typeface="Arial"/>
                <a:sym typeface="Arial"/>
              </a:rPr>
              <a:t> </a:t>
            </a:r>
            <a:r>
              <a:rPr lang="es-CO" sz="1800" dirty="0" err="1">
                <a:latin typeface="Arial"/>
                <a:ea typeface="Arial"/>
                <a:cs typeface="Arial"/>
                <a:sym typeface="Arial"/>
              </a:rPr>
              <a:t>tr_borrarBrid_med_controlCantidadMED</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on</a:t>
            </a:r>
            <a:r>
              <a:rPr lang="es-CO" sz="1800" dirty="0">
                <a:latin typeface="Arial"/>
                <a:ea typeface="Arial"/>
                <a:cs typeface="Arial"/>
                <a:sym typeface="Arial"/>
              </a:rPr>
              <a:t> </a:t>
            </a:r>
            <a:r>
              <a:rPr lang="es-CO" sz="1800" dirty="0" err="1">
                <a:latin typeface="Arial"/>
                <a:ea typeface="Arial"/>
                <a:cs typeface="Arial"/>
                <a:sym typeface="Arial"/>
              </a:rPr>
              <a:t>bri_med</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for</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delete</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as</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update</a:t>
            </a:r>
            <a:r>
              <a:rPr lang="es-CO" sz="1800" dirty="0">
                <a:latin typeface="Arial"/>
                <a:ea typeface="Arial"/>
                <a:cs typeface="Arial"/>
                <a:sym typeface="Arial"/>
              </a:rPr>
              <a:t> medicamento</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set</a:t>
            </a:r>
            <a:r>
              <a:rPr lang="es-CO" sz="1800" dirty="0">
                <a:latin typeface="Arial"/>
                <a:ea typeface="Arial"/>
                <a:cs typeface="Arial"/>
                <a:sym typeface="Arial"/>
              </a:rPr>
              <a:t> </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cantidad</a:t>
            </a:r>
            <a:r>
              <a:rPr lang="es-CO" sz="1800" dirty="0">
                <a:solidFill>
                  <a:srgbClr val="808080"/>
                </a:solidFill>
                <a:latin typeface="Arial"/>
                <a:ea typeface="Arial"/>
                <a:cs typeface="Arial"/>
                <a:sym typeface="Arial"/>
              </a:rPr>
              <a:t>=</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cantidad</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deleted</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canti_utilizada</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from</a:t>
            </a:r>
            <a:r>
              <a:rPr lang="es-CO" sz="1800" dirty="0">
                <a:latin typeface="Arial"/>
                <a:ea typeface="Arial"/>
                <a:cs typeface="Arial"/>
                <a:sym typeface="Arial"/>
              </a:rPr>
              <a:t> medicamento </a:t>
            </a:r>
            <a:r>
              <a:rPr lang="es-CO" sz="1800" dirty="0" err="1">
                <a:solidFill>
                  <a:srgbClr val="808080"/>
                </a:solidFill>
                <a:latin typeface="Arial"/>
                <a:ea typeface="Arial"/>
                <a:cs typeface="Arial"/>
                <a:sym typeface="Arial"/>
              </a:rPr>
              <a:t>inner</a:t>
            </a:r>
            <a:r>
              <a:rPr lang="es-CO" sz="1800" dirty="0">
                <a:latin typeface="Arial"/>
                <a:ea typeface="Arial"/>
                <a:cs typeface="Arial"/>
                <a:sym typeface="Arial"/>
              </a:rPr>
              <a:t> </a:t>
            </a:r>
            <a:r>
              <a:rPr lang="es-CO" sz="1800" dirty="0" err="1">
                <a:solidFill>
                  <a:srgbClr val="808080"/>
                </a:solidFill>
                <a:latin typeface="Arial"/>
                <a:ea typeface="Arial"/>
                <a:cs typeface="Arial"/>
                <a:sym typeface="Arial"/>
              </a:rPr>
              <a:t>join</a:t>
            </a:r>
            <a:r>
              <a:rPr lang="es-CO" sz="1800" dirty="0">
                <a:latin typeface="Arial"/>
                <a:ea typeface="Arial"/>
                <a:cs typeface="Arial"/>
                <a:sym typeface="Arial"/>
              </a:rPr>
              <a:t> </a:t>
            </a:r>
            <a:r>
              <a:rPr lang="es-CO" sz="1800" dirty="0" err="1">
                <a:latin typeface="Arial"/>
                <a:ea typeface="Arial"/>
                <a:cs typeface="Arial"/>
                <a:sym typeface="Arial"/>
              </a:rPr>
              <a:t>deleted</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on</a:t>
            </a:r>
            <a:r>
              <a:rPr lang="es-CO" sz="1800" dirty="0">
                <a:latin typeface="Arial"/>
                <a:ea typeface="Arial"/>
                <a:cs typeface="Arial"/>
                <a:sym typeface="Arial"/>
              </a:rPr>
              <a:t> </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cod_med</a:t>
            </a:r>
            <a:r>
              <a:rPr lang="es-CO" sz="1800" dirty="0">
                <a:solidFill>
                  <a:srgbClr val="808080"/>
                </a:solidFill>
                <a:latin typeface="Arial"/>
                <a:ea typeface="Arial"/>
                <a:cs typeface="Arial"/>
                <a:sym typeface="Arial"/>
              </a:rPr>
              <a:t>=</a:t>
            </a:r>
            <a:r>
              <a:rPr lang="es-CO" sz="1800" dirty="0" err="1">
                <a:latin typeface="Arial"/>
                <a:ea typeface="Arial"/>
                <a:cs typeface="Arial"/>
                <a:sym typeface="Arial"/>
              </a:rPr>
              <a:t>deleted</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cod_med</a:t>
            </a:r>
            <a:endParaRPr sz="1800" dirty="0">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000" dirty="0">
              <a:highlight>
                <a:srgbClr val="FFFFFF"/>
              </a:highlight>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r>
              <a:rPr lang="es-CO" sz="2101"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750"/>
              </a:spcBef>
              <a:spcAft>
                <a:spcPts val="0"/>
              </a:spcAft>
              <a:buClr>
                <a:schemeClr val="dk1"/>
              </a:buClr>
              <a:buFont typeface="Arial"/>
              <a:buNone/>
            </a:pPr>
            <a:r>
              <a:rPr lang="es-CO" sz="2101"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Arial"/>
              <a:ea typeface="Arial"/>
              <a:cs typeface="Arial"/>
              <a:sym typeface="Arial"/>
            </a:endParaRPr>
          </a:p>
        </p:txBody>
      </p:sp>
      <p:sp>
        <p:nvSpPr>
          <p:cNvPr id="119" name="Shape 119"/>
          <p:cNvSpPr txBox="1">
            <a:spLocks noGrp="1"/>
          </p:cNvSpPr>
          <p:nvPr>
            <p:ph type="sldNum" idx="12"/>
          </p:nvPr>
        </p:nvSpPr>
        <p:spPr>
          <a:xfrm>
            <a:off x="598350" y="82516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5</a:t>
            </a:fld>
            <a:endParaRPr sz="1200" b="1" i="0" u="none" strike="noStrike" cap="none">
              <a:solidFill>
                <a:schemeClr val="dk1"/>
              </a:solidFill>
              <a:latin typeface="Arial"/>
              <a:ea typeface="Arial"/>
              <a:cs typeface="Arial"/>
              <a:sym typeface="Arial"/>
            </a:endParaRPr>
          </a:p>
        </p:txBody>
      </p:sp>
      <p:sp>
        <p:nvSpPr>
          <p:cNvPr id="120" name="Shape 120"/>
          <p:cNvSpPr/>
          <p:nvPr/>
        </p:nvSpPr>
        <p:spPr>
          <a:xfrm>
            <a:off x="529200" y="978050"/>
            <a:ext cx="5799600" cy="639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r>
              <a:rPr lang="es-CO" sz="1800" b="1" i="0" u="none" strike="noStrike" cap="none">
                <a:solidFill>
                  <a:srgbClr val="000000"/>
                </a:solidFill>
                <a:latin typeface="Arial"/>
                <a:ea typeface="Arial"/>
                <a:cs typeface="Arial"/>
                <a:sym typeface="Arial"/>
              </a:rPr>
              <a:t> </a:t>
            </a:r>
            <a:r>
              <a:rPr lang="es-CO" sz="1800" b="1">
                <a:solidFill>
                  <a:schemeClr val="dk1"/>
                </a:solidFill>
              </a:rPr>
              <a:t>Trigger - Ejercicio 3</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125"/>
        <p:cNvGrpSpPr/>
        <p:nvPr/>
      </p:nvGrpSpPr>
      <p:grpSpPr>
        <a:xfrm>
          <a:off x="0" y="0"/>
          <a:ext cx="0" cy="0"/>
          <a:chOff x="0" y="0"/>
          <a:chExt cx="0" cy="0"/>
        </a:xfrm>
      </p:grpSpPr>
      <p:sp>
        <p:nvSpPr>
          <p:cNvPr id="126" name="Shape 126"/>
          <p:cNvSpPr txBox="1">
            <a:spLocks noGrp="1"/>
          </p:cNvSpPr>
          <p:nvPr>
            <p:ph type="body" idx="1"/>
          </p:nvPr>
        </p:nvSpPr>
        <p:spPr>
          <a:xfrm>
            <a:off x="471500" y="1828800"/>
            <a:ext cx="5915100" cy="6828300"/>
          </a:xfrm>
          <a:prstGeom prst="rect">
            <a:avLst/>
          </a:prstGeom>
          <a:noFill/>
          <a:ln>
            <a:noFill/>
          </a:ln>
        </p:spPr>
        <p:txBody>
          <a:bodyPr spcFirstLastPara="1" wrap="square" lIns="91425" tIns="45700" rIns="91425" bIns="45700" anchor="t" anchorCtr="0">
            <a:noAutofit/>
          </a:bodyPr>
          <a:lstStyle/>
          <a:p>
            <a:pPr marL="457200" lvl="0" indent="-228600" algn="just" rtl="0">
              <a:lnSpc>
                <a:spcPct val="115000"/>
              </a:lnSpc>
              <a:spcBef>
                <a:spcPts val="0"/>
              </a:spcBef>
              <a:spcAft>
                <a:spcPts val="0"/>
              </a:spcAft>
              <a:buClr>
                <a:schemeClr val="dk1"/>
              </a:buClr>
              <a:buSzPts val="1100"/>
              <a:buFont typeface="Arial"/>
              <a:buNone/>
            </a:pPr>
            <a:endParaRPr sz="1100" b="1" dirty="0">
              <a:latin typeface="Arial"/>
              <a:ea typeface="Arial"/>
              <a:cs typeface="Arial"/>
              <a:sym typeface="Arial"/>
            </a:endParaRPr>
          </a:p>
          <a:p>
            <a:pPr marL="228600" lvl="0" indent="0" algn="just" rtl="0">
              <a:lnSpc>
                <a:spcPct val="115000"/>
              </a:lnSpc>
              <a:spcBef>
                <a:spcPts val="0"/>
              </a:spcBef>
              <a:spcAft>
                <a:spcPts val="0"/>
              </a:spcAft>
              <a:buClr>
                <a:schemeClr val="dk1"/>
              </a:buClr>
              <a:buSzPts val="1100"/>
              <a:buFont typeface="Arial"/>
              <a:buNone/>
            </a:pPr>
            <a:r>
              <a:rPr lang="es-CO" sz="1100" b="1" dirty="0">
                <a:latin typeface="Arial"/>
                <a:ea typeface="Arial"/>
                <a:cs typeface="Arial"/>
                <a:sym typeface="Arial"/>
              </a:rPr>
              <a:t> </a:t>
            </a:r>
            <a:endParaRPr sz="1100" b="1"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b="1" dirty="0">
                <a:solidFill>
                  <a:srgbClr val="538135"/>
                </a:solidFill>
                <a:latin typeface="Arial"/>
                <a:ea typeface="Arial"/>
                <a:cs typeface="Arial"/>
                <a:sym typeface="Arial"/>
              </a:rPr>
              <a:t>/*Crear una vista actualizable que muestre los datos de los medicamentos con un valor mayor que 50000*/</a:t>
            </a:r>
            <a:endParaRPr sz="1800" b="1" dirty="0">
              <a:solidFill>
                <a:srgbClr val="538135"/>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1800" b="1" dirty="0">
              <a:solidFill>
                <a:srgbClr val="538135"/>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create</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view</a:t>
            </a:r>
            <a:r>
              <a:rPr lang="es-CO" sz="1800" dirty="0">
                <a:latin typeface="Arial"/>
                <a:ea typeface="Arial"/>
                <a:cs typeface="Arial"/>
                <a:sym typeface="Arial"/>
              </a:rPr>
              <a:t> </a:t>
            </a:r>
            <a:r>
              <a:rPr lang="es-CO" sz="1800" dirty="0" err="1">
                <a:latin typeface="Arial"/>
                <a:ea typeface="Arial"/>
                <a:cs typeface="Arial"/>
                <a:sym typeface="Arial"/>
              </a:rPr>
              <a:t>v_medicamento</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as</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select</a:t>
            </a:r>
            <a:r>
              <a:rPr lang="es-CO" sz="1800" dirty="0">
                <a:latin typeface="Arial"/>
                <a:ea typeface="Arial"/>
                <a:cs typeface="Arial"/>
                <a:sym typeface="Arial"/>
              </a:rPr>
              <a:t> medicamento.*</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from</a:t>
            </a:r>
            <a:r>
              <a:rPr lang="es-CO" sz="1800" dirty="0">
                <a:latin typeface="Arial"/>
                <a:ea typeface="Arial"/>
                <a:cs typeface="Arial"/>
                <a:sym typeface="Arial"/>
              </a:rPr>
              <a:t> medicamento</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latin typeface="Arial"/>
                <a:ea typeface="Arial"/>
                <a:cs typeface="Arial"/>
                <a:sym typeface="Arial"/>
              </a:rPr>
              <a:t>where</a:t>
            </a:r>
            <a:r>
              <a:rPr lang="es-CO" sz="1800" dirty="0">
                <a:latin typeface="Arial"/>
                <a:ea typeface="Arial"/>
                <a:cs typeface="Arial"/>
                <a:sym typeface="Arial"/>
              </a:rPr>
              <a:t> valor&gt;50000</a:t>
            </a:r>
            <a:endParaRPr sz="1800" dirty="0">
              <a:latin typeface="Arial"/>
              <a:ea typeface="Arial"/>
              <a:cs typeface="Arial"/>
              <a:sym typeface="Arial"/>
            </a:endParaRPr>
          </a:p>
          <a:p>
            <a:pPr marL="0" marR="0" lvl="0" indent="0" algn="just" rtl="0">
              <a:lnSpc>
                <a:spcPct val="90000"/>
              </a:lnSpc>
              <a:spcBef>
                <a:spcPts val="0"/>
              </a:spcBef>
              <a:spcAft>
                <a:spcPts val="0"/>
              </a:spcAft>
              <a:buClr>
                <a:schemeClr val="dk1"/>
              </a:buClr>
              <a:buFont typeface="Arial"/>
              <a:buNone/>
            </a:pPr>
            <a:endParaRPr sz="2000" dirty="0">
              <a:highlight>
                <a:srgbClr val="FFFFFF"/>
              </a:highlight>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r>
              <a:rPr lang="es-CO" sz="2101"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Arial"/>
              <a:ea typeface="Arial"/>
              <a:cs typeface="Arial"/>
              <a:sym typeface="Arial"/>
            </a:endParaRPr>
          </a:p>
        </p:txBody>
      </p:sp>
      <p:sp>
        <p:nvSpPr>
          <p:cNvPr id="127" name="Shape 127"/>
          <p:cNvSpPr txBox="1">
            <a:spLocks noGrp="1"/>
          </p:cNvSpPr>
          <p:nvPr>
            <p:ph type="sldNum" idx="12"/>
          </p:nvPr>
        </p:nvSpPr>
        <p:spPr>
          <a:xfrm>
            <a:off x="529200" y="81701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6</a:t>
            </a:fld>
            <a:endParaRPr sz="1200" b="1" i="0" u="none" strike="noStrike" cap="none">
              <a:solidFill>
                <a:schemeClr val="dk1"/>
              </a:solidFill>
              <a:latin typeface="Arial"/>
              <a:ea typeface="Arial"/>
              <a:cs typeface="Arial"/>
              <a:sym typeface="Arial"/>
            </a:endParaRPr>
          </a:p>
        </p:txBody>
      </p:sp>
      <p:sp>
        <p:nvSpPr>
          <p:cNvPr id="128" name="Shape 128"/>
          <p:cNvSpPr/>
          <p:nvPr/>
        </p:nvSpPr>
        <p:spPr>
          <a:xfrm>
            <a:off x="529200" y="978050"/>
            <a:ext cx="5799600" cy="639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90000"/>
              </a:lnSpc>
              <a:spcBef>
                <a:spcPts val="750"/>
              </a:spcBef>
              <a:spcAft>
                <a:spcPts val="0"/>
              </a:spcAft>
              <a:buClr>
                <a:schemeClr val="dk1"/>
              </a:buClr>
              <a:buFont typeface="Arial"/>
              <a:buNone/>
            </a:pPr>
            <a:r>
              <a:rPr lang="es-CO" sz="2101">
                <a:solidFill>
                  <a:schemeClr val="dk1"/>
                </a:solidFill>
                <a:latin typeface="Calibri"/>
                <a:ea typeface="Calibri"/>
                <a:cs typeface="Calibri"/>
                <a:sym typeface="Calibri"/>
              </a:rPr>
              <a:t> </a:t>
            </a:r>
            <a:r>
              <a:rPr lang="es-CO" sz="1800" b="1">
                <a:solidFill>
                  <a:schemeClr val="dk1"/>
                </a:solidFill>
              </a:rPr>
              <a:t>Vistas - Ejercicio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133"/>
        <p:cNvGrpSpPr/>
        <p:nvPr/>
      </p:nvGrpSpPr>
      <p:grpSpPr>
        <a:xfrm>
          <a:off x="0" y="0"/>
          <a:ext cx="0" cy="0"/>
          <a:chOff x="0" y="0"/>
          <a:chExt cx="0" cy="0"/>
        </a:xfrm>
      </p:grpSpPr>
      <p:sp>
        <p:nvSpPr>
          <p:cNvPr id="134" name="Shape 134"/>
          <p:cNvSpPr txBox="1">
            <a:spLocks noGrp="1"/>
          </p:cNvSpPr>
          <p:nvPr>
            <p:ph type="body" idx="1"/>
          </p:nvPr>
        </p:nvSpPr>
        <p:spPr>
          <a:xfrm>
            <a:off x="471500" y="1828800"/>
            <a:ext cx="5915100" cy="6828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endParaRPr sz="1800" b="1" dirty="0">
              <a:solidFill>
                <a:srgbClr val="538135"/>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b="1" dirty="0">
                <a:solidFill>
                  <a:srgbClr val="538135"/>
                </a:solidFill>
                <a:latin typeface="Arial"/>
                <a:ea typeface="Arial"/>
                <a:cs typeface="Arial"/>
                <a:sym typeface="Arial"/>
              </a:rPr>
              <a:t>/Crear una vista no actualizable que muestre los datos de los empleados y un aumento del 10%sobre su bonificación y su salario si este está entre 600000 y 2000000 y han participado en más de 2 brigadas*/</a:t>
            </a:r>
            <a:endParaRPr sz="1800" b="1" dirty="0">
              <a:solidFill>
                <a:srgbClr val="538135"/>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endParaRPr sz="1800" b="1" dirty="0">
              <a:solidFill>
                <a:srgbClr val="538135"/>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create</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view</a:t>
            </a:r>
            <a:r>
              <a:rPr lang="es-CO" sz="1800" dirty="0">
                <a:latin typeface="Arial"/>
                <a:ea typeface="Arial"/>
                <a:cs typeface="Arial"/>
                <a:sym typeface="Arial"/>
              </a:rPr>
              <a:t> </a:t>
            </a:r>
            <a:r>
              <a:rPr lang="es-CO" sz="1800" dirty="0" err="1">
                <a:latin typeface="Arial"/>
                <a:ea typeface="Arial"/>
                <a:cs typeface="Arial"/>
                <a:sym typeface="Arial"/>
              </a:rPr>
              <a:t>v_empleadoCondicion</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as</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select</a:t>
            </a:r>
            <a:r>
              <a:rPr lang="es-CO" sz="1800" dirty="0">
                <a:latin typeface="Arial"/>
                <a:ea typeface="Arial"/>
                <a:cs typeface="Arial"/>
                <a:sym typeface="Arial"/>
              </a:rPr>
              <a:t> empleado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salario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salario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0.1</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a:solidFill>
                  <a:srgbClr val="0000FF"/>
                </a:solidFill>
                <a:latin typeface="Arial"/>
                <a:ea typeface="Arial"/>
                <a:cs typeface="Arial"/>
                <a:sym typeface="Arial"/>
              </a:rPr>
              <a:t>as</a:t>
            </a:r>
            <a:r>
              <a:rPr lang="es-CO" sz="1800" dirty="0">
                <a:latin typeface="Arial"/>
                <a:ea typeface="Arial"/>
                <a:cs typeface="Arial"/>
                <a:sym typeface="Arial"/>
              </a:rPr>
              <a:t> </a:t>
            </a:r>
            <a:r>
              <a:rPr lang="es-CO" sz="1800" dirty="0" err="1">
                <a:latin typeface="Arial"/>
                <a:ea typeface="Arial"/>
                <a:cs typeface="Arial"/>
                <a:sym typeface="Arial"/>
              </a:rPr>
              <a:t>salarioAunmento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bonificacion</a:t>
            </a:r>
            <a:r>
              <a:rPr lang="es-CO" sz="1800" dirty="0">
                <a:solidFill>
                  <a:srgbClr val="808080"/>
                </a:solidFill>
                <a:latin typeface="Arial"/>
                <a:ea typeface="Arial"/>
                <a:cs typeface="Arial"/>
                <a:sym typeface="Arial"/>
              </a:rPr>
              <a:t>+(</a:t>
            </a:r>
            <a:r>
              <a:rPr lang="es-CO" sz="1800" dirty="0" err="1">
                <a:latin typeface="Arial"/>
                <a:ea typeface="Arial"/>
                <a:cs typeface="Arial"/>
                <a:sym typeface="Arial"/>
              </a:rPr>
              <a:t>bonificacion</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0.1</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a:solidFill>
                  <a:srgbClr val="0000FF"/>
                </a:solidFill>
                <a:latin typeface="Arial"/>
                <a:ea typeface="Arial"/>
                <a:cs typeface="Arial"/>
                <a:sym typeface="Arial"/>
              </a:rPr>
              <a:t>as</a:t>
            </a:r>
            <a:r>
              <a:rPr lang="es-CO" sz="1800" dirty="0">
                <a:latin typeface="Arial"/>
                <a:ea typeface="Arial"/>
                <a:cs typeface="Arial"/>
                <a:sym typeface="Arial"/>
              </a:rPr>
              <a:t> </a:t>
            </a:r>
            <a:r>
              <a:rPr lang="es-CO" sz="1800" dirty="0" err="1">
                <a:latin typeface="Arial"/>
                <a:ea typeface="Arial"/>
                <a:cs typeface="Arial"/>
                <a:sym typeface="Arial"/>
              </a:rPr>
              <a:t>bonificacionAumento</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from</a:t>
            </a:r>
            <a:r>
              <a:rPr lang="es-CO" sz="1800" dirty="0">
                <a:latin typeface="Arial"/>
                <a:ea typeface="Arial"/>
                <a:cs typeface="Arial"/>
                <a:sym typeface="Arial"/>
              </a:rPr>
              <a:t> empleado </a:t>
            </a:r>
            <a:r>
              <a:rPr lang="es-CO" sz="1800" dirty="0" err="1">
                <a:solidFill>
                  <a:srgbClr val="808080"/>
                </a:solidFill>
                <a:latin typeface="Arial"/>
                <a:ea typeface="Arial"/>
                <a:cs typeface="Arial"/>
                <a:sym typeface="Arial"/>
              </a:rPr>
              <a:t>inner</a:t>
            </a:r>
            <a:r>
              <a:rPr lang="es-CO" sz="1800" dirty="0">
                <a:latin typeface="Arial"/>
                <a:ea typeface="Arial"/>
                <a:cs typeface="Arial"/>
                <a:sym typeface="Arial"/>
              </a:rPr>
              <a:t> </a:t>
            </a:r>
            <a:r>
              <a:rPr lang="es-CO" sz="1800" dirty="0" err="1">
                <a:solidFill>
                  <a:srgbClr val="808080"/>
                </a:solidFill>
                <a:latin typeface="Arial"/>
                <a:ea typeface="Arial"/>
                <a:cs typeface="Arial"/>
                <a:sym typeface="Arial"/>
              </a:rPr>
              <a:t>join</a:t>
            </a:r>
            <a:r>
              <a:rPr lang="es-CO" sz="1800" dirty="0">
                <a:latin typeface="Arial"/>
                <a:ea typeface="Arial"/>
                <a:cs typeface="Arial"/>
                <a:sym typeface="Arial"/>
              </a:rPr>
              <a:t> participa</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on</a:t>
            </a:r>
            <a:r>
              <a:rPr lang="es-CO" sz="1800" dirty="0">
                <a:latin typeface="Arial"/>
                <a:ea typeface="Arial"/>
                <a:cs typeface="Arial"/>
                <a:sym typeface="Arial"/>
              </a:rPr>
              <a:t> </a:t>
            </a:r>
            <a:r>
              <a:rPr lang="es-CO" sz="1800" dirty="0" err="1">
                <a:latin typeface="Arial"/>
                <a:ea typeface="Arial"/>
                <a:cs typeface="Arial"/>
                <a:sym typeface="Arial"/>
              </a:rPr>
              <a:t>empleado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cedula</a:t>
            </a:r>
            <a:r>
              <a:rPr lang="es-CO" sz="1800" dirty="0">
                <a:solidFill>
                  <a:srgbClr val="808080"/>
                </a:solidFill>
                <a:latin typeface="Arial"/>
                <a:ea typeface="Arial"/>
                <a:cs typeface="Arial"/>
                <a:sym typeface="Arial"/>
              </a:rPr>
              <a:t>=</a:t>
            </a:r>
            <a:r>
              <a:rPr lang="es-CO" sz="1800" dirty="0" err="1">
                <a:latin typeface="Arial"/>
                <a:ea typeface="Arial"/>
                <a:cs typeface="Arial"/>
                <a:sym typeface="Arial"/>
              </a:rPr>
              <a:t>participa</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cedula</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where</a:t>
            </a:r>
            <a:r>
              <a:rPr lang="es-CO" sz="1800" dirty="0">
                <a:latin typeface="Arial"/>
                <a:ea typeface="Arial"/>
                <a:cs typeface="Arial"/>
                <a:sym typeface="Arial"/>
              </a:rPr>
              <a:t> salario </a:t>
            </a:r>
            <a:r>
              <a:rPr lang="es-CO" sz="1800" dirty="0" err="1">
                <a:solidFill>
                  <a:srgbClr val="808080"/>
                </a:solidFill>
                <a:latin typeface="Arial"/>
                <a:ea typeface="Arial"/>
                <a:cs typeface="Arial"/>
                <a:sym typeface="Arial"/>
              </a:rPr>
              <a:t>between</a:t>
            </a:r>
            <a:r>
              <a:rPr lang="es-CO" sz="1800" dirty="0">
                <a:latin typeface="Arial"/>
                <a:ea typeface="Arial"/>
                <a:cs typeface="Arial"/>
                <a:sym typeface="Arial"/>
              </a:rPr>
              <a:t> 600000 </a:t>
            </a:r>
            <a:r>
              <a:rPr lang="es-CO" sz="1800" dirty="0">
                <a:solidFill>
                  <a:srgbClr val="808080"/>
                </a:solidFill>
                <a:latin typeface="Arial"/>
                <a:ea typeface="Arial"/>
                <a:cs typeface="Arial"/>
                <a:sym typeface="Arial"/>
              </a:rPr>
              <a:t>and</a:t>
            </a:r>
            <a:r>
              <a:rPr lang="es-CO" sz="1800" dirty="0">
                <a:latin typeface="Arial"/>
                <a:ea typeface="Arial"/>
                <a:cs typeface="Arial"/>
                <a:sym typeface="Arial"/>
              </a:rPr>
              <a:t> 2000000</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group</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by</a:t>
            </a:r>
            <a:r>
              <a:rPr lang="es-CO" sz="1800" dirty="0">
                <a:latin typeface="Arial"/>
                <a:ea typeface="Arial"/>
                <a:cs typeface="Arial"/>
                <a:sym typeface="Arial"/>
              </a:rPr>
              <a:t> participa</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cedula</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empleado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cedula</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empleado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bonificacion</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empleado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nom_emp</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empleado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salario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empleado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telefono</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having</a:t>
            </a:r>
            <a:r>
              <a:rPr lang="es-CO" sz="1800" dirty="0">
                <a:latin typeface="Arial"/>
                <a:ea typeface="Arial"/>
                <a:cs typeface="Arial"/>
                <a:sym typeface="Arial"/>
              </a:rPr>
              <a:t> </a:t>
            </a:r>
            <a:r>
              <a:rPr lang="es-CO" sz="1800" dirty="0">
                <a:solidFill>
                  <a:srgbClr val="FF00FF"/>
                </a:solidFill>
                <a:latin typeface="Arial"/>
                <a:ea typeface="Arial"/>
                <a:cs typeface="Arial"/>
                <a:sym typeface="Arial"/>
              </a:rPr>
              <a:t>COUNT</a:t>
            </a:r>
            <a:r>
              <a:rPr lang="es-CO" sz="1800" dirty="0">
                <a:solidFill>
                  <a:srgbClr val="808080"/>
                </a:solidFill>
                <a:latin typeface="Arial"/>
                <a:ea typeface="Arial"/>
                <a:cs typeface="Arial"/>
                <a:sym typeface="Arial"/>
              </a:rPr>
              <a:t>(*)&gt;</a:t>
            </a:r>
            <a:r>
              <a:rPr lang="es-CO" sz="1800" dirty="0">
                <a:latin typeface="Arial"/>
                <a:ea typeface="Arial"/>
                <a:cs typeface="Arial"/>
                <a:sym typeface="Arial"/>
              </a:rPr>
              <a:t>2</a:t>
            </a:r>
            <a:endParaRPr sz="1800" dirty="0">
              <a:latin typeface="Arial"/>
              <a:ea typeface="Arial"/>
              <a:cs typeface="Arial"/>
              <a:sym typeface="Arial"/>
            </a:endParaRPr>
          </a:p>
          <a:p>
            <a:pPr marL="0" marR="0" lvl="0" indent="0" algn="just" rtl="0">
              <a:lnSpc>
                <a:spcPct val="90000"/>
              </a:lnSpc>
              <a:spcBef>
                <a:spcPts val="750"/>
              </a:spcBef>
              <a:spcAft>
                <a:spcPts val="0"/>
              </a:spcAft>
              <a:buClr>
                <a:schemeClr val="dk1"/>
              </a:buClr>
              <a:buFont typeface="Arial"/>
              <a:buNone/>
            </a:pPr>
            <a:endParaRPr sz="2000" dirty="0">
              <a:highlight>
                <a:srgbClr val="FFFFFF"/>
              </a:highlight>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r>
              <a:rPr lang="es-CO" sz="2101"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750"/>
              </a:spcBef>
              <a:spcAft>
                <a:spcPts val="0"/>
              </a:spcAft>
              <a:buClr>
                <a:schemeClr val="dk1"/>
              </a:buClr>
              <a:buFont typeface="Arial"/>
              <a:buNone/>
            </a:pPr>
            <a:r>
              <a:rPr lang="es-CO" sz="2101"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Arial"/>
              <a:ea typeface="Arial"/>
              <a:cs typeface="Arial"/>
              <a:sym typeface="Arial"/>
            </a:endParaRPr>
          </a:p>
        </p:txBody>
      </p:sp>
      <p:sp>
        <p:nvSpPr>
          <p:cNvPr id="135" name="Shape 135"/>
          <p:cNvSpPr txBox="1">
            <a:spLocks noGrp="1"/>
          </p:cNvSpPr>
          <p:nvPr>
            <p:ph type="sldNum" idx="12"/>
          </p:nvPr>
        </p:nvSpPr>
        <p:spPr>
          <a:xfrm>
            <a:off x="471500" y="81701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7</a:t>
            </a:fld>
            <a:endParaRPr sz="1200" b="1" i="0" u="none" strike="noStrike" cap="none">
              <a:solidFill>
                <a:schemeClr val="dk1"/>
              </a:solidFill>
              <a:latin typeface="Arial"/>
              <a:ea typeface="Arial"/>
              <a:cs typeface="Arial"/>
              <a:sym typeface="Arial"/>
            </a:endParaRPr>
          </a:p>
        </p:txBody>
      </p:sp>
      <p:sp>
        <p:nvSpPr>
          <p:cNvPr id="136" name="Shape 136"/>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r>
              <a:rPr lang="es-CO" sz="1800" b="1">
                <a:solidFill>
                  <a:schemeClr val="dk1"/>
                </a:solidFill>
              </a:rPr>
              <a:t>Vistas - Ejercicio 2</a:t>
            </a:r>
            <a:endParaRPr sz="18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471500" y="1828800"/>
            <a:ext cx="5915100" cy="6153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s-CO" sz="1800" dirty="0">
                <a:solidFill>
                  <a:srgbClr val="008000"/>
                </a:solidFill>
                <a:latin typeface="Arial"/>
                <a:ea typeface="Arial"/>
                <a:cs typeface="Arial"/>
                <a:sym typeface="Arial"/>
              </a:rPr>
              <a:t>/Crear un procedimiento que le permita mostrar los datos de los medicamentos que tengan un valor mayor que el promedio de todos los valores de los medicamentos con una cantidad entre dos valores dados por el usuario*/</a:t>
            </a: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  </a:t>
            </a:r>
            <a:endParaRPr sz="1800" dirty="0">
              <a:solidFill>
                <a:srgbClr val="0000FF"/>
              </a:solidFill>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Create</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procedure</a:t>
            </a:r>
            <a:r>
              <a:rPr lang="es-CO" sz="1800" dirty="0">
                <a:latin typeface="Arial"/>
                <a:ea typeface="Arial"/>
                <a:cs typeface="Arial"/>
                <a:sym typeface="Arial"/>
              </a:rPr>
              <a:t> </a:t>
            </a:r>
            <a:r>
              <a:rPr lang="es-CO" sz="1800" dirty="0" err="1">
                <a:latin typeface="Arial"/>
                <a:ea typeface="Arial"/>
                <a:cs typeface="Arial"/>
                <a:sym typeface="Arial"/>
              </a:rPr>
              <a:t>Pr_Promedio</a:t>
            </a:r>
            <a:endParaRPr sz="18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CO" sz="1800" dirty="0">
                <a:latin typeface="Arial"/>
                <a:ea typeface="Arial"/>
                <a:cs typeface="Arial"/>
                <a:sym typeface="Arial"/>
              </a:rPr>
              <a:t>@val1 </a:t>
            </a:r>
            <a:r>
              <a:rPr lang="es-CO" sz="1800" dirty="0" err="1">
                <a:solidFill>
                  <a:srgbClr val="0000FF"/>
                </a:solidFill>
                <a:latin typeface="Arial"/>
                <a:ea typeface="Arial"/>
                <a:cs typeface="Arial"/>
                <a:sym typeface="Arial"/>
              </a:rPr>
              <a:t>int</a:t>
            </a:r>
            <a:r>
              <a:rPr lang="es-CO" sz="1800" dirty="0">
                <a:solidFill>
                  <a:srgbClr val="808080"/>
                </a:solidFill>
                <a:latin typeface="Arial"/>
                <a:ea typeface="Arial"/>
                <a:cs typeface="Arial"/>
                <a:sym typeface="Arial"/>
              </a:rPr>
              <a:t>,</a:t>
            </a:r>
            <a:endParaRPr sz="1800" dirty="0">
              <a:solidFill>
                <a:srgbClr val="808080"/>
              </a:solidFill>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CO" sz="1800" dirty="0">
                <a:latin typeface="Arial"/>
                <a:ea typeface="Arial"/>
                <a:cs typeface="Arial"/>
                <a:sym typeface="Arial"/>
              </a:rPr>
              <a:t>@val2 </a:t>
            </a:r>
            <a:r>
              <a:rPr lang="es-CO" sz="1800" dirty="0" err="1">
                <a:solidFill>
                  <a:srgbClr val="0000FF"/>
                </a:solidFill>
                <a:latin typeface="Arial"/>
                <a:ea typeface="Arial"/>
                <a:cs typeface="Arial"/>
                <a:sym typeface="Arial"/>
              </a:rPr>
              <a:t>int</a:t>
            </a:r>
            <a:r>
              <a:rPr lang="es-CO" sz="1800" dirty="0">
                <a:solidFill>
                  <a:srgbClr val="808080"/>
                </a:solidFill>
                <a:latin typeface="Arial"/>
                <a:ea typeface="Arial"/>
                <a:cs typeface="Arial"/>
                <a:sym typeface="Arial"/>
              </a:rPr>
              <a:t>,</a:t>
            </a:r>
            <a:endParaRPr sz="1800" dirty="0">
              <a:solidFill>
                <a:srgbClr val="808080"/>
              </a:solidFill>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CO" sz="1800" dirty="0">
                <a:latin typeface="Arial"/>
                <a:ea typeface="Arial"/>
                <a:cs typeface="Arial"/>
                <a:sym typeface="Arial"/>
              </a:rPr>
              <a:t>@total </a:t>
            </a:r>
            <a:r>
              <a:rPr lang="es-CO" sz="1800" dirty="0" err="1">
                <a:solidFill>
                  <a:srgbClr val="0000FF"/>
                </a:solidFill>
                <a:latin typeface="Arial"/>
                <a:ea typeface="Arial"/>
                <a:cs typeface="Arial"/>
                <a:sym typeface="Arial"/>
              </a:rPr>
              <a:t>int</a:t>
            </a:r>
            <a:endParaRPr sz="1800" dirty="0">
              <a:solidFill>
                <a:srgbClr val="0000FF"/>
              </a:solidFill>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as</a:t>
            </a:r>
            <a:endParaRPr sz="1800" dirty="0">
              <a:solidFill>
                <a:srgbClr val="0000FF"/>
              </a:solidFill>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select</a:t>
            </a:r>
            <a:r>
              <a:rPr lang="es-CO" sz="1800" dirty="0">
                <a:latin typeface="Arial"/>
                <a:ea typeface="Arial"/>
                <a:cs typeface="Arial"/>
                <a:sym typeface="Arial"/>
              </a:rPr>
              <a:t> medicamento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a:solidFill>
                  <a:srgbClr val="FF00FF"/>
                </a:solidFill>
                <a:latin typeface="Arial"/>
                <a:ea typeface="Arial"/>
                <a:cs typeface="Arial"/>
                <a:sym typeface="Arial"/>
              </a:rPr>
              <a:t>AVG</a:t>
            </a:r>
            <a:r>
              <a:rPr lang="es-CO" sz="1800" dirty="0">
                <a:solidFill>
                  <a:srgbClr val="808080"/>
                </a:solidFill>
                <a:latin typeface="Arial"/>
                <a:ea typeface="Arial"/>
                <a:cs typeface="Arial"/>
                <a:sym typeface="Arial"/>
              </a:rPr>
              <a:t>(</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valor</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from</a:t>
            </a:r>
            <a:r>
              <a:rPr lang="es-CO" sz="1800" dirty="0">
                <a:latin typeface="Arial"/>
                <a:ea typeface="Arial"/>
                <a:cs typeface="Arial"/>
                <a:sym typeface="Arial"/>
              </a:rPr>
              <a:t> medicamento</a:t>
            </a:r>
            <a:endParaRPr sz="18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where</a:t>
            </a:r>
            <a:r>
              <a:rPr lang="es-CO" sz="1800" dirty="0">
                <a:latin typeface="Arial"/>
                <a:ea typeface="Arial"/>
                <a:cs typeface="Arial"/>
                <a:sym typeface="Arial"/>
              </a:rPr>
              <a:t> </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cantidad</a:t>
            </a:r>
            <a:r>
              <a:rPr lang="es-CO" sz="1800" dirty="0">
                <a:latin typeface="Arial"/>
                <a:ea typeface="Arial"/>
                <a:cs typeface="Arial"/>
                <a:sym typeface="Arial"/>
              </a:rPr>
              <a:t> </a:t>
            </a:r>
            <a:r>
              <a:rPr lang="es-CO" sz="1800" dirty="0" err="1">
                <a:solidFill>
                  <a:srgbClr val="808080"/>
                </a:solidFill>
                <a:latin typeface="Arial"/>
                <a:ea typeface="Arial"/>
                <a:cs typeface="Arial"/>
                <a:sym typeface="Arial"/>
              </a:rPr>
              <a:t>between</a:t>
            </a:r>
            <a:r>
              <a:rPr lang="es-CO" sz="1800" dirty="0">
                <a:latin typeface="Arial"/>
                <a:ea typeface="Arial"/>
                <a:cs typeface="Arial"/>
                <a:sym typeface="Arial"/>
              </a:rPr>
              <a:t> @val1 </a:t>
            </a:r>
            <a:r>
              <a:rPr lang="es-CO" sz="1800" dirty="0">
                <a:solidFill>
                  <a:srgbClr val="808080"/>
                </a:solidFill>
                <a:latin typeface="Arial"/>
                <a:ea typeface="Arial"/>
                <a:cs typeface="Arial"/>
                <a:sym typeface="Arial"/>
              </a:rPr>
              <a:t>and</a:t>
            </a:r>
            <a:r>
              <a:rPr lang="es-CO" sz="1800" dirty="0">
                <a:latin typeface="Arial"/>
                <a:ea typeface="Arial"/>
                <a:cs typeface="Arial"/>
                <a:sym typeface="Arial"/>
              </a:rPr>
              <a:t> @val2</a:t>
            </a:r>
            <a:endParaRPr sz="18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group</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by</a:t>
            </a:r>
            <a:r>
              <a:rPr lang="es-CO" sz="1800" dirty="0">
                <a:latin typeface="Arial"/>
                <a:ea typeface="Arial"/>
                <a:cs typeface="Arial"/>
                <a:sym typeface="Arial"/>
              </a:rPr>
              <a:t> medicamento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cantidad</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medicamento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cod_med</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medicamento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nom_med</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medicamento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forma_uso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medicamento</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valor</a:t>
            </a:r>
            <a:endParaRPr sz="18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having</a:t>
            </a:r>
            <a:r>
              <a:rPr lang="es-CO" sz="1800" dirty="0">
                <a:latin typeface="Arial"/>
                <a:ea typeface="Arial"/>
                <a:cs typeface="Arial"/>
                <a:sym typeface="Arial"/>
              </a:rPr>
              <a:t> </a:t>
            </a:r>
            <a:r>
              <a:rPr lang="es-CO" sz="1800" dirty="0">
                <a:solidFill>
                  <a:srgbClr val="FF00FF"/>
                </a:solidFill>
                <a:latin typeface="Arial"/>
                <a:ea typeface="Arial"/>
                <a:cs typeface="Arial"/>
                <a:sym typeface="Arial"/>
              </a:rPr>
              <a:t>AVG</a:t>
            </a:r>
            <a:r>
              <a:rPr lang="es-CO" sz="1800" dirty="0">
                <a:solidFill>
                  <a:srgbClr val="808080"/>
                </a:solidFill>
                <a:latin typeface="Arial"/>
                <a:ea typeface="Arial"/>
                <a:cs typeface="Arial"/>
                <a:sym typeface="Arial"/>
              </a:rPr>
              <a:t>(</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valor</a:t>
            </a:r>
            <a:r>
              <a:rPr lang="es-CO" sz="1800" dirty="0">
                <a:solidFill>
                  <a:srgbClr val="808080"/>
                </a:solidFill>
                <a:latin typeface="Arial"/>
                <a:ea typeface="Arial"/>
                <a:cs typeface="Arial"/>
                <a:sym typeface="Arial"/>
              </a:rPr>
              <a:t>)&gt;</a:t>
            </a:r>
            <a:r>
              <a:rPr lang="es-CO" sz="1800" dirty="0">
                <a:latin typeface="Arial"/>
                <a:ea typeface="Arial"/>
                <a:cs typeface="Arial"/>
                <a:sym typeface="Arial"/>
              </a:rPr>
              <a:t>@total</a:t>
            </a:r>
            <a:endParaRPr sz="1800" dirty="0">
              <a:latin typeface="Arial"/>
              <a:ea typeface="Arial"/>
              <a:cs typeface="Arial"/>
              <a:sym typeface="Arial"/>
            </a:endParaRPr>
          </a:p>
          <a:p>
            <a:pPr marL="0" lvl="0" indent="0" algn="just" rtl="0">
              <a:lnSpc>
                <a:spcPct val="100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exec</a:t>
            </a:r>
            <a:r>
              <a:rPr lang="es-CO" sz="1800" dirty="0">
                <a:latin typeface="Arial"/>
                <a:ea typeface="Arial"/>
                <a:cs typeface="Arial"/>
                <a:sym typeface="Arial"/>
              </a:rPr>
              <a:t> </a:t>
            </a:r>
            <a:r>
              <a:rPr lang="es-CO" sz="1800" dirty="0" err="1">
                <a:latin typeface="Arial"/>
                <a:ea typeface="Arial"/>
                <a:cs typeface="Arial"/>
                <a:sym typeface="Arial"/>
              </a:rPr>
              <a:t>Pr_Promedio</a:t>
            </a:r>
            <a:r>
              <a:rPr lang="es-CO" sz="1800" dirty="0">
                <a:solidFill>
                  <a:srgbClr val="0000FF"/>
                </a:solidFill>
                <a:latin typeface="Arial"/>
                <a:ea typeface="Arial"/>
                <a:cs typeface="Arial"/>
                <a:sym typeface="Arial"/>
              </a:rPr>
              <a:t> </a:t>
            </a:r>
            <a:r>
              <a:rPr lang="es-CO" sz="1800" dirty="0">
                <a:latin typeface="Arial"/>
                <a:ea typeface="Arial"/>
                <a:cs typeface="Arial"/>
                <a:sym typeface="Arial"/>
              </a:rPr>
              <a:t>15</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21</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20000</a:t>
            </a:r>
            <a:endParaRPr sz="1800" dirty="0">
              <a:latin typeface="Arial"/>
              <a:ea typeface="Arial"/>
              <a:cs typeface="Arial"/>
              <a:sym typeface="Arial"/>
            </a:endParaRPr>
          </a:p>
          <a:p>
            <a:pPr marL="0" marR="0" lvl="0" indent="0" algn="just" rtl="0">
              <a:lnSpc>
                <a:spcPct val="90000"/>
              </a:lnSpc>
              <a:spcBef>
                <a:spcPts val="750"/>
              </a:spcBef>
              <a:spcAft>
                <a:spcPts val="0"/>
              </a:spcAft>
              <a:buClr>
                <a:schemeClr val="dk1"/>
              </a:buClr>
              <a:buFont typeface="Arial"/>
              <a:buNone/>
            </a:pPr>
            <a:endParaRPr sz="2000" dirty="0">
              <a:highlight>
                <a:srgbClr val="FFFFFF"/>
              </a:highlight>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r>
              <a:rPr lang="es-CO" sz="2101"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750"/>
              </a:spcBef>
              <a:spcAft>
                <a:spcPts val="0"/>
              </a:spcAft>
              <a:buClr>
                <a:schemeClr val="dk1"/>
              </a:buClr>
              <a:buFont typeface="Arial"/>
              <a:buNone/>
            </a:pPr>
            <a:r>
              <a:rPr lang="es-CO" sz="2101"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Arial"/>
              <a:ea typeface="Arial"/>
              <a:cs typeface="Arial"/>
              <a:sym typeface="Arial"/>
            </a:endParaRPr>
          </a:p>
        </p:txBody>
      </p:sp>
      <p:sp>
        <p:nvSpPr>
          <p:cNvPr id="143" name="Shape 143"/>
          <p:cNvSpPr txBox="1">
            <a:spLocks noGrp="1"/>
          </p:cNvSpPr>
          <p:nvPr>
            <p:ph type="sldNum" idx="12"/>
          </p:nvPr>
        </p:nvSpPr>
        <p:spPr>
          <a:xfrm>
            <a:off x="453000" y="81845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8</a:t>
            </a:fld>
            <a:endParaRPr sz="1200" b="1" i="0" u="none" strike="noStrike" cap="none">
              <a:solidFill>
                <a:schemeClr val="dk1"/>
              </a:solidFill>
              <a:latin typeface="Arial"/>
              <a:ea typeface="Arial"/>
              <a:cs typeface="Arial"/>
              <a:sym typeface="Arial"/>
            </a:endParaRPr>
          </a:p>
        </p:txBody>
      </p:sp>
      <p:sp>
        <p:nvSpPr>
          <p:cNvPr id="144" name="Shape 144"/>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457200" lvl="0" indent="-228600" algn="ctr" rtl="0">
              <a:lnSpc>
                <a:spcPct val="115000"/>
              </a:lnSpc>
              <a:spcBef>
                <a:spcPts val="0"/>
              </a:spcBef>
              <a:spcAft>
                <a:spcPts val="0"/>
              </a:spcAft>
              <a:buClr>
                <a:schemeClr val="dk1"/>
              </a:buClr>
              <a:buSzPts val="1100"/>
              <a:buFont typeface="Arial"/>
              <a:buNone/>
            </a:pPr>
            <a:endParaRPr sz="2400" b="1" dirty="0">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r>
              <a:rPr lang="es-CO" sz="1800" b="1" dirty="0">
                <a:solidFill>
                  <a:schemeClr val="dk1"/>
                </a:solidFill>
              </a:rPr>
              <a:t>Procedimientos almacenados  Ejercicio 1</a:t>
            </a:r>
            <a:endParaRPr sz="1800" b="1" dirty="0">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endParaRPr sz="2400" b="1"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stretch>
            <a:fillRect l="-1999" r="-1999"/>
          </a:stretch>
        </a:blipFill>
        <a:effectLst/>
      </p:bgPr>
    </p:bg>
    <p:spTree>
      <p:nvGrpSpPr>
        <p:cNvPr id="1" name="Shape 149"/>
        <p:cNvGrpSpPr/>
        <p:nvPr/>
      </p:nvGrpSpPr>
      <p:grpSpPr>
        <a:xfrm>
          <a:off x="0" y="0"/>
          <a:ext cx="0" cy="0"/>
          <a:chOff x="0" y="0"/>
          <a:chExt cx="0" cy="0"/>
        </a:xfrm>
      </p:grpSpPr>
      <p:sp>
        <p:nvSpPr>
          <p:cNvPr id="150" name="Shape 150"/>
          <p:cNvSpPr txBox="1">
            <a:spLocks noGrp="1"/>
          </p:cNvSpPr>
          <p:nvPr>
            <p:ph type="body" idx="1"/>
          </p:nvPr>
        </p:nvSpPr>
        <p:spPr>
          <a:xfrm>
            <a:off x="471500" y="1828800"/>
            <a:ext cx="5915100" cy="68283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s-CO" sz="1800" dirty="0">
                <a:solidFill>
                  <a:srgbClr val="008000"/>
                </a:solidFill>
                <a:latin typeface="Arial"/>
                <a:ea typeface="Arial"/>
                <a:cs typeface="Arial"/>
                <a:sym typeface="Arial"/>
              </a:rPr>
              <a:t>/Crear un procedimiento que le permita mostrar los datos de los medicamentos con un valor dado por el usuario y un total utilizado mayor que un valor dado por el usuario*/</a:t>
            </a: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8000"/>
                </a:solidFill>
                <a:latin typeface="Arial"/>
                <a:ea typeface="Arial"/>
                <a:cs typeface="Arial"/>
                <a:sym typeface="Arial"/>
              </a:rPr>
              <a:t> </a:t>
            </a:r>
            <a:endParaRPr sz="1800" dirty="0">
              <a:solidFill>
                <a:srgbClr val="00800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create</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procedure</a:t>
            </a:r>
            <a:r>
              <a:rPr lang="es-CO" sz="1800" dirty="0">
                <a:latin typeface="Arial"/>
                <a:ea typeface="Arial"/>
                <a:cs typeface="Arial"/>
                <a:sym typeface="Arial"/>
              </a:rPr>
              <a:t> </a:t>
            </a:r>
            <a:r>
              <a:rPr lang="es-CO" sz="1800" dirty="0" err="1">
                <a:latin typeface="Arial"/>
                <a:ea typeface="Arial"/>
                <a:cs typeface="Arial"/>
                <a:sym typeface="Arial"/>
              </a:rPr>
              <a:t>Pr_Mostrar_Med</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latin typeface="Arial"/>
                <a:ea typeface="Arial"/>
                <a:cs typeface="Arial"/>
                <a:sym typeface="Arial"/>
              </a:rPr>
              <a:t>@Valor </a:t>
            </a:r>
            <a:r>
              <a:rPr lang="es-CO" sz="1800" dirty="0" err="1">
                <a:solidFill>
                  <a:srgbClr val="0000FF"/>
                </a:solidFill>
                <a:latin typeface="Arial"/>
                <a:ea typeface="Arial"/>
                <a:cs typeface="Arial"/>
                <a:sym typeface="Arial"/>
              </a:rPr>
              <a:t>int</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a:t>
            </a:r>
            <a:r>
              <a:rPr lang="es-CO" sz="1800" dirty="0" err="1">
                <a:latin typeface="Arial"/>
                <a:ea typeface="Arial"/>
                <a:cs typeface="Arial"/>
                <a:sym typeface="Arial"/>
              </a:rPr>
              <a:t>Valorusu</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int</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solidFill>
                  <a:srgbClr val="0000FF"/>
                </a:solidFill>
                <a:latin typeface="Arial"/>
                <a:ea typeface="Arial"/>
                <a:cs typeface="Arial"/>
                <a:sym typeface="Arial"/>
              </a:rPr>
              <a:t>As</a:t>
            </a:r>
            <a:endParaRPr sz="1800" dirty="0">
              <a:solidFill>
                <a:srgbClr val="0000FF"/>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select</a:t>
            </a:r>
            <a:r>
              <a:rPr lang="es-CO" sz="1800" dirty="0">
                <a:latin typeface="Arial"/>
                <a:ea typeface="Arial"/>
                <a:cs typeface="Arial"/>
                <a:sym typeface="Arial"/>
              </a:rPr>
              <a:t> medicamento</a:t>
            </a:r>
            <a:r>
              <a:rPr lang="es-CO" sz="1800" dirty="0">
                <a:solidFill>
                  <a:srgbClr val="808080"/>
                </a:solidFill>
                <a:latin typeface="Arial"/>
                <a:ea typeface="Arial"/>
                <a:cs typeface="Arial"/>
                <a:sym typeface="Arial"/>
              </a:rPr>
              <a:t>.*, </a:t>
            </a:r>
            <a:r>
              <a:rPr lang="es-CO" sz="1800" dirty="0">
                <a:latin typeface="Arial"/>
                <a:ea typeface="Arial"/>
                <a:cs typeface="Arial"/>
                <a:sym typeface="Arial"/>
              </a:rPr>
              <a:t>sum(</a:t>
            </a:r>
            <a:r>
              <a:rPr lang="es-CO" sz="1800" dirty="0" err="1">
                <a:latin typeface="Arial"/>
                <a:ea typeface="Arial"/>
                <a:cs typeface="Arial"/>
                <a:sym typeface="Arial"/>
              </a:rPr>
              <a:t>cant_utilizada</a:t>
            </a:r>
            <a:r>
              <a:rPr lang="es-CO" sz="1800" dirty="0">
                <a:latin typeface="Arial"/>
                <a:ea typeface="Arial"/>
                <a:cs typeface="Arial"/>
                <a:sym typeface="Arial"/>
              </a:rPr>
              <a:t>)</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from</a:t>
            </a:r>
            <a:r>
              <a:rPr lang="es-CO" sz="1800" dirty="0">
                <a:latin typeface="Arial"/>
                <a:ea typeface="Arial"/>
                <a:cs typeface="Arial"/>
                <a:sym typeface="Arial"/>
              </a:rPr>
              <a:t> medicamento </a:t>
            </a:r>
            <a:r>
              <a:rPr lang="es-CO" sz="1800" dirty="0" err="1">
                <a:solidFill>
                  <a:srgbClr val="808080"/>
                </a:solidFill>
                <a:latin typeface="Arial"/>
                <a:ea typeface="Arial"/>
                <a:cs typeface="Arial"/>
                <a:sym typeface="Arial"/>
              </a:rPr>
              <a:t>inner</a:t>
            </a:r>
            <a:r>
              <a:rPr lang="es-CO" sz="1800" dirty="0">
                <a:latin typeface="Arial"/>
                <a:ea typeface="Arial"/>
                <a:cs typeface="Arial"/>
                <a:sym typeface="Arial"/>
              </a:rPr>
              <a:t> </a:t>
            </a:r>
            <a:r>
              <a:rPr lang="es-CO" sz="1800" dirty="0" err="1">
                <a:solidFill>
                  <a:srgbClr val="808080"/>
                </a:solidFill>
                <a:latin typeface="Arial"/>
                <a:ea typeface="Arial"/>
                <a:cs typeface="Arial"/>
                <a:sym typeface="Arial"/>
              </a:rPr>
              <a:t>join</a:t>
            </a:r>
            <a:r>
              <a:rPr lang="es-CO" sz="1800" dirty="0">
                <a:latin typeface="Arial"/>
                <a:ea typeface="Arial"/>
                <a:cs typeface="Arial"/>
                <a:sym typeface="Arial"/>
              </a:rPr>
              <a:t> </a:t>
            </a:r>
            <a:r>
              <a:rPr lang="es-CO" sz="1800" dirty="0" err="1">
                <a:latin typeface="Arial"/>
                <a:ea typeface="Arial"/>
                <a:cs typeface="Arial"/>
                <a:sym typeface="Arial"/>
              </a:rPr>
              <a:t>bri_med</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on</a:t>
            </a:r>
            <a:r>
              <a:rPr lang="es-CO" sz="1800" dirty="0">
                <a:latin typeface="Arial"/>
                <a:ea typeface="Arial"/>
                <a:cs typeface="Arial"/>
                <a:sym typeface="Arial"/>
              </a:rPr>
              <a:t> </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cod_med</a:t>
            </a:r>
            <a:r>
              <a:rPr lang="es-CO" sz="1800" dirty="0">
                <a:latin typeface="Arial"/>
                <a:ea typeface="Arial"/>
                <a:cs typeface="Arial"/>
                <a:sym typeface="Arial"/>
              </a:rPr>
              <a:t> </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err="1">
                <a:latin typeface="Arial"/>
                <a:ea typeface="Arial"/>
                <a:cs typeface="Arial"/>
                <a:sym typeface="Arial"/>
              </a:rPr>
              <a:t>bri_med</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cod_med</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where</a:t>
            </a:r>
            <a:r>
              <a:rPr lang="es-CO" sz="1800" dirty="0">
                <a:latin typeface="Arial"/>
                <a:ea typeface="Arial"/>
                <a:cs typeface="Arial"/>
                <a:sym typeface="Arial"/>
              </a:rPr>
              <a:t> </a:t>
            </a:r>
            <a:r>
              <a:rPr lang="es-CO" sz="1800" dirty="0" err="1">
                <a:solidFill>
                  <a:srgbClr val="0563C1"/>
                </a:solidFill>
                <a:latin typeface="Arial"/>
                <a:ea typeface="Arial"/>
                <a:cs typeface="Arial"/>
                <a:sym typeface="Arial"/>
              </a:rPr>
              <a:t>medicamento.cod_med</a:t>
            </a:r>
            <a:r>
              <a:rPr lang="es-CO" sz="1800" dirty="0">
                <a:solidFill>
                  <a:srgbClr val="0563C1"/>
                </a:solidFill>
                <a:latin typeface="Arial"/>
                <a:ea typeface="Arial"/>
                <a:cs typeface="Arial"/>
                <a:sym typeface="Arial"/>
              </a:rPr>
              <a:t>=@Valorusu</a:t>
            </a:r>
            <a:endParaRPr sz="1800" dirty="0">
              <a:solidFill>
                <a:srgbClr val="0563C1"/>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group</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by</a:t>
            </a:r>
            <a:r>
              <a:rPr lang="es-CO" sz="1800" dirty="0">
                <a:latin typeface="Arial"/>
                <a:ea typeface="Arial"/>
                <a:cs typeface="Arial"/>
                <a:sym typeface="Arial"/>
              </a:rPr>
              <a:t> </a:t>
            </a:r>
            <a:r>
              <a:rPr lang="es-CO" sz="1800" dirty="0" err="1">
                <a:latin typeface="Arial"/>
                <a:ea typeface="Arial"/>
                <a:cs typeface="Arial"/>
                <a:sym typeface="Arial"/>
              </a:rPr>
              <a:t>bri_med</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cod_med</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bri_med</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canti_utilizada</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cod_med</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nom_med</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forma_uso</a:t>
            </a:r>
            <a:r>
              <a:rPr lang="es-CO" sz="1800" dirty="0">
                <a:solidFill>
                  <a:srgbClr val="808080"/>
                </a:solidFill>
                <a:latin typeface="Arial"/>
                <a:ea typeface="Arial"/>
                <a:cs typeface="Arial"/>
                <a:sym typeface="Arial"/>
              </a:rPr>
              <a:t>,</a:t>
            </a:r>
            <a:endParaRPr sz="1800" dirty="0">
              <a:solidFill>
                <a:srgbClr val="808080"/>
              </a:solidFill>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cantidad</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 </a:t>
            </a:r>
            <a:r>
              <a:rPr lang="es-CO" sz="1800" dirty="0" err="1">
                <a:latin typeface="Arial"/>
                <a:ea typeface="Arial"/>
                <a:cs typeface="Arial"/>
                <a:sym typeface="Arial"/>
              </a:rPr>
              <a:t>medicamento</a:t>
            </a:r>
            <a:r>
              <a:rPr lang="es-CO" sz="1800" dirty="0" err="1">
                <a:solidFill>
                  <a:srgbClr val="808080"/>
                </a:solidFill>
                <a:latin typeface="Arial"/>
                <a:ea typeface="Arial"/>
                <a:cs typeface="Arial"/>
                <a:sym typeface="Arial"/>
              </a:rPr>
              <a:t>.</a:t>
            </a:r>
            <a:r>
              <a:rPr lang="es-CO" sz="1800" dirty="0" err="1">
                <a:latin typeface="Arial"/>
                <a:ea typeface="Arial"/>
                <a:cs typeface="Arial"/>
                <a:sym typeface="Arial"/>
              </a:rPr>
              <a:t>valor</a:t>
            </a:r>
            <a:r>
              <a:rPr lang="es-CO" sz="1800" dirty="0">
                <a:latin typeface="Arial"/>
                <a:ea typeface="Arial"/>
                <a:cs typeface="Arial"/>
                <a:sym typeface="Arial"/>
              </a:rPr>
              <a:t> </a:t>
            </a:r>
            <a:r>
              <a:rPr lang="es-CO" sz="1800" dirty="0" err="1">
                <a:solidFill>
                  <a:srgbClr val="0000FF"/>
                </a:solidFill>
                <a:latin typeface="Arial"/>
                <a:ea typeface="Arial"/>
                <a:cs typeface="Arial"/>
                <a:sym typeface="Arial"/>
              </a:rPr>
              <a:t>having</a:t>
            </a:r>
            <a:r>
              <a:rPr lang="es-CO" sz="1800" dirty="0">
                <a:latin typeface="Arial"/>
                <a:ea typeface="Arial"/>
                <a:cs typeface="Arial"/>
                <a:sym typeface="Arial"/>
              </a:rPr>
              <a:t> </a:t>
            </a:r>
            <a:r>
              <a:rPr lang="es-CO" sz="1800" dirty="0">
                <a:solidFill>
                  <a:srgbClr val="FF00FF"/>
                </a:solidFill>
                <a:latin typeface="Arial"/>
                <a:ea typeface="Arial"/>
                <a:cs typeface="Arial"/>
                <a:sym typeface="Arial"/>
              </a:rPr>
              <a:t>sum</a:t>
            </a:r>
            <a:r>
              <a:rPr lang="es-CO" sz="1800" dirty="0">
                <a:solidFill>
                  <a:srgbClr val="808080"/>
                </a:solidFill>
                <a:latin typeface="Arial"/>
                <a:ea typeface="Arial"/>
                <a:cs typeface="Arial"/>
                <a:sym typeface="Arial"/>
              </a:rPr>
              <a:t>(*)&gt;</a:t>
            </a:r>
            <a:r>
              <a:rPr lang="es-CO" sz="1800" dirty="0">
                <a:latin typeface="Arial"/>
                <a:ea typeface="Arial"/>
                <a:cs typeface="Arial"/>
                <a:sym typeface="Arial"/>
              </a:rPr>
              <a:t>@Valor</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a:latin typeface="Arial"/>
                <a:ea typeface="Arial"/>
                <a:cs typeface="Arial"/>
                <a:sym typeface="Arial"/>
              </a:rPr>
              <a:t> </a:t>
            </a:r>
            <a:endParaRPr sz="1800" dirty="0">
              <a:latin typeface="Arial"/>
              <a:ea typeface="Arial"/>
              <a:cs typeface="Arial"/>
              <a:sym typeface="Arial"/>
            </a:endParaRPr>
          </a:p>
          <a:p>
            <a:pPr marL="0" lvl="0" indent="0" algn="just" rtl="0">
              <a:lnSpc>
                <a:spcPct val="115000"/>
              </a:lnSpc>
              <a:spcBef>
                <a:spcPts val="0"/>
              </a:spcBef>
              <a:spcAft>
                <a:spcPts val="0"/>
              </a:spcAft>
              <a:buClr>
                <a:schemeClr val="dk1"/>
              </a:buClr>
              <a:buSzPts val="1100"/>
              <a:buFont typeface="Arial"/>
              <a:buNone/>
            </a:pPr>
            <a:r>
              <a:rPr lang="es-CO" sz="1800" dirty="0" err="1">
                <a:solidFill>
                  <a:srgbClr val="0000FF"/>
                </a:solidFill>
                <a:latin typeface="Arial"/>
                <a:ea typeface="Arial"/>
                <a:cs typeface="Arial"/>
                <a:sym typeface="Arial"/>
              </a:rPr>
              <a:t>exec</a:t>
            </a:r>
            <a:r>
              <a:rPr lang="es-CO" sz="1800" dirty="0">
                <a:latin typeface="Arial"/>
                <a:ea typeface="Arial"/>
                <a:cs typeface="Arial"/>
                <a:sym typeface="Arial"/>
              </a:rPr>
              <a:t> </a:t>
            </a:r>
            <a:r>
              <a:rPr lang="es-CO" sz="1800" dirty="0" err="1">
                <a:latin typeface="Arial"/>
                <a:ea typeface="Arial"/>
                <a:cs typeface="Arial"/>
                <a:sym typeface="Arial"/>
              </a:rPr>
              <a:t>Pr_Mostrar_Med</a:t>
            </a:r>
            <a:r>
              <a:rPr lang="es-CO" sz="1800" dirty="0">
                <a:solidFill>
                  <a:srgbClr val="0000FF"/>
                </a:solidFill>
                <a:latin typeface="Arial"/>
                <a:ea typeface="Arial"/>
                <a:cs typeface="Arial"/>
                <a:sym typeface="Arial"/>
              </a:rPr>
              <a:t> </a:t>
            </a:r>
            <a:r>
              <a:rPr lang="es-CO" sz="1800" dirty="0">
                <a:latin typeface="Arial"/>
                <a:ea typeface="Arial"/>
                <a:cs typeface="Arial"/>
                <a:sym typeface="Arial"/>
              </a:rPr>
              <a:t>001</a:t>
            </a:r>
            <a:r>
              <a:rPr lang="es-CO" sz="1800" dirty="0">
                <a:solidFill>
                  <a:srgbClr val="808080"/>
                </a:solidFill>
                <a:latin typeface="Arial"/>
                <a:ea typeface="Arial"/>
                <a:cs typeface="Arial"/>
                <a:sym typeface="Arial"/>
              </a:rPr>
              <a:t>,</a:t>
            </a:r>
            <a:r>
              <a:rPr lang="es-CO" sz="1800" dirty="0">
                <a:latin typeface="Arial"/>
                <a:ea typeface="Arial"/>
                <a:cs typeface="Arial"/>
                <a:sym typeface="Arial"/>
              </a:rPr>
              <a:t>500</a:t>
            </a:r>
            <a:endParaRPr sz="1800" dirty="0">
              <a:latin typeface="Arial"/>
              <a:ea typeface="Arial"/>
              <a:cs typeface="Arial"/>
              <a:sym typeface="Arial"/>
            </a:endParaRPr>
          </a:p>
          <a:p>
            <a:pPr marL="0" marR="0" lvl="0" indent="0" algn="just" rtl="0">
              <a:lnSpc>
                <a:spcPct val="90000"/>
              </a:lnSpc>
              <a:spcBef>
                <a:spcPts val="750"/>
              </a:spcBef>
              <a:spcAft>
                <a:spcPts val="0"/>
              </a:spcAft>
              <a:buClr>
                <a:schemeClr val="dk1"/>
              </a:buClr>
              <a:buFont typeface="Arial"/>
              <a:buNone/>
            </a:pPr>
            <a:endParaRPr sz="2000" dirty="0">
              <a:highlight>
                <a:srgbClr val="FFFFFF"/>
              </a:highlight>
              <a:latin typeface="Arial"/>
              <a:ea typeface="Arial"/>
              <a:cs typeface="Arial"/>
              <a:sym typeface="Arial"/>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Calibri"/>
              <a:ea typeface="Calibri"/>
              <a:cs typeface="Calibri"/>
              <a:sym typeface="Calibri"/>
            </a:endParaRPr>
          </a:p>
          <a:p>
            <a:pPr marL="0" marR="0" lvl="0" indent="0" algn="l" rtl="0">
              <a:lnSpc>
                <a:spcPct val="90000"/>
              </a:lnSpc>
              <a:spcBef>
                <a:spcPts val="750"/>
              </a:spcBef>
              <a:spcAft>
                <a:spcPts val="0"/>
              </a:spcAft>
              <a:buClr>
                <a:schemeClr val="dk1"/>
              </a:buClr>
              <a:buFont typeface="Arial"/>
              <a:buNone/>
            </a:pPr>
            <a:r>
              <a:rPr lang="es-CO" sz="2101"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750"/>
              </a:spcBef>
              <a:spcAft>
                <a:spcPts val="0"/>
              </a:spcAft>
              <a:buClr>
                <a:schemeClr val="dk1"/>
              </a:buClr>
              <a:buFont typeface="Arial"/>
              <a:buNone/>
            </a:pPr>
            <a:r>
              <a:rPr lang="es-CO" sz="2101" b="0" i="0" u="none" strike="noStrike" cap="none" dirty="0">
                <a:solidFill>
                  <a:schemeClr val="dk1"/>
                </a:solidFill>
                <a:latin typeface="Calibri"/>
                <a:ea typeface="Calibri"/>
                <a:cs typeface="Calibri"/>
                <a:sym typeface="Calibri"/>
              </a:rPr>
              <a:t> </a:t>
            </a:r>
            <a:endParaRPr dirty="0"/>
          </a:p>
          <a:p>
            <a:pPr marL="0" marR="0" lvl="0" indent="0" algn="l" rtl="0">
              <a:lnSpc>
                <a:spcPct val="90000"/>
              </a:lnSpc>
              <a:spcBef>
                <a:spcPts val="750"/>
              </a:spcBef>
              <a:spcAft>
                <a:spcPts val="0"/>
              </a:spcAft>
              <a:buClr>
                <a:schemeClr val="dk1"/>
              </a:buClr>
              <a:buFont typeface="Arial"/>
              <a:buNone/>
            </a:pPr>
            <a:endParaRPr sz="2101" b="0" i="0" u="none" strike="noStrike" cap="none" dirty="0">
              <a:solidFill>
                <a:schemeClr val="dk1"/>
              </a:solidFill>
              <a:latin typeface="Arial"/>
              <a:ea typeface="Arial"/>
              <a:cs typeface="Arial"/>
              <a:sym typeface="Arial"/>
            </a:endParaRPr>
          </a:p>
        </p:txBody>
      </p:sp>
      <p:sp>
        <p:nvSpPr>
          <p:cNvPr id="151" name="Shape 151"/>
          <p:cNvSpPr txBox="1">
            <a:spLocks noGrp="1"/>
          </p:cNvSpPr>
          <p:nvPr>
            <p:ph type="sldNum" idx="12"/>
          </p:nvPr>
        </p:nvSpPr>
        <p:spPr>
          <a:xfrm>
            <a:off x="615600" y="8170192"/>
            <a:ext cx="471600" cy="486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Font typeface="Arial"/>
              <a:buNone/>
            </a:pPr>
            <a:fld id="{00000000-1234-1234-1234-123412341234}" type="slidenum">
              <a:rPr lang="es-CO" sz="1200" b="1" i="0" u="none" strike="noStrike" cap="none">
                <a:solidFill>
                  <a:schemeClr val="dk1"/>
                </a:solidFill>
                <a:latin typeface="Arial"/>
                <a:ea typeface="Arial"/>
                <a:cs typeface="Arial"/>
                <a:sym typeface="Arial"/>
              </a:rPr>
              <a:t>9</a:t>
            </a:fld>
            <a:endParaRPr sz="1200" b="1" i="0" u="none" strike="noStrike" cap="none">
              <a:solidFill>
                <a:schemeClr val="dk1"/>
              </a:solidFill>
              <a:latin typeface="Arial"/>
              <a:ea typeface="Arial"/>
              <a:cs typeface="Arial"/>
              <a:sym typeface="Arial"/>
            </a:endParaRPr>
          </a:p>
        </p:txBody>
      </p:sp>
      <p:sp>
        <p:nvSpPr>
          <p:cNvPr id="152" name="Shape 152"/>
          <p:cNvSpPr/>
          <p:nvPr/>
        </p:nvSpPr>
        <p:spPr>
          <a:xfrm>
            <a:off x="529200" y="978050"/>
            <a:ext cx="5799600" cy="7440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r>
              <a:rPr lang="es-CO" sz="1800" b="1">
                <a:solidFill>
                  <a:schemeClr val="dk1"/>
                </a:solidFill>
              </a:rPr>
              <a:t>Procedimientos almacenados  Ejercicio 2</a:t>
            </a:r>
            <a:endParaRPr sz="1800" b="1">
              <a:solidFill>
                <a:schemeClr val="dk1"/>
              </a:solidFill>
            </a:endParaRPr>
          </a:p>
          <a:p>
            <a:pPr marL="457200" lvl="0" indent="-228600" algn="ctr" rtl="0">
              <a:lnSpc>
                <a:spcPct val="115000"/>
              </a:lnSpc>
              <a:spcBef>
                <a:spcPts val="0"/>
              </a:spcBef>
              <a:spcAft>
                <a:spcPts val="0"/>
              </a:spcAft>
              <a:buClr>
                <a:schemeClr val="dk1"/>
              </a:buClr>
              <a:buSzPts val="1100"/>
              <a:buFont typeface="Arial"/>
              <a:buNone/>
            </a:pPr>
            <a:endParaRPr sz="2400" b="1">
              <a:solidFill>
                <a:schemeClr val="dk1"/>
              </a:solidFill>
            </a:endParaRPr>
          </a:p>
        </p:txBody>
      </p:sp>
    </p:spTree>
  </p:cSld>
  <p:clrMapOvr>
    <a:masterClrMapping/>
  </p:clrMapOvr>
</p:sld>
</file>

<file path=ppt/theme/theme1.xml><?xml version="1.0" encoding="utf-8"?>
<a:theme xmlns:a="http://schemas.openxmlformats.org/drawingml/2006/main"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1592</Words>
  <Application>Microsoft Office PowerPoint</Application>
  <PresentationFormat>Presentación en pantalla (4:3)</PresentationFormat>
  <Paragraphs>254</Paragraphs>
  <Slides>26</Slides>
  <Notes>23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26</vt:i4>
      </vt:variant>
    </vt:vector>
  </HeadingPairs>
  <TitlesOfParts>
    <vt:vector size="29"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cp:lastModifiedBy>Jose Tamara</cp:lastModifiedBy>
  <cp:revision>3</cp:revision>
  <dcterms:modified xsi:type="dcterms:W3CDTF">2024-04-05T10:42:42Z</dcterms:modified>
</cp:coreProperties>
</file>