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6858000" cy="9144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25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266cd9093_1_0: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266cd9093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8" name="Google Shape;148;g2266cd9093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6" name="Google Shape;1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2" name="Google Shape;9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6db96f7a_0_0: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g226db96f7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8" name="Google Shape;108;g226db96f7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63c347d1_0_5: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263c347d1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6" name="Google Shape;116;g2263c347d1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63c347d1_0_1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2263c347d1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4" name="Google Shape;124;g2263c347d1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63c347d1_0_1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2263c347d1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4" name="Google Shape;124;g2263c347d1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213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63c347d1_0_20: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2263c347d1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2" name="Google Shape;132;g2263c347d1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63c347d1_0_28: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263c347d1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0" name="Google Shape;140;g2263c347d1_0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14350" y="1496485"/>
            <a:ext cx="5829300" cy="3183467"/>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dk1"/>
              </a:buClr>
              <a:buSzPts val="1400"/>
              <a:buFont typeface="Calibri"/>
              <a:buNone/>
              <a:defRPr sz="4501"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857250" y="4802717"/>
            <a:ext cx="5143500" cy="2207683"/>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750"/>
              </a:spcBef>
              <a:spcAft>
                <a:spcPts val="0"/>
              </a:spcAft>
              <a:buClr>
                <a:schemeClr val="dk1"/>
              </a:buClr>
              <a:buSzPts val="2101"/>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spcAft>
                <a:spcPts val="0"/>
              </a:spcAft>
              <a:buClr>
                <a:schemeClr val="dk1"/>
              </a:buClr>
              <a:buSzPts val="1800"/>
              <a:buFont typeface="Arial"/>
              <a:buNone/>
              <a:defRPr sz="1501" b="0" i="0" u="none" strike="noStrike" cap="none">
                <a:solidFill>
                  <a:schemeClr val="dk1"/>
                </a:solidFill>
                <a:latin typeface="Calibri"/>
                <a:ea typeface="Calibri"/>
                <a:cs typeface="Calibri"/>
                <a:sym typeface="Calibri"/>
              </a:defRPr>
            </a:lvl2pPr>
            <a:lvl3pPr marL="685799" marR="0" lvl="2" indent="-12698" algn="ctr" rtl="0">
              <a:lnSpc>
                <a:spcPct val="90000"/>
              </a:lnSpc>
              <a:spcBef>
                <a:spcPts val="375"/>
              </a:spcBef>
              <a:spcAft>
                <a:spcPts val="0"/>
              </a:spcAft>
              <a:buClr>
                <a:schemeClr val="dk1"/>
              </a:buClr>
              <a:buSzPts val="1501"/>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4pPr>
            <a:lvl5pPr marL="1371599" marR="0" lvl="4" indent="-12699"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5pPr>
            <a:lvl6pPr marL="1714499" marR="0" lvl="5" indent="-12699"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6pPr>
            <a:lvl7pPr marL="2057398" marR="0" lvl="6" indent="-12698"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7pPr>
            <a:lvl8pPr marL="2400298" marR="0" lvl="7" indent="-12698"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8pPr>
            <a:lvl9pPr marL="2743197" marR="0" lvl="8" indent="-12697"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b="0" i="0" u="none" strike="noStrike" cap="none">
                <a:solidFill>
                  <a:srgbClr val="888888"/>
                </a:solidFill>
                <a:latin typeface="Calibri"/>
                <a:ea typeface="Calibri"/>
                <a:cs typeface="Calibri"/>
                <a:sym typeface="Calibri"/>
              </a:defRPr>
            </a:lvl1pPr>
            <a:lvl2pPr marL="0" marR="0" lvl="1" indent="0" algn="r" rtl="0">
              <a:spcBef>
                <a:spcPts val="0"/>
              </a:spcBef>
              <a:buNone/>
              <a:defRPr sz="901" b="0" i="0" u="none" strike="noStrike" cap="none">
                <a:solidFill>
                  <a:srgbClr val="888888"/>
                </a:solidFill>
                <a:latin typeface="Calibri"/>
                <a:ea typeface="Calibri"/>
                <a:cs typeface="Calibri"/>
                <a:sym typeface="Calibri"/>
              </a:defRPr>
            </a:lvl2pPr>
            <a:lvl3pPr marL="0" marR="0" lvl="2" indent="0" algn="r" rtl="0">
              <a:spcBef>
                <a:spcPts val="0"/>
              </a:spcBef>
              <a:buNone/>
              <a:defRPr sz="901" b="0" i="0" u="none" strike="noStrike" cap="none">
                <a:solidFill>
                  <a:srgbClr val="888888"/>
                </a:solidFill>
                <a:latin typeface="Calibri"/>
                <a:ea typeface="Calibri"/>
                <a:cs typeface="Calibri"/>
                <a:sym typeface="Calibri"/>
              </a:defRPr>
            </a:lvl3pPr>
            <a:lvl4pPr marL="0" marR="0" lvl="3" indent="0" algn="r" rtl="0">
              <a:spcBef>
                <a:spcPts val="0"/>
              </a:spcBef>
              <a:buNone/>
              <a:defRPr sz="901" b="0" i="0" u="none" strike="noStrike" cap="none">
                <a:solidFill>
                  <a:srgbClr val="888888"/>
                </a:solidFill>
                <a:latin typeface="Calibri"/>
                <a:ea typeface="Calibri"/>
                <a:cs typeface="Calibri"/>
                <a:sym typeface="Calibri"/>
              </a:defRPr>
            </a:lvl4pPr>
            <a:lvl5pPr marL="0" marR="0" lvl="4" indent="0" algn="r" rtl="0">
              <a:spcBef>
                <a:spcPts val="0"/>
              </a:spcBef>
              <a:buNone/>
              <a:defRPr sz="901" b="0" i="0" u="none" strike="noStrike" cap="none">
                <a:solidFill>
                  <a:srgbClr val="888888"/>
                </a:solidFill>
                <a:latin typeface="Calibri"/>
                <a:ea typeface="Calibri"/>
                <a:cs typeface="Calibri"/>
                <a:sym typeface="Calibri"/>
              </a:defRPr>
            </a:lvl5pPr>
            <a:lvl6pPr marL="0" marR="0" lvl="5" indent="0" algn="r" rtl="0">
              <a:spcBef>
                <a:spcPts val="0"/>
              </a:spcBef>
              <a:buNone/>
              <a:defRPr sz="901" b="0" i="0" u="none" strike="noStrike" cap="none">
                <a:solidFill>
                  <a:srgbClr val="888888"/>
                </a:solidFill>
                <a:latin typeface="Calibri"/>
                <a:ea typeface="Calibri"/>
                <a:cs typeface="Calibri"/>
                <a:sym typeface="Calibri"/>
              </a:defRPr>
            </a:lvl6pPr>
            <a:lvl7pPr marL="0" marR="0" lvl="6" indent="0" algn="r" rtl="0">
              <a:spcBef>
                <a:spcPts val="0"/>
              </a:spcBef>
              <a:buNone/>
              <a:defRPr sz="901" b="0" i="0" u="none" strike="noStrike" cap="none">
                <a:solidFill>
                  <a:srgbClr val="888888"/>
                </a:solidFill>
                <a:latin typeface="Calibri"/>
                <a:ea typeface="Calibri"/>
                <a:cs typeface="Calibri"/>
                <a:sym typeface="Calibri"/>
              </a:defRPr>
            </a:lvl7pPr>
            <a:lvl8pPr marL="0" marR="0" lvl="7" indent="0" algn="r" rtl="0">
              <a:spcBef>
                <a:spcPts val="0"/>
              </a:spcBef>
              <a:buNone/>
              <a:defRPr sz="901" b="0" i="0" u="none" strike="noStrike" cap="none">
                <a:solidFill>
                  <a:srgbClr val="888888"/>
                </a:solidFill>
                <a:latin typeface="Calibri"/>
                <a:ea typeface="Calibri"/>
                <a:cs typeface="Calibri"/>
                <a:sym typeface="Calibri"/>
              </a:defRPr>
            </a:lvl8pPr>
            <a:lvl9pPr marL="0" marR="0" lvl="8" indent="0" algn="r" rtl="0">
              <a:spcBef>
                <a:spcPts val="0"/>
              </a:spcBef>
              <a:buNone/>
              <a:defRPr sz="9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528110" y="2377546"/>
            <a:ext cx="5801784" cy="5915025"/>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772576" y="3622016"/>
            <a:ext cx="7749117" cy="1478756"/>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227799" y="2186122"/>
            <a:ext cx="7749117" cy="4350544"/>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471490" y="2434167"/>
            <a:ext cx="5915025" cy="5801784"/>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67918" y="2279654"/>
            <a:ext cx="5915025" cy="3803649"/>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4501"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467918" y="6119287"/>
            <a:ext cx="5915025" cy="2000249"/>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2101"/>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800"/>
              <a:buFont typeface="Arial"/>
              <a:buNone/>
              <a:defRPr sz="1501"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501"/>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471488" y="2434167"/>
            <a:ext cx="2914650" cy="5801784"/>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3471863" y="2434167"/>
            <a:ext cx="2914650" cy="5801784"/>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72383" y="486837"/>
            <a:ext cx="5915025" cy="1767417"/>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72381" y="2241552"/>
            <a:ext cx="2901255" cy="1098549"/>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2101"/>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501"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72381" y="3340100"/>
            <a:ext cx="2901255" cy="4912784"/>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3471865" y="2241552"/>
            <a:ext cx="2915543" cy="1098549"/>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2101"/>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501"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3471865" y="3340100"/>
            <a:ext cx="2915543" cy="4912784"/>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72381" y="609600"/>
            <a:ext cx="2211884" cy="21336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2915545" y="1316570"/>
            <a:ext cx="3471863" cy="6498167"/>
          </a:xfrm>
          <a:prstGeom prst="rect">
            <a:avLst/>
          </a:prstGeom>
          <a:noFill/>
          <a:ln>
            <a:noFill/>
          </a:ln>
        </p:spPr>
        <p:txBody>
          <a:bodyPr spcFirstLastPara="1" wrap="square" lIns="91425" tIns="91425" rIns="91425" bIns="91425" anchor="t" anchorCtr="0">
            <a:noAutofit/>
          </a:bodyPr>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2013" algn="l" rtl="0">
              <a:lnSpc>
                <a:spcPct val="90000"/>
              </a:lnSpc>
              <a:spcBef>
                <a:spcPts val="375"/>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4pPr>
            <a:lvl5pPr marL="2286000" marR="0" lvl="4"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5pPr>
            <a:lvl6pPr marL="2743200" marR="0" lvl="5"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6pPr>
            <a:lvl7pPr marL="3200400" marR="0" lvl="6"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7pPr>
            <a:lvl8pPr marL="3657600" marR="0" lvl="7"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8pPr>
            <a:lvl9pPr marL="4114800" marR="0" lvl="8"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72381" y="2743201"/>
            <a:ext cx="2211884" cy="508211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2101"/>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901"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72381" y="609600"/>
            <a:ext cx="2211884" cy="21336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2915545" y="1316570"/>
            <a:ext cx="3471863" cy="6498167"/>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SzPts val="1400"/>
              <a:buFont typeface="Arial"/>
              <a:buNone/>
              <a:defRPr sz="2101" b="0" i="0" u="none" strike="noStrike" cap="none">
                <a:solidFill>
                  <a:schemeClr val="dk1"/>
                </a:solidFill>
                <a:latin typeface="Calibri"/>
                <a:ea typeface="Calibri"/>
                <a:cs typeface="Calibri"/>
                <a:sym typeface="Calibri"/>
              </a:defRPr>
            </a:lvl2pPr>
            <a:lvl3pPr marL="685799" marR="0" lvl="2" indent="-12698"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4pPr>
            <a:lvl5pPr marL="1371599" marR="0" lvl="4" indent="-12699"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5pPr>
            <a:lvl6pPr marL="1714499" marR="0" lvl="5" indent="-12699"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6pPr>
            <a:lvl7pPr marL="2057398" marR="0" lvl="6" indent="-12698"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7pPr>
            <a:lvl8pPr marL="2400298" marR="0" lvl="7" indent="-12698"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8pPr>
            <a:lvl9pPr marL="2743197" marR="0" lvl="8" indent="-12697"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472381" y="2743201"/>
            <a:ext cx="2211884" cy="508211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2101"/>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901"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71490" y="2434167"/>
            <a:ext cx="5915025" cy="5801784"/>
          </a:xfrm>
          <a:prstGeom prst="rect">
            <a:avLst/>
          </a:prstGeom>
          <a:noFill/>
          <a:ln>
            <a:noFill/>
          </a:ln>
        </p:spPr>
        <p:txBody>
          <a:bodyPr spcFirstLastPara="1" wrap="square" lIns="91425" tIns="91425" rIns="91425" bIns="91425" anchor="t" anchorCtr="0">
            <a:noAutofit/>
          </a:bodyPr>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b="0" i="0" u="none" strike="noStrike" cap="none">
                <a:solidFill>
                  <a:srgbClr val="888888"/>
                </a:solidFill>
                <a:latin typeface="Calibri"/>
                <a:ea typeface="Calibri"/>
                <a:cs typeface="Calibri"/>
                <a:sym typeface="Calibri"/>
              </a:defRPr>
            </a:lvl1pPr>
            <a:lvl2pPr marL="0" marR="0" lvl="1" indent="0" algn="r" rtl="0">
              <a:spcBef>
                <a:spcPts val="0"/>
              </a:spcBef>
              <a:buNone/>
              <a:defRPr sz="901" b="0" i="0" u="none" strike="noStrike" cap="none">
                <a:solidFill>
                  <a:srgbClr val="888888"/>
                </a:solidFill>
                <a:latin typeface="Calibri"/>
                <a:ea typeface="Calibri"/>
                <a:cs typeface="Calibri"/>
                <a:sym typeface="Calibri"/>
              </a:defRPr>
            </a:lvl2pPr>
            <a:lvl3pPr marL="0" marR="0" lvl="2" indent="0" algn="r" rtl="0">
              <a:spcBef>
                <a:spcPts val="0"/>
              </a:spcBef>
              <a:buNone/>
              <a:defRPr sz="901" b="0" i="0" u="none" strike="noStrike" cap="none">
                <a:solidFill>
                  <a:srgbClr val="888888"/>
                </a:solidFill>
                <a:latin typeface="Calibri"/>
                <a:ea typeface="Calibri"/>
                <a:cs typeface="Calibri"/>
                <a:sym typeface="Calibri"/>
              </a:defRPr>
            </a:lvl3pPr>
            <a:lvl4pPr marL="0" marR="0" lvl="3" indent="0" algn="r" rtl="0">
              <a:spcBef>
                <a:spcPts val="0"/>
              </a:spcBef>
              <a:buNone/>
              <a:defRPr sz="901" b="0" i="0" u="none" strike="noStrike" cap="none">
                <a:solidFill>
                  <a:srgbClr val="888888"/>
                </a:solidFill>
                <a:latin typeface="Calibri"/>
                <a:ea typeface="Calibri"/>
                <a:cs typeface="Calibri"/>
                <a:sym typeface="Calibri"/>
              </a:defRPr>
            </a:lvl4pPr>
            <a:lvl5pPr marL="0" marR="0" lvl="4" indent="0" algn="r" rtl="0">
              <a:spcBef>
                <a:spcPts val="0"/>
              </a:spcBef>
              <a:buNone/>
              <a:defRPr sz="901" b="0" i="0" u="none" strike="noStrike" cap="none">
                <a:solidFill>
                  <a:srgbClr val="888888"/>
                </a:solidFill>
                <a:latin typeface="Calibri"/>
                <a:ea typeface="Calibri"/>
                <a:cs typeface="Calibri"/>
                <a:sym typeface="Calibri"/>
              </a:defRPr>
            </a:lvl5pPr>
            <a:lvl6pPr marL="0" marR="0" lvl="5" indent="0" algn="r" rtl="0">
              <a:spcBef>
                <a:spcPts val="0"/>
              </a:spcBef>
              <a:buNone/>
              <a:defRPr sz="901" b="0" i="0" u="none" strike="noStrike" cap="none">
                <a:solidFill>
                  <a:srgbClr val="888888"/>
                </a:solidFill>
                <a:latin typeface="Calibri"/>
                <a:ea typeface="Calibri"/>
                <a:cs typeface="Calibri"/>
                <a:sym typeface="Calibri"/>
              </a:defRPr>
            </a:lvl6pPr>
            <a:lvl7pPr marL="0" marR="0" lvl="6" indent="0" algn="r" rtl="0">
              <a:spcBef>
                <a:spcPts val="0"/>
              </a:spcBef>
              <a:buNone/>
              <a:defRPr sz="901" b="0" i="0" u="none" strike="noStrike" cap="none">
                <a:solidFill>
                  <a:srgbClr val="888888"/>
                </a:solidFill>
                <a:latin typeface="Calibri"/>
                <a:ea typeface="Calibri"/>
                <a:cs typeface="Calibri"/>
                <a:sym typeface="Calibri"/>
              </a:defRPr>
            </a:lvl7pPr>
            <a:lvl8pPr marL="0" marR="0" lvl="7" indent="0" algn="r" rtl="0">
              <a:spcBef>
                <a:spcPts val="0"/>
              </a:spcBef>
              <a:buNone/>
              <a:defRPr sz="901" b="0" i="0" u="none" strike="noStrike" cap="none">
                <a:solidFill>
                  <a:srgbClr val="888888"/>
                </a:solidFill>
                <a:latin typeface="Calibri"/>
                <a:ea typeface="Calibri"/>
                <a:cs typeface="Calibri"/>
                <a:sym typeface="Calibri"/>
              </a:defRPr>
            </a:lvl8pPr>
            <a:lvl9pPr marL="0" marR="0" lvl="8" indent="0" algn="r" rtl="0">
              <a:spcBef>
                <a:spcPts val="0"/>
              </a:spcBef>
              <a:buNone/>
              <a:defRPr sz="9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87"/>
        <p:cNvGrpSpPr/>
        <p:nvPr/>
      </p:nvGrpSpPr>
      <p:grpSpPr>
        <a:xfrm>
          <a:off x="0" y="0"/>
          <a:ext cx="0" cy="0"/>
          <a:chOff x="0" y="0"/>
          <a:chExt cx="0" cy="0"/>
        </a:xfrm>
      </p:grpSpPr>
      <p:sp>
        <p:nvSpPr>
          <p:cNvPr id="88" name="Google Shape;88;p13"/>
          <p:cNvSpPr txBox="1"/>
          <p:nvPr/>
        </p:nvSpPr>
        <p:spPr>
          <a:xfrm>
            <a:off x="3207650" y="3806372"/>
            <a:ext cx="3294600" cy="142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dirty="0">
                <a:solidFill>
                  <a:schemeClr val="dk1"/>
                </a:solidFill>
              </a:rPr>
              <a:t>TIA: Diseño de una Base de Datos Distribuida (BDD)</a:t>
            </a:r>
            <a:endParaRPr sz="1800" b="1" dirty="0">
              <a:solidFill>
                <a:schemeClr val="dk1"/>
              </a:solidFill>
            </a:endParaRPr>
          </a:p>
          <a:p>
            <a:pPr marL="0" marR="0" lvl="0" indent="0" algn="l" rtl="0">
              <a:spcBef>
                <a:spcPts val="0"/>
              </a:spcBef>
              <a:spcAft>
                <a:spcPts val="0"/>
              </a:spcAft>
              <a:buNone/>
            </a:pPr>
            <a:endParaRPr sz="1800" b="1" dirty="0">
              <a:solidFill>
                <a:schemeClr val="dk1"/>
              </a:solidFill>
            </a:endParaRPr>
          </a:p>
          <a:p>
            <a:pPr marL="0" marR="0" lvl="0" indent="0" algn="l" rtl="0">
              <a:spcBef>
                <a:spcPts val="0"/>
              </a:spcBef>
              <a:spcAft>
                <a:spcPts val="0"/>
              </a:spcAft>
              <a:buNone/>
            </a:pPr>
            <a:r>
              <a:rPr lang="es-CO" sz="1800" b="1" dirty="0">
                <a:solidFill>
                  <a:schemeClr val="dk1"/>
                </a:solidFill>
              </a:rPr>
              <a:t>José Luis Tamara Martínez</a:t>
            </a:r>
            <a:endParaRPr sz="1800" b="1" dirty="0">
              <a:solidFill>
                <a:schemeClr val="dk1"/>
              </a:solidFil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471500" y="1001475"/>
            <a:ext cx="5915100" cy="6771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6. Modelo  de la Base de datos distribuida</a:t>
            </a:r>
            <a:endParaRPr sz="2400" b="1" i="0" u="none" strike="noStrike" cap="none">
              <a:solidFill>
                <a:schemeClr val="dk1"/>
              </a:solidFill>
              <a:latin typeface="Arial"/>
              <a:ea typeface="Arial"/>
              <a:cs typeface="Arial"/>
              <a:sym typeface="Arial"/>
            </a:endParaRPr>
          </a:p>
        </p:txBody>
      </p:sp>
      <p:sp>
        <p:nvSpPr>
          <p:cNvPr id="151" name="Google Shape;151;p21"/>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CO" sz="1200">
                <a:latin typeface="Arial"/>
                <a:ea typeface="Arial"/>
                <a:cs typeface="Arial"/>
                <a:sym typeface="Arial"/>
              </a:rPr>
              <a:t>Escriba aquí...</a:t>
            </a:r>
            <a:endParaRPr sz="1200">
              <a:latin typeface="Arial"/>
              <a:ea typeface="Arial"/>
              <a:cs typeface="Arial"/>
              <a:sym typeface="Arial"/>
            </a:endParaRPr>
          </a:p>
        </p:txBody>
      </p:sp>
      <p:sp>
        <p:nvSpPr>
          <p:cNvPr id="152" name="Google Shape;152;p21"/>
          <p:cNvSpPr txBox="1">
            <a:spLocks noGrp="1"/>
          </p:cNvSpPr>
          <p:nvPr>
            <p:ph type="sldNum" idx="12"/>
          </p:nvPr>
        </p:nvSpPr>
        <p:spPr>
          <a:xfrm>
            <a:off x="570575" y="835686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10</a:t>
            </a:fld>
            <a:endParaRPr sz="1200" b="1">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57"/>
        <p:cNvGrpSpPr/>
        <p:nvPr/>
      </p:nvGrpSpPr>
      <p:grpSpPr>
        <a:xfrm>
          <a:off x="0" y="0"/>
          <a:ext cx="0" cy="0"/>
          <a:chOff x="0" y="0"/>
          <a:chExt cx="0" cy="0"/>
        </a:xfrm>
      </p:grpSpPr>
      <p:sp>
        <p:nvSpPr>
          <p:cNvPr id="158" name="Google Shape;158;p22"/>
          <p:cNvSpPr txBox="1">
            <a:spLocks noGrp="1"/>
          </p:cNvSpPr>
          <p:nvPr>
            <p:ph type="body" idx="1"/>
          </p:nvPr>
        </p:nvSpPr>
        <p:spPr>
          <a:xfrm>
            <a:off x="471500" y="1691525"/>
            <a:ext cx="5915100" cy="7088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CO" sz="1200">
                <a:latin typeface="Arial"/>
                <a:ea typeface="Arial"/>
                <a:cs typeface="Arial"/>
                <a:sym typeface="Arial"/>
              </a:rPr>
              <a:t>Copie y pegue acá la URL o enlace de su video de sustentación realizado en Present.me.</a:t>
            </a:r>
            <a:endParaRPr sz="1200">
              <a:latin typeface="Arial"/>
              <a:ea typeface="Arial"/>
              <a:cs typeface="Arial"/>
              <a:sym typeface="Arial"/>
            </a:endParaRPr>
          </a:p>
          <a:p>
            <a:pPr marL="171450" marR="0" lvl="0" indent="-38036" algn="l" rtl="0">
              <a:lnSpc>
                <a:spcPct val="90000"/>
              </a:lnSpc>
              <a:spcBef>
                <a:spcPts val="0"/>
              </a:spcBef>
              <a:spcAft>
                <a:spcPts val="0"/>
              </a:spcAft>
              <a:buClr>
                <a:schemeClr val="dk1"/>
              </a:buClr>
              <a:buSzPts val="2101"/>
              <a:buFont typeface="Arial"/>
              <a:buNone/>
            </a:pPr>
            <a:endParaRPr sz="1200" b="1">
              <a:latin typeface="Arial"/>
              <a:ea typeface="Arial"/>
              <a:cs typeface="Arial"/>
              <a:sym typeface="Arial"/>
            </a:endParaRPr>
          </a:p>
        </p:txBody>
      </p:sp>
      <p:sp>
        <p:nvSpPr>
          <p:cNvPr id="159" name="Google Shape;159;p22"/>
          <p:cNvSpPr txBox="1">
            <a:spLocks noGrp="1"/>
          </p:cNvSpPr>
          <p:nvPr>
            <p:ph type="sldNum" idx="12"/>
          </p:nvPr>
        </p:nvSpPr>
        <p:spPr>
          <a:xfrm>
            <a:off x="471500" y="8265725"/>
            <a:ext cx="471600" cy="51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11</a:t>
            </a:fld>
            <a:endParaRPr sz="1200" b="1">
              <a:solidFill>
                <a:schemeClr val="dk1"/>
              </a:solidFill>
              <a:latin typeface="Arial"/>
              <a:ea typeface="Arial"/>
              <a:cs typeface="Arial"/>
              <a:sym typeface="Arial"/>
            </a:endParaRPr>
          </a:p>
        </p:txBody>
      </p:sp>
      <p:sp>
        <p:nvSpPr>
          <p:cNvPr id="160" name="Google Shape;160;p22"/>
          <p:cNvSpPr txBox="1">
            <a:spLocks noGrp="1"/>
          </p:cNvSpPr>
          <p:nvPr>
            <p:ph type="title"/>
          </p:nvPr>
        </p:nvSpPr>
        <p:spPr>
          <a:xfrm>
            <a:off x="471500" y="1077680"/>
            <a:ext cx="5915100" cy="3888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7.Video de la sustentación</a:t>
            </a:r>
            <a:endParaRPr sz="2400" b="1"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6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93"/>
        <p:cNvGrpSpPr/>
        <p:nvPr/>
      </p:nvGrpSpPr>
      <p:grpSpPr>
        <a:xfrm>
          <a:off x="0" y="0"/>
          <a:ext cx="0" cy="0"/>
          <a:chOff x="0" y="0"/>
          <a:chExt cx="0" cy="0"/>
        </a:xfrm>
      </p:grpSpPr>
      <p:sp>
        <p:nvSpPr>
          <p:cNvPr id="94" name="Google Shape;94;p14"/>
          <p:cNvSpPr txBox="1">
            <a:spLocks noGrp="1"/>
          </p:cNvSpPr>
          <p:nvPr>
            <p:ph type="body" idx="1"/>
          </p:nvPr>
        </p:nvSpPr>
        <p:spPr>
          <a:xfrm>
            <a:off x="471500" y="1600200"/>
            <a:ext cx="5915100" cy="7179900"/>
          </a:xfrm>
          <a:prstGeom prst="rect">
            <a:avLst/>
          </a:prstGeom>
          <a:noFill/>
          <a:ln>
            <a:noFill/>
          </a:ln>
        </p:spPr>
        <p:txBody>
          <a:bodyPr spcFirstLastPara="1" wrap="square" lIns="91425" tIns="45700" rIns="91425" bIns="45700" anchor="t" anchorCtr="0">
            <a:noAutofit/>
          </a:bodyPr>
          <a:lstStyle/>
          <a:p>
            <a:pPr marL="0" lvl="0" indent="0" algn="ctr" rtl="0">
              <a:lnSpc>
                <a:spcPct val="107916"/>
              </a:lnSpc>
              <a:spcBef>
                <a:spcPts val="0"/>
              </a:spcBef>
              <a:spcAft>
                <a:spcPts val="0"/>
              </a:spcAft>
              <a:buClr>
                <a:schemeClr val="dk1"/>
              </a:buClr>
              <a:buSzPts val="1100"/>
              <a:buFont typeface="Arial"/>
              <a:buNone/>
            </a:pPr>
            <a:r>
              <a:rPr lang="es-CO" sz="1100" b="1" dirty="0">
                <a:latin typeface="Arial"/>
                <a:ea typeface="Arial"/>
                <a:cs typeface="Arial"/>
                <a:sym typeface="Arial"/>
              </a:rPr>
              <a:t>Instrucciones</a:t>
            </a:r>
            <a:endParaRPr sz="1100" b="1" dirty="0">
              <a:latin typeface="Arial"/>
              <a:ea typeface="Arial"/>
              <a:cs typeface="Arial"/>
              <a:sym typeface="Arial"/>
            </a:endParaRPr>
          </a:p>
          <a:p>
            <a:pPr marL="0" lvl="0" indent="0" algn="just" rtl="0">
              <a:lnSpc>
                <a:spcPct val="100000"/>
              </a:lnSpc>
              <a:spcBef>
                <a:spcPts val="800"/>
              </a:spcBef>
              <a:spcAft>
                <a:spcPts val="0"/>
              </a:spcAft>
              <a:buClr>
                <a:schemeClr val="dk1"/>
              </a:buClr>
              <a:buSzPts val="1100"/>
              <a:buFont typeface="Arial"/>
              <a:buNone/>
            </a:pPr>
            <a:r>
              <a:rPr lang="es-CO" sz="1100" b="1" dirty="0">
                <a:latin typeface="Arial"/>
                <a:ea typeface="Arial"/>
                <a:cs typeface="Arial"/>
                <a:sym typeface="Arial"/>
              </a:rPr>
              <a:t>a)</a:t>
            </a:r>
            <a:r>
              <a:rPr lang="es-CO" sz="1100" dirty="0">
                <a:latin typeface="Arial"/>
                <a:ea typeface="Arial"/>
                <a:cs typeface="Arial"/>
                <a:sym typeface="Arial"/>
              </a:rPr>
              <a:t> Para el caso dado deberá crear una base de datos distribuida y deberá resolver las siguientes solicitudes:</a:t>
            </a:r>
            <a:endParaRPr sz="11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 </a:t>
            </a:r>
            <a:endParaRPr sz="1100" dirty="0">
              <a:latin typeface="Arial"/>
              <a:ea typeface="Arial"/>
              <a:cs typeface="Arial"/>
              <a:sym typeface="Arial"/>
            </a:endParaRPr>
          </a:p>
          <a:p>
            <a:pPr marL="457200" lvl="0" indent="-22860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1.      Identificar los sitios de distribución</a:t>
            </a:r>
            <a:endParaRPr sz="1100" dirty="0">
              <a:latin typeface="Arial"/>
              <a:ea typeface="Arial"/>
              <a:cs typeface="Arial"/>
              <a:sym typeface="Arial"/>
            </a:endParaRPr>
          </a:p>
          <a:p>
            <a:pPr marL="457200" lvl="0" indent="-22860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2.      Analizar qué distribuir</a:t>
            </a:r>
            <a:endParaRPr sz="1100" dirty="0">
              <a:latin typeface="Arial"/>
              <a:ea typeface="Arial"/>
              <a:cs typeface="Arial"/>
              <a:sym typeface="Arial"/>
            </a:endParaRPr>
          </a:p>
          <a:p>
            <a:pPr marL="457200" lvl="0" indent="-22860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3.      Realizar la Fragmentación. Esquema de fragmentación</a:t>
            </a:r>
            <a:endParaRPr sz="1100" dirty="0">
              <a:latin typeface="Arial"/>
              <a:ea typeface="Arial"/>
              <a:cs typeface="Arial"/>
              <a:sym typeface="Arial"/>
            </a:endParaRPr>
          </a:p>
          <a:p>
            <a:pPr marL="457200" lvl="0" indent="-22860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4.      Asignación de fragmentos a los sitios. Esquema de asignación</a:t>
            </a:r>
            <a:endParaRPr sz="1100" dirty="0">
              <a:latin typeface="Arial"/>
              <a:ea typeface="Arial"/>
              <a:cs typeface="Arial"/>
              <a:sym typeface="Arial"/>
            </a:endParaRPr>
          </a:p>
          <a:p>
            <a:pPr marL="457200" lvl="0" indent="-22860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5.      Replicación si la hay: Producto generado: Esquema de replicación</a:t>
            </a:r>
            <a:endParaRPr sz="1100" dirty="0">
              <a:latin typeface="Arial"/>
              <a:ea typeface="Arial"/>
              <a:cs typeface="Arial"/>
              <a:sym typeface="Arial"/>
            </a:endParaRPr>
          </a:p>
          <a:p>
            <a:pPr marL="0" lvl="0" indent="0" algn="just" rtl="0">
              <a:lnSpc>
                <a:spcPct val="100000"/>
              </a:lnSpc>
              <a:spcBef>
                <a:spcPts val="500"/>
              </a:spcBef>
              <a:spcAft>
                <a:spcPts val="0"/>
              </a:spcAft>
              <a:buClr>
                <a:schemeClr val="dk1"/>
              </a:buClr>
              <a:buSzPts val="1100"/>
              <a:buFont typeface="Arial"/>
              <a:buNone/>
            </a:pPr>
            <a:r>
              <a:rPr lang="es-CO" sz="1100" b="1" dirty="0">
                <a:latin typeface="Arial"/>
                <a:ea typeface="Arial"/>
                <a:cs typeface="Arial"/>
                <a:sym typeface="Arial"/>
              </a:rPr>
              <a:t>b) </a:t>
            </a:r>
            <a:r>
              <a:rPr lang="es-CO" sz="1100" dirty="0">
                <a:latin typeface="Arial"/>
                <a:ea typeface="Arial"/>
                <a:cs typeface="Arial"/>
                <a:sym typeface="Arial"/>
              </a:rPr>
              <a:t>Habiendo hecho esto, deberá realizar una sustentación del trabajo en la aplicación  </a:t>
            </a:r>
            <a:r>
              <a:rPr lang="es-CO" sz="1100" b="1" dirty="0" err="1">
                <a:latin typeface="Arial"/>
                <a:ea typeface="Arial"/>
                <a:cs typeface="Arial"/>
                <a:sym typeface="Arial"/>
              </a:rPr>
              <a:t>Present.me</a:t>
            </a:r>
            <a:r>
              <a:rPr lang="es-CO" sz="1100" dirty="0">
                <a:latin typeface="Arial"/>
                <a:ea typeface="Arial"/>
                <a:cs typeface="Arial"/>
                <a:sym typeface="Arial"/>
              </a:rPr>
              <a:t>. Tenga en cuenta que el archivo que debe usar como apoyo para la presentación es este. Recuerde que lo encuentra en Google drive en la carpeta &lt;</a:t>
            </a:r>
            <a:r>
              <a:rPr lang="es-CO" sz="1100" b="1" dirty="0" err="1">
                <a:latin typeface="Arial"/>
                <a:ea typeface="Arial"/>
                <a:cs typeface="Arial"/>
                <a:sym typeface="Arial"/>
              </a:rPr>
              <a:t>Classroom</a:t>
            </a:r>
            <a:r>
              <a:rPr lang="es-CO" sz="1100" dirty="0">
                <a:latin typeface="Arial"/>
                <a:ea typeface="Arial"/>
                <a:cs typeface="Arial"/>
                <a:sym typeface="Arial"/>
              </a:rPr>
              <a:t>&gt;, &lt;</a:t>
            </a:r>
            <a:r>
              <a:rPr lang="es-CO" sz="1100" b="1" dirty="0">
                <a:latin typeface="Arial"/>
                <a:ea typeface="Arial"/>
                <a:cs typeface="Arial"/>
                <a:sym typeface="Arial"/>
              </a:rPr>
              <a:t>Bases de Datos II</a:t>
            </a:r>
            <a:r>
              <a:rPr lang="es-CO" sz="1100" dirty="0">
                <a:latin typeface="Arial"/>
                <a:ea typeface="Arial"/>
                <a:cs typeface="Arial"/>
                <a:sym typeface="Arial"/>
              </a:rPr>
              <a:t>&gt;, &lt;</a:t>
            </a:r>
            <a:r>
              <a:rPr lang="es-CO" sz="1100" b="1" dirty="0">
                <a:latin typeface="Arial"/>
                <a:ea typeface="Arial"/>
                <a:cs typeface="Arial"/>
                <a:sym typeface="Arial"/>
              </a:rPr>
              <a:t>TIA: Diseño de una BDD</a:t>
            </a:r>
            <a:r>
              <a:rPr lang="es-CO" sz="1100" dirty="0">
                <a:latin typeface="Arial"/>
                <a:ea typeface="Arial"/>
                <a:cs typeface="Arial"/>
                <a:sym typeface="Arial"/>
              </a:rPr>
              <a:t>&gt;. Cuando haya realizado su video, deberá colocar la URL o enlace en la </a:t>
            </a:r>
            <a:r>
              <a:rPr lang="es-CO" sz="1100" dirty="0" err="1">
                <a:latin typeface="Arial"/>
                <a:ea typeface="Arial"/>
                <a:cs typeface="Arial"/>
                <a:sym typeface="Arial"/>
              </a:rPr>
              <a:t>la</a:t>
            </a:r>
            <a:r>
              <a:rPr lang="es-CO" sz="1100" dirty="0">
                <a:latin typeface="Arial"/>
                <a:ea typeface="Arial"/>
                <a:cs typeface="Arial"/>
                <a:sym typeface="Arial"/>
              </a:rPr>
              <a:t> sección 6 (6.Video de la sustentación).</a:t>
            </a:r>
            <a:endParaRPr sz="11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sz="11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100" b="1" dirty="0">
                <a:latin typeface="Arial"/>
                <a:ea typeface="Arial"/>
                <a:cs typeface="Arial"/>
                <a:sym typeface="Arial"/>
              </a:rPr>
              <a:t>Caso:</a:t>
            </a:r>
            <a:endParaRPr sz="1100" b="1" dirty="0">
              <a:latin typeface="Arial"/>
              <a:ea typeface="Arial"/>
              <a:cs typeface="Arial"/>
              <a:sym typeface="Arial"/>
            </a:endParaRPr>
          </a:p>
          <a:p>
            <a:pPr marL="0" lvl="0" indent="0" algn="just" rtl="0">
              <a:lnSpc>
                <a:spcPct val="100000"/>
              </a:lnSpc>
              <a:spcBef>
                <a:spcPts val="500"/>
              </a:spcBef>
              <a:spcAft>
                <a:spcPts val="0"/>
              </a:spcAft>
              <a:buClr>
                <a:schemeClr val="dk1"/>
              </a:buClr>
              <a:buSzPts val="1100"/>
              <a:buFont typeface="Arial"/>
              <a:buNone/>
            </a:pPr>
            <a:r>
              <a:rPr lang="es-CO" sz="1100" dirty="0">
                <a:latin typeface="Arial"/>
                <a:ea typeface="Arial"/>
                <a:cs typeface="Arial"/>
                <a:sym typeface="Arial"/>
              </a:rPr>
              <a:t>La biblioteca ABC con su sede centralizada en el Ciudad Universitaria, debido a su gran crecimiento, abre otras tres sedes en la facultad de Zootecnia, facultad de Salud pública y facultad de Medicina, monta una red para comunicar los cuatro sitios; por este motivo, desea diseñar una base de datos distribuida con las siguientes condiciones:</a:t>
            </a:r>
            <a:endParaRPr sz="1100" dirty="0">
              <a:latin typeface="Arial"/>
              <a:ea typeface="Arial"/>
              <a:cs typeface="Arial"/>
              <a:sym typeface="Arial"/>
            </a:endParaRPr>
          </a:p>
          <a:p>
            <a:pPr marL="0" lvl="0" indent="0" algn="just" rtl="0">
              <a:lnSpc>
                <a:spcPct val="100000"/>
              </a:lnSpc>
              <a:spcBef>
                <a:spcPts val="500"/>
              </a:spcBef>
              <a:spcAft>
                <a:spcPts val="0"/>
              </a:spcAft>
              <a:buClr>
                <a:schemeClr val="dk1"/>
              </a:buClr>
              <a:buSzPts val="1100"/>
              <a:buFont typeface="Arial"/>
              <a:buNone/>
            </a:pPr>
            <a:r>
              <a:rPr lang="es-CO" sz="1100" dirty="0">
                <a:latin typeface="Arial"/>
                <a:ea typeface="Arial"/>
                <a:cs typeface="Arial"/>
                <a:sym typeface="Arial"/>
              </a:rPr>
              <a:t>En la ciudad universitaria mantendrá los datos de los materiales tipo periódico ya que estos nunca se prestan y solo son material de consulta dentro de la biblioteca en esta sede.</a:t>
            </a:r>
            <a:endParaRPr sz="1100" dirty="0">
              <a:latin typeface="Arial"/>
              <a:ea typeface="Arial"/>
              <a:cs typeface="Arial"/>
              <a:sym typeface="Arial"/>
            </a:endParaRPr>
          </a:p>
          <a:p>
            <a:pPr marL="0" lvl="0" indent="0" algn="just" rtl="0">
              <a:lnSpc>
                <a:spcPct val="100000"/>
              </a:lnSpc>
              <a:spcBef>
                <a:spcPts val="500"/>
              </a:spcBef>
              <a:spcAft>
                <a:spcPts val="0"/>
              </a:spcAft>
              <a:buClr>
                <a:schemeClr val="dk1"/>
              </a:buClr>
              <a:buSzPts val="1100"/>
              <a:buFont typeface="Arial"/>
              <a:buNone/>
            </a:pPr>
            <a:r>
              <a:rPr lang="es-CO" sz="1100" dirty="0">
                <a:latin typeface="Arial"/>
                <a:ea typeface="Arial"/>
                <a:cs typeface="Arial"/>
                <a:sym typeface="Arial"/>
              </a:rPr>
              <a:t>En cada sitio o sede se desea mantener la información de los préstamos reserva y devoluciones de los materiales.</a:t>
            </a:r>
            <a:endParaRPr sz="1100" dirty="0">
              <a:latin typeface="Arial"/>
              <a:ea typeface="Arial"/>
              <a:cs typeface="Arial"/>
              <a:sym typeface="Arial"/>
            </a:endParaRPr>
          </a:p>
          <a:p>
            <a:pPr marL="0" lvl="0" indent="0" algn="just" rtl="0">
              <a:lnSpc>
                <a:spcPct val="100000"/>
              </a:lnSpc>
              <a:spcBef>
                <a:spcPts val="500"/>
              </a:spcBef>
              <a:spcAft>
                <a:spcPts val="0"/>
              </a:spcAft>
              <a:buClr>
                <a:schemeClr val="dk1"/>
              </a:buClr>
              <a:buSzPts val="1100"/>
              <a:buFont typeface="Arial"/>
              <a:buNone/>
            </a:pPr>
            <a:r>
              <a:rPr lang="es-CO" sz="1100" dirty="0">
                <a:latin typeface="Arial"/>
                <a:ea typeface="Arial"/>
                <a:cs typeface="Arial"/>
                <a:sym typeface="Arial"/>
              </a:rPr>
              <a:t>La base de datos relacional es la siguiente:</a:t>
            </a:r>
            <a:endParaRPr sz="1100" dirty="0">
              <a:latin typeface="Arial"/>
              <a:ea typeface="Arial"/>
              <a:cs typeface="Arial"/>
              <a:sym typeface="Arial"/>
            </a:endParaRPr>
          </a:p>
          <a:p>
            <a:pPr marL="457200" lvl="0" indent="-298450" algn="just" rtl="0">
              <a:lnSpc>
                <a:spcPct val="100000"/>
              </a:lnSpc>
              <a:spcBef>
                <a:spcPts val="500"/>
              </a:spcBef>
              <a:spcAft>
                <a:spcPts val="0"/>
              </a:spcAft>
              <a:buSzPts val="1100"/>
              <a:buFont typeface="Arial"/>
              <a:buChar char="•"/>
            </a:pPr>
            <a:r>
              <a:rPr lang="es-CO" sz="1100" dirty="0" err="1">
                <a:latin typeface="Arial"/>
                <a:ea typeface="Arial"/>
                <a:cs typeface="Arial"/>
                <a:sym typeface="Arial"/>
              </a:rPr>
              <a:t>Tipo_usuario</a:t>
            </a:r>
            <a:r>
              <a:rPr lang="es-CO" sz="1100" dirty="0">
                <a:latin typeface="Arial"/>
                <a:ea typeface="Arial"/>
                <a:cs typeface="Arial"/>
                <a:sym typeface="Arial"/>
              </a:rPr>
              <a:t>(</a:t>
            </a:r>
            <a:r>
              <a:rPr lang="es-CO" sz="1100" dirty="0" err="1">
                <a:latin typeface="Arial"/>
                <a:ea typeface="Arial"/>
                <a:cs typeface="Arial"/>
                <a:sym typeface="Arial"/>
              </a:rPr>
              <a:t>cod_tipo</a:t>
            </a:r>
            <a:r>
              <a:rPr lang="es-CO" sz="1100" dirty="0">
                <a:latin typeface="Arial"/>
                <a:ea typeface="Arial"/>
                <a:cs typeface="Arial"/>
                <a:sym typeface="Arial"/>
              </a:rPr>
              <a:t>, </a:t>
            </a:r>
            <a:r>
              <a:rPr lang="es-CO" sz="1100" dirty="0" err="1">
                <a:latin typeface="Arial"/>
                <a:ea typeface="Arial"/>
                <a:cs typeface="Arial"/>
                <a:sym typeface="Arial"/>
              </a:rPr>
              <a:t>nom_tipo</a:t>
            </a:r>
            <a:r>
              <a:rPr lang="es-CO" sz="1100" dirty="0">
                <a:latin typeface="Arial"/>
                <a:ea typeface="Arial"/>
                <a:cs typeface="Arial"/>
                <a:sym typeface="Arial"/>
              </a:rPr>
              <a:t>)</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a:latin typeface="Arial"/>
                <a:ea typeface="Arial"/>
                <a:cs typeface="Arial"/>
                <a:sym typeface="Arial"/>
              </a:rPr>
              <a:t>Usuario(</a:t>
            </a:r>
            <a:r>
              <a:rPr lang="es-CO" sz="1100" dirty="0" err="1">
                <a:latin typeface="Arial"/>
                <a:ea typeface="Arial"/>
                <a:cs typeface="Arial"/>
                <a:sym typeface="Arial"/>
              </a:rPr>
              <a:t>ced</a:t>
            </a:r>
            <a:r>
              <a:rPr lang="es-CO" sz="1100" dirty="0">
                <a:latin typeface="Arial"/>
                <a:ea typeface="Arial"/>
                <a:cs typeface="Arial"/>
                <a:sym typeface="Arial"/>
              </a:rPr>
              <a:t>, </a:t>
            </a:r>
            <a:r>
              <a:rPr lang="es-CO" sz="1100" dirty="0" err="1">
                <a:latin typeface="Arial"/>
                <a:ea typeface="Arial"/>
                <a:cs typeface="Arial"/>
                <a:sym typeface="Arial"/>
              </a:rPr>
              <a:t>nom</a:t>
            </a:r>
            <a:r>
              <a:rPr lang="es-CO" sz="1100" dirty="0">
                <a:latin typeface="Arial"/>
                <a:ea typeface="Arial"/>
                <a:cs typeface="Arial"/>
                <a:sym typeface="Arial"/>
              </a:rPr>
              <a:t>, </a:t>
            </a:r>
            <a:r>
              <a:rPr lang="es-CO" sz="1100" dirty="0" err="1">
                <a:latin typeface="Arial"/>
                <a:ea typeface="Arial"/>
                <a:cs typeface="Arial"/>
                <a:sym typeface="Arial"/>
              </a:rPr>
              <a:t>tel</a:t>
            </a:r>
            <a:r>
              <a:rPr lang="es-CO" sz="1100" dirty="0">
                <a:latin typeface="Arial"/>
                <a:ea typeface="Arial"/>
                <a:cs typeface="Arial"/>
                <a:sym typeface="Arial"/>
              </a:rPr>
              <a:t>, </a:t>
            </a:r>
            <a:r>
              <a:rPr lang="es-CO" sz="1100" dirty="0" err="1">
                <a:latin typeface="Arial"/>
                <a:ea typeface="Arial"/>
                <a:cs typeface="Arial"/>
                <a:sym typeface="Arial"/>
              </a:rPr>
              <a:t>dir</a:t>
            </a:r>
            <a:r>
              <a:rPr lang="es-CO" sz="1100" dirty="0">
                <a:latin typeface="Arial"/>
                <a:ea typeface="Arial"/>
                <a:cs typeface="Arial"/>
                <a:sym typeface="Arial"/>
              </a:rPr>
              <a:t>, </a:t>
            </a:r>
            <a:r>
              <a:rPr lang="es-CO" sz="1100" dirty="0" err="1">
                <a:latin typeface="Arial"/>
                <a:ea typeface="Arial"/>
                <a:cs typeface="Arial"/>
                <a:sym typeface="Arial"/>
              </a:rPr>
              <a:t>cod_tipo</a:t>
            </a:r>
            <a:r>
              <a:rPr lang="es-CO" sz="1100" dirty="0">
                <a:latin typeface="Arial"/>
                <a:ea typeface="Arial"/>
                <a:cs typeface="Arial"/>
                <a:sym typeface="Arial"/>
              </a:rPr>
              <a:t>, </a:t>
            </a:r>
            <a:r>
              <a:rPr lang="es-CO" sz="1100" dirty="0" err="1">
                <a:latin typeface="Arial"/>
                <a:ea typeface="Arial"/>
                <a:cs typeface="Arial"/>
                <a:sym typeface="Arial"/>
              </a:rPr>
              <a:t>estado_us</a:t>
            </a:r>
            <a:r>
              <a:rPr lang="es-CO" sz="1100" dirty="0">
                <a:latin typeface="Arial"/>
                <a:ea typeface="Arial"/>
                <a:cs typeface="Arial"/>
                <a:sym typeface="Arial"/>
              </a:rPr>
              <a:t>)</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a:latin typeface="Arial"/>
                <a:ea typeface="Arial"/>
                <a:cs typeface="Arial"/>
                <a:sym typeface="Arial"/>
              </a:rPr>
              <a:t>Pertenece(</a:t>
            </a:r>
            <a:r>
              <a:rPr lang="es-CO" sz="1100" dirty="0" err="1">
                <a:latin typeface="Arial"/>
                <a:ea typeface="Arial"/>
                <a:cs typeface="Arial"/>
                <a:sym typeface="Arial"/>
              </a:rPr>
              <a:t>ced</a:t>
            </a:r>
            <a:r>
              <a:rPr lang="es-CO" sz="1100" dirty="0">
                <a:latin typeface="Arial"/>
                <a:ea typeface="Arial"/>
                <a:cs typeface="Arial"/>
                <a:sym typeface="Arial"/>
              </a:rPr>
              <a:t>, </a:t>
            </a:r>
            <a:r>
              <a:rPr lang="es-CO" sz="1100" dirty="0" err="1">
                <a:latin typeface="Arial"/>
                <a:ea typeface="Arial"/>
                <a:cs typeface="Arial"/>
                <a:sym typeface="Arial"/>
              </a:rPr>
              <a:t>cod_dep</a:t>
            </a:r>
            <a:r>
              <a:rPr lang="es-CO" sz="1100" dirty="0">
                <a:latin typeface="Arial"/>
                <a:ea typeface="Arial"/>
                <a:cs typeface="Arial"/>
                <a:sym typeface="Arial"/>
              </a:rPr>
              <a:t>)</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a:latin typeface="Arial"/>
                <a:ea typeface="Arial"/>
                <a:cs typeface="Arial"/>
                <a:sym typeface="Arial"/>
              </a:rPr>
              <a:t>Dependencia(</a:t>
            </a:r>
            <a:r>
              <a:rPr lang="es-CO" sz="1100" dirty="0" err="1">
                <a:latin typeface="Arial"/>
                <a:ea typeface="Arial"/>
                <a:cs typeface="Arial"/>
                <a:sym typeface="Arial"/>
              </a:rPr>
              <a:t>cod_dep</a:t>
            </a:r>
            <a:r>
              <a:rPr lang="es-CO" sz="1100" dirty="0">
                <a:latin typeface="Arial"/>
                <a:ea typeface="Arial"/>
                <a:cs typeface="Arial"/>
                <a:sym typeface="Arial"/>
              </a:rPr>
              <a:t>, </a:t>
            </a:r>
            <a:r>
              <a:rPr lang="es-CO" sz="1100" dirty="0" err="1">
                <a:latin typeface="Arial"/>
                <a:ea typeface="Arial"/>
                <a:cs typeface="Arial"/>
                <a:sym typeface="Arial"/>
              </a:rPr>
              <a:t>nom_dep</a:t>
            </a:r>
            <a:r>
              <a:rPr lang="es-CO" sz="1100" dirty="0">
                <a:latin typeface="Arial"/>
                <a:ea typeface="Arial"/>
                <a:cs typeface="Arial"/>
                <a:sym typeface="Arial"/>
              </a:rPr>
              <a:t>, ubicación)</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err="1">
                <a:latin typeface="Arial"/>
                <a:ea typeface="Arial"/>
                <a:cs typeface="Arial"/>
                <a:sym typeface="Arial"/>
              </a:rPr>
              <a:t>Tipo_material</a:t>
            </a:r>
            <a:r>
              <a:rPr lang="es-CO" sz="1100" dirty="0">
                <a:latin typeface="Arial"/>
                <a:ea typeface="Arial"/>
                <a:cs typeface="Arial"/>
                <a:sym typeface="Arial"/>
              </a:rPr>
              <a:t>(</a:t>
            </a:r>
            <a:r>
              <a:rPr lang="es-CO" sz="1100" dirty="0" err="1">
                <a:latin typeface="Arial"/>
                <a:ea typeface="Arial"/>
                <a:cs typeface="Arial"/>
                <a:sym typeface="Arial"/>
              </a:rPr>
              <a:t>cod_tipo_mat</a:t>
            </a:r>
            <a:r>
              <a:rPr lang="es-CO" sz="1100" dirty="0">
                <a:latin typeface="Arial"/>
                <a:ea typeface="Arial"/>
                <a:cs typeface="Arial"/>
                <a:sym typeface="Arial"/>
              </a:rPr>
              <a:t>, </a:t>
            </a:r>
            <a:r>
              <a:rPr lang="es-CO" sz="1100" dirty="0" err="1">
                <a:latin typeface="Arial"/>
                <a:ea typeface="Arial"/>
                <a:cs typeface="Arial"/>
                <a:sym typeface="Arial"/>
              </a:rPr>
              <a:t>nom_tipo_mat</a:t>
            </a:r>
            <a:r>
              <a:rPr lang="es-CO" sz="1100" dirty="0">
                <a:latin typeface="Arial"/>
                <a:ea typeface="Arial"/>
                <a:cs typeface="Arial"/>
                <a:sym typeface="Arial"/>
              </a:rPr>
              <a:t>)</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a:latin typeface="Arial"/>
                <a:ea typeface="Arial"/>
                <a:cs typeface="Arial"/>
                <a:sym typeface="Arial"/>
              </a:rPr>
              <a:t>Material(</a:t>
            </a:r>
            <a:r>
              <a:rPr lang="es-CO" sz="1100" dirty="0" err="1">
                <a:latin typeface="Arial"/>
                <a:ea typeface="Arial"/>
                <a:cs typeface="Arial"/>
                <a:sym typeface="Arial"/>
              </a:rPr>
              <a:t>cod_m</a:t>
            </a:r>
            <a:r>
              <a:rPr lang="es-CO" sz="1100" dirty="0">
                <a:latin typeface="Arial"/>
                <a:ea typeface="Arial"/>
                <a:cs typeface="Arial"/>
                <a:sym typeface="Arial"/>
              </a:rPr>
              <a:t>, </a:t>
            </a:r>
            <a:r>
              <a:rPr lang="es-CO" sz="1100" dirty="0" err="1">
                <a:latin typeface="Arial"/>
                <a:ea typeface="Arial"/>
                <a:cs typeface="Arial"/>
                <a:sym typeface="Arial"/>
              </a:rPr>
              <a:t>nom_material</a:t>
            </a:r>
            <a:r>
              <a:rPr lang="es-CO" sz="1100" dirty="0">
                <a:latin typeface="Arial"/>
                <a:ea typeface="Arial"/>
                <a:cs typeface="Arial"/>
                <a:sym typeface="Arial"/>
              </a:rPr>
              <a:t> , valor, año, </a:t>
            </a:r>
            <a:r>
              <a:rPr lang="es-CO" sz="1100" dirty="0" err="1">
                <a:latin typeface="Arial"/>
                <a:ea typeface="Arial"/>
                <a:cs typeface="Arial"/>
                <a:sym typeface="Arial"/>
              </a:rPr>
              <a:t>cod_tipo_mat</a:t>
            </a:r>
            <a:r>
              <a:rPr lang="es-CO" sz="1100" dirty="0">
                <a:latin typeface="Arial"/>
                <a:ea typeface="Arial"/>
                <a:cs typeface="Arial"/>
                <a:sym typeface="Arial"/>
              </a:rPr>
              <a:t>, sede)</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a:latin typeface="Arial"/>
                <a:ea typeface="Arial"/>
                <a:cs typeface="Arial"/>
                <a:sym typeface="Arial"/>
              </a:rPr>
              <a:t>Ejemplar(</a:t>
            </a:r>
            <a:r>
              <a:rPr lang="es-CO" sz="1100" dirty="0" err="1">
                <a:latin typeface="Arial"/>
                <a:ea typeface="Arial"/>
                <a:cs typeface="Arial"/>
                <a:sym typeface="Arial"/>
              </a:rPr>
              <a:t>cod_m</a:t>
            </a:r>
            <a:r>
              <a:rPr lang="es-CO" sz="1100" dirty="0">
                <a:latin typeface="Arial"/>
                <a:ea typeface="Arial"/>
                <a:cs typeface="Arial"/>
                <a:sym typeface="Arial"/>
              </a:rPr>
              <a:t>, </a:t>
            </a:r>
            <a:r>
              <a:rPr lang="es-CO" sz="1100" dirty="0" err="1">
                <a:latin typeface="Arial"/>
                <a:ea typeface="Arial"/>
                <a:cs typeface="Arial"/>
                <a:sym typeface="Arial"/>
              </a:rPr>
              <a:t>num_ejem</a:t>
            </a:r>
            <a:r>
              <a:rPr lang="es-CO" sz="1100" dirty="0">
                <a:latin typeface="Arial"/>
                <a:ea typeface="Arial"/>
                <a:cs typeface="Arial"/>
                <a:sym typeface="Arial"/>
              </a:rPr>
              <a:t>, estado, cantidad)</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err="1">
                <a:latin typeface="Arial"/>
                <a:ea typeface="Arial"/>
                <a:cs typeface="Arial"/>
                <a:sym typeface="Arial"/>
              </a:rPr>
              <a:t>Prestamo</a:t>
            </a:r>
            <a:r>
              <a:rPr lang="es-CO" sz="1100" dirty="0">
                <a:latin typeface="Arial"/>
                <a:ea typeface="Arial"/>
                <a:cs typeface="Arial"/>
                <a:sym typeface="Arial"/>
              </a:rPr>
              <a:t>(</a:t>
            </a:r>
            <a:r>
              <a:rPr lang="es-CO" sz="1100" dirty="0" err="1">
                <a:latin typeface="Arial"/>
                <a:ea typeface="Arial"/>
                <a:cs typeface="Arial"/>
                <a:sym typeface="Arial"/>
              </a:rPr>
              <a:t>cod_pres</a:t>
            </a:r>
            <a:r>
              <a:rPr lang="es-CO" sz="1100" dirty="0">
                <a:latin typeface="Arial"/>
                <a:ea typeface="Arial"/>
                <a:cs typeface="Arial"/>
                <a:sym typeface="Arial"/>
              </a:rPr>
              <a:t>, </a:t>
            </a:r>
            <a:r>
              <a:rPr lang="es-CO" sz="1100" dirty="0" err="1">
                <a:latin typeface="Arial"/>
                <a:ea typeface="Arial"/>
                <a:cs typeface="Arial"/>
                <a:sym typeface="Arial"/>
              </a:rPr>
              <a:t>fecha_e</a:t>
            </a:r>
            <a:r>
              <a:rPr lang="es-CO" sz="1100" dirty="0">
                <a:latin typeface="Arial"/>
                <a:ea typeface="Arial"/>
                <a:cs typeface="Arial"/>
                <a:sym typeface="Arial"/>
              </a:rPr>
              <a:t>, </a:t>
            </a:r>
            <a:r>
              <a:rPr lang="es-CO" sz="1100" dirty="0" err="1">
                <a:latin typeface="Arial"/>
                <a:ea typeface="Arial"/>
                <a:cs typeface="Arial"/>
                <a:sym typeface="Arial"/>
              </a:rPr>
              <a:t>fecha_d</a:t>
            </a:r>
            <a:r>
              <a:rPr lang="es-CO" sz="1100" dirty="0">
                <a:latin typeface="Arial"/>
                <a:ea typeface="Arial"/>
                <a:cs typeface="Arial"/>
                <a:sym typeface="Arial"/>
              </a:rPr>
              <a:t>, </a:t>
            </a:r>
            <a:r>
              <a:rPr lang="es-CO" sz="1100" dirty="0" err="1">
                <a:latin typeface="Arial"/>
                <a:ea typeface="Arial"/>
                <a:cs typeface="Arial"/>
                <a:sym typeface="Arial"/>
              </a:rPr>
              <a:t>cod_m</a:t>
            </a:r>
            <a:r>
              <a:rPr lang="es-CO" sz="1100" dirty="0">
                <a:latin typeface="Arial"/>
                <a:ea typeface="Arial"/>
                <a:cs typeface="Arial"/>
                <a:sym typeface="Arial"/>
              </a:rPr>
              <a:t>, </a:t>
            </a:r>
            <a:r>
              <a:rPr lang="es-CO" sz="1100" dirty="0" err="1">
                <a:latin typeface="Arial"/>
                <a:ea typeface="Arial"/>
                <a:cs typeface="Arial"/>
                <a:sym typeface="Arial"/>
              </a:rPr>
              <a:t>num_ejem</a:t>
            </a:r>
            <a:r>
              <a:rPr lang="es-CO" sz="1100" dirty="0">
                <a:latin typeface="Arial"/>
                <a:ea typeface="Arial"/>
                <a:cs typeface="Arial"/>
                <a:sym typeface="Arial"/>
              </a:rPr>
              <a:t>, </a:t>
            </a:r>
            <a:r>
              <a:rPr lang="es-CO" sz="1100" dirty="0" err="1">
                <a:latin typeface="Arial"/>
                <a:ea typeface="Arial"/>
                <a:cs typeface="Arial"/>
                <a:sym typeface="Arial"/>
              </a:rPr>
              <a:t>ced</a:t>
            </a:r>
            <a:r>
              <a:rPr lang="es-CO" sz="1100" dirty="0">
                <a:latin typeface="Arial"/>
                <a:ea typeface="Arial"/>
                <a:cs typeface="Arial"/>
                <a:sym typeface="Arial"/>
              </a:rPr>
              <a:t>)</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a:latin typeface="Arial"/>
                <a:ea typeface="Arial"/>
                <a:cs typeface="Arial"/>
                <a:sym typeface="Arial"/>
              </a:rPr>
              <a:t>Reserva(</a:t>
            </a:r>
            <a:r>
              <a:rPr lang="es-CO" sz="1100" dirty="0" err="1">
                <a:latin typeface="Arial"/>
                <a:ea typeface="Arial"/>
                <a:cs typeface="Arial"/>
                <a:sym typeface="Arial"/>
              </a:rPr>
              <a:t>cod_res</a:t>
            </a:r>
            <a:r>
              <a:rPr lang="es-CO" sz="1100" dirty="0">
                <a:latin typeface="Arial"/>
                <a:ea typeface="Arial"/>
                <a:cs typeface="Arial"/>
                <a:sym typeface="Arial"/>
              </a:rPr>
              <a:t>, fecha, </a:t>
            </a:r>
            <a:r>
              <a:rPr lang="es-CO" sz="1100" dirty="0" err="1">
                <a:latin typeface="Arial"/>
                <a:ea typeface="Arial"/>
                <a:cs typeface="Arial"/>
                <a:sym typeface="Arial"/>
              </a:rPr>
              <a:t>ced</a:t>
            </a:r>
            <a:r>
              <a:rPr lang="es-CO" sz="1100" dirty="0">
                <a:latin typeface="Arial"/>
                <a:ea typeface="Arial"/>
                <a:cs typeface="Arial"/>
                <a:sym typeface="Arial"/>
              </a:rPr>
              <a:t>, </a:t>
            </a:r>
            <a:r>
              <a:rPr lang="es-CO" sz="1100" dirty="0" err="1">
                <a:latin typeface="Arial"/>
                <a:ea typeface="Arial"/>
                <a:cs typeface="Arial"/>
                <a:sym typeface="Arial"/>
              </a:rPr>
              <a:t>cod_m</a:t>
            </a:r>
            <a:r>
              <a:rPr lang="es-CO" sz="1100" dirty="0">
                <a:latin typeface="Arial"/>
                <a:ea typeface="Arial"/>
                <a:cs typeface="Arial"/>
                <a:sym typeface="Arial"/>
              </a:rPr>
              <a:t>)</a:t>
            </a:r>
            <a:endParaRPr sz="1100" dirty="0">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CO" sz="1100" dirty="0" err="1">
                <a:latin typeface="Arial"/>
                <a:ea typeface="Arial"/>
                <a:cs typeface="Arial"/>
                <a:sym typeface="Arial"/>
              </a:rPr>
              <a:t>Devolucion</a:t>
            </a:r>
            <a:r>
              <a:rPr lang="es-CO" sz="1100" dirty="0">
                <a:latin typeface="Arial"/>
                <a:ea typeface="Arial"/>
                <a:cs typeface="Arial"/>
                <a:sym typeface="Arial"/>
              </a:rPr>
              <a:t>(</a:t>
            </a:r>
            <a:r>
              <a:rPr lang="es-CO" sz="1100" dirty="0" err="1">
                <a:latin typeface="Arial"/>
                <a:ea typeface="Arial"/>
                <a:cs typeface="Arial"/>
                <a:sym typeface="Arial"/>
              </a:rPr>
              <a:t>cod_dev</a:t>
            </a:r>
            <a:r>
              <a:rPr lang="es-CO" sz="1100" dirty="0">
                <a:latin typeface="Arial"/>
                <a:ea typeface="Arial"/>
                <a:cs typeface="Arial"/>
                <a:sym typeface="Arial"/>
              </a:rPr>
              <a:t>, </a:t>
            </a:r>
            <a:r>
              <a:rPr lang="es-CO" sz="1100" dirty="0" err="1">
                <a:latin typeface="Arial"/>
                <a:ea typeface="Arial"/>
                <a:cs typeface="Arial"/>
                <a:sym typeface="Arial"/>
              </a:rPr>
              <a:t>fecha_dev</a:t>
            </a:r>
            <a:r>
              <a:rPr lang="es-CO" sz="1100" dirty="0">
                <a:latin typeface="Arial"/>
                <a:ea typeface="Arial"/>
                <a:cs typeface="Arial"/>
                <a:sym typeface="Arial"/>
              </a:rPr>
              <a:t>, </a:t>
            </a:r>
            <a:r>
              <a:rPr lang="es-CO" sz="1100" dirty="0" err="1">
                <a:latin typeface="Arial"/>
                <a:ea typeface="Arial"/>
                <a:cs typeface="Arial"/>
                <a:sym typeface="Arial"/>
              </a:rPr>
              <a:t>num_pres</a:t>
            </a:r>
            <a:r>
              <a:rPr lang="es-CO" sz="1100" dirty="0">
                <a:latin typeface="Arial"/>
                <a:ea typeface="Arial"/>
                <a:cs typeface="Arial"/>
                <a:sym typeface="Arial"/>
              </a:rPr>
              <a:t>)</a:t>
            </a:r>
            <a:endParaRPr sz="1100" dirty="0">
              <a:latin typeface="Arial"/>
              <a:ea typeface="Arial"/>
              <a:cs typeface="Arial"/>
              <a:sym typeface="Arial"/>
            </a:endParaRPr>
          </a:p>
          <a:p>
            <a:pPr marL="0" lvl="0" indent="0" algn="just" rtl="0">
              <a:lnSpc>
                <a:spcPct val="100000"/>
              </a:lnSpc>
              <a:spcBef>
                <a:spcPts val="500"/>
              </a:spcBef>
              <a:spcAft>
                <a:spcPts val="0"/>
              </a:spcAft>
              <a:buClr>
                <a:schemeClr val="dk1"/>
              </a:buClr>
              <a:buSzPts val="1100"/>
              <a:buFont typeface="Arial"/>
              <a:buNone/>
            </a:pPr>
            <a:endParaRPr sz="1100" dirty="0">
              <a:latin typeface="Arial"/>
              <a:ea typeface="Arial"/>
              <a:cs typeface="Arial"/>
              <a:sym typeface="Arial"/>
            </a:endParaRPr>
          </a:p>
          <a:p>
            <a:pPr marL="0" lvl="0" indent="0" algn="just" rtl="0">
              <a:lnSpc>
                <a:spcPct val="100000"/>
              </a:lnSpc>
              <a:spcBef>
                <a:spcPts val="500"/>
              </a:spcBef>
              <a:spcAft>
                <a:spcPts val="0"/>
              </a:spcAft>
              <a:buClr>
                <a:schemeClr val="dk1"/>
              </a:buClr>
              <a:buSzPts val="1100"/>
              <a:buFont typeface="Arial"/>
              <a:buNone/>
            </a:pPr>
            <a:endParaRPr sz="1100" dirty="0">
              <a:latin typeface="Arial"/>
              <a:ea typeface="Arial"/>
              <a:cs typeface="Arial"/>
              <a:sym typeface="Arial"/>
            </a:endParaRPr>
          </a:p>
        </p:txBody>
      </p:sp>
      <p:sp>
        <p:nvSpPr>
          <p:cNvPr id="95" name="Google Shape;95;p14"/>
          <p:cNvSpPr txBox="1">
            <a:spLocks noGrp="1"/>
          </p:cNvSpPr>
          <p:nvPr>
            <p:ph type="sldNum" idx="12"/>
          </p:nvPr>
        </p:nvSpPr>
        <p:spPr>
          <a:xfrm>
            <a:off x="471500" y="829326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2</a:t>
            </a:fld>
            <a:endParaRPr sz="1200" b="1">
              <a:solidFill>
                <a:schemeClr val="dk1"/>
              </a:solidFill>
              <a:latin typeface="Arial"/>
              <a:ea typeface="Arial"/>
              <a:cs typeface="Arial"/>
              <a:sym typeface="Arial"/>
            </a:endParaRPr>
          </a:p>
        </p:txBody>
      </p:sp>
      <p:sp>
        <p:nvSpPr>
          <p:cNvPr id="96" name="Google Shape;96;p14"/>
          <p:cNvSpPr txBox="1">
            <a:spLocks noGrp="1"/>
          </p:cNvSpPr>
          <p:nvPr>
            <p:ph type="title"/>
          </p:nvPr>
        </p:nvSpPr>
        <p:spPr>
          <a:xfrm>
            <a:off x="471500" y="1077680"/>
            <a:ext cx="5915100" cy="3888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1400" b="1" dirty="0">
                <a:latin typeface="Arial"/>
                <a:ea typeface="Arial"/>
                <a:cs typeface="Arial"/>
                <a:sym typeface="Arial"/>
              </a:rPr>
              <a:t>TIA: Diseño de una Base de Datos Distribuida (BDD) </a:t>
            </a:r>
            <a:endParaRPr sz="1400" b="1"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71500" y="1077680"/>
            <a:ext cx="5915100" cy="3888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Base de datos</a:t>
            </a:r>
            <a:endParaRPr sz="2400" b="1" i="0" u="none" strike="noStrike" cap="none">
              <a:solidFill>
                <a:schemeClr val="dk1"/>
              </a:solidFill>
              <a:latin typeface="Arial"/>
              <a:ea typeface="Arial"/>
              <a:cs typeface="Arial"/>
              <a:sym typeface="Arial"/>
            </a:endParaRPr>
          </a:p>
        </p:txBody>
      </p:sp>
      <p:sp>
        <p:nvSpPr>
          <p:cNvPr id="103" name="Google Shape;103;p15"/>
          <p:cNvSpPr txBox="1">
            <a:spLocks noGrp="1"/>
          </p:cNvSpPr>
          <p:nvPr>
            <p:ph type="body" idx="1"/>
          </p:nvPr>
        </p:nvSpPr>
        <p:spPr>
          <a:xfrm>
            <a:off x="471500" y="1828800"/>
            <a:ext cx="5915100" cy="6981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CO" sz="1200">
                <a:latin typeface="Arial"/>
                <a:ea typeface="Arial"/>
                <a:cs typeface="Arial"/>
                <a:sym typeface="Arial"/>
              </a:rPr>
              <a:t>Coloque aquí el diagrama de la base de datos.</a:t>
            </a:r>
            <a:endParaRPr sz="1200">
              <a:latin typeface="Arial"/>
              <a:ea typeface="Arial"/>
              <a:cs typeface="Arial"/>
              <a:sym typeface="Arial"/>
            </a:endParaRPr>
          </a:p>
        </p:txBody>
      </p:sp>
      <p:sp>
        <p:nvSpPr>
          <p:cNvPr id="104" name="Google Shape;104;p15"/>
          <p:cNvSpPr txBox="1">
            <a:spLocks noGrp="1"/>
          </p:cNvSpPr>
          <p:nvPr>
            <p:ph type="sldNum" idx="12"/>
          </p:nvPr>
        </p:nvSpPr>
        <p:spPr>
          <a:xfrm>
            <a:off x="471500" y="832326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3</a:t>
            </a:fld>
            <a:endParaRPr sz="1200" b="1">
              <a:solidFill>
                <a:schemeClr val="dk1"/>
              </a:solidFill>
              <a:latin typeface="Arial"/>
              <a:ea typeface="Arial"/>
              <a:cs typeface="Arial"/>
              <a:sym typeface="Arial"/>
            </a:endParaRPr>
          </a:p>
        </p:txBody>
      </p:sp>
      <p:pic>
        <p:nvPicPr>
          <p:cNvPr id="1026" name="Picture 2" descr="Diagrama&#10;&#10;Descripción generada automáticamente">
            <a:extLst>
              <a:ext uri="{FF2B5EF4-FFF2-40B4-BE49-F238E27FC236}">
                <a16:creationId xmlns:a16="http://schemas.microsoft.com/office/drawing/2014/main" id="{BFBC69E7-C541-4C00-87C5-04A1A52F4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3066"/>
            <a:ext cx="6583580" cy="6423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71500" y="1077680"/>
            <a:ext cx="5915100" cy="3888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1. Identificar sitios de distribución</a:t>
            </a:r>
            <a:endParaRPr sz="2400" b="1" i="0" u="none" strike="noStrike" cap="none">
              <a:solidFill>
                <a:schemeClr val="dk1"/>
              </a:solidFill>
              <a:latin typeface="Arial"/>
              <a:ea typeface="Arial"/>
              <a:cs typeface="Arial"/>
              <a:sym typeface="Arial"/>
            </a:endParaRPr>
          </a:p>
        </p:txBody>
      </p:sp>
      <p:sp>
        <p:nvSpPr>
          <p:cNvPr id="111" name="Google Shape;111;p16"/>
          <p:cNvSpPr txBox="1">
            <a:spLocks noGrp="1"/>
          </p:cNvSpPr>
          <p:nvPr>
            <p:ph type="body" idx="1"/>
          </p:nvPr>
        </p:nvSpPr>
        <p:spPr>
          <a:xfrm>
            <a:off x="471500" y="1828800"/>
            <a:ext cx="5915100" cy="6936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1. Ciudad Universitaria (Sede Central):</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Esta es la sede centralizada donde se encuentra la biblioteca principal.</a:t>
            </a:r>
          </a:p>
          <a:p>
            <a:pPr marL="171450" indent="-171450" algn="just">
              <a:lnSpc>
                <a:spcPct val="100000"/>
              </a:lnSpc>
              <a:spcBef>
                <a:spcPts val="0"/>
              </a:spcBef>
              <a:buSzPts val="1100"/>
            </a:pPr>
            <a:r>
              <a:rPr lang="es-ES" sz="1200" dirty="0">
                <a:latin typeface="Arial"/>
                <a:ea typeface="Arial"/>
                <a:cs typeface="Arial"/>
                <a:sym typeface="Arial"/>
              </a:rPr>
              <a:t>Mantendrá los datos de los materiales tipo periódico, ya que estos nunca se prestan y solo son material de consulta dentro de la biblioteca en esta sede.</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2. Facultad de Zootecnia: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Es una de las tres nuevas sedes que ha abierto la biblioteca debido a su crecimiento.</a:t>
            </a:r>
          </a:p>
          <a:p>
            <a:pPr marL="171450" indent="-171450" algn="just">
              <a:lnSpc>
                <a:spcPct val="100000"/>
              </a:lnSpc>
              <a:spcBef>
                <a:spcPts val="0"/>
              </a:spcBef>
              <a:buSzPts val="1100"/>
            </a:pPr>
            <a:r>
              <a:rPr lang="es-ES" sz="1200" dirty="0">
                <a:latin typeface="Arial"/>
                <a:ea typeface="Arial"/>
                <a:cs typeface="Arial"/>
                <a:sym typeface="Arial"/>
              </a:rPr>
              <a:t>En esta sede se mantendrá la información de préstamos, reservas y devoluciones de materiales.</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3. Facultad de Salud Pública: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Otra de las nuevas sedes abiertas por la biblioteca.</a:t>
            </a:r>
          </a:p>
          <a:p>
            <a:pPr marL="171450" indent="-171450" algn="just">
              <a:lnSpc>
                <a:spcPct val="100000"/>
              </a:lnSpc>
              <a:spcBef>
                <a:spcPts val="0"/>
              </a:spcBef>
              <a:buSzPts val="1100"/>
            </a:pPr>
            <a:r>
              <a:rPr lang="es-ES" sz="1200" dirty="0">
                <a:latin typeface="Arial"/>
                <a:ea typeface="Arial"/>
                <a:cs typeface="Arial"/>
                <a:sym typeface="Arial"/>
              </a:rPr>
              <a:t>Al igual que en la Facultad de Zootecnia, se mantendrá la información de préstamos, reservas y devoluciones de materiales aquí.</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4. Facultad de Medicina: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La tercera sede nueva de la biblioteca.</a:t>
            </a:r>
          </a:p>
          <a:p>
            <a:pPr marL="171450" indent="-171450" algn="just">
              <a:lnSpc>
                <a:spcPct val="100000"/>
              </a:lnSpc>
              <a:spcBef>
                <a:spcPts val="0"/>
              </a:spcBef>
              <a:buSzPts val="1100"/>
            </a:pPr>
            <a:r>
              <a:rPr lang="es-ES" sz="1200" dirty="0">
                <a:latin typeface="Arial"/>
                <a:ea typeface="Arial"/>
                <a:cs typeface="Arial"/>
                <a:sym typeface="Arial"/>
              </a:rPr>
              <a:t>Se encargará de mantener los datos de préstamos, reservas y devoluciones de materiales en esta sede.</a:t>
            </a:r>
            <a:endParaRPr sz="1200" dirty="0">
              <a:latin typeface="Arial"/>
              <a:ea typeface="Arial"/>
              <a:cs typeface="Arial"/>
              <a:sym typeface="Arial"/>
            </a:endParaRPr>
          </a:p>
        </p:txBody>
      </p:sp>
      <p:sp>
        <p:nvSpPr>
          <p:cNvPr id="112" name="Google Shape;112;p16"/>
          <p:cNvSpPr txBox="1">
            <a:spLocks noGrp="1"/>
          </p:cNvSpPr>
          <p:nvPr>
            <p:ph type="sldNum" idx="12"/>
          </p:nvPr>
        </p:nvSpPr>
        <p:spPr>
          <a:xfrm>
            <a:off x="471500" y="827819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4</a:t>
            </a:fld>
            <a:endParaRPr sz="1200" b="1">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71500" y="1077680"/>
            <a:ext cx="5915100" cy="3888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2. Análisis de qué distribuir</a:t>
            </a:r>
            <a:endParaRPr sz="2400" b="1" i="0" u="none" strike="noStrike" cap="none">
              <a:solidFill>
                <a:schemeClr val="dk1"/>
              </a:solidFill>
              <a:latin typeface="Arial"/>
              <a:ea typeface="Arial"/>
              <a:cs typeface="Arial"/>
              <a:sym typeface="Arial"/>
            </a:endParaRPr>
          </a:p>
        </p:txBody>
      </p:sp>
      <p:sp>
        <p:nvSpPr>
          <p:cNvPr id="119" name="Google Shape;119;p17"/>
          <p:cNvSpPr txBox="1">
            <a:spLocks noGrp="1"/>
          </p:cNvSpPr>
          <p:nvPr>
            <p:ph type="body" idx="1"/>
          </p:nvPr>
        </p:nvSpPr>
        <p:spPr>
          <a:xfrm>
            <a:off x="471500" y="1828800"/>
            <a:ext cx="5915100" cy="6936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1. Ciudad Universitaria (Sede Central):</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lvl="0" indent="-171450" algn="just" rtl="0">
              <a:lnSpc>
                <a:spcPct val="100000"/>
              </a:lnSpc>
              <a:spcBef>
                <a:spcPts val="0"/>
              </a:spcBef>
              <a:spcAft>
                <a:spcPts val="0"/>
              </a:spcAft>
              <a:buClr>
                <a:schemeClr val="dk1"/>
              </a:buClr>
              <a:buSzPts val="1100"/>
              <a:buFont typeface="Arial" panose="020B0604020202020204" pitchFamily="34" charset="0"/>
              <a:buChar char="•"/>
            </a:pPr>
            <a:r>
              <a:rPr lang="es-ES" sz="1200" dirty="0">
                <a:latin typeface="Arial"/>
                <a:ea typeface="Arial"/>
                <a:cs typeface="Arial"/>
                <a:sym typeface="Arial"/>
              </a:rPr>
              <a:t>Mantendrá los datos de los materiales tipo periódico, ya que estos nunca se prestan y solo son material de consulta dentro de la biblioteca en esta sede.</a:t>
            </a:r>
          </a:p>
          <a:p>
            <a:pPr marL="0" lvl="0" indent="0" algn="just" rtl="0">
              <a:lnSpc>
                <a:spcPct val="100000"/>
              </a:lnSpc>
              <a:spcBef>
                <a:spcPts val="0"/>
              </a:spcBef>
              <a:spcAft>
                <a:spcPts val="0"/>
              </a:spcAft>
              <a:buClr>
                <a:schemeClr val="dk1"/>
              </a:buClr>
              <a:buSzPts val="1100"/>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2. Facultad de Zootecnia: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Mantendrá la información de préstamos, reservas y devoluciones de materiales.</a:t>
            </a:r>
          </a:p>
          <a:p>
            <a:pPr marL="0" indent="0" algn="just">
              <a:lnSpc>
                <a:spcPct val="100000"/>
              </a:lnSpc>
              <a:spcBef>
                <a:spcPts val="0"/>
              </a:spcBef>
              <a:buSzPts val="1100"/>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3. Facultad de Salud Pública: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Mantendrá la información de préstamos, reservas y devoluciones de materiales.</a:t>
            </a:r>
          </a:p>
          <a:p>
            <a:pPr marL="0" indent="0" algn="just">
              <a:lnSpc>
                <a:spcPct val="100000"/>
              </a:lnSpc>
              <a:spcBef>
                <a:spcPts val="0"/>
              </a:spcBef>
              <a:buSzPts val="1100"/>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4. Facultad de Medicina: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Mantendrá la información de préstamos, reservas y devoluciones de materiales.</a:t>
            </a:r>
          </a:p>
          <a:p>
            <a:pPr marL="0" indent="0" algn="just">
              <a:lnSpc>
                <a:spcPct val="100000"/>
              </a:lnSpc>
              <a:spcBef>
                <a:spcPts val="0"/>
              </a:spcBef>
              <a:buSzPts val="1100"/>
              <a:buNone/>
            </a:pPr>
            <a:r>
              <a:rPr lang="es-ES" sz="1200" dirty="0">
                <a:latin typeface="Arial"/>
                <a:ea typeface="Arial"/>
                <a:cs typeface="Arial"/>
                <a:sym typeface="Arial"/>
              </a:rPr>
              <a:t>-------------------------------------------------------------------------------------------------------------</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1. Ciudad Universitaria (Sede Central):</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Datos de materiales tipo periódico.</a:t>
            </a:r>
          </a:p>
          <a:p>
            <a:pPr marL="0" indent="0" algn="just">
              <a:lnSpc>
                <a:spcPct val="100000"/>
              </a:lnSpc>
              <a:spcBef>
                <a:spcPts val="0"/>
              </a:spcBef>
              <a:buSzPts val="1100"/>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2. Facultad de Zootecnia: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Datos de préstamos, reservas y devoluciones de materiales.</a:t>
            </a:r>
          </a:p>
          <a:p>
            <a:pPr marL="0" indent="0" algn="just">
              <a:lnSpc>
                <a:spcPct val="100000"/>
              </a:lnSpc>
              <a:spcBef>
                <a:spcPts val="0"/>
              </a:spcBef>
              <a:buSzPts val="1100"/>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3. Facultad de Salud Pública: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Datos de préstamos, reservas y devoluciones de materiales.</a:t>
            </a:r>
          </a:p>
          <a:p>
            <a:pPr marL="0" indent="0" algn="just">
              <a:lnSpc>
                <a:spcPct val="100000"/>
              </a:lnSpc>
              <a:spcBef>
                <a:spcPts val="0"/>
              </a:spcBef>
              <a:buSzPts val="1100"/>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4. Facultad de Medicina: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Datos de préstamos, reservas y devoluciones de materiales.</a:t>
            </a:r>
            <a:endParaRPr lang="es-CO" sz="1200" dirty="0">
              <a:latin typeface="Arial"/>
              <a:ea typeface="Arial"/>
              <a:cs typeface="Arial"/>
              <a:sym typeface="Arial"/>
            </a:endParaRPr>
          </a:p>
        </p:txBody>
      </p:sp>
      <p:sp>
        <p:nvSpPr>
          <p:cNvPr id="120" name="Google Shape;120;p17"/>
          <p:cNvSpPr txBox="1">
            <a:spLocks noGrp="1"/>
          </p:cNvSpPr>
          <p:nvPr>
            <p:ph type="sldNum" idx="12"/>
          </p:nvPr>
        </p:nvSpPr>
        <p:spPr>
          <a:xfrm>
            <a:off x="471500" y="827819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5</a:t>
            </a:fld>
            <a:endParaRPr sz="1200" b="1">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71500" y="1001475"/>
            <a:ext cx="5915100" cy="6771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3. Realizar la Fragmentación. </a:t>
            </a:r>
            <a:endParaRPr sz="2400" b="1">
              <a:latin typeface="Arial"/>
              <a:ea typeface="Arial"/>
              <a:cs typeface="Arial"/>
              <a:sym typeface="Arial"/>
            </a:endParaRPr>
          </a:p>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Esquema de fragmentación</a:t>
            </a:r>
            <a:endParaRPr sz="2400" b="1" i="0" u="none" strike="noStrike" cap="none">
              <a:solidFill>
                <a:schemeClr val="dk1"/>
              </a:solidFill>
              <a:latin typeface="Arial"/>
              <a:ea typeface="Arial"/>
              <a:cs typeface="Arial"/>
              <a:sym typeface="Arial"/>
            </a:endParaRPr>
          </a:p>
        </p:txBody>
      </p:sp>
      <p:sp>
        <p:nvSpPr>
          <p:cNvPr id="127" name="Google Shape;127;p18"/>
          <p:cNvSpPr txBox="1">
            <a:spLocks noGrp="1"/>
          </p:cNvSpPr>
          <p:nvPr>
            <p:ph type="body" idx="1"/>
          </p:nvPr>
        </p:nvSpPr>
        <p:spPr>
          <a:xfrm>
            <a:off x="471500" y="1828800"/>
            <a:ext cx="5915100" cy="6996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1. Fragmentación Horizontal:</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 Esta estrategia implica dividir las filas de una tabla en diferentes fragmentos. Dado el caso de la biblioteca, podríamos fragmentar la tabla Material horizontalmente según la sede en la que se encuentre ubicado cada material. Por ejemplo:</a:t>
            </a:r>
          </a:p>
          <a:p>
            <a:pPr marL="171450" lvl="0" indent="-171450" algn="just" rtl="0">
              <a:lnSpc>
                <a:spcPct val="100000"/>
              </a:lnSpc>
              <a:spcBef>
                <a:spcPts val="0"/>
              </a:spcBef>
              <a:spcAft>
                <a:spcPts val="0"/>
              </a:spcAft>
              <a:buClr>
                <a:schemeClr val="dk1"/>
              </a:buClr>
              <a:buSzPts val="1100"/>
              <a:buFont typeface="Wingdings" panose="05000000000000000000" pitchFamily="2" charset="2"/>
              <a:buChar char="ü"/>
            </a:pPr>
            <a:r>
              <a:rPr lang="es-ES" sz="1200" dirty="0">
                <a:latin typeface="Arial"/>
                <a:ea typeface="Arial"/>
                <a:cs typeface="Arial"/>
                <a:sym typeface="Arial"/>
              </a:rPr>
              <a:t>Fragmento 1: Materiales ubicados en Ciudad Universitaria.</a:t>
            </a:r>
          </a:p>
          <a:p>
            <a:pPr marL="171450" indent="-171450" algn="just">
              <a:lnSpc>
                <a:spcPct val="100000"/>
              </a:lnSpc>
              <a:spcBef>
                <a:spcPts val="0"/>
              </a:spcBef>
              <a:buSzPts val="1100"/>
              <a:buFont typeface="Wingdings" panose="05000000000000000000" pitchFamily="2" charset="2"/>
              <a:buChar char="ü"/>
            </a:pPr>
            <a:r>
              <a:rPr lang="es-ES" sz="1200" dirty="0">
                <a:latin typeface="Arial"/>
                <a:ea typeface="Arial"/>
                <a:cs typeface="Arial"/>
                <a:sym typeface="Arial"/>
              </a:rPr>
              <a:t>Fragmento 2: Materiales ubicados en la Facultad de Zootecnia.</a:t>
            </a:r>
          </a:p>
          <a:p>
            <a:pPr marL="171450" lvl="0" indent="-171450" algn="just" rtl="0">
              <a:lnSpc>
                <a:spcPct val="100000"/>
              </a:lnSpc>
              <a:spcBef>
                <a:spcPts val="0"/>
              </a:spcBef>
              <a:spcAft>
                <a:spcPts val="0"/>
              </a:spcAft>
              <a:buClr>
                <a:schemeClr val="dk1"/>
              </a:buClr>
              <a:buSzPts val="1100"/>
              <a:buFont typeface="Wingdings" panose="05000000000000000000" pitchFamily="2" charset="2"/>
              <a:buChar char="ü"/>
            </a:pPr>
            <a:r>
              <a:rPr lang="es-ES" sz="1200" dirty="0">
                <a:latin typeface="Arial"/>
                <a:ea typeface="Arial"/>
                <a:cs typeface="Arial"/>
                <a:sym typeface="Arial"/>
              </a:rPr>
              <a:t>Fragmento 3: Materiales ubicados en la Facultad de Salud Pública.</a:t>
            </a:r>
          </a:p>
          <a:p>
            <a:pPr marL="171450" lvl="0" indent="-171450" algn="just" rtl="0">
              <a:lnSpc>
                <a:spcPct val="100000"/>
              </a:lnSpc>
              <a:spcBef>
                <a:spcPts val="0"/>
              </a:spcBef>
              <a:spcAft>
                <a:spcPts val="0"/>
              </a:spcAft>
              <a:buClr>
                <a:schemeClr val="dk1"/>
              </a:buClr>
              <a:buSzPts val="1100"/>
              <a:buFont typeface="Wingdings" panose="05000000000000000000" pitchFamily="2" charset="2"/>
              <a:buChar char="ü"/>
            </a:pPr>
            <a:r>
              <a:rPr lang="es-ES" sz="1200" dirty="0">
                <a:latin typeface="Arial"/>
                <a:ea typeface="Arial"/>
                <a:cs typeface="Arial"/>
                <a:sym typeface="Arial"/>
              </a:rPr>
              <a:t>Fragmento 4: Materiales ubicados en la Facultad de Medicina.</a:t>
            </a:r>
          </a:p>
          <a:p>
            <a:pPr marL="0" lvl="0" indent="0" algn="just" rtl="0">
              <a:lnSpc>
                <a:spcPct val="100000"/>
              </a:lnSpc>
              <a:spcBef>
                <a:spcPts val="0"/>
              </a:spcBef>
              <a:spcAft>
                <a:spcPts val="0"/>
              </a:spcAft>
              <a:buClr>
                <a:schemeClr val="dk1"/>
              </a:buClr>
              <a:buSzPts val="1100"/>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2. Fragmentación Vertical:</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En esta estrategia, se dividen las columnas de una tabla en diferentes fragmentos. Dado el caso, podríamos optar por fragmentar la tabla </a:t>
            </a:r>
            <a:r>
              <a:rPr lang="es-ES" sz="1200" dirty="0" err="1">
                <a:latin typeface="Arial"/>
                <a:ea typeface="Arial"/>
                <a:cs typeface="Arial"/>
                <a:sym typeface="Arial"/>
              </a:rPr>
              <a:t>Prestamo</a:t>
            </a:r>
            <a:r>
              <a:rPr lang="es-ES" sz="1200" dirty="0">
                <a:latin typeface="Arial"/>
                <a:ea typeface="Arial"/>
                <a:cs typeface="Arial"/>
                <a:sym typeface="Arial"/>
              </a:rPr>
              <a:t>, Reserva y </a:t>
            </a:r>
            <a:r>
              <a:rPr lang="es-ES" sz="1200" dirty="0" err="1">
                <a:latin typeface="Arial"/>
                <a:ea typeface="Arial"/>
                <a:cs typeface="Arial"/>
                <a:sym typeface="Arial"/>
              </a:rPr>
              <a:t>Devolucion</a:t>
            </a:r>
            <a:r>
              <a:rPr lang="es-ES" sz="1200" dirty="0">
                <a:latin typeface="Arial"/>
                <a:ea typeface="Arial"/>
                <a:cs typeface="Arial"/>
                <a:sym typeface="Arial"/>
              </a:rPr>
              <a:t> verticalmente, de modo que cada sede tenga acceso a la información relevante para su funcionamiento. Por ejemplo:</a:t>
            </a:r>
          </a:p>
          <a:p>
            <a:pPr marL="0" indent="0" algn="just">
              <a:lnSpc>
                <a:spcPct val="100000"/>
              </a:lnSpc>
              <a:spcBef>
                <a:spcPts val="0"/>
              </a:spcBef>
              <a:buSzPts val="1100"/>
              <a:buNone/>
            </a:pPr>
            <a:endParaRPr lang="es-ES" sz="1200" dirty="0">
              <a:latin typeface="Arial"/>
              <a:ea typeface="Arial"/>
              <a:cs typeface="Arial"/>
              <a:sym typeface="Arial"/>
            </a:endParaRPr>
          </a:p>
          <a:p>
            <a:pPr marL="171450" lvl="0" indent="-171450" algn="just" rtl="0">
              <a:lnSpc>
                <a:spcPct val="100000"/>
              </a:lnSpc>
              <a:spcBef>
                <a:spcPts val="0"/>
              </a:spcBef>
              <a:spcAft>
                <a:spcPts val="0"/>
              </a:spcAft>
              <a:buClr>
                <a:schemeClr val="dk1"/>
              </a:buClr>
              <a:buSzPts val="1100"/>
              <a:buFont typeface="Wingdings" panose="05000000000000000000" pitchFamily="2" charset="2"/>
              <a:buChar char="ü"/>
            </a:pPr>
            <a:r>
              <a:rPr lang="es-ES" sz="1200" dirty="0">
                <a:latin typeface="Arial"/>
                <a:ea typeface="Arial"/>
                <a:cs typeface="Arial"/>
                <a:sym typeface="Arial"/>
              </a:rPr>
              <a:t>Fragmento 1: Contiene las columnas relevantes de la tabla </a:t>
            </a:r>
            <a:r>
              <a:rPr lang="es-ES" sz="1200" dirty="0" err="1">
                <a:latin typeface="Arial"/>
                <a:ea typeface="Arial"/>
                <a:cs typeface="Arial"/>
                <a:sym typeface="Arial"/>
              </a:rPr>
              <a:t>Prestamo</a:t>
            </a:r>
            <a:r>
              <a:rPr lang="es-ES" sz="1200" dirty="0">
                <a:latin typeface="Arial"/>
                <a:ea typeface="Arial"/>
                <a:cs typeface="Arial"/>
                <a:sym typeface="Arial"/>
              </a:rPr>
              <a:t> para la sede de Ciudad Universitaria.</a:t>
            </a:r>
          </a:p>
          <a:p>
            <a:pPr marL="171450" lvl="0" indent="-171450" algn="just" rtl="0">
              <a:lnSpc>
                <a:spcPct val="100000"/>
              </a:lnSpc>
              <a:spcBef>
                <a:spcPts val="0"/>
              </a:spcBef>
              <a:spcAft>
                <a:spcPts val="0"/>
              </a:spcAft>
              <a:buClr>
                <a:schemeClr val="dk1"/>
              </a:buClr>
              <a:buSzPts val="1100"/>
              <a:buFont typeface="Wingdings" panose="05000000000000000000" pitchFamily="2" charset="2"/>
              <a:buChar char="ü"/>
            </a:pPr>
            <a:r>
              <a:rPr lang="es-ES" sz="1200" dirty="0">
                <a:latin typeface="Arial"/>
                <a:ea typeface="Arial"/>
                <a:cs typeface="Arial"/>
                <a:sym typeface="Arial"/>
              </a:rPr>
              <a:t>Fragmento 2: Contiene las columnas relevantes de la tabla </a:t>
            </a:r>
            <a:r>
              <a:rPr lang="es-ES" sz="1200" dirty="0" err="1">
                <a:latin typeface="Arial"/>
                <a:ea typeface="Arial"/>
                <a:cs typeface="Arial"/>
                <a:sym typeface="Arial"/>
              </a:rPr>
              <a:t>Prestamo</a:t>
            </a:r>
            <a:r>
              <a:rPr lang="es-ES" sz="1200" dirty="0">
                <a:latin typeface="Arial"/>
                <a:ea typeface="Arial"/>
                <a:cs typeface="Arial"/>
                <a:sym typeface="Arial"/>
              </a:rPr>
              <a:t> para la Facultad de Zootecnia.</a:t>
            </a:r>
          </a:p>
          <a:p>
            <a:pPr marL="171450" lvl="0" indent="-171450" algn="just" rtl="0">
              <a:lnSpc>
                <a:spcPct val="100000"/>
              </a:lnSpc>
              <a:spcBef>
                <a:spcPts val="0"/>
              </a:spcBef>
              <a:spcAft>
                <a:spcPts val="0"/>
              </a:spcAft>
              <a:buClr>
                <a:schemeClr val="dk1"/>
              </a:buClr>
              <a:buSzPts val="1100"/>
              <a:buFont typeface="Wingdings" panose="05000000000000000000" pitchFamily="2" charset="2"/>
              <a:buChar char="ü"/>
            </a:pPr>
            <a:r>
              <a:rPr lang="es-ES" sz="1200" dirty="0">
                <a:latin typeface="Arial"/>
                <a:ea typeface="Arial"/>
                <a:cs typeface="Arial"/>
                <a:sym typeface="Arial"/>
              </a:rPr>
              <a:t>Fragmento 3: Contiene las columnas relevantes de la tabla </a:t>
            </a:r>
            <a:r>
              <a:rPr lang="es-ES" sz="1200" dirty="0" err="1">
                <a:latin typeface="Arial"/>
                <a:ea typeface="Arial"/>
                <a:cs typeface="Arial"/>
                <a:sym typeface="Arial"/>
              </a:rPr>
              <a:t>Prestamo</a:t>
            </a:r>
            <a:r>
              <a:rPr lang="es-ES" sz="1200" dirty="0">
                <a:latin typeface="Arial"/>
                <a:ea typeface="Arial"/>
                <a:cs typeface="Arial"/>
                <a:sym typeface="Arial"/>
              </a:rPr>
              <a:t> para la Facultad de Salud Pública.</a:t>
            </a:r>
          </a:p>
          <a:p>
            <a:pPr marL="171450" lvl="0" indent="-171450" algn="just" rtl="0">
              <a:lnSpc>
                <a:spcPct val="100000"/>
              </a:lnSpc>
              <a:spcBef>
                <a:spcPts val="0"/>
              </a:spcBef>
              <a:spcAft>
                <a:spcPts val="0"/>
              </a:spcAft>
              <a:buClr>
                <a:schemeClr val="dk1"/>
              </a:buClr>
              <a:buSzPts val="1100"/>
              <a:buFont typeface="Wingdings" panose="05000000000000000000" pitchFamily="2" charset="2"/>
              <a:buChar char="ü"/>
            </a:pPr>
            <a:r>
              <a:rPr lang="es-ES" sz="1200" dirty="0">
                <a:latin typeface="Arial"/>
                <a:ea typeface="Arial"/>
                <a:cs typeface="Arial"/>
                <a:sym typeface="Arial"/>
              </a:rPr>
              <a:t>Fragmento 4: Contiene las columnas relevantes de la tabla </a:t>
            </a:r>
            <a:r>
              <a:rPr lang="es-ES" sz="1200" dirty="0" err="1">
                <a:latin typeface="Arial"/>
                <a:ea typeface="Arial"/>
                <a:cs typeface="Arial"/>
                <a:sym typeface="Arial"/>
              </a:rPr>
              <a:t>Prestamo</a:t>
            </a:r>
            <a:r>
              <a:rPr lang="es-ES" sz="1200" dirty="0">
                <a:latin typeface="Arial"/>
                <a:ea typeface="Arial"/>
                <a:cs typeface="Arial"/>
                <a:sym typeface="Arial"/>
              </a:rPr>
              <a:t> para la Facultad de Medicina.</a:t>
            </a:r>
          </a:p>
          <a:p>
            <a:pPr marL="171450" indent="-171450" algn="just">
              <a:lnSpc>
                <a:spcPct val="100000"/>
              </a:lnSpc>
              <a:spcBef>
                <a:spcPts val="0"/>
              </a:spcBef>
              <a:buSzPts val="1100"/>
              <a:buFont typeface="Wingdings" panose="05000000000000000000" pitchFamily="2" charset="2"/>
              <a:buChar char="ü"/>
            </a:pPr>
            <a:r>
              <a:rPr lang="es-ES" sz="1200" dirty="0">
                <a:latin typeface="Arial"/>
                <a:ea typeface="Arial"/>
                <a:cs typeface="Arial"/>
                <a:sym typeface="Arial"/>
              </a:rPr>
              <a:t>Repetimos este proceso para las tablas Reserva y </a:t>
            </a:r>
            <a:r>
              <a:rPr lang="es-ES" sz="1200" dirty="0" err="1">
                <a:latin typeface="Arial"/>
                <a:ea typeface="Arial"/>
                <a:cs typeface="Arial"/>
                <a:sym typeface="Arial"/>
              </a:rPr>
              <a:t>Devolucion</a:t>
            </a:r>
            <a:r>
              <a:rPr lang="es-ES" sz="1200" dirty="0">
                <a:latin typeface="Arial"/>
                <a:ea typeface="Arial"/>
                <a:cs typeface="Arial"/>
                <a:sym typeface="Arial"/>
              </a:rPr>
              <a:t>.</a:t>
            </a:r>
          </a:p>
          <a:p>
            <a:pPr marL="0" indent="0" algn="just">
              <a:lnSpc>
                <a:spcPct val="100000"/>
              </a:lnSpc>
              <a:spcBef>
                <a:spcPts val="0"/>
              </a:spcBef>
              <a:buSzPts val="1100"/>
              <a:buNone/>
            </a:pPr>
            <a:endParaRPr lang="es-ES" sz="1200" dirty="0">
              <a:latin typeface="Arial"/>
              <a:ea typeface="Arial"/>
              <a:cs typeface="Arial"/>
              <a:sym typeface="Arial"/>
            </a:endParaRPr>
          </a:p>
          <a:p>
            <a:pPr marL="171450" indent="-171450" algn="just">
              <a:lnSpc>
                <a:spcPct val="100000"/>
              </a:lnSpc>
              <a:spcBef>
                <a:spcPts val="0"/>
              </a:spcBef>
              <a:buSzPts val="1100"/>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sz="1200" dirty="0">
              <a:latin typeface="Arial"/>
              <a:ea typeface="Arial"/>
              <a:cs typeface="Arial"/>
              <a:sym typeface="Arial"/>
            </a:endParaRPr>
          </a:p>
        </p:txBody>
      </p:sp>
      <p:sp>
        <p:nvSpPr>
          <p:cNvPr id="128" name="Google Shape;128;p18"/>
          <p:cNvSpPr txBox="1">
            <a:spLocks noGrp="1"/>
          </p:cNvSpPr>
          <p:nvPr>
            <p:ph type="sldNum" idx="12"/>
          </p:nvPr>
        </p:nvSpPr>
        <p:spPr>
          <a:xfrm>
            <a:off x="471500" y="833819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6</a:t>
            </a:fld>
            <a:endParaRPr sz="1200" b="1">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71500" y="1001475"/>
            <a:ext cx="5915100" cy="6771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3. Realizar la Fragmentación. </a:t>
            </a:r>
            <a:endParaRPr sz="2400" b="1">
              <a:latin typeface="Arial"/>
              <a:ea typeface="Arial"/>
              <a:cs typeface="Arial"/>
              <a:sym typeface="Arial"/>
            </a:endParaRPr>
          </a:p>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Esquema de fragmentación</a:t>
            </a:r>
            <a:endParaRPr sz="2400" b="1" i="0" u="none" strike="noStrike" cap="none">
              <a:solidFill>
                <a:schemeClr val="dk1"/>
              </a:solidFill>
              <a:latin typeface="Arial"/>
              <a:ea typeface="Arial"/>
              <a:cs typeface="Arial"/>
              <a:sym typeface="Arial"/>
            </a:endParaRPr>
          </a:p>
        </p:txBody>
      </p:sp>
      <p:sp>
        <p:nvSpPr>
          <p:cNvPr id="127" name="Google Shape;127;p18"/>
          <p:cNvSpPr txBox="1">
            <a:spLocks noGrp="1"/>
          </p:cNvSpPr>
          <p:nvPr>
            <p:ph type="body" idx="1"/>
          </p:nvPr>
        </p:nvSpPr>
        <p:spPr>
          <a:xfrm>
            <a:off x="471500" y="1828800"/>
            <a:ext cx="5915100" cy="6996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sz="1200" dirty="0">
              <a:latin typeface="Arial"/>
              <a:ea typeface="Arial"/>
              <a:cs typeface="Arial"/>
              <a:sym typeface="Arial"/>
            </a:endParaRPr>
          </a:p>
        </p:txBody>
      </p:sp>
      <p:sp>
        <p:nvSpPr>
          <p:cNvPr id="128" name="Google Shape;128;p18"/>
          <p:cNvSpPr txBox="1">
            <a:spLocks noGrp="1"/>
          </p:cNvSpPr>
          <p:nvPr>
            <p:ph type="sldNum" idx="12"/>
          </p:nvPr>
        </p:nvSpPr>
        <p:spPr>
          <a:xfrm>
            <a:off x="471500" y="833819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7</a:t>
            </a:fld>
            <a:endParaRPr sz="1200" b="1">
              <a:solidFill>
                <a:schemeClr val="dk1"/>
              </a:solidFill>
              <a:latin typeface="Arial"/>
              <a:ea typeface="Arial"/>
              <a:cs typeface="Arial"/>
              <a:sym typeface="Arial"/>
            </a:endParaRPr>
          </a:p>
        </p:txBody>
      </p:sp>
      <p:sp>
        <p:nvSpPr>
          <p:cNvPr id="6" name="CuadroTexto 5">
            <a:extLst>
              <a:ext uri="{FF2B5EF4-FFF2-40B4-BE49-F238E27FC236}">
                <a16:creationId xmlns:a16="http://schemas.microsoft.com/office/drawing/2014/main" id="{D66D5EF8-13D4-4E40-8666-C67039F94B3D}"/>
              </a:ext>
            </a:extLst>
          </p:cNvPr>
          <p:cNvSpPr txBox="1"/>
          <p:nvPr/>
        </p:nvSpPr>
        <p:spPr>
          <a:xfrm>
            <a:off x="471400" y="2108201"/>
            <a:ext cx="5915100" cy="6124754"/>
          </a:xfrm>
          <a:prstGeom prst="rect">
            <a:avLst/>
          </a:prstGeom>
          <a:noFill/>
        </p:spPr>
        <p:txBody>
          <a:bodyPr wrap="square">
            <a:spAutoFit/>
          </a:bodyPr>
          <a:lstStyle/>
          <a:p>
            <a:pPr marL="0" lvl="0" indent="0" algn="just" rtl="0">
              <a:lnSpc>
                <a:spcPct val="100000"/>
              </a:lnSpc>
              <a:spcBef>
                <a:spcPts val="0"/>
              </a:spcBef>
              <a:spcAft>
                <a:spcPts val="0"/>
              </a:spcAft>
              <a:buClr>
                <a:schemeClr val="dk1"/>
              </a:buClr>
              <a:buSzPts val="1100"/>
              <a:buFont typeface="Arial"/>
              <a:buNone/>
            </a:pPr>
            <a:r>
              <a:rPr lang="es-ES" sz="1400" dirty="0">
                <a:latin typeface="Arial"/>
                <a:ea typeface="Arial"/>
                <a:cs typeface="Arial"/>
                <a:sym typeface="Arial"/>
              </a:rPr>
              <a:t>3. Esquema de Fragmentación:</a:t>
            </a:r>
          </a:p>
          <a:p>
            <a:pPr marL="0" lvl="0" indent="0" algn="just" rtl="0">
              <a:lnSpc>
                <a:spcPct val="100000"/>
              </a:lnSpc>
              <a:spcBef>
                <a:spcPts val="0"/>
              </a:spcBef>
              <a:spcAft>
                <a:spcPts val="0"/>
              </a:spcAft>
              <a:buClr>
                <a:schemeClr val="dk1"/>
              </a:buClr>
              <a:buSzPts val="1100"/>
              <a:buFont typeface="Arial"/>
              <a:buNone/>
            </a:pPr>
            <a:endParaRPr lang="es-ES" sz="1400" dirty="0">
              <a:latin typeface="Arial"/>
              <a:ea typeface="Arial"/>
              <a:cs typeface="Arial"/>
              <a:sym typeface="Arial"/>
            </a:endParaRPr>
          </a:p>
          <a:p>
            <a:pPr marL="171450" indent="-171450" algn="just">
              <a:lnSpc>
                <a:spcPct val="100000"/>
              </a:lnSpc>
              <a:spcBef>
                <a:spcPts val="0"/>
              </a:spcBef>
              <a:buSzPts val="1100"/>
            </a:pPr>
            <a:r>
              <a:rPr lang="es-ES" sz="1400" dirty="0">
                <a:latin typeface="Arial"/>
                <a:ea typeface="Arial"/>
                <a:cs typeface="Arial"/>
                <a:sym typeface="Arial"/>
              </a:rPr>
              <a:t>La fragmentación puede representarse mediante un esquema que muestre qué fragmentos se encuentran en cada sitio de distribución. Por ejemplo: </a:t>
            </a:r>
          </a:p>
          <a:p>
            <a:pPr marL="285750" indent="-285750" algn="just">
              <a:lnSpc>
                <a:spcPct val="100000"/>
              </a:lnSpc>
              <a:spcBef>
                <a:spcPts val="0"/>
              </a:spcBef>
              <a:buSzPts val="1100"/>
              <a:buFont typeface="Arial" panose="020B0604020202020204" pitchFamily="34" charset="0"/>
              <a:buChar char="•"/>
            </a:pPr>
            <a:r>
              <a:rPr lang="es-ES" sz="1400" dirty="0">
                <a:latin typeface="Arial"/>
                <a:ea typeface="Arial"/>
                <a:cs typeface="Arial"/>
                <a:sym typeface="Arial"/>
              </a:rPr>
              <a:t>Ciudad Universitaria: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1 de Material</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1 de </a:t>
            </a:r>
            <a:r>
              <a:rPr lang="es-ES" sz="1400" dirty="0" err="1">
                <a:latin typeface="Arial"/>
                <a:ea typeface="Arial"/>
                <a:cs typeface="Arial"/>
                <a:sym typeface="Arial"/>
              </a:rPr>
              <a:t>Prestamo</a:t>
            </a:r>
            <a:endParaRPr lang="es-ES" sz="1400" dirty="0">
              <a:latin typeface="Arial"/>
              <a:ea typeface="Arial"/>
              <a:cs typeface="Arial"/>
              <a:sym typeface="Arial"/>
            </a:endParaRP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1 de Reserva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1 de </a:t>
            </a:r>
            <a:r>
              <a:rPr lang="es-ES" sz="1400" dirty="0" err="1">
                <a:latin typeface="Arial"/>
                <a:ea typeface="Arial"/>
                <a:cs typeface="Arial"/>
                <a:sym typeface="Arial"/>
              </a:rPr>
              <a:t>Devolucion</a:t>
            </a:r>
            <a:endParaRPr lang="es-ES" sz="1400" dirty="0">
              <a:latin typeface="Arial"/>
              <a:ea typeface="Arial"/>
              <a:cs typeface="Arial"/>
              <a:sym typeface="Arial"/>
            </a:endParaRPr>
          </a:p>
          <a:p>
            <a:pPr algn="just">
              <a:lnSpc>
                <a:spcPct val="100000"/>
              </a:lnSpc>
              <a:spcBef>
                <a:spcPts val="0"/>
              </a:spcBef>
              <a:buSzPts val="1100"/>
            </a:pPr>
            <a:endParaRPr lang="es-ES" sz="1400" dirty="0">
              <a:latin typeface="Arial"/>
              <a:ea typeface="Arial"/>
              <a:cs typeface="Arial"/>
              <a:sym typeface="Arial"/>
            </a:endParaRPr>
          </a:p>
          <a:p>
            <a:pPr marL="285750" indent="-285750" algn="just">
              <a:lnSpc>
                <a:spcPct val="100000"/>
              </a:lnSpc>
              <a:spcBef>
                <a:spcPts val="0"/>
              </a:spcBef>
              <a:buSzPts val="1100"/>
              <a:buFont typeface="Arial" panose="020B0604020202020204" pitchFamily="34" charset="0"/>
              <a:buChar char="•"/>
            </a:pPr>
            <a:r>
              <a:rPr lang="es-ES" sz="1400" dirty="0">
                <a:latin typeface="Arial"/>
                <a:ea typeface="Arial"/>
                <a:cs typeface="Arial"/>
                <a:sym typeface="Arial"/>
              </a:rPr>
              <a:t>Facultad de Zootecnia: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2 de Material</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2 de </a:t>
            </a:r>
            <a:r>
              <a:rPr lang="es-ES" sz="1400" dirty="0" err="1">
                <a:latin typeface="Arial"/>
                <a:ea typeface="Arial"/>
                <a:cs typeface="Arial"/>
                <a:sym typeface="Arial"/>
              </a:rPr>
              <a:t>Prestamo</a:t>
            </a:r>
            <a:endParaRPr lang="es-ES" sz="1400" dirty="0">
              <a:latin typeface="Arial"/>
              <a:ea typeface="Arial"/>
              <a:cs typeface="Arial"/>
              <a:sym typeface="Arial"/>
            </a:endParaRP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2 de Reserva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2 de </a:t>
            </a:r>
            <a:r>
              <a:rPr lang="es-ES" sz="1400" dirty="0" err="1">
                <a:latin typeface="Arial"/>
                <a:ea typeface="Arial"/>
                <a:cs typeface="Arial"/>
                <a:sym typeface="Arial"/>
              </a:rPr>
              <a:t>Devolucion</a:t>
            </a:r>
            <a:endParaRPr lang="es-ES" sz="1400" dirty="0">
              <a:latin typeface="Arial"/>
              <a:ea typeface="Arial"/>
              <a:cs typeface="Arial"/>
              <a:sym typeface="Arial"/>
            </a:endParaRPr>
          </a:p>
          <a:p>
            <a:pPr algn="just">
              <a:lnSpc>
                <a:spcPct val="100000"/>
              </a:lnSpc>
              <a:spcBef>
                <a:spcPts val="0"/>
              </a:spcBef>
              <a:buSzPts val="1100"/>
            </a:pPr>
            <a:endParaRPr lang="es-ES" sz="1400" dirty="0">
              <a:latin typeface="Arial"/>
              <a:ea typeface="Arial"/>
              <a:cs typeface="Arial"/>
              <a:sym typeface="Arial"/>
            </a:endParaRPr>
          </a:p>
          <a:p>
            <a:pPr marL="285750" indent="-285750" algn="just">
              <a:lnSpc>
                <a:spcPct val="100000"/>
              </a:lnSpc>
              <a:spcBef>
                <a:spcPts val="0"/>
              </a:spcBef>
              <a:buSzPts val="1100"/>
              <a:buFont typeface="Arial" panose="020B0604020202020204" pitchFamily="34" charset="0"/>
              <a:buChar char="•"/>
            </a:pPr>
            <a:r>
              <a:rPr lang="es-ES" sz="1400" dirty="0">
                <a:latin typeface="Arial"/>
                <a:ea typeface="Arial"/>
                <a:cs typeface="Arial"/>
                <a:sym typeface="Arial"/>
              </a:rPr>
              <a:t>Facultad de Salud Pública: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3 de Material</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3 de </a:t>
            </a:r>
            <a:r>
              <a:rPr lang="es-ES" sz="1400" dirty="0" err="1">
                <a:latin typeface="Arial"/>
                <a:ea typeface="Arial"/>
                <a:cs typeface="Arial"/>
                <a:sym typeface="Arial"/>
              </a:rPr>
              <a:t>Prestamo</a:t>
            </a:r>
            <a:endParaRPr lang="es-ES" sz="1400" dirty="0">
              <a:latin typeface="Arial"/>
              <a:ea typeface="Arial"/>
              <a:cs typeface="Arial"/>
              <a:sym typeface="Arial"/>
            </a:endParaRP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3 de Reserva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3 de </a:t>
            </a:r>
            <a:r>
              <a:rPr lang="es-ES" sz="1400" dirty="0" err="1">
                <a:latin typeface="Arial"/>
                <a:ea typeface="Arial"/>
                <a:cs typeface="Arial"/>
                <a:sym typeface="Arial"/>
              </a:rPr>
              <a:t>Devolucion</a:t>
            </a:r>
            <a:endParaRPr lang="es-ES" sz="1400" dirty="0">
              <a:latin typeface="Arial"/>
              <a:ea typeface="Arial"/>
              <a:cs typeface="Arial"/>
              <a:sym typeface="Arial"/>
            </a:endParaRPr>
          </a:p>
          <a:p>
            <a:pPr algn="just">
              <a:lnSpc>
                <a:spcPct val="100000"/>
              </a:lnSpc>
              <a:spcBef>
                <a:spcPts val="0"/>
              </a:spcBef>
              <a:buSzPts val="1100"/>
            </a:pPr>
            <a:endParaRPr lang="es-ES" sz="1400" dirty="0">
              <a:latin typeface="Arial"/>
              <a:ea typeface="Arial"/>
              <a:cs typeface="Arial"/>
              <a:sym typeface="Arial"/>
            </a:endParaRPr>
          </a:p>
          <a:p>
            <a:pPr marL="285750" indent="-285750" algn="just">
              <a:lnSpc>
                <a:spcPct val="100000"/>
              </a:lnSpc>
              <a:spcBef>
                <a:spcPts val="0"/>
              </a:spcBef>
              <a:buSzPts val="1100"/>
              <a:buFont typeface="Arial" panose="020B0604020202020204" pitchFamily="34" charset="0"/>
              <a:buChar char="•"/>
            </a:pPr>
            <a:r>
              <a:rPr lang="es-ES" sz="1400" dirty="0">
                <a:latin typeface="Arial"/>
                <a:ea typeface="Arial"/>
                <a:cs typeface="Arial"/>
                <a:sym typeface="Arial"/>
              </a:rPr>
              <a:t>Facultad de Medicina: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4 de Material</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4 de </a:t>
            </a:r>
            <a:r>
              <a:rPr lang="es-ES" sz="1400" dirty="0" err="1">
                <a:latin typeface="Arial"/>
                <a:ea typeface="Arial"/>
                <a:cs typeface="Arial"/>
                <a:sym typeface="Arial"/>
              </a:rPr>
              <a:t>Prestamo</a:t>
            </a:r>
            <a:endParaRPr lang="es-ES" sz="1400" dirty="0">
              <a:latin typeface="Arial"/>
              <a:ea typeface="Arial"/>
              <a:cs typeface="Arial"/>
              <a:sym typeface="Arial"/>
            </a:endParaRP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4 de Reserva</a:t>
            </a:r>
          </a:p>
          <a:p>
            <a:pPr marL="285750" indent="-285750" algn="just">
              <a:lnSpc>
                <a:spcPct val="100000"/>
              </a:lnSpc>
              <a:spcBef>
                <a:spcPts val="0"/>
              </a:spcBef>
              <a:buSzPts val="1100"/>
              <a:buFont typeface="Wingdings" panose="05000000000000000000" pitchFamily="2" charset="2"/>
              <a:buChar char="ü"/>
            </a:pPr>
            <a:r>
              <a:rPr lang="es-ES" sz="1400" dirty="0">
                <a:latin typeface="Arial"/>
                <a:ea typeface="Arial"/>
                <a:cs typeface="Arial"/>
                <a:sym typeface="Arial"/>
              </a:rPr>
              <a:t>Fragmento 4 de </a:t>
            </a:r>
            <a:r>
              <a:rPr lang="es-ES" sz="1400" dirty="0" err="1">
                <a:latin typeface="Arial"/>
                <a:ea typeface="Arial"/>
                <a:cs typeface="Arial"/>
                <a:sym typeface="Arial"/>
              </a:rPr>
              <a:t>Devolucion</a:t>
            </a:r>
            <a:endParaRPr lang="es-ES" sz="1400" dirty="0">
              <a:latin typeface="Arial"/>
              <a:ea typeface="Arial"/>
              <a:cs typeface="Arial"/>
              <a:sym typeface="Arial"/>
            </a:endParaRPr>
          </a:p>
        </p:txBody>
      </p:sp>
    </p:spTree>
    <p:extLst>
      <p:ext uri="{BB962C8B-B14F-4D97-AF65-F5344CB8AC3E}">
        <p14:creationId xmlns:p14="http://schemas.microsoft.com/office/powerpoint/2010/main" val="166800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71500" y="1001475"/>
            <a:ext cx="5915100" cy="6771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4. Asignación de fragmentos a los sitios. Esquema de asignación.</a:t>
            </a:r>
            <a:endParaRPr sz="2400" b="1" i="0" u="none" strike="noStrike" cap="none">
              <a:solidFill>
                <a:schemeClr val="dk1"/>
              </a:solidFill>
              <a:latin typeface="Arial"/>
              <a:ea typeface="Arial"/>
              <a:cs typeface="Arial"/>
              <a:sym typeface="Arial"/>
            </a:endParaRPr>
          </a:p>
        </p:txBody>
      </p:sp>
      <p:sp>
        <p:nvSpPr>
          <p:cNvPr id="135" name="Google Shape;135;p19"/>
          <p:cNvSpPr txBox="1">
            <a:spLocks noGrp="1"/>
          </p:cNvSpPr>
          <p:nvPr>
            <p:ph type="body" idx="1"/>
          </p:nvPr>
        </p:nvSpPr>
        <p:spPr>
          <a:xfrm>
            <a:off x="471500" y="1963950"/>
            <a:ext cx="5915100" cy="6828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1. Ciudad Universitaria: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1 de Material</a:t>
            </a:r>
          </a:p>
          <a:p>
            <a:pPr marL="171450" indent="-171450" algn="just">
              <a:lnSpc>
                <a:spcPct val="100000"/>
              </a:lnSpc>
              <a:spcBef>
                <a:spcPts val="0"/>
              </a:spcBef>
              <a:buSzPts val="1100"/>
            </a:pPr>
            <a:r>
              <a:rPr lang="es-ES" sz="1200" dirty="0">
                <a:latin typeface="Arial"/>
                <a:ea typeface="Arial"/>
                <a:cs typeface="Arial"/>
                <a:sym typeface="Arial"/>
              </a:rPr>
              <a:t>Fragmento 1 de </a:t>
            </a:r>
            <a:r>
              <a:rPr lang="es-ES" sz="1200" dirty="0" err="1">
                <a:latin typeface="Arial"/>
                <a:ea typeface="Arial"/>
                <a:cs typeface="Arial"/>
                <a:sym typeface="Arial"/>
              </a:rPr>
              <a:t>Prestamo</a:t>
            </a: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1 de Reserva</a:t>
            </a:r>
          </a:p>
          <a:p>
            <a:pPr marL="171450" indent="-171450" algn="just">
              <a:lnSpc>
                <a:spcPct val="100000"/>
              </a:lnSpc>
              <a:spcBef>
                <a:spcPts val="0"/>
              </a:spcBef>
              <a:buSzPts val="1100"/>
            </a:pPr>
            <a:r>
              <a:rPr lang="es-ES" sz="1200" dirty="0">
                <a:latin typeface="Arial"/>
                <a:ea typeface="Arial"/>
                <a:cs typeface="Arial"/>
                <a:sym typeface="Arial"/>
              </a:rPr>
              <a:t>Fragmento 1 de </a:t>
            </a:r>
            <a:r>
              <a:rPr lang="es-ES" sz="1200" dirty="0" err="1">
                <a:latin typeface="Arial"/>
                <a:ea typeface="Arial"/>
                <a:cs typeface="Arial"/>
                <a:sym typeface="Arial"/>
              </a:rPr>
              <a:t>Devolucion</a:t>
            </a: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2. Facultad de Zootecnia: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2 de Material</a:t>
            </a:r>
          </a:p>
          <a:p>
            <a:pPr marL="171450" indent="-171450" algn="just">
              <a:lnSpc>
                <a:spcPct val="100000"/>
              </a:lnSpc>
              <a:spcBef>
                <a:spcPts val="0"/>
              </a:spcBef>
              <a:buSzPts val="1100"/>
            </a:pPr>
            <a:r>
              <a:rPr lang="es-ES" sz="1200" dirty="0">
                <a:latin typeface="Arial"/>
                <a:ea typeface="Arial"/>
                <a:cs typeface="Arial"/>
                <a:sym typeface="Arial"/>
              </a:rPr>
              <a:t>Fragmento 2 de </a:t>
            </a:r>
            <a:r>
              <a:rPr lang="es-ES" sz="1200" dirty="0" err="1">
                <a:latin typeface="Arial"/>
                <a:ea typeface="Arial"/>
                <a:cs typeface="Arial"/>
                <a:sym typeface="Arial"/>
              </a:rPr>
              <a:t>Prestamo</a:t>
            </a: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2 de Reserva</a:t>
            </a:r>
          </a:p>
          <a:p>
            <a:pPr marL="171450" indent="-171450" algn="just">
              <a:lnSpc>
                <a:spcPct val="100000"/>
              </a:lnSpc>
              <a:spcBef>
                <a:spcPts val="0"/>
              </a:spcBef>
              <a:buSzPts val="1100"/>
            </a:pPr>
            <a:r>
              <a:rPr lang="es-ES" sz="1200" dirty="0">
                <a:latin typeface="Arial"/>
                <a:ea typeface="Arial"/>
                <a:cs typeface="Arial"/>
                <a:sym typeface="Arial"/>
              </a:rPr>
              <a:t>Fragmento 2 de </a:t>
            </a:r>
            <a:r>
              <a:rPr lang="es-ES" sz="1200" dirty="0" err="1">
                <a:latin typeface="Arial"/>
                <a:ea typeface="Arial"/>
                <a:cs typeface="Arial"/>
                <a:sym typeface="Arial"/>
              </a:rPr>
              <a:t>Devolucion</a:t>
            </a: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3. Facultad de Salud Pública: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3 de Material</a:t>
            </a:r>
          </a:p>
          <a:p>
            <a:pPr marL="171450" indent="-171450" algn="just">
              <a:lnSpc>
                <a:spcPct val="100000"/>
              </a:lnSpc>
              <a:spcBef>
                <a:spcPts val="0"/>
              </a:spcBef>
              <a:buSzPts val="1100"/>
            </a:pPr>
            <a:r>
              <a:rPr lang="es-ES" sz="1200" dirty="0">
                <a:latin typeface="Arial"/>
                <a:ea typeface="Arial"/>
                <a:cs typeface="Arial"/>
                <a:sym typeface="Arial"/>
              </a:rPr>
              <a:t>Fragmento 3 de </a:t>
            </a:r>
            <a:r>
              <a:rPr lang="es-ES" sz="1200" dirty="0" err="1">
                <a:latin typeface="Arial"/>
                <a:ea typeface="Arial"/>
                <a:cs typeface="Arial"/>
                <a:sym typeface="Arial"/>
              </a:rPr>
              <a:t>Prestamo</a:t>
            </a: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3 de Reserva</a:t>
            </a:r>
          </a:p>
          <a:p>
            <a:pPr marL="171450" indent="-171450" algn="just">
              <a:lnSpc>
                <a:spcPct val="100000"/>
              </a:lnSpc>
              <a:spcBef>
                <a:spcPts val="0"/>
              </a:spcBef>
              <a:buSzPts val="1100"/>
            </a:pPr>
            <a:r>
              <a:rPr lang="es-ES" sz="1200" dirty="0">
                <a:latin typeface="Arial"/>
                <a:ea typeface="Arial"/>
                <a:cs typeface="Arial"/>
                <a:sym typeface="Arial"/>
              </a:rPr>
              <a:t>Fragmento 3 de </a:t>
            </a:r>
            <a:r>
              <a:rPr lang="es-ES" sz="1200" dirty="0" err="1">
                <a:latin typeface="Arial"/>
                <a:ea typeface="Arial"/>
                <a:cs typeface="Arial"/>
                <a:sym typeface="Arial"/>
              </a:rPr>
              <a:t>Devolucion</a:t>
            </a: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ES" sz="1200" dirty="0">
                <a:latin typeface="Arial"/>
                <a:ea typeface="Arial"/>
                <a:cs typeface="Arial"/>
                <a:sym typeface="Arial"/>
              </a:rPr>
              <a:t>4. Facultad de Medicina:</a:t>
            </a:r>
          </a:p>
          <a:p>
            <a:pPr marL="0" lvl="0" indent="0" algn="just" rtl="0">
              <a:lnSpc>
                <a:spcPct val="100000"/>
              </a:lnSpc>
              <a:spcBef>
                <a:spcPts val="0"/>
              </a:spcBef>
              <a:spcAft>
                <a:spcPts val="0"/>
              </a:spcAft>
              <a:buClr>
                <a:schemeClr val="dk1"/>
              </a:buClr>
              <a:buSzPts val="1100"/>
              <a:buFont typeface="Arial"/>
              <a:buNone/>
            </a:pP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4 de Material</a:t>
            </a:r>
          </a:p>
          <a:p>
            <a:pPr marL="171450" indent="-171450" algn="just">
              <a:lnSpc>
                <a:spcPct val="100000"/>
              </a:lnSpc>
              <a:spcBef>
                <a:spcPts val="0"/>
              </a:spcBef>
              <a:buSzPts val="1100"/>
            </a:pPr>
            <a:r>
              <a:rPr lang="es-ES" sz="1200" dirty="0">
                <a:latin typeface="Arial"/>
                <a:ea typeface="Arial"/>
                <a:cs typeface="Arial"/>
                <a:sym typeface="Arial"/>
              </a:rPr>
              <a:t>Fragmento 4 de </a:t>
            </a:r>
            <a:r>
              <a:rPr lang="es-ES" sz="1200" dirty="0" err="1">
                <a:latin typeface="Arial"/>
                <a:ea typeface="Arial"/>
                <a:cs typeface="Arial"/>
                <a:sym typeface="Arial"/>
              </a:rPr>
              <a:t>Prestamo</a:t>
            </a:r>
            <a:endParaRPr lang="es-ES" sz="1200" dirty="0">
              <a:latin typeface="Arial"/>
              <a:ea typeface="Arial"/>
              <a:cs typeface="Arial"/>
              <a:sym typeface="Arial"/>
            </a:endParaRPr>
          </a:p>
          <a:p>
            <a:pPr marL="171450" indent="-171450" algn="just">
              <a:lnSpc>
                <a:spcPct val="100000"/>
              </a:lnSpc>
              <a:spcBef>
                <a:spcPts val="0"/>
              </a:spcBef>
              <a:buSzPts val="1100"/>
            </a:pPr>
            <a:r>
              <a:rPr lang="es-ES" sz="1200" dirty="0">
                <a:latin typeface="Arial"/>
                <a:ea typeface="Arial"/>
                <a:cs typeface="Arial"/>
                <a:sym typeface="Arial"/>
              </a:rPr>
              <a:t>Fragmento 4 de Reserva</a:t>
            </a:r>
          </a:p>
          <a:p>
            <a:pPr marL="171450" indent="-171450" algn="just">
              <a:lnSpc>
                <a:spcPct val="100000"/>
              </a:lnSpc>
              <a:spcBef>
                <a:spcPts val="0"/>
              </a:spcBef>
              <a:buSzPts val="1100"/>
            </a:pPr>
            <a:r>
              <a:rPr lang="es-ES" sz="1200" dirty="0">
                <a:latin typeface="Arial"/>
                <a:ea typeface="Arial"/>
                <a:cs typeface="Arial"/>
                <a:sym typeface="Arial"/>
              </a:rPr>
              <a:t>Fragmento 4 de </a:t>
            </a:r>
            <a:r>
              <a:rPr lang="es-ES" sz="1200" dirty="0" err="1">
                <a:latin typeface="Arial"/>
                <a:ea typeface="Arial"/>
                <a:cs typeface="Arial"/>
                <a:sym typeface="Arial"/>
              </a:rPr>
              <a:t>Devolucion</a:t>
            </a:r>
            <a:endParaRPr sz="1200" dirty="0">
              <a:latin typeface="Arial"/>
              <a:ea typeface="Arial"/>
              <a:cs typeface="Arial"/>
              <a:sym typeface="Arial"/>
            </a:endParaRPr>
          </a:p>
        </p:txBody>
      </p:sp>
      <p:sp>
        <p:nvSpPr>
          <p:cNvPr id="136" name="Google Shape;136;p19"/>
          <p:cNvSpPr txBox="1">
            <a:spLocks noGrp="1"/>
          </p:cNvSpPr>
          <p:nvPr>
            <p:ph type="sldNum" idx="12"/>
          </p:nvPr>
        </p:nvSpPr>
        <p:spPr>
          <a:xfrm>
            <a:off x="471500" y="830534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8</a:t>
            </a:fld>
            <a:endParaRPr sz="1200" b="1">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471500" y="1001475"/>
            <a:ext cx="5915100" cy="677100"/>
          </a:xfrm>
          <a:prstGeom prst="rect">
            <a:avLst/>
          </a:prstGeom>
          <a:solidFill>
            <a:srgbClr val="FFE599"/>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CO" sz="2400" b="1">
                <a:latin typeface="Arial"/>
                <a:ea typeface="Arial"/>
                <a:cs typeface="Arial"/>
                <a:sym typeface="Arial"/>
              </a:rPr>
              <a:t>5. Replicación si la hay: Producto generado: Esquema de replicación</a:t>
            </a:r>
            <a:endParaRPr sz="2400" b="1" i="0" u="none" strike="noStrike" cap="none">
              <a:solidFill>
                <a:schemeClr val="dk1"/>
              </a:solidFill>
              <a:latin typeface="Arial"/>
              <a:ea typeface="Arial"/>
              <a:cs typeface="Arial"/>
              <a:sym typeface="Arial"/>
            </a:endParaRPr>
          </a:p>
        </p:txBody>
      </p:sp>
      <p:sp>
        <p:nvSpPr>
          <p:cNvPr id="143" name="Google Shape;143;p20"/>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s-CO" sz="1200">
                <a:latin typeface="Arial"/>
                <a:ea typeface="Arial"/>
                <a:cs typeface="Arial"/>
                <a:sym typeface="Arial"/>
              </a:rPr>
              <a:t>Escriba aquí...</a:t>
            </a:r>
            <a:endParaRPr sz="1200">
              <a:latin typeface="Arial"/>
              <a:ea typeface="Arial"/>
              <a:cs typeface="Arial"/>
              <a:sym typeface="Arial"/>
            </a:endParaRPr>
          </a:p>
        </p:txBody>
      </p:sp>
      <p:sp>
        <p:nvSpPr>
          <p:cNvPr id="144" name="Google Shape;144;p20"/>
          <p:cNvSpPr txBox="1">
            <a:spLocks noGrp="1"/>
          </p:cNvSpPr>
          <p:nvPr>
            <p:ph type="sldNum" idx="12"/>
          </p:nvPr>
        </p:nvSpPr>
        <p:spPr>
          <a:xfrm>
            <a:off x="471500" y="831184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200" b="1">
                <a:solidFill>
                  <a:schemeClr val="dk1"/>
                </a:solidFill>
                <a:latin typeface="Arial"/>
                <a:ea typeface="Arial"/>
                <a:cs typeface="Arial"/>
                <a:sym typeface="Arial"/>
              </a:rPr>
              <a:t>9</a:t>
            </a:fld>
            <a:endParaRPr sz="1200" b="1">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1329</Words>
  <Application>Microsoft Office PowerPoint</Application>
  <PresentationFormat>Presentación en pantalla (4:3)</PresentationFormat>
  <Paragraphs>186</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Wingdings</vt:lpstr>
      <vt:lpstr>Tema de Office</vt:lpstr>
      <vt:lpstr>Presentación de PowerPoint</vt:lpstr>
      <vt:lpstr>TIA: Diseño de una Base de Datos Distribuida (BDD) </vt:lpstr>
      <vt:lpstr>Base de datos</vt:lpstr>
      <vt:lpstr>1. Identificar sitios de distribución</vt:lpstr>
      <vt:lpstr>2. Análisis de qué distribuir</vt:lpstr>
      <vt:lpstr>3. Realizar la Fragmentación.  Esquema de fragmentación</vt:lpstr>
      <vt:lpstr>3. Realizar la Fragmentación.  Esquema de fragmentación</vt:lpstr>
      <vt:lpstr>4. Asignación de fragmentos a los sitios. Esquema de asignación.</vt:lpstr>
      <vt:lpstr>5. Replicación si la hay: Producto generado: Esquema de replicación</vt:lpstr>
      <vt:lpstr>6. Modelo  de la Base de datos distribuida</vt:lpstr>
      <vt:lpstr>7.Video de la sustentación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4</cp:revision>
  <dcterms:modified xsi:type="dcterms:W3CDTF">2024-05-28T01:26:30Z</dcterms:modified>
</cp:coreProperties>
</file>