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307" r:id="rId2"/>
    <p:sldId id="337" r:id="rId3"/>
    <p:sldId id="457" r:id="rId4"/>
    <p:sldId id="458" r:id="rId5"/>
    <p:sldId id="459" r:id="rId6"/>
    <p:sldId id="460" r:id="rId7"/>
    <p:sldId id="461" r:id="rId8"/>
    <p:sldId id="462" r:id="rId9"/>
    <p:sldId id="466" r:id="rId10"/>
    <p:sldId id="467" r:id="rId11"/>
    <p:sldId id="468" r:id="rId12"/>
    <p:sldId id="463" r:id="rId13"/>
    <p:sldId id="464" r:id="rId14"/>
    <p:sldId id="465" r:id="rId15"/>
    <p:sldId id="446" r:id="rId16"/>
    <p:sldId id="447" r:id="rId17"/>
    <p:sldId id="469" r:id="rId18"/>
    <p:sldId id="470" r:id="rId19"/>
    <p:sldId id="471" r:id="rId20"/>
    <p:sldId id="474" r:id="rId21"/>
    <p:sldId id="472" r:id="rId22"/>
    <p:sldId id="420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73" r:id="rId44"/>
    <p:sldId id="433" r:id="rId45"/>
    <p:sldId id="419" r:id="rId46"/>
    <p:sldId id="339" r:id="rId47"/>
    <p:sldId id="340" r:id="rId48"/>
    <p:sldId id="305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8757" autoAdjust="0"/>
  </p:normalViewPr>
  <p:slideViewPr>
    <p:cSldViewPr>
      <p:cViewPr varScale="1">
        <p:scale>
          <a:sx n="154" d="100"/>
          <a:sy n="154" d="100"/>
        </p:scale>
        <p:origin x="25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4EB1-4167-40EB-A536-EE930D3AF221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FE9D-5AC9-4891-B69C-DB40606C6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44B1D4-63DB-514D-99AA-086E2EBFDF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5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>
              <a:buFontTx/>
              <a:buChar char="•"/>
            </a:pPr>
            <a:endParaRPr lang="en-US" altLang="en-US" dirty="0" smtClean="0">
              <a:latin typeface="Gill Sans" pitchFamily="2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15C61B2-2095-4E85-800C-4B4E4D8B3717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89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 rot="5400000">
            <a:off x="-1142999" y="1809750"/>
            <a:ext cx="3124200" cy="8382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762000" y="-37598"/>
            <a:ext cx="8153400" cy="5208608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457200" y="-19050"/>
            <a:ext cx="4169484" cy="2254535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164827" y="1353656"/>
            <a:ext cx="992349" cy="88182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4558090" y="4346776"/>
            <a:ext cx="893539" cy="824234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2433346" y="-19050"/>
            <a:ext cx="838200" cy="744848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802086" y="3289519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792147" y="3688721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02086" y="3917321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354736" y="4557189"/>
            <a:ext cx="583814" cy="452961"/>
            <a:chOff x="8045073" y="2680881"/>
            <a:chExt cx="834022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775023"/>
              <a:ext cx="834022" cy="5200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8288596" y="4574045"/>
            <a:ext cx="0" cy="4299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6950180" y="4603518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2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638175" y="4772587"/>
            <a:ext cx="165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9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381000" y="133350"/>
            <a:ext cx="4005943" cy="1948543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102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102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3400" y="1504950"/>
            <a:ext cx="533400" cy="533400"/>
            <a:chOff x="533400" y="1504950"/>
            <a:chExt cx="533400" cy="533400"/>
          </a:xfrm>
        </p:grpSpPr>
        <p:sp>
          <p:nvSpPr>
            <p:cNvPr id="14" name="Oval 13"/>
            <p:cNvSpPr/>
            <p:nvPr userDrawn="1"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4810125" y="1504950"/>
            <a:ext cx="533400" cy="533400"/>
            <a:chOff x="4810125" y="1504950"/>
            <a:chExt cx="533400" cy="533400"/>
          </a:xfrm>
        </p:grpSpPr>
        <p:sp>
          <p:nvSpPr>
            <p:cNvPr id="35" name="Oval 34"/>
            <p:cNvSpPr/>
            <p:nvPr userDrawn="1"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04"/>
            <p:cNvSpPr>
              <a:spLocks/>
            </p:cNvSpPr>
            <p:nvPr userDrawn="1"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33400" y="3324225"/>
            <a:ext cx="533400" cy="533400"/>
            <a:chOff x="533400" y="3324225"/>
            <a:chExt cx="533400" cy="533400"/>
          </a:xfrm>
        </p:grpSpPr>
        <p:sp>
          <p:nvSpPr>
            <p:cNvPr id="34" name="Oval 33"/>
            <p:cNvSpPr/>
            <p:nvPr userDrawn="1"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 userDrawn="1"/>
        </p:nvGrpSpPr>
        <p:grpSpPr>
          <a:xfrm>
            <a:off x="4810125" y="3324225"/>
            <a:ext cx="533400" cy="533400"/>
            <a:chOff x="4810125" y="3324225"/>
            <a:chExt cx="533400" cy="533400"/>
          </a:xfrm>
        </p:grpSpPr>
        <p:sp>
          <p:nvSpPr>
            <p:cNvPr id="36" name="Oval 35"/>
            <p:cNvSpPr/>
            <p:nvPr userDrawn="1"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264"/>
            <p:cNvSpPr>
              <a:spLocks/>
            </p:cNvSpPr>
            <p:nvPr userDrawn="1"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123950"/>
            <a:ext cx="2971800" cy="16764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114424"/>
            <a:ext cx="4953000" cy="3286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334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9530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530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9050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9050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3246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9050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9050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3246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657350"/>
            <a:ext cx="4038600" cy="287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1352550"/>
            <a:ext cx="4038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810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982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24982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154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46154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6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7326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066800" y="17335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66800" y="15049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066800" y="31051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66800" y="28765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150"/>
            <a:ext cx="914400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" y="57150"/>
            <a:ext cx="2590800" cy="457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352801" y="2453786"/>
            <a:ext cx="5791199" cy="49896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352800" y="2800350"/>
            <a:ext cx="5791200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12648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6324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28599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28599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228599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2590799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2590800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2590800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596342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3301536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3301536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301536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301536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5663736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663737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663737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5669279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357852" y="330049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6357852" y="357758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357852" y="385052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6357852" y="412761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8720052" y="330049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8720053" y="357758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8720053" y="385052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8725595" y="412761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78604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83306" y="2358390"/>
            <a:ext cx="1005840" cy="1005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68914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5688008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690360" y="235839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 userDrawn="1"/>
        </p:nvSpPr>
        <p:spPr>
          <a:xfrm>
            <a:off x="5688008" y="1352550"/>
            <a:ext cx="1005840" cy="10058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685657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3683306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690360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688008" y="3360420"/>
            <a:ext cx="1005840" cy="1005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2677466" y="135255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689146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85800" y="2358390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67746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68098" y="3613149"/>
            <a:ext cx="245660" cy="394421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04"/>
          <p:cNvSpPr>
            <a:spLocks/>
          </p:cNvSpPr>
          <p:nvPr userDrawn="1"/>
        </p:nvSpPr>
        <p:spPr bwMode="auto">
          <a:xfrm>
            <a:off x="3975788" y="2715172"/>
            <a:ext cx="420877" cy="292276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90642" y="2701693"/>
            <a:ext cx="396157" cy="319234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993308" y="1618629"/>
            <a:ext cx="374156" cy="42288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264"/>
          <p:cNvSpPr>
            <a:spLocks/>
          </p:cNvSpPr>
          <p:nvPr userDrawn="1"/>
        </p:nvSpPr>
        <p:spPr bwMode="auto">
          <a:xfrm>
            <a:off x="6012395" y="1643632"/>
            <a:ext cx="357067" cy="372874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68"/>
          <p:cNvSpPr>
            <a:spLocks/>
          </p:cNvSpPr>
          <p:nvPr userDrawn="1"/>
        </p:nvSpPr>
        <p:spPr bwMode="auto">
          <a:xfrm>
            <a:off x="6964680" y="2689860"/>
            <a:ext cx="457200" cy="3429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85801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683306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693848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75467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686009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699760" y="3985682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85801" y="3469753"/>
            <a:ext cx="3886199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86105" y="3689352"/>
            <a:ext cx="3894361" cy="7339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838"/>
            <a:ext cx="9144000" cy="51516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00" y="-5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02775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2461" y="901977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1130577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31461" y="2398409"/>
            <a:ext cx="1144749" cy="881829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3" y="4787944"/>
            <a:ext cx="4572000" cy="914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6184" y="4810804"/>
            <a:ext cx="18288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696325" y="4812030"/>
            <a:ext cx="4572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096382" y="4613528"/>
            <a:ext cx="533399" cy="447246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410848" y="463333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18351" y="481860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9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1655926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4678" y="1962150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495550"/>
            <a:ext cx="9144000" cy="25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6487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BRAVENT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6494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WWW.BRAVENT.NET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153400" y="4700223"/>
            <a:ext cx="0" cy="332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90600" y="26479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600" y="33337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84413" y="40195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04800" y="2577105"/>
            <a:ext cx="609600" cy="609600"/>
            <a:chOff x="304800" y="2606922"/>
            <a:chExt cx="609600" cy="609600"/>
          </a:xfrm>
        </p:grpSpPr>
        <p:sp>
          <p:nvSpPr>
            <p:cNvPr id="18" name="Oval 17"/>
            <p:cNvSpPr/>
            <p:nvPr/>
          </p:nvSpPr>
          <p:spPr>
            <a:xfrm>
              <a:off x="304800" y="260692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0381" y="2735331"/>
              <a:ext cx="398438" cy="352783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20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 userDrawn="1"/>
        </p:nvGrpSpPr>
        <p:grpSpPr>
          <a:xfrm>
            <a:off x="304800" y="3261233"/>
            <a:ext cx="609600" cy="609600"/>
            <a:chOff x="304800" y="3291050"/>
            <a:chExt cx="609600" cy="609600"/>
          </a:xfrm>
        </p:grpSpPr>
        <p:sp>
          <p:nvSpPr>
            <p:cNvPr id="25" name="Oval 24"/>
            <p:cNvSpPr/>
            <p:nvPr/>
          </p:nvSpPr>
          <p:spPr>
            <a:xfrm>
              <a:off x="304800" y="3291050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2313" y="3339510"/>
              <a:ext cx="514574" cy="418091"/>
              <a:chOff x="2362200" y="1190625"/>
              <a:chExt cx="914400" cy="742950"/>
            </a:xfrm>
            <a:solidFill>
              <a:schemeClr val="accent2"/>
            </a:solidFill>
          </p:grpSpPr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2362200" y="1190625"/>
                <a:ext cx="914400" cy="571500"/>
              </a:xfrm>
              <a:custGeom>
                <a:avLst/>
                <a:gdLst>
                  <a:gd name="T0" fmla="*/ 288 w 576"/>
                  <a:gd name="T1" fmla="*/ 0 h 360"/>
                  <a:gd name="T2" fmla="*/ 230 w 576"/>
                  <a:gd name="T3" fmla="*/ 6 h 360"/>
                  <a:gd name="T4" fmla="*/ 176 w 576"/>
                  <a:gd name="T5" fmla="*/ 22 h 360"/>
                  <a:gd name="T6" fmla="*/ 128 w 576"/>
                  <a:gd name="T7" fmla="*/ 50 h 360"/>
                  <a:gd name="T8" fmla="*/ 86 w 576"/>
                  <a:gd name="T9" fmla="*/ 84 h 360"/>
                  <a:gd name="T10" fmla="*/ 50 w 576"/>
                  <a:gd name="T11" fmla="*/ 126 h 360"/>
                  <a:gd name="T12" fmla="*/ 24 w 576"/>
                  <a:gd name="T13" fmla="*/ 174 h 360"/>
                  <a:gd name="T14" fmla="*/ 6 w 576"/>
                  <a:gd name="T15" fmla="*/ 228 h 360"/>
                  <a:gd name="T16" fmla="*/ 0 w 576"/>
                  <a:gd name="T17" fmla="*/ 286 h 360"/>
                  <a:gd name="T18" fmla="*/ 0 w 576"/>
                  <a:gd name="T19" fmla="*/ 360 h 360"/>
                  <a:gd name="T20" fmla="*/ 58 w 576"/>
                  <a:gd name="T21" fmla="*/ 360 h 360"/>
                  <a:gd name="T22" fmla="*/ 58 w 576"/>
                  <a:gd name="T23" fmla="*/ 286 h 360"/>
                  <a:gd name="T24" fmla="*/ 64 w 576"/>
                  <a:gd name="T25" fmla="*/ 240 h 360"/>
                  <a:gd name="T26" fmla="*/ 78 w 576"/>
                  <a:gd name="T27" fmla="*/ 196 h 360"/>
                  <a:gd name="T28" fmla="*/ 98 w 576"/>
                  <a:gd name="T29" fmla="*/ 158 h 360"/>
                  <a:gd name="T30" fmla="*/ 126 w 576"/>
                  <a:gd name="T31" fmla="*/ 124 h 360"/>
                  <a:gd name="T32" fmla="*/ 160 w 576"/>
                  <a:gd name="T33" fmla="*/ 96 h 360"/>
                  <a:gd name="T34" fmla="*/ 200 w 576"/>
                  <a:gd name="T35" fmla="*/ 76 h 360"/>
                  <a:gd name="T36" fmla="*/ 242 w 576"/>
                  <a:gd name="T37" fmla="*/ 62 h 360"/>
                  <a:gd name="T38" fmla="*/ 288 w 576"/>
                  <a:gd name="T39" fmla="*/ 58 h 360"/>
                  <a:gd name="T40" fmla="*/ 312 w 576"/>
                  <a:gd name="T41" fmla="*/ 60 h 360"/>
                  <a:gd name="T42" fmla="*/ 356 w 576"/>
                  <a:gd name="T43" fmla="*/ 68 h 360"/>
                  <a:gd name="T44" fmla="*/ 398 w 576"/>
                  <a:gd name="T45" fmla="*/ 86 h 360"/>
                  <a:gd name="T46" fmla="*/ 434 w 576"/>
                  <a:gd name="T47" fmla="*/ 110 h 360"/>
                  <a:gd name="T48" fmla="*/ 464 w 576"/>
                  <a:gd name="T49" fmla="*/ 140 h 360"/>
                  <a:gd name="T50" fmla="*/ 490 w 576"/>
                  <a:gd name="T51" fmla="*/ 176 h 360"/>
                  <a:gd name="T52" fmla="*/ 508 w 576"/>
                  <a:gd name="T53" fmla="*/ 218 h 360"/>
                  <a:gd name="T54" fmla="*/ 516 w 576"/>
                  <a:gd name="T55" fmla="*/ 262 h 360"/>
                  <a:gd name="T56" fmla="*/ 518 w 576"/>
                  <a:gd name="T57" fmla="*/ 286 h 360"/>
                  <a:gd name="T58" fmla="*/ 576 w 576"/>
                  <a:gd name="T59" fmla="*/ 360 h 360"/>
                  <a:gd name="T60" fmla="*/ 576 w 576"/>
                  <a:gd name="T61" fmla="*/ 286 h 360"/>
                  <a:gd name="T62" fmla="*/ 574 w 576"/>
                  <a:gd name="T63" fmla="*/ 256 h 360"/>
                  <a:gd name="T64" fmla="*/ 562 w 576"/>
                  <a:gd name="T65" fmla="*/ 200 h 360"/>
                  <a:gd name="T66" fmla="*/ 540 w 576"/>
                  <a:gd name="T67" fmla="*/ 150 h 360"/>
                  <a:gd name="T68" fmla="*/ 510 w 576"/>
                  <a:gd name="T69" fmla="*/ 104 h 360"/>
                  <a:gd name="T70" fmla="*/ 470 w 576"/>
                  <a:gd name="T71" fmla="*/ 66 h 360"/>
                  <a:gd name="T72" fmla="*/ 424 w 576"/>
                  <a:gd name="T73" fmla="*/ 34 h 360"/>
                  <a:gd name="T74" fmla="*/ 374 w 576"/>
                  <a:gd name="T75" fmla="*/ 14 h 360"/>
                  <a:gd name="T76" fmla="*/ 318 w 576"/>
                  <a:gd name="T77" fmla="*/ 2 h 360"/>
                  <a:gd name="T78" fmla="*/ 288 w 576"/>
                  <a:gd name="T7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6" h="36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2"/>
                    </a:lnTo>
                    <a:lnTo>
                      <a:pt x="230" y="6"/>
                    </a:lnTo>
                    <a:lnTo>
                      <a:pt x="204" y="14"/>
                    </a:lnTo>
                    <a:lnTo>
                      <a:pt x="176" y="22"/>
                    </a:lnTo>
                    <a:lnTo>
                      <a:pt x="152" y="34"/>
                    </a:lnTo>
                    <a:lnTo>
                      <a:pt x="128" y="50"/>
                    </a:lnTo>
                    <a:lnTo>
                      <a:pt x="106" y="66"/>
                    </a:lnTo>
                    <a:lnTo>
                      <a:pt x="86" y="84"/>
                    </a:lnTo>
                    <a:lnTo>
                      <a:pt x="66" y="104"/>
                    </a:lnTo>
                    <a:lnTo>
                      <a:pt x="50" y="126"/>
                    </a:lnTo>
                    <a:lnTo>
                      <a:pt x="36" y="150"/>
                    </a:lnTo>
                    <a:lnTo>
                      <a:pt x="24" y="174"/>
                    </a:lnTo>
                    <a:lnTo>
                      <a:pt x="14" y="200"/>
                    </a:lnTo>
                    <a:lnTo>
                      <a:pt x="6" y="228"/>
                    </a:lnTo>
                    <a:lnTo>
                      <a:pt x="2" y="256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60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8" y="286"/>
                    </a:lnTo>
                    <a:lnTo>
                      <a:pt x="58" y="286"/>
                    </a:lnTo>
                    <a:lnTo>
                      <a:pt x="60" y="262"/>
                    </a:lnTo>
                    <a:lnTo>
                      <a:pt x="64" y="240"/>
                    </a:lnTo>
                    <a:lnTo>
                      <a:pt x="70" y="218"/>
                    </a:lnTo>
                    <a:lnTo>
                      <a:pt x="78" y="196"/>
                    </a:lnTo>
                    <a:lnTo>
                      <a:pt x="86" y="176"/>
                    </a:lnTo>
                    <a:lnTo>
                      <a:pt x="98" y="158"/>
                    </a:lnTo>
                    <a:lnTo>
                      <a:pt x="112" y="140"/>
                    </a:lnTo>
                    <a:lnTo>
                      <a:pt x="126" y="124"/>
                    </a:lnTo>
                    <a:lnTo>
                      <a:pt x="142" y="110"/>
                    </a:lnTo>
                    <a:lnTo>
                      <a:pt x="160" y="96"/>
                    </a:lnTo>
                    <a:lnTo>
                      <a:pt x="180" y="86"/>
                    </a:lnTo>
                    <a:lnTo>
                      <a:pt x="200" y="76"/>
                    </a:lnTo>
                    <a:lnTo>
                      <a:pt x="220" y="68"/>
                    </a:lnTo>
                    <a:lnTo>
                      <a:pt x="242" y="62"/>
                    </a:lnTo>
                    <a:lnTo>
                      <a:pt x="264" y="60"/>
                    </a:lnTo>
                    <a:lnTo>
                      <a:pt x="288" y="58"/>
                    </a:lnTo>
                    <a:lnTo>
                      <a:pt x="288" y="58"/>
                    </a:lnTo>
                    <a:lnTo>
                      <a:pt x="312" y="60"/>
                    </a:lnTo>
                    <a:lnTo>
                      <a:pt x="334" y="62"/>
                    </a:lnTo>
                    <a:lnTo>
                      <a:pt x="356" y="68"/>
                    </a:lnTo>
                    <a:lnTo>
                      <a:pt x="378" y="76"/>
                    </a:lnTo>
                    <a:lnTo>
                      <a:pt x="398" y="86"/>
                    </a:lnTo>
                    <a:lnTo>
                      <a:pt x="416" y="96"/>
                    </a:lnTo>
                    <a:lnTo>
                      <a:pt x="434" y="110"/>
                    </a:lnTo>
                    <a:lnTo>
                      <a:pt x="450" y="124"/>
                    </a:lnTo>
                    <a:lnTo>
                      <a:pt x="464" y="140"/>
                    </a:lnTo>
                    <a:lnTo>
                      <a:pt x="478" y="158"/>
                    </a:lnTo>
                    <a:lnTo>
                      <a:pt x="490" y="176"/>
                    </a:lnTo>
                    <a:lnTo>
                      <a:pt x="500" y="196"/>
                    </a:lnTo>
                    <a:lnTo>
                      <a:pt x="508" y="218"/>
                    </a:lnTo>
                    <a:lnTo>
                      <a:pt x="514" y="240"/>
                    </a:lnTo>
                    <a:lnTo>
                      <a:pt x="516" y="262"/>
                    </a:lnTo>
                    <a:lnTo>
                      <a:pt x="518" y="286"/>
                    </a:lnTo>
                    <a:lnTo>
                      <a:pt x="518" y="286"/>
                    </a:lnTo>
                    <a:lnTo>
                      <a:pt x="518" y="360"/>
                    </a:lnTo>
                    <a:lnTo>
                      <a:pt x="576" y="360"/>
                    </a:lnTo>
                    <a:lnTo>
                      <a:pt x="576" y="36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74" y="256"/>
                    </a:lnTo>
                    <a:lnTo>
                      <a:pt x="570" y="228"/>
                    </a:lnTo>
                    <a:lnTo>
                      <a:pt x="562" y="200"/>
                    </a:lnTo>
                    <a:lnTo>
                      <a:pt x="552" y="174"/>
                    </a:lnTo>
                    <a:lnTo>
                      <a:pt x="540" y="150"/>
                    </a:lnTo>
                    <a:lnTo>
                      <a:pt x="526" y="126"/>
                    </a:lnTo>
                    <a:lnTo>
                      <a:pt x="510" y="104"/>
                    </a:lnTo>
                    <a:lnTo>
                      <a:pt x="490" y="84"/>
                    </a:lnTo>
                    <a:lnTo>
                      <a:pt x="470" y="66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400" y="22"/>
                    </a:lnTo>
                    <a:lnTo>
                      <a:pt x="374" y="14"/>
                    </a:lnTo>
                    <a:lnTo>
                      <a:pt x="346" y="6"/>
                    </a:lnTo>
                    <a:lnTo>
                      <a:pt x="318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9"/>
              <p:cNvSpPr>
                <a:spLocks/>
              </p:cNvSpPr>
              <p:nvPr/>
            </p:nvSpPr>
            <p:spPr bwMode="auto">
              <a:xfrm>
                <a:off x="2517775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4 w 84"/>
                  <a:gd name="T3" fmla="*/ 0 h 216"/>
                  <a:gd name="T4" fmla="*/ 24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4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70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70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4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70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0"/>
              <p:cNvSpPr>
                <a:spLocks/>
              </p:cNvSpPr>
              <p:nvPr/>
            </p:nvSpPr>
            <p:spPr bwMode="auto">
              <a:xfrm>
                <a:off x="2990850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2 w 84"/>
                  <a:gd name="T3" fmla="*/ 0 h 216"/>
                  <a:gd name="T4" fmla="*/ 22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2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68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68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8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 userDrawn="1"/>
        </p:nvGrpSpPr>
        <p:grpSpPr>
          <a:xfrm>
            <a:off x="304800" y="3953725"/>
            <a:ext cx="609600" cy="609600"/>
            <a:chOff x="304800" y="3983542"/>
            <a:chExt cx="609600" cy="609600"/>
          </a:xfrm>
        </p:grpSpPr>
        <p:sp>
          <p:nvSpPr>
            <p:cNvPr id="31" name="Oval 30"/>
            <p:cNvSpPr/>
            <p:nvPr/>
          </p:nvSpPr>
          <p:spPr>
            <a:xfrm>
              <a:off x="304800" y="398354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Freeform 225"/>
            <p:cNvSpPr>
              <a:spLocks noEditPoints="1"/>
            </p:cNvSpPr>
            <p:nvPr/>
          </p:nvSpPr>
          <p:spPr bwMode="auto">
            <a:xfrm>
              <a:off x="416635" y="4094930"/>
              <a:ext cx="385930" cy="386824"/>
            </a:xfrm>
            <a:custGeom>
              <a:avLst/>
              <a:gdLst>
                <a:gd name="T0" fmla="*/ 426 w 432"/>
                <a:gd name="T1" fmla="*/ 45 h 433"/>
                <a:gd name="T2" fmla="*/ 387 w 432"/>
                <a:gd name="T3" fmla="*/ 6 h 433"/>
                <a:gd name="T4" fmla="*/ 345 w 432"/>
                <a:gd name="T5" fmla="*/ 1 h 433"/>
                <a:gd name="T6" fmla="*/ 299 w 432"/>
                <a:gd name="T7" fmla="*/ 33 h 433"/>
                <a:gd name="T8" fmla="*/ 287 w 432"/>
                <a:gd name="T9" fmla="*/ 73 h 433"/>
                <a:gd name="T10" fmla="*/ 302 w 432"/>
                <a:gd name="T11" fmla="*/ 117 h 433"/>
                <a:gd name="T12" fmla="*/ 341 w 432"/>
                <a:gd name="T13" fmla="*/ 142 h 433"/>
                <a:gd name="T14" fmla="*/ 282 w 432"/>
                <a:gd name="T15" fmla="*/ 187 h 433"/>
                <a:gd name="T16" fmla="*/ 251 w 432"/>
                <a:gd name="T17" fmla="*/ 153 h 433"/>
                <a:gd name="T18" fmla="*/ 215 w 432"/>
                <a:gd name="T19" fmla="*/ 144 h 433"/>
                <a:gd name="T20" fmla="*/ 170 w 432"/>
                <a:gd name="T21" fmla="*/ 159 h 433"/>
                <a:gd name="T22" fmla="*/ 144 w 432"/>
                <a:gd name="T23" fmla="*/ 199 h 433"/>
                <a:gd name="T24" fmla="*/ 42 w 432"/>
                <a:gd name="T25" fmla="*/ 295 h 433"/>
                <a:gd name="T26" fmla="*/ 8 w 432"/>
                <a:gd name="T27" fmla="*/ 327 h 433"/>
                <a:gd name="T28" fmla="*/ 0 w 432"/>
                <a:gd name="T29" fmla="*/ 361 h 433"/>
                <a:gd name="T30" fmla="*/ 21 w 432"/>
                <a:gd name="T31" fmla="*/ 412 h 433"/>
                <a:gd name="T32" fmla="*/ 72 w 432"/>
                <a:gd name="T33" fmla="*/ 433 h 433"/>
                <a:gd name="T34" fmla="*/ 111 w 432"/>
                <a:gd name="T35" fmla="*/ 420 h 433"/>
                <a:gd name="T36" fmla="*/ 141 w 432"/>
                <a:gd name="T37" fmla="*/ 375 h 433"/>
                <a:gd name="T38" fmla="*/ 140 w 432"/>
                <a:gd name="T39" fmla="*/ 337 h 433"/>
                <a:gd name="T40" fmla="*/ 111 w 432"/>
                <a:gd name="T41" fmla="*/ 301 h 433"/>
                <a:gd name="T42" fmla="*/ 144 w 432"/>
                <a:gd name="T43" fmla="*/ 235 h 433"/>
                <a:gd name="T44" fmla="*/ 162 w 432"/>
                <a:gd name="T45" fmla="*/ 265 h 433"/>
                <a:gd name="T46" fmla="*/ 203 w 432"/>
                <a:gd name="T47" fmla="*/ 288 h 433"/>
                <a:gd name="T48" fmla="*/ 239 w 432"/>
                <a:gd name="T49" fmla="*/ 285 h 433"/>
                <a:gd name="T50" fmla="*/ 276 w 432"/>
                <a:gd name="T51" fmla="*/ 256 h 433"/>
                <a:gd name="T52" fmla="*/ 377 w 432"/>
                <a:gd name="T53" fmla="*/ 142 h 433"/>
                <a:gd name="T54" fmla="*/ 408 w 432"/>
                <a:gd name="T55" fmla="*/ 126 h 433"/>
                <a:gd name="T56" fmla="*/ 431 w 432"/>
                <a:gd name="T57" fmla="*/ 85 h 433"/>
                <a:gd name="T58" fmla="*/ 107 w 432"/>
                <a:gd name="T59" fmla="*/ 361 h 433"/>
                <a:gd name="T60" fmla="*/ 96 w 432"/>
                <a:gd name="T61" fmla="*/ 387 h 433"/>
                <a:gd name="T62" fmla="*/ 72 w 432"/>
                <a:gd name="T63" fmla="*/ 397 h 433"/>
                <a:gd name="T64" fmla="*/ 51 w 432"/>
                <a:gd name="T65" fmla="*/ 390 h 433"/>
                <a:gd name="T66" fmla="*/ 36 w 432"/>
                <a:gd name="T67" fmla="*/ 367 h 433"/>
                <a:gd name="T68" fmla="*/ 39 w 432"/>
                <a:gd name="T69" fmla="*/ 346 h 433"/>
                <a:gd name="T70" fmla="*/ 57 w 432"/>
                <a:gd name="T71" fmla="*/ 328 h 433"/>
                <a:gd name="T72" fmla="*/ 78 w 432"/>
                <a:gd name="T73" fmla="*/ 325 h 433"/>
                <a:gd name="T74" fmla="*/ 101 w 432"/>
                <a:gd name="T75" fmla="*/ 340 h 433"/>
                <a:gd name="T76" fmla="*/ 107 w 432"/>
                <a:gd name="T77" fmla="*/ 361 h 433"/>
                <a:gd name="T78" fmla="*/ 215 w 432"/>
                <a:gd name="T79" fmla="*/ 253 h 433"/>
                <a:gd name="T80" fmla="*/ 195 w 432"/>
                <a:gd name="T81" fmla="*/ 247 h 433"/>
                <a:gd name="T82" fmla="*/ 179 w 432"/>
                <a:gd name="T83" fmla="*/ 223 h 433"/>
                <a:gd name="T84" fmla="*/ 182 w 432"/>
                <a:gd name="T85" fmla="*/ 202 h 433"/>
                <a:gd name="T86" fmla="*/ 201 w 432"/>
                <a:gd name="T87" fmla="*/ 183 h 433"/>
                <a:gd name="T88" fmla="*/ 222 w 432"/>
                <a:gd name="T89" fmla="*/ 181 h 433"/>
                <a:gd name="T90" fmla="*/ 246 w 432"/>
                <a:gd name="T91" fmla="*/ 196 h 433"/>
                <a:gd name="T92" fmla="*/ 252 w 432"/>
                <a:gd name="T93" fmla="*/ 217 h 433"/>
                <a:gd name="T94" fmla="*/ 242 w 432"/>
                <a:gd name="T95" fmla="*/ 243 h 433"/>
                <a:gd name="T96" fmla="*/ 215 w 432"/>
                <a:gd name="T97" fmla="*/ 253 h 433"/>
                <a:gd name="T98" fmla="*/ 351 w 432"/>
                <a:gd name="T99" fmla="*/ 108 h 433"/>
                <a:gd name="T100" fmla="*/ 329 w 432"/>
                <a:gd name="T101" fmla="*/ 93 h 433"/>
                <a:gd name="T102" fmla="*/ 323 w 432"/>
                <a:gd name="T103" fmla="*/ 73 h 433"/>
                <a:gd name="T104" fmla="*/ 333 w 432"/>
                <a:gd name="T105" fmla="*/ 46 h 433"/>
                <a:gd name="T106" fmla="*/ 359 w 432"/>
                <a:gd name="T107" fmla="*/ 36 h 433"/>
                <a:gd name="T108" fmla="*/ 380 w 432"/>
                <a:gd name="T109" fmla="*/ 42 h 433"/>
                <a:gd name="T110" fmla="*/ 395 w 432"/>
                <a:gd name="T111" fmla="*/ 66 h 433"/>
                <a:gd name="T112" fmla="*/ 393 w 432"/>
                <a:gd name="T113" fmla="*/ 87 h 433"/>
                <a:gd name="T114" fmla="*/ 374 w 432"/>
                <a:gd name="T115" fmla="*/ 10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2" h="433">
                  <a:moveTo>
                    <a:pt x="432" y="73"/>
                  </a:moveTo>
                  <a:lnTo>
                    <a:pt x="432" y="73"/>
                  </a:lnTo>
                  <a:lnTo>
                    <a:pt x="431" y="58"/>
                  </a:lnTo>
                  <a:lnTo>
                    <a:pt x="426" y="45"/>
                  </a:lnTo>
                  <a:lnTo>
                    <a:pt x="419" y="33"/>
                  </a:lnTo>
                  <a:lnTo>
                    <a:pt x="410" y="21"/>
                  </a:lnTo>
                  <a:lnTo>
                    <a:pt x="399" y="13"/>
                  </a:lnTo>
                  <a:lnTo>
                    <a:pt x="387" y="6"/>
                  </a:lnTo>
                  <a:lnTo>
                    <a:pt x="374" y="1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45" y="1"/>
                  </a:lnTo>
                  <a:lnTo>
                    <a:pt x="332" y="6"/>
                  </a:lnTo>
                  <a:lnTo>
                    <a:pt x="318" y="13"/>
                  </a:lnTo>
                  <a:lnTo>
                    <a:pt x="308" y="21"/>
                  </a:lnTo>
                  <a:lnTo>
                    <a:pt x="299" y="33"/>
                  </a:lnTo>
                  <a:lnTo>
                    <a:pt x="293" y="45"/>
                  </a:lnTo>
                  <a:lnTo>
                    <a:pt x="288" y="58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8" y="85"/>
                  </a:lnTo>
                  <a:lnTo>
                    <a:pt x="291" y="97"/>
                  </a:lnTo>
                  <a:lnTo>
                    <a:pt x="296" y="108"/>
                  </a:lnTo>
                  <a:lnTo>
                    <a:pt x="302" y="117"/>
                  </a:lnTo>
                  <a:lnTo>
                    <a:pt x="311" y="126"/>
                  </a:lnTo>
                  <a:lnTo>
                    <a:pt x="320" y="133"/>
                  </a:lnTo>
                  <a:lnTo>
                    <a:pt x="330" y="139"/>
                  </a:lnTo>
                  <a:lnTo>
                    <a:pt x="341" y="142"/>
                  </a:lnTo>
                  <a:lnTo>
                    <a:pt x="341" y="199"/>
                  </a:lnTo>
                  <a:lnTo>
                    <a:pt x="285" y="199"/>
                  </a:lnTo>
                  <a:lnTo>
                    <a:pt x="285" y="199"/>
                  </a:lnTo>
                  <a:lnTo>
                    <a:pt x="282" y="187"/>
                  </a:lnTo>
                  <a:lnTo>
                    <a:pt x="276" y="177"/>
                  </a:lnTo>
                  <a:lnTo>
                    <a:pt x="269" y="168"/>
                  </a:lnTo>
                  <a:lnTo>
                    <a:pt x="260" y="159"/>
                  </a:lnTo>
                  <a:lnTo>
                    <a:pt x="251" y="153"/>
                  </a:lnTo>
                  <a:lnTo>
                    <a:pt x="239" y="148"/>
                  </a:lnTo>
                  <a:lnTo>
                    <a:pt x="228" y="145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03" y="145"/>
                  </a:lnTo>
                  <a:lnTo>
                    <a:pt x="191" y="148"/>
                  </a:lnTo>
                  <a:lnTo>
                    <a:pt x="180" y="153"/>
                  </a:lnTo>
                  <a:lnTo>
                    <a:pt x="170" y="159"/>
                  </a:lnTo>
                  <a:lnTo>
                    <a:pt x="162" y="168"/>
                  </a:lnTo>
                  <a:lnTo>
                    <a:pt x="155" y="177"/>
                  </a:lnTo>
                  <a:lnTo>
                    <a:pt x="149" y="187"/>
                  </a:lnTo>
                  <a:lnTo>
                    <a:pt x="144" y="199"/>
                  </a:lnTo>
                  <a:lnTo>
                    <a:pt x="53" y="199"/>
                  </a:lnTo>
                  <a:lnTo>
                    <a:pt x="53" y="291"/>
                  </a:lnTo>
                  <a:lnTo>
                    <a:pt x="53" y="291"/>
                  </a:lnTo>
                  <a:lnTo>
                    <a:pt x="42" y="295"/>
                  </a:lnTo>
                  <a:lnTo>
                    <a:pt x="32" y="301"/>
                  </a:lnTo>
                  <a:lnTo>
                    <a:pt x="23" y="309"/>
                  </a:lnTo>
                  <a:lnTo>
                    <a:pt x="15" y="316"/>
                  </a:lnTo>
                  <a:lnTo>
                    <a:pt x="8" y="327"/>
                  </a:lnTo>
                  <a:lnTo>
                    <a:pt x="3" y="337"/>
                  </a:lnTo>
                  <a:lnTo>
                    <a:pt x="0" y="349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2" y="375"/>
                  </a:lnTo>
                  <a:lnTo>
                    <a:pt x="5" y="388"/>
                  </a:lnTo>
                  <a:lnTo>
                    <a:pt x="12" y="400"/>
                  </a:lnTo>
                  <a:lnTo>
                    <a:pt x="21" y="412"/>
                  </a:lnTo>
                  <a:lnTo>
                    <a:pt x="32" y="420"/>
                  </a:lnTo>
                  <a:lnTo>
                    <a:pt x="44" y="427"/>
                  </a:lnTo>
                  <a:lnTo>
                    <a:pt x="57" y="432"/>
                  </a:lnTo>
                  <a:lnTo>
                    <a:pt x="72" y="433"/>
                  </a:lnTo>
                  <a:lnTo>
                    <a:pt x="72" y="433"/>
                  </a:lnTo>
                  <a:lnTo>
                    <a:pt x="86" y="432"/>
                  </a:lnTo>
                  <a:lnTo>
                    <a:pt x="99" y="427"/>
                  </a:lnTo>
                  <a:lnTo>
                    <a:pt x="111" y="420"/>
                  </a:lnTo>
                  <a:lnTo>
                    <a:pt x="122" y="412"/>
                  </a:lnTo>
                  <a:lnTo>
                    <a:pt x="131" y="400"/>
                  </a:lnTo>
                  <a:lnTo>
                    <a:pt x="138" y="388"/>
                  </a:lnTo>
                  <a:lnTo>
                    <a:pt x="141" y="375"/>
                  </a:lnTo>
                  <a:lnTo>
                    <a:pt x="143" y="361"/>
                  </a:lnTo>
                  <a:lnTo>
                    <a:pt x="143" y="361"/>
                  </a:lnTo>
                  <a:lnTo>
                    <a:pt x="143" y="348"/>
                  </a:lnTo>
                  <a:lnTo>
                    <a:pt x="140" y="337"/>
                  </a:lnTo>
                  <a:lnTo>
                    <a:pt x="134" y="327"/>
                  </a:lnTo>
                  <a:lnTo>
                    <a:pt x="128" y="316"/>
                  </a:lnTo>
                  <a:lnTo>
                    <a:pt x="120" y="307"/>
                  </a:lnTo>
                  <a:lnTo>
                    <a:pt x="111" y="301"/>
                  </a:lnTo>
                  <a:lnTo>
                    <a:pt x="101" y="295"/>
                  </a:lnTo>
                  <a:lnTo>
                    <a:pt x="89" y="291"/>
                  </a:lnTo>
                  <a:lnTo>
                    <a:pt x="89" y="235"/>
                  </a:lnTo>
                  <a:lnTo>
                    <a:pt x="144" y="235"/>
                  </a:lnTo>
                  <a:lnTo>
                    <a:pt x="144" y="235"/>
                  </a:lnTo>
                  <a:lnTo>
                    <a:pt x="149" y="246"/>
                  </a:lnTo>
                  <a:lnTo>
                    <a:pt x="155" y="256"/>
                  </a:lnTo>
                  <a:lnTo>
                    <a:pt x="162" y="265"/>
                  </a:lnTo>
                  <a:lnTo>
                    <a:pt x="170" y="274"/>
                  </a:lnTo>
                  <a:lnTo>
                    <a:pt x="180" y="280"/>
                  </a:lnTo>
                  <a:lnTo>
                    <a:pt x="191" y="285"/>
                  </a:lnTo>
                  <a:lnTo>
                    <a:pt x="203" y="288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28" y="288"/>
                  </a:lnTo>
                  <a:lnTo>
                    <a:pt x="239" y="285"/>
                  </a:lnTo>
                  <a:lnTo>
                    <a:pt x="251" y="280"/>
                  </a:lnTo>
                  <a:lnTo>
                    <a:pt x="260" y="274"/>
                  </a:lnTo>
                  <a:lnTo>
                    <a:pt x="269" y="265"/>
                  </a:lnTo>
                  <a:lnTo>
                    <a:pt x="276" y="256"/>
                  </a:lnTo>
                  <a:lnTo>
                    <a:pt x="282" y="246"/>
                  </a:lnTo>
                  <a:lnTo>
                    <a:pt x="285" y="235"/>
                  </a:lnTo>
                  <a:lnTo>
                    <a:pt x="377" y="235"/>
                  </a:lnTo>
                  <a:lnTo>
                    <a:pt x="377" y="142"/>
                  </a:lnTo>
                  <a:lnTo>
                    <a:pt x="377" y="142"/>
                  </a:lnTo>
                  <a:lnTo>
                    <a:pt x="389" y="139"/>
                  </a:lnTo>
                  <a:lnTo>
                    <a:pt x="399" y="133"/>
                  </a:lnTo>
                  <a:lnTo>
                    <a:pt x="408" y="126"/>
                  </a:lnTo>
                  <a:lnTo>
                    <a:pt x="416" y="117"/>
                  </a:lnTo>
                  <a:lnTo>
                    <a:pt x="423" y="108"/>
                  </a:lnTo>
                  <a:lnTo>
                    <a:pt x="428" y="97"/>
                  </a:lnTo>
                  <a:lnTo>
                    <a:pt x="431" y="85"/>
                  </a:lnTo>
                  <a:lnTo>
                    <a:pt x="432" y="73"/>
                  </a:lnTo>
                  <a:lnTo>
                    <a:pt x="432" y="73"/>
                  </a:lnTo>
                  <a:close/>
                  <a:moveTo>
                    <a:pt x="107" y="361"/>
                  </a:moveTo>
                  <a:lnTo>
                    <a:pt x="107" y="361"/>
                  </a:lnTo>
                  <a:lnTo>
                    <a:pt x="107" y="367"/>
                  </a:lnTo>
                  <a:lnTo>
                    <a:pt x="104" y="375"/>
                  </a:lnTo>
                  <a:lnTo>
                    <a:pt x="101" y="381"/>
                  </a:lnTo>
                  <a:lnTo>
                    <a:pt x="96" y="387"/>
                  </a:lnTo>
                  <a:lnTo>
                    <a:pt x="92" y="390"/>
                  </a:lnTo>
                  <a:lnTo>
                    <a:pt x="86" y="394"/>
                  </a:lnTo>
                  <a:lnTo>
                    <a:pt x="78" y="396"/>
                  </a:lnTo>
                  <a:lnTo>
                    <a:pt x="72" y="397"/>
                  </a:lnTo>
                  <a:lnTo>
                    <a:pt x="72" y="397"/>
                  </a:lnTo>
                  <a:lnTo>
                    <a:pt x="65" y="396"/>
                  </a:lnTo>
                  <a:lnTo>
                    <a:pt x="57" y="394"/>
                  </a:lnTo>
                  <a:lnTo>
                    <a:pt x="51" y="390"/>
                  </a:lnTo>
                  <a:lnTo>
                    <a:pt x="47" y="387"/>
                  </a:lnTo>
                  <a:lnTo>
                    <a:pt x="42" y="381"/>
                  </a:lnTo>
                  <a:lnTo>
                    <a:pt x="39" y="375"/>
                  </a:lnTo>
                  <a:lnTo>
                    <a:pt x="36" y="367"/>
                  </a:lnTo>
                  <a:lnTo>
                    <a:pt x="36" y="361"/>
                  </a:lnTo>
                  <a:lnTo>
                    <a:pt x="36" y="361"/>
                  </a:lnTo>
                  <a:lnTo>
                    <a:pt x="36" y="354"/>
                  </a:lnTo>
                  <a:lnTo>
                    <a:pt x="39" y="346"/>
                  </a:lnTo>
                  <a:lnTo>
                    <a:pt x="42" y="340"/>
                  </a:lnTo>
                  <a:lnTo>
                    <a:pt x="47" y="336"/>
                  </a:lnTo>
                  <a:lnTo>
                    <a:pt x="51" y="331"/>
                  </a:lnTo>
                  <a:lnTo>
                    <a:pt x="57" y="328"/>
                  </a:lnTo>
                  <a:lnTo>
                    <a:pt x="65" y="32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78" y="325"/>
                  </a:lnTo>
                  <a:lnTo>
                    <a:pt x="86" y="328"/>
                  </a:lnTo>
                  <a:lnTo>
                    <a:pt x="92" y="331"/>
                  </a:lnTo>
                  <a:lnTo>
                    <a:pt x="96" y="336"/>
                  </a:lnTo>
                  <a:lnTo>
                    <a:pt x="101" y="340"/>
                  </a:lnTo>
                  <a:lnTo>
                    <a:pt x="104" y="346"/>
                  </a:lnTo>
                  <a:lnTo>
                    <a:pt x="107" y="354"/>
                  </a:lnTo>
                  <a:lnTo>
                    <a:pt x="107" y="361"/>
                  </a:lnTo>
                  <a:lnTo>
                    <a:pt x="107" y="361"/>
                  </a:lnTo>
                  <a:close/>
                  <a:moveTo>
                    <a:pt x="89" y="309"/>
                  </a:moveTo>
                  <a:lnTo>
                    <a:pt x="89" y="309"/>
                  </a:lnTo>
                  <a:lnTo>
                    <a:pt x="89" y="309"/>
                  </a:lnTo>
                  <a:close/>
                  <a:moveTo>
                    <a:pt x="215" y="253"/>
                  </a:moveTo>
                  <a:lnTo>
                    <a:pt x="215" y="253"/>
                  </a:lnTo>
                  <a:lnTo>
                    <a:pt x="207" y="253"/>
                  </a:lnTo>
                  <a:lnTo>
                    <a:pt x="201" y="250"/>
                  </a:lnTo>
                  <a:lnTo>
                    <a:pt x="195" y="247"/>
                  </a:lnTo>
                  <a:lnTo>
                    <a:pt x="189" y="243"/>
                  </a:lnTo>
                  <a:lnTo>
                    <a:pt x="185" y="237"/>
                  </a:lnTo>
                  <a:lnTo>
                    <a:pt x="182" y="231"/>
                  </a:lnTo>
                  <a:lnTo>
                    <a:pt x="179" y="223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10"/>
                  </a:lnTo>
                  <a:lnTo>
                    <a:pt x="182" y="202"/>
                  </a:lnTo>
                  <a:lnTo>
                    <a:pt x="185" y="196"/>
                  </a:lnTo>
                  <a:lnTo>
                    <a:pt x="189" y="190"/>
                  </a:lnTo>
                  <a:lnTo>
                    <a:pt x="195" y="186"/>
                  </a:lnTo>
                  <a:lnTo>
                    <a:pt x="201" y="183"/>
                  </a:lnTo>
                  <a:lnTo>
                    <a:pt x="207" y="181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22" y="181"/>
                  </a:lnTo>
                  <a:lnTo>
                    <a:pt x="230" y="183"/>
                  </a:lnTo>
                  <a:lnTo>
                    <a:pt x="236" y="186"/>
                  </a:lnTo>
                  <a:lnTo>
                    <a:pt x="242" y="190"/>
                  </a:lnTo>
                  <a:lnTo>
                    <a:pt x="246" y="196"/>
                  </a:lnTo>
                  <a:lnTo>
                    <a:pt x="249" y="202"/>
                  </a:lnTo>
                  <a:lnTo>
                    <a:pt x="251" y="210"/>
                  </a:lnTo>
                  <a:lnTo>
                    <a:pt x="252" y="217"/>
                  </a:lnTo>
                  <a:lnTo>
                    <a:pt x="252" y="217"/>
                  </a:lnTo>
                  <a:lnTo>
                    <a:pt x="251" y="223"/>
                  </a:lnTo>
                  <a:lnTo>
                    <a:pt x="249" y="231"/>
                  </a:lnTo>
                  <a:lnTo>
                    <a:pt x="246" y="237"/>
                  </a:lnTo>
                  <a:lnTo>
                    <a:pt x="242" y="243"/>
                  </a:lnTo>
                  <a:lnTo>
                    <a:pt x="236" y="247"/>
                  </a:lnTo>
                  <a:lnTo>
                    <a:pt x="230" y="250"/>
                  </a:lnTo>
                  <a:lnTo>
                    <a:pt x="222" y="253"/>
                  </a:lnTo>
                  <a:lnTo>
                    <a:pt x="215" y="253"/>
                  </a:lnTo>
                  <a:lnTo>
                    <a:pt x="215" y="253"/>
                  </a:lnTo>
                  <a:close/>
                  <a:moveTo>
                    <a:pt x="359" y="109"/>
                  </a:moveTo>
                  <a:lnTo>
                    <a:pt x="359" y="109"/>
                  </a:lnTo>
                  <a:lnTo>
                    <a:pt x="351" y="108"/>
                  </a:lnTo>
                  <a:lnTo>
                    <a:pt x="345" y="106"/>
                  </a:lnTo>
                  <a:lnTo>
                    <a:pt x="339" y="103"/>
                  </a:lnTo>
                  <a:lnTo>
                    <a:pt x="333" y="99"/>
                  </a:lnTo>
                  <a:lnTo>
                    <a:pt x="329" y="93"/>
                  </a:lnTo>
                  <a:lnTo>
                    <a:pt x="326" y="87"/>
                  </a:lnTo>
                  <a:lnTo>
                    <a:pt x="324" y="79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24" y="66"/>
                  </a:lnTo>
                  <a:lnTo>
                    <a:pt x="326" y="58"/>
                  </a:lnTo>
                  <a:lnTo>
                    <a:pt x="329" y="52"/>
                  </a:lnTo>
                  <a:lnTo>
                    <a:pt x="333" y="46"/>
                  </a:lnTo>
                  <a:lnTo>
                    <a:pt x="339" y="42"/>
                  </a:lnTo>
                  <a:lnTo>
                    <a:pt x="345" y="39"/>
                  </a:lnTo>
                  <a:lnTo>
                    <a:pt x="351" y="37"/>
                  </a:lnTo>
                  <a:lnTo>
                    <a:pt x="359" y="36"/>
                  </a:lnTo>
                  <a:lnTo>
                    <a:pt x="359" y="36"/>
                  </a:lnTo>
                  <a:lnTo>
                    <a:pt x="366" y="37"/>
                  </a:lnTo>
                  <a:lnTo>
                    <a:pt x="374" y="39"/>
                  </a:lnTo>
                  <a:lnTo>
                    <a:pt x="380" y="42"/>
                  </a:lnTo>
                  <a:lnTo>
                    <a:pt x="384" y="46"/>
                  </a:lnTo>
                  <a:lnTo>
                    <a:pt x="389" y="52"/>
                  </a:lnTo>
                  <a:lnTo>
                    <a:pt x="393" y="58"/>
                  </a:lnTo>
                  <a:lnTo>
                    <a:pt x="395" y="66"/>
                  </a:lnTo>
                  <a:lnTo>
                    <a:pt x="395" y="73"/>
                  </a:lnTo>
                  <a:lnTo>
                    <a:pt x="395" y="73"/>
                  </a:lnTo>
                  <a:lnTo>
                    <a:pt x="395" y="79"/>
                  </a:lnTo>
                  <a:lnTo>
                    <a:pt x="393" y="87"/>
                  </a:lnTo>
                  <a:lnTo>
                    <a:pt x="389" y="93"/>
                  </a:lnTo>
                  <a:lnTo>
                    <a:pt x="384" y="99"/>
                  </a:lnTo>
                  <a:lnTo>
                    <a:pt x="380" y="103"/>
                  </a:lnTo>
                  <a:lnTo>
                    <a:pt x="374" y="106"/>
                  </a:lnTo>
                  <a:lnTo>
                    <a:pt x="366" y="108"/>
                  </a:lnTo>
                  <a:lnTo>
                    <a:pt x="359" y="109"/>
                  </a:lnTo>
                  <a:lnTo>
                    <a:pt x="359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97" y="4683989"/>
            <a:ext cx="402361" cy="4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1890" y="3486150"/>
            <a:ext cx="9002110" cy="12954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0510" y="3486150"/>
            <a:ext cx="152400" cy="12953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594392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15712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821824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6927936" y="359464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22740" y="194125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28852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4834964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6941076" y="1941514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4607"/>
            <a:ext cx="5638800" cy="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200400" y="1200150"/>
            <a:ext cx="5410200" cy="24384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00399" y="381381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0" y="4118610"/>
            <a:ext cx="5486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409575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200150"/>
            <a:ext cx="2514600" cy="3124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81350"/>
            <a:ext cx="9144000" cy="12954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5770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02895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1800" y="1351046"/>
            <a:ext cx="1828800" cy="1828800"/>
            <a:chOff x="431800" y="1351046"/>
            <a:chExt cx="1828800" cy="1828800"/>
          </a:xfrm>
        </p:grpSpPr>
        <p:sp>
          <p:nvSpPr>
            <p:cNvPr id="5" name="Oval 4"/>
            <p:cNvSpPr/>
            <p:nvPr userDrawn="1"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3524" y="1372770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2945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3050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87997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90800" y="1352550"/>
            <a:ext cx="1828800" cy="1828800"/>
            <a:chOff x="2590800" y="1352550"/>
            <a:chExt cx="1828800" cy="1828800"/>
          </a:xfrm>
        </p:grpSpPr>
        <p:sp>
          <p:nvSpPr>
            <p:cNvPr id="41" name="Oval 40"/>
            <p:cNvSpPr/>
            <p:nvPr userDrawn="1"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41"/>
            <p:cNvSpPr/>
            <p:nvPr userDrawn="1"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26125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724400" y="1352550"/>
            <a:ext cx="1828800" cy="1828800"/>
            <a:chOff x="4724400" y="1352550"/>
            <a:chExt cx="1828800" cy="1828800"/>
          </a:xfrm>
        </p:grpSpPr>
        <p:sp>
          <p:nvSpPr>
            <p:cNvPr id="44" name="Oval 43"/>
            <p:cNvSpPr/>
            <p:nvPr userDrawn="1"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ie 44"/>
            <p:cNvSpPr/>
            <p:nvPr userDrawn="1"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7461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84895" y="1352550"/>
            <a:ext cx="1828800" cy="1828800"/>
            <a:chOff x="6884895" y="1352550"/>
            <a:chExt cx="1828800" cy="1828800"/>
          </a:xfrm>
        </p:grpSpPr>
        <p:sp>
          <p:nvSpPr>
            <p:cNvPr id="47" name="Oval 46"/>
            <p:cNvSpPr/>
            <p:nvPr userDrawn="1"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47"/>
            <p:cNvSpPr/>
            <p:nvPr userDrawn="1"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6906619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86966"/>
            <a:ext cx="9144000" cy="2103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190750"/>
            <a:ext cx="9144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571750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76599" y="2877974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2401" y="2571750"/>
            <a:ext cx="3048000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9593593-8839-4E61-A88E-A10B7ED6919B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525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4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8" y="-6757"/>
            <a:ext cx="9139201" cy="515379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27532" y="4760804"/>
            <a:ext cx="1098755" cy="138502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8909" y="4760804"/>
            <a:ext cx="1228623" cy="1385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0804"/>
            <a:ext cx="228926" cy="13850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" y="1553041"/>
            <a:ext cx="8459657" cy="19936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475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1955"/>
            <a:ext cx="8229600" cy="38779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5380"/>
            <a:ext cx="8229600" cy="3365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7532" y="4760804"/>
            <a:ext cx="1098755" cy="138502"/>
          </a:xfrm>
          <a:prstGeom prst="rect">
            <a:avLst/>
          </a:prstGeom>
        </p:spPr>
        <p:txBody>
          <a:bodyPr/>
          <a:lstStyle/>
          <a:p>
            <a:fld id="{29D28D06-218E-4EE5-AC47-A9F3FEC497C6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8909" y="4760804"/>
            <a:ext cx="1228623" cy="1385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760804"/>
            <a:ext cx="228926" cy="13850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4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1157288"/>
            <a:ext cx="5562600" cy="32661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0066" y="1565910"/>
            <a:ext cx="2377440" cy="2377440"/>
            <a:chOff x="550066" y="1565910"/>
            <a:chExt cx="2377440" cy="2377440"/>
          </a:xfrm>
        </p:grpSpPr>
        <p:sp>
          <p:nvSpPr>
            <p:cNvPr id="10" name="Oval 9"/>
            <p:cNvSpPr/>
            <p:nvPr userDrawn="1"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/>
            <p:cNvSpPr/>
            <p:nvPr userDrawn="1"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5786" y="1611630"/>
            <a:ext cx="2286000" cy="2286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27532" y="4760804"/>
            <a:ext cx="1098755" cy="138502"/>
          </a:xfrm>
          <a:prstGeom prst="rect">
            <a:avLst/>
          </a:prstGeom>
        </p:spPr>
        <p:txBody>
          <a:bodyPr/>
          <a:lstStyle/>
          <a:p>
            <a:fld id="{168905B7-0AF8-4311-A816-0736BC558407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8909" y="4760804"/>
            <a:ext cx="1228623" cy="13850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0804"/>
            <a:ext cx="228926" cy="13850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45720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57800" y="1352550"/>
            <a:ext cx="3429000" cy="297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9550"/>
            <a:ext cx="4819650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28194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2028076"/>
            <a:ext cx="5247526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" y="4019551"/>
            <a:ext cx="2895600" cy="1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1723276"/>
            <a:ext cx="5247526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290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1816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1816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342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101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12395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610100" y="1123950"/>
            <a:ext cx="45339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3875" y="1162051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00575" y="1162050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0575" y="171450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4476749"/>
            <a:ext cx="9144000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100" y="4476749"/>
            <a:ext cx="4533900" cy="10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7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33400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33400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33400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963478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963478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963478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963478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963478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963478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00150"/>
            <a:ext cx="8153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52750"/>
            <a:ext cx="9144000" cy="16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525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38481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7437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552950"/>
            <a:ext cx="3048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 userDrawn="1"/>
        </p:nvSpPr>
        <p:spPr>
          <a:xfrm>
            <a:off x="3048000" y="4552950"/>
            <a:ext cx="3048000" cy="7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 userDrawn="1"/>
        </p:nvSpPr>
        <p:spPr>
          <a:xfrm>
            <a:off x="6096000" y="4552950"/>
            <a:ext cx="3048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3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2590800" cy="93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6172200" y="4679414"/>
            <a:ext cx="2735697" cy="367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aseline="0" dirty="0" smtClean="0">
                <a:solidFill>
                  <a:schemeClr val="accent2"/>
                </a:solidFill>
              </a:rPr>
              <a:t>SERVICIOS XAMARIN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7256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3"/>
                </a:solidFill>
              </a:rPr>
              <a:t>AVANTE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069540"/>
            <a:ext cx="9144000" cy="7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93225" y="5069540"/>
            <a:ext cx="2590800" cy="73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3886102" y="1623222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8130711" y="1560211"/>
            <a:ext cx="1144749" cy="881829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  <p:sldLayoutId id="2147483675" r:id="rId4"/>
    <p:sldLayoutId id="2147483697" r:id="rId5"/>
    <p:sldLayoutId id="2147483676" r:id="rId6"/>
    <p:sldLayoutId id="2147483677" r:id="rId7"/>
    <p:sldLayoutId id="2147483678" r:id="rId8"/>
    <p:sldLayoutId id="214748368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98" r:id="rId15"/>
    <p:sldLayoutId id="2147483696" r:id="rId16"/>
    <p:sldLayoutId id="2147483695" r:id="rId17"/>
    <p:sldLayoutId id="2147483694" r:id="rId18"/>
    <p:sldLayoutId id="2147483693" r:id="rId19"/>
    <p:sldLayoutId id="2147483691" r:id="rId20"/>
    <p:sldLayoutId id="2147483690" r:id="rId21"/>
    <p:sldLayoutId id="2147483689" r:id="rId22"/>
    <p:sldLayoutId id="2147483684" r:id="rId23"/>
    <p:sldLayoutId id="2147483685" r:id="rId24"/>
    <p:sldLayoutId id="2147483686" r:id="rId25"/>
    <p:sldLayoutId id="2147483692" r:id="rId26"/>
    <p:sldLayoutId id="2147483699" r:id="rId27"/>
    <p:sldLayoutId id="2147483701" r:id="rId28"/>
    <p:sldLayoutId id="2147483702" r:id="rId29"/>
    <p:sldLayoutId id="2147483703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" y="839"/>
            <a:ext cx="9141583" cy="5151662"/>
          </a:xfrm>
        </p:spPr>
      </p:pic>
      <p:sp>
        <p:nvSpPr>
          <p:cNvPr id="24" name="Entrada manual 23"/>
          <p:cNvSpPr/>
          <p:nvPr/>
        </p:nvSpPr>
        <p:spPr>
          <a:xfrm rot="5400000">
            <a:off x="19653" y="-18447"/>
            <a:ext cx="5143500" cy="5180394"/>
          </a:xfrm>
          <a:prstGeom prst="flowChartManualIn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31" name="Title 19"/>
          <p:cNvSpPr txBox="1">
            <a:spLocks/>
          </p:cNvSpPr>
          <p:nvPr/>
        </p:nvSpPr>
        <p:spPr>
          <a:xfrm>
            <a:off x="304800" y="819150"/>
            <a:ext cx="3593773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INTRODUCCIÓN A XAMARIN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itle 19"/>
          <p:cNvSpPr txBox="1">
            <a:spLocks/>
          </p:cNvSpPr>
          <p:nvPr/>
        </p:nvSpPr>
        <p:spPr>
          <a:xfrm>
            <a:off x="152400" y="2529986"/>
            <a:ext cx="4267200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En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que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consiste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aporte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, costs y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todo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lo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necesario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para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concretar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con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exactitud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Xamarin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Marcador de posición de 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157450" y="11621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5 CuadroTexto"/>
          <p:cNvSpPr txBox="1"/>
          <p:nvPr/>
        </p:nvSpPr>
        <p:spPr>
          <a:xfrm>
            <a:off x="444366" y="438150"/>
            <a:ext cx="22988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dirty="0" smtClean="0">
                <a:solidFill>
                  <a:schemeClr val="accent2"/>
                </a:solidFill>
                <a:latin typeface="Franklin Gothic Book" panose="020B0503020102020204" pitchFamily="34" charset="0"/>
              </a:rPr>
              <a:t>¿APIs </a:t>
            </a:r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nativas?</a:t>
            </a:r>
          </a:p>
        </p:txBody>
      </p:sp>
      <p:pic>
        <p:nvPicPr>
          <p:cNvPr id="8" name="Picture 7" descr="iOS C#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419" y="1594465"/>
            <a:ext cx="4365002" cy="3135038"/>
          </a:xfrm>
          <a:prstGeom prst="rect">
            <a:avLst/>
          </a:prstGeom>
        </p:spPr>
      </p:pic>
      <p:sp>
        <p:nvSpPr>
          <p:cNvPr id="9" name="Title 10"/>
          <p:cNvSpPr txBox="1">
            <a:spLocks/>
          </p:cNvSpPr>
          <p:nvPr/>
        </p:nvSpPr>
        <p:spPr bwMode="auto">
          <a:xfrm>
            <a:off x="1762267" y="1055476"/>
            <a:ext cx="5879306" cy="56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145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3429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51435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685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3300" dirty="0"/>
              <a:t>APIs iOS | 100% de </a:t>
            </a:r>
            <a:r>
              <a:rPr lang="en-US" sz="3300" dirty="0" err="1"/>
              <a:t>Convergencia</a:t>
            </a:r>
            <a:endParaRPr lang="en-US" sz="3300" kern="0" dirty="0"/>
          </a:p>
        </p:txBody>
      </p:sp>
    </p:spTree>
    <p:extLst>
      <p:ext uri="{BB962C8B-B14F-4D97-AF65-F5344CB8AC3E}">
        <p14:creationId xmlns:p14="http://schemas.microsoft.com/office/powerpoint/2010/main" val="38748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5 CuadroTexto"/>
          <p:cNvSpPr txBox="1"/>
          <p:nvPr/>
        </p:nvSpPr>
        <p:spPr>
          <a:xfrm>
            <a:off x="457200" y="438150"/>
            <a:ext cx="22988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dirty="0" smtClean="0">
                <a:solidFill>
                  <a:schemeClr val="accent2"/>
                </a:solidFill>
                <a:latin typeface="Franklin Gothic Book" panose="020B0503020102020204" pitchFamily="34" charset="0"/>
              </a:rPr>
              <a:t>¿APIs </a:t>
            </a:r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nativas?</a:t>
            </a:r>
          </a:p>
        </p:txBody>
      </p:sp>
      <p:sp>
        <p:nvSpPr>
          <p:cNvPr id="8" name="Title 10"/>
          <p:cNvSpPr txBox="1">
            <a:spLocks/>
          </p:cNvSpPr>
          <p:nvPr/>
        </p:nvSpPr>
        <p:spPr>
          <a:xfrm>
            <a:off x="1769492" y="1205729"/>
            <a:ext cx="6172200" cy="2706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/>
              <a:t>APIs Android | 100% de </a:t>
            </a:r>
            <a:r>
              <a:rPr lang="en-US" sz="2700" dirty="0" err="1"/>
              <a:t>Convergencia</a:t>
            </a:r>
            <a:endParaRPr lang="en-US" sz="2700" dirty="0"/>
          </a:p>
        </p:txBody>
      </p:sp>
      <p:pic>
        <p:nvPicPr>
          <p:cNvPr id="9" name="Picture 8" descr="Android C#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21" y="1501319"/>
            <a:ext cx="4536504" cy="31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8625" y="1378371"/>
            <a:ext cx="8229600" cy="20601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 err="1" smtClean="0">
                <a:solidFill>
                  <a:srgbClr val="00BCF2"/>
                </a:solidFill>
              </a:rPr>
              <a:t>Es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decir</a:t>
            </a:r>
            <a:r>
              <a:rPr lang="en-US" sz="2600" dirty="0" smtClean="0">
                <a:solidFill>
                  <a:srgbClr val="00BCF2"/>
                </a:solidFill>
              </a:rPr>
              <a:t>, </a:t>
            </a:r>
            <a:r>
              <a:rPr lang="en-US" sz="2600" dirty="0" err="1" smtClean="0">
                <a:solidFill>
                  <a:srgbClr val="00BCF2"/>
                </a:solidFill>
              </a:rPr>
              <a:t>cualquier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cosa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que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puedas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hacer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en</a:t>
            </a:r>
            <a:r>
              <a:rPr lang="en-US" sz="2600" dirty="0" smtClean="0">
                <a:solidFill>
                  <a:srgbClr val="00BCF2"/>
                </a:solidFill>
              </a:rPr>
              <a:t> Objective-C, Swift, o </a:t>
            </a:r>
            <a:r>
              <a:rPr lang="en-US" sz="2600" dirty="0">
                <a:solidFill>
                  <a:srgbClr val="00BCF2"/>
                </a:solidFill>
              </a:rPr>
              <a:t>Java </a:t>
            </a:r>
            <a:br>
              <a:rPr lang="en-US" sz="2600" dirty="0">
                <a:solidFill>
                  <a:srgbClr val="00BCF2"/>
                </a:solidFill>
              </a:rPr>
            </a:br>
            <a:r>
              <a:rPr lang="en-US" sz="2600" dirty="0" smtClean="0">
                <a:solidFill>
                  <a:srgbClr val="00BCF2"/>
                </a:solidFill>
              </a:rPr>
              <a:t>se </a:t>
            </a:r>
            <a:r>
              <a:rPr lang="en-US" sz="2600" dirty="0" err="1" smtClean="0">
                <a:solidFill>
                  <a:srgbClr val="00BCF2"/>
                </a:solidFill>
              </a:rPr>
              <a:t>puede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hacer</a:t>
            </a:r>
            <a:r>
              <a:rPr lang="en-US" sz="2600" dirty="0" smtClean="0">
                <a:solidFill>
                  <a:srgbClr val="00BCF2"/>
                </a:solidFill>
              </a:rPr>
              <a:t> con C</a:t>
            </a:r>
            <a:r>
              <a:rPr lang="en-US" sz="2600" dirty="0">
                <a:solidFill>
                  <a:srgbClr val="00BCF2"/>
                </a:solidFill>
              </a:rPr>
              <a:t># </a:t>
            </a:r>
            <a:r>
              <a:rPr lang="en-US" sz="2600" dirty="0" smtClean="0">
                <a:solidFill>
                  <a:srgbClr val="00BCF2"/>
                </a:solidFill>
              </a:rPr>
              <a:t>con </a:t>
            </a:r>
            <a:r>
              <a:rPr lang="en-US" sz="2600" dirty="0" err="1" smtClean="0">
                <a:solidFill>
                  <a:srgbClr val="00BCF2"/>
                </a:solidFill>
              </a:rPr>
              <a:t>Xamarin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usando</a:t>
            </a:r>
            <a:r>
              <a:rPr lang="en-US" sz="2600" dirty="0" smtClean="0">
                <a:solidFill>
                  <a:srgbClr val="00BCF2"/>
                </a:solidFill>
              </a:rPr>
              <a:t> Visual </a:t>
            </a:r>
            <a:r>
              <a:rPr lang="en-US" sz="2600" dirty="0">
                <a:solidFill>
                  <a:srgbClr val="00BCF2"/>
                </a:solidFill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19870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165048" y="33261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01160" y="3930857"/>
            <a:ext cx="4166040" cy="481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algn="l" defTabSz="457011">
              <a:defRPr/>
            </a:pP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Xamarin.iOS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realiza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compilación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Ahead Of Time (AOT) para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binario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ARM para la Apple’s App Store.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201613"/>
            <a:ext cx="9144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sz="4000" b="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Rendimiento</a:t>
            </a:r>
            <a:r>
              <a:rPr lang="en-US" sz="4000" b="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0" dirty="0" err="1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nativo</a:t>
            </a:r>
            <a:endParaRPr lang="en-US" sz="4000" b="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825560" y="3930857"/>
            <a:ext cx="3950140" cy="481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algn="l" defTabSz="457011">
              <a:defRPr/>
            </a:pP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Xamarin.Android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compilación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Just In Time (JIT).</a:t>
            </a:r>
          </a:p>
        </p:txBody>
      </p:sp>
      <p:pic>
        <p:nvPicPr>
          <p:cNvPr id="2" name="Picture 1" descr="Presentation_vs02_AOT_nobg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" y="1038861"/>
            <a:ext cx="8923663" cy="25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34" y="3174312"/>
            <a:ext cx="2328744" cy="733673"/>
          </a:xfrm>
          <a:prstGeom prst="rect">
            <a:avLst/>
          </a:prstGeom>
        </p:spPr>
      </p:pic>
      <p:sp>
        <p:nvSpPr>
          <p:cNvPr id="55298" name="Rectangle 8"/>
          <p:cNvSpPr>
            <a:spLocks noChangeArrowheads="1"/>
          </p:cNvSpPr>
          <p:nvPr/>
        </p:nvSpPr>
        <p:spPr bwMode="gray">
          <a:xfrm>
            <a:off x="5527675" y="1208088"/>
            <a:ext cx="236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endParaRPr lang="de-DE" altLang="en-US" sz="3200" b="1">
              <a:solidFill>
                <a:srgbClr val="254061"/>
              </a:solidFill>
              <a:latin typeface="Myriad Pro"/>
              <a:ea typeface="Myriad Pro"/>
              <a:cs typeface="Myriad Pro"/>
            </a:endParaRPr>
          </a:p>
        </p:txBody>
      </p:sp>
      <p:sp>
        <p:nvSpPr>
          <p:cNvPr id="55299" name="TextBox 31"/>
          <p:cNvSpPr txBox="1">
            <a:spLocks noChangeArrowheads="1"/>
          </p:cNvSpPr>
          <p:nvPr/>
        </p:nvSpPr>
        <p:spPr bwMode="auto">
          <a:xfrm>
            <a:off x="9363075" y="30575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5301" name="Title 1"/>
          <p:cNvSpPr txBox="1">
            <a:spLocks/>
          </p:cNvSpPr>
          <p:nvPr/>
        </p:nvSpPr>
        <p:spPr bwMode="auto">
          <a:xfrm>
            <a:off x="0" y="206375"/>
            <a:ext cx="9144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defTabSz="457200"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defTabSz="457200"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defTabSz="457200"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defTabSz="457200"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1143000" indent="1143000" defTabSz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1600200" indent="1143000" defTabSz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2057400" indent="1143000" defTabSz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2514600" indent="1143000" defTabSz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r>
              <a:rPr lang="en-US" altLang="en-US" sz="40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Tecnologías</a:t>
            </a:r>
            <a:r>
              <a:rPr lang="en-US" altLang="en-US" sz="4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 </a:t>
            </a:r>
            <a:r>
              <a:rPr lang="en-US" altLang="en-US" sz="4000" dirty="0" err="1" smtClean="0">
                <a:solidFill>
                  <a:schemeClr val="accent2"/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emergentes</a:t>
            </a:r>
            <a:r>
              <a:rPr lang="en-US" altLang="en-US" sz="4000" dirty="0" smtClean="0">
                <a:solidFill>
                  <a:schemeClr val="accent2"/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 y </a:t>
            </a:r>
            <a:r>
              <a:rPr lang="en-US" altLang="en-US" sz="4000" dirty="0" err="1" smtClean="0">
                <a:solidFill>
                  <a:schemeClr val="accent2"/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nuevos</a:t>
            </a:r>
            <a:r>
              <a:rPr lang="en-US" altLang="en-US" sz="4000" dirty="0" smtClean="0">
                <a:solidFill>
                  <a:schemeClr val="accent2"/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 </a:t>
            </a:r>
            <a:r>
              <a:rPr lang="en-US" altLang="en-US" sz="4000" dirty="0" err="1" smtClean="0">
                <a:solidFill>
                  <a:schemeClr val="accent2"/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dispositivos</a:t>
            </a:r>
            <a:endParaRPr lang="en-US" altLang="en-US" sz="4000" dirty="0">
              <a:solidFill>
                <a:schemeClr val="accent2"/>
              </a:solidFill>
              <a:latin typeface="Segoe UI" panose="020B0502040204020203" pitchFamily="34" charset="0"/>
              <a:ea typeface="MS PGothic" panose="020B0600070205080204" pitchFamily="34" charset="-128"/>
              <a:cs typeface="Segoe UI" panose="020B0502040204020203" pitchFamily="34" charset="0"/>
            </a:endParaRPr>
          </a:p>
        </p:txBody>
      </p:sp>
      <p:pic>
        <p:nvPicPr>
          <p:cNvPr id="55304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300" y="2160559"/>
            <a:ext cx="1622694" cy="162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23" y="2029582"/>
            <a:ext cx="1315856" cy="2075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114" y="1847993"/>
            <a:ext cx="4034561" cy="2247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199" y="4104587"/>
            <a:ext cx="885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    Android Wear                    Google Glass                 Amazon Fire Phone        Amazon Fire TV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598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2"/>
          <p:cNvCxnSpPr/>
          <p:nvPr/>
        </p:nvCxnSpPr>
        <p:spPr>
          <a:xfrm flipV="1">
            <a:off x="1734359" y="2341234"/>
            <a:ext cx="6172200" cy="17879"/>
          </a:xfrm>
          <a:prstGeom prst="line">
            <a:avLst/>
          </a:prstGeom>
          <a:ln>
            <a:solidFill>
              <a:srgbClr val="37609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1831631" y="2269778"/>
            <a:ext cx="171450" cy="171450"/>
            <a:chOff x="2628904" y="3086104"/>
            <a:chExt cx="228600" cy="228600"/>
          </a:xfrm>
        </p:grpSpPr>
        <p:sp>
          <p:nvSpPr>
            <p:cNvPr id="14" name="Oval 13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2A9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5604722" y="2265016"/>
            <a:ext cx="171450" cy="171450"/>
            <a:chOff x="2628904" y="3086104"/>
            <a:chExt cx="228600" cy="228600"/>
          </a:xfrm>
        </p:grpSpPr>
        <p:sp>
          <p:nvSpPr>
            <p:cNvPr id="19" name="Oval 18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626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82790" y="2054276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2A9B18"/>
                </a:solidFill>
              </a:rPr>
              <a:t>2000</a:t>
            </a:r>
            <a:endParaRPr lang="en-US" sz="1050" dirty="0">
              <a:solidFill>
                <a:srgbClr val="2A9B18"/>
              </a:solidFill>
            </a:endParaRPr>
          </a:p>
        </p:txBody>
      </p:sp>
      <p:sp>
        <p:nvSpPr>
          <p:cNvPr id="23" name="Rektangel 76"/>
          <p:cNvSpPr>
            <a:spLocks noChangeArrowheads="1"/>
          </p:cNvSpPr>
          <p:nvPr/>
        </p:nvSpPr>
        <p:spPr bwMode="auto">
          <a:xfrm>
            <a:off x="1658990" y="2556706"/>
            <a:ext cx="106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Se funda 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Ximian </a:t>
            </a:r>
            <a:br>
              <a:rPr lang="en-US" sz="900" noProof="1">
                <a:solidFill>
                  <a:srgbClr val="262626"/>
                </a:solidFill>
              </a:rPr>
            </a:br>
            <a:endParaRPr lang="en-US" sz="900" noProof="1">
              <a:solidFill>
                <a:srgbClr val="262626"/>
              </a:solidFill>
            </a:endParaRP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804622" y="2269778"/>
            <a:ext cx="171450" cy="171450"/>
            <a:chOff x="2628904" y="3086104"/>
            <a:chExt cx="228600" cy="228600"/>
          </a:xfrm>
        </p:grpSpPr>
        <p:sp>
          <p:nvSpPr>
            <p:cNvPr id="25" name="Oval 24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626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441231" y="2269778"/>
            <a:ext cx="171450" cy="171450"/>
            <a:chOff x="2628904" y="3086104"/>
            <a:chExt cx="228600" cy="228600"/>
          </a:xfrm>
        </p:grpSpPr>
        <p:sp>
          <p:nvSpPr>
            <p:cNvPr id="30" name="Oval 26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31" name="Oval 27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2A9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32" name="TextBox 28"/>
          <p:cNvSpPr txBox="1"/>
          <p:nvPr/>
        </p:nvSpPr>
        <p:spPr>
          <a:xfrm>
            <a:off x="2192390" y="2047727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2A9B18"/>
                </a:solidFill>
              </a:rPr>
              <a:t>2001</a:t>
            </a:r>
            <a:endParaRPr lang="en-US" sz="1050" dirty="0">
              <a:solidFill>
                <a:srgbClr val="2A9B18"/>
              </a:solidFill>
            </a:endParaRPr>
          </a:p>
        </p:txBody>
      </p:sp>
      <p:sp>
        <p:nvSpPr>
          <p:cNvPr id="33" name="Rektangel 76"/>
          <p:cNvSpPr>
            <a:spLocks noChangeArrowheads="1"/>
          </p:cNvSpPr>
          <p:nvPr/>
        </p:nvSpPr>
        <p:spPr bwMode="auto">
          <a:xfrm>
            <a:off x="2354315" y="2556706"/>
            <a:ext cx="106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Comienza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Mono</a:t>
            </a:r>
          </a:p>
          <a:p>
            <a:endParaRPr lang="en-US" sz="900" noProof="1">
              <a:solidFill>
                <a:srgbClr val="262626"/>
              </a:solidFill>
            </a:endParaRPr>
          </a:p>
        </p:txBody>
      </p:sp>
      <p:grpSp>
        <p:nvGrpSpPr>
          <p:cNvPr id="34" name="Group 24"/>
          <p:cNvGrpSpPr>
            <a:grpSpLocks/>
          </p:cNvGrpSpPr>
          <p:nvPr/>
        </p:nvGrpSpPr>
        <p:grpSpPr bwMode="auto">
          <a:xfrm>
            <a:off x="3145607" y="2269778"/>
            <a:ext cx="171450" cy="171450"/>
            <a:chOff x="2628904" y="3086104"/>
            <a:chExt cx="228600" cy="228600"/>
          </a:xfrm>
        </p:grpSpPr>
        <p:sp>
          <p:nvSpPr>
            <p:cNvPr id="35" name="Oval 31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36" name="Oval 32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2A9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37" name="TextBox 33"/>
          <p:cNvSpPr txBox="1"/>
          <p:nvPr/>
        </p:nvSpPr>
        <p:spPr>
          <a:xfrm>
            <a:off x="2916649" y="2041178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2A9B18"/>
                </a:solidFill>
              </a:rPr>
              <a:t>2003</a:t>
            </a:r>
            <a:endParaRPr lang="en-US" sz="1050" dirty="0">
              <a:solidFill>
                <a:srgbClr val="2A9B18"/>
              </a:solidFill>
            </a:endParaRPr>
          </a:p>
        </p:txBody>
      </p:sp>
      <p:sp>
        <p:nvSpPr>
          <p:cNvPr id="38" name="Rektangel 76"/>
          <p:cNvSpPr>
            <a:spLocks noChangeArrowheads="1"/>
          </p:cNvSpPr>
          <p:nvPr/>
        </p:nvSpPr>
        <p:spPr bwMode="auto">
          <a:xfrm>
            <a:off x="3069049" y="2556706"/>
            <a:ext cx="106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Ximian </a:t>
            </a:r>
            <a:br>
              <a:rPr lang="en-US" sz="900" noProof="1">
                <a:solidFill>
                  <a:srgbClr val="262626"/>
                </a:solidFill>
              </a:rPr>
            </a:br>
            <a:r>
              <a:rPr lang="en-US" sz="900" noProof="1">
                <a:solidFill>
                  <a:srgbClr val="262626"/>
                </a:solidFill>
              </a:rPr>
              <a:t>es adquirida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Por Novell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021190" y="2269778"/>
            <a:ext cx="171450" cy="171450"/>
            <a:chOff x="2628904" y="3086104"/>
            <a:chExt cx="228600" cy="228600"/>
          </a:xfrm>
        </p:grpSpPr>
        <p:sp>
          <p:nvSpPr>
            <p:cNvPr id="40" name="Oval 36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41" name="Oval 37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2A9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38"/>
          <p:cNvSpPr txBox="1"/>
          <p:nvPr/>
        </p:nvSpPr>
        <p:spPr>
          <a:xfrm>
            <a:off x="3764374" y="2034629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2A9B18"/>
                </a:solidFill>
              </a:rPr>
              <a:t>2009</a:t>
            </a:r>
            <a:endParaRPr lang="en-US" sz="1050" dirty="0">
              <a:solidFill>
                <a:srgbClr val="2A9B18"/>
              </a:solidFill>
            </a:endParaRPr>
          </a:p>
        </p:txBody>
      </p:sp>
      <p:sp>
        <p:nvSpPr>
          <p:cNvPr id="43" name="Rektangel 76"/>
          <p:cNvSpPr>
            <a:spLocks noChangeArrowheads="1"/>
          </p:cNvSpPr>
          <p:nvPr/>
        </p:nvSpPr>
        <p:spPr bwMode="auto">
          <a:xfrm>
            <a:off x="3907249" y="2556705"/>
            <a:ext cx="83903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Se lanza el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Primer product iOS</a:t>
            </a:r>
          </a:p>
        </p:txBody>
      </p:sp>
      <p:sp>
        <p:nvSpPr>
          <p:cNvPr id="44" name="TextBox 40"/>
          <p:cNvSpPr txBox="1"/>
          <p:nvPr/>
        </p:nvSpPr>
        <p:spPr>
          <a:xfrm>
            <a:off x="4554949" y="2028081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3366FF"/>
                </a:solidFill>
              </a:rPr>
              <a:t>2011</a:t>
            </a:r>
            <a:endParaRPr lang="en-US" sz="1050" dirty="0">
              <a:solidFill>
                <a:srgbClr val="3366FF"/>
              </a:solidFill>
            </a:endParaRPr>
          </a:p>
        </p:txBody>
      </p:sp>
      <p:sp>
        <p:nvSpPr>
          <p:cNvPr id="45" name="Rektangel 76"/>
          <p:cNvSpPr>
            <a:spLocks noChangeArrowheads="1"/>
          </p:cNvSpPr>
          <p:nvPr/>
        </p:nvSpPr>
        <p:spPr bwMode="auto">
          <a:xfrm>
            <a:off x="4677941" y="2556706"/>
            <a:ext cx="682524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Se funda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Xamarin 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Primera 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Release de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Xamarin.Android</a:t>
            </a:r>
          </a:p>
        </p:txBody>
      </p:sp>
      <p:sp>
        <p:nvSpPr>
          <p:cNvPr id="46" name="TextBox 42"/>
          <p:cNvSpPr txBox="1"/>
          <p:nvPr/>
        </p:nvSpPr>
        <p:spPr>
          <a:xfrm>
            <a:off x="5335999" y="2028677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3366FF"/>
                </a:solidFill>
              </a:rPr>
              <a:t>2012</a:t>
            </a:r>
            <a:endParaRPr lang="en-US" sz="1050" dirty="0">
              <a:solidFill>
                <a:srgbClr val="3366FF"/>
              </a:solidFill>
            </a:endParaRPr>
          </a:p>
        </p:txBody>
      </p:sp>
      <p:sp>
        <p:nvSpPr>
          <p:cNvPr id="47" name="Rektangel 76"/>
          <p:cNvSpPr>
            <a:spLocks noChangeArrowheads="1"/>
          </p:cNvSpPr>
          <p:nvPr/>
        </p:nvSpPr>
        <p:spPr bwMode="auto">
          <a:xfrm>
            <a:off x="5528405" y="2562755"/>
            <a:ext cx="10601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Primera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Release de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Xamarin.Mac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Launch</a:t>
            </a:r>
            <a:br>
              <a:rPr lang="en-US" sz="900" noProof="1">
                <a:solidFill>
                  <a:srgbClr val="262626"/>
                </a:solidFill>
              </a:rPr>
            </a:br>
            <a:r>
              <a:rPr lang="en-US" sz="900" noProof="1">
                <a:solidFill>
                  <a:srgbClr val="262626"/>
                </a:solidFill>
              </a:rPr>
              <a:t>Partner</a:t>
            </a:r>
            <a:br>
              <a:rPr lang="en-US" sz="900" noProof="1">
                <a:solidFill>
                  <a:srgbClr val="262626"/>
                </a:solidFill>
              </a:rPr>
            </a:br>
            <a:r>
              <a:rPr lang="en-US" sz="900" noProof="1">
                <a:solidFill>
                  <a:srgbClr val="262626"/>
                </a:solidFill>
              </a:rPr>
              <a:t>Program</a:t>
            </a:r>
          </a:p>
        </p:txBody>
      </p:sp>
      <p:grpSp>
        <p:nvGrpSpPr>
          <p:cNvPr id="48" name="Group 31"/>
          <p:cNvGrpSpPr>
            <a:grpSpLocks/>
          </p:cNvGrpSpPr>
          <p:nvPr/>
        </p:nvGrpSpPr>
        <p:grpSpPr bwMode="auto">
          <a:xfrm>
            <a:off x="6378628" y="2256087"/>
            <a:ext cx="171450" cy="171450"/>
            <a:chOff x="2628904" y="3086104"/>
            <a:chExt cx="228600" cy="228600"/>
          </a:xfrm>
        </p:grpSpPr>
        <p:sp>
          <p:nvSpPr>
            <p:cNvPr id="49" name="Oval 45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50" name="Oval 46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626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51" name="TextBox 47"/>
          <p:cNvSpPr txBox="1"/>
          <p:nvPr/>
        </p:nvSpPr>
        <p:spPr>
          <a:xfrm>
            <a:off x="6109905" y="2019749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3366FF"/>
                </a:solidFill>
              </a:rPr>
              <a:t>2013</a:t>
            </a:r>
            <a:endParaRPr lang="en-US" sz="1050" dirty="0">
              <a:solidFill>
                <a:srgbClr val="3366FF"/>
              </a:solidFill>
            </a:endParaRPr>
          </a:p>
        </p:txBody>
      </p:sp>
      <p:sp>
        <p:nvSpPr>
          <p:cNvPr id="52" name="Rektangel 76"/>
          <p:cNvSpPr>
            <a:spLocks noChangeArrowheads="1"/>
          </p:cNvSpPr>
          <p:nvPr/>
        </p:nvSpPr>
        <p:spPr bwMode="auto">
          <a:xfrm>
            <a:off x="6216703" y="2562755"/>
            <a:ext cx="1060131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Xamarin 2.0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Component 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Store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Evolve 2013 </a:t>
            </a:r>
          </a:p>
          <a:p>
            <a:endParaRPr lang="en-US" sz="9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Xamarin Test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Cloud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Microsoft Partnership</a:t>
            </a:r>
          </a:p>
        </p:txBody>
      </p:sp>
      <p:grpSp>
        <p:nvGrpSpPr>
          <p:cNvPr id="53" name="Group 31"/>
          <p:cNvGrpSpPr>
            <a:grpSpLocks/>
          </p:cNvGrpSpPr>
          <p:nvPr/>
        </p:nvGrpSpPr>
        <p:grpSpPr bwMode="auto">
          <a:xfrm>
            <a:off x="7411438" y="2258092"/>
            <a:ext cx="171450" cy="171450"/>
            <a:chOff x="2628904" y="3086104"/>
            <a:chExt cx="228600" cy="228600"/>
          </a:xfrm>
        </p:grpSpPr>
        <p:sp>
          <p:nvSpPr>
            <p:cNvPr id="54" name="Oval 52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55" name="Oval 53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626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56" name="TextBox 54"/>
          <p:cNvSpPr txBox="1"/>
          <p:nvPr/>
        </p:nvSpPr>
        <p:spPr>
          <a:xfrm>
            <a:off x="7142715" y="2021753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3366FF"/>
                </a:solidFill>
              </a:rPr>
              <a:t>2014</a:t>
            </a:r>
            <a:endParaRPr lang="en-US" sz="1050" dirty="0">
              <a:solidFill>
                <a:srgbClr val="3366FF"/>
              </a:solidFill>
            </a:endParaRPr>
          </a:p>
        </p:txBody>
      </p:sp>
      <p:sp>
        <p:nvSpPr>
          <p:cNvPr id="57" name="Rektangel 76"/>
          <p:cNvSpPr>
            <a:spLocks noChangeArrowheads="1"/>
          </p:cNvSpPr>
          <p:nvPr/>
        </p:nvSpPr>
        <p:spPr bwMode="auto">
          <a:xfrm>
            <a:off x="2348125" y="1716663"/>
            <a:ext cx="10601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.NET Launch</a:t>
            </a:r>
          </a:p>
        </p:txBody>
      </p:sp>
      <p:sp>
        <p:nvSpPr>
          <p:cNvPr id="58" name="Rektangel 76"/>
          <p:cNvSpPr>
            <a:spLocks noChangeArrowheads="1"/>
          </p:cNvSpPr>
          <p:nvPr/>
        </p:nvSpPr>
        <p:spPr bwMode="auto">
          <a:xfrm>
            <a:off x="3064756" y="1520967"/>
            <a:ext cx="10601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iPhone</a:t>
            </a:r>
          </a:p>
        </p:txBody>
      </p:sp>
      <p:sp>
        <p:nvSpPr>
          <p:cNvPr id="59" name="Rektangel 76"/>
          <p:cNvSpPr>
            <a:spLocks noChangeArrowheads="1"/>
          </p:cNvSpPr>
          <p:nvPr/>
        </p:nvSpPr>
        <p:spPr bwMode="auto">
          <a:xfrm>
            <a:off x="3369227" y="1284643"/>
            <a:ext cx="10601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</a:p>
        </p:txBody>
      </p:sp>
      <p:cxnSp>
        <p:nvCxnSpPr>
          <p:cNvPr id="60" name="Straight Connector 59"/>
          <p:cNvCxnSpPr>
            <a:stCxn id="57" idx="2"/>
          </p:cNvCxnSpPr>
          <p:nvPr/>
        </p:nvCxnSpPr>
        <p:spPr bwMode="auto">
          <a:xfrm flipH="1">
            <a:off x="2878190" y="1947495"/>
            <a:ext cx="1" cy="40267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3744859" y="1721823"/>
            <a:ext cx="0" cy="63729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9" idx="2"/>
          </p:cNvCxnSpPr>
          <p:nvPr/>
        </p:nvCxnSpPr>
        <p:spPr bwMode="auto">
          <a:xfrm flipH="1">
            <a:off x="3896501" y="1515475"/>
            <a:ext cx="2792" cy="8346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Rektangel 76"/>
          <p:cNvSpPr>
            <a:spLocks noChangeArrowheads="1"/>
          </p:cNvSpPr>
          <p:nvPr/>
        </p:nvSpPr>
        <p:spPr bwMode="auto">
          <a:xfrm>
            <a:off x="3959072" y="1081001"/>
            <a:ext cx="10601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Windows Phone</a:t>
            </a:r>
          </a:p>
        </p:txBody>
      </p:sp>
      <p:cxnSp>
        <p:nvCxnSpPr>
          <p:cNvPr id="64" name="Straight Connector 63"/>
          <p:cNvCxnSpPr>
            <a:stCxn id="63" idx="2"/>
          </p:cNvCxnSpPr>
          <p:nvPr/>
        </p:nvCxnSpPr>
        <p:spPr bwMode="auto">
          <a:xfrm>
            <a:off x="4489138" y="1311833"/>
            <a:ext cx="7405" cy="102940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" name="Rektangel 76"/>
          <p:cNvSpPr>
            <a:spLocks noChangeArrowheads="1"/>
          </p:cNvSpPr>
          <p:nvPr/>
        </p:nvSpPr>
        <p:spPr bwMode="auto">
          <a:xfrm>
            <a:off x="7142715" y="2556705"/>
            <a:ext cx="106013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Xamarin 3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Xamarin.Forms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Evolve 2014 </a:t>
            </a:r>
          </a:p>
          <a:p>
            <a:endParaRPr lang="en-US" sz="9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Xamarin Android Emulator</a:t>
            </a:r>
          </a:p>
        </p:txBody>
      </p:sp>
    </p:spTree>
    <p:extLst>
      <p:ext uri="{BB962C8B-B14F-4D97-AF65-F5344CB8AC3E}">
        <p14:creationId xmlns:p14="http://schemas.microsoft.com/office/powerpoint/2010/main" val="3796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5 CuadroTexto"/>
          <p:cNvSpPr txBox="1"/>
          <p:nvPr/>
        </p:nvSpPr>
        <p:spPr>
          <a:xfrm>
            <a:off x="533400" y="43815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Xamarin</a:t>
            </a:r>
            <a:endParaRPr lang="es-ES" sz="2700" dirty="0">
              <a:solidFill>
                <a:schemeClr val="accent2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2" name="Picture 11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2859" y="1194586"/>
            <a:ext cx="5130416" cy="34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00" y="854429"/>
            <a:ext cx="2754306" cy="275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97" y="746417"/>
            <a:ext cx="28083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856228" y="3343598"/>
            <a:ext cx="26860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en-US" sz="2100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Studio</a:t>
            </a:r>
          </a:p>
          <a:p>
            <a:pPr algn="ctr"/>
            <a:r>
              <a:rPr lang="en-US" altLang="en-US" sz="2100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 o Mac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4713728" y="3343598"/>
            <a:ext cx="26860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en-US" sz="2100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 Plugin</a:t>
            </a:r>
          </a:p>
          <a:p>
            <a:pPr algn="ctr"/>
            <a:r>
              <a:rPr lang="en-US" altLang="en-US" sz="2100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 2010/2012/2013</a:t>
            </a:r>
          </a:p>
        </p:txBody>
      </p:sp>
    </p:spTree>
    <p:extLst>
      <p:ext uri="{BB962C8B-B14F-4D97-AF65-F5344CB8AC3E}">
        <p14:creationId xmlns:p14="http://schemas.microsoft.com/office/powerpoint/2010/main" val="18081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/>
          <p:nvPr/>
        </p:nvSpPr>
        <p:spPr>
          <a:xfrm>
            <a:off x="5868144" y="1268570"/>
            <a:ext cx="24842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única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solución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Android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Phone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Store</a:t>
            </a:r>
          </a:p>
          <a:p>
            <a:endParaRPr lang="en-US" sz="13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Acceso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ecosistema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Microsoft: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ReSharper</a:t>
            </a:r>
            <a:endParaRPr lang="en-US" sz="120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Foundation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Acceso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testing</a:t>
            </a:r>
          </a:p>
        </p:txBody>
      </p:sp>
      <p:pic>
        <p:nvPicPr>
          <p:cNvPr id="13" name="Picture 4" descr="android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639" y="3714912"/>
            <a:ext cx="446510" cy="507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microsoft-windows-8-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9077" y="3784903"/>
            <a:ext cx="367022" cy="367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 descr="Apple logo icon - Aluminum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526" y="3762062"/>
            <a:ext cx="412706" cy="412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83618"/>
            <a:ext cx="3972411" cy="2146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5 CuadroTexto"/>
          <p:cNvSpPr txBox="1"/>
          <p:nvPr/>
        </p:nvSpPr>
        <p:spPr>
          <a:xfrm>
            <a:off x="609600" y="701623"/>
            <a:ext cx="558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Integración con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7564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5 CuadroTexto"/>
          <p:cNvSpPr txBox="1"/>
          <p:nvPr/>
        </p:nvSpPr>
        <p:spPr>
          <a:xfrm>
            <a:off x="457200" y="721639"/>
            <a:ext cx="44155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Integración con Visual Studio</a:t>
            </a:r>
          </a:p>
        </p:txBody>
      </p:sp>
      <p:sp>
        <p:nvSpPr>
          <p:cNvPr id="18" name="TextBox 3"/>
          <p:cNvSpPr txBox="1"/>
          <p:nvPr/>
        </p:nvSpPr>
        <p:spPr>
          <a:xfrm>
            <a:off x="5202041" y="1273576"/>
            <a:ext cx="280816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Debug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Emuladores</a:t>
            </a:r>
            <a:endParaRPr lang="en-US" sz="13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Dispositivos</a:t>
            </a:r>
            <a:endParaRPr lang="en-US" sz="13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3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Integrado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ToolBar</a:t>
            </a:r>
            <a:endParaRPr lang="en-US" sz="1350" b="1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Listado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dispositivos</a:t>
            </a:r>
            <a:endParaRPr lang="en-US" sz="120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 Click Start Debugging!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04" y="1373458"/>
            <a:ext cx="3183620" cy="57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03" y="2240748"/>
            <a:ext cx="3183620" cy="1943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990600" y="590550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2"/>
                </a:solidFill>
                <a:latin typeface="+mn-lt"/>
              </a:rPr>
              <a:t>Javier Suárez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Text Placeholder 4"/>
          <p:cNvSpPr>
            <a:spLocks noGrp="1"/>
          </p:cNvSpPr>
          <p:nvPr/>
        </p:nvSpPr>
        <p:spPr>
          <a:xfrm>
            <a:off x="990600" y="1177538"/>
            <a:ext cx="5328592" cy="352992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Microsoft MVP Windows Platform Development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Blog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geeks.ms/blogs/jsuarez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Email: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javiersuarezruiz@hotmail.com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Twitter: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jsuarezruiz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91" y="664308"/>
            <a:ext cx="1981737" cy="21348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51" y="1924526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smtClean="0">
                <a:latin typeface="Exo" pitchFamily="50" charset="0"/>
              </a:rPr>
              <a:t>Primer </a:t>
            </a:r>
            <a:r>
              <a:rPr lang="en-US" i="1" dirty="0" err="1" smtClean="0">
                <a:latin typeface="Exo" pitchFamily="50" charset="0"/>
              </a:rPr>
              <a:t>vistazo</a:t>
            </a:r>
            <a:r>
              <a:rPr lang="en-US" i="1" dirty="0" smtClean="0">
                <a:latin typeface="Exo" pitchFamily="50" charset="0"/>
              </a:rPr>
              <a:t> a la </a:t>
            </a:r>
            <a:r>
              <a:rPr lang="en-US" i="1" dirty="0" err="1" smtClean="0">
                <a:latin typeface="Exo" pitchFamily="50" charset="0"/>
              </a:rPr>
              <a:t>integración</a:t>
            </a:r>
            <a:r>
              <a:rPr lang="en-US" i="1" dirty="0" smtClean="0">
                <a:latin typeface="Exo" pitchFamily="50" charset="0"/>
              </a:rPr>
              <a:t> de Xamarin con Visual Studio y a Xamarin Studio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79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5 CuadroTexto"/>
          <p:cNvSpPr txBox="1"/>
          <p:nvPr/>
        </p:nvSpPr>
        <p:spPr>
          <a:xfrm>
            <a:off x="609600" y="701623"/>
            <a:ext cx="2761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Ejecución</a:t>
            </a:r>
          </a:p>
        </p:txBody>
      </p:sp>
      <p:pic>
        <p:nvPicPr>
          <p:cNvPr id="16" name="Picture 4" descr="android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0925" y="1447863"/>
            <a:ext cx="446510" cy="507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6" descr="microsoft-windows-8-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2432" y="1531728"/>
            <a:ext cx="367022" cy="367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7" descr="Apple logo icon - Aluminum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5898" y="1508887"/>
            <a:ext cx="412706" cy="412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1554149" y="2062878"/>
            <a:ext cx="183620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0259" defTabSz="342758">
              <a:defRPr/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Host</a:t>
            </a:r>
          </a:p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Necesita</a:t>
            </a: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Mac</a:t>
            </a:r>
          </a:p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Ejecución</a:t>
            </a: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Studio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3886078" y="2062878"/>
            <a:ext cx="183620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Studio</a:t>
            </a:r>
          </a:p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Dispositivos</a:t>
            </a:r>
            <a:endParaRPr lang="en-US" sz="16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Emuladores</a:t>
            </a:r>
            <a:endParaRPr lang="en-US" sz="16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337841" y="2064174"/>
            <a:ext cx="1836204" cy="28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Emuladores</a:t>
            </a: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nativos</a:t>
            </a:r>
            <a:endParaRPr lang="en-US" sz="16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Dispositivos</a:t>
            </a:r>
            <a:endParaRPr lang="en-US" sz="16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70259" defTabSz="342758">
              <a:defRPr/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9840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655676" y="1071750"/>
            <a:ext cx="5094140" cy="42712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solidFill>
                  <a:schemeClr val="accent2"/>
                </a:solidFill>
              </a:rPr>
              <a:t>Desarrollo </a:t>
            </a:r>
            <a:r>
              <a:rPr lang="en-US" sz="2100" dirty="0" err="1">
                <a:solidFill>
                  <a:schemeClr val="accent2"/>
                </a:solidFill>
              </a:rPr>
              <a:t>en</a:t>
            </a:r>
            <a:r>
              <a:rPr lang="en-US" sz="2100" dirty="0">
                <a:solidFill>
                  <a:schemeClr val="accent2"/>
                </a:solidFill>
              </a:rPr>
              <a:t> Xamarin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28" name="Picture 9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5677" y="1977684"/>
            <a:ext cx="2999597" cy="1998222"/>
          </a:xfrm>
          <a:prstGeom prst="rect">
            <a:avLst/>
          </a:prstGeom>
        </p:spPr>
      </p:pic>
      <p:sp>
        <p:nvSpPr>
          <p:cNvPr id="30" name="TextBox 26"/>
          <p:cNvSpPr txBox="1">
            <a:spLocks noChangeArrowheads="1"/>
          </p:cNvSpPr>
          <p:nvPr/>
        </p:nvSpPr>
        <p:spPr bwMode="auto">
          <a:xfrm>
            <a:off x="4968246" y="1439217"/>
            <a:ext cx="2997347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14313" indent="-214313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La UI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espec</a:t>
            </a:r>
            <a:r>
              <a:rPr lang="es-ES" sz="1500" dirty="0">
                <a:solidFill>
                  <a:srgbClr val="595959"/>
                </a:solidFill>
                <a:latin typeface="Helvetica Light"/>
                <a:cs typeface="Helvetica Light"/>
              </a:rPr>
              <a:t>í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fica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214313" indent="-214313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La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lógica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Aplicación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C# y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mediante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el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uso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PCLs o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Shared.</a:t>
            </a:r>
          </a:p>
          <a:p>
            <a:pPr marL="214313" indent="-214313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70%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aprox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.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compartido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1655677" y="1556081"/>
            <a:ext cx="2997347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El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enfoque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tradicional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</a:t>
            </a:r>
            <a:endParaRPr lang="en-US" sz="1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66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Primera</a:t>
            </a:r>
            <a:r>
              <a:rPr lang="en-US" i="1" dirty="0" smtClean="0">
                <a:latin typeface="Exo" pitchFamily="50" charset="0"/>
              </a:rPr>
              <a:t> App Xamarin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6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330615" y="1748882"/>
            <a:ext cx="1775831" cy="32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685800"/>
            <a:endParaRPr lang="de-DE" sz="24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350372" y="313610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>
              <a:solidFill>
                <a:srgbClr val="027F98"/>
              </a:solidFill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533400" y="666750"/>
            <a:ext cx="472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Comparativa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plataformas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b="1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Nativo</a:t>
            </a:r>
            <a:endParaRPr lang="en-US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977000" y="22297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1686655" y="291781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Lenguaje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1851965" y="36058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Vistas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915836" y="1492011"/>
          <a:ext cx="4572000" cy="2811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</a:tblGrid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iOS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Android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Windows Phone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Xcode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Android Studio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Visual</a:t>
                      </a:r>
                      <a:r>
                        <a:rPr lang="es-ES" sz="1800" baseline="0" dirty="0" smtClean="0"/>
                        <a:t> Studio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891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ObjectiveC</a:t>
                      </a:r>
                      <a:r>
                        <a:rPr lang="es-ES" sz="1800" dirty="0" smtClean="0"/>
                        <a:t> o Swift</a:t>
                      </a:r>
                    </a:p>
                    <a:p>
                      <a:pPr algn="ctr"/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Java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C#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Storyboard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AXML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XAML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MVC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MVC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MVVM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22"/>
          <p:cNvSpPr txBox="1"/>
          <p:nvPr/>
        </p:nvSpPr>
        <p:spPr>
          <a:xfrm>
            <a:off x="1608766" y="4003160"/>
            <a:ext cx="1613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Patrón</a:t>
            </a:r>
            <a:r>
              <a:rPr lang="en-US" sz="1350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diseño</a:t>
            </a:r>
            <a:endParaRPr lang="en-US" sz="135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330615" y="1748882"/>
            <a:ext cx="1775831" cy="32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685800"/>
            <a:endParaRPr lang="de-DE" sz="24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350372" y="313610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>
              <a:solidFill>
                <a:srgbClr val="027F98"/>
              </a:solidFill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609600" y="590550"/>
            <a:ext cx="490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Comparativa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plataformas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</a:p>
        </p:txBody>
      </p:sp>
      <p:sp>
        <p:nvSpPr>
          <p:cNvPr id="10" name="TextBox 22"/>
          <p:cNvSpPr txBox="1"/>
          <p:nvPr/>
        </p:nvSpPr>
        <p:spPr>
          <a:xfrm>
            <a:off x="1976998" y="223287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1686654" y="285417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Lenguaje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1851964" y="330333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Vistas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915836" y="1492011"/>
          <a:ext cx="4572000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</a:tblGrid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iOS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Android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Windows Phone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Visual</a:t>
                      </a:r>
                      <a:r>
                        <a:rPr lang="es-ES" sz="1800" baseline="0" dirty="0" smtClean="0"/>
                        <a:t> Studio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Visual</a:t>
                      </a:r>
                      <a:r>
                        <a:rPr lang="es-ES" sz="1800" baseline="0" dirty="0" smtClean="0"/>
                        <a:t> Studio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Visual</a:t>
                      </a:r>
                      <a:r>
                        <a:rPr lang="es-ES" sz="1800" baseline="0" dirty="0" smtClean="0"/>
                        <a:t> Studio</a:t>
                      </a:r>
                    </a:p>
                    <a:p>
                      <a:pPr algn="ctr"/>
                      <a:endParaRPr lang="es-E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C#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C#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C#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Storyboard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AXML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XAML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MVVM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MVVM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MVVM</a:t>
                      </a:r>
                      <a:endParaRPr lang="es-E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22"/>
          <p:cNvSpPr txBox="1"/>
          <p:nvPr/>
        </p:nvSpPr>
        <p:spPr>
          <a:xfrm>
            <a:off x="1574690" y="3705876"/>
            <a:ext cx="1613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Patrón</a:t>
            </a:r>
            <a:r>
              <a:rPr lang="en-US" sz="1350" dirty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dirty="0" err="1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diseño</a:t>
            </a:r>
            <a:endParaRPr lang="en-US" sz="135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50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091699" y="1005576"/>
            <a:ext cx="5558644" cy="33432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400" dirty="0">
                <a:solidFill>
                  <a:schemeClr val="accent2"/>
                </a:solidFill>
              </a:rPr>
              <a:t>MVVM</a:t>
            </a:r>
            <a:endParaRPr lang="en-US" sz="3300" dirty="0">
              <a:solidFill>
                <a:schemeClr val="accent2"/>
              </a:solidFill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2111067" y="1425048"/>
            <a:ext cx="80010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View</a:t>
            </a:r>
          </a:p>
        </p:txBody>
      </p:sp>
      <p:sp>
        <p:nvSpPr>
          <p:cNvPr id="11" name="Rectangle 19"/>
          <p:cNvSpPr/>
          <p:nvPr/>
        </p:nvSpPr>
        <p:spPr>
          <a:xfrm>
            <a:off x="4225617" y="1425048"/>
            <a:ext cx="74295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 err="1"/>
              <a:t>ViewModel</a:t>
            </a:r>
            <a:endParaRPr lang="en-US" sz="1350" dirty="0"/>
          </a:p>
        </p:txBody>
      </p:sp>
      <p:sp>
        <p:nvSpPr>
          <p:cNvPr id="12" name="Rectangle 20"/>
          <p:cNvSpPr/>
          <p:nvPr/>
        </p:nvSpPr>
        <p:spPr>
          <a:xfrm>
            <a:off x="6340167" y="1440634"/>
            <a:ext cx="742950" cy="22132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Model</a:t>
            </a:r>
          </a:p>
        </p:txBody>
      </p:sp>
      <p:cxnSp>
        <p:nvCxnSpPr>
          <p:cNvPr id="13" name="Straight Arrow Connector 21"/>
          <p:cNvCxnSpPr/>
          <p:nvPr/>
        </p:nvCxnSpPr>
        <p:spPr>
          <a:xfrm>
            <a:off x="3254067" y="2355035"/>
            <a:ext cx="8572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2"/>
          <p:cNvSpPr txBox="1"/>
          <p:nvPr/>
        </p:nvSpPr>
        <p:spPr>
          <a:xfrm>
            <a:off x="3311217" y="1840685"/>
            <a:ext cx="9282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get/set </a:t>
            </a:r>
            <a:r>
              <a:rPr lang="en-US" sz="900" dirty="0" err="1"/>
              <a:t>Propiedades</a:t>
            </a:r>
            <a:endParaRPr lang="en-US" sz="900" dirty="0"/>
          </a:p>
          <a:p>
            <a:r>
              <a:rPr lang="en-US" sz="900" dirty="0" err="1"/>
              <a:t>Comandos</a:t>
            </a:r>
            <a:endParaRPr lang="en-US" sz="900" dirty="0"/>
          </a:p>
        </p:txBody>
      </p:sp>
      <p:cxnSp>
        <p:nvCxnSpPr>
          <p:cNvPr id="15" name="Straight Arrow Connector 23"/>
          <p:cNvCxnSpPr/>
          <p:nvPr/>
        </p:nvCxnSpPr>
        <p:spPr>
          <a:xfrm flipH="1">
            <a:off x="3254067" y="2983685"/>
            <a:ext cx="8572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4"/>
          <p:cNvSpPr txBox="1"/>
          <p:nvPr/>
        </p:nvSpPr>
        <p:spPr>
          <a:xfrm>
            <a:off x="3254067" y="2983685"/>
            <a:ext cx="971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Notifica</a:t>
            </a:r>
            <a:r>
              <a:rPr lang="en-US" sz="900" dirty="0"/>
              <a:t> </a:t>
            </a:r>
            <a:r>
              <a:rPr lang="en-US" sz="900" dirty="0" err="1"/>
              <a:t>cambios</a:t>
            </a:r>
            <a:endParaRPr lang="en-US" sz="900" dirty="0"/>
          </a:p>
        </p:txBody>
      </p:sp>
      <p:cxnSp>
        <p:nvCxnSpPr>
          <p:cNvPr id="17" name="Straight Arrow Connector 25"/>
          <p:cNvCxnSpPr/>
          <p:nvPr/>
        </p:nvCxnSpPr>
        <p:spPr>
          <a:xfrm>
            <a:off x="5311467" y="2640785"/>
            <a:ext cx="9144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/>
          <p:nvPr/>
        </p:nvSpPr>
        <p:spPr>
          <a:xfrm>
            <a:off x="5311467" y="2235138"/>
            <a:ext cx="10858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C#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Models</a:t>
            </a:r>
          </a:p>
        </p:txBody>
      </p:sp>
      <p:sp>
        <p:nvSpPr>
          <p:cNvPr id="19" name="Rectangle 27"/>
          <p:cNvSpPr/>
          <p:nvPr/>
        </p:nvSpPr>
        <p:spPr>
          <a:xfrm>
            <a:off x="2225367" y="1539348"/>
            <a:ext cx="80010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View</a:t>
            </a:r>
          </a:p>
        </p:txBody>
      </p:sp>
      <p:sp>
        <p:nvSpPr>
          <p:cNvPr id="20" name="Rectangle 28"/>
          <p:cNvSpPr/>
          <p:nvPr/>
        </p:nvSpPr>
        <p:spPr>
          <a:xfrm>
            <a:off x="2339667" y="1653648"/>
            <a:ext cx="80010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View</a:t>
            </a:r>
          </a:p>
        </p:txBody>
      </p:sp>
      <p:sp>
        <p:nvSpPr>
          <p:cNvPr id="21" name="Rectangle 29"/>
          <p:cNvSpPr/>
          <p:nvPr/>
        </p:nvSpPr>
        <p:spPr>
          <a:xfrm>
            <a:off x="4339917" y="1539348"/>
            <a:ext cx="74295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 err="1"/>
              <a:t>ViewModel</a:t>
            </a:r>
            <a:endParaRPr lang="en-US" sz="1350" dirty="0"/>
          </a:p>
        </p:txBody>
      </p:sp>
      <p:sp>
        <p:nvSpPr>
          <p:cNvPr id="22" name="Rectangle 30"/>
          <p:cNvSpPr/>
          <p:nvPr/>
        </p:nvSpPr>
        <p:spPr>
          <a:xfrm>
            <a:off x="4454217" y="1653648"/>
            <a:ext cx="742950" cy="22288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 err="1"/>
              <a:t>ViewModel</a:t>
            </a:r>
            <a:endParaRPr lang="en-US" sz="1350" dirty="0"/>
          </a:p>
        </p:txBody>
      </p:sp>
      <p:sp>
        <p:nvSpPr>
          <p:cNvPr id="23" name="Rectangle 31"/>
          <p:cNvSpPr/>
          <p:nvPr/>
        </p:nvSpPr>
        <p:spPr>
          <a:xfrm>
            <a:off x="6454467" y="1554934"/>
            <a:ext cx="742950" cy="22132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Model</a:t>
            </a:r>
          </a:p>
        </p:txBody>
      </p:sp>
      <p:sp>
        <p:nvSpPr>
          <p:cNvPr id="24" name="Rectangle 32"/>
          <p:cNvSpPr/>
          <p:nvPr/>
        </p:nvSpPr>
        <p:spPr>
          <a:xfrm>
            <a:off x="6568767" y="1669234"/>
            <a:ext cx="742950" cy="22132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Model</a:t>
            </a:r>
          </a:p>
        </p:txBody>
      </p:sp>
      <p:sp>
        <p:nvSpPr>
          <p:cNvPr id="25" name="Rectangle 33"/>
          <p:cNvSpPr/>
          <p:nvPr/>
        </p:nvSpPr>
        <p:spPr>
          <a:xfrm>
            <a:off x="4225617" y="4125348"/>
            <a:ext cx="3109782" cy="378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Cross Platform</a:t>
            </a:r>
          </a:p>
        </p:txBody>
      </p:sp>
      <p:sp>
        <p:nvSpPr>
          <p:cNvPr id="26" name="Rectangle 34"/>
          <p:cNvSpPr/>
          <p:nvPr/>
        </p:nvSpPr>
        <p:spPr>
          <a:xfrm>
            <a:off x="2111067" y="4125348"/>
            <a:ext cx="1028700" cy="37804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C00000"/>
                </a:solidFill>
              </a:rPr>
              <a:t>Específico</a:t>
            </a:r>
            <a:r>
              <a:rPr lang="en-US" sz="1200" dirty="0">
                <a:solidFill>
                  <a:srgbClr val="C00000"/>
                </a:solidFill>
              </a:rPr>
              <a:t> de la </a:t>
            </a:r>
            <a:r>
              <a:rPr lang="en-US" sz="1200" dirty="0" err="1">
                <a:solidFill>
                  <a:srgbClr val="C00000"/>
                </a:solidFill>
              </a:rPr>
              <a:t>Plataforma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5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763689" y="976622"/>
            <a:ext cx="5474438" cy="52278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Pero</a:t>
            </a:r>
            <a:r>
              <a:rPr lang="en-US" sz="2100" dirty="0">
                <a:solidFill>
                  <a:schemeClr val="accent2"/>
                </a:solidFill>
              </a:rPr>
              <a:t>… ¿</a:t>
            </a:r>
            <a:r>
              <a:rPr lang="en-US" sz="2100" dirty="0" err="1">
                <a:solidFill>
                  <a:schemeClr val="accent2"/>
                </a:solidFill>
              </a:rPr>
              <a:t>Porque</a:t>
            </a:r>
            <a:r>
              <a:rPr lang="en-US" sz="2100" dirty="0">
                <a:solidFill>
                  <a:schemeClr val="accent2"/>
                </a:solidFill>
              </a:rPr>
              <a:t> MVVM?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763689" y="1545637"/>
            <a:ext cx="5724147" cy="2251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Mayor </a:t>
            </a:r>
            <a:r>
              <a:rPr lang="en-US" sz="2400" dirty="0" err="1"/>
              <a:t>facilidad</a:t>
            </a:r>
            <a:r>
              <a:rPr lang="en-US" sz="2400" dirty="0"/>
              <a:t> para </a:t>
            </a:r>
            <a:r>
              <a:rPr lang="en-US" sz="2400" dirty="0" err="1"/>
              <a:t>mantener</a:t>
            </a:r>
            <a:r>
              <a:rPr lang="en-US" sz="2400" dirty="0"/>
              <a:t>, extender y </a:t>
            </a:r>
            <a:r>
              <a:rPr lang="en-US" sz="2400" b="1" dirty="0" err="1"/>
              <a:t>compartir</a:t>
            </a:r>
            <a:r>
              <a:rPr lang="en-US" sz="2400" dirty="0"/>
              <a:t> el </a:t>
            </a:r>
            <a:r>
              <a:rPr lang="en-US" sz="2400" dirty="0" err="1"/>
              <a:t>código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facilidad</a:t>
            </a:r>
            <a:r>
              <a:rPr lang="en-US" sz="2400" dirty="0"/>
              <a:t> a la hora de </a:t>
            </a:r>
            <a:r>
              <a:rPr lang="en-US" sz="2400" dirty="0" err="1"/>
              <a:t>colaborar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Testing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fácil</a:t>
            </a:r>
            <a:r>
              <a:rPr lang="en-US" sz="2400" dirty="0"/>
              <a:t> de </a:t>
            </a:r>
            <a:r>
              <a:rPr lang="en-US" sz="2400" b="1" dirty="0" err="1"/>
              <a:t>diseñar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9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09682" y="1100560"/>
            <a:ext cx="6392294" cy="3370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100" dirty="0" err="1">
                <a:solidFill>
                  <a:schemeClr val="accent2"/>
                </a:solidFill>
              </a:rPr>
              <a:t>MvvmCross</a:t>
            </a:r>
            <a:endParaRPr lang="en-NZ" sz="21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09682" y="1682170"/>
            <a:ext cx="4536505" cy="2887802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NZ" sz="7200" dirty="0"/>
              <a:t>Cross Platform MVVM Development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7200" dirty="0" err="1"/>
              <a:t>Gratuito</a:t>
            </a:r>
            <a:r>
              <a:rPr lang="en-NZ" sz="7200" dirty="0"/>
              <a:t>, Open 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7200" dirty="0" err="1"/>
              <a:t>Soporta</a:t>
            </a:r>
            <a:endParaRPr lang="en-NZ" sz="7200" dirty="0"/>
          </a:p>
          <a:p>
            <a:pPr lvl="1" algn="l">
              <a:buFont typeface="Arial" pitchFamily="34" charset="0"/>
              <a:buChar char="•"/>
            </a:pPr>
            <a:r>
              <a:rPr lang="en-NZ" sz="7200" dirty="0"/>
              <a:t>WP 7, 8, 8.1</a:t>
            </a:r>
          </a:p>
          <a:p>
            <a:pPr lvl="1" algn="l">
              <a:buFont typeface="Arial" pitchFamily="34" charset="0"/>
              <a:buChar char="•"/>
            </a:pPr>
            <a:r>
              <a:rPr lang="en-NZ" sz="7200" dirty="0"/>
              <a:t>WPF</a:t>
            </a:r>
          </a:p>
          <a:p>
            <a:pPr lvl="1" algn="l">
              <a:buFont typeface="Arial" pitchFamily="34" charset="0"/>
              <a:buChar char="•"/>
            </a:pPr>
            <a:r>
              <a:rPr lang="en-NZ" sz="7200" dirty="0" err="1"/>
              <a:t>WinRT</a:t>
            </a:r>
            <a:endParaRPr lang="en-NZ" sz="7200" dirty="0"/>
          </a:p>
          <a:p>
            <a:pPr lvl="1" algn="l">
              <a:buFont typeface="Arial" pitchFamily="34" charset="0"/>
              <a:buChar char="•"/>
            </a:pPr>
            <a:r>
              <a:rPr lang="en-NZ" sz="7200" dirty="0" err="1"/>
              <a:t>Xamarin.Android</a:t>
            </a:r>
            <a:endParaRPr lang="en-NZ" sz="7200" dirty="0"/>
          </a:p>
          <a:p>
            <a:pPr lvl="1" algn="l">
              <a:buFont typeface="Arial" pitchFamily="34" charset="0"/>
              <a:buChar char="•"/>
            </a:pPr>
            <a:r>
              <a:rPr lang="en-NZ" sz="7200" dirty="0" err="1"/>
              <a:t>Xamarin.iOS</a:t>
            </a:r>
            <a:endParaRPr lang="en-NZ" sz="7200" dirty="0"/>
          </a:p>
          <a:p>
            <a:pPr lvl="1" algn="l">
              <a:buFont typeface="Arial" pitchFamily="34" charset="0"/>
              <a:buChar char="•"/>
            </a:pPr>
            <a:r>
              <a:rPr lang="en-NZ" sz="7200" dirty="0" err="1"/>
              <a:t>Xamarin.Mac</a:t>
            </a:r>
            <a:endParaRPr lang="en-NZ" sz="7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7200" dirty="0"/>
              <a:t>AKA </a:t>
            </a:r>
            <a:r>
              <a:rPr lang="en-NZ" sz="7200" dirty="0" err="1"/>
              <a:t>Mvx</a:t>
            </a:r>
            <a:endParaRPr lang="en-NZ" sz="7200" dirty="0"/>
          </a:p>
          <a:p>
            <a:pPr lvl="1" algn="l">
              <a:buFont typeface="Arial" pitchFamily="34" charset="0"/>
              <a:buChar char="•"/>
            </a:pPr>
            <a:endParaRPr lang="en-NZ" sz="21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16" y="1100559"/>
            <a:ext cx="1507542" cy="15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01349" y="944480"/>
            <a:ext cx="6172200" cy="270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100" dirty="0">
                <a:solidFill>
                  <a:schemeClr val="accent2"/>
                </a:solidFill>
              </a:rPr>
              <a:t>Portable Class Library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601349" y="1167595"/>
            <a:ext cx="325278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defRPr/>
            </a:pPr>
            <a:endParaRPr lang="en-US" sz="21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21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Librería</a:t>
            </a:r>
            <a:endParaRPr lang="en-US" sz="21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Multiples </a:t>
            </a:r>
            <a:r>
              <a:rPr lang="en-US" sz="21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Platformas</a:t>
            </a:r>
            <a:endParaRPr lang="en-US" sz="21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1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Incluyendo</a:t>
            </a:r>
            <a:r>
              <a:rPr lang="en-US" sz="2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eaLnBrk="0" hangingPunct="0">
              <a:buFont typeface="Arial" charset="0"/>
              <a:buChar char="•"/>
              <a:defRPr/>
            </a:pPr>
            <a:r>
              <a:rPr lang="en-US" sz="2100" b="1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Xamarin.Android</a:t>
            </a:r>
            <a:endParaRPr lang="en-US" sz="21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hangingPunct="0">
              <a:buFont typeface="Arial" charset="0"/>
              <a:buChar char="•"/>
              <a:defRPr/>
            </a:pPr>
            <a:r>
              <a:rPr lang="en-US" sz="2100" b="1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Xamarin.iOS</a:t>
            </a:r>
            <a:endParaRPr lang="en-US" sz="21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447" y="944481"/>
            <a:ext cx="3084793" cy="2577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2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16222" y="54044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0416" y="2573860"/>
            <a:ext cx="7180771" cy="0"/>
          </a:xfrm>
          <a:prstGeom prst="line">
            <a:avLst/>
          </a:prstGeom>
          <a:ln>
            <a:solidFill>
              <a:srgbClr val="6C6C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457199" y="1707192"/>
            <a:ext cx="7657140" cy="946509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666666"/>
                </a:solidFill>
              </a:rPr>
              <a:t>Pero</a:t>
            </a:r>
            <a:r>
              <a:rPr lang="en-US" sz="4400" dirty="0" smtClean="0">
                <a:solidFill>
                  <a:srgbClr val="666666"/>
                </a:solidFill>
              </a:rPr>
              <a:t>… ¿</a:t>
            </a:r>
            <a:r>
              <a:rPr lang="en-US" sz="4400" dirty="0" err="1" smtClean="0">
                <a:solidFill>
                  <a:srgbClr val="666666"/>
                </a:solidFill>
              </a:rPr>
              <a:t>que</a:t>
            </a:r>
            <a:r>
              <a:rPr lang="en-US" sz="4400" dirty="0" smtClean="0">
                <a:solidFill>
                  <a:srgbClr val="666666"/>
                </a:solidFill>
              </a:rPr>
              <a:t> </a:t>
            </a:r>
            <a:r>
              <a:rPr lang="en-US" sz="4400" dirty="0" err="1" smtClean="0">
                <a:solidFill>
                  <a:srgbClr val="666666"/>
                </a:solidFill>
              </a:rPr>
              <a:t>significa</a:t>
            </a:r>
            <a:r>
              <a:rPr lang="en-US" sz="4400" dirty="0" smtClean="0">
                <a:solidFill>
                  <a:srgbClr val="666666"/>
                </a:solidFill>
              </a:rPr>
              <a:t> </a:t>
            </a:r>
            <a:r>
              <a:rPr lang="en-US" sz="4400" dirty="0" err="1" smtClean="0">
                <a:solidFill>
                  <a:srgbClr val="666666"/>
                </a:solidFill>
              </a:rPr>
              <a:t>nativo</a:t>
            </a:r>
            <a:r>
              <a:rPr lang="en-US" sz="4400" dirty="0" smtClean="0">
                <a:solidFill>
                  <a:srgbClr val="666666"/>
                </a:solidFill>
              </a:rPr>
              <a:t>?</a:t>
            </a:r>
            <a:endParaRPr lang="en-US" sz="4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997964"/>
            <a:ext cx="7221764" cy="270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100" dirty="0" err="1">
                <a:solidFill>
                  <a:schemeClr val="accent2"/>
                </a:solidFill>
              </a:rPr>
              <a:t>Características</a:t>
            </a:r>
            <a:r>
              <a:rPr lang="en-NZ" sz="2100" dirty="0">
                <a:solidFill>
                  <a:schemeClr val="accent2"/>
                </a:solidFill>
              </a:rPr>
              <a:t> de </a:t>
            </a:r>
            <a:r>
              <a:rPr lang="en-NZ" sz="2100" dirty="0" err="1">
                <a:solidFill>
                  <a:schemeClr val="accent2"/>
                </a:solidFill>
              </a:rPr>
              <a:t>una</a:t>
            </a:r>
            <a:r>
              <a:rPr lang="en-NZ" sz="2100" dirty="0">
                <a:solidFill>
                  <a:schemeClr val="accent2"/>
                </a:solidFill>
              </a:rPr>
              <a:t> Portable Class Library</a:t>
            </a:r>
          </a:p>
        </p:txBody>
      </p:sp>
      <p:sp>
        <p:nvSpPr>
          <p:cNvPr id="5" name="Rectangle 1"/>
          <p:cNvSpPr/>
          <p:nvPr/>
        </p:nvSpPr>
        <p:spPr>
          <a:xfrm>
            <a:off x="533400" y="1329612"/>
            <a:ext cx="4759033" cy="20036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compartido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centralizado</a:t>
            </a:r>
            <a:endParaRPr lang="en-US" alt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depura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igual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estuviese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altLang="en-US" sz="13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Proyecto </a:t>
            </a:r>
            <a:r>
              <a:rPr lang="en-US" altLang="en-US" sz="135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específico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alt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Compartir</a:t>
            </a: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Proyecto/Assembly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33" y="1437625"/>
            <a:ext cx="2628900" cy="301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7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8089" y="1110679"/>
            <a:ext cx="6172200" cy="4922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MVVMCross</a:t>
            </a:r>
            <a:r>
              <a:rPr lang="en-US" sz="2100" dirty="0">
                <a:solidFill>
                  <a:schemeClr val="accent2"/>
                </a:solidFill>
              </a:rPr>
              <a:t> &amp; PCL</a:t>
            </a:r>
            <a:endParaRPr lang="it-IT" sz="2100" dirty="0">
              <a:solidFill>
                <a:schemeClr val="accent2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747233" y="172046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6" name="Rectangle 4"/>
          <p:cNvSpPr/>
          <p:nvPr/>
        </p:nvSpPr>
        <p:spPr>
          <a:xfrm>
            <a:off x="4301970" y="172046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7" name="Rectangle 5"/>
          <p:cNvSpPr/>
          <p:nvPr/>
        </p:nvSpPr>
        <p:spPr>
          <a:xfrm>
            <a:off x="5856707" y="173192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cxnSp>
        <p:nvCxnSpPr>
          <p:cNvPr id="8" name="Straight Arrow Connector 6"/>
          <p:cNvCxnSpPr/>
          <p:nvPr/>
        </p:nvCxnSpPr>
        <p:spPr>
          <a:xfrm>
            <a:off x="3587632" y="2404241"/>
            <a:ext cx="6302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/>
          <p:nvPr/>
        </p:nvSpPr>
        <p:spPr>
          <a:xfrm>
            <a:off x="3629652" y="2026063"/>
            <a:ext cx="682534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 err="1"/>
              <a:t>Propiedades</a:t>
            </a:r>
            <a:endParaRPr lang="en-US" sz="662" dirty="0"/>
          </a:p>
          <a:p>
            <a:r>
              <a:rPr lang="en-US" sz="662" dirty="0" err="1"/>
              <a:t>Comandos</a:t>
            </a:r>
            <a:endParaRPr lang="en-US" sz="662" dirty="0"/>
          </a:p>
        </p:txBody>
      </p:sp>
      <p:cxnSp>
        <p:nvCxnSpPr>
          <p:cNvPr id="11" name="Straight Arrow Connector 8"/>
          <p:cNvCxnSpPr/>
          <p:nvPr/>
        </p:nvCxnSpPr>
        <p:spPr>
          <a:xfrm flipH="1">
            <a:off x="3587632" y="2866460"/>
            <a:ext cx="6302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/>
          <p:cNvSpPr txBox="1"/>
          <p:nvPr/>
        </p:nvSpPr>
        <p:spPr>
          <a:xfrm>
            <a:off x="3587632" y="2866460"/>
            <a:ext cx="714338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 err="1"/>
              <a:t>Notifica</a:t>
            </a:r>
            <a:r>
              <a:rPr lang="en-US" sz="662" dirty="0"/>
              <a:t> </a:t>
            </a:r>
            <a:r>
              <a:rPr lang="en-US" sz="662" dirty="0" err="1"/>
              <a:t>cambios</a:t>
            </a:r>
            <a:endParaRPr lang="en-US" sz="662" dirty="0"/>
          </a:p>
        </p:txBody>
      </p:sp>
      <p:cxnSp>
        <p:nvCxnSpPr>
          <p:cNvPr id="13" name="Straight Arrow Connector 10"/>
          <p:cNvCxnSpPr/>
          <p:nvPr/>
        </p:nvCxnSpPr>
        <p:spPr>
          <a:xfrm>
            <a:off x="5100348" y="2614341"/>
            <a:ext cx="672319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5100349" y="2316086"/>
            <a:ext cx="798378" cy="601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/>
              <a:t>C#</a:t>
            </a:r>
          </a:p>
          <a:p>
            <a:endParaRPr lang="en-US" sz="662" dirty="0"/>
          </a:p>
          <a:p>
            <a:endParaRPr lang="en-US" sz="662" dirty="0"/>
          </a:p>
          <a:p>
            <a:endParaRPr lang="en-US" sz="662" dirty="0"/>
          </a:p>
          <a:p>
            <a:r>
              <a:rPr lang="en-US" sz="662" dirty="0"/>
              <a:t>Model</a:t>
            </a:r>
          </a:p>
        </p:txBody>
      </p:sp>
      <p:sp>
        <p:nvSpPr>
          <p:cNvPr id="15" name="Rectangle 12"/>
          <p:cNvSpPr/>
          <p:nvPr/>
        </p:nvSpPr>
        <p:spPr>
          <a:xfrm>
            <a:off x="2831273" y="180450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16" name="Rectangle 13"/>
          <p:cNvSpPr/>
          <p:nvPr/>
        </p:nvSpPr>
        <p:spPr>
          <a:xfrm>
            <a:off x="2915313" y="188854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17" name="Rectangle 14"/>
          <p:cNvSpPr/>
          <p:nvPr/>
        </p:nvSpPr>
        <p:spPr>
          <a:xfrm>
            <a:off x="4386010" y="180450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18" name="Rectangle 15"/>
          <p:cNvSpPr/>
          <p:nvPr/>
        </p:nvSpPr>
        <p:spPr>
          <a:xfrm>
            <a:off x="4470050" y="188854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19" name="Rectangle 16"/>
          <p:cNvSpPr/>
          <p:nvPr/>
        </p:nvSpPr>
        <p:spPr>
          <a:xfrm>
            <a:off x="5940747" y="181596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sp>
        <p:nvSpPr>
          <p:cNvPr id="20" name="Rectangle 17"/>
          <p:cNvSpPr/>
          <p:nvPr/>
        </p:nvSpPr>
        <p:spPr>
          <a:xfrm>
            <a:off x="6024787" y="190000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sp>
        <p:nvSpPr>
          <p:cNvPr id="21" name="Rectangle 18"/>
          <p:cNvSpPr/>
          <p:nvPr/>
        </p:nvSpPr>
        <p:spPr>
          <a:xfrm>
            <a:off x="4301970" y="3705876"/>
            <a:ext cx="2286488" cy="277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2" dirty="0">
                <a:solidFill>
                  <a:srgbClr val="0070C0"/>
                </a:solidFill>
              </a:rPr>
              <a:t>Cross Platform -</a:t>
            </a:r>
            <a:r>
              <a:rPr lang="en-US" sz="882" b="1" dirty="0">
                <a:solidFill>
                  <a:srgbClr val="0070C0"/>
                </a:solidFill>
              </a:rPr>
              <a:t>PCL</a:t>
            </a:r>
          </a:p>
        </p:txBody>
      </p:sp>
      <p:sp>
        <p:nvSpPr>
          <p:cNvPr id="22" name="Rectangle 19"/>
          <p:cNvSpPr/>
          <p:nvPr/>
        </p:nvSpPr>
        <p:spPr>
          <a:xfrm>
            <a:off x="2747233" y="3705876"/>
            <a:ext cx="756359" cy="27795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 err="1">
                <a:solidFill>
                  <a:srgbClr val="C00000"/>
                </a:solidFill>
              </a:rPr>
              <a:t>Específico</a:t>
            </a:r>
            <a:r>
              <a:rPr lang="en-US" sz="825" dirty="0">
                <a:solidFill>
                  <a:srgbClr val="C00000"/>
                </a:solidFill>
              </a:rPr>
              <a:t> de </a:t>
            </a:r>
            <a:r>
              <a:rPr lang="en-US" sz="825" dirty="0" err="1">
                <a:solidFill>
                  <a:srgbClr val="C00000"/>
                </a:solidFill>
              </a:rPr>
              <a:t>Plataforma</a:t>
            </a:r>
            <a:endParaRPr lang="en-US" sz="825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Primera</a:t>
            </a:r>
            <a:r>
              <a:rPr lang="en-US" i="1" dirty="0" smtClean="0">
                <a:latin typeface="Exo" pitchFamily="50" charset="0"/>
              </a:rPr>
              <a:t> App </a:t>
            </a:r>
            <a:r>
              <a:rPr lang="en-US" i="1" dirty="0" smtClean="0">
                <a:latin typeface="Exo" pitchFamily="50" charset="0"/>
              </a:rPr>
              <a:t>Xamarin </a:t>
            </a:r>
            <a:r>
              <a:rPr lang="en-US" i="1" dirty="0" err="1" smtClean="0">
                <a:latin typeface="Exo" pitchFamily="50" charset="0"/>
              </a:rPr>
              <a:t>utilizando</a:t>
            </a:r>
            <a:r>
              <a:rPr lang="en-US" i="1" dirty="0" smtClean="0">
                <a:latin typeface="Exo" pitchFamily="50" charset="0"/>
              </a:rPr>
              <a:t> </a:t>
            </a:r>
            <a:r>
              <a:rPr lang="en-US" i="1" dirty="0" err="1" smtClean="0">
                <a:latin typeface="Exo" pitchFamily="50" charset="0"/>
              </a:rPr>
              <a:t>MVVMCross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0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655676" y="1071750"/>
            <a:ext cx="5094140" cy="42712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solidFill>
                  <a:schemeClr val="accent2"/>
                </a:solidFill>
              </a:rPr>
              <a:t>Xamarin</a:t>
            </a:r>
            <a:r>
              <a:rPr lang="en-US" sz="2400" dirty="0">
                <a:solidFill>
                  <a:schemeClr val="accent2"/>
                </a:solidFill>
              </a:rPr>
              <a:t> + </a:t>
            </a:r>
            <a:r>
              <a:rPr lang="en-US" sz="2400" dirty="0" err="1">
                <a:solidFill>
                  <a:schemeClr val="accent2"/>
                </a:solidFill>
              </a:rPr>
              <a:t>Xamarin.Forms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28" name="Picture 9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5677" y="1977684"/>
            <a:ext cx="2999597" cy="1998222"/>
          </a:xfrm>
          <a:prstGeom prst="rect">
            <a:avLst/>
          </a:prstGeom>
        </p:spPr>
      </p:pic>
      <p:pic>
        <p:nvPicPr>
          <p:cNvPr id="29" name="Picture 10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8246" y="1977684"/>
            <a:ext cx="2999597" cy="1998222"/>
          </a:xfrm>
          <a:prstGeom prst="rect">
            <a:avLst/>
          </a:prstGeom>
        </p:spPr>
      </p:pic>
      <p:sp>
        <p:nvSpPr>
          <p:cNvPr id="30" name="TextBox 26"/>
          <p:cNvSpPr txBox="1">
            <a:spLocks noChangeArrowheads="1"/>
          </p:cNvSpPr>
          <p:nvPr/>
        </p:nvSpPr>
        <p:spPr bwMode="auto">
          <a:xfrm>
            <a:off x="4968246" y="1439217"/>
            <a:ext cx="2997347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Con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: 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Se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comparte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más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,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compartidos</a:t>
            </a:r>
            <a:endParaRPr lang="en-US" sz="1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1655677" y="1556081"/>
            <a:ext cx="2997347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El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enfoque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tradicional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</a:t>
            </a:r>
            <a:endParaRPr lang="en-US" sz="1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2" name="Rectangle 2"/>
          <p:cNvSpPr/>
          <p:nvPr/>
        </p:nvSpPr>
        <p:spPr>
          <a:xfrm>
            <a:off x="4968246" y="2399490"/>
            <a:ext cx="2997347" cy="4911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13"/>
          <p:cNvSpPr/>
          <p:nvPr/>
        </p:nvSpPr>
        <p:spPr>
          <a:xfrm>
            <a:off x="4968246" y="2450425"/>
            <a:ext cx="2997347" cy="358568"/>
          </a:xfrm>
          <a:prstGeom prst="rect">
            <a:avLst/>
          </a:prstGeom>
          <a:solidFill>
            <a:srgbClr val="216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Helvetica Light"/>
                <a:cs typeface="Helvetica Light"/>
              </a:rPr>
              <a:t>Shared UI Code</a:t>
            </a:r>
          </a:p>
        </p:txBody>
      </p:sp>
    </p:spTree>
    <p:extLst>
      <p:ext uri="{BB962C8B-B14F-4D97-AF65-F5344CB8AC3E}">
        <p14:creationId xmlns:p14="http://schemas.microsoft.com/office/powerpoint/2010/main" val="15933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9682" y="909733"/>
            <a:ext cx="5052148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solidFill>
                  <a:schemeClr val="accent2"/>
                </a:solidFill>
              </a:rPr>
              <a:t>Xamarin</a:t>
            </a:r>
            <a:r>
              <a:rPr lang="en-US" sz="2400" dirty="0">
                <a:solidFill>
                  <a:schemeClr val="accent2"/>
                </a:solidFill>
              </a:rPr>
              <a:t> + </a:t>
            </a:r>
            <a:r>
              <a:rPr lang="en-US" sz="2400" dirty="0" err="1">
                <a:solidFill>
                  <a:schemeClr val="accent2"/>
                </a:solidFill>
              </a:rPr>
              <a:t>Xamarin.Forms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7" name="Picture 7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25" y="1815667"/>
            <a:ext cx="3110456" cy="2072072"/>
          </a:xfrm>
          <a:prstGeom prst="rect">
            <a:avLst/>
          </a:prstGeom>
        </p:spPr>
      </p:pic>
      <p:sp>
        <p:nvSpPr>
          <p:cNvPr id="8" name="Rectangle 2"/>
          <p:cNvSpPr/>
          <p:nvPr/>
        </p:nvSpPr>
        <p:spPr>
          <a:xfrm>
            <a:off x="1709682" y="1537878"/>
            <a:ext cx="307834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Permite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facilmente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y con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rapidez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interfaces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usuario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compartidas</a:t>
            </a:r>
            <a:endParaRPr lang="en-US" sz="15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Los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son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mapeados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nativos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y behaviors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propios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15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mezclar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con APIs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endParaRPr lang="en-US" sz="15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25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9682" y="909733"/>
            <a:ext cx="5052148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Plataformas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soportadas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por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Xamarin.Forms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1709682" y="1276350"/>
            <a:ext cx="30783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rgbClr val="595959"/>
                </a:solidFill>
                <a:latin typeface="Helvetica Light"/>
                <a:cs typeface="Helvetica Light"/>
              </a:rPr>
              <a:t>Soporta</a:t>
            </a:r>
            <a:r>
              <a:rPr lang="en-US" sz="2100" dirty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endParaRPr lang="en-US" sz="21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Helvetica Light"/>
                <a:cs typeface="Helvetica Light"/>
              </a:rPr>
              <a:t>Android 4.0+</a:t>
            </a:r>
          </a:p>
          <a:p>
            <a:endParaRPr lang="en-US" sz="21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Helvetica Light"/>
                <a:cs typeface="Helvetica Light"/>
              </a:rPr>
              <a:t>iOS 6.1+</a:t>
            </a:r>
          </a:p>
          <a:p>
            <a:endParaRPr lang="en-US" sz="21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Helvetica Light"/>
                <a:cs typeface="Helvetica Light"/>
              </a:rPr>
              <a:t>Windows Phone 8.0 (Silverlight</a:t>
            </a:r>
            <a:r>
              <a:rPr lang="en-US" sz="21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) &amp; Windows Phone 8.1 (</a:t>
            </a:r>
            <a:r>
              <a:rPr lang="en-US" sz="21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WinRT</a:t>
            </a:r>
            <a:r>
              <a:rPr lang="en-US" sz="21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)</a:t>
            </a:r>
            <a:endParaRPr lang="en-US" sz="21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1735000"/>
            <a:ext cx="30003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55676" y="342900"/>
            <a:ext cx="4973725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Que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incluye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1655676" y="785826"/>
            <a:ext cx="31913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Wingdings" charset="2"/>
              <a:buChar char="§"/>
            </a:pP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40+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tipos</a:t>
            </a: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páginas</a:t>
            </a: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, Layouts, y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85763" lvl="1" indent="-257175">
              <a:buFont typeface="Wingdings" charset="2"/>
              <a:buChar char="§"/>
            </a:pP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Se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puede</a:t>
            </a: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 utilizer code behind o XAML</a:t>
            </a: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Two-way Data Binding</a:t>
            </a:r>
          </a:p>
          <a:p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Navegación</a:t>
            </a: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API de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animaciones</a:t>
            </a: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Servicio</a:t>
            </a: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dependencias</a:t>
            </a: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Messaging Center</a:t>
            </a: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3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3128" y="1248834"/>
            <a:ext cx="2832923" cy="20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09682" y="342900"/>
            <a:ext cx="4919718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Páginas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Untitled@2x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2145" y="1151127"/>
            <a:ext cx="4965290" cy="1587482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292145" y="2646276"/>
            <a:ext cx="94635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Content</a:t>
            </a:r>
          </a:p>
        </p:txBody>
      </p:sp>
      <p:sp>
        <p:nvSpPr>
          <p:cNvPr id="7" name="TextBox 12"/>
          <p:cNvSpPr txBox="1"/>
          <p:nvPr/>
        </p:nvSpPr>
        <p:spPr>
          <a:xfrm>
            <a:off x="3385984" y="2646276"/>
            <a:ext cx="72513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rgbClr val="979E9F"/>
                </a:solidFill>
                <a:latin typeface="Helvetica"/>
                <a:cs typeface="Helvetica"/>
              </a:rPr>
              <a:t>MasterDetail</a:t>
            </a:r>
            <a:endParaRPr lang="en-US" sz="75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4366752" y="2668242"/>
            <a:ext cx="72513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Navigation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5356122" y="2668242"/>
            <a:ext cx="72513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Tabbed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6343034" y="2668242"/>
            <a:ext cx="72513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Carousel</a:t>
            </a:r>
          </a:p>
        </p:txBody>
      </p:sp>
      <p:pic>
        <p:nvPicPr>
          <p:cNvPr id="12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7109" y="1405893"/>
            <a:ext cx="623552" cy="10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8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09682" y="678765"/>
            <a:ext cx="5147540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solidFill>
                  <a:schemeClr val="accent2"/>
                </a:solidFill>
              </a:rPr>
              <a:t>Layouts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4" name="Picture 6" descr="Untitled@2x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658" y="1512327"/>
            <a:ext cx="6612329" cy="1504702"/>
          </a:xfrm>
          <a:prstGeom prst="rect">
            <a:avLst/>
          </a:prstGeom>
        </p:spPr>
      </p:pic>
      <p:sp>
        <p:nvSpPr>
          <p:cNvPr id="15" name="TextBox 20"/>
          <p:cNvSpPr txBox="1"/>
          <p:nvPr/>
        </p:nvSpPr>
        <p:spPr>
          <a:xfrm>
            <a:off x="1622774" y="2924696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Stack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560526" y="2923956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Absolute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3500736" y="2923956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Relative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4434800" y="2923956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Grid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5375010" y="2923215"/>
            <a:ext cx="682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rgbClr val="979E9F"/>
                </a:solidFill>
                <a:latin typeface="Helvetica"/>
                <a:cs typeface="Helvetica"/>
              </a:rPr>
              <a:t>ContentView</a:t>
            </a:r>
            <a:endParaRPr lang="en-US" sz="75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6315220" y="2923215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rgbClr val="979E9F"/>
                </a:solidFill>
                <a:latin typeface="Helvetica"/>
                <a:cs typeface="Helvetica"/>
              </a:rPr>
              <a:t>ScrollView</a:t>
            </a:r>
            <a:endParaRPr lang="en-US" sz="75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7252973" y="2924696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241161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5100" y="496977"/>
            <a:ext cx="5211097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Controles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Rounded Rectangle 2"/>
          <p:cNvSpPr/>
          <p:nvPr/>
        </p:nvSpPr>
        <p:spPr>
          <a:xfrm>
            <a:off x="1635101" y="1132925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ActivityIndicator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2920362" y="1132925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BoxView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4205623" y="1132925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8" name="Rounded Rectangle 12"/>
          <p:cNvSpPr/>
          <p:nvPr/>
        </p:nvSpPr>
        <p:spPr>
          <a:xfrm>
            <a:off x="5490883" y="1132925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DatePicker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Rounded Rectangle 13"/>
          <p:cNvSpPr/>
          <p:nvPr/>
        </p:nvSpPr>
        <p:spPr>
          <a:xfrm>
            <a:off x="6776143" y="1132925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Editor</a:t>
            </a:r>
          </a:p>
        </p:txBody>
      </p:sp>
      <p:sp>
        <p:nvSpPr>
          <p:cNvPr id="11" name="Rounded Rectangle 14"/>
          <p:cNvSpPr/>
          <p:nvPr/>
        </p:nvSpPr>
        <p:spPr>
          <a:xfrm>
            <a:off x="1635101" y="1654649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Entry</a:t>
            </a:r>
          </a:p>
        </p:txBody>
      </p:sp>
      <p:sp>
        <p:nvSpPr>
          <p:cNvPr id="12" name="Rounded Rectangle 15"/>
          <p:cNvSpPr/>
          <p:nvPr/>
        </p:nvSpPr>
        <p:spPr>
          <a:xfrm>
            <a:off x="2920362" y="1654649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Image</a:t>
            </a:r>
          </a:p>
        </p:txBody>
      </p:sp>
      <p:sp>
        <p:nvSpPr>
          <p:cNvPr id="13" name="Rounded Rectangle 16"/>
          <p:cNvSpPr/>
          <p:nvPr/>
        </p:nvSpPr>
        <p:spPr>
          <a:xfrm>
            <a:off x="4205623" y="1654649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Label</a:t>
            </a:r>
          </a:p>
        </p:txBody>
      </p:sp>
      <p:sp>
        <p:nvSpPr>
          <p:cNvPr id="14" name="Rounded Rectangle 17"/>
          <p:cNvSpPr/>
          <p:nvPr/>
        </p:nvSpPr>
        <p:spPr>
          <a:xfrm>
            <a:off x="5490883" y="1654649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ListView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5" name="Rounded Rectangle 18"/>
          <p:cNvSpPr/>
          <p:nvPr/>
        </p:nvSpPr>
        <p:spPr>
          <a:xfrm>
            <a:off x="6776143" y="1654649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Map</a:t>
            </a:r>
          </a:p>
        </p:txBody>
      </p:sp>
      <p:sp>
        <p:nvSpPr>
          <p:cNvPr id="16" name="Rounded Rectangle 19"/>
          <p:cNvSpPr/>
          <p:nvPr/>
        </p:nvSpPr>
        <p:spPr>
          <a:xfrm>
            <a:off x="1635101" y="2176373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OpenGLView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7" name="Rounded Rectangle 20"/>
          <p:cNvSpPr/>
          <p:nvPr/>
        </p:nvSpPr>
        <p:spPr>
          <a:xfrm>
            <a:off x="2920362" y="2176373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Picker</a:t>
            </a:r>
          </a:p>
        </p:txBody>
      </p:sp>
      <p:sp>
        <p:nvSpPr>
          <p:cNvPr id="18" name="Rounded Rectangle 21"/>
          <p:cNvSpPr/>
          <p:nvPr/>
        </p:nvSpPr>
        <p:spPr>
          <a:xfrm>
            <a:off x="4205623" y="2176373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ProgressBar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9" name="Rounded Rectangle 22"/>
          <p:cNvSpPr/>
          <p:nvPr/>
        </p:nvSpPr>
        <p:spPr>
          <a:xfrm>
            <a:off x="5490883" y="2176373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SearchBar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0" name="Rounded Rectangle 23"/>
          <p:cNvSpPr/>
          <p:nvPr/>
        </p:nvSpPr>
        <p:spPr>
          <a:xfrm>
            <a:off x="6776143" y="2176373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Slider</a:t>
            </a:r>
          </a:p>
        </p:txBody>
      </p:sp>
      <p:sp>
        <p:nvSpPr>
          <p:cNvPr id="21" name="Rounded Rectangle 24"/>
          <p:cNvSpPr/>
          <p:nvPr/>
        </p:nvSpPr>
        <p:spPr>
          <a:xfrm>
            <a:off x="1635101" y="2698097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Stepper</a:t>
            </a:r>
          </a:p>
        </p:txBody>
      </p:sp>
      <p:sp>
        <p:nvSpPr>
          <p:cNvPr id="22" name="Rounded Rectangle 25"/>
          <p:cNvSpPr/>
          <p:nvPr/>
        </p:nvSpPr>
        <p:spPr>
          <a:xfrm>
            <a:off x="2920362" y="2698097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TableView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ounded Rectangle 26"/>
          <p:cNvSpPr/>
          <p:nvPr/>
        </p:nvSpPr>
        <p:spPr>
          <a:xfrm>
            <a:off x="4205623" y="2698097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TimePicker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4" name="Rounded Rectangle 27"/>
          <p:cNvSpPr/>
          <p:nvPr/>
        </p:nvSpPr>
        <p:spPr>
          <a:xfrm>
            <a:off x="5490883" y="2702398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WebView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5" name="Rounded Rectangle 28"/>
          <p:cNvSpPr/>
          <p:nvPr/>
        </p:nvSpPr>
        <p:spPr>
          <a:xfrm>
            <a:off x="6776143" y="2702398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EntryCell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6" name="Rounded Rectangle 29"/>
          <p:cNvSpPr/>
          <p:nvPr/>
        </p:nvSpPr>
        <p:spPr>
          <a:xfrm>
            <a:off x="1635101" y="3219822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ImageCell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7" name="Rounded Rectangle 30"/>
          <p:cNvSpPr/>
          <p:nvPr/>
        </p:nvSpPr>
        <p:spPr>
          <a:xfrm>
            <a:off x="2920362" y="3219822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SwitchCell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8" name="Rounded Rectangle 31"/>
          <p:cNvSpPr/>
          <p:nvPr/>
        </p:nvSpPr>
        <p:spPr>
          <a:xfrm>
            <a:off x="4205623" y="3219822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TextCell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9" name="Rounded Rectangle 32"/>
          <p:cNvSpPr/>
          <p:nvPr/>
        </p:nvSpPr>
        <p:spPr>
          <a:xfrm>
            <a:off x="5490883" y="3219822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ViewCell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86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Anatomía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App </a:t>
            </a:r>
            <a:r>
              <a:rPr lang="en-US" sz="2400" dirty="0" err="1" smtClean="0">
                <a:solidFill>
                  <a:schemeClr val="accent2"/>
                </a:solidFill>
              </a:rPr>
              <a:t>nativa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035548"/>
            <a:ext cx="8839200" cy="16573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2100" y="2845298"/>
            <a:ext cx="28087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123458"/>
                </a:solidFill>
                <a:latin typeface="Helvetica Light"/>
                <a:cs typeface="Helvetica Light"/>
              </a:rPr>
              <a:t>Interfaces de </a:t>
            </a:r>
            <a:r>
              <a:rPr lang="en-US" sz="1600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usuario</a:t>
            </a:r>
            <a:r>
              <a:rPr lang="en-US" sz="1600" dirty="0" smtClean="0">
                <a:solidFill>
                  <a:srgbClr val="123458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nativas</a:t>
            </a:r>
            <a:endParaRPr lang="en-US" sz="1600" dirty="0">
              <a:solidFill>
                <a:srgbClr val="123458"/>
              </a:solidFill>
              <a:latin typeface="Helvetica Light"/>
              <a:cs typeface="Helvetica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88845" y="2845298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Acceso</a:t>
            </a:r>
            <a:r>
              <a:rPr lang="en-US" dirty="0" smtClean="0">
                <a:solidFill>
                  <a:srgbClr val="123458"/>
                </a:solidFill>
                <a:latin typeface="Helvetica Light"/>
                <a:cs typeface="Helvetica Light"/>
              </a:rPr>
              <a:t> a APIs </a:t>
            </a:r>
            <a:r>
              <a:rPr lang="en-US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nativas</a:t>
            </a:r>
            <a:endParaRPr lang="en-US" dirty="0" smtClean="0">
              <a:solidFill>
                <a:srgbClr val="123458"/>
              </a:solidFill>
              <a:latin typeface="Helvetica Light"/>
              <a:cs typeface="Helvetica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13348" y="2845298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Rendimiento</a:t>
            </a:r>
            <a:r>
              <a:rPr lang="en-US" dirty="0" smtClean="0">
                <a:solidFill>
                  <a:srgbClr val="123458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como</a:t>
            </a:r>
            <a:r>
              <a:rPr lang="en-US" dirty="0" smtClean="0">
                <a:solidFill>
                  <a:srgbClr val="123458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nativo</a:t>
            </a:r>
            <a:endParaRPr lang="en-US" dirty="0">
              <a:solidFill>
                <a:srgbClr val="123458"/>
              </a:solidFill>
              <a:latin typeface="Helvetica Light"/>
              <a:cs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82926" y="838698"/>
            <a:ext cx="2794000" cy="2465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7937" y="749300"/>
            <a:ext cx="2794000" cy="2465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/>
        </p:nvSpPr>
        <p:spPr>
          <a:xfrm>
            <a:off x="1763688" y="1190880"/>
            <a:ext cx="5837262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0" dirty="0">
                <a:solidFill>
                  <a:srgbClr val="0F748A"/>
                </a:solidFill>
                <a:effectLst/>
              </a:rPr>
              <a:t>Button 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button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 = new Button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{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	Text = "Click Me!",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	Font = 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Font.SystemFontOfSize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(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NamedSize.Large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),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	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BorderWidth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 = 1,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	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HorizontalOptions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 = 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LayoutOptions.Center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,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	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VerticalOptions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 = 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LayoutOptions.CenterAndExpand</a:t>
            </a:r>
            <a:endParaRPr lang="en-US" sz="1500" b="0" dirty="0">
              <a:solidFill>
                <a:srgbClr val="0F748A"/>
              </a:solidFill>
              <a:effectLst/>
            </a:endParaRP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};</a:t>
            </a:r>
          </a:p>
          <a:p>
            <a:r>
              <a:rPr lang="en-US" sz="1500" b="0" dirty="0" err="1">
                <a:solidFill>
                  <a:srgbClr val="0F748A"/>
                </a:solidFill>
                <a:effectLst/>
              </a:rPr>
              <a:t>button.Clicked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 += 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OnButtonClicked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;</a:t>
            </a:r>
          </a:p>
        </p:txBody>
      </p:sp>
      <p:pic>
        <p:nvPicPr>
          <p:cNvPr id="2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83" y="3790950"/>
            <a:ext cx="1827634" cy="919289"/>
          </a:xfrm>
          <a:prstGeom prst="rect">
            <a:avLst/>
          </a:prstGeom>
        </p:spPr>
      </p:pic>
      <p:pic>
        <p:nvPicPr>
          <p:cNvPr id="2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836799"/>
            <a:ext cx="1553547" cy="827591"/>
          </a:xfrm>
          <a:prstGeom prst="rect">
            <a:avLst/>
          </a:prstGeom>
        </p:spPr>
      </p:pic>
      <p:pic>
        <p:nvPicPr>
          <p:cNvPr id="2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864017"/>
            <a:ext cx="1225478" cy="768210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533400" y="361950"/>
            <a:ext cx="5211097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solidFill>
                  <a:schemeClr val="accent2"/>
                </a:solidFill>
              </a:rPr>
              <a:t>Un </a:t>
            </a:r>
            <a:r>
              <a:rPr lang="en-US" sz="2100" dirty="0" err="1">
                <a:solidFill>
                  <a:schemeClr val="accent2"/>
                </a:solidFill>
              </a:rPr>
              <a:t>botón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en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Xamarin.Forms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0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9682" y="909733"/>
            <a:ext cx="5052148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1"/>
                </a:solidFill>
              </a:rPr>
              <a:t>Creando</a:t>
            </a:r>
            <a:r>
              <a:rPr lang="en-US" sz="2100" dirty="0">
                <a:solidFill>
                  <a:schemeClr val="accent1"/>
                </a:solidFill>
              </a:rPr>
              <a:t> </a:t>
            </a:r>
            <a:r>
              <a:rPr lang="en-US" sz="2100" dirty="0" err="1">
                <a:solidFill>
                  <a:schemeClr val="accent1"/>
                </a:solidFill>
              </a:rPr>
              <a:t>una</a:t>
            </a:r>
            <a:r>
              <a:rPr lang="en-US" sz="2100" dirty="0">
                <a:solidFill>
                  <a:schemeClr val="accent1"/>
                </a:solidFill>
              </a:rPr>
              <a:t> App </a:t>
            </a:r>
            <a:r>
              <a:rPr lang="en-US" sz="2400" dirty="0" err="1">
                <a:solidFill>
                  <a:schemeClr val="accent1"/>
                </a:solidFill>
              </a:rPr>
              <a:t>Xamarin.Forms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1709682" y="1537877"/>
            <a:ext cx="21874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95959"/>
                </a:solidFill>
                <a:latin typeface="Helvetica Light"/>
                <a:cs typeface="Helvetica Light"/>
              </a:rPr>
              <a:t>Plantillas</a:t>
            </a: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Xamarin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Visual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Dos </a:t>
            </a:r>
            <a:r>
              <a:rPr lang="en-US" dirty="0" err="1">
                <a:solidFill>
                  <a:srgbClr val="595959"/>
                </a:solidFill>
                <a:latin typeface="Helvetica Light"/>
                <a:cs typeface="Helvetica Light"/>
              </a:rPr>
              <a:t>formas</a:t>
            </a: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compartir</a:t>
            </a: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PCL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Shared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092" y="1437625"/>
            <a:ext cx="3870851" cy="22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6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9682" y="909733"/>
            <a:ext cx="5052148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1"/>
                </a:solidFill>
              </a:rPr>
              <a:t>Esctructura</a:t>
            </a:r>
            <a:r>
              <a:rPr lang="en-US" sz="2100" dirty="0">
                <a:solidFill>
                  <a:schemeClr val="accent1"/>
                </a:solidFill>
              </a:rPr>
              <a:t> de un Proyecto </a:t>
            </a:r>
            <a:r>
              <a:rPr lang="en-US" sz="2400" dirty="0" err="1">
                <a:solidFill>
                  <a:schemeClr val="accent1"/>
                </a:solidFill>
              </a:rPr>
              <a:t>Xamarin.Forms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1709682" y="1537878"/>
            <a:ext cx="10261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30" y="1869673"/>
            <a:ext cx="2901695" cy="1963514"/>
          </a:xfrm>
          <a:prstGeom prst="rect">
            <a:avLst/>
          </a:prstGeom>
        </p:spPr>
      </p:pic>
      <p:sp>
        <p:nvSpPr>
          <p:cNvPr id="7" name="Rectangle 2"/>
          <p:cNvSpPr/>
          <p:nvPr/>
        </p:nvSpPr>
        <p:spPr>
          <a:xfrm>
            <a:off x="6516216" y="3003798"/>
            <a:ext cx="1242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PCL o Proyecto Shared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que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contará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con la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lógica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incluso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UI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también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  <p:cxnSp>
        <p:nvCxnSpPr>
          <p:cNvPr id="4" name="Conector angular 3"/>
          <p:cNvCxnSpPr>
            <a:stCxn id="8" idx="2"/>
          </p:cNvCxnSpPr>
          <p:nvPr/>
        </p:nvCxnSpPr>
        <p:spPr>
          <a:xfrm rot="16200000" flipH="1">
            <a:off x="2475990" y="2992786"/>
            <a:ext cx="243813" cy="7503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7" idx="0"/>
          </p:cNvCxnSpPr>
          <p:nvPr/>
        </p:nvCxnSpPr>
        <p:spPr>
          <a:xfrm rot="16200000" flipV="1">
            <a:off x="5557611" y="1424124"/>
            <a:ext cx="324035" cy="28353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Nuestra</a:t>
            </a:r>
            <a:r>
              <a:rPr lang="en-US" i="1" dirty="0" smtClean="0">
                <a:latin typeface="Exo" pitchFamily="50" charset="0"/>
              </a:rPr>
              <a:t> </a:t>
            </a:r>
            <a:r>
              <a:rPr lang="en-US" i="1" dirty="0" err="1" smtClean="0">
                <a:latin typeface="Exo" pitchFamily="50" charset="0"/>
              </a:rPr>
              <a:t>primera</a:t>
            </a:r>
            <a:r>
              <a:rPr lang="en-US" i="1" dirty="0" smtClean="0">
                <a:latin typeface="Exo" pitchFamily="50" charset="0"/>
              </a:rPr>
              <a:t> App </a:t>
            </a:r>
            <a:r>
              <a:rPr lang="en-US" i="1" dirty="0" err="1" smtClean="0">
                <a:latin typeface="Exo" pitchFamily="50" charset="0"/>
              </a:rPr>
              <a:t>Xamarin.Forms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423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12969"/>
            <a:ext cx="6172200" cy="4922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Arquitectura</a:t>
            </a:r>
            <a:r>
              <a:rPr lang="en-US" sz="2100" dirty="0">
                <a:solidFill>
                  <a:schemeClr val="accent2"/>
                </a:solidFill>
              </a:rPr>
              <a:t> de Apps con </a:t>
            </a:r>
            <a:r>
              <a:rPr lang="en-US" sz="2100" dirty="0" err="1">
                <a:solidFill>
                  <a:schemeClr val="accent2"/>
                </a:solidFill>
              </a:rPr>
              <a:t>Xamarin.Forms</a:t>
            </a:r>
            <a:endParaRPr lang="it-IT" sz="2100" dirty="0">
              <a:solidFill>
                <a:schemeClr val="accent2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747233" y="172046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6" name="Rectangle 4"/>
          <p:cNvSpPr/>
          <p:nvPr/>
        </p:nvSpPr>
        <p:spPr>
          <a:xfrm>
            <a:off x="4301970" y="172046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7" name="Rectangle 5"/>
          <p:cNvSpPr/>
          <p:nvPr/>
        </p:nvSpPr>
        <p:spPr>
          <a:xfrm>
            <a:off x="5856707" y="173192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cxnSp>
        <p:nvCxnSpPr>
          <p:cNvPr id="8" name="Straight Arrow Connector 6"/>
          <p:cNvCxnSpPr/>
          <p:nvPr/>
        </p:nvCxnSpPr>
        <p:spPr>
          <a:xfrm>
            <a:off x="3587632" y="2404241"/>
            <a:ext cx="6302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/>
          <p:nvPr/>
        </p:nvSpPr>
        <p:spPr>
          <a:xfrm>
            <a:off x="3629652" y="2026063"/>
            <a:ext cx="682534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 err="1"/>
              <a:t>Propiedades</a:t>
            </a:r>
            <a:endParaRPr lang="en-US" sz="662" dirty="0"/>
          </a:p>
          <a:p>
            <a:r>
              <a:rPr lang="en-US" sz="662" dirty="0" err="1"/>
              <a:t>Comandos</a:t>
            </a:r>
            <a:endParaRPr lang="en-US" sz="662" dirty="0"/>
          </a:p>
        </p:txBody>
      </p:sp>
      <p:cxnSp>
        <p:nvCxnSpPr>
          <p:cNvPr id="11" name="Straight Arrow Connector 8"/>
          <p:cNvCxnSpPr/>
          <p:nvPr/>
        </p:nvCxnSpPr>
        <p:spPr>
          <a:xfrm flipH="1">
            <a:off x="3587632" y="2866460"/>
            <a:ext cx="6302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/>
          <p:cNvSpPr txBox="1"/>
          <p:nvPr/>
        </p:nvSpPr>
        <p:spPr>
          <a:xfrm>
            <a:off x="3587632" y="2866460"/>
            <a:ext cx="714338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 err="1"/>
              <a:t>Notifica</a:t>
            </a:r>
            <a:r>
              <a:rPr lang="en-US" sz="662" dirty="0"/>
              <a:t> </a:t>
            </a:r>
            <a:r>
              <a:rPr lang="en-US" sz="662" dirty="0" err="1"/>
              <a:t>cambios</a:t>
            </a:r>
            <a:endParaRPr lang="en-US" sz="662" dirty="0"/>
          </a:p>
        </p:txBody>
      </p:sp>
      <p:cxnSp>
        <p:nvCxnSpPr>
          <p:cNvPr id="13" name="Straight Arrow Connector 10"/>
          <p:cNvCxnSpPr/>
          <p:nvPr/>
        </p:nvCxnSpPr>
        <p:spPr>
          <a:xfrm>
            <a:off x="5100348" y="2614341"/>
            <a:ext cx="672319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5100349" y="2316086"/>
            <a:ext cx="798378" cy="601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/>
              <a:t>C#</a:t>
            </a:r>
          </a:p>
          <a:p>
            <a:endParaRPr lang="en-US" sz="662" dirty="0"/>
          </a:p>
          <a:p>
            <a:endParaRPr lang="en-US" sz="662" dirty="0"/>
          </a:p>
          <a:p>
            <a:endParaRPr lang="en-US" sz="662" dirty="0"/>
          </a:p>
          <a:p>
            <a:r>
              <a:rPr lang="en-US" sz="662" dirty="0"/>
              <a:t>Model</a:t>
            </a:r>
          </a:p>
        </p:txBody>
      </p:sp>
      <p:sp>
        <p:nvSpPr>
          <p:cNvPr id="15" name="Rectangle 12"/>
          <p:cNvSpPr/>
          <p:nvPr/>
        </p:nvSpPr>
        <p:spPr>
          <a:xfrm>
            <a:off x="2831273" y="180450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16" name="Rectangle 13"/>
          <p:cNvSpPr/>
          <p:nvPr/>
        </p:nvSpPr>
        <p:spPr>
          <a:xfrm>
            <a:off x="2915313" y="188854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17" name="Rectangle 14"/>
          <p:cNvSpPr/>
          <p:nvPr/>
        </p:nvSpPr>
        <p:spPr>
          <a:xfrm>
            <a:off x="4386010" y="180450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18" name="Rectangle 15"/>
          <p:cNvSpPr/>
          <p:nvPr/>
        </p:nvSpPr>
        <p:spPr>
          <a:xfrm>
            <a:off x="4470050" y="188854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19" name="Rectangle 16"/>
          <p:cNvSpPr/>
          <p:nvPr/>
        </p:nvSpPr>
        <p:spPr>
          <a:xfrm>
            <a:off x="5940747" y="181596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sp>
        <p:nvSpPr>
          <p:cNvPr id="20" name="Rectangle 17"/>
          <p:cNvSpPr/>
          <p:nvPr/>
        </p:nvSpPr>
        <p:spPr>
          <a:xfrm>
            <a:off x="6024787" y="190000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sp>
        <p:nvSpPr>
          <p:cNvPr id="21" name="Rectangle 18"/>
          <p:cNvSpPr/>
          <p:nvPr/>
        </p:nvSpPr>
        <p:spPr>
          <a:xfrm>
            <a:off x="2747233" y="3705876"/>
            <a:ext cx="3841225" cy="3049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2" dirty="0">
                <a:solidFill>
                  <a:srgbClr val="0070C0"/>
                </a:solidFill>
              </a:rPr>
              <a:t>Cross Platform –</a:t>
            </a:r>
            <a:r>
              <a:rPr lang="en-US" sz="882" b="1" dirty="0">
                <a:solidFill>
                  <a:srgbClr val="0070C0"/>
                </a:solidFill>
              </a:rPr>
              <a:t>PCL o Shared</a:t>
            </a:r>
          </a:p>
        </p:txBody>
      </p:sp>
    </p:spTree>
    <p:extLst>
      <p:ext uri="{BB962C8B-B14F-4D97-AF65-F5344CB8AC3E}">
        <p14:creationId xmlns:p14="http://schemas.microsoft.com/office/powerpoint/2010/main" val="387655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Patrón</a:t>
            </a:r>
            <a:r>
              <a:rPr lang="en-US" i="1" dirty="0" smtClean="0">
                <a:latin typeface="Exo" pitchFamily="50" charset="0"/>
              </a:rPr>
              <a:t> MVVM </a:t>
            </a:r>
            <a:r>
              <a:rPr lang="en-US" i="1" dirty="0" err="1" smtClean="0">
                <a:latin typeface="Exo" pitchFamily="50" charset="0"/>
              </a:rPr>
              <a:t>aplicado</a:t>
            </a:r>
            <a:r>
              <a:rPr lang="en-US" i="1" dirty="0" smtClean="0">
                <a:latin typeface="Exo" pitchFamily="50" charset="0"/>
              </a:rPr>
              <a:t> </a:t>
            </a:r>
            <a:r>
              <a:rPr lang="en-US" i="1" dirty="0" err="1" smtClean="0">
                <a:latin typeface="Exo" pitchFamily="50" charset="0"/>
              </a:rPr>
              <a:t>en</a:t>
            </a:r>
            <a:r>
              <a:rPr lang="en-US" i="1" dirty="0" smtClean="0">
                <a:latin typeface="Exo" pitchFamily="50" charset="0"/>
              </a:rPr>
              <a:t> </a:t>
            </a:r>
            <a:r>
              <a:rPr lang="en-US" i="1" dirty="0" err="1" smtClean="0">
                <a:latin typeface="Exo" pitchFamily="50" charset="0"/>
              </a:rPr>
              <a:t>una</a:t>
            </a:r>
            <a:r>
              <a:rPr lang="en-US" i="1" dirty="0" smtClean="0">
                <a:latin typeface="Exo" pitchFamily="50" charset="0"/>
              </a:rPr>
              <a:t> App </a:t>
            </a:r>
            <a:r>
              <a:rPr lang="en-US" i="1" dirty="0" err="1" smtClean="0">
                <a:latin typeface="Exo" pitchFamily="50" charset="0"/>
              </a:rPr>
              <a:t>Xamarin.Forms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2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3454" y="320186"/>
            <a:ext cx="8101946" cy="498964"/>
          </a:xfrm>
        </p:spPr>
        <p:txBody>
          <a:bodyPr/>
          <a:lstStyle/>
          <a:p>
            <a:r>
              <a:rPr lang="en-US" dirty="0" smtClean="0"/>
              <a:t>¿PREGUNTAS y </a:t>
            </a:r>
            <a:r>
              <a:rPr lang="en-US" dirty="0" smtClean="0">
                <a:solidFill>
                  <a:schemeClr val="accent2"/>
                </a:solidFill>
              </a:rPr>
              <a:t>RESPUESTAS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25827" y="742950"/>
            <a:ext cx="8089573" cy="304800"/>
          </a:xfrm>
        </p:spPr>
        <p:txBody>
          <a:bodyPr/>
          <a:lstStyle/>
          <a:p>
            <a:r>
              <a:rPr lang="en-US" dirty="0" err="1" smtClean="0"/>
              <a:t>Dudas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8" name="Text Placeholder 1"/>
          <p:cNvSpPr txBox="1">
            <a:spLocks/>
          </p:cNvSpPr>
          <p:nvPr/>
        </p:nvSpPr>
        <p:spPr>
          <a:xfrm>
            <a:off x="342685" y="1276350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chemeClr val="accent2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GRACIAS a </a:t>
            </a:r>
            <a:r>
              <a:rPr lang="en-US" dirty="0" smtClean="0">
                <a:solidFill>
                  <a:schemeClr val="accent2"/>
                </a:solidFill>
              </a:rPr>
              <a:t>TODOS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33400" y="742950"/>
            <a:ext cx="8089573" cy="304800"/>
          </a:xfrm>
        </p:spPr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vuestro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990600" y="1885950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Javier Suárez</a:t>
            </a:r>
            <a:endParaRPr 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990600" y="2472938"/>
            <a:ext cx="5105400" cy="1621641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Microsoft MVP Windows Platform Development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Blog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geeks.ms/blogs/jsuarez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Email: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javiersuarezruiz@hotmail.com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Twitter: @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jsuarezruiz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85950"/>
            <a:ext cx="1981737" cy="2134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60" y="3146168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71750"/>
            <a:ext cx="7543800" cy="498964"/>
          </a:xfrm>
        </p:spPr>
        <p:txBody>
          <a:bodyPr>
            <a:normAutofit/>
          </a:bodyPr>
          <a:lstStyle/>
          <a:p>
            <a:r>
              <a:rPr lang="en-US" dirty="0" smtClean="0"/>
              <a:t>INTRODUCCIÓN A </a:t>
            </a:r>
            <a:r>
              <a:rPr lang="en-US" dirty="0" smtClean="0">
                <a:solidFill>
                  <a:schemeClr val="accent2"/>
                </a:solidFill>
              </a:rPr>
              <a:t>XAMARIN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304800" y="2945810"/>
            <a:ext cx="8000999" cy="54034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consiste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aporte</a:t>
            </a:r>
            <a:r>
              <a:rPr lang="en-US" dirty="0">
                <a:solidFill>
                  <a:schemeClr val="bg1"/>
                </a:solidFill>
              </a:rPr>
              <a:t>, costs y </a:t>
            </a:r>
            <a:r>
              <a:rPr lang="en-US" dirty="0" err="1">
                <a:solidFill>
                  <a:schemeClr val="bg1"/>
                </a:solidFill>
              </a:rPr>
              <a:t>todo</a:t>
            </a:r>
            <a:r>
              <a:rPr lang="en-US" dirty="0">
                <a:solidFill>
                  <a:schemeClr val="bg1"/>
                </a:solidFill>
              </a:rPr>
              <a:t> lo </a:t>
            </a:r>
            <a:r>
              <a:rPr lang="en-US" dirty="0" err="1">
                <a:solidFill>
                  <a:schemeClr val="bg1"/>
                </a:solidFill>
              </a:rPr>
              <a:t>necesario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concretar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exactitud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Xamarin.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" y="86966"/>
            <a:ext cx="9138599" cy="2103782"/>
          </a:xfrm>
        </p:spPr>
      </p:pic>
      <p:pic>
        <p:nvPicPr>
          <p:cNvPr id="5" name="Marcador de posición de 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157450" y="11621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16222" y="54044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0416" y="2573860"/>
            <a:ext cx="7180771" cy="0"/>
          </a:xfrm>
          <a:prstGeom prst="line">
            <a:avLst/>
          </a:prstGeom>
          <a:ln>
            <a:solidFill>
              <a:srgbClr val="6C6C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465666" y="1571720"/>
            <a:ext cx="7620001" cy="9465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s-ES" sz="4800" dirty="0" smtClean="0">
                <a:solidFill>
                  <a:srgbClr val="666666"/>
                </a:solidFill>
              </a:rPr>
              <a:t>El problema actual para</a:t>
            </a:r>
          </a:p>
          <a:p>
            <a:pPr>
              <a:lnSpc>
                <a:spcPct val="120000"/>
              </a:lnSpc>
            </a:pPr>
            <a:r>
              <a:rPr lang="es-ES" dirty="0" err="1" smtClean="0">
                <a:solidFill>
                  <a:srgbClr val="666666"/>
                </a:solidFill>
              </a:rPr>
              <a:t>desarolladores</a:t>
            </a:r>
            <a:endParaRPr lang="en-US" sz="4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 </a:t>
            </a:r>
            <a:r>
              <a:rPr lang="en-US" dirty="0" err="1" smtClean="0">
                <a:solidFill>
                  <a:schemeClr val="accent2"/>
                </a:solidFill>
              </a:rPr>
              <a:t>problema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650" y="1975048"/>
            <a:ext cx="2968750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Creas</a:t>
            </a:r>
            <a:r>
              <a:rPr lang="en-US" sz="2400" dirty="0" smtClean="0">
                <a:solidFill>
                  <a:srgbClr val="666666"/>
                </a:solidFill>
                <a:latin typeface="Helvetica Light"/>
                <a:cs typeface="Helvetica Light"/>
              </a:rPr>
              <a:t> la </a:t>
            </a: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misma</a:t>
            </a:r>
            <a:r>
              <a:rPr lang="en-US" sz="2400" dirty="0" smtClean="0">
                <a:solidFill>
                  <a:srgbClr val="666666"/>
                </a:solidFill>
                <a:latin typeface="Helvetica Light"/>
                <a:cs typeface="Helvetica Light"/>
              </a:rPr>
              <a:t> App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varias</a:t>
            </a:r>
            <a:r>
              <a:rPr lang="en-US" sz="2400" dirty="0" smtClean="0">
                <a:solidFill>
                  <a:srgbClr val="666666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veces</a:t>
            </a:r>
            <a:endParaRPr lang="en-US" sz="2400" dirty="0">
              <a:solidFill>
                <a:srgbClr val="666666"/>
              </a:solidFill>
              <a:latin typeface="Helvetica Light"/>
              <a:cs typeface="Helvetica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3403" y="18953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3403" y="29875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Siloed Approa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463" y="1179870"/>
            <a:ext cx="4896978" cy="29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2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954"/>
            <a:ext cx="8229600" cy="6457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enfoque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“escribe </a:t>
            </a:r>
            <a:r>
              <a:rPr lang="en-US" dirty="0" err="1" smtClean="0">
                <a:solidFill>
                  <a:schemeClr val="accent2"/>
                </a:solidFill>
              </a:rPr>
              <a:t>una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vez</a:t>
            </a:r>
            <a:r>
              <a:rPr lang="en-US" dirty="0" smtClean="0">
                <a:solidFill>
                  <a:schemeClr val="accent2"/>
                </a:solidFill>
              </a:rPr>
              <a:t>” </a:t>
            </a:r>
            <a:r>
              <a:rPr lang="en-US" dirty="0" smtClean="0"/>
              <a:t>para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978776"/>
            <a:ext cx="3130985" cy="87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Mínimo</a:t>
            </a:r>
            <a:r>
              <a:rPr lang="en-US" sz="2400" dirty="0" smtClean="0">
                <a:solidFill>
                  <a:srgbClr val="666666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Denominador</a:t>
            </a:r>
            <a:endParaRPr lang="en-US" sz="2400" dirty="0" smtClean="0">
              <a:solidFill>
                <a:srgbClr val="666666"/>
              </a:solidFill>
              <a:latin typeface="Helvetica Light"/>
              <a:cs typeface="Helvetica Light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Común</a:t>
            </a:r>
            <a:endParaRPr lang="en-US" sz="2400" dirty="0">
              <a:solidFill>
                <a:srgbClr val="666666"/>
              </a:solidFill>
              <a:latin typeface="Helvetica Light"/>
              <a:cs typeface="Helvetica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33403" y="18953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3" y="29875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black box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7517" y="882388"/>
            <a:ext cx="3130378" cy="3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enfoque</a:t>
            </a:r>
            <a:r>
              <a:rPr lang="en-US" dirty="0" smtClean="0"/>
              <a:t> de </a:t>
            </a:r>
            <a:r>
              <a:rPr lang="en-US" dirty="0" err="1" smtClean="0">
                <a:solidFill>
                  <a:schemeClr val="accent2"/>
                </a:solidFill>
              </a:rPr>
              <a:t>Xamarin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3" y="2011485"/>
            <a:ext cx="3010761" cy="87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Nativo</a:t>
            </a:r>
            <a:r>
              <a:rPr lang="en-US" sz="2400" dirty="0" smtClean="0">
                <a:solidFill>
                  <a:srgbClr val="666666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compartiendo</a:t>
            </a:r>
            <a:endParaRPr lang="en-US" sz="2400" dirty="0" smtClean="0">
              <a:solidFill>
                <a:srgbClr val="666666"/>
              </a:solidFill>
              <a:latin typeface="Helvetica Light"/>
              <a:cs typeface="Helvetica Light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código</a:t>
            </a:r>
            <a:endParaRPr lang="en-US" sz="2400" dirty="0">
              <a:solidFill>
                <a:srgbClr val="666666"/>
              </a:solidFill>
              <a:latin typeface="Helvetica Light"/>
              <a:cs typeface="Helvetica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33403" y="18953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3" y="29875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6904" y="1126952"/>
            <a:ext cx="4739347" cy="31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5 CuadroTexto"/>
          <p:cNvSpPr txBox="1"/>
          <p:nvPr/>
        </p:nvSpPr>
        <p:spPr>
          <a:xfrm>
            <a:off x="457200" y="438150"/>
            <a:ext cx="23853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dirty="0" smtClean="0">
                <a:solidFill>
                  <a:schemeClr val="accent2"/>
                </a:solidFill>
                <a:latin typeface="Franklin Gothic Book" panose="020B0503020102020204" pitchFamily="34" charset="0"/>
              </a:rPr>
              <a:t>¿APIs </a:t>
            </a:r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nativas?</a:t>
            </a:r>
          </a:p>
        </p:txBody>
      </p:sp>
      <p:sp>
        <p:nvSpPr>
          <p:cNvPr id="13" name="Title 10"/>
          <p:cNvSpPr txBox="1">
            <a:spLocks/>
          </p:cNvSpPr>
          <p:nvPr/>
        </p:nvSpPr>
        <p:spPr>
          <a:xfrm>
            <a:off x="1877432" y="1105553"/>
            <a:ext cx="5879306" cy="56149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APIs Windows </a:t>
            </a:r>
            <a:endParaRPr lang="en-US" sz="3300" dirty="0"/>
          </a:p>
        </p:txBody>
      </p:sp>
      <p:pic>
        <p:nvPicPr>
          <p:cNvPr id="14" name="Picture 13" descr="Windows C#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5805" y="1672969"/>
            <a:ext cx="5022558" cy="30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Vers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914</Words>
  <Application>Microsoft Office PowerPoint</Application>
  <PresentationFormat>Presentación en pantalla (16:9)</PresentationFormat>
  <Paragraphs>380</Paragraphs>
  <Slides>48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67" baseType="lpstr">
      <vt:lpstr>Aller</vt:lpstr>
      <vt:lpstr>Arial</vt:lpstr>
      <vt:lpstr>Calibri</vt:lpstr>
      <vt:lpstr>Consolas</vt:lpstr>
      <vt:lpstr>Courier New</vt:lpstr>
      <vt:lpstr>Exo</vt:lpstr>
      <vt:lpstr>Franklin Gothic Book</vt:lpstr>
      <vt:lpstr>Gill Sans</vt:lpstr>
      <vt:lpstr>Gulim</vt:lpstr>
      <vt:lpstr>Helvetica</vt:lpstr>
      <vt:lpstr>Helvetica Light</vt:lpstr>
      <vt:lpstr>ＭＳ Ｐゴシック</vt:lpstr>
      <vt:lpstr>ＭＳ Ｐゴシック</vt:lpstr>
      <vt:lpstr>Myriad Pro</vt:lpstr>
      <vt:lpstr>Segoe UI</vt:lpstr>
      <vt:lpstr>Wingdings</vt:lpstr>
      <vt:lpstr>Wingdings 2</vt:lpstr>
      <vt:lpstr>ヒラギノ角ゴ ProN W3</vt:lpstr>
      <vt:lpstr>Light Version</vt:lpstr>
      <vt:lpstr>Presentación de PowerPoint</vt:lpstr>
      <vt:lpstr>Presentación de PowerPoint</vt:lpstr>
      <vt:lpstr>Presentación de PowerPoint</vt:lpstr>
      <vt:lpstr>Anatomía de una App nativa</vt:lpstr>
      <vt:lpstr>Presentación de PowerPoint</vt:lpstr>
      <vt:lpstr>El problema</vt:lpstr>
      <vt:lpstr>El enfoque “escribe una vez” para todo</vt:lpstr>
      <vt:lpstr>El enfoque de Xamarin</vt:lpstr>
      <vt:lpstr>Presentación de PowerPoint</vt:lpstr>
      <vt:lpstr>Presentación de PowerPoint</vt:lpstr>
      <vt:lpstr>Presentación de PowerPoint</vt:lpstr>
      <vt:lpstr>Presentación de PowerPoint</vt:lpstr>
      <vt:lpstr>Rendimiento nativo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Presentación de PowerPoint</vt:lpstr>
      <vt:lpstr>Presentación de PowerPoint</vt:lpstr>
      <vt:lpstr>DEMO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Presentación de PowerPoint</vt:lpstr>
      <vt:lpstr>DEMO</vt:lpstr>
      <vt:lpstr>¿PREGUNTAS y RESPUESTAS?</vt:lpstr>
      <vt:lpstr>GRACIAS a TODOS</vt:lpstr>
      <vt:lpstr>INTRODUCCIÓN A XAMARIN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Rogue</dc:creator>
  <cp:lastModifiedBy>Javier Suárez Ruiz</cp:lastModifiedBy>
  <cp:revision>581</cp:revision>
  <dcterms:created xsi:type="dcterms:W3CDTF">2013-04-14T10:12:28Z</dcterms:created>
  <dcterms:modified xsi:type="dcterms:W3CDTF">2015-06-07T09:54:28Z</dcterms:modified>
</cp:coreProperties>
</file>