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307" r:id="rId2"/>
    <p:sldId id="337" r:id="rId3"/>
    <p:sldId id="457" r:id="rId4"/>
    <p:sldId id="458" r:id="rId5"/>
    <p:sldId id="459" r:id="rId6"/>
    <p:sldId id="460" r:id="rId7"/>
    <p:sldId id="461" r:id="rId8"/>
    <p:sldId id="462" r:id="rId9"/>
    <p:sldId id="466" r:id="rId10"/>
    <p:sldId id="467" r:id="rId11"/>
    <p:sldId id="468" r:id="rId12"/>
    <p:sldId id="463" r:id="rId13"/>
    <p:sldId id="464" r:id="rId14"/>
    <p:sldId id="465" r:id="rId15"/>
    <p:sldId id="446" r:id="rId16"/>
    <p:sldId id="447" r:id="rId17"/>
    <p:sldId id="469" r:id="rId18"/>
    <p:sldId id="470" r:id="rId19"/>
    <p:sldId id="471" r:id="rId20"/>
    <p:sldId id="474" r:id="rId21"/>
    <p:sldId id="472" r:id="rId22"/>
    <p:sldId id="420" r:id="rId23"/>
    <p:sldId id="475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73" r:id="rId35"/>
    <p:sldId id="433" r:id="rId36"/>
    <p:sldId id="419" r:id="rId37"/>
    <p:sldId id="339" r:id="rId38"/>
    <p:sldId id="340" r:id="rId39"/>
    <p:sldId id="305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8757" autoAdjust="0"/>
  </p:normalViewPr>
  <p:slideViewPr>
    <p:cSldViewPr>
      <p:cViewPr varScale="1">
        <p:scale>
          <a:sx n="154" d="100"/>
          <a:sy n="154" d="100"/>
        </p:scale>
        <p:origin x="252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4EB1-4167-40EB-A536-EE930D3AF221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EFE9D-5AC9-4891-B69C-DB40606C6C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1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8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6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5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5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44B1D4-63DB-514D-99AA-086E2EBFDFE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55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171450" indent="-171450">
              <a:buFontTx/>
              <a:buChar char="•"/>
            </a:pPr>
            <a:endParaRPr lang="en-US" altLang="en-US" dirty="0" smtClean="0">
              <a:latin typeface="Gill Sans" pitchFamily="2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15C61B2-2095-4E85-800C-4B4E4D8B3717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89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 rot="5400000">
            <a:off x="-1142999" y="1809750"/>
            <a:ext cx="3124200" cy="838200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762000" y="-37598"/>
            <a:ext cx="8153400" cy="5208608"/>
          </a:xfrm>
          <a:prstGeom prst="parallelogram">
            <a:avLst>
              <a:gd name="adj" fmla="val 54432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H="1">
            <a:off x="-457200" y="-19050"/>
            <a:ext cx="4169484" cy="2254535"/>
          </a:xfrm>
          <a:prstGeom prst="parallelogram">
            <a:avLst>
              <a:gd name="adj" fmla="val 56254"/>
            </a:avLst>
          </a:prstGeom>
          <a:gradFill>
            <a:gsLst>
              <a:gs pos="59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3" hasCustomPrompt="1"/>
          </p:nvPr>
        </p:nvSpPr>
        <p:spPr>
          <a:xfrm flipH="1">
            <a:off x="-164827" y="1353656"/>
            <a:ext cx="992349" cy="881829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4558090" y="4346776"/>
            <a:ext cx="893539" cy="824234"/>
          </a:xfrm>
          <a:prstGeom prst="triangle">
            <a:avLst/>
          </a:prstGeom>
          <a:gradFill>
            <a:gsLst>
              <a:gs pos="20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6" hasCustomPrompt="1"/>
          </p:nvPr>
        </p:nvSpPr>
        <p:spPr>
          <a:xfrm flipH="1" flipV="1">
            <a:off x="2433346" y="-19050"/>
            <a:ext cx="838200" cy="744848"/>
          </a:xfrm>
          <a:prstGeom prst="triangle">
            <a:avLst/>
          </a:prstGeom>
          <a:gradFill>
            <a:gsLst>
              <a:gs pos="20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100000" t="100000"/>
            </a:path>
          </a:gra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5802086" y="3289519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r">
              <a:lnSpc>
                <a:spcPct val="50000"/>
              </a:lnSpc>
              <a:buNone/>
              <a:defRPr b="1"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792147" y="3688721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802086" y="3917321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8354736" y="4557189"/>
            <a:ext cx="583814" cy="452961"/>
            <a:chOff x="8045073" y="2680881"/>
            <a:chExt cx="834022" cy="647088"/>
          </a:xfrm>
        </p:grpSpPr>
        <p:sp>
          <p:nvSpPr>
            <p:cNvPr id="39" name="Rounded Rectangle 38"/>
            <p:cNvSpPr/>
            <p:nvPr/>
          </p:nvSpPr>
          <p:spPr>
            <a:xfrm>
              <a:off x="8078029" y="2680881"/>
              <a:ext cx="762000" cy="64708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045073" y="2775023"/>
              <a:ext cx="834022" cy="5200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YOUR</a:t>
              </a:r>
              <a:b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</a:br>
              <a:r>
                <a:rPr lang="en-US" sz="1200" b="1" dirty="0" smtClean="0">
                  <a:solidFill>
                    <a:schemeClr val="bg1">
                      <a:lumMod val="95000"/>
                    </a:schemeClr>
                  </a:solidFill>
                  <a:latin typeface="Exo" pitchFamily="50" charset="0"/>
                </a:rPr>
                <a:t>LOGO</a:t>
              </a:r>
              <a:endParaRPr lang="en-US" sz="1200" b="1" dirty="0">
                <a:solidFill>
                  <a:schemeClr val="bg1">
                    <a:lumMod val="95000"/>
                  </a:schemeClr>
                </a:solidFill>
                <a:latin typeface="Exo" pitchFamily="50" charset="0"/>
              </a:endParaRPr>
            </a:p>
          </p:txBody>
        </p:sp>
      </p:grpSp>
      <p:cxnSp>
        <p:nvCxnSpPr>
          <p:cNvPr id="41" name="Straight Connector 40"/>
          <p:cNvCxnSpPr/>
          <p:nvPr userDrawn="1"/>
        </p:nvCxnSpPr>
        <p:spPr>
          <a:xfrm>
            <a:off x="8288596" y="4574045"/>
            <a:ext cx="0" cy="4299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 userDrawn="1"/>
        </p:nvSpPr>
        <p:spPr>
          <a:xfrm>
            <a:off x="6950180" y="4603518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accent2"/>
                </a:solidFill>
                <a:latin typeface="Exo" pitchFamily="50" charset="0"/>
              </a:rPr>
              <a:t>YOUR COMPANY</a:t>
            </a:r>
            <a:endParaRPr lang="en-US" sz="1200" b="1" dirty="0">
              <a:solidFill>
                <a:schemeClr val="accent2"/>
              </a:solidFill>
              <a:latin typeface="Exo" pitchFamily="50" charset="0"/>
            </a:endParaRPr>
          </a:p>
        </p:txBody>
      </p:sp>
      <p:sp>
        <p:nvSpPr>
          <p:cNvPr id="43" name="TextBox 42"/>
          <p:cNvSpPr txBox="1"/>
          <p:nvPr userDrawn="1"/>
        </p:nvSpPr>
        <p:spPr>
          <a:xfrm>
            <a:off x="6638175" y="4772587"/>
            <a:ext cx="165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 smtClean="0">
                <a:solidFill>
                  <a:schemeClr val="accent2">
                    <a:lumMod val="75000"/>
                  </a:schemeClr>
                </a:solidFill>
                <a:latin typeface="Exo" pitchFamily="50" charset="0"/>
              </a:rPr>
              <a:t>WWW.YOURCOMPANY.COM</a:t>
            </a:r>
            <a:endParaRPr lang="en-US" sz="900" dirty="0">
              <a:solidFill>
                <a:schemeClr val="accent2">
                  <a:lumMod val="75000"/>
                </a:schemeClr>
              </a:solidFill>
              <a:latin typeface="Exo" pitchFamily="50" charset="0"/>
            </a:endParaRP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-381000" y="133350"/>
            <a:ext cx="4005943" cy="1948543"/>
          </a:xfrm>
          <a:custGeom>
            <a:avLst/>
            <a:gdLst>
              <a:gd name="connsiteX0" fmla="*/ 0 w 2895600"/>
              <a:gd name="connsiteY0" fmla="*/ 0 h 1905000"/>
              <a:gd name="connsiteX1" fmla="*/ 2895600 w 2895600"/>
              <a:gd name="connsiteY1" fmla="*/ 0 h 1905000"/>
              <a:gd name="connsiteX2" fmla="*/ 2895600 w 2895600"/>
              <a:gd name="connsiteY2" fmla="*/ 1905000 h 1905000"/>
              <a:gd name="connsiteX3" fmla="*/ 0 w 2895600"/>
              <a:gd name="connsiteY3" fmla="*/ 1905000 h 1905000"/>
              <a:gd name="connsiteX4" fmla="*/ 0 w 2895600"/>
              <a:gd name="connsiteY4" fmla="*/ 0 h 1905000"/>
              <a:gd name="connsiteX0" fmla="*/ 0 w 2895600"/>
              <a:gd name="connsiteY0" fmla="*/ 0 h 1926772"/>
              <a:gd name="connsiteX1" fmla="*/ 2895600 w 2895600"/>
              <a:gd name="connsiteY1" fmla="*/ 0 h 1926772"/>
              <a:gd name="connsiteX2" fmla="*/ 2895600 w 2895600"/>
              <a:gd name="connsiteY2" fmla="*/ 1905000 h 1926772"/>
              <a:gd name="connsiteX3" fmla="*/ 1121229 w 2895600"/>
              <a:gd name="connsiteY3" fmla="*/ 1926772 h 1926772"/>
              <a:gd name="connsiteX4" fmla="*/ 0 w 2895600"/>
              <a:gd name="connsiteY4" fmla="*/ 0 h 1926772"/>
              <a:gd name="connsiteX0" fmla="*/ 0 w 4005943"/>
              <a:gd name="connsiteY0" fmla="*/ 0 h 1948543"/>
              <a:gd name="connsiteX1" fmla="*/ 2895600 w 4005943"/>
              <a:gd name="connsiteY1" fmla="*/ 0 h 1948543"/>
              <a:gd name="connsiteX2" fmla="*/ 4005943 w 4005943"/>
              <a:gd name="connsiteY2" fmla="*/ 1948543 h 1948543"/>
              <a:gd name="connsiteX3" fmla="*/ 1121229 w 4005943"/>
              <a:gd name="connsiteY3" fmla="*/ 1926772 h 1948543"/>
              <a:gd name="connsiteX4" fmla="*/ 0 w 4005943"/>
              <a:gd name="connsiteY4" fmla="*/ 0 h 194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5943" h="1948543">
                <a:moveTo>
                  <a:pt x="0" y="0"/>
                </a:moveTo>
                <a:lnTo>
                  <a:pt x="2895600" y="0"/>
                </a:lnTo>
                <a:lnTo>
                  <a:pt x="4005943" y="1948543"/>
                </a:lnTo>
                <a:lnTo>
                  <a:pt x="1121229" y="1926772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1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100" fill="hold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1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6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24" grpId="0" build="p" animBg="1">
        <p:tmplLst>
          <p:tmpl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1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/>
      <p:bldP spid="44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410200" y="15811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5410200" y="13525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10200" y="3409950"/>
            <a:ext cx="32004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3181350"/>
            <a:ext cx="32004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533400" y="1504950"/>
            <a:ext cx="533400" cy="533400"/>
            <a:chOff x="533400" y="1504950"/>
            <a:chExt cx="533400" cy="533400"/>
          </a:xfrm>
        </p:grpSpPr>
        <p:sp>
          <p:nvSpPr>
            <p:cNvPr id="14" name="Oval 13"/>
            <p:cNvSpPr/>
            <p:nvPr userDrawn="1"/>
          </p:nvSpPr>
          <p:spPr>
            <a:xfrm>
              <a:off x="533400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/>
            <p:cNvGrpSpPr/>
            <p:nvPr userDrawn="1"/>
          </p:nvGrpSpPr>
          <p:grpSpPr>
            <a:xfrm>
              <a:off x="601209" y="1617924"/>
              <a:ext cx="408145" cy="307526"/>
              <a:chOff x="6135688" y="3384550"/>
              <a:chExt cx="914400" cy="688975"/>
            </a:xfrm>
            <a:solidFill>
              <a:schemeClr val="accent2"/>
            </a:solidFill>
          </p:grpSpPr>
          <p:sp>
            <p:nvSpPr>
              <p:cNvPr id="27" name="Freeform 138"/>
              <p:cNvSpPr>
                <a:spLocks/>
              </p:cNvSpPr>
              <p:nvPr/>
            </p:nvSpPr>
            <p:spPr bwMode="auto">
              <a:xfrm>
                <a:off x="6135688" y="3486150"/>
                <a:ext cx="314325" cy="190500"/>
              </a:xfrm>
              <a:custGeom>
                <a:avLst/>
                <a:gdLst>
                  <a:gd name="T0" fmla="*/ 198 w 198"/>
                  <a:gd name="T1" fmla="*/ 64 h 120"/>
                  <a:gd name="T2" fmla="*/ 198 w 198"/>
                  <a:gd name="T3" fmla="*/ 64 h 120"/>
                  <a:gd name="T4" fmla="*/ 174 w 198"/>
                  <a:gd name="T5" fmla="*/ 44 h 120"/>
                  <a:gd name="T6" fmla="*/ 152 w 198"/>
                  <a:gd name="T7" fmla="*/ 26 h 120"/>
                  <a:gd name="T8" fmla="*/ 152 w 198"/>
                  <a:gd name="T9" fmla="*/ 26 h 120"/>
                  <a:gd name="T10" fmla="*/ 134 w 198"/>
                  <a:gd name="T11" fmla="*/ 16 h 120"/>
                  <a:gd name="T12" fmla="*/ 114 w 198"/>
                  <a:gd name="T13" fmla="*/ 8 h 120"/>
                  <a:gd name="T14" fmla="*/ 92 w 198"/>
                  <a:gd name="T15" fmla="*/ 2 h 120"/>
                  <a:gd name="T16" fmla="*/ 70 w 198"/>
                  <a:gd name="T17" fmla="*/ 0 h 120"/>
                  <a:gd name="T18" fmla="*/ 70 w 198"/>
                  <a:gd name="T19" fmla="*/ 0 h 120"/>
                  <a:gd name="T20" fmla="*/ 0 w 198"/>
                  <a:gd name="T21" fmla="*/ 0 h 120"/>
                  <a:gd name="T22" fmla="*/ 0 w 198"/>
                  <a:gd name="T23" fmla="*/ 76 h 120"/>
                  <a:gd name="T24" fmla="*/ 0 w 198"/>
                  <a:gd name="T25" fmla="*/ 76 h 120"/>
                  <a:gd name="T26" fmla="*/ 70 w 198"/>
                  <a:gd name="T27" fmla="*/ 76 h 120"/>
                  <a:gd name="T28" fmla="*/ 70 w 198"/>
                  <a:gd name="T29" fmla="*/ 76 h 120"/>
                  <a:gd name="T30" fmla="*/ 80 w 198"/>
                  <a:gd name="T31" fmla="*/ 78 h 120"/>
                  <a:gd name="T32" fmla="*/ 94 w 198"/>
                  <a:gd name="T33" fmla="*/ 82 h 120"/>
                  <a:gd name="T34" fmla="*/ 110 w 198"/>
                  <a:gd name="T35" fmla="*/ 92 h 120"/>
                  <a:gd name="T36" fmla="*/ 126 w 198"/>
                  <a:gd name="T37" fmla="*/ 104 h 120"/>
                  <a:gd name="T38" fmla="*/ 126 w 198"/>
                  <a:gd name="T39" fmla="*/ 104 h 120"/>
                  <a:gd name="T40" fmla="*/ 144 w 198"/>
                  <a:gd name="T41" fmla="*/ 120 h 120"/>
                  <a:gd name="T42" fmla="*/ 144 w 198"/>
                  <a:gd name="T43" fmla="*/ 120 h 120"/>
                  <a:gd name="T44" fmla="*/ 168 w 198"/>
                  <a:gd name="T45" fmla="*/ 94 h 120"/>
                  <a:gd name="T46" fmla="*/ 168 w 198"/>
                  <a:gd name="T47" fmla="*/ 94 h 120"/>
                  <a:gd name="T48" fmla="*/ 198 w 198"/>
                  <a:gd name="T49" fmla="*/ 64 h 120"/>
                  <a:gd name="T50" fmla="*/ 198 w 198"/>
                  <a:gd name="T51" fmla="*/ 64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98" h="120">
                    <a:moveTo>
                      <a:pt x="198" y="64"/>
                    </a:moveTo>
                    <a:lnTo>
                      <a:pt x="198" y="64"/>
                    </a:lnTo>
                    <a:lnTo>
                      <a:pt x="174" y="44"/>
                    </a:lnTo>
                    <a:lnTo>
                      <a:pt x="152" y="26"/>
                    </a:lnTo>
                    <a:lnTo>
                      <a:pt x="152" y="26"/>
                    </a:lnTo>
                    <a:lnTo>
                      <a:pt x="134" y="16"/>
                    </a:lnTo>
                    <a:lnTo>
                      <a:pt x="114" y="8"/>
                    </a:lnTo>
                    <a:lnTo>
                      <a:pt x="92" y="2"/>
                    </a:lnTo>
                    <a:lnTo>
                      <a:pt x="70" y="0"/>
                    </a:lnTo>
                    <a:lnTo>
                      <a:pt x="70" y="0"/>
                    </a:lnTo>
                    <a:lnTo>
                      <a:pt x="0" y="0"/>
                    </a:lnTo>
                    <a:lnTo>
                      <a:pt x="0" y="76"/>
                    </a:lnTo>
                    <a:lnTo>
                      <a:pt x="0" y="76"/>
                    </a:lnTo>
                    <a:lnTo>
                      <a:pt x="70" y="76"/>
                    </a:lnTo>
                    <a:lnTo>
                      <a:pt x="70" y="76"/>
                    </a:lnTo>
                    <a:lnTo>
                      <a:pt x="80" y="78"/>
                    </a:lnTo>
                    <a:lnTo>
                      <a:pt x="94" y="82"/>
                    </a:lnTo>
                    <a:lnTo>
                      <a:pt x="110" y="92"/>
                    </a:lnTo>
                    <a:lnTo>
                      <a:pt x="126" y="104"/>
                    </a:lnTo>
                    <a:lnTo>
                      <a:pt x="126" y="104"/>
                    </a:lnTo>
                    <a:lnTo>
                      <a:pt x="144" y="120"/>
                    </a:lnTo>
                    <a:lnTo>
                      <a:pt x="144" y="120"/>
                    </a:lnTo>
                    <a:lnTo>
                      <a:pt x="168" y="94"/>
                    </a:lnTo>
                    <a:lnTo>
                      <a:pt x="168" y="94"/>
                    </a:lnTo>
                    <a:lnTo>
                      <a:pt x="198" y="64"/>
                    </a:lnTo>
                    <a:lnTo>
                      <a:pt x="198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9"/>
              <p:cNvSpPr>
                <a:spLocks/>
              </p:cNvSpPr>
              <p:nvPr/>
            </p:nvSpPr>
            <p:spPr bwMode="auto">
              <a:xfrm>
                <a:off x="6557963" y="3749675"/>
                <a:ext cx="492125" cy="323850"/>
              </a:xfrm>
              <a:custGeom>
                <a:avLst/>
                <a:gdLst>
                  <a:gd name="T0" fmla="*/ 0 w 310"/>
                  <a:gd name="T1" fmla="*/ 78 h 204"/>
                  <a:gd name="T2" fmla="*/ 0 w 310"/>
                  <a:gd name="T3" fmla="*/ 78 h 204"/>
                  <a:gd name="T4" fmla="*/ 22 w 310"/>
                  <a:gd name="T5" fmla="*/ 98 h 204"/>
                  <a:gd name="T6" fmla="*/ 46 w 310"/>
                  <a:gd name="T7" fmla="*/ 116 h 204"/>
                  <a:gd name="T8" fmla="*/ 46 w 310"/>
                  <a:gd name="T9" fmla="*/ 116 h 204"/>
                  <a:gd name="T10" fmla="*/ 64 w 310"/>
                  <a:gd name="T11" fmla="*/ 126 h 204"/>
                  <a:gd name="T12" fmla="*/ 84 w 310"/>
                  <a:gd name="T13" fmla="*/ 136 h 204"/>
                  <a:gd name="T14" fmla="*/ 106 w 310"/>
                  <a:gd name="T15" fmla="*/ 142 h 204"/>
                  <a:gd name="T16" fmla="*/ 128 w 310"/>
                  <a:gd name="T17" fmla="*/ 144 h 204"/>
                  <a:gd name="T18" fmla="*/ 128 w 310"/>
                  <a:gd name="T19" fmla="*/ 144 h 204"/>
                  <a:gd name="T20" fmla="*/ 188 w 310"/>
                  <a:gd name="T21" fmla="*/ 144 h 204"/>
                  <a:gd name="T22" fmla="*/ 188 w 310"/>
                  <a:gd name="T23" fmla="*/ 204 h 204"/>
                  <a:gd name="T24" fmla="*/ 310 w 310"/>
                  <a:gd name="T25" fmla="*/ 102 h 204"/>
                  <a:gd name="T26" fmla="*/ 188 w 310"/>
                  <a:gd name="T27" fmla="*/ 0 h 204"/>
                  <a:gd name="T28" fmla="*/ 188 w 310"/>
                  <a:gd name="T29" fmla="*/ 66 h 204"/>
                  <a:gd name="T30" fmla="*/ 188 w 310"/>
                  <a:gd name="T31" fmla="*/ 66 h 204"/>
                  <a:gd name="T32" fmla="*/ 128 w 310"/>
                  <a:gd name="T33" fmla="*/ 66 h 204"/>
                  <a:gd name="T34" fmla="*/ 128 w 310"/>
                  <a:gd name="T35" fmla="*/ 66 h 204"/>
                  <a:gd name="T36" fmla="*/ 118 w 310"/>
                  <a:gd name="T37" fmla="*/ 64 h 204"/>
                  <a:gd name="T38" fmla="*/ 104 w 310"/>
                  <a:gd name="T39" fmla="*/ 60 h 204"/>
                  <a:gd name="T40" fmla="*/ 88 w 310"/>
                  <a:gd name="T41" fmla="*/ 50 h 204"/>
                  <a:gd name="T42" fmla="*/ 70 w 310"/>
                  <a:gd name="T43" fmla="*/ 38 h 204"/>
                  <a:gd name="T44" fmla="*/ 70 w 310"/>
                  <a:gd name="T45" fmla="*/ 38 h 204"/>
                  <a:gd name="T46" fmla="*/ 52 w 310"/>
                  <a:gd name="T47" fmla="*/ 22 h 204"/>
                  <a:gd name="T48" fmla="*/ 52 w 310"/>
                  <a:gd name="T49" fmla="*/ 22 h 204"/>
                  <a:gd name="T50" fmla="*/ 32 w 310"/>
                  <a:gd name="T51" fmla="*/ 46 h 204"/>
                  <a:gd name="T52" fmla="*/ 32 w 310"/>
                  <a:gd name="T53" fmla="*/ 46 h 204"/>
                  <a:gd name="T54" fmla="*/ 0 w 310"/>
                  <a:gd name="T55" fmla="*/ 78 h 204"/>
                  <a:gd name="T56" fmla="*/ 0 w 310"/>
                  <a:gd name="T57" fmla="*/ 78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10" h="204">
                    <a:moveTo>
                      <a:pt x="0" y="78"/>
                    </a:moveTo>
                    <a:lnTo>
                      <a:pt x="0" y="78"/>
                    </a:lnTo>
                    <a:lnTo>
                      <a:pt x="22" y="98"/>
                    </a:lnTo>
                    <a:lnTo>
                      <a:pt x="46" y="116"/>
                    </a:lnTo>
                    <a:lnTo>
                      <a:pt x="46" y="116"/>
                    </a:lnTo>
                    <a:lnTo>
                      <a:pt x="64" y="126"/>
                    </a:lnTo>
                    <a:lnTo>
                      <a:pt x="84" y="136"/>
                    </a:lnTo>
                    <a:lnTo>
                      <a:pt x="106" y="142"/>
                    </a:lnTo>
                    <a:lnTo>
                      <a:pt x="128" y="144"/>
                    </a:lnTo>
                    <a:lnTo>
                      <a:pt x="128" y="144"/>
                    </a:lnTo>
                    <a:lnTo>
                      <a:pt x="188" y="144"/>
                    </a:lnTo>
                    <a:lnTo>
                      <a:pt x="188" y="204"/>
                    </a:lnTo>
                    <a:lnTo>
                      <a:pt x="310" y="102"/>
                    </a:lnTo>
                    <a:lnTo>
                      <a:pt x="188" y="0"/>
                    </a:lnTo>
                    <a:lnTo>
                      <a:pt x="188" y="66"/>
                    </a:lnTo>
                    <a:lnTo>
                      <a:pt x="188" y="66"/>
                    </a:lnTo>
                    <a:lnTo>
                      <a:pt x="128" y="66"/>
                    </a:lnTo>
                    <a:lnTo>
                      <a:pt x="128" y="66"/>
                    </a:lnTo>
                    <a:lnTo>
                      <a:pt x="118" y="64"/>
                    </a:lnTo>
                    <a:lnTo>
                      <a:pt x="104" y="60"/>
                    </a:lnTo>
                    <a:lnTo>
                      <a:pt x="88" y="50"/>
                    </a:lnTo>
                    <a:lnTo>
                      <a:pt x="70" y="38"/>
                    </a:lnTo>
                    <a:lnTo>
                      <a:pt x="70" y="38"/>
                    </a:lnTo>
                    <a:lnTo>
                      <a:pt x="52" y="22"/>
                    </a:lnTo>
                    <a:lnTo>
                      <a:pt x="52" y="22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0" y="78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40"/>
              <p:cNvSpPr>
                <a:spLocks/>
              </p:cNvSpPr>
              <p:nvPr/>
            </p:nvSpPr>
            <p:spPr bwMode="auto">
              <a:xfrm>
                <a:off x="6135688" y="3384550"/>
                <a:ext cx="914400" cy="593725"/>
              </a:xfrm>
              <a:custGeom>
                <a:avLst/>
                <a:gdLst>
                  <a:gd name="T0" fmla="*/ 394 w 576"/>
                  <a:gd name="T1" fmla="*/ 140 h 374"/>
                  <a:gd name="T2" fmla="*/ 394 w 576"/>
                  <a:gd name="T3" fmla="*/ 140 h 374"/>
                  <a:gd name="T4" fmla="*/ 394 w 576"/>
                  <a:gd name="T5" fmla="*/ 140 h 374"/>
                  <a:gd name="T6" fmla="*/ 394 w 576"/>
                  <a:gd name="T7" fmla="*/ 140 h 374"/>
                  <a:gd name="T8" fmla="*/ 454 w 576"/>
                  <a:gd name="T9" fmla="*/ 140 h 374"/>
                  <a:gd name="T10" fmla="*/ 454 w 576"/>
                  <a:gd name="T11" fmla="*/ 202 h 374"/>
                  <a:gd name="T12" fmla="*/ 576 w 576"/>
                  <a:gd name="T13" fmla="*/ 100 h 374"/>
                  <a:gd name="T14" fmla="*/ 454 w 576"/>
                  <a:gd name="T15" fmla="*/ 0 h 374"/>
                  <a:gd name="T16" fmla="*/ 454 w 576"/>
                  <a:gd name="T17" fmla="*/ 64 h 374"/>
                  <a:gd name="T18" fmla="*/ 454 w 576"/>
                  <a:gd name="T19" fmla="*/ 64 h 374"/>
                  <a:gd name="T20" fmla="*/ 394 w 576"/>
                  <a:gd name="T21" fmla="*/ 64 h 374"/>
                  <a:gd name="T22" fmla="*/ 394 w 576"/>
                  <a:gd name="T23" fmla="*/ 64 h 374"/>
                  <a:gd name="T24" fmla="*/ 378 w 576"/>
                  <a:gd name="T25" fmla="*/ 64 h 374"/>
                  <a:gd name="T26" fmla="*/ 364 w 576"/>
                  <a:gd name="T27" fmla="*/ 66 h 374"/>
                  <a:gd name="T28" fmla="*/ 350 w 576"/>
                  <a:gd name="T29" fmla="*/ 72 h 374"/>
                  <a:gd name="T30" fmla="*/ 336 w 576"/>
                  <a:gd name="T31" fmla="*/ 76 h 374"/>
                  <a:gd name="T32" fmla="*/ 312 w 576"/>
                  <a:gd name="T33" fmla="*/ 90 h 374"/>
                  <a:gd name="T34" fmla="*/ 288 w 576"/>
                  <a:gd name="T35" fmla="*/ 108 h 374"/>
                  <a:gd name="T36" fmla="*/ 288 w 576"/>
                  <a:gd name="T37" fmla="*/ 108 h 374"/>
                  <a:gd name="T38" fmla="*/ 256 w 576"/>
                  <a:gd name="T39" fmla="*/ 138 h 374"/>
                  <a:gd name="T40" fmla="*/ 224 w 576"/>
                  <a:gd name="T41" fmla="*/ 170 h 374"/>
                  <a:gd name="T42" fmla="*/ 164 w 576"/>
                  <a:gd name="T43" fmla="*/ 234 h 374"/>
                  <a:gd name="T44" fmla="*/ 164 w 576"/>
                  <a:gd name="T45" fmla="*/ 234 h 374"/>
                  <a:gd name="T46" fmla="*/ 136 w 576"/>
                  <a:gd name="T47" fmla="*/ 260 h 374"/>
                  <a:gd name="T48" fmla="*/ 110 w 576"/>
                  <a:gd name="T49" fmla="*/ 280 h 374"/>
                  <a:gd name="T50" fmla="*/ 110 w 576"/>
                  <a:gd name="T51" fmla="*/ 280 h 374"/>
                  <a:gd name="T52" fmla="*/ 98 w 576"/>
                  <a:gd name="T53" fmla="*/ 288 h 374"/>
                  <a:gd name="T54" fmla="*/ 86 w 576"/>
                  <a:gd name="T55" fmla="*/ 292 h 374"/>
                  <a:gd name="T56" fmla="*/ 78 w 576"/>
                  <a:gd name="T57" fmla="*/ 296 h 374"/>
                  <a:gd name="T58" fmla="*/ 68 w 576"/>
                  <a:gd name="T59" fmla="*/ 296 h 374"/>
                  <a:gd name="T60" fmla="*/ 68 w 576"/>
                  <a:gd name="T61" fmla="*/ 296 h 374"/>
                  <a:gd name="T62" fmla="*/ 68 w 576"/>
                  <a:gd name="T63" fmla="*/ 296 h 374"/>
                  <a:gd name="T64" fmla="*/ 68 w 576"/>
                  <a:gd name="T65" fmla="*/ 296 h 374"/>
                  <a:gd name="T66" fmla="*/ 0 w 576"/>
                  <a:gd name="T67" fmla="*/ 296 h 374"/>
                  <a:gd name="T68" fmla="*/ 0 w 576"/>
                  <a:gd name="T69" fmla="*/ 374 h 374"/>
                  <a:gd name="T70" fmla="*/ 0 w 576"/>
                  <a:gd name="T71" fmla="*/ 374 h 374"/>
                  <a:gd name="T72" fmla="*/ 68 w 576"/>
                  <a:gd name="T73" fmla="*/ 374 h 374"/>
                  <a:gd name="T74" fmla="*/ 68 w 576"/>
                  <a:gd name="T75" fmla="*/ 374 h 374"/>
                  <a:gd name="T76" fmla="*/ 84 w 576"/>
                  <a:gd name="T77" fmla="*/ 372 h 374"/>
                  <a:gd name="T78" fmla="*/ 98 w 576"/>
                  <a:gd name="T79" fmla="*/ 370 h 374"/>
                  <a:gd name="T80" fmla="*/ 112 w 576"/>
                  <a:gd name="T81" fmla="*/ 366 h 374"/>
                  <a:gd name="T82" fmla="*/ 126 w 576"/>
                  <a:gd name="T83" fmla="*/ 360 h 374"/>
                  <a:gd name="T84" fmla="*/ 152 w 576"/>
                  <a:gd name="T85" fmla="*/ 346 h 374"/>
                  <a:gd name="T86" fmla="*/ 174 w 576"/>
                  <a:gd name="T87" fmla="*/ 328 h 374"/>
                  <a:gd name="T88" fmla="*/ 174 w 576"/>
                  <a:gd name="T89" fmla="*/ 328 h 374"/>
                  <a:gd name="T90" fmla="*/ 208 w 576"/>
                  <a:gd name="T91" fmla="*/ 298 h 374"/>
                  <a:gd name="T92" fmla="*/ 240 w 576"/>
                  <a:gd name="T93" fmla="*/ 266 h 374"/>
                  <a:gd name="T94" fmla="*/ 300 w 576"/>
                  <a:gd name="T95" fmla="*/ 202 h 374"/>
                  <a:gd name="T96" fmla="*/ 300 w 576"/>
                  <a:gd name="T97" fmla="*/ 202 h 374"/>
                  <a:gd name="T98" fmla="*/ 328 w 576"/>
                  <a:gd name="T99" fmla="*/ 176 h 374"/>
                  <a:gd name="T100" fmla="*/ 354 w 576"/>
                  <a:gd name="T101" fmla="*/ 156 h 374"/>
                  <a:gd name="T102" fmla="*/ 354 w 576"/>
                  <a:gd name="T103" fmla="*/ 156 h 374"/>
                  <a:gd name="T104" fmla="*/ 366 w 576"/>
                  <a:gd name="T105" fmla="*/ 148 h 374"/>
                  <a:gd name="T106" fmla="*/ 376 w 576"/>
                  <a:gd name="T107" fmla="*/ 144 h 374"/>
                  <a:gd name="T108" fmla="*/ 386 w 576"/>
                  <a:gd name="T109" fmla="*/ 142 h 374"/>
                  <a:gd name="T110" fmla="*/ 394 w 576"/>
                  <a:gd name="T111" fmla="*/ 140 h 374"/>
                  <a:gd name="T112" fmla="*/ 394 w 576"/>
                  <a:gd name="T113" fmla="*/ 14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76" h="374">
                    <a:moveTo>
                      <a:pt x="394" y="140"/>
                    </a:moveTo>
                    <a:lnTo>
                      <a:pt x="394" y="140"/>
                    </a:lnTo>
                    <a:lnTo>
                      <a:pt x="394" y="140"/>
                    </a:lnTo>
                    <a:lnTo>
                      <a:pt x="394" y="140"/>
                    </a:lnTo>
                    <a:lnTo>
                      <a:pt x="454" y="140"/>
                    </a:lnTo>
                    <a:lnTo>
                      <a:pt x="454" y="202"/>
                    </a:lnTo>
                    <a:lnTo>
                      <a:pt x="576" y="100"/>
                    </a:lnTo>
                    <a:lnTo>
                      <a:pt x="454" y="0"/>
                    </a:lnTo>
                    <a:lnTo>
                      <a:pt x="454" y="64"/>
                    </a:lnTo>
                    <a:lnTo>
                      <a:pt x="454" y="64"/>
                    </a:lnTo>
                    <a:lnTo>
                      <a:pt x="394" y="64"/>
                    </a:lnTo>
                    <a:lnTo>
                      <a:pt x="394" y="64"/>
                    </a:lnTo>
                    <a:lnTo>
                      <a:pt x="378" y="64"/>
                    </a:lnTo>
                    <a:lnTo>
                      <a:pt x="364" y="66"/>
                    </a:lnTo>
                    <a:lnTo>
                      <a:pt x="350" y="72"/>
                    </a:lnTo>
                    <a:lnTo>
                      <a:pt x="336" y="76"/>
                    </a:lnTo>
                    <a:lnTo>
                      <a:pt x="312" y="90"/>
                    </a:lnTo>
                    <a:lnTo>
                      <a:pt x="288" y="108"/>
                    </a:lnTo>
                    <a:lnTo>
                      <a:pt x="288" y="108"/>
                    </a:lnTo>
                    <a:lnTo>
                      <a:pt x="256" y="138"/>
                    </a:lnTo>
                    <a:lnTo>
                      <a:pt x="224" y="170"/>
                    </a:lnTo>
                    <a:lnTo>
                      <a:pt x="164" y="234"/>
                    </a:lnTo>
                    <a:lnTo>
                      <a:pt x="164" y="234"/>
                    </a:lnTo>
                    <a:lnTo>
                      <a:pt x="136" y="260"/>
                    </a:lnTo>
                    <a:lnTo>
                      <a:pt x="110" y="280"/>
                    </a:lnTo>
                    <a:lnTo>
                      <a:pt x="110" y="280"/>
                    </a:lnTo>
                    <a:lnTo>
                      <a:pt x="98" y="288"/>
                    </a:lnTo>
                    <a:lnTo>
                      <a:pt x="86" y="292"/>
                    </a:lnTo>
                    <a:lnTo>
                      <a:pt x="7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68" y="296"/>
                    </a:lnTo>
                    <a:lnTo>
                      <a:pt x="0" y="296"/>
                    </a:lnTo>
                    <a:lnTo>
                      <a:pt x="0" y="374"/>
                    </a:lnTo>
                    <a:lnTo>
                      <a:pt x="0" y="374"/>
                    </a:lnTo>
                    <a:lnTo>
                      <a:pt x="68" y="374"/>
                    </a:lnTo>
                    <a:lnTo>
                      <a:pt x="68" y="374"/>
                    </a:lnTo>
                    <a:lnTo>
                      <a:pt x="84" y="372"/>
                    </a:lnTo>
                    <a:lnTo>
                      <a:pt x="98" y="370"/>
                    </a:lnTo>
                    <a:lnTo>
                      <a:pt x="112" y="366"/>
                    </a:lnTo>
                    <a:lnTo>
                      <a:pt x="126" y="360"/>
                    </a:lnTo>
                    <a:lnTo>
                      <a:pt x="152" y="346"/>
                    </a:lnTo>
                    <a:lnTo>
                      <a:pt x="174" y="328"/>
                    </a:lnTo>
                    <a:lnTo>
                      <a:pt x="174" y="328"/>
                    </a:lnTo>
                    <a:lnTo>
                      <a:pt x="208" y="298"/>
                    </a:lnTo>
                    <a:lnTo>
                      <a:pt x="240" y="266"/>
                    </a:lnTo>
                    <a:lnTo>
                      <a:pt x="300" y="202"/>
                    </a:lnTo>
                    <a:lnTo>
                      <a:pt x="300" y="202"/>
                    </a:lnTo>
                    <a:lnTo>
                      <a:pt x="328" y="176"/>
                    </a:lnTo>
                    <a:lnTo>
                      <a:pt x="354" y="156"/>
                    </a:lnTo>
                    <a:lnTo>
                      <a:pt x="354" y="156"/>
                    </a:lnTo>
                    <a:lnTo>
                      <a:pt x="366" y="148"/>
                    </a:lnTo>
                    <a:lnTo>
                      <a:pt x="376" y="144"/>
                    </a:lnTo>
                    <a:lnTo>
                      <a:pt x="386" y="142"/>
                    </a:lnTo>
                    <a:lnTo>
                      <a:pt x="394" y="140"/>
                    </a:lnTo>
                    <a:lnTo>
                      <a:pt x="394" y="1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 userDrawn="1"/>
        </p:nvGrpSpPr>
        <p:grpSpPr>
          <a:xfrm>
            <a:off x="4810125" y="1504950"/>
            <a:ext cx="533400" cy="533400"/>
            <a:chOff x="4810125" y="1504950"/>
            <a:chExt cx="533400" cy="533400"/>
          </a:xfrm>
        </p:grpSpPr>
        <p:sp>
          <p:nvSpPr>
            <p:cNvPr id="35" name="Oval 34"/>
            <p:cNvSpPr/>
            <p:nvPr userDrawn="1"/>
          </p:nvSpPr>
          <p:spPr>
            <a:xfrm>
              <a:off x="4810125" y="1504950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04"/>
            <p:cNvSpPr>
              <a:spLocks/>
            </p:cNvSpPr>
            <p:nvPr userDrawn="1"/>
          </p:nvSpPr>
          <p:spPr bwMode="auto">
            <a:xfrm>
              <a:off x="4898617" y="1617923"/>
              <a:ext cx="381615" cy="265011"/>
            </a:xfrm>
            <a:custGeom>
              <a:avLst/>
              <a:gdLst>
                <a:gd name="T0" fmla="*/ 506 w 576"/>
                <a:gd name="T1" fmla="*/ 182 h 400"/>
                <a:gd name="T2" fmla="*/ 506 w 576"/>
                <a:gd name="T3" fmla="*/ 172 h 400"/>
                <a:gd name="T4" fmla="*/ 502 w 576"/>
                <a:gd name="T5" fmla="*/ 138 h 400"/>
                <a:gd name="T6" fmla="*/ 492 w 576"/>
                <a:gd name="T7" fmla="*/ 104 h 400"/>
                <a:gd name="T8" fmla="*/ 476 w 576"/>
                <a:gd name="T9" fmla="*/ 76 h 400"/>
                <a:gd name="T10" fmla="*/ 456 w 576"/>
                <a:gd name="T11" fmla="*/ 50 h 400"/>
                <a:gd name="T12" fmla="*/ 430 w 576"/>
                <a:gd name="T13" fmla="*/ 30 h 400"/>
                <a:gd name="T14" fmla="*/ 402 w 576"/>
                <a:gd name="T15" fmla="*/ 14 h 400"/>
                <a:gd name="T16" fmla="*/ 370 w 576"/>
                <a:gd name="T17" fmla="*/ 4 h 400"/>
                <a:gd name="T18" fmla="*/ 334 w 576"/>
                <a:gd name="T19" fmla="*/ 0 h 400"/>
                <a:gd name="T20" fmla="*/ 310 w 576"/>
                <a:gd name="T21" fmla="*/ 2 h 400"/>
                <a:gd name="T22" fmla="*/ 262 w 576"/>
                <a:gd name="T23" fmla="*/ 16 h 400"/>
                <a:gd name="T24" fmla="*/ 222 w 576"/>
                <a:gd name="T25" fmla="*/ 42 h 400"/>
                <a:gd name="T26" fmla="*/ 192 w 576"/>
                <a:gd name="T27" fmla="*/ 78 h 400"/>
                <a:gd name="T28" fmla="*/ 180 w 576"/>
                <a:gd name="T29" fmla="*/ 98 h 400"/>
                <a:gd name="T30" fmla="*/ 158 w 576"/>
                <a:gd name="T31" fmla="*/ 86 h 400"/>
                <a:gd name="T32" fmla="*/ 132 w 576"/>
                <a:gd name="T33" fmla="*/ 82 h 400"/>
                <a:gd name="T34" fmla="*/ 116 w 576"/>
                <a:gd name="T35" fmla="*/ 82 h 400"/>
                <a:gd name="T36" fmla="*/ 88 w 576"/>
                <a:gd name="T37" fmla="*/ 94 h 400"/>
                <a:gd name="T38" fmla="*/ 66 w 576"/>
                <a:gd name="T39" fmla="*/ 116 h 400"/>
                <a:gd name="T40" fmla="*/ 54 w 576"/>
                <a:gd name="T41" fmla="*/ 144 h 400"/>
                <a:gd name="T42" fmla="*/ 52 w 576"/>
                <a:gd name="T43" fmla="*/ 160 h 400"/>
                <a:gd name="T44" fmla="*/ 56 w 576"/>
                <a:gd name="T45" fmla="*/ 184 h 400"/>
                <a:gd name="T46" fmla="*/ 44 w 576"/>
                <a:gd name="T47" fmla="*/ 192 h 400"/>
                <a:gd name="T48" fmla="*/ 24 w 576"/>
                <a:gd name="T49" fmla="*/ 214 h 400"/>
                <a:gd name="T50" fmla="*/ 8 w 576"/>
                <a:gd name="T51" fmla="*/ 238 h 400"/>
                <a:gd name="T52" fmla="*/ 0 w 576"/>
                <a:gd name="T53" fmla="*/ 268 h 400"/>
                <a:gd name="T54" fmla="*/ 0 w 576"/>
                <a:gd name="T55" fmla="*/ 284 h 400"/>
                <a:gd name="T56" fmla="*/ 8 w 576"/>
                <a:gd name="T57" fmla="*/ 328 h 400"/>
                <a:gd name="T58" fmla="*/ 32 w 576"/>
                <a:gd name="T59" fmla="*/ 366 h 400"/>
                <a:gd name="T60" fmla="*/ 68 w 576"/>
                <a:gd name="T61" fmla="*/ 390 h 400"/>
                <a:gd name="T62" fmla="*/ 114 w 576"/>
                <a:gd name="T63" fmla="*/ 400 h 400"/>
                <a:gd name="T64" fmla="*/ 114 w 576"/>
                <a:gd name="T65" fmla="*/ 400 h 400"/>
                <a:gd name="T66" fmla="*/ 116 w 576"/>
                <a:gd name="T67" fmla="*/ 400 h 400"/>
                <a:gd name="T68" fmla="*/ 116 w 576"/>
                <a:gd name="T69" fmla="*/ 400 h 400"/>
                <a:gd name="T70" fmla="*/ 252 w 576"/>
                <a:gd name="T71" fmla="*/ 288 h 400"/>
                <a:gd name="T72" fmla="*/ 232 w 576"/>
                <a:gd name="T73" fmla="*/ 288 h 400"/>
                <a:gd name="T74" fmla="*/ 180 w 576"/>
                <a:gd name="T75" fmla="*/ 288 h 400"/>
                <a:gd name="T76" fmla="*/ 168 w 576"/>
                <a:gd name="T77" fmla="*/ 284 h 400"/>
                <a:gd name="T78" fmla="*/ 172 w 576"/>
                <a:gd name="T79" fmla="*/ 272 h 400"/>
                <a:gd name="T80" fmla="*/ 272 w 576"/>
                <a:gd name="T81" fmla="*/ 152 h 400"/>
                <a:gd name="T82" fmla="*/ 286 w 576"/>
                <a:gd name="T83" fmla="*/ 146 h 400"/>
                <a:gd name="T84" fmla="*/ 298 w 576"/>
                <a:gd name="T85" fmla="*/ 152 h 400"/>
                <a:gd name="T86" fmla="*/ 400 w 576"/>
                <a:gd name="T87" fmla="*/ 272 h 400"/>
                <a:gd name="T88" fmla="*/ 402 w 576"/>
                <a:gd name="T89" fmla="*/ 284 h 400"/>
                <a:gd name="T90" fmla="*/ 392 w 576"/>
                <a:gd name="T91" fmla="*/ 288 h 400"/>
                <a:gd name="T92" fmla="*/ 340 w 576"/>
                <a:gd name="T93" fmla="*/ 288 h 400"/>
                <a:gd name="T94" fmla="*/ 318 w 576"/>
                <a:gd name="T95" fmla="*/ 400 h 400"/>
                <a:gd name="T96" fmla="*/ 456 w 576"/>
                <a:gd name="T97" fmla="*/ 400 h 400"/>
                <a:gd name="T98" fmla="*/ 462 w 576"/>
                <a:gd name="T99" fmla="*/ 400 h 400"/>
                <a:gd name="T100" fmla="*/ 506 w 576"/>
                <a:gd name="T101" fmla="*/ 392 h 400"/>
                <a:gd name="T102" fmla="*/ 542 w 576"/>
                <a:gd name="T103" fmla="*/ 366 h 400"/>
                <a:gd name="T104" fmla="*/ 566 w 576"/>
                <a:gd name="T105" fmla="*/ 330 h 400"/>
                <a:gd name="T106" fmla="*/ 576 w 576"/>
                <a:gd name="T107" fmla="*/ 286 h 400"/>
                <a:gd name="T108" fmla="*/ 574 w 576"/>
                <a:gd name="T109" fmla="*/ 270 h 400"/>
                <a:gd name="T110" fmla="*/ 564 w 576"/>
                <a:gd name="T111" fmla="*/ 238 h 400"/>
                <a:gd name="T112" fmla="*/ 546 w 576"/>
                <a:gd name="T113" fmla="*/ 210 h 400"/>
                <a:gd name="T114" fmla="*/ 520 w 576"/>
                <a:gd name="T115" fmla="*/ 190 h 400"/>
                <a:gd name="T116" fmla="*/ 506 w 576"/>
                <a:gd name="T117" fmla="*/ 182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6" h="400">
                  <a:moveTo>
                    <a:pt x="506" y="182"/>
                  </a:moveTo>
                  <a:lnTo>
                    <a:pt x="506" y="182"/>
                  </a:lnTo>
                  <a:lnTo>
                    <a:pt x="506" y="172"/>
                  </a:lnTo>
                  <a:lnTo>
                    <a:pt x="506" y="172"/>
                  </a:lnTo>
                  <a:lnTo>
                    <a:pt x="506" y="154"/>
                  </a:lnTo>
                  <a:lnTo>
                    <a:pt x="502" y="138"/>
                  </a:lnTo>
                  <a:lnTo>
                    <a:pt x="498" y="120"/>
                  </a:lnTo>
                  <a:lnTo>
                    <a:pt x="492" y="104"/>
                  </a:lnTo>
                  <a:lnTo>
                    <a:pt x="486" y="90"/>
                  </a:lnTo>
                  <a:lnTo>
                    <a:pt x="476" y="76"/>
                  </a:lnTo>
                  <a:lnTo>
                    <a:pt x="466" y="62"/>
                  </a:lnTo>
                  <a:lnTo>
                    <a:pt x="456" y="50"/>
                  </a:lnTo>
                  <a:lnTo>
                    <a:pt x="444" y="40"/>
                  </a:lnTo>
                  <a:lnTo>
                    <a:pt x="430" y="30"/>
                  </a:lnTo>
                  <a:lnTo>
                    <a:pt x="416" y="20"/>
                  </a:lnTo>
                  <a:lnTo>
                    <a:pt x="402" y="14"/>
                  </a:lnTo>
                  <a:lnTo>
                    <a:pt x="386" y="8"/>
                  </a:lnTo>
                  <a:lnTo>
                    <a:pt x="370" y="4"/>
                  </a:lnTo>
                  <a:lnTo>
                    <a:pt x="352" y="2"/>
                  </a:lnTo>
                  <a:lnTo>
                    <a:pt x="334" y="0"/>
                  </a:lnTo>
                  <a:lnTo>
                    <a:pt x="334" y="0"/>
                  </a:lnTo>
                  <a:lnTo>
                    <a:pt x="310" y="2"/>
                  </a:lnTo>
                  <a:lnTo>
                    <a:pt x="286" y="8"/>
                  </a:lnTo>
                  <a:lnTo>
                    <a:pt x="262" y="16"/>
                  </a:lnTo>
                  <a:lnTo>
                    <a:pt x="242" y="28"/>
                  </a:lnTo>
                  <a:lnTo>
                    <a:pt x="222" y="42"/>
                  </a:lnTo>
                  <a:lnTo>
                    <a:pt x="206" y="58"/>
                  </a:lnTo>
                  <a:lnTo>
                    <a:pt x="192" y="78"/>
                  </a:lnTo>
                  <a:lnTo>
                    <a:pt x="180" y="98"/>
                  </a:lnTo>
                  <a:lnTo>
                    <a:pt x="180" y="98"/>
                  </a:lnTo>
                  <a:lnTo>
                    <a:pt x="170" y="90"/>
                  </a:lnTo>
                  <a:lnTo>
                    <a:pt x="158" y="86"/>
                  </a:lnTo>
                  <a:lnTo>
                    <a:pt x="144" y="82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16" y="82"/>
                  </a:lnTo>
                  <a:lnTo>
                    <a:pt x="100" y="88"/>
                  </a:lnTo>
                  <a:lnTo>
                    <a:pt x="88" y="94"/>
                  </a:lnTo>
                  <a:lnTo>
                    <a:pt x="76" y="104"/>
                  </a:lnTo>
                  <a:lnTo>
                    <a:pt x="66" y="116"/>
                  </a:lnTo>
                  <a:lnTo>
                    <a:pt x="58" y="130"/>
                  </a:lnTo>
                  <a:lnTo>
                    <a:pt x="54" y="144"/>
                  </a:lnTo>
                  <a:lnTo>
                    <a:pt x="52" y="160"/>
                  </a:lnTo>
                  <a:lnTo>
                    <a:pt x="52" y="160"/>
                  </a:lnTo>
                  <a:lnTo>
                    <a:pt x="54" y="172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44" y="192"/>
                  </a:lnTo>
                  <a:lnTo>
                    <a:pt x="32" y="202"/>
                  </a:lnTo>
                  <a:lnTo>
                    <a:pt x="24" y="214"/>
                  </a:lnTo>
                  <a:lnTo>
                    <a:pt x="14" y="226"/>
                  </a:lnTo>
                  <a:lnTo>
                    <a:pt x="8" y="238"/>
                  </a:lnTo>
                  <a:lnTo>
                    <a:pt x="4" y="254"/>
                  </a:lnTo>
                  <a:lnTo>
                    <a:pt x="0" y="268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306"/>
                  </a:lnTo>
                  <a:lnTo>
                    <a:pt x="8" y="328"/>
                  </a:lnTo>
                  <a:lnTo>
                    <a:pt x="18" y="348"/>
                  </a:lnTo>
                  <a:lnTo>
                    <a:pt x="32" y="366"/>
                  </a:lnTo>
                  <a:lnTo>
                    <a:pt x="50" y="380"/>
                  </a:lnTo>
                  <a:lnTo>
                    <a:pt x="68" y="390"/>
                  </a:lnTo>
                  <a:lnTo>
                    <a:pt x="90" y="398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4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116" y="400"/>
                  </a:lnTo>
                  <a:lnTo>
                    <a:pt x="252" y="400"/>
                  </a:lnTo>
                  <a:lnTo>
                    <a:pt x="252" y="288"/>
                  </a:lnTo>
                  <a:lnTo>
                    <a:pt x="252" y="288"/>
                  </a:lnTo>
                  <a:lnTo>
                    <a:pt x="232" y="288"/>
                  </a:lnTo>
                  <a:lnTo>
                    <a:pt x="180" y="288"/>
                  </a:lnTo>
                  <a:lnTo>
                    <a:pt x="180" y="288"/>
                  </a:lnTo>
                  <a:lnTo>
                    <a:pt x="172" y="286"/>
                  </a:lnTo>
                  <a:lnTo>
                    <a:pt x="168" y="284"/>
                  </a:lnTo>
                  <a:lnTo>
                    <a:pt x="168" y="278"/>
                  </a:lnTo>
                  <a:lnTo>
                    <a:pt x="172" y="27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48"/>
                  </a:lnTo>
                  <a:lnTo>
                    <a:pt x="286" y="146"/>
                  </a:lnTo>
                  <a:lnTo>
                    <a:pt x="292" y="148"/>
                  </a:lnTo>
                  <a:lnTo>
                    <a:pt x="298" y="152"/>
                  </a:lnTo>
                  <a:lnTo>
                    <a:pt x="400" y="272"/>
                  </a:lnTo>
                  <a:lnTo>
                    <a:pt x="400" y="272"/>
                  </a:lnTo>
                  <a:lnTo>
                    <a:pt x="402" y="278"/>
                  </a:lnTo>
                  <a:lnTo>
                    <a:pt x="402" y="284"/>
                  </a:lnTo>
                  <a:lnTo>
                    <a:pt x="398" y="286"/>
                  </a:lnTo>
                  <a:lnTo>
                    <a:pt x="392" y="288"/>
                  </a:lnTo>
                  <a:lnTo>
                    <a:pt x="340" y="288"/>
                  </a:lnTo>
                  <a:lnTo>
                    <a:pt x="340" y="288"/>
                  </a:lnTo>
                  <a:lnTo>
                    <a:pt x="318" y="288"/>
                  </a:lnTo>
                  <a:lnTo>
                    <a:pt x="318" y="400"/>
                  </a:lnTo>
                  <a:lnTo>
                    <a:pt x="456" y="400"/>
                  </a:lnTo>
                  <a:lnTo>
                    <a:pt x="456" y="400"/>
                  </a:lnTo>
                  <a:lnTo>
                    <a:pt x="462" y="400"/>
                  </a:lnTo>
                  <a:lnTo>
                    <a:pt x="462" y="400"/>
                  </a:lnTo>
                  <a:lnTo>
                    <a:pt x="484" y="398"/>
                  </a:lnTo>
                  <a:lnTo>
                    <a:pt x="506" y="392"/>
                  </a:lnTo>
                  <a:lnTo>
                    <a:pt x="526" y="380"/>
                  </a:lnTo>
                  <a:lnTo>
                    <a:pt x="542" y="366"/>
                  </a:lnTo>
                  <a:lnTo>
                    <a:pt x="556" y="350"/>
                  </a:lnTo>
                  <a:lnTo>
                    <a:pt x="566" y="330"/>
                  </a:lnTo>
                  <a:lnTo>
                    <a:pt x="572" y="310"/>
                  </a:lnTo>
                  <a:lnTo>
                    <a:pt x="576" y="286"/>
                  </a:lnTo>
                  <a:lnTo>
                    <a:pt x="576" y="286"/>
                  </a:lnTo>
                  <a:lnTo>
                    <a:pt x="574" y="270"/>
                  </a:lnTo>
                  <a:lnTo>
                    <a:pt x="570" y="252"/>
                  </a:lnTo>
                  <a:lnTo>
                    <a:pt x="564" y="238"/>
                  </a:lnTo>
                  <a:lnTo>
                    <a:pt x="556" y="222"/>
                  </a:lnTo>
                  <a:lnTo>
                    <a:pt x="546" y="210"/>
                  </a:lnTo>
                  <a:lnTo>
                    <a:pt x="534" y="198"/>
                  </a:lnTo>
                  <a:lnTo>
                    <a:pt x="520" y="190"/>
                  </a:lnTo>
                  <a:lnTo>
                    <a:pt x="506" y="182"/>
                  </a:lnTo>
                  <a:lnTo>
                    <a:pt x="506" y="1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 userDrawn="1"/>
        </p:nvGrpSpPr>
        <p:grpSpPr>
          <a:xfrm>
            <a:off x="533400" y="3324225"/>
            <a:ext cx="533400" cy="533400"/>
            <a:chOff x="533400" y="3324225"/>
            <a:chExt cx="533400" cy="533400"/>
          </a:xfrm>
        </p:grpSpPr>
        <p:sp>
          <p:nvSpPr>
            <p:cNvPr id="34" name="Oval 33"/>
            <p:cNvSpPr/>
            <p:nvPr userDrawn="1"/>
          </p:nvSpPr>
          <p:spPr>
            <a:xfrm>
              <a:off x="533400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 userDrawn="1"/>
          </p:nvGrpSpPr>
          <p:grpSpPr>
            <a:xfrm>
              <a:off x="591752" y="3429975"/>
              <a:ext cx="424134" cy="341778"/>
              <a:chOff x="3932238" y="2057400"/>
              <a:chExt cx="817562" cy="658813"/>
            </a:xfrm>
            <a:solidFill>
              <a:schemeClr val="accent2"/>
            </a:solidFill>
          </p:grpSpPr>
          <p:sp>
            <p:nvSpPr>
              <p:cNvPr id="32" name="Freeform 328"/>
              <p:cNvSpPr>
                <a:spLocks/>
              </p:cNvSpPr>
              <p:nvPr/>
            </p:nvSpPr>
            <p:spPr bwMode="auto">
              <a:xfrm>
                <a:off x="4048125" y="2482850"/>
                <a:ext cx="273050" cy="233363"/>
              </a:xfrm>
              <a:custGeom>
                <a:avLst/>
                <a:gdLst>
                  <a:gd name="T0" fmla="*/ 156 w 172"/>
                  <a:gd name="T1" fmla="*/ 31 h 147"/>
                  <a:gd name="T2" fmla="*/ 147 w 172"/>
                  <a:gd name="T3" fmla="*/ 50 h 147"/>
                  <a:gd name="T4" fmla="*/ 127 w 172"/>
                  <a:gd name="T5" fmla="*/ 45 h 147"/>
                  <a:gd name="T6" fmla="*/ 0 w 172"/>
                  <a:gd name="T7" fmla="*/ 9 h 147"/>
                  <a:gd name="T8" fmla="*/ 0 w 172"/>
                  <a:gd name="T9" fmla="*/ 99 h 147"/>
                  <a:gd name="T10" fmla="*/ 172 w 172"/>
                  <a:gd name="T11" fmla="*/ 147 h 147"/>
                  <a:gd name="T12" fmla="*/ 172 w 172"/>
                  <a:gd name="T13" fmla="*/ 0 h 147"/>
                  <a:gd name="T14" fmla="*/ 156 w 172"/>
                  <a:gd name="T15" fmla="*/ 31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2" h="147">
                    <a:moveTo>
                      <a:pt x="156" y="31"/>
                    </a:moveTo>
                    <a:lnTo>
                      <a:pt x="147" y="50"/>
                    </a:lnTo>
                    <a:lnTo>
                      <a:pt x="127" y="45"/>
                    </a:lnTo>
                    <a:lnTo>
                      <a:pt x="0" y="9"/>
                    </a:lnTo>
                    <a:lnTo>
                      <a:pt x="0" y="99"/>
                    </a:lnTo>
                    <a:lnTo>
                      <a:pt x="172" y="147"/>
                    </a:lnTo>
                    <a:lnTo>
                      <a:pt x="172" y="0"/>
                    </a:lnTo>
                    <a:lnTo>
                      <a:pt x="15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329"/>
              <p:cNvSpPr>
                <a:spLocks/>
              </p:cNvSpPr>
              <p:nvPr/>
            </p:nvSpPr>
            <p:spPr bwMode="auto">
              <a:xfrm>
                <a:off x="4360863" y="2482850"/>
                <a:ext cx="274637" cy="233363"/>
              </a:xfrm>
              <a:custGeom>
                <a:avLst/>
                <a:gdLst>
                  <a:gd name="T0" fmla="*/ 25 w 173"/>
                  <a:gd name="T1" fmla="*/ 50 h 147"/>
                  <a:gd name="T2" fmla="*/ 16 w 173"/>
                  <a:gd name="T3" fmla="*/ 31 h 147"/>
                  <a:gd name="T4" fmla="*/ 0 w 173"/>
                  <a:gd name="T5" fmla="*/ 0 h 147"/>
                  <a:gd name="T6" fmla="*/ 0 w 173"/>
                  <a:gd name="T7" fmla="*/ 147 h 147"/>
                  <a:gd name="T8" fmla="*/ 173 w 173"/>
                  <a:gd name="T9" fmla="*/ 99 h 147"/>
                  <a:gd name="T10" fmla="*/ 173 w 173"/>
                  <a:gd name="T11" fmla="*/ 9 h 147"/>
                  <a:gd name="T12" fmla="*/ 47 w 173"/>
                  <a:gd name="T13" fmla="*/ 45 h 147"/>
                  <a:gd name="T14" fmla="*/ 25 w 173"/>
                  <a:gd name="T15" fmla="*/ 5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3" h="147">
                    <a:moveTo>
                      <a:pt x="25" y="50"/>
                    </a:moveTo>
                    <a:lnTo>
                      <a:pt x="16" y="31"/>
                    </a:lnTo>
                    <a:lnTo>
                      <a:pt x="0" y="0"/>
                    </a:lnTo>
                    <a:lnTo>
                      <a:pt x="0" y="147"/>
                    </a:lnTo>
                    <a:lnTo>
                      <a:pt x="173" y="99"/>
                    </a:lnTo>
                    <a:lnTo>
                      <a:pt x="173" y="9"/>
                    </a:lnTo>
                    <a:lnTo>
                      <a:pt x="47" y="45"/>
                    </a:lnTo>
                    <a:lnTo>
                      <a:pt x="25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30"/>
              <p:cNvSpPr>
                <a:spLocks/>
              </p:cNvSpPr>
              <p:nvPr/>
            </p:nvSpPr>
            <p:spPr bwMode="auto">
              <a:xfrm>
                <a:off x="4341813" y="2270125"/>
                <a:ext cx="376237" cy="244475"/>
              </a:xfrm>
              <a:custGeom>
                <a:avLst/>
                <a:gdLst>
                  <a:gd name="T0" fmla="*/ 51 w 237"/>
                  <a:gd name="T1" fmla="*/ 154 h 154"/>
                  <a:gd name="T2" fmla="*/ 237 w 237"/>
                  <a:gd name="T3" fmla="*/ 102 h 154"/>
                  <a:gd name="T4" fmla="*/ 185 w 237"/>
                  <a:gd name="T5" fmla="*/ 0 h 154"/>
                  <a:gd name="T6" fmla="*/ 0 w 237"/>
                  <a:gd name="T7" fmla="*/ 50 h 154"/>
                  <a:gd name="T8" fmla="*/ 51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51" y="154"/>
                    </a:moveTo>
                    <a:lnTo>
                      <a:pt x="237" y="102"/>
                    </a:lnTo>
                    <a:lnTo>
                      <a:pt x="185" y="0"/>
                    </a:lnTo>
                    <a:lnTo>
                      <a:pt x="0" y="50"/>
                    </a:lnTo>
                    <a:lnTo>
                      <a:pt x="51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331"/>
              <p:cNvSpPr>
                <a:spLocks/>
              </p:cNvSpPr>
              <p:nvPr/>
            </p:nvSpPr>
            <p:spPr bwMode="auto">
              <a:xfrm>
                <a:off x="3965575" y="2270125"/>
                <a:ext cx="376237" cy="244475"/>
              </a:xfrm>
              <a:custGeom>
                <a:avLst/>
                <a:gdLst>
                  <a:gd name="T0" fmla="*/ 185 w 237"/>
                  <a:gd name="T1" fmla="*/ 154 h 154"/>
                  <a:gd name="T2" fmla="*/ 237 w 237"/>
                  <a:gd name="T3" fmla="*/ 50 h 154"/>
                  <a:gd name="T4" fmla="*/ 51 w 237"/>
                  <a:gd name="T5" fmla="*/ 0 h 154"/>
                  <a:gd name="T6" fmla="*/ 0 w 237"/>
                  <a:gd name="T7" fmla="*/ 102 h 154"/>
                  <a:gd name="T8" fmla="*/ 185 w 237"/>
                  <a:gd name="T9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154">
                    <a:moveTo>
                      <a:pt x="185" y="154"/>
                    </a:moveTo>
                    <a:lnTo>
                      <a:pt x="237" y="50"/>
                    </a:lnTo>
                    <a:lnTo>
                      <a:pt x="51" y="0"/>
                    </a:lnTo>
                    <a:lnTo>
                      <a:pt x="0" y="102"/>
                    </a:lnTo>
                    <a:lnTo>
                      <a:pt x="185" y="1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332"/>
              <p:cNvSpPr>
                <a:spLocks/>
              </p:cNvSpPr>
              <p:nvPr/>
            </p:nvSpPr>
            <p:spPr bwMode="auto">
              <a:xfrm>
                <a:off x="4341813" y="2057400"/>
                <a:ext cx="407987" cy="212725"/>
              </a:xfrm>
              <a:custGeom>
                <a:avLst/>
                <a:gdLst>
                  <a:gd name="T0" fmla="*/ 203 w 257"/>
                  <a:gd name="T1" fmla="*/ 113 h 134"/>
                  <a:gd name="T2" fmla="*/ 257 w 257"/>
                  <a:gd name="T3" fmla="*/ 52 h 134"/>
                  <a:gd name="T4" fmla="*/ 71 w 257"/>
                  <a:gd name="T5" fmla="*/ 0 h 134"/>
                  <a:gd name="T6" fmla="*/ 0 w 257"/>
                  <a:gd name="T7" fmla="*/ 82 h 134"/>
                  <a:gd name="T8" fmla="*/ 137 w 257"/>
                  <a:gd name="T9" fmla="*/ 120 h 134"/>
                  <a:gd name="T10" fmla="*/ 185 w 257"/>
                  <a:gd name="T11" fmla="*/ 134 h 134"/>
                  <a:gd name="T12" fmla="*/ 203 w 257"/>
                  <a:gd name="T13" fmla="*/ 11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7" h="134">
                    <a:moveTo>
                      <a:pt x="203" y="113"/>
                    </a:moveTo>
                    <a:lnTo>
                      <a:pt x="257" y="52"/>
                    </a:lnTo>
                    <a:lnTo>
                      <a:pt x="71" y="0"/>
                    </a:lnTo>
                    <a:lnTo>
                      <a:pt x="0" y="82"/>
                    </a:lnTo>
                    <a:lnTo>
                      <a:pt x="137" y="120"/>
                    </a:lnTo>
                    <a:lnTo>
                      <a:pt x="185" y="134"/>
                    </a:lnTo>
                    <a:lnTo>
                      <a:pt x="20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333"/>
              <p:cNvSpPr>
                <a:spLocks/>
              </p:cNvSpPr>
              <p:nvPr/>
            </p:nvSpPr>
            <p:spPr bwMode="auto">
              <a:xfrm>
                <a:off x="3932238" y="2057400"/>
                <a:ext cx="409575" cy="212725"/>
              </a:xfrm>
              <a:custGeom>
                <a:avLst/>
                <a:gdLst>
                  <a:gd name="T0" fmla="*/ 120 w 258"/>
                  <a:gd name="T1" fmla="*/ 120 h 134"/>
                  <a:gd name="T2" fmla="*/ 258 w 258"/>
                  <a:gd name="T3" fmla="*/ 82 h 134"/>
                  <a:gd name="T4" fmla="*/ 186 w 258"/>
                  <a:gd name="T5" fmla="*/ 0 h 134"/>
                  <a:gd name="T6" fmla="*/ 0 w 258"/>
                  <a:gd name="T7" fmla="*/ 52 h 134"/>
                  <a:gd name="T8" fmla="*/ 54 w 258"/>
                  <a:gd name="T9" fmla="*/ 113 h 134"/>
                  <a:gd name="T10" fmla="*/ 72 w 258"/>
                  <a:gd name="T11" fmla="*/ 134 h 134"/>
                  <a:gd name="T12" fmla="*/ 120 w 258"/>
                  <a:gd name="T13" fmla="*/ 12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8" h="134">
                    <a:moveTo>
                      <a:pt x="120" y="120"/>
                    </a:moveTo>
                    <a:lnTo>
                      <a:pt x="258" y="82"/>
                    </a:lnTo>
                    <a:lnTo>
                      <a:pt x="186" y="0"/>
                    </a:lnTo>
                    <a:lnTo>
                      <a:pt x="0" y="52"/>
                    </a:lnTo>
                    <a:lnTo>
                      <a:pt x="54" y="113"/>
                    </a:lnTo>
                    <a:lnTo>
                      <a:pt x="72" y="134"/>
                    </a:lnTo>
                    <a:lnTo>
                      <a:pt x="120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" name="Group 1"/>
          <p:cNvGrpSpPr/>
          <p:nvPr userDrawn="1"/>
        </p:nvGrpSpPr>
        <p:grpSpPr>
          <a:xfrm>
            <a:off x="4810125" y="3324225"/>
            <a:ext cx="533400" cy="533400"/>
            <a:chOff x="4810125" y="3324225"/>
            <a:chExt cx="533400" cy="533400"/>
          </a:xfrm>
        </p:grpSpPr>
        <p:sp>
          <p:nvSpPr>
            <p:cNvPr id="36" name="Oval 35"/>
            <p:cNvSpPr/>
            <p:nvPr userDrawn="1"/>
          </p:nvSpPr>
          <p:spPr>
            <a:xfrm>
              <a:off x="4810125" y="3324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264"/>
            <p:cNvSpPr>
              <a:spLocks/>
            </p:cNvSpPr>
            <p:nvPr userDrawn="1"/>
          </p:nvSpPr>
          <p:spPr bwMode="auto">
            <a:xfrm>
              <a:off x="4888678" y="3380698"/>
              <a:ext cx="381615" cy="398509"/>
            </a:xfrm>
            <a:custGeom>
              <a:avLst/>
              <a:gdLst>
                <a:gd name="T0" fmla="*/ 144 w 384"/>
                <a:gd name="T1" fmla="*/ 189 h 401"/>
                <a:gd name="T2" fmla="*/ 173 w 384"/>
                <a:gd name="T3" fmla="*/ 313 h 401"/>
                <a:gd name="T4" fmla="*/ 173 w 384"/>
                <a:gd name="T5" fmla="*/ 314 h 401"/>
                <a:gd name="T6" fmla="*/ 173 w 384"/>
                <a:gd name="T7" fmla="*/ 334 h 401"/>
                <a:gd name="T8" fmla="*/ 166 w 384"/>
                <a:gd name="T9" fmla="*/ 352 h 401"/>
                <a:gd name="T10" fmla="*/ 163 w 384"/>
                <a:gd name="T11" fmla="*/ 358 h 401"/>
                <a:gd name="T12" fmla="*/ 156 w 384"/>
                <a:gd name="T13" fmla="*/ 362 h 401"/>
                <a:gd name="T14" fmla="*/ 144 w 384"/>
                <a:gd name="T15" fmla="*/ 365 h 401"/>
                <a:gd name="T16" fmla="*/ 137 w 384"/>
                <a:gd name="T17" fmla="*/ 363 h 401"/>
                <a:gd name="T18" fmla="*/ 126 w 384"/>
                <a:gd name="T19" fmla="*/ 360 h 401"/>
                <a:gd name="T20" fmla="*/ 121 w 384"/>
                <a:gd name="T21" fmla="*/ 356 h 401"/>
                <a:gd name="T22" fmla="*/ 116 w 384"/>
                <a:gd name="T23" fmla="*/ 342 h 401"/>
                <a:gd name="T24" fmla="*/ 115 w 384"/>
                <a:gd name="T25" fmla="*/ 331 h 401"/>
                <a:gd name="T26" fmla="*/ 115 w 384"/>
                <a:gd name="T27" fmla="*/ 324 h 401"/>
                <a:gd name="T28" fmla="*/ 106 w 384"/>
                <a:gd name="T29" fmla="*/ 313 h 401"/>
                <a:gd name="T30" fmla="*/ 99 w 384"/>
                <a:gd name="T31" fmla="*/ 310 h 401"/>
                <a:gd name="T32" fmla="*/ 85 w 384"/>
                <a:gd name="T33" fmla="*/ 314 h 401"/>
                <a:gd name="T34" fmla="*/ 78 w 384"/>
                <a:gd name="T35" fmla="*/ 327 h 401"/>
                <a:gd name="T36" fmla="*/ 78 w 384"/>
                <a:gd name="T37" fmla="*/ 334 h 401"/>
                <a:gd name="T38" fmla="*/ 81 w 384"/>
                <a:gd name="T39" fmla="*/ 356 h 401"/>
                <a:gd name="T40" fmla="*/ 88 w 384"/>
                <a:gd name="T41" fmla="*/ 373 h 401"/>
                <a:gd name="T42" fmla="*/ 94 w 384"/>
                <a:gd name="T43" fmla="*/ 381 h 401"/>
                <a:gd name="T44" fmla="*/ 112 w 384"/>
                <a:gd name="T45" fmla="*/ 395 h 401"/>
                <a:gd name="T46" fmla="*/ 127 w 384"/>
                <a:gd name="T47" fmla="*/ 400 h 401"/>
                <a:gd name="T48" fmla="*/ 144 w 384"/>
                <a:gd name="T49" fmla="*/ 401 h 401"/>
                <a:gd name="T50" fmla="*/ 158 w 384"/>
                <a:gd name="T51" fmla="*/ 400 h 401"/>
                <a:gd name="T52" fmla="*/ 182 w 384"/>
                <a:gd name="T53" fmla="*/ 391 h 401"/>
                <a:gd name="T54" fmla="*/ 190 w 384"/>
                <a:gd name="T55" fmla="*/ 383 h 401"/>
                <a:gd name="T56" fmla="*/ 202 w 384"/>
                <a:gd name="T57" fmla="*/ 362 h 401"/>
                <a:gd name="T58" fmla="*/ 209 w 384"/>
                <a:gd name="T59" fmla="*/ 341 h 401"/>
                <a:gd name="T60" fmla="*/ 211 w 384"/>
                <a:gd name="T61" fmla="*/ 313 h 401"/>
                <a:gd name="T62" fmla="*/ 240 w 384"/>
                <a:gd name="T63" fmla="*/ 189 h 401"/>
                <a:gd name="T64" fmla="*/ 337 w 384"/>
                <a:gd name="T65" fmla="*/ 189 h 401"/>
                <a:gd name="T66" fmla="*/ 381 w 384"/>
                <a:gd name="T67" fmla="*/ 233 h 401"/>
                <a:gd name="T68" fmla="*/ 384 w 384"/>
                <a:gd name="T69" fmla="*/ 198 h 401"/>
                <a:gd name="T70" fmla="*/ 384 w 384"/>
                <a:gd name="T71" fmla="*/ 189 h 401"/>
                <a:gd name="T72" fmla="*/ 380 w 384"/>
                <a:gd name="T73" fmla="*/ 166 h 401"/>
                <a:gd name="T74" fmla="*/ 370 w 384"/>
                <a:gd name="T75" fmla="*/ 141 h 401"/>
                <a:gd name="T76" fmla="*/ 355 w 384"/>
                <a:gd name="T77" fmla="*/ 115 h 401"/>
                <a:gd name="T78" fmla="*/ 334 w 384"/>
                <a:gd name="T79" fmla="*/ 88 h 401"/>
                <a:gd name="T80" fmla="*/ 306 w 384"/>
                <a:gd name="T81" fmla="*/ 66 h 401"/>
                <a:gd name="T82" fmla="*/ 272 w 384"/>
                <a:gd name="T83" fmla="*/ 48 h 401"/>
                <a:gd name="T84" fmla="*/ 230 w 384"/>
                <a:gd name="T85" fmla="*/ 36 h 401"/>
                <a:gd name="T86" fmla="*/ 205 w 384"/>
                <a:gd name="T87" fmla="*/ 14 h 401"/>
                <a:gd name="T88" fmla="*/ 205 w 384"/>
                <a:gd name="T89" fmla="*/ 8 h 401"/>
                <a:gd name="T90" fmla="*/ 198 w 384"/>
                <a:gd name="T91" fmla="*/ 1 h 401"/>
                <a:gd name="T92" fmla="*/ 193 w 384"/>
                <a:gd name="T93" fmla="*/ 0 h 401"/>
                <a:gd name="T94" fmla="*/ 183 w 384"/>
                <a:gd name="T95" fmla="*/ 4 h 401"/>
                <a:gd name="T96" fmla="*/ 179 w 384"/>
                <a:gd name="T97" fmla="*/ 14 h 401"/>
                <a:gd name="T98" fmla="*/ 179 w 384"/>
                <a:gd name="T99" fmla="*/ 34 h 401"/>
                <a:gd name="T100" fmla="*/ 133 w 384"/>
                <a:gd name="T101" fmla="*/ 41 h 401"/>
                <a:gd name="T102" fmla="*/ 95 w 384"/>
                <a:gd name="T103" fmla="*/ 56 h 401"/>
                <a:gd name="T104" fmla="*/ 64 w 384"/>
                <a:gd name="T105" fmla="*/ 77 h 401"/>
                <a:gd name="T106" fmla="*/ 40 w 384"/>
                <a:gd name="T107" fmla="*/ 101 h 401"/>
                <a:gd name="T108" fmla="*/ 22 w 384"/>
                <a:gd name="T109" fmla="*/ 127 h 401"/>
                <a:gd name="T110" fmla="*/ 10 w 384"/>
                <a:gd name="T111" fmla="*/ 154 h 401"/>
                <a:gd name="T112" fmla="*/ 3 w 384"/>
                <a:gd name="T113" fmla="*/ 177 h 401"/>
                <a:gd name="T114" fmla="*/ 0 w 384"/>
                <a:gd name="T115" fmla="*/ 198 h 401"/>
                <a:gd name="T116" fmla="*/ 1 w 384"/>
                <a:gd name="T117" fmla="*/ 217 h 401"/>
                <a:gd name="T118" fmla="*/ 49 w 384"/>
                <a:gd name="T119" fmla="*/ 189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4" h="401">
                  <a:moveTo>
                    <a:pt x="96" y="236"/>
                  </a:moveTo>
                  <a:lnTo>
                    <a:pt x="144" y="189"/>
                  </a:lnTo>
                  <a:lnTo>
                    <a:pt x="173" y="218"/>
                  </a:lnTo>
                  <a:lnTo>
                    <a:pt x="173" y="313"/>
                  </a:lnTo>
                  <a:lnTo>
                    <a:pt x="173" y="314"/>
                  </a:lnTo>
                  <a:lnTo>
                    <a:pt x="173" y="314"/>
                  </a:lnTo>
                  <a:lnTo>
                    <a:pt x="175" y="323"/>
                  </a:lnTo>
                  <a:lnTo>
                    <a:pt x="173" y="334"/>
                  </a:lnTo>
                  <a:lnTo>
                    <a:pt x="169" y="347"/>
                  </a:lnTo>
                  <a:lnTo>
                    <a:pt x="166" y="352"/>
                  </a:lnTo>
                  <a:lnTo>
                    <a:pt x="163" y="358"/>
                  </a:lnTo>
                  <a:lnTo>
                    <a:pt x="163" y="358"/>
                  </a:lnTo>
                  <a:lnTo>
                    <a:pt x="161" y="359"/>
                  </a:lnTo>
                  <a:lnTo>
                    <a:pt x="156" y="362"/>
                  </a:lnTo>
                  <a:lnTo>
                    <a:pt x="151" y="363"/>
                  </a:lnTo>
                  <a:lnTo>
                    <a:pt x="144" y="365"/>
                  </a:lnTo>
                  <a:lnTo>
                    <a:pt x="144" y="365"/>
                  </a:lnTo>
                  <a:lnTo>
                    <a:pt x="137" y="363"/>
                  </a:lnTo>
                  <a:lnTo>
                    <a:pt x="131" y="362"/>
                  </a:lnTo>
                  <a:lnTo>
                    <a:pt x="126" y="360"/>
                  </a:lnTo>
                  <a:lnTo>
                    <a:pt x="121" y="356"/>
                  </a:lnTo>
                  <a:lnTo>
                    <a:pt x="121" y="356"/>
                  </a:lnTo>
                  <a:lnTo>
                    <a:pt x="117" y="349"/>
                  </a:lnTo>
                  <a:lnTo>
                    <a:pt x="116" y="342"/>
                  </a:lnTo>
                  <a:lnTo>
                    <a:pt x="115" y="337"/>
                  </a:lnTo>
                  <a:lnTo>
                    <a:pt x="115" y="331"/>
                  </a:lnTo>
                  <a:lnTo>
                    <a:pt x="115" y="331"/>
                  </a:lnTo>
                  <a:lnTo>
                    <a:pt x="115" y="324"/>
                  </a:lnTo>
                  <a:lnTo>
                    <a:pt x="112" y="317"/>
                  </a:lnTo>
                  <a:lnTo>
                    <a:pt x="106" y="313"/>
                  </a:lnTo>
                  <a:lnTo>
                    <a:pt x="99" y="310"/>
                  </a:lnTo>
                  <a:lnTo>
                    <a:pt x="99" y="310"/>
                  </a:lnTo>
                  <a:lnTo>
                    <a:pt x="91" y="312"/>
                  </a:lnTo>
                  <a:lnTo>
                    <a:pt x="85" y="314"/>
                  </a:lnTo>
                  <a:lnTo>
                    <a:pt x="80" y="320"/>
                  </a:lnTo>
                  <a:lnTo>
                    <a:pt x="78" y="327"/>
                  </a:lnTo>
                  <a:lnTo>
                    <a:pt x="78" y="327"/>
                  </a:lnTo>
                  <a:lnTo>
                    <a:pt x="78" y="334"/>
                  </a:lnTo>
                  <a:lnTo>
                    <a:pt x="78" y="348"/>
                  </a:lnTo>
                  <a:lnTo>
                    <a:pt x="81" y="356"/>
                  </a:lnTo>
                  <a:lnTo>
                    <a:pt x="84" y="365"/>
                  </a:lnTo>
                  <a:lnTo>
                    <a:pt x="88" y="373"/>
                  </a:lnTo>
                  <a:lnTo>
                    <a:pt x="94" y="381"/>
                  </a:lnTo>
                  <a:lnTo>
                    <a:pt x="94" y="381"/>
                  </a:lnTo>
                  <a:lnTo>
                    <a:pt x="102" y="388"/>
                  </a:lnTo>
                  <a:lnTo>
                    <a:pt x="112" y="395"/>
                  </a:lnTo>
                  <a:lnTo>
                    <a:pt x="119" y="397"/>
                  </a:lnTo>
                  <a:lnTo>
                    <a:pt x="127" y="400"/>
                  </a:lnTo>
                  <a:lnTo>
                    <a:pt x="135" y="401"/>
                  </a:lnTo>
                  <a:lnTo>
                    <a:pt x="144" y="401"/>
                  </a:lnTo>
                  <a:lnTo>
                    <a:pt x="144" y="401"/>
                  </a:lnTo>
                  <a:lnTo>
                    <a:pt x="158" y="400"/>
                  </a:lnTo>
                  <a:lnTo>
                    <a:pt x="170" y="397"/>
                  </a:lnTo>
                  <a:lnTo>
                    <a:pt x="182" y="391"/>
                  </a:lnTo>
                  <a:lnTo>
                    <a:pt x="190" y="383"/>
                  </a:lnTo>
                  <a:lnTo>
                    <a:pt x="190" y="383"/>
                  </a:lnTo>
                  <a:lnTo>
                    <a:pt x="198" y="373"/>
                  </a:lnTo>
                  <a:lnTo>
                    <a:pt x="202" y="362"/>
                  </a:lnTo>
                  <a:lnTo>
                    <a:pt x="207" y="352"/>
                  </a:lnTo>
                  <a:lnTo>
                    <a:pt x="209" y="341"/>
                  </a:lnTo>
                  <a:lnTo>
                    <a:pt x="211" y="323"/>
                  </a:lnTo>
                  <a:lnTo>
                    <a:pt x="211" y="313"/>
                  </a:lnTo>
                  <a:lnTo>
                    <a:pt x="211" y="218"/>
                  </a:lnTo>
                  <a:lnTo>
                    <a:pt x="240" y="189"/>
                  </a:lnTo>
                  <a:lnTo>
                    <a:pt x="288" y="236"/>
                  </a:lnTo>
                  <a:lnTo>
                    <a:pt x="337" y="189"/>
                  </a:lnTo>
                  <a:lnTo>
                    <a:pt x="381" y="233"/>
                  </a:lnTo>
                  <a:lnTo>
                    <a:pt x="381" y="233"/>
                  </a:lnTo>
                  <a:lnTo>
                    <a:pt x="384" y="217"/>
                  </a:lnTo>
                  <a:lnTo>
                    <a:pt x="384" y="198"/>
                  </a:lnTo>
                  <a:lnTo>
                    <a:pt x="384" y="198"/>
                  </a:lnTo>
                  <a:lnTo>
                    <a:pt x="384" y="189"/>
                  </a:lnTo>
                  <a:lnTo>
                    <a:pt x="383" y="179"/>
                  </a:lnTo>
                  <a:lnTo>
                    <a:pt x="380" y="166"/>
                  </a:lnTo>
                  <a:lnTo>
                    <a:pt x="376" y="154"/>
                  </a:lnTo>
                  <a:lnTo>
                    <a:pt x="370" y="141"/>
                  </a:lnTo>
                  <a:lnTo>
                    <a:pt x="363" y="127"/>
                  </a:lnTo>
                  <a:lnTo>
                    <a:pt x="355" y="115"/>
                  </a:lnTo>
                  <a:lnTo>
                    <a:pt x="345" y="101"/>
                  </a:lnTo>
                  <a:lnTo>
                    <a:pt x="334" y="88"/>
                  </a:lnTo>
                  <a:lnTo>
                    <a:pt x="321" y="77"/>
                  </a:lnTo>
                  <a:lnTo>
                    <a:pt x="306" y="66"/>
                  </a:lnTo>
                  <a:lnTo>
                    <a:pt x="290" y="56"/>
                  </a:lnTo>
                  <a:lnTo>
                    <a:pt x="272" y="48"/>
                  </a:lnTo>
                  <a:lnTo>
                    <a:pt x="251" y="41"/>
                  </a:lnTo>
                  <a:lnTo>
                    <a:pt x="230" y="36"/>
                  </a:lnTo>
                  <a:lnTo>
                    <a:pt x="205" y="34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5" y="8"/>
                  </a:lnTo>
                  <a:lnTo>
                    <a:pt x="202" y="4"/>
                  </a:lnTo>
                  <a:lnTo>
                    <a:pt x="198" y="1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80" y="8"/>
                  </a:lnTo>
                  <a:lnTo>
                    <a:pt x="179" y="14"/>
                  </a:lnTo>
                  <a:lnTo>
                    <a:pt x="179" y="34"/>
                  </a:lnTo>
                  <a:lnTo>
                    <a:pt x="179" y="34"/>
                  </a:lnTo>
                  <a:lnTo>
                    <a:pt x="155" y="36"/>
                  </a:lnTo>
                  <a:lnTo>
                    <a:pt x="133" y="41"/>
                  </a:lnTo>
                  <a:lnTo>
                    <a:pt x="113" y="48"/>
                  </a:lnTo>
                  <a:lnTo>
                    <a:pt x="95" y="56"/>
                  </a:lnTo>
                  <a:lnTo>
                    <a:pt x="80" y="66"/>
                  </a:lnTo>
                  <a:lnTo>
                    <a:pt x="64" y="77"/>
                  </a:lnTo>
                  <a:lnTo>
                    <a:pt x="52" y="88"/>
                  </a:lnTo>
                  <a:lnTo>
                    <a:pt x="40" y="101"/>
                  </a:lnTo>
                  <a:lnTo>
                    <a:pt x="31" y="115"/>
                  </a:lnTo>
                  <a:lnTo>
                    <a:pt x="22" y="127"/>
                  </a:lnTo>
                  <a:lnTo>
                    <a:pt x="15" y="141"/>
                  </a:lnTo>
                  <a:lnTo>
                    <a:pt x="10" y="154"/>
                  </a:lnTo>
                  <a:lnTo>
                    <a:pt x="6" y="166"/>
                  </a:lnTo>
                  <a:lnTo>
                    <a:pt x="3" y="177"/>
                  </a:lnTo>
                  <a:lnTo>
                    <a:pt x="1" y="189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" y="217"/>
                  </a:lnTo>
                  <a:lnTo>
                    <a:pt x="4" y="233"/>
                  </a:lnTo>
                  <a:lnTo>
                    <a:pt x="49" y="189"/>
                  </a:lnTo>
                  <a:lnTo>
                    <a:pt x="96" y="2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91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123950"/>
            <a:ext cx="2971800" cy="1676400"/>
          </a:xfrm>
          <a:prstGeom prst="rect">
            <a:avLst/>
          </a:prstGeom>
          <a:ln w="38100">
            <a:solidFill>
              <a:schemeClr val="accent2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114424"/>
            <a:ext cx="4953000" cy="3286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334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5334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4953000" y="1200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953000" y="3105150"/>
            <a:ext cx="1295400" cy="1295400"/>
          </a:xfrm>
          <a:prstGeom prst="ellipse">
            <a:avLst/>
          </a:prstGeom>
          <a:ln w="38100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19050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19050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6324600" y="1581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1352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9050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9050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6324600" y="34861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32575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20" grpId="0" animBg="1"/>
      <p:bldP spid="21" grpId="0" animBg="1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657350"/>
            <a:ext cx="4038600" cy="287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1352550"/>
            <a:ext cx="40386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stum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10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3810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4"/>
          <p:cNvSpPr>
            <a:spLocks noGrp="1"/>
          </p:cNvSpPr>
          <p:nvPr>
            <p:ph type="pic" sz="quarter" idx="25"/>
          </p:nvPr>
        </p:nvSpPr>
        <p:spPr>
          <a:xfrm>
            <a:off x="24982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Picture Placeholder 4"/>
          <p:cNvSpPr>
            <a:spLocks noGrp="1"/>
          </p:cNvSpPr>
          <p:nvPr>
            <p:ph type="pic" sz="quarter" idx="26"/>
          </p:nvPr>
        </p:nvSpPr>
        <p:spPr>
          <a:xfrm>
            <a:off x="24982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1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6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46154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46154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5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8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4"/>
          <p:cNvSpPr>
            <a:spLocks noGrp="1"/>
          </p:cNvSpPr>
          <p:nvPr>
            <p:ph type="pic" sz="quarter" idx="29"/>
          </p:nvPr>
        </p:nvSpPr>
        <p:spPr>
          <a:xfrm>
            <a:off x="6732600" y="1428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4"/>
          <p:cNvSpPr>
            <a:spLocks noGrp="1"/>
          </p:cNvSpPr>
          <p:nvPr>
            <p:ph type="pic" sz="quarter" idx="30"/>
          </p:nvPr>
        </p:nvSpPr>
        <p:spPr>
          <a:xfrm>
            <a:off x="6732600" y="2952750"/>
            <a:ext cx="1981200" cy="1295400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2724150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000" y="4242019"/>
            <a:ext cx="2032800" cy="7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29" grpId="0"/>
      <p:bldP spid="30" grpId="0"/>
      <p:bldP spid="33" grpId="0"/>
      <p:bldP spid="34" grpId="0"/>
      <p:bldP spid="37" grpId="0"/>
      <p:bldP spid="38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and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1066800" y="17335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066800" y="15049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1066800" y="3105150"/>
            <a:ext cx="4419600" cy="1066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066800" y="2876550"/>
            <a:ext cx="4419600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 b="1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3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7150"/>
            <a:ext cx="9144000" cy="4572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609600" y="57150"/>
            <a:ext cx="2590800" cy="45720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352801" y="2453786"/>
            <a:ext cx="5791199" cy="49896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algn="l">
              <a:lnSpc>
                <a:spcPct val="9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352800" y="2800350"/>
            <a:ext cx="5791200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ting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612648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3063240" y="3152775"/>
            <a:ext cx="3017520" cy="1371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228599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228599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228599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2590799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2590800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2590800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596342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3301536" y="330188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7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3301536" y="3578976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301536" y="385191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301536" y="4129002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0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5663736" y="330188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663737" y="3578976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663737" y="385191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53" hasCustomPrompt="1"/>
          </p:nvPr>
        </p:nvSpPr>
        <p:spPr>
          <a:xfrm>
            <a:off x="5669279" y="4129002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68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357852" y="330049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9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6357852" y="3577588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0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357852" y="385052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1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6357852" y="4127614"/>
            <a:ext cx="2299335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171450" indent="-17145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Char char="o"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2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8720052" y="330049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3" name="Text Placeholder 10"/>
          <p:cNvSpPr>
            <a:spLocks noGrp="1"/>
          </p:cNvSpPr>
          <p:nvPr>
            <p:ph type="body" sz="quarter" idx="59" hasCustomPrompt="1"/>
          </p:nvPr>
        </p:nvSpPr>
        <p:spPr>
          <a:xfrm>
            <a:off x="8720053" y="3577588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4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8720053" y="385052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75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8725595" y="4127614"/>
            <a:ext cx="426721" cy="304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Font typeface="Courier New" pitchFamily="49" charset="0"/>
              <a:buNone/>
              <a:defRPr sz="1200" b="1" i="1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2" grpId="0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678604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83306" y="2358390"/>
            <a:ext cx="1005840" cy="10058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68914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5688008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6690360" y="235839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 userDrawn="1"/>
        </p:nvSpPr>
        <p:spPr>
          <a:xfrm>
            <a:off x="5688008" y="1352550"/>
            <a:ext cx="1005840" cy="10058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4685657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7"/>
          </p:nvPr>
        </p:nvSpPr>
        <p:spPr>
          <a:xfrm>
            <a:off x="3683306" y="135255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6690360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688008" y="3360420"/>
            <a:ext cx="1005840" cy="1005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 userDrawn="1"/>
        </p:nvSpPr>
        <p:spPr>
          <a:xfrm>
            <a:off x="2677466" y="1352550"/>
            <a:ext cx="1005840" cy="10058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689146" y="336042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85800" y="2358390"/>
            <a:ext cx="1005840" cy="10058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2677466" y="2358390"/>
            <a:ext cx="1005840" cy="10058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6068098" y="3613149"/>
            <a:ext cx="245660" cy="394421"/>
            <a:chOff x="5916613" y="2212975"/>
            <a:chExt cx="571500" cy="917575"/>
          </a:xfrm>
          <a:solidFill>
            <a:schemeClr val="bg1">
              <a:lumMod val="95000"/>
            </a:schemeClr>
          </a:solidFill>
        </p:grpSpPr>
        <p:sp>
          <p:nvSpPr>
            <p:cNvPr id="22" name="Freeform 109"/>
            <p:cNvSpPr>
              <a:spLocks/>
            </p:cNvSpPr>
            <p:nvPr/>
          </p:nvSpPr>
          <p:spPr bwMode="auto">
            <a:xfrm>
              <a:off x="5916613" y="2479675"/>
              <a:ext cx="571500" cy="650875"/>
            </a:xfrm>
            <a:custGeom>
              <a:avLst/>
              <a:gdLst>
                <a:gd name="T0" fmla="*/ 360 w 360"/>
                <a:gd name="T1" fmla="*/ 128 h 410"/>
                <a:gd name="T2" fmla="*/ 360 w 360"/>
                <a:gd name="T3" fmla="*/ 22 h 410"/>
                <a:gd name="T4" fmla="*/ 354 w 360"/>
                <a:gd name="T5" fmla="*/ 6 h 410"/>
                <a:gd name="T6" fmla="*/ 336 w 360"/>
                <a:gd name="T7" fmla="*/ 0 h 410"/>
                <a:gd name="T8" fmla="*/ 320 w 360"/>
                <a:gd name="T9" fmla="*/ 6 h 410"/>
                <a:gd name="T10" fmla="*/ 312 w 360"/>
                <a:gd name="T11" fmla="*/ 22 h 410"/>
                <a:gd name="T12" fmla="*/ 312 w 360"/>
                <a:gd name="T13" fmla="*/ 128 h 410"/>
                <a:gd name="T14" fmla="*/ 312 w 360"/>
                <a:gd name="T15" fmla="*/ 142 h 410"/>
                <a:gd name="T16" fmla="*/ 308 w 360"/>
                <a:gd name="T17" fmla="*/ 166 h 410"/>
                <a:gd name="T18" fmla="*/ 298 w 360"/>
                <a:gd name="T19" fmla="*/ 190 h 410"/>
                <a:gd name="T20" fmla="*/ 276 w 360"/>
                <a:gd name="T21" fmla="*/ 220 h 410"/>
                <a:gd name="T22" fmla="*/ 246 w 360"/>
                <a:gd name="T23" fmla="*/ 242 h 410"/>
                <a:gd name="T24" fmla="*/ 222 w 360"/>
                <a:gd name="T25" fmla="*/ 252 h 410"/>
                <a:gd name="T26" fmla="*/ 198 w 360"/>
                <a:gd name="T27" fmla="*/ 256 h 410"/>
                <a:gd name="T28" fmla="*/ 184 w 360"/>
                <a:gd name="T29" fmla="*/ 256 h 410"/>
                <a:gd name="T30" fmla="*/ 180 w 360"/>
                <a:gd name="T31" fmla="*/ 256 h 410"/>
                <a:gd name="T32" fmla="*/ 180 w 360"/>
                <a:gd name="T33" fmla="*/ 256 h 410"/>
                <a:gd name="T34" fmla="*/ 178 w 360"/>
                <a:gd name="T35" fmla="*/ 256 h 410"/>
                <a:gd name="T36" fmla="*/ 152 w 360"/>
                <a:gd name="T37" fmla="*/ 254 h 410"/>
                <a:gd name="T38" fmla="*/ 128 w 360"/>
                <a:gd name="T39" fmla="*/ 246 h 410"/>
                <a:gd name="T40" fmla="*/ 106 w 360"/>
                <a:gd name="T41" fmla="*/ 234 h 410"/>
                <a:gd name="T42" fmla="*/ 70 w 360"/>
                <a:gd name="T43" fmla="*/ 200 h 410"/>
                <a:gd name="T44" fmla="*/ 58 w 360"/>
                <a:gd name="T45" fmla="*/ 178 h 410"/>
                <a:gd name="T46" fmla="*/ 52 w 360"/>
                <a:gd name="T47" fmla="*/ 154 h 410"/>
                <a:gd name="T48" fmla="*/ 48 w 360"/>
                <a:gd name="T49" fmla="*/ 128 h 410"/>
                <a:gd name="T50" fmla="*/ 48 w 360"/>
                <a:gd name="T51" fmla="*/ 22 h 410"/>
                <a:gd name="T52" fmla="*/ 46 w 360"/>
                <a:gd name="T53" fmla="*/ 12 h 410"/>
                <a:gd name="T54" fmla="*/ 34 w 360"/>
                <a:gd name="T55" fmla="*/ 2 h 410"/>
                <a:gd name="T56" fmla="*/ 16 w 360"/>
                <a:gd name="T57" fmla="*/ 2 h 410"/>
                <a:gd name="T58" fmla="*/ 2 w 360"/>
                <a:gd name="T59" fmla="*/ 12 h 410"/>
                <a:gd name="T60" fmla="*/ 0 w 360"/>
                <a:gd name="T61" fmla="*/ 22 h 410"/>
                <a:gd name="T62" fmla="*/ 0 w 360"/>
                <a:gd name="T63" fmla="*/ 128 h 410"/>
                <a:gd name="T64" fmla="*/ 4 w 360"/>
                <a:gd name="T65" fmla="*/ 160 h 410"/>
                <a:gd name="T66" fmla="*/ 12 w 360"/>
                <a:gd name="T67" fmla="*/ 192 h 410"/>
                <a:gd name="T68" fmla="*/ 26 w 360"/>
                <a:gd name="T69" fmla="*/ 220 h 410"/>
                <a:gd name="T70" fmla="*/ 44 w 360"/>
                <a:gd name="T71" fmla="*/ 244 h 410"/>
                <a:gd name="T72" fmla="*/ 66 w 360"/>
                <a:gd name="T73" fmla="*/ 266 h 410"/>
                <a:gd name="T74" fmla="*/ 92 w 360"/>
                <a:gd name="T75" fmla="*/ 284 h 410"/>
                <a:gd name="T76" fmla="*/ 122 w 360"/>
                <a:gd name="T77" fmla="*/ 296 h 410"/>
                <a:gd name="T78" fmla="*/ 152 w 360"/>
                <a:gd name="T79" fmla="*/ 304 h 410"/>
                <a:gd name="T80" fmla="*/ 44 w 360"/>
                <a:gd name="T81" fmla="*/ 410 h 410"/>
                <a:gd name="T82" fmla="*/ 208 w 360"/>
                <a:gd name="T83" fmla="*/ 378 h 410"/>
                <a:gd name="T84" fmla="*/ 208 w 360"/>
                <a:gd name="T85" fmla="*/ 304 h 410"/>
                <a:gd name="T86" fmla="*/ 240 w 360"/>
                <a:gd name="T87" fmla="*/ 296 h 410"/>
                <a:gd name="T88" fmla="*/ 268 w 360"/>
                <a:gd name="T89" fmla="*/ 284 h 410"/>
                <a:gd name="T90" fmla="*/ 294 w 360"/>
                <a:gd name="T91" fmla="*/ 266 h 410"/>
                <a:gd name="T92" fmla="*/ 316 w 360"/>
                <a:gd name="T93" fmla="*/ 244 h 410"/>
                <a:gd name="T94" fmla="*/ 336 w 360"/>
                <a:gd name="T95" fmla="*/ 220 h 410"/>
                <a:gd name="T96" fmla="*/ 350 w 360"/>
                <a:gd name="T97" fmla="*/ 192 h 410"/>
                <a:gd name="T98" fmla="*/ 358 w 360"/>
                <a:gd name="T99" fmla="*/ 160 h 410"/>
                <a:gd name="T100" fmla="*/ 360 w 360"/>
                <a:gd name="T101" fmla="*/ 128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0" h="410">
                  <a:moveTo>
                    <a:pt x="360" y="128"/>
                  </a:moveTo>
                  <a:lnTo>
                    <a:pt x="360" y="128"/>
                  </a:lnTo>
                  <a:lnTo>
                    <a:pt x="360" y="22"/>
                  </a:lnTo>
                  <a:lnTo>
                    <a:pt x="360" y="22"/>
                  </a:lnTo>
                  <a:lnTo>
                    <a:pt x="358" y="12"/>
                  </a:lnTo>
                  <a:lnTo>
                    <a:pt x="354" y="6"/>
                  </a:lnTo>
                  <a:lnTo>
                    <a:pt x="346" y="2"/>
                  </a:lnTo>
                  <a:lnTo>
                    <a:pt x="336" y="0"/>
                  </a:lnTo>
                  <a:lnTo>
                    <a:pt x="328" y="2"/>
                  </a:lnTo>
                  <a:lnTo>
                    <a:pt x="320" y="6"/>
                  </a:lnTo>
                  <a:lnTo>
                    <a:pt x="314" y="12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12" y="142"/>
                  </a:lnTo>
                  <a:lnTo>
                    <a:pt x="310" y="154"/>
                  </a:lnTo>
                  <a:lnTo>
                    <a:pt x="308" y="166"/>
                  </a:lnTo>
                  <a:lnTo>
                    <a:pt x="302" y="178"/>
                  </a:lnTo>
                  <a:lnTo>
                    <a:pt x="298" y="190"/>
                  </a:lnTo>
                  <a:lnTo>
                    <a:pt x="290" y="200"/>
                  </a:lnTo>
                  <a:lnTo>
                    <a:pt x="276" y="220"/>
                  </a:lnTo>
                  <a:lnTo>
                    <a:pt x="256" y="234"/>
                  </a:lnTo>
                  <a:lnTo>
                    <a:pt x="246" y="242"/>
                  </a:lnTo>
                  <a:lnTo>
                    <a:pt x="234" y="246"/>
                  </a:lnTo>
                  <a:lnTo>
                    <a:pt x="222" y="252"/>
                  </a:lnTo>
                  <a:lnTo>
                    <a:pt x="210" y="254"/>
                  </a:lnTo>
                  <a:lnTo>
                    <a:pt x="198" y="256"/>
                  </a:lnTo>
                  <a:lnTo>
                    <a:pt x="184" y="256"/>
                  </a:lnTo>
                  <a:lnTo>
                    <a:pt x="184" y="256"/>
                  </a:lnTo>
                  <a:lnTo>
                    <a:pt x="182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80" y="256"/>
                  </a:lnTo>
                  <a:lnTo>
                    <a:pt x="178" y="256"/>
                  </a:lnTo>
                  <a:lnTo>
                    <a:pt x="178" y="256"/>
                  </a:lnTo>
                  <a:lnTo>
                    <a:pt x="164" y="256"/>
                  </a:lnTo>
                  <a:lnTo>
                    <a:pt x="152" y="254"/>
                  </a:lnTo>
                  <a:lnTo>
                    <a:pt x="140" y="252"/>
                  </a:lnTo>
                  <a:lnTo>
                    <a:pt x="128" y="246"/>
                  </a:lnTo>
                  <a:lnTo>
                    <a:pt x="116" y="242"/>
                  </a:lnTo>
                  <a:lnTo>
                    <a:pt x="106" y="234"/>
                  </a:lnTo>
                  <a:lnTo>
                    <a:pt x="86" y="220"/>
                  </a:lnTo>
                  <a:lnTo>
                    <a:pt x="70" y="200"/>
                  </a:lnTo>
                  <a:lnTo>
                    <a:pt x="64" y="190"/>
                  </a:lnTo>
                  <a:lnTo>
                    <a:pt x="58" y="178"/>
                  </a:lnTo>
                  <a:lnTo>
                    <a:pt x="54" y="166"/>
                  </a:lnTo>
                  <a:lnTo>
                    <a:pt x="52" y="154"/>
                  </a:lnTo>
                  <a:lnTo>
                    <a:pt x="50" y="142"/>
                  </a:lnTo>
                  <a:lnTo>
                    <a:pt x="48" y="128"/>
                  </a:lnTo>
                  <a:lnTo>
                    <a:pt x="48" y="128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6" y="12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4" y="0"/>
                  </a:lnTo>
                  <a:lnTo>
                    <a:pt x="16" y="2"/>
                  </a:lnTo>
                  <a:lnTo>
                    <a:pt x="8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28"/>
                  </a:lnTo>
                  <a:lnTo>
                    <a:pt x="0" y="128"/>
                  </a:lnTo>
                  <a:lnTo>
                    <a:pt x="2" y="144"/>
                  </a:lnTo>
                  <a:lnTo>
                    <a:pt x="4" y="160"/>
                  </a:lnTo>
                  <a:lnTo>
                    <a:pt x="8" y="176"/>
                  </a:lnTo>
                  <a:lnTo>
                    <a:pt x="12" y="192"/>
                  </a:lnTo>
                  <a:lnTo>
                    <a:pt x="18" y="206"/>
                  </a:lnTo>
                  <a:lnTo>
                    <a:pt x="26" y="220"/>
                  </a:lnTo>
                  <a:lnTo>
                    <a:pt x="34" y="232"/>
                  </a:lnTo>
                  <a:lnTo>
                    <a:pt x="44" y="244"/>
                  </a:lnTo>
                  <a:lnTo>
                    <a:pt x="56" y="256"/>
                  </a:lnTo>
                  <a:lnTo>
                    <a:pt x="66" y="266"/>
                  </a:lnTo>
                  <a:lnTo>
                    <a:pt x="80" y="276"/>
                  </a:lnTo>
                  <a:lnTo>
                    <a:pt x="92" y="284"/>
                  </a:lnTo>
                  <a:lnTo>
                    <a:pt x="106" y="290"/>
                  </a:lnTo>
                  <a:lnTo>
                    <a:pt x="122" y="296"/>
                  </a:lnTo>
                  <a:lnTo>
                    <a:pt x="136" y="300"/>
                  </a:lnTo>
                  <a:lnTo>
                    <a:pt x="152" y="304"/>
                  </a:lnTo>
                  <a:lnTo>
                    <a:pt x="152" y="380"/>
                  </a:lnTo>
                  <a:lnTo>
                    <a:pt x="44" y="410"/>
                  </a:lnTo>
                  <a:lnTo>
                    <a:pt x="318" y="410"/>
                  </a:lnTo>
                  <a:lnTo>
                    <a:pt x="208" y="378"/>
                  </a:lnTo>
                  <a:lnTo>
                    <a:pt x="208" y="304"/>
                  </a:lnTo>
                  <a:lnTo>
                    <a:pt x="208" y="304"/>
                  </a:lnTo>
                  <a:lnTo>
                    <a:pt x="224" y="300"/>
                  </a:lnTo>
                  <a:lnTo>
                    <a:pt x="240" y="296"/>
                  </a:lnTo>
                  <a:lnTo>
                    <a:pt x="254" y="290"/>
                  </a:lnTo>
                  <a:lnTo>
                    <a:pt x="268" y="284"/>
                  </a:lnTo>
                  <a:lnTo>
                    <a:pt x="282" y="276"/>
                  </a:lnTo>
                  <a:lnTo>
                    <a:pt x="294" y="266"/>
                  </a:lnTo>
                  <a:lnTo>
                    <a:pt x="306" y="256"/>
                  </a:lnTo>
                  <a:lnTo>
                    <a:pt x="316" y="244"/>
                  </a:lnTo>
                  <a:lnTo>
                    <a:pt x="326" y="232"/>
                  </a:lnTo>
                  <a:lnTo>
                    <a:pt x="336" y="220"/>
                  </a:lnTo>
                  <a:lnTo>
                    <a:pt x="342" y="206"/>
                  </a:lnTo>
                  <a:lnTo>
                    <a:pt x="350" y="192"/>
                  </a:lnTo>
                  <a:lnTo>
                    <a:pt x="354" y="176"/>
                  </a:lnTo>
                  <a:lnTo>
                    <a:pt x="358" y="160"/>
                  </a:lnTo>
                  <a:lnTo>
                    <a:pt x="360" y="144"/>
                  </a:lnTo>
                  <a:lnTo>
                    <a:pt x="360" y="128"/>
                  </a:lnTo>
                  <a:lnTo>
                    <a:pt x="360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0"/>
            <p:cNvSpPr>
              <a:spLocks/>
            </p:cNvSpPr>
            <p:nvPr/>
          </p:nvSpPr>
          <p:spPr bwMode="auto">
            <a:xfrm>
              <a:off x="6065838" y="2212975"/>
              <a:ext cx="276225" cy="603250"/>
            </a:xfrm>
            <a:custGeom>
              <a:avLst/>
              <a:gdLst>
                <a:gd name="T0" fmla="*/ 86 w 174"/>
                <a:gd name="T1" fmla="*/ 380 h 380"/>
                <a:gd name="T2" fmla="*/ 86 w 174"/>
                <a:gd name="T3" fmla="*/ 380 h 380"/>
                <a:gd name="T4" fmla="*/ 86 w 174"/>
                <a:gd name="T5" fmla="*/ 380 h 380"/>
                <a:gd name="T6" fmla="*/ 86 w 174"/>
                <a:gd name="T7" fmla="*/ 380 h 380"/>
                <a:gd name="T8" fmla="*/ 88 w 174"/>
                <a:gd name="T9" fmla="*/ 380 h 380"/>
                <a:gd name="T10" fmla="*/ 88 w 174"/>
                <a:gd name="T11" fmla="*/ 380 h 380"/>
                <a:gd name="T12" fmla="*/ 106 w 174"/>
                <a:gd name="T13" fmla="*/ 378 h 380"/>
                <a:gd name="T14" fmla="*/ 122 w 174"/>
                <a:gd name="T15" fmla="*/ 374 h 380"/>
                <a:gd name="T16" fmla="*/ 136 w 174"/>
                <a:gd name="T17" fmla="*/ 366 h 380"/>
                <a:gd name="T18" fmla="*/ 150 w 174"/>
                <a:gd name="T19" fmla="*/ 354 h 380"/>
                <a:gd name="T20" fmla="*/ 160 w 174"/>
                <a:gd name="T21" fmla="*/ 342 h 380"/>
                <a:gd name="T22" fmla="*/ 168 w 174"/>
                <a:gd name="T23" fmla="*/ 328 h 380"/>
                <a:gd name="T24" fmla="*/ 172 w 174"/>
                <a:gd name="T25" fmla="*/ 312 h 380"/>
                <a:gd name="T26" fmla="*/ 174 w 174"/>
                <a:gd name="T27" fmla="*/ 294 h 380"/>
                <a:gd name="T28" fmla="*/ 174 w 174"/>
                <a:gd name="T29" fmla="*/ 86 h 380"/>
                <a:gd name="T30" fmla="*/ 174 w 174"/>
                <a:gd name="T31" fmla="*/ 86 h 380"/>
                <a:gd name="T32" fmla="*/ 172 w 174"/>
                <a:gd name="T33" fmla="*/ 68 h 380"/>
                <a:gd name="T34" fmla="*/ 168 w 174"/>
                <a:gd name="T35" fmla="*/ 52 h 380"/>
                <a:gd name="T36" fmla="*/ 160 w 174"/>
                <a:gd name="T37" fmla="*/ 38 h 380"/>
                <a:gd name="T38" fmla="*/ 150 w 174"/>
                <a:gd name="T39" fmla="*/ 26 h 380"/>
                <a:gd name="T40" fmla="*/ 136 w 174"/>
                <a:gd name="T41" fmla="*/ 14 h 380"/>
                <a:gd name="T42" fmla="*/ 122 w 174"/>
                <a:gd name="T43" fmla="*/ 6 h 380"/>
                <a:gd name="T44" fmla="*/ 106 w 174"/>
                <a:gd name="T45" fmla="*/ 2 h 380"/>
                <a:gd name="T46" fmla="*/ 88 w 174"/>
                <a:gd name="T47" fmla="*/ 0 h 380"/>
                <a:gd name="T48" fmla="*/ 88 w 174"/>
                <a:gd name="T49" fmla="*/ 0 h 380"/>
                <a:gd name="T50" fmla="*/ 86 w 174"/>
                <a:gd name="T51" fmla="*/ 0 h 380"/>
                <a:gd name="T52" fmla="*/ 86 w 174"/>
                <a:gd name="T53" fmla="*/ 0 h 380"/>
                <a:gd name="T54" fmla="*/ 86 w 174"/>
                <a:gd name="T55" fmla="*/ 0 h 380"/>
                <a:gd name="T56" fmla="*/ 86 w 174"/>
                <a:gd name="T57" fmla="*/ 0 h 380"/>
                <a:gd name="T58" fmla="*/ 68 w 174"/>
                <a:gd name="T59" fmla="*/ 2 h 380"/>
                <a:gd name="T60" fmla="*/ 52 w 174"/>
                <a:gd name="T61" fmla="*/ 8 h 380"/>
                <a:gd name="T62" fmla="*/ 36 w 174"/>
                <a:gd name="T63" fmla="*/ 14 h 380"/>
                <a:gd name="T64" fmla="*/ 24 w 174"/>
                <a:gd name="T65" fmla="*/ 26 h 380"/>
                <a:gd name="T66" fmla="*/ 14 w 174"/>
                <a:gd name="T67" fmla="*/ 38 h 380"/>
                <a:gd name="T68" fmla="*/ 6 w 174"/>
                <a:gd name="T69" fmla="*/ 52 h 380"/>
                <a:gd name="T70" fmla="*/ 0 w 174"/>
                <a:gd name="T71" fmla="*/ 68 h 380"/>
                <a:gd name="T72" fmla="*/ 0 w 174"/>
                <a:gd name="T73" fmla="*/ 86 h 380"/>
                <a:gd name="T74" fmla="*/ 0 w 174"/>
                <a:gd name="T75" fmla="*/ 294 h 380"/>
                <a:gd name="T76" fmla="*/ 0 w 174"/>
                <a:gd name="T77" fmla="*/ 294 h 380"/>
                <a:gd name="T78" fmla="*/ 0 w 174"/>
                <a:gd name="T79" fmla="*/ 312 h 380"/>
                <a:gd name="T80" fmla="*/ 6 w 174"/>
                <a:gd name="T81" fmla="*/ 328 h 380"/>
                <a:gd name="T82" fmla="*/ 14 w 174"/>
                <a:gd name="T83" fmla="*/ 342 h 380"/>
                <a:gd name="T84" fmla="*/ 24 w 174"/>
                <a:gd name="T85" fmla="*/ 354 h 380"/>
                <a:gd name="T86" fmla="*/ 36 w 174"/>
                <a:gd name="T87" fmla="*/ 366 h 380"/>
                <a:gd name="T88" fmla="*/ 52 w 174"/>
                <a:gd name="T89" fmla="*/ 374 h 380"/>
                <a:gd name="T90" fmla="*/ 68 w 174"/>
                <a:gd name="T91" fmla="*/ 378 h 380"/>
                <a:gd name="T92" fmla="*/ 86 w 174"/>
                <a:gd name="T93" fmla="*/ 380 h 380"/>
                <a:gd name="T94" fmla="*/ 86 w 174"/>
                <a:gd name="T95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4" h="380">
                  <a:moveTo>
                    <a:pt x="86" y="380"/>
                  </a:moveTo>
                  <a:lnTo>
                    <a:pt x="86" y="380"/>
                  </a:lnTo>
                  <a:lnTo>
                    <a:pt x="86" y="380"/>
                  </a:lnTo>
                  <a:lnTo>
                    <a:pt x="86" y="380"/>
                  </a:lnTo>
                  <a:lnTo>
                    <a:pt x="88" y="380"/>
                  </a:lnTo>
                  <a:lnTo>
                    <a:pt x="88" y="380"/>
                  </a:lnTo>
                  <a:lnTo>
                    <a:pt x="106" y="378"/>
                  </a:lnTo>
                  <a:lnTo>
                    <a:pt x="122" y="374"/>
                  </a:lnTo>
                  <a:lnTo>
                    <a:pt x="136" y="366"/>
                  </a:lnTo>
                  <a:lnTo>
                    <a:pt x="150" y="354"/>
                  </a:lnTo>
                  <a:lnTo>
                    <a:pt x="160" y="342"/>
                  </a:lnTo>
                  <a:lnTo>
                    <a:pt x="168" y="328"/>
                  </a:lnTo>
                  <a:lnTo>
                    <a:pt x="172" y="312"/>
                  </a:lnTo>
                  <a:lnTo>
                    <a:pt x="174" y="294"/>
                  </a:lnTo>
                  <a:lnTo>
                    <a:pt x="174" y="86"/>
                  </a:lnTo>
                  <a:lnTo>
                    <a:pt x="174" y="86"/>
                  </a:lnTo>
                  <a:lnTo>
                    <a:pt x="172" y="68"/>
                  </a:lnTo>
                  <a:lnTo>
                    <a:pt x="168" y="52"/>
                  </a:lnTo>
                  <a:lnTo>
                    <a:pt x="160" y="38"/>
                  </a:lnTo>
                  <a:lnTo>
                    <a:pt x="150" y="26"/>
                  </a:lnTo>
                  <a:lnTo>
                    <a:pt x="136" y="14"/>
                  </a:lnTo>
                  <a:lnTo>
                    <a:pt x="122" y="6"/>
                  </a:lnTo>
                  <a:lnTo>
                    <a:pt x="10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68" y="2"/>
                  </a:lnTo>
                  <a:lnTo>
                    <a:pt x="52" y="8"/>
                  </a:lnTo>
                  <a:lnTo>
                    <a:pt x="36" y="14"/>
                  </a:lnTo>
                  <a:lnTo>
                    <a:pt x="24" y="26"/>
                  </a:lnTo>
                  <a:lnTo>
                    <a:pt x="14" y="38"/>
                  </a:lnTo>
                  <a:lnTo>
                    <a:pt x="6" y="52"/>
                  </a:lnTo>
                  <a:lnTo>
                    <a:pt x="0" y="68"/>
                  </a:lnTo>
                  <a:lnTo>
                    <a:pt x="0" y="8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312"/>
                  </a:lnTo>
                  <a:lnTo>
                    <a:pt x="6" y="328"/>
                  </a:lnTo>
                  <a:lnTo>
                    <a:pt x="14" y="342"/>
                  </a:lnTo>
                  <a:lnTo>
                    <a:pt x="24" y="354"/>
                  </a:lnTo>
                  <a:lnTo>
                    <a:pt x="36" y="366"/>
                  </a:lnTo>
                  <a:lnTo>
                    <a:pt x="52" y="374"/>
                  </a:lnTo>
                  <a:lnTo>
                    <a:pt x="68" y="378"/>
                  </a:lnTo>
                  <a:lnTo>
                    <a:pt x="86" y="380"/>
                  </a:lnTo>
                  <a:lnTo>
                    <a:pt x="86" y="3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Freeform 204"/>
          <p:cNvSpPr>
            <a:spLocks/>
          </p:cNvSpPr>
          <p:nvPr userDrawn="1"/>
        </p:nvSpPr>
        <p:spPr bwMode="auto">
          <a:xfrm>
            <a:off x="3975788" y="2715172"/>
            <a:ext cx="420877" cy="292276"/>
          </a:xfrm>
          <a:custGeom>
            <a:avLst/>
            <a:gdLst>
              <a:gd name="T0" fmla="*/ 506 w 576"/>
              <a:gd name="T1" fmla="*/ 182 h 400"/>
              <a:gd name="T2" fmla="*/ 506 w 576"/>
              <a:gd name="T3" fmla="*/ 172 h 400"/>
              <a:gd name="T4" fmla="*/ 502 w 576"/>
              <a:gd name="T5" fmla="*/ 138 h 400"/>
              <a:gd name="T6" fmla="*/ 492 w 576"/>
              <a:gd name="T7" fmla="*/ 104 h 400"/>
              <a:gd name="T8" fmla="*/ 476 w 576"/>
              <a:gd name="T9" fmla="*/ 76 h 400"/>
              <a:gd name="T10" fmla="*/ 456 w 576"/>
              <a:gd name="T11" fmla="*/ 50 h 400"/>
              <a:gd name="T12" fmla="*/ 430 w 576"/>
              <a:gd name="T13" fmla="*/ 30 h 400"/>
              <a:gd name="T14" fmla="*/ 402 w 576"/>
              <a:gd name="T15" fmla="*/ 14 h 400"/>
              <a:gd name="T16" fmla="*/ 370 w 576"/>
              <a:gd name="T17" fmla="*/ 4 h 400"/>
              <a:gd name="T18" fmla="*/ 334 w 576"/>
              <a:gd name="T19" fmla="*/ 0 h 400"/>
              <a:gd name="T20" fmla="*/ 310 w 576"/>
              <a:gd name="T21" fmla="*/ 2 h 400"/>
              <a:gd name="T22" fmla="*/ 262 w 576"/>
              <a:gd name="T23" fmla="*/ 16 h 400"/>
              <a:gd name="T24" fmla="*/ 222 w 576"/>
              <a:gd name="T25" fmla="*/ 42 h 400"/>
              <a:gd name="T26" fmla="*/ 192 w 576"/>
              <a:gd name="T27" fmla="*/ 78 h 400"/>
              <a:gd name="T28" fmla="*/ 180 w 576"/>
              <a:gd name="T29" fmla="*/ 98 h 400"/>
              <a:gd name="T30" fmla="*/ 158 w 576"/>
              <a:gd name="T31" fmla="*/ 86 h 400"/>
              <a:gd name="T32" fmla="*/ 132 w 576"/>
              <a:gd name="T33" fmla="*/ 82 h 400"/>
              <a:gd name="T34" fmla="*/ 116 w 576"/>
              <a:gd name="T35" fmla="*/ 82 h 400"/>
              <a:gd name="T36" fmla="*/ 88 w 576"/>
              <a:gd name="T37" fmla="*/ 94 h 400"/>
              <a:gd name="T38" fmla="*/ 66 w 576"/>
              <a:gd name="T39" fmla="*/ 116 h 400"/>
              <a:gd name="T40" fmla="*/ 54 w 576"/>
              <a:gd name="T41" fmla="*/ 144 h 400"/>
              <a:gd name="T42" fmla="*/ 52 w 576"/>
              <a:gd name="T43" fmla="*/ 160 h 400"/>
              <a:gd name="T44" fmla="*/ 56 w 576"/>
              <a:gd name="T45" fmla="*/ 184 h 400"/>
              <a:gd name="T46" fmla="*/ 44 w 576"/>
              <a:gd name="T47" fmla="*/ 192 h 400"/>
              <a:gd name="T48" fmla="*/ 24 w 576"/>
              <a:gd name="T49" fmla="*/ 214 h 400"/>
              <a:gd name="T50" fmla="*/ 8 w 576"/>
              <a:gd name="T51" fmla="*/ 238 h 400"/>
              <a:gd name="T52" fmla="*/ 0 w 576"/>
              <a:gd name="T53" fmla="*/ 268 h 400"/>
              <a:gd name="T54" fmla="*/ 0 w 576"/>
              <a:gd name="T55" fmla="*/ 284 h 400"/>
              <a:gd name="T56" fmla="*/ 8 w 576"/>
              <a:gd name="T57" fmla="*/ 328 h 400"/>
              <a:gd name="T58" fmla="*/ 32 w 576"/>
              <a:gd name="T59" fmla="*/ 366 h 400"/>
              <a:gd name="T60" fmla="*/ 68 w 576"/>
              <a:gd name="T61" fmla="*/ 390 h 400"/>
              <a:gd name="T62" fmla="*/ 114 w 576"/>
              <a:gd name="T63" fmla="*/ 400 h 400"/>
              <a:gd name="T64" fmla="*/ 114 w 576"/>
              <a:gd name="T65" fmla="*/ 400 h 400"/>
              <a:gd name="T66" fmla="*/ 116 w 576"/>
              <a:gd name="T67" fmla="*/ 400 h 400"/>
              <a:gd name="T68" fmla="*/ 116 w 576"/>
              <a:gd name="T69" fmla="*/ 400 h 400"/>
              <a:gd name="T70" fmla="*/ 252 w 576"/>
              <a:gd name="T71" fmla="*/ 288 h 400"/>
              <a:gd name="T72" fmla="*/ 232 w 576"/>
              <a:gd name="T73" fmla="*/ 288 h 400"/>
              <a:gd name="T74" fmla="*/ 180 w 576"/>
              <a:gd name="T75" fmla="*/ 288 h 400"/>
              <a:gd name="T76" fmla="*/ 168 w 576"/>
              <a:gd name="T77" fmla="*/ 284 h 400"/>
              <a:gd name="T78" fmla="*/ 172 w 576"/>
              <a:gd name="T79" fmla="*/ 272 h 400"/>
              <a:gd name="T80" fmla="*/ 272 w 576"/>
              <a:gd name="T81" fmla="*/ 152 h 400"/>
              <a:gd name="T82" fmla="*/ 286 w 576"/>
              <a:gd name="T83" fmla="*/ 146 h 400"/>
              <a:gd name="T84" fmla="*/ 298 w 576"/>
              <a:gd name="T85" fmla="*/ 152 h 400"/>
              <a:gd name="T86" fmla="*/ 400 w 576"/>
              <a:gd name="T87" fmla="*/ 272 h 400"/>
              <a:gd name="T88" fmla="*/ 402 w 576"/>
              <a:gd name="T89" fmla="*/ 284 h 400"/>
              <a:gd name="T90" fmla="*/ 392 w 576"/>
              <a:gd name="T91" fmla="*/ 288 h 400"/>
              <a:gd name="T92" fmla="*/ 340 w 576"/>
              <a:gd name="T93" fmla="*/ 288 h 400"/>
              <a:gd name="T94" fmla="*/ 318 w 576"/>
              <a:gd name="T95" fmla="*/ 400 h 400"/>
              <a:gd name="T96" fmla="*/ 456 w 576"/>
              <a:gd name="T97" fmla="*/ 400 h 400"/>
              <a:gd name="T98" fmla="*/ 462 w 576"/>
              <a:gd name="T99" fmla="*/ 400 h 400"/>
              <a:gd name="T100" fmla="*/ 506 w 576"/>
              <a:gd name="T101" fmla="*/ 392 h 400"/>
              <a:gd name="T102" fmla="*/ 542 w 576"/>
              <a:gd name="T103" fmla="*/ 366 h 400"/>
              <a:gd name="T104" fmla="*/ 566 w 576"/>
              <a:gd name="T105" fmla="*/ 330 h 400"/>
              <a:gd name="T106" fmla="*/ 576 w 576"/>
              <a:gd name="T107" fmla="*/ 286 h 400"/>
              <a:gd name="T108" fmla="*/ 574 w 576"/>
              <a:gd name="T109" fmla="*/ 270 h 400"/>
              <a:gd name="T110" fmla="*/ 564 w 576"/>
              <a:gd name="T111" fmla="*/ 238 h 400"/>
              <a:gd name="T112" fmla="*/ 546 w 576"/>
              <a:gd name="T113" fmla="*/ 210 h 400"/>
              <a:gd name="T114" fmla="*/ 520 w 576"/>
              <a:gd name="T115" fmla="*/ 190 h 400"/>
              <a:gd name="T116" fmla="*/ 506 w 576"/>
              <a:gd name="T117" fmla="*/ 182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6" h="400">
                <a:moveTo>
                  <a:pt x="506" y="182"/>
                </a:moveTo>
                <a:lnTo>
                  <a:pt x="506" y="182"/>
                </a:lnTo>
                <a:lnTo>
                  <a:pt x="506" y="172"/>
                </a:lnTo>
                <a:lnTo>
                  <a:pt x="506" y="172"/>
                </a:lnTo>
                <a:lnTo>
                  <a:pt x="506" y="154"/>
                </a:lnTo>
                <a:lnTo>
                  <a:pt x="502" y="138"/>
                </a:lnTo>
                <a:lnTo>
                  <a:pt x="498" y="120"/>
                </a:lnTo>
                <a:lnTo>
                  <a:pt x="492" y="104"/>
                </a:lnTo>
                <a:lnTo>
                  <a:pt x="486" y="90"/>
                </a:lnTo>
                <a:lnTo>
                  <a:pt x="476" y="76"/>
                </a:lnTo>
                <a:lnTo>
                  <a:pt x="466" y="62"/>
                </a:lnTo>
                <a:lnTo>
                  <a:pt x="456" y="50"/>
                </a:lnTo>
                <a:lnTo>
                  <a:pt x="444" y="40"/>
                </a:lnTo>
                <a:lnTo>
                  <a:pt x="430" y="30"/>
                </a:lnTo>
                <a:lnTo>
                  <a:pt x="416" y="20"/>
                </a:lnTo>
                <a:lnTo>
                  <a:pt x="402" y="14"/>
                </a:lnTo>
                <a:lnTo>
                  <a:pt x="386" y="8"/>
                </a:lnTo>
                <a:lnTo>
                  <a:pt x="370" y="4"/>
                </a:lnTo>
                <a:lnTo>
                  <a:pt x="352" y="2"/>
                </a:lnTo>
                <a:lnTo>
                  <a:pt x="334" y="0"/>
                </a:lnTo>
                <a:lnTo>
                  <a:pt x="334" y="0"/>
                </a:lnTo>
                <a:lnTo>
                  <a:pt x="310" y="2"/>
                </a:lnTo>
                <a:lnTo>
                  <a:pt x="286" y="8"/>
                </a:lnTo>
                <a:lnTo>
                  <a:pt x="262" y="16"/>
                </a:lnTo>
                <a:lnTo>
                  <a:pt x="242" y="28"/>
                </a:lnTo>
                <a:lnTo>
                  <a:pt x="222" y="42"/>
                </a:lnTo>
                <a:lnTo>
                  <a:pt x="206" y="58"/>
                </a:lnTo>
                <a:lnTo>
                  <a:pt x="192" y="78"/>
                </a:lnTo>
                <a:lnTo>
                  <a:pt x="180" y="98"/>
                </a:lnTo>
                <a:lnTo>
                  <a:pt x="180" y="98"/>
                </a:lnTo>
                <a:lnTo>
                  <a:pt x="170" y="90"/>
                </a:lnTo>
                <a:lnTo>
                  <a:pt x="158" y="86"/>
                </a:lnTo>
                <a:lnTo>
                  <a:pt x="144" y="82"/>
                </a:lnTo>
                <a:lnTo>
                  <a:pt x="132" y="82"/>
                </a:lnTo>
                <a:lnTo>
                  <a:pt x="132" y="82"/>
                </a:lnTo>
                <a:lnTo>
                  <a:pt x="116" y="82"/>
                </a:lnTo>
                <a:lnTo>
                  <a:pt x="100" y="88"/>
                </a:lnTo>
                <a:lnTo>
                  <a:pt x="88" y="94"/>
                </a:lnTo>
                <a:lnTo>
                  <a:pt x="76" y="104"/>
                </a:lnTo>
                <a:lnTo>
                  <a:pt x="66" y="116"/>
                </a:lnTo>
                <a:lnTo>
                  <a:pt x="58" y="130"/>
                </a:lnTo>
                <a:lnTo>
                  <a:pt x="54" y="144"/>
                </a:lnTo>
                <a:lnTo>
                  <a:pt x="52" y="160"/>
                </a:lnTo>
                <a:lnTo>
                  <a:pt x="52" y="160"/>
                </a:lnTo>
                <a:lnTo>
                  <a:pt x="54" y="172"/>
                </a:lnTo>
                <a:lnTo>
                  <a:pt x="56" y="184"/>
                </a:lnTo>
                <a:lnTo>
                  <a:pt x="56" y="184"/>
                </a:lnTo>
                <a:lnTo>
                  <a:pt x="44" y="192"/>
                </a:lnTo>
                <a:lnTo>
                  <a:pt x="32" y="202"/>
                </a:lnTo>
                <a:lnTo>
                  <a:pt x="24" y="214"/>
                </a:lnTo>
                <a:lnTo>
                  <a:pt x="14" y="226"/>
                </a:lnTo>
                <a:lnTo>
                  <a:pt x="8" y="238"/>
                </a:lnTo>
                <a:lnTo>
                  <a:pt x="4" y="254"/>
                </a:lnTo>
                <a:lnTo>
                  <a:pt x="0" y="268"/>
                </a:lnTo>
                <a:lnTo>
                  <a:pt x="0" y="284"/>
                </a:lnTo>
                <a:lnTo>
                  <a:pt x="0" y="284"/>
                </a:lnTo>
                <a:lnTo>
                  <a:pt x="2" y="306"/>
                </a:lnTo>
                <a:lnTo>
                  <a:pt x="8" y="328"/>
                </a:lnTo>
                <a:lnTo>
                  <a:pt x="18" y="348"/>
                </a:lnTo>
                <a:lnTo>
                  <a:pt x="32" y="366"/>
                </a:lnTo>
                <a:lnTo>
                  <a:pt x="50" y="380"/>
                </a:lnTo>
                <a:lnTo>
                  <a:pt x="68" y="390"/>
                </a:lnTo>
                <a:lnTo>
                  <a:pt x="90" y="398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4" y="400"/>
                </a:lnTo>
                <a:lnTo>
                  <a:pt x="116" y="400"/>
                </a:lnTo>
                <a:lnTo>
                  <a:pt x="116" y="400"/>
                </a:lnTo>
                <a:lnTo>
                  <a:pt x="116" y="400"/>
                </a:lnTo>
                <a:lnTo>
                  <a:pt x="252" y="400"/>
                </a:lnTo>
                <a:lnTo>
                  <a:pt x="252" y="288"/>
                </a:lnTo>
                <a:lnTo>
                  <a:pt x="252" y="288"/>
                </a:lnTo>
                <a:lnTo>
                  <a:pt x="232" y="288"/>
                </a:lnTo>
                <a:lnTo>
                  <a:pt x="180" y="288"/>
                </a:lnTo>
                <a:lnTo>
                  <a:pt x="180" y="288"/>
                </a:lnTo>
                <a:lnTo>
                  <a:pt x="172" y="286"/>
                </a:lnTo>
                <a:lnTo>
                  <a:pt x="168" y="284"/>
                </a:lnTo>
                <a:lnTo>
                  <a:pt x="168" y="278"/>
                </a:lnTo>
                <a:lnTo>
                  <a:pt x="172" y="272"/>
                </a:lnTo>
                <a:lnTo>
                  <a:pt x="272" y="152"/>
                </a:lnTo>
                <a:lnTo>
                  <a:pt x="272" y="152"/>
                </a:lnTo>
                <a:lnTo>
                  <a:pt x="278" y="148"/>
                </a:lnTo>
                <a:lnTo>
                  <a:pt x="286" y="146"/>
                </a:lnTo>
                <a:lnTo>
                  <a:pt x="292" y="148"/>
                </a:lnTo>
                <a:lnTo>
                  <a:pt x="298" y="152"/>
                </a:lnTo>
                <a:lnTo>
                  <a:pt x="400" y="272"/>
                </a:lnTo>
                <a:lnTo>
                  <a:pt x="400" y="272"/>
                </a:lnTo>
                <a:lnTo>
                  <a:pt x="402" y="278"/>
                </a:lnTo>
                <a:lnTo>
                  <a:pt x="402" y="284"/>
                </a:lnTo>
                <a:lnTo>
                  <a:pt x="398" y="286"/>
                </a:lnTo>
                <a:lnTo>
                  <a:pt x="392" y="288"/>
                </a:lnTo>
                <a:lnTo>
                  <a:pt x="340" y="288"/>
                </a:lnTo>
                <a:lnTo>
                  <a:pt x="340" y="288"/>
                </a:lnTo>
                <a:lnTo>
                  <a:pt x="318" y="288"/>
                </a:lnTo>
                <a:lnTo>
                  <a:pt x="318" y="400"/>
                </a:lnTo>
                <a:lnTo>
                  <a:pt x="456" y="400"/>
                </a:lnTo>
                <a:lnTo>
                  <a:pt x="456" y="400"/>
                </a:lnTo>
                <a:lnTo>
                  <a:pt x="462" y="400"/>
                </a:lnTo>
                <a:lnTo>
                  <a:pt x="462" y="400"/>
                </a:lnTo>
                <a:lnTo>
                  <a:pt x="484" y="398"/>
                </a:lnTo>
                <a:lnTo>
                  <a:pt x="506" y="392"/>
                </a:lnTo>
                <a:lnTo>
                  <a:pt x="526" y="380"/>
                </a:lnTo>
                <a:lnTo>
                  <a:pt x="542" y="366"/>
                </a:lnTo>
                <a:lnTo>
                  <a:pt x="556" y="350"/>
                </a:lnTo>
                <a:lnTo>
                  <a:pt x="566" y="330"/>
                </a:lnTo>
                <a:lnTo>
                  <a:pt x="572" y="310"/>
                </a:lnTo>
                <a:lnTo>
                  <a:pt x="576" y="286"/>
                </a:lnTo>
                <a:lnTo>
                  <a:pt x="576" y="286"/>
                </a:lnTo>
                <a:lnTo>
                  <a:pt x="574" y="270"/>
                </a:lnTo>
                <a:lnTo>
                  <a:pt x="570" y="252"/>
                </a:lnTo>
                <a:lnTo>
                  <a:pt x="564" y="238"/>
                </a:lnTo>
                <a:lnTo>
                  <a:pt x="556" y="222"/>
                </a:lnTo>
                <a:lnTo>
                  <a:pt x="546" y="210"/>
                </a:lnTo>
                <a:lnTo>
                  <a:pt x="534" y="198"/>
                </a:lnTo>
                <a:lnTo>
                  <a:pt x="520" y="190"/>
                </a:lnTo>
                <a:lnTo>
                  <a:pt x="506" y="182"/>
                </a:lnTo>
                <a:lnTo>
                  <a:pt x="506" y="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90642" y="2701693"/>
            <a:ext cx="396157" cy="319234"/>
            <a:chOff x="3932238" y="2057400"/>
            <a:chExt cx="817562" cy="658813"/>
          </a:xfrm>
          <a:solidFill>
            <a:schemeClr val="bg1">
              <a:lumMod val="95000"/>
            </a:schemeClr>
          </a:solidFill>
        </p:grpSpPr>
        <p:sp>
          <p:nvSpPr>
            <p:cNvPr id="26" name="Freeform 328"/>
            <p:cNvSpPr>
              <a:spLocks/>
            </p:cNvSpPr>
            <p:nvPr/>
          </p:nvSpPr>
          <p:spPr bwMode="auto">
            <a:xfrm>
              <a:off x="4048125" y="2482850"/>
              <a:ext cx="273050" cy="233363"/>
            </a:xfrm>
            <a:custGeom>
              <a:avLst/>
              <a:gdLst>
                <a:gd name="T0" fmla="*/ 156 w 172"/>
                <a:gd name="T1" fmla="*/ 31 h 147"/>
                <a:gd name="T2" fmla="*/ 147 w 172"/>
                <a:gd name="T3" fmla="*/ 50 h 147"/>
                <a:gd name="T4" fmla="*/ 127 w 172"/>
                <a:gd name="T5" fmla="*/ 45 h 147"/>
                <a:gd name="T6" fmla="*/ 0 w 172"/>
                <a:gd name="T7" fmla="*/ 9 h 147"/>
                <a:gd name="T8" fmla="*/ 0 w 172"/>
                <a:gd name="T9" fmla="*/ 99 h 147"/>
                <a:gd name="T10" fmla="*/ 172 w 172"/>
                <a:gd name="T11" fmla="*/ 147 h 147"/>
                <a:gd name="T12" fmla="*/ 172 w 172"/>
                <a:gd name="T13" fmla="*/ 0 h 147"/>
                <a:gd name="T14" fmla="*/ 156 w 172"/>
                <a:gd name="T15" fmla="*/ 3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" h="147">
                  <a:moveTo>
                    <a:pt x="156" y="31"/>
                  </a:moveTo>
                  <a:lnTo>
                    <a:pt x="147" y="50"/>
                  </a:lnTo>
                  <a:lnTo>
                    <a:pt x="127" y="45"/>
                  </a:lnTo>
                  <a:lnTo>
                    <a:pt x="0" y="9"/>
                  </a:lnTo>
                  <a:lnTo>
                    <a:pt x="0" y="99"/>
                  </a:lnTo>
                  <a:lnTo>
                    <a:pt x="172" y="147"/>
                  </a:lnTo>
                  <a:lnTo>
                    <a:pt x="172" y="0"/>
                  </a:lnTo>
                  <a:lnTo>
                    <a:pt x="156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29"/>
            <p:cNvSpPr>
              <a:spLocks/>
            </p:cNvSpPr>
            <p:nvPr/>
          </p:nvSpPr>
          <p:spPr bwMode="auto">
            <a:xfrm>
              <a:off x="4360863" y="2482850"/>
              <a:ext cx="274637" cy="233363"/>
            </a:xfrm>
            <a:custGeom>
              <a:avLst/>
              <a:gdLst>
                <a:gd name="T0" fmla="*/ 25 w 173"/>
                <a:gd name="T1" fmla="*/ 50 h 147"/>
                <a:gd name="T2" fmla="*/ 16 w 173"/>
                <a:gd name="T3" fmla="*/ 31 h 147"/>
                <a:gd name="T4" fmla="*/ 0 w 173"/>
                <a:gd name="T5" fmla="*/ 0 h 147"/>
                <a:gd name="T6" fmla="*/ 0 w 173"/>
                <a:gd name="T7" fmla="*/ 147 h 147"/>
                <a:gd name="T8" fmla="*/ 173 w 173"/>
                <a:gd name="T9" fmla="*/ 99 h 147"/>
                <a:gd name="T10" fmla="*/ 173 w 173"/>
                <a:gd name="T11" fmla="*/ 9 h 147"/>
                <a:gd name="T12" fmla="*/ 47 w 173"/>
                <a:gd name="T13" fmla="*/ 45 h 147"/>
                <a:gd name="T14" fmla="*/ 25 w 173"/>
                <a:gd name="T15" fmla="*/ 5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147">
                  <a:moveTo>
                    <a:pt x="25" y="50"/>
                  </a:moveTo>
                  <a:lnTo>
                    <a:pt x="16" y="31"/>
                  </a:lnTo>
                  <a:lnTo>
                    <a:pt x="0" y="0"/>
                  </a:lnTo>
                  <a:lnTo>
                    <a:pt x="0" y="147"/>
                  </a:lnTo>
                  <a:lnTo>
                    <a:pt x="173" y="99"/>
                  </a:lnTo>
                  <a:lnTo>
                    <a:pt x="173" y="9"/>
                  </a:lnTo>
                  <a:lnTo>
                    <a:pt x="47" y="45"/>
                  </a:lnTo>
                  <a:lnTo>
                    <a:pt x="2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30"/>
            <p:cNvSpPr>
              <a:spLocks/>
            </p:cNvSpPr>
            <p:nvPr/>
          </p:nvSpPr>
          <p:spPr bwMode="auto">
            <a:xfrm>
              <a:off x="4341813" y="2270125"/>
              <a:ext cx="376237" cy="244475"/>
            </a:xfrm>
            <a:custGeom>
              <a:avLst/>
              <a:gdLst>
                <a:gd name="T0" fmla="*/ 51 w 237"/>
                <a:gd name="T1" fmla="*/ 154 h 154"/>
                <a:gd name="T2" fmla="*/ 237 w 237"/>
                <a:gd name="T3" fmla="*/ 102 h 154"/>
                <a:gd name="T4" fmla="*/ 185 w 237"/>
                <a:gd name="T5" fmla="*/ 0 h 154"/>
                <a:gd name="T6" fmla="*/ 0 w 237"/>
                <a:gd name="T7" fmla="*/ 50 h 154"/>
                <a:gd name="T8" fmla="*/ 51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51" y="154"/>
                  </a:moveTo>
                  <a:lnTo>
                    <a:pt x="237" y="102"/>
                  </a:lnTo>
                  <a:lnTo>
                    <a:pt x="185" y="0"/>
                  </a:lnTo>
                  <a:lnTo>
                    <a:pt x="0" y="50"/>
                  </a:lnTo>
                  <a:lnTo>
                    <a:pt x="51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1"/>
            <p:cNvSpPr>
              <a:spLocks/>
            </p:cNvSpPr>
            <p:nvPr/>
          </p:nvSpPr>
          <p:spPr bwMode="auto">
            <a:xfrm>
              <a:off x="3965575" y="2270125"/>
              <a:ext cx="376237" cy="244475"/>
            </a:xfrm>
            <a:custGeom>
              <a:avLst/>
              <a:gdLst>
                <a:gd name="T0" fmla="*/ 185 w 237"/>
                <a:gd name="T1" fmla="*/ 154 h 154"/>
                <a:gd name="T2" fmla="*/ 237 w 237"/>
                <a:gd name="T3" fmla="*/ 50 h 154"/>
                <a:gd name="T4" fmla="*/ 51 w 237"/>
                <a:gd name="T5" fmla="*/ 0 h 154"/>
                <a:gd name="T6" fmla="*/ 0 w 237"/>
                <a:gd name="T7" fmla="*/ 102 h 154"/>
                <a:gd name="T8" fmla="*/ 185 w 237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7" h="154">
                  <a:moveTo>
                    <a:pt x="185" y="154"/>
                  </a:moveTo>
                  <a:lnTo>
                    <a:pt x="237" y="50"/>
                  </a:lnTo>
                  <a:lnTo>
                    <a:pt x="51" y="0"/>
                  </a:lnTo>
                  <a:lnTo>
                    <a:pt x="0" y="102"/>
                  </a:lnTo>
                  <a:lnTo>
                    <a:pt x="185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32"/>
            <p:cNvSpPr>
              <a:spLocks/>
            </p:cNvSpPr>
            <p:nvPr/>
          </p:nvSpPr>
          <p:spPr bwMode="auto">
            <a:xfrm>
              <a:off x="4341813" y="2057400"/>
              <a:ext cx="407987" cy="212725"/>
            </a:xfrm>
            <a:custGeom>
              <a:avLst/>
              <a:gdLst>
                <a:gd name="T0" fmla="*/ 203 w 257"/>
                <a:gd name="T1" fmla="*/ 113 h 134"/>
                <a:gd name="T2" fmla="*/ 257 w 257"/>
                <a:gd name="T3" fmla="*/ 52 h 134"/>
                <a:gd name="T4" fmla="*/ 71 w 257"/>
                <a:gd name="T5" fmla="*/ 0 h 134"/>
                <a:gd name="T6" fmla="*/ 0 w 257"/>
                <a:gd name="T7" fmla="*/ 82 h 134"/>
                <a:gd name="T8" fmla="*/ 137 w 257"/>
                <a:gd name="T9" fmla="*/ 120 h 134"/>
                <a:gd name="T10" fmla="*/ 185 w 257"/>
                <a:gd name="T11" fmla="*/ 134 h 134"/>
                <a:gd name="T12" fmla="*/ 203 w 257"/>
                <a:gd name="T13" fmla="*/ 113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34">
                  <a:moveTo>
                    <a:pt x="203" y="113"/>
                  </a:moveTo>
                  <a:lnTo>
                    <a:pt x="257" y="52"/>
                  </a:lnTo>
                  <a:lnTo>
                    <a:pt x="71" y="0"/>
                  </a:lnTo>
                  <a:lnTo>
                    <a:pt x="0" y="82"/>
                  </a:lnTo>
                  <a:lnTo>
                    <a:pt x="137" y="120"/>
                  </a:lnTo>
                  <a:lnTo>
                    <a:pt x="185" y="134"/>
                  </a:lnTo>
                  <a:lnTo>
                    <a:pt x="203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33"/>
            <p:cNvSpPr>
              <a:spLocks/>
            </p:cNvSpPr>
            <p:nvPr/>
          </p:nvSpPr>
          <p:spPr bwMode="auto">
            <a:xfrm>
              <a:off x="3932238" y="2057400"/>
              <a:ext cx="409575" cy="212725"/>
            </a:xfrm>
            <a:custGeom>
              <a:avLst/>
              <a:gdLst>
                <a:gd name="T0" fmla="*/ 120 w 258"/>
                <a:gd name="T1" fmla="*/ 120 h 134"/>
                <a:gd name="T2" fmla="*/ 258 w 258"/>
                <a:gd name="T3" fmla="*/ 82 h 134"/>
                <a:gd name="T4" fmla="*/ 186 w 258"/>
                <a:gd name="T5" fmla="*/ 0 h 134"/>
                <a:gd name="T6" fmla="*/ 0 w 258"/>
                <a:gd name="T7" fmla="*/ 52 h 134"/>
                <a:gd name="T8" fmla="*/ 54 w 258"/>
                <a:gd name="T9" fmla="*/ 113 h 134"/>
                <a:gd name="T10" fmla="*/ 72 w 258"/>
                <a:gd name="T11" fmla="*/ 134 h 134"/>
                <a:gd name="T12" fmla="*/ 120 w 258"/>
                <a:gd name="T13" fmla="*/ 12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8" h="134">
                  <a:moveTo>
                    <a:pt x="120" y="120"/>
                  </a:moveTo>
                  <a:lnTo>
                    <a:pt x="258" y="82"/>
                  </a:lnTo>
                  <a:lnTo>
                    <a:pt x="186" y="0"/>
                  </a:lnTo>
                  <a:lnTo>
                    <a:pt x="0" y="52"/>
                  </a:lnTo>
                  <a:lnTo>
                    <a:pt x="54" y="113"/>
                  </a:lnTo>
                  <a:lnTo>
                    <a:pt x="72" y="134"/>
                  </a:lnTo>
                  <a:lnTo>
                    <a:pt x="120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2993308" y="1618629"/>
            <a:ext cx="374156" cy="422881"/>
            <a:chOff x="4676669" y="3767698"/>
            <a:chExt cx="349344" cy="394837"/>
          </a:xfrm>
          <a:solidFill>
            <a:schemeClr val="bg1">
              <a:lumMod val="95000"/>
            </a:schemeClr>
          </a:solidFill>
        </p:grpSpPr>
        <p:sp>
          <p:nvSpPr>
            <p:cNvPr id="33" name="Freeform 337"/>
            <p:cNvSpPr>
              <a:spLocks/>
            </p:cNvSpPr>
            <p:nvPr/>
          </p:nvSpPr>
          <p:spPr bwMode="auto">
            <a:xfrm>
              <a:off x="4717066" y="3767698"/>
              <a:ext cx="308947" cy="207926"/>
            </a:xfrm>
            <a:custGeom>
              <a:avLst/>
              <a:gdLst>
                <a:gd name="T0" fmla="*/ 187 w 315"/>
                <a:gd name="T1" fmla="*/ 32 h 212"/>
                <a:gd name="T2" fmla="*/ 220 w 315"/>
                <a:gd name="T3" fmla="*/ 63 h 212"/>
                <a:gd name="T4" fmla="*/ 165 w 315"/>
                <a:gd name="T5" fmla="*/ 119 h 212"/>
                <a:gd name="T6" fmla="*/ 113 w 315"/>
                <a:gd name="T7" fmla="*/ 66 h 212"/>
                <a:gd name="T8" fmla="*/ 0 w 315"/>
                <a:gd name="T9" fmla="*/ 178 h 212"/>
                <a:gd name="T10" fmla="*/ 34 w 315"/>
                <a:gd name="T11" fmla="*/ 212 h 212"/>
                <a:gd name="T12" fmla="*/ 34 w 315"/>
                <a:gd name="T13" fmla="*/ 212 h 212"/>
                <a:gd name="T14" fmla="*/ 113 w 315"/>
                <a:gd name="T15" fmla="*/ 135 h 212"/>
                <a:gd name="T16" fmla="*/ 165 w 315"/>
                <a:gd name="T17" fmla="*/ 187 h 212"/>
                <a:gd name="T18" fmla="*/ 254 w 315"/>
                <a:gd name="T19" fmla="*/ 98 h 212"/>
                <a:gd name="T20" fmla="*/ 285 w 315"/>
                <a:gd name="T21" fmla="*/ 128 h 212"/>
                <a:gd name="T22" fmla="*/ 315 w 315"/>
                <a:gd name="T23" fmla="*/ 0 h 212"/>
                <a:gd name="T24" fmla="*/ 187 w 315"/>
                <a:gd name="T25" fmla="*/ 3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187" y="32"/>
                  </a:moveTo>
                  <a:lnTo>
                    <a:pt x="220" y="63"/>
                  </a:lnTo>
                  <a:lnTo>
                    <a:pt x="165" y="119"/>
                  </a:lnTo>
                  <a:lnTo>
                    <a:pt x="113" y="66"/>
                  </a:lnTo>
                  <a:lnTo>
                    <a:pt x="0" y="178"/>
                  </a:lnTo>
                  <a:lnTo>
                    <a:pt x="34" y="212"/>
                  </a:lnTo>
                  <a:lnTo>
                    <a:pt x="34" y="212"/>
                  </a:lnTo>
                  <a:lnTo>
                    <a:pt x="113" y="135"/>
                  </a:lnTo>
                  <a:lnTo>
                    <a:pt x="165" y="187"/>
                  </a:lnTo>
                  <a:lnTo>
                    <a:pt x="254" y="98"/>
                  </a:lnTo>
                  <a:lnTo>
                    <a:pt x="285" y="128"/>
                  </a:lnTo>
                  <a:lnTo>
                    <a:pt x="315" y="0"/>
                  </a:lnTo>
                  <a:lnTo>
                    <a:pt x="187" y="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8"/>
            <p:cNvSpPr>
              <a:spLocks/>
            </p:cNvSpPr>
            <p:nvPr/>
          </p:nvSpPr>
          <p:spPr bwMode="auto">
            <a:xfrm>
              <a:off x="4676669" y="3954609"/>
              <a:ext cx="308947" cy="207926"/>
            </a:xfrm>
            <a:custGeom>
              <a:avLst/>
              <a:gdLst>
                <a:gd name="T0" fmla="*/ 281 w 315"/>
                <a:gd name="T1" fmla="*/ 0 h 212"/>
                <a:gd name="T2" fmla="*/ 204 w 315"/>
                <a:gd name="T3" fmla="*/ 77 h 212"/>
                <a:gd name="T4" fmla="*/ 152 w 315"/>
                <a:gd name="T5" fmla="*/ 25 h 212"/>
                <a:gd name="T6" fmla="*/ 62 w 315"/>
                <a:gd name="T7" fmla="*/ 114 h 212"/>
                <a:gd name="T8" fmla="*/ 32 w 315"/>
                <a:gd name="T9" fmla="*/ 84 h 212"/>
                <a:gd name="T10" fmla="*/ 0 w 315"/>
                <a:gd name="T11" fmla="*/ 212 h 212"/>
                <a:gd name="T12" fmla="*/ 128 w 315"/>
                <a:gd name="T13" fmla="*/ 182 h 212"/>
                <a:gd name="T14" fmla="*/ 96 w 315"/>
                <a:gd name="T15" fmla="*/ 149 h 212"/>
                <a:gd name="T16" fmla="*/ 152 w 315"/>
                <a:gd name="T17" fmla="*/ 93 h 212"/>
                <a:gd name="T18" fmla="*/ 204 w 315"/>
                <a:gd name="T19" fmla="*/ 146 h 212"/>
                <a:gd name="T20" fmla="*/ 315 w 315"/>
                <a:gd name="T21" fmla="*/ 34 h 212"/>
                <a:gd name="T22" fmla="*/ 281 w 315"/>
                <a:gd name="T23" fmla="*/ 0 h 212"/>
                <a:gd name="T24" fmla="*/ 281 w 315"/>
                <a:gd name="T25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5" h="212">
                  <a:moveTo>
                    <a:pt x="281" y="0"/>
                  </a:moveTo>
                  <a:lnTo>
                    <a:pt x="204" y="77"/>
                  </a:lnTo>
                  <a:lnTo>
                    <a:pt x="152" y="25"/>
                  </a:lnTo>
                  <a:lnTo>
                    <a:pt x="62" y="114"/>
                  </a:lnTo>
                  <a:lnTo>
                    <a:pt x="32" y="84"/>
                  </a:lnTo>
                  <a:lnTo>
                    <a:pt x="0" y="212"/>
                  </a:lnTo>
                  <a:lnTo>
                    <a:pt x="128" y="182"/>
                  </a:lnTo>
                  <a:lnTo>
                    <a:pt x="96" y="149"/>
                  </a:lnTo>
                  <a:lnTo>
                    <a:pt x="152" y="93"/>
                  </a:lnTo>
                  <a:lnTo>
                    <a:pt x="204" y="146"/>
                  </a:lnTo>
                  <a:lnTo>
                    <a:pt x="315" y="34"/>
                  </a:lnTo>
                  <a:lnTo>
                    <a:pt x="281" y="0"/>
                  </a:lnTo>
                  <a:lnTo>
                    <a:pt x="2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Freeform 264"/>
          <p:cNvSpPr>
            <a:spLocks/>
          </p:cNvSpPr>
          <p:nvPr userDrawn="1"/>
        </p:nvSpPr>
        <p:spPr bwMode="auto">
          <a:xfrm>
            <a:off x="6012395" y="1643632"/>
            <a:ext cx="357067" cy="372874"/>
          </a:xfrm>
          <a:custGeom>
            <a:avLst/>
            <a:gdLst>
              <a:gd name="T0" fmla="*/ 144 w 384"/>
              <a:gd name="T1" fmla="*/ 189 h 401"/>
              <a:gd name="T2" fmla="*/ 173 w 384"/>
              <a:gd name="T3" fmla="*/ 313 h 401"/>
              <a:gd name="T4" fmla="*/ 173 w 384"/>
              <a:gd name="T5" fmla="*/ 314 h 401"/>
              <a:gd name="T6" fmla="*/ 173 w 384"/>
              <a:gd name="T7" fmla="*/ 334 h 401"/>
              <a:gd name="T8" fmla="*/ 166 w 384"/>
              <a:gd name="T9" fmla="*/ 352 h 401"/>
              <a:gd name="T10" fmla="*/ 163 w 384"/>
              <a:gd name="T11" fmla="*/ 358 h 401"/>
              <a:gd name="T12" fmla="*/ 156 w 384"/>
              <a:gd name="T13" fmla="*/ 362 h 401"/>
              <a:gd name="T14" fmla="*/ 144 w 384"/>
              <a:gd name="T15" fmla="*/ 365 h 401"/>
              <a:gd name="T16" fmla="*/ 137 w 384"/>
              <a:gd name="T17" fmla="*/ 363 h 401"/>
              <a:gd name="T18" fmla="*/ 126 w 384"/>
              <a:gd name="T19" fmla="*/ 360 h 401"/>
              <a:gd name="T20" fmla="*/ 121 w 384"/>
              <a:gd name="T21" fmla="*/ 356 h 401"/>
              <a:gd name="T22" fmla="*/ 116 w 384"/>
              <a:gd name="T23" fmla="*/ 342 h 401"/>
              <a:gd name="T24" fmla="*/ 115 w 384"/>
              <a:gd name="T25" fmla="*/ 331 h 401"/>
              <a:gd name="T26" fmla="*/ 115 w 384"/>
              <a:gd name="T27" fmla="*/ 324 h 401"/>
              <a:gd name="T28" fmla="*/ 106 w 384"/>
              <a:gd name="T29" fmla="*/ 313 h 401"/>
              <a:gd name="T30" fmla="*/ 99 w 384"/>
              <a:gd name="T31" fmla="*/ 310 h 401"/>
              <a:gd name="T32" fmla="*/ 85 w 384"/>
              <a:gd name="T33" fmla="*/ 314 h 401"/>
              <a:gd name="T34" fmla="*/ 78 w 384"/>
              <a:gd name="T35" fmla="*/ 327 h 401"/>
              <a:gd name="T36" fmla="*/ 78 w 384"/>
              <a:gd name="T37" fmla="*/ 334 h 401"/>
              <a:gd name="T38" fmla="*/ 81 w 384"/>
              <a:gd name="T39" fmla="*/ 356 h 401"/>
              <a:gd name="T40" fmla="*/ 88 w 384"/>
              <a:gd name="T41" fmla="*/ 373 h 401"/>
              <a:gd name="T42" fmla="*/ 94 w 384"/>
              <a:gd name="T43" fmla="*/ 381 h 401"/>
              <a:gd name="T44" fmla="*/ 112 w 384"/>
              <a:gd name="T45" fmla="*/ 395 h 401"/>
              <a:gd name="T46" fmla="*/ 127 w 384"/>
              <a:gd name="T47" fmla="*/ 400 h 401"/>
              <a:gd name="T48" fmla="*/ 144 w 384"/>
              <a:gd name="T49" fmla="*/ 401 h 401"/>
              <a:gd name="T50" fmla="*/ 158 w 384"/>
              <a:gd name="T51" fmla="*/ 400 h 401"/>
              <a:gd name="T52" fmla="*/ 182 w 384"/>
              <a:gd name="T53" fmla="*/ 391 h 401"/>
              <a:gd name="T54" fmla="*/ 190 w 384"/>
              <a:gd name="T55" fmla="*/ 383 h 401"/>
              <a:gd name="T56" fmla="*/ 202 w 384"/>
              <a:gd name="T57" fmla="*/ 362 h 401"/>
              <a:gd name="T58" fmla="*/ 209 w 384"/>
              <a:gd name="T59" fmla="*/ 341 h 401"/>
              <a:gd name="T60" fmla="*/ 211 w 384"/>
              <a:gd name="T61" fmla="*/ 313 h 401"/>
              <a:gd name="T62" fmla="*/ 240 w 384"/>
              <a:gd name="T63" fmla="*/ 189 h 401"/>
              <a:gd name="T64" fmla="*/ 337 w 384"/>
              <a:gd name="T65" fmla="*/ 189 h 401"/>
              <a:gd name="T66" fmla="*/ 381 w 384"/>
              <a:gd name="T67" fmla="*/ 233 h 401"/>
              <a:gd name="T68" fmla="*/ 384 w 384"/>
              <a:gd name="T69" fmla="*/ 198 h 401"/>
              <a:gd name="T70" fmla="*/ 384 w 384"/>
              <a:gd name="T71" fmla="*/ 189 h 401"/>
              <a:gd name="T72" fmla="*/ 380 w 384"/>
              <a:gd name="T73" fmla="*/ 166 h 401"/>
              <a:gd name="T74" fmla="*/ 370 w 384"/>
              <a:gd name="T75" fmla="*/ 141 h 401"/>
              <a:gd name="T76" fmla="*/ 355 w 384"/>
              <a:gd name="T77" fmla="*/ 115 h 401"/>
              <a:gd name="T78" fmla="*/ 334 w 384"/>
              <a:gd name="T79" fmla="*/ 88 h 401"/>
              <a:gd name="T80" fmla="*/ 306 w 384"/>
              <a:gd name="T81" fmla="*/ 66 h 401"/>
              <a:gd name="T82" fmla="*/ 272 w 384"/>
              <a:gd name="T83" fmla="*/ 48 h 401"/>
              <a:gd name="T84" fmla="*/ 230 w 384"/>
              <a:gd name="T85" fmla="*/ 36 h 401"/>
              <a:gd name="T86" fmla="*/ 205 w 384"/>
              <a:gd name="T87" fmla="*/ 14 h 401"/>
              <a:gd name="T88" fmla="*/ 205 w 384"/>
              <a:gd name="T89" fmla="*/ 8 h 401"/>
              <a:gd name="T90" fmla="*/ 198 w 384"/>
              <a:gd name="T91" fmla="*/ 1 h 401"/>
              <a:gd name="T92" fmla="*/ 193 w 384"/>
              <a:gd name="T93" fmla="*/ 0 h 401"/>
              <a:gd name="T94" fmla="*/ 183 w 384"/>
              <a:gd name="T95" fmla="*/ 4 h 401"/>
              <a:gd name="T96" fmla="*/ 179 w 384"/>
              <a:gd name="T97" fmla="*/ 14 h 401"/>
              <a:gd name="T98" fmla="*/ 179 w 384"/>
              <a:gd name="T99" fmla="*/ 34 h 401"/>
              <a:gd name="T100" fmla="*/ 133 w 384"/>
              <a:gd name="T101" fmla="*/ 41 h 401"/>
              <a:gd name="T102" fmla="*/ 95 w 384"/>
              <a:gd name="T103" fmla="*/ 56 h 401"/>
              <a:gd name="T104" fmla="*/ 64 w 384"/>
              <a:gd name="T105" fmla="*/ 77 h 401"/>
              <a:gd name="T106" fmla="*/ 40 w 384"/>
              <a:gd name="T107" fmla="*/ 101 h 401"/>
              <a:gd name="T108" fmla="*/ 22 w 384"/>
              <a:gd name="T109" fmla="*/ 127 h 401"/>
              <a:gd name="T110" fmla="*/ 10 w 384"/>
              <a:gd name="T111" fmla="*/ 154 h 401"/>
              <a:gd name="T112" fmla="*/ 3 w 384"/>
              <a:gd name="T113" fmla="*/ 177 h 401"/>
              <a:gd name="T114" fmla="*/ 0 w 384"/>
              <a:gd name="T115" fmla="*/ 198 h 401"/>
              <a:gd name="T116" fmla="*/ 1 w 384"/>
              <a:gd name="T117" fmla="*/ 217 h 401"/>
              <a:gd name="T118" fmla="*/ 49 w 384"/>
              <a:gd name="T119" fmla="*/ 189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84" h="401">
                <a:moveTo>
                  <a:pt x="96" y="236"/>
                </a:moveTo>
                <a:lnTo>
                  <a:pt x="144" y="189"/>
                </a:lnTo>
                <a:lnTo>
                  <a:pt x="173" y="218"/>
                </a:lnTo>
                <a:lnTo>
                  <a:pt x="173" y="313"/>
                </a:lnTo>
                <a:lnTo>
                  <a:pt x="173" y="314"/>
                </a:lnTo>
                <a:lnTo>
                  <a:pt x="173" y="314"/>
                </a:lnTo>
                <a:lnTo>
                  <a:pt x="175" y="323"/>
                </a:lnTo>
                <a:lnTo>
                  <a:pt x="173" y="334"/>
                </a:lnTo>
                <a:lnTo>
                  <a:pt x="169" y="347"/>
                </a:lnTo>
                <a:lnTo>
                  <a:pt x="166" y="352"/>
                </a:lnTo>
                <a:lnTo>
                  <a:pt x="163" y="358"/>
                </a:lnTo>
                <a:lnTo>
                  <a:pt x="163" y="358"/>
                </a:lnTo>
                <a:lnTo>
                  <a:pt x="161" y="359"/>
                </a:lnTo>
                <a:lnTo>
                  <a:pt x="156" y="362"/>
                </a:lnTo>
                <a:lnTo>
                  <a:pt x="151" y="363"/>
                </a:lnTo>
                <a:lnTo>
                  <a:pt x="144" y="365"/>
                </a:lnTo>
                <a:lnTo>
                  <a:pt x="144" y="365"/>
                </a:lnTo>
                <a:lnTo>
                  <a:pt x="137" y="363"/>
                </a:lnTo>
                <a:lnTo>
                  <a:pt x="131" y="362"/>
                </a:lnTo>
                <a:lnTo>
                  <a:pt x="126" y="360"/>
                </a:lnTo>
                <a:lnTo>
                  <a:pt x="121" y="356"/>
                </a:lnTo>
                <a:lnTo>
                  <a:pt x="121" y="356"/>
                </a:lnTo>
                <a:lnTo>
                  <a:pt x="117" y="349"/>
                </a:lnTo>
                <a:lnTo>
                  <a:pt x="116" y="342"/>
                </a:lnTo>
                <a:lnTo>
                  <a:pt x="115" y="337"/>
                </a:lnTo>
                <a:lnTo>
                  <a:pt x="115" y="331"/>
                </a:lnTo>
                <a:lnTo>
                  <a:pt x="115" y="331"/>
                </a:lnTo>
                <a:lnTo>
                  <a:pt x="115" y="324"/>
                </a:lnTo>
                <a:lnTo>
                  <a:pt x="112" y="317"/>
                </a:lnTo>
                <a:lnTo>
                  <a:pt x="106" y="313"/>
                </a:lnTo>
                <a:lnTo>
                  <a:pt x="99" y="310"/>
                </a:lnTo>
                <a:lnTo>
                  <a:pt x="99" y="310"/>
                </a:lnTo>
                <a:lnTo>
                  <a:pt x="91" y="312"/>
                </a:lnTo>
                <a:lnTo>
                  <a:pt x="85" y="314"/>
                </a:lnTo>
                <a:lnTo>
                  <a:pt x="80" y="320"/>
                </a:lnTo>
                <a:lnTo>
                  <a:pt x="78" y="327"/>
                </a:lnTo>
                <a:lnTo>
                  <a:pt x="78" y="327"/>
                </a:lnTo>
                <a:lnTo>
                  <a:pt x="78" y="334"/>
                </a:lnTo>
                <a:lnTo>
                  <a:pt x="78" y="348"/>
                </a:lnTo>
                <a:lnTo>
                  <a:pt x="81" y="356"/>
                </a:lnTo>
                <a:lnTo>
                  <a:pt x="84" y="365"/>
                </a:lnTo>
                <a:lnTo>
                  <a:pt x="88" y="373"/>
                </a:lnTo>
                <a:lnTo>
                  <a:pt x="94" y="381"/>
                </a:lnTo>
                <a:lnTo>
                  <a:pt x="94" y="381"/>
                </a:lnTo>
                <a:lnTo>
                  <a:pt x="102" y="388"/>
                </a:lnTo>
                <a:lnTo>
                  <a:pt x="112" y="395"/>
                </a:lnTo>
                <a:lnTo>
                  <a:pt x="119" y="397"/>
                </a:lnTo>
                <a:lnTo>
                  <a:pt x="127" y="400"/>
                </a:lnTo>
                <a:lnTo>
                  <a:pt x="135" y="401"/>
                </a:lnTo>
                <a:lnTo>
                  <a:pt x="144" y="401"/>
                </a:lnTo>
                <a:lnTo>
                  <a:pt x="144" y="401"/>
                </a:lnTo>
                <a:lnTo>
                  <a:pt x="158" y="400"/>
                </a:lnTo>
                <a:lnTo>
                  <a:pt x="170" y="397"/>
                </a:lnTo>
                <a:lnTo>
                  <a:pt x="182" y="391"/>
                </a:lnTo>
                <a:lnTo>
                  <a:pt x="190" y="383"/>
                </a:lnTo>
                <a:lnTo>
                  <a:pt x="190" y="383"/>
                </a:lnTo>
                <a:lnTo>
                  <a:pt x="198" y="373"/>
                </a:lnTo>
                <a:lnTo>
                  <a:pt x="202" y="362"/>
                </a:lnTo>
                <a:lnTo>
                  <a:pt x="207" y="352"/>
                </a:lnTo>
                <a:lnTo>
                  <a:pt x="209" y="341"/>
                </a:lnTo>
                <a:lnTo>
                  <a:pt x="211" y="323"/>
                </a:lnTo>
                <a:lnTo>
                  <a:pt x="211" y="313"/>
                </a:lnTo>
                <a:lnTo>
                  <a:pt x="211" y="218"/>
                </a:lnTo>
                <a:lnTo>
                  <a:pt x="240" y="189"/>
                </a:lnTo>
                <a:lnTo>
                  <a:pt x="288" y="236"/>
                </a:lnTo>
                <a:lnTo>
                  <a:pt x="337" y="189"/>
                </a:lnTo>
                <a:lnTo>
                  <a:pt x="381" y="233"/>
                </a:lnTo>
                <a:lnTo>
                  <a:pt x="381" y="233"/>
                </a:lnTo>
                <a:lnTo>
                  <a:pt x="384" y="217"/>
                </a:lnTo>
                <a:lnTo>
                  <a:pt x="384" y="198"/>
                </a:lnTo>
                <a:lnTo>
                  <a:pt x="384" y="198"/>
                </a:lnTo>
                <a:lnTo>
                  <a:pt x="384" y="189"/>
                </a:lnTo>
                <a:lnTo>
                  <a:pt x="383" y="179"/>
                </a:lnTo>
                <a:lnTo>
                  <a:pt x="380" y="166"/>
                </a:lnTo>
                <a:lnTo>
                  <a:pt x="376" y="154"/>
                </a:lnTo>
                <a:lnTo>
                  <a:pt x="370" y="141"/>
                </a:lnTo>
                <a:lnTo>
                  <a:pt x="363" y="127"/>
                </a:lnTo>
                <a:lnTo>
                  <a:pt x="355" y="115"/>
                </a:lnTo>
                <a:lnTo>
                  <a:pt x="345" y="101"/>
                </a:lnTo>
                <a:lnTo>
                  <a:pt x="334" y="88"/>
                </a:lnTo>
                <a:lnTo>
                  <a:pt x="321" y="77"/>
                </a:lnTo>
                <a:lnTo>
                  <a:pt x="306" y="66"/>
                </a:lnTo>
                <a:lnTo>
                  <a:pt x="290" y="56"/>
                </a:lnTo>
                <a:lnTo>
                  <a:pt x="272" y="48"/>
                </a:lnTo>
                <a:lnTo>
                  <a:pt x="251" y="41"/>
                </a:lnTo>
                <a:lnTo>
                  <a:pt x="230" y="36"/>
                </a:lnTo>
                <a:lnTo>
                  <a:pt x="205" y="34"/>
                </a:lnTo>
                <a:lnTo>
                  <a:pt x="205" y="14"/>
                </a:lnTo>
                <a:lnTo>
                  <a:pt x="205" y="14"/>
                </a:lnTo>
                <a:lnTo>
                  <a:pt x="205" y="8"/>
                </a:lnTo>
                <a:lnTo>
                  <a:pt x="202" y="4"/>
                </a:lnTo>
                <a:lnTo>
                  <a:pt x="198" y="1"/>
                </a:lnTo>
                <a:lnTo>
                  <a:pt x="193" y="0"/>
                </a:lnTo>
                <a:lnTo>
                  <a:pt x="193" y="0"/>
                </a:lnTo>
                <a:lnTo>
                  <a:pt x="187" y="1"/>
                </a:lnTo>
                <a:lnTo>
                  <a:pt x="183" y="4"/>
                </a:lnTo>
                <a:lnTo>
                  <a:pt x="180" y="8"/>
                </a:lnTo>
                <a:lnTo>
                  <a:pt x="179" y="14"/>
                </a:lnTo>
                <a:lnTo>
                  <a:pt x="179" y="34"/>
                </a:lnTo>
                <a:lnTo>
                  <a:pt x="179" y="34"/>
                </a:lnTo>
                <a:lnTo>
                  <a:pt x="155" y="36"/>
                </a:lnTo>
                <a:lnTo>
                  <a:pt x="133" y="41"/>
                </a:lnTo>
                <a:lnTo>
                  <a:pt x="113" y="48"/>
                </a:lnTo>
                <a:lnTo>
                  <a:pt x="95" y="56"/>
                </a:lnTo>
                <a:lnTo>
                  <a:pt x="80" y="66"/>
                </a:lnTo>
                <a:lnTo>
                  <a:pt x="64" y="77"/>
                </a:lnTo>
                <a:lnTo>
                  <a:pt x="52" y="88"/>
                </a:lnTo>
                <a:lnTo>
                  <a:pt x="40" y="101"/>
                </a:lnTo>
                <a:lnTo>
                  <a:pt x="31" y="115"/>
                </a:lnTo>
                <a:lnTo>
                  <a:pt x="22" y="127"/>
                </a:lnTo>
                <a:lnTo>
                  <a:pt x="15" y="141"/>
                </a:lnTo>
                <a:lnTo>
                  <a:pt x="10" y="154"/>
                </a:lnTo>
                <a:lnTo>
                  <a:pt x="6" y="166"/>
                </a:lnTo>
                <a:lnTo>
                  <a:pt x="3" y="177"/>
                </a:lnTo>
                <a:lnTo>
                  <a:pt x="1" y="189"/>
                </a:lnTo>
                <a:lnTo>
                  <a:pt x="0" y="198"/>
                </a:lnTo>
                <a:lnTo>
                  <a:pt x="0" y="198"/>
                </a:lnTo>
                <a:lnTo>
                  <a:pt x="1" y="217"/>
                </a:lnTo>
                <a:lnTo>
                  <a:pt x="4" y="233"/>
                </a:lnTo>
                <a:lnTo>
                  <a:pt x="49" y="189"/>
                </a:lnTo>
                <a:lnTo>
                  <a:pt x="96" y="2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268"/>
          <p:cNvSpPr>
            <a:spLocks/>
          </p:cNvSpPr>
          <p:nvPr userDrawn="1"/>
        </p:nvSpPr>
        <p:spPr bwMode="auto">
          <a:xfrm>
            <a:off x="6964680" y="2689860"/>
            <a:ext cx="457200" cy="342900"/>
          </a:xfrm>
          <a:custGeom>
            <a:avLst/>
            <a:gdLst>
              <a:gd name="T0" fmla="*/ 438 w 480"/>
              <a:gd name="T1" fmla="*/ 323 h 360"/>
              <a:gd name="T2" fmla="*/ 438 w 480"/>
              <a:gd name="T3" fmla="*/ 0 h 360"/>
              <a:gd name="T4" fmla="*/ 342 w 480"/>
              <a:gd name="T5" fmla="*/ 0 h 360"/>
              <a:gd name="T6" fmla="*/ 342 w 480"/>
              <a:gd name="T7" fmla="*/ 323 h 360"/>
              <a:gd name="T8" fmla="*/ 288 w 480"/>
              <a:gd name="T9" fmla="*/ 323 h 360"/>
              <a:gd name="T10" fmla="*/ 288 w 480"/>
              <a:gd name="T11" fmla="*/ 198 h 360"/>
              <a:gd name="T12" fmla="*/ 192 w 480"/>
              <a:gd name="T13" fmla="*/ 198 h 360"/>
              <a:gd name="T14" fmla="*/ 192 w 480"/>
              <a:gd name="T15" fmla="*/ 323 h 360"/>
              <a:gd name="T16" fmla="*/ 138 w 480"/>
              <a:gd name="T17" fmla="*/ 323 h 360"/>
              <a:gd name="T18" fmla="*/ 138 w 480"/>
              <a:gd name="T19" fmla="*/ 90 h 360"/>
              <a:gd name="T20" fmla="*/ 42 w 480"/>
              <a:gd name="T21" fmla="*/ 90 h 360"/>
              <a:gd name="T22" fmla="*/ 42 w 480"/>
              <a:gd name="T23" fmla="*/ 323 h 360"/>
              <a:gd name="T24" fmla="*/ 0 w 480"/>
              <a:gd name="T25" fmla="*/ 323 h 360"/>
              <a:gd name="T26" fmla="*/ 0 w 480"/>
              <a:gd name="T27" fmla="*/ 360 h 360"/>
              <a:gd name="T28" fmla="*/ 480 w 480"/>
              <a:gd name="T29" fmla="*/ 360 h 360"/>
              <a:gd name="T30" fmla="*/ 480 w 480"/>
              <a:gd name="T31" fmla="*/ 323 h 360"/>
              <a:gd name="T32" fmla="*/ 438 w 480"/>
              <a:gd name="T33" fmla="*/ 323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360">
                <a:moveTo>
                  <a:pt x="438" y="323"/>
                </a:moveTo>
                <a:lnTo>
                  <a:pt x="438" y="0"/>
                </a:lnTo>
                <a:lnTo>
                  <a:pt x="342" y="0"/>
                </a:lnTo>
                <a:lnTo>
                  <a:pt x="342" y="323"/>
                </a:lnTo>
                <a:lnTo>
                  <a:pt x="288" y="323"/>
                </a:lnTo>
                <a:lnTo>
                  <a:pt x="288" y="198"/>
                </a:lnTo>
                <a:lnTo>
                  <a:pt x="192" y="198"/>
                </a:lnTo>
                <a:lnTo>
                  <a:pt x="192" y="323"/>
                </a:lnTo>
                <a:lnTo>
                  <a:pt x="138" y="323"/>
                </a:lnTo>
                <a:lnTo>
                  <a:pt x="138" y="90"/>
                </a:lnTo>
                <a:lnTo>
                  <a:pt x="42" y="90"/>
                </a:lnTo>
                <a:lnTo>
                  <a:pt x="42" y="323"/>
                </a:lnTo>
                <a:lnTo>
                  <a:pt x="0" y="323"/>
                </a:lnTo>
                <a:lnTo>
                  <a:pt x="0" y="360"/>
                </a:lnTo>
                <a:lnTo>
                  <a:pt x="480" y="360"/>
                </a:lnTo>
                <a:lnTo>
                  <a:pt x="480" y="323"/>
                </a:lnTo>
                <a:lnTo>
                  <a:pt x="438" y="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685801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3683306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693848" y="2995526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75467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5686009" y="1996018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5699760" y="3985682"/>
            <a:ext cx="100584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05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85801" y="3469753"/>
            <a:ext cx="3886199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686105" y="3689352"/>
            <a:ext cx="3894361" cy="73394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9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6" grpId="0" animBg="1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4" grpId="0" animBg="1"/>
      <p:bldP spid="35" grpId="0" animBg="1"/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s 2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-2" y="838"/>
            <a:ext cx="9144000" cy="51516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 flipV="1">
            <a:off x="-100" y="-5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704727" y="114377"/>
                  <a:pt x="151357" y="472944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66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0" y="502775"/>
            <a:ext cx="3200400" cy="5334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50000"/>
              </a:lnSpc>
              <a:buNone/>
              <a:defRPr b="1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42461" y="901977"/>
            <a:ext cx="320040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52400" y="1130577"/>
            <a:ext cx="3200400" cy="6791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 rot="5400000" flipH="1">
            <a:off x="-131461" y="2398409"/>
            <a:ext cx="1144749" cy="881829"/>
          </a:xfrm>
          <a:prstGeom prst="triangle">
            <a:avLst/>
          </a:prstGeom>
          <a:solidFill>
            <a:schemeClr val="accent2">
              <a:alpha val="60000"/>
            </a:schemeClr>
          </a:solidFill>
        </p:spPr>
        <p:txBody>
          <a:bodyPr/>
          <a:lstStyle>
            <a:lvl1pPr marL="0" indent="0">
              <a:buNone/>
              <a:defRPr sz="100" baseline="0"/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313" y="4787944"/>
            <a:ext cx="4572000" cy="9144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576184" y="4810804"/>
            <a:ext cx="18288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8696325" y="4812030"/>
            <a:ext cx="457200" cy="4572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096382" y="4613528"/>
            <a:ext cx="533399" cy="447246"/>
          </a:xfrm>
          <a:prstGeom prst="roundRect">
            <a:avLst/>
          </a:prstGeom>
          <a:solidFill>
            <a:schemeClr val="accent2">
              <a:lumMod val="50000"/>
              <a:alpha val="71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00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410848" y="463333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1200" b="1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YOUR COMPANY</a:t>
            </a:r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418351" y="4818605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900" b="0" i="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WWW.YOURCOMAPNY.COM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6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>
        <p:tmplLst>
          <p:tmpl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9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04801" y="1655926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4678" y="1962150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2495550"/>
            <a:ext cx="9144000" cy="25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 Placeholder 10"/>
          <p:cNvSpPr txBox="1">
            <a:spLocks/>
          </p:cNvSpPr>
          <p:nvPr userDrawn="1"/>
        </p:nvSpPr>
        <p:spPr>
          <a:xfrm>
            <a:off x="6487048" y="4679414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 smtClean="0">
                <a:solidFill>
                  <a:schemeClr val="bg1">
                    <a:lumMod val="95000"/>
                  </a:schemeClr>
                </a:solidFill>
              </a:rPr>
              <a:t>BRAVENT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 Placeholder 10"/>
          <p:cNvSpPr txBox="1">
            <a:spLocks/>
          </p:cNvSpPr>
          <p:nvPr userDrawn="1"/>
        </p:nvSpPr>
        <p:spPr>
          <a:xfrm>
            <a:off x="6494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bg1">
                    <a:lumMod val="95000"/>
                  </a:schemeClr>
                </a:solidFill>
              </a:rPr>
              <a:t>WWW.BRAVENT.NET</a:t>
            </a:r>
            <a:endParaRPr lang="en-US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153400" y="4700223"/>
            <a:ext cx="0" cy="33202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90600" y="26479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990600" y="33337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984413" y="4019550"/>
            <a:ext cx="3365174" cy="533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04800" y="2577105"/>
            <a:ext cx="609600" cy="609600"/>
            <a:chOff x="304800" y="2606922"/>
            <a:chExt cx="609600" cy="609600"/>
          </a:xfrm>
        </p:grpSpPr>
        <p:sp>
          <p:nvSpPr>
            <p:cNvPr id="18" name="Oval 17"/>
            <p:cNvSpPr/>
            <p:nvPr/>
          </p:nvSpPr>
          <p:spPr>
            <a:xfrm>
              <a:off x="304800" y="260692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410381" y="2735331"/>
              <a:ext cx="398438" cy="352783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20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" name="Group 23"/>
          <p:cNvGrpSpPr/>
          <p:nvPr userDrawn="1"/>
        </p:nvGrpSpPr>
        <p:grpSpPr>
          <a:xfrm>
            <a:off x="304800" y="3261233"/>
            <a:ext cx="609600" cy="609600"/>
            <a:chOff x="304800" y="3291050"/>
            <a:chExt cx="609600" cy="609600"/>
          </a:xfrm>
        </p:grpSpPr>
        <p:sp>
          <p:nvSpPr>
            <p:cNvPr id="25" name="Oval 24"/>
            <p:cNvSpPr/>
            <p:nvPr/>
          </p:nvSpPr>
          <p:spPr>
            <a:xfrm>
              <a:off x="304800" y="3291050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52313" y="3339510"/>
              <a:ext cx="514574" cy="418091"/>
              <a:chOff x="2362200" y="1190625"/>
              <a:chExt cx="914400" cy="742950"/>
            </a:xfrm>
            <a:solidFill>
              <a:schemeClr val="accent2"/>
            </a:solidFill>
          </p:grpSpPr>
          <p:sp>
            <p:nvSpPr>
              <p:cNvPr id="27" name="Freeform 198"/>
              <p:cNvSpPr>
                <a:spLocks/>
              </p:cNvSpPr>
              <p:nvPr/>
            </p:nvSpPr>
            <p:spPr bwMode="auto">
              <a:xfrm>
                <a:off x="2362200" y="1190625"/>
                <a:ext cx="914400" cy="571500"/>
              </a:xfrm>
              <a:custGeom>
                <a:avLst/>
                <a:gdLst>
                  <a:gd name="T0" fmla="*/ 288 w 576"/>
                  <a:gd name="T1" fmla="*/ 0 h 360"/>
                  <a:gd name="T2" fmla="*/ 230 w 576"/>
                  <a:gd name="T3" fmla="*/ 6 h 360"/>
                  <a:gd name="T4" fmla="*/ 176 w 576"/>
                  <a:gd name="T5" fmla="*/ 22 h 360"/>
                  <a:gd name="T6" fmla="*/ 128 w 576"/>
                  <a:gd name="T7" fmla="*/ 50 h 360"/>
                  <a:gd name="T8" fmla="*/ 86 w 576"/>
                  <a:gd name="T9" fmla="*/ 84 h 360"/>
                  <a:gd name="T10" fmla="*/ 50 w 576"/>
                  <a:gd name="T11" fmla="*/ 126 h 360"/>
                  <a:gd name="T12" fmla="*/ 24 w 576"/>
                  <a:gd name="T13" fmla="*/ 174 h 360"/>
                  <a:gd name="T14" fmla="*/ 6 w 576"/>
                  <a:gd name="T15" fmla="*/ 228 h 360"/>
                  <a:gd name="T16" fmla="*/ 0 w 576"/>
                  <a:gd name="T17" fmla="*/ 286 h 360"/>
                  <a:gd name="T18" fmla="*/ 0 w 576"/>
                  <a:gd name="T19" fmla="*/ 360 h 360"/>
                  <a:gd name="T20" fmla="*/ 58 w 576"/>
                  <a:gd name="T21" fmla="*/ 360 h 360"/>
                  <a:gd name="T22" fmla="*/ 58 w 576"/>
                  <a:gd name="T23" fmla="*/ 286 h 360"/>
                  <a:gd name="T24" fmla="*/ 64 w 576"/>
                  <a:gd name="T25" fmla="*/ 240 h 360"/>
                  <a:gd name="T26" fmla="*/ 78 w 576"/>
                  <a:gd name="T27" fmla="*/ 196 h 360"/>
                  <a:gd name="T28" fmla="*/ 98 w 576"/>
                  <a:gd name="T29" fmla="*/ 158 h 360"/>
                  <a:gd name="T30" fmla="*/ 126 w 576"/>
                  <a:gd name="T31" fmla="*/ 124 h 360"/>
                  <a:gd name="T32" fmla="*/ 160 w 576"/>
                  <a:gd name="T33" fmla="*/ 96 h 360"/>
                  <a:gd name="T34" fmla="*/ 200 w 576"/>
                  <a:gd name="T35" fmla="*/ 76 h 360"/>
                  <a:gd name="T36" fmla="*/ 242 w 576"/>
                  <a:gd name="T37" fmla="*/ 62 h 360"/>
                  <a:gd name="T38" fmla="*/ 288 w 576"/>
                  <a:gd name="T39" fmla="*/ 58 h 360"/>
                  <a:gd name="T40" fmla="*/ 312 w 576"/>
                  <a:gd name="T41" fmla="*/ 60 h 360"/>
                  <a:gd name="T42" fmla="*/ 356 w 576"/>
                  <a:gd name="T43" fmla="*/ 68 h 360"/>
                  <a:gd name="T44" fmla="*/ 398 w 576"/>
                  <a:gd name="T45" fmla="*/ 86 h 360"/>
                  <a:gd name="T46" fmla="*/ 434 w 576"/>
                  <a:gd name="T47" fmla="*/ 110 h 360"/>
                  <a:gd name="T48" fmla="*/ 464 w 576"/>
                  <a:gd name="T49" fmla="*/ 140 h 360"/>
                  <a:gd name="T50" fmla="*/ 490 w 576"/>
                  <a:gd name="T51" fmla="*/ 176 h 360"/>
                  <a:gd name="T52" fmla="*/ 508 w 576"/>
                  <a:gd name="T53" fmla="*/ 218 h 360"/>
                  <a:gd name="T54" fmla="*/ 516 w 576"/>
                  <a:gd name="T55" fmla="*/ 262 h 360"/>
                  <a:gd name="T56" fmla="*/ 518 w 576"/>
                  <a:gd name="T57" fmla="*/ 286 h 360"/>
                  <a:gd name="T58" fmla="*/ 576 w 576"/>
                  <a:gd name="T59" fmla="*/ 360 h 360"/>
                  <a:gd name="T60" fmla="*/ 576 w 576"/>
                  <a:gd name="T61" fmla="*/ 286 h 360"/>
                  <a:gd name="T62" fmla="*/ 574 w 576"/>
                  <a:gd name="T63" fmla="*/ 256 h 360"/>
                  <a:gd name="T64" fmla="*/ 562 w 576"/>
                  <a:gd name="T65" fmla="*/ 200 h 360"/>
                  <a:gd name="T66" fmla="*/ 540 w 576"/>
                  <a:gd name="T67" fmla="*/ 150 h 360"/>
                  <a:gd name="T68" fmla="*/ 510 w 576"/>
                  <a:gd name="T69" fmla="*/ 104 h 360"/>
                  <a:gd name="T70" fmla="*/ 470 w 576"/>
                  <a:gd name="T71" fmla="*/ 66 h 360"/>
                  <a:gd name="T72" fmla="*/ 424 w 576"/>
                  <a:gd name="T73" fmla="*/ 34 h 360"/>
                  <a:gd name="T74" fmla="*/ 374 w 576"/>
                  <a:gd name="T75" fmla="*/ 14 h 360"/>
                  <a:gd name="T76" fmla="*/ 318 w 576"/>
                  <a:gd name="T77" fmla="*/ 2 h 360"/>
                  <a:gd name="T78" fmla="*/ 288 w 576"/>
                  <a:gd name="T79" fmla="*/ 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76" h="360">
                    <a:moveTo>
                      <a:pt x="288" y="0"/>
                    </a:moveTo>
                    <a:lnTo>
                      <a:pt x="288" y="0"/>
                    </a:lnTo>
                    <a:lnTo>
                      <a:pt x="258" y="2"/>
                    </a:lnTo>
                    <a:lnTo>
                      <a:pt x="230" y="6"/>
                    </a:lnTo>
                    <a:lnTo>
                      <a:pt x="204" y="14"/>
                    </a:lnTo>
                    <a:lnTo>
                      <a:pt x="176" y="22"/>
                    </a:lnTo>
                    <a:lnTo>
                      <a:pt x="152" y="34"/>
                    </a:lnTo>
                    <a:lnTo>
                      <a:pt x="128" y="50"/>
                    </a:lnTo>
                    <a:lnTo>
                      <a:pt x="106" y="66"/>
                    </a:lnTo>
                    <a:lnTo>
                      <a:pt x="86" y="84"/>
                    </a:lnTo>
                    <a:lnTo>
                      <a:pt x="66" y="104"/>
                    </a:lnTo>
                    <a:lnTo>
                      <a:pt x="50" y="126"/>
                    </a:lnTo>
                    <a:lnTo>
                      <a:pt x="36" y="150"/>
                    </a:lnTo>
                    <a:lnTo>
                      <a:pt x="24" y="174"/>
                    </a:lnTo>
                    <a:lnTo>
                      <a:pt x="14" y="200"/>
                    </a:lnTo>
                    <a:lnTo>
                      <a:pt x="6" y="228"/>
                    </a:lnTo>
                    <a:lnTo>
                      <a:pt x="2" y="256"/>
                    </a:lnTo>
                    <a:lnTo>
                      <a:pt x="0" y="286"/>
                    </a:lnTo>
                    <a:lnTo>
                      <a:pt x="0" y="286"/>
                    </a:lnTo>
                    <a:lnTo>
                      <a:pt x="0" y="360"/>
                    </a:lnTo>
                    <a:lnTo>
                      <a:pt x="58" y="360"/>
                    </a:lnTo>
                    <a:lnTo>
                      <a:pt x="58" y="360"/>
                    </a:lnTo>
                    <a:lnTo>
                      <a:pt x="58" y="286"/>
                    </a:lnTo>
                    <a:lnTo>
                      <a:pt x="58" y="286"/>
                    </a:lnTo>
                    <a:lnTo>
                      <a:pt x="60" y="262"/>
                    </a:lnTo>
                    <a:lnTo>
                      <a:pt x="64" y="240"/>
                    </a:lnTo>
                    <a:lnTo>
                      <a:pt x="70" y="218"/>
                    </a:lnTo>
                    <a:lnTo>
                      <a:pt x="78" y="196"/>
                    </a:lnTo>
                    <a:lnTo>
                      <a:pt x="86" y="176"/>
                    </a:lnTo>
                    <a:lnTo>
                      <a:pt x="98" y="158"/>
                    </a:lnTo>
                    <a:lnTo>
                      <a:pt x="112" y="140"/>
                    </a:lnTo>
                    <a:lnTo>
                      <a:pt x="126" y="124"/>
                    </a:lnTo>
                    <a:lnTo>
                      <a:pt x="142" y="110"/>
                    </a:lnTo>
                    <a:lnTo>
                      <a:pt x="160" y="96"/>
                    </a:lnTo>
                    <a:lnTo>
                      <a:pt x="180" y="86"/>
                    </a:lnTo>
                    <a:lnTo>
                      <a:pt x="200" y="76"/>
                    </a:lnTo>
                    <a:lnTo>
                      <a:pt x="220" y="68"/>
                    </a:lnTo>
                    <a:lnTo>
                      <a:pt x="242" y="62"/>
                    </a:lnTo>
                    <a:lnTo>
                      <a:pt x="264" y="60"/>
                    </a:lnTo>
                    <a:lnTo>
                      <a:pt x="288" y="58"/>
                    </a:lnTo>
                    <a:lnTo>
                      <a:pt x="288" y="58"/>
                    </a:lnTo>
                    <a:lnTo>
                      <a:pt x="312" y="60"/>
                    </a:lnTo>
                    <a:lnTo>
                      <a:pt x="334" y="62"/>
                    </a:lnTo>
                    <a:lnTo>
                      <a:pt x="356" y="68"/>
                    </a:lnTo>
                    <a:lnTo>
                      <a:pt x="378" y="76"/>
                    </a:lnTo>
                    <a:lnTo>
                      <a:pt x="398" y="86"/>
                    </a:lnTo>
                    <a:lnTo>
                      <a:pt x="416" y="96"/>
                    </a:lnTo>
                    <a:lnTo>
                      <a:pt x="434" y="110"/>
                    </a:lnTo>
                    <a:lnTo>
                      <a:pt x="450" y="124"/>
                    </a:lnTo>
                    <a:lnTo>
                      <a:pt x="464" y="140"/>
                    </a:lnTo>
                    <a:lnTo>
                      <a:pt x="478" y="158"/>
                    </a:lnTo>
                    <a:lnTo>
                      <a:pt x="490" y="176"/>
                    </a:lnTo>
                    <a:lnTo>
                      <a:pt x="500" y="196"/>
                    </a:lnTo>
                    <a:lnTo>
                      <a:pt x="508" y="218"/>
                    </a:lnTo>
                    <a:lnTo>
                      <a:pt x="514" y="240"/>
                    </a:lnTo>
                    <a:lnTo>
                      <a:pt x="516" y="262"/>
                    </a:lnTo>
                    <a:lnTo>
                      <a:pt x="518" y="286"/>
                    </a:lnTo>
                    <a:lnTo>
                      <a:pt x="518" y="286"/>
                    </a:lnTo>
                    <a:lnTo>
                      <a:pt x="518" y="360"/>
                    </a:lnTo>
                    <a:lnTo>
                      <a:pt x="576" y="360"/>
                    </a:lnTo>
                    <a:lnTo>
                      <a:pt x="576" y="360"/>
                    </a:lnTo>
                    <a:lnTo>
                      <a:pt x="576" y="286"/>
                    </a:lnTo>
                    <a:lnTo>
                      <a:pt x="576" y="286"/>
                    </a:lnTo>
                    <a:lnTo>
                      <a:pt x="574" y="256"/>
                    </a:lnTo>
                    <a:lnTo>
                      <a:pt x="570" y="228"/>
                    </a:lnTo>
                    <a:lnTo>
                      <a:pt x="562" y="200"/>
                    </a:lnTo>
                    <a:lnTo>
                      <a:pt x="552" y="174"/>
                    </a:lnTo>
                    <a:lnTo>
                      <a:pt x="540" y="150"/>
                    </a:lnTo>
                    <a:lnTo>
                      <a:pt x="526" y="126"/>
                    </a:lnTo>
                    <a:lnTo>
                      <a:pt x="510" y="104"/>
                    </a:lnTo>
                    <a:lnTo>
                      <a:pt x="490" y="84"/>
                    </a:lnTo>
                    <a:lnTo>
                      <a:pt x="470" y="66"/>
                    </a:lnTo>
                    <a:lnTo>
                      <a:pt x="448" y="48"/>
                    </a:lnTo>
                    <a:lnTo>
                      <a:pt x="424" y="34"/>
                    </a:lnTo>
                    <a:lnTo>
                      <a:pt x="400" y="22"/>
                    </a:lnTo>
                    <a:lnTo>
                      <a:pt x="374" y="14"/>
                    </a:lnTo>
                    <a:lnTo>
                      <a:pt x="346" y="6"/>
                    </a:lnTo>
                    <a:lnTo>
                      <a:pt x="318" y="2"/>
                    </a:lnTo>
                    <a:lnTo>
                      <a:pt x="288" y="0"/>
                    </a:lnTo>
                    <a:lnTo>
                      <a:pt x="2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99"/>
              <p:cNvSpPr>
                <a:spLocks/>
              </p:cNvSpPr>
              <p:nvPr/>
            </p:nvSpPr>
            <p:spPr bwMode="auto">
              <a:xfrm>
                <a:off x="2517775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4 w 84"/>
                  <a:gd name="T3" fmla="*/ 0 h 216"/>
                  <a:gd name="T4" fmla="*/ 24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4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70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70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4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70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70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00"/>
              <p:cNvSpPr>
                <a:spLocks/>
              </p:cNvSpPr>
              <p:nvPr/>
            </p:nvSpPr>
            <p:spPr bwMode="auto">
              <a:xfrm>
                <a:off x="2990850" y="1590675"/>
                <a:ext cx="133350" cy="342900"/>
              </a:xfrm>
              <a:custGeom>
                <a:avLst/>
                <a:gdLst>
                  <a:gd name="T0" fmla="*/ 60 w 84"/>
                  <a:gd name="T1" fmla="*/ 0 h 216"/>
                  <a:gd name="T2" fmla="*/ 22 w 84"/>
                  <a:gd name="T3" fmla="*/ 0 h 216"/>
                  <a:gd name="T4" fmla="*/ 22 w 84"/>
                  <a:gd name="T5" fmla="*/ 0 h 216"/>
                  <a:gd name="T6" fmla="*/ 14 w 84"/>
                  <a:gd name="T7" fmla="*/ 2 h 216"/>
                  <a:gd name="T8" fmla="*/ 6 w 84"/>
                  <a:gd name="T9" fmla="*/ 8 h 216"/>
                  <a:gd name="T10" fmla="*/ 2 w 84"/>
                  <a:gd name="T11" fmla="*/ 16 h 216"/>
                  <a:gd name="T12" fmla="*/ 0 w 84"/>
                  <a:gd name="T13" fmla="*/ 24 h 216"/>
                  <a:gd name="T14" fmla="*/ 0 w 84"/>
                  <a:gd name="T15" fmla="*/ 192 h 216"/>
                  <a:gd name="T16" fmla="*/ 0 w 84"/>
                  <a:gd name="T17" fmla="*/ 192 h 216"/>
                  <a:gd name="T18" fmla="*/ 2 w 84"/>
                  <a:gd name="T19" fmla="*/ 202 h 216"/>
                  <a:gd name="T20" fmla="*/ 6 w 84"/>
                  <a:gd name="T21" fmla="*/ 210 h 216"/>
                  <a:gd name="T22" fmla="*/ 14 w 84"/>
                  <a:gd name="T23" fmla="*/ 214 h 216"/>
                  <a:gd name="T24" fmla="*/ 22 w 84"/>
                  <a:gd name="T25" fmla="*/ 216 h 216"/>
                  <a:gd name="T26" fmla="*/ 60 w 84"/>
                  <a:gd name="T27" fmla="*/ 216 h 216"/>
                  <a:gd name="T28" fmla="*/ 60 w 84"/>
                  <a:gd name="T29" fmla="*/ 216 h 216"/>
                  <a:gd name="T30" fmla="*/ 68 w 84"/>
                  <a:gd name="T31" fmla="*/ 214 h 216"/>
                  <a:gd name="T32" fmla="*/ 76 w 84"/>
                  <a:gd name="T33" fmla="*/ 210 h 216"/>
                  <a:gd name="T34" fmla="*/ 82 w 84"/>
                  <a:gd name="T35" fmla="*/ 202 h 216"/>
                  <a:gd name="T36" fmla="*/ 84 w 84"/>
                  <a:gd name="T37" fmla="*/ 192 h 216"/>
                  <a:gd name="T38" fmla="*/ 84 w 84"/>
                  <a:gd name="T39" fmla="*/ 24 h 216"/>
                  <a:gd name="T40" fmla="*/ 84 w 84"/>
                  <a:gd name="T41" fmla="*/ 24 h 216"/>
                  <a:gd name="T42" fmla="*/ 82 w 84"/>
                  <a:gd name="T43" fmla="*/ 16 h 216"/>
                  <a:gd name="T44" fmla="*/ 76 w 84"/>
                  <a:gd name="T45" fmla="*/ 8 h 216"/>
                  <a:gd name="T46" fmla="*/ 68 w 84"/>
                  <a:gd name="T47" fmla="*/ 2 h 216"/>
                  <a:gd name="T48" fmla="*/ 60 w 84"/>
                  <a:gd name="T49" fmla="*/ 0 h 216"/>
                  <a:gd name="T50" fmla="*/ 60 w 84"/>
                  <a:gd name="T5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4" h="216">
                    <a:moveTo>
                      <a:pt x="60" y="0"/>
                    </a:moveTo>
                    <a:lnTo>
                      <a:pt x="22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6" y="8"/>
                    </a:lnTo>
                    <a:lnTo>
                      <a:pt x="2" y="16"/>
                    </a:lnTo>
                    <a:lnTo>
                      <a:pt x="0" y="24"/>
                    </a:lnTo>
                    <a:lnTo>
                      <a:pt x="0" y="192"/>
                    </a:lnTo>
                    <a:lnTo>
                      <a:pt x="0" y="192"/>
                    </a:lnTo>
                    <a:lnTo>
                      <a:pt x="2" y="202"/>
                    </a:lnTo>
                    <a:lnTo>
                      <a:pt x="6" y="210"/>
                    </a:lnTo>
                    <a:lnTo>
                      <a:pt x="14" y="214"/>
                    </a:lnTo>
                    <a:lnTo>
                      <a:pt x="22" y="216"/>
                    </a:lnTo>
                    <a:lnTo>
                      <a:pt x="60" y="216"/>
                    </a:lnTo>
                    <a:lnTo>
                      <a:pt x="60" y="216"/>
                    </a:lnTo>
                    <a:lnTo>
                      <a:pt x="68" y="214"/>
                    </a:lnTo>
                    <a:lnTo>
                      <a:pt x="76" y="210"/>
                    </a:lnTo>
                    <a:lnTo>
                      <a:pt x="82" y="202"/>
                    </a:lnTo>
                    <a:lnTo>
                      <a:pt x="84" y="192"/>
                    </a:lnTo>
                    <a:lnTo>
                      <a:pt x="84" y="24"/>
                    </a:lnTo>
                    <a:lnTo>
                      <a:pt x="84" y="24"/>
                    </a:lnTo>
                    <a:lnTo>
                      <a:pt x="82" y="16"/>
                    </a:lnTo>
                    <a:lnTo>
                      <a:pt x="76" y="8"/>
                    </a:lnTo>
                    <a:lnTo>
                      <a:pt x="68" y="2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0" name="Group 29"/>
          <p:cNvGrpSpPr/>
          <p:nvPr userDrawn="1"/>
        </p:nvGrpSpPr>
        <p:grpSpPr>
          <a:xfrm>
            <a:off x="304800" y="3953725"/>
            <a:ext cx="609600" cy="609600"/>
            <a:chOff x="304800" y="3983542"/>
            <a:chExt cx="609600" cy="609600"/>
          </a:xfrm>
        </p:grpSpPr>
        <p:sp>
          <p:nvSpPr>
            <p:cNvPr id="31" name="Oval 30"/>
            <p:cNvSpPr/>
            <p:nvPr/>
          </p:nvSpPr>
          <p:spPr>
            <a:xfrm>
              <a:off x="304800" y="3983542"/>
              <a:ext cx="609600" cy="609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" name="Freeform 225"/>
            <p:cNvSpPr>
              <a:spLocks noEditPoints="1"/>
            </p:cNvSpPr>
            <p:nvPr/>
          </p:nvSpPr>
          <p:spPr bwMode="auto">
            <a:xfrm>
              <a:off x="416635" y="4094930"/>
              <a:ext cx="385930" cy="386824"/>
            </a:xfrm>
            <a:custGeom>
              <a:avLst/>
              <a:gdLst>
                <a:gd name="T0" fmla="*/ 426 w 432"/>
                <a:gd name="T1" fmla="*/ 45 h 433"/>
                <a:gd name="T2" fmla="*/ 387 w 432"/>
                <a:gd name="T3" fmla="*/ 6 h 433"/>
                <a:gd name="T4" fmla="*/ 345 w 432"/>
                <a:gd name="T5" fmla="*/ 1 h 433"/>
                <a:gd name="T6" fmla="*/ 299 w 432"/>
                <a:gd name="T7" fmla="*/ 33 h 433"/>
                <a:gd name="T8" fmla="*/ 287 w 432"/>
                <a:gd name="T9" fmla="*/ 73 h 433"/>
                <a:gd name="T10" fmla="*/ 302 w 432"/>
                <a:gd name="T11" fmla="*/ 117 h 433"/>
                <a:gd name="T12" fmla="*/ 341 w 432"/>
                <a:gd name="T13" fmla="*/ 142 h 433"/>
                <a:gd name="T14" fmla="*/ 282 w 432"/>
                <a:gd name="T15" fmla="*/ 187 h 433"/>
                <a:gd name="T16" fmla="*/ 251 w 432"/>
                <a:gd name="T17" fmla="*/ 153 h 433"/>
                <a:gd name="T18" fmla="*/ 215 w 432"/>
                <a:gd name="T19" fmla="*/ 144 h 433"/>
                <a:gd name="T20" fmla="*/ 170 w 432"/>
                <a:gd name="T21" fmla="*/ 159 h 433"/>
                <a:gd name="T22" fmla="*/ 144 w 432"/>
                <a:gd name="T23" fmla="*/ 199 h 433"/>
                <a:gd name="T24" fmla="*/ 42 w 432"/>
                <a:gd name="T25" fmla="*/ 295 h 433"/>
                <a:gd name="T26" fmla="*/ 8 w 432"/>
                <a:gd name="T27" fmla="*/ 327 h 433"/>
                <a:gd name="T28" fmla="*/ 0 w 432"/>
                <a:gd name="T29" fmla="*/ 361 h 433"/>
                <a:gd name="T30" fmla="*/ 21 w 432"/>
                <a:gd name="T31" fmla="*/ 412 h 433"/>
                <a:gd name="T32" fmla="*/ 72 w 432"/>
                <a:gd name="T33" fmla="*/ 433 h 433"/>
                <a:gd name="T34" fmla="*/ 111 w 432"/>
                <a:gd name="T35" fmla="*/ 420 h 433"/>
                <a:gd name="T36" fmla="*/ 141 w 432"/>
                <a:gd name="T37" fmla="*/ 375 h 433"/>
                <a:gd name="T38" fmla="*/ 140 w 432"/>
                <a:gd name="T39" fmla="*/ 337 h 433"/>
                <a:gd name="T40" fmla="*/ 111 w 432"/>
                <a:gd name="T41" fmla="*/ 301 h 433"/>
                <a:gd name="T42" fmla="*/ 144 w 432"/>
                <a:gd name="T43" fmla="*/ 235 h 433"/>
                <a:gd name="T44" fmla="*/ 162 w 432"/>
                <a:gd name="T45" fmla="*/ 265 h 433"/>
                <a:gd name="T46" fmla="*/ 203 w 432"/>
                <a:gd name="T47" fmla="*/ 288 h 433"/>
                <a:gd name="T48" fmla="*/ 239 w 432"/>
                <a:gd name="T49" fmla="*/ 285 h 433"/>
                <a:gd name="T50" fmla="*/ 276 w 432"/>
                <a:gd name="T51" fmla="*/ 256 h 433"/>
                <a:gd name="T52" fmla="*/ 377 w 432"/>
                <a:gd name="T53" fmla="*/ 142 h 433"/>
                <a:gd name="T54" fmla="*/ 408 w 432"/>
                <a:gd name="T55" fmla="*/ 126 h 433"/>
                <a:gd name="T56" fmla="*/ 431 w 432"/>
                <a:gd name="T57" fmla="*/ 85 h 433"/>
                <a:gd name="T58" fmla="*/ 107 w 432"/>
                <a:gd name="T59" fmla="*/ 361 h 433"/>
                <a:gd name="T60" fmla="*/ 96 w 432"/>
                <a:gd name="T61" fmla="*/ 387 h 433"/>
                <a:gd name="T62" fmla="*/ 72 w 432"/>
                <a:gd name="T63" fmla="*/ 397 h 433"/>
                <a:gd name="T64" fmla="*/ 51 w 432"/>
                <a:gd name="T65" fmla="*/ 390 h 433"/>
                <a:gd name="T66" fmla="*/ 36 w 432"/>
                <a:gd name="T67" fmla="*/ 367 h 433"/>
                <a:gd name="T68" fmla="*/ 39 w 432"/>
                <a:gd name="T69" fmla="*/ 346 h 433"/>
                <a:gd name="T70" fmla="*/ 57 w 432"/>
                <a:gd name="T71" fmla="*/ 328 h 433"/>
                <a:gd name="T72" fmla="*/ 78 w 432"/>
                <a:gd name="T73" fmla="*/ 325 h 433"/>
                <a:gd name="T74" fmla="*/ 101 w 432"/>
                <a:gd name="T75" fmla="*/ 340 h 433"/>
                <a:gd name="T76" fmla="*/ 107 w 432"/>
                <a:gd name="T77" fmla="*/ 361 h 433"/>
                <a:gd name="T78" fmla="*/ 215 w 432"/>
                <a:gd name="T79" fmla="*/ 253 h 433"/>
                <a:gd name="T80" fmla="*/ 195 w 432"/>
                <a:gd name="T81" fmla="*/ 247 h 433"/>
                <a:gd name="T82" fmla="*/ 179 w 432"/>
                <a:gd name="T83" fmla="*/ 223 h 433"/>
                <a:gd name="T84" fmla="*/ 182 w 432"/>
                <a:gd name="T85" fmla="*/ 202 h 433"/>
                <a:gd name="T86" fmla="*/ 201 w 432"/>
                <a:gd name="T87" fmla="*/ 183 h 433"/>
                <a:gd name="T88" fmla="*/ 222 w 432"/>
                <a:gd name="T89" fmla="*/ 181 h 433"/>
                <a:gd name="T90" fmla="*/ 246 w 432"/>
                <a:gd name="T91" fmla="*/ 196 h 433"/>
                <a:gd name="T92" fmla="*/ 252 w 432"/>
                <a:gd name="T93" fmla="*/ 217 h 433"/>
                <a:gd name="T94" fmla="*/ 242 w 432"/>
                <a:gd name="T95" fmla="*/ 243 h 433"/>
                <a:gd name="T96" fmla="*/ 215 w 432"/>
                <a:gd name="T97" fmla="*/ 253 h 433"/>
                <a:gd name="T98" fmla="*/ 351 w 432"/>
                <a:gd name="T99" fmla="*/ 108 h 433"/>
                <a:gd name="T100" fmla="*/ 329 w 432"/>
                <a:gd name="T101" fmla="*/ 93 h 433"/>
                <a:gd name="T102" fmla="*/ 323 w 432"/>
                <a:gd name="T103" fmla="*/ 73 h 433"/>
                <a:gd name="T104" fmla="*/ 333 w 432"/>
                <a:gd name="T105" fmla="*/ 46 h 433"/>
                <a:gd name="T106" fmla="*/ 359 w 432"/>
                <a:gd name="T107" fmla="*/ 36 h 433"/>
                <a:gd name="T108" fmla="*/ 380 w 432"/>
                <a:gd name="T109" fmla="*/ 42 h 433"/>
                <a:gd name="T110" fmla="*/ 395 w 432"/>
                <a:gd name="T111" fmla="*/ 66 h 433"/>
                <a:gd name="T112" fmla="*/ 393 w 432"/>
                <a:gd name="T113" fmla="*/ 87 h 433"/>
                <a:gd name="T114" fmla="*/ 374 w 432"/>
                <a:gd name="T115" fmla="*/ 106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2" h="433">
                  <a:moveTo>
                    <a:pt x="432" y="73"/>
                  </a:moveTo>
                  <a:lnTo>
                    <a:pt x="432" y="73"/>
                  </a:lnTo>
                  <a:lnTo>
                    <a:pt x="431" y="58"/>
                  </a:lnTo>
                  <a:lnTo>
                    <a:pt x="426" y="45"/>
                  </a:lnTo>
                  <a:lnTo>
                    <a:pt x="419" y="33"/>
                  </a:lnTo>
                  <a:lnTo>
                    <a:pt x="410" y="21"/>
                  </a:lnTo>
                  <a:lnTo>
                    <a:pt x="399" y="13"/>
                  </a:lnTo>
                  <a:lnTo>
                    <a:pt x="387" y="6"/>
                  </a:lnTo>
                  <a:lnTo>
                    <a:pt x="374" y="1"/>
                  </a:lnTo>
                  <a:lnTo>
                    <a:pt x="359" y="0"/>
                  </a:lnTo>
                  <a:lnTo>
                    <a:pt x="359" y="0"/>
                  </a:lnTo>
                  <a:lnTo>
                    <a:pt x="345" y="1"/>
                  </a:lnTo>
                  <a:lnTo>
                    <a:pt x="332" y="6"/>
                  </a:lnTo>
                  <a:lnTo>
                    <a:pt x="318" y="13"/>
                  </a:lnTo>
                  <a:lnTo>
                    <a:pt x="308" y="21"/>
                  </a:lnTo>
                  <a:lnTo>
                    <a:pt x="299" y="33"/>
                  </a:lnTo>
                  <a:lnTo>
                    <a:pt x="293" y="45"/>
                  </a:lnTo>
                  <a:lnTo>
                    <a:pt x="288" y="58"/>
                  </a:lnTo>
                  <a:lnTo>
                    <a:pt x="287" y="73"/>
                  </a:lnTo>
                  <a:lnTo>
                    <a:pt x="287" y="73"/>
                  </a:lnTo>
                  <a:lnTo>
                    <a:pt x="288" y="85"/>
                  </a:lnTo>
                  <a:lnTo>
                    <a:pt x="291" y="97"/>
                  </a:lnTo>
                  <a:lnTo>
                    <a:pt x="296" y="108"/>
                  </a:lnTo>
                  <a:lnTo>
                    <a:pt x="302" y="117"/>
                  </a:lnTo>
                  <a:lnTo>
                    <a:pt x="311" y="126"/>
                  </a:lnTo>
                  <a:lnTo>
                    <a:pt x="320" y="133"/>
                  </a:lnTo>
                  <a:lnTo>
                    <a:pt x="330" y="139"/>
                  </a:lnTo>
                  <a:lnTo>
                    <a:pt x="341" y="142"/>
                  </a:lnTo>
                  <a:lnTo>
                    <a:pt x="341" y="199"/>
                  </a:lnTo>
                  <a:lnTo>
                    <a:pt x="285" y="199"/>
                  </a:lnTo>
                  <a:lnTo>
                    <a:pt x="285" y="199"/>
                  </a:lnTo>
                  <a:lnTo>
                    <a:pt x="282" y="187"/>
                  </a:lnTo>
                  <a:lnTo>
                    <a:pt x="276" y="177"/>
                  </a:lnTo>
                  <a:lnTo>
                    <a:pt x="269" y="168"/>
                  </a:lnTo>
                  <a:lnTo>
                    <a:pt x="260" y="159"/>
                  </a:lnTo>
                  <a:lnTo>
                    <a:pt x="251" y="153"/>
                  </a:lnTo>
                  <a:lnTo>
                    <a:pt x="239" y="148"/>
                  </a:lnTo>
                  <a:lnTo>
                    <a:pt x="228" y="145"/>
                  </a:lnTo>
                  <a:lnTo>
                    <a:pt x="215" y="144"/>
                  </a:lnTo>
                  <a:lnTo>
                    <a:pt x="215" y="144"/>
                  </a:lnTo>
                  <a:lnTo>
                    <a:pt x="203" y="145"/>
                  </a:lnTo>
                  <a:lnTo>
                    <a:pt x="191" y="148"/>
                  </a:lnTo>
                  <a:lnTo>
                    <a:pt x="180" y="153"/>
                  </a:lnTo>
                  <a:lnTo>
                    <a:pt x="170" y="159"/>
                  </a:lnTo>
                  <a:lnTo>
                    <a:pt x="162" y="168"/>
                  </a:lnTo>
                  <a:lnTo>
                    <a:pt x="155" y="177"/>
                  </a:lnTo>
                  <a:lnTo>
                    <a:pt x="149" y="187"/>
                  </a:lnTo>
                  <a:lnTo>
                    <a:pt x="144" y="199"/>
                  </a:lnTo>
                  <a:lnTo>
                    <a:pt x="53" y="199"/>
                  </a:lnTo>
                  <a:lnTo>
                    <a:pt x="53" y="291"/>
                  </a:lnTo>
                  <a:lnTo>
                    <a:pt x="53" y="291"/>
                  </a:lnTo>
                  <a:lnTo>
                    <a:pt x="42" y="295"/>
                  </a:lnTo>
                  <a:lnTo>
                    <a:pt x="32" y="301"/>
                  </a:lnTo>
                  <a:lnTo>
                    <a:pt x="23" y="309"/>
                  </a:lnTo>
                  <a:lnTo>
                    <a:pt x="15" y="316"/>
                  </a:lnTo>
                  <a:lnTo>
                    <a:pt x="8" y="327"/>
                  </a:lnTo>
                  <a:lnTo>
                    <a:pt x="3" y="337"/>
                  </a:lnTo>
                  <a:lnTo>
                    <a:pt x="0" y="349"/>
                  </a:lnTo>
                  <a:lnTo>
                    <a:pt x="0" y="361"/>
                  </a:lnTo>
                  <a:lnTo>
                    <a:pt x="0" y="361"/>
                  </a:lnTo>
                  <a:lnTo>
                    <a:pt x="2" y="375"/>
                  </a:lnTo>
                  <a:lnTo>
                    <a:pt x="5" y="388"/>
                  </a:lnTo>
                  <a:lnTo>
                    <a:pt x="12" y="400"/>
                  </a:lnTo>
                  <a:lnTo>
                    <a:pt x="21" y="412"/>
                  </a:lnTo>
                  <a:lnTo>
                    <a:pt x="32" y="420"/>
                  </a:lnTo>
                  <a:lnTo>
                    <a:pt x="44" y="427"/>
                  </a:lnTo>
                  <a:lnTo>
                    <a:pt x="57" y="432"/>
                  </a:lnTo>
                  <a:lnTo>
                    <a:pt x="72" y="433"/>
                  </a:lnTo>
                  <a:lnTo>
                    <a:pt x="72" y="433"/>
                  </a:lnTo>
                  <a:lnTo>
                    <a:pt x="86" y="432"/>
                  </a:lnTo>
                  <a:lnTo>
                    <a:pt x="99" y="427"/>
                  </a:lnTo>
                  <a:lnTo>
                    <a:pt x="111" y="420"/>
                  </a:lnTo>
                  <a:lnTo>
                    <a:pt x="122" y="412"/>
                  </a:lnTo>
                  <a:lnTo>
                    <a:pt x="131" y="400"/>
                  </a:lnTo>
                  <a:lnTo>
                    <a:pt x="138" y="388"/>
                  </a:lnTo>
                  <a:lnTo>
                    <a:pt x="141" y="375"/>
                  </a:lnTo>
                  <a:lnTo>
                    <a:pt x="143" y="361"/>
                  </a:lnTo>
                  <a:lnTo>
                    <a:pt x="143" y="361"/>
                  </a:lnTo>
                  <a:lnTo>
                    <a:pt x="143" y="348"/>
                  </a:lnTo>
                  <a:lnTo>
                    <a:pt x="140" y="337"/>
                  </a:lnTo>
                  <a:lnTo>
                    <a:pt x="134" y="327"/>
                  </a:lnTo>
                  <a:lnTo>
                    <a:pt x="128" y="316"/>
                  </a:lnTo>
                  <a:lnTo>
                    <a:pt x="120" y="307"/>
                  </a:lnTo>
                  <a:lnTo>
                    <a:pt x="111" y="301"/>
                  </a:lnTo>
                  <a:lnTo>
                    <a:pt x="101" y="295"/>
                  </a:lnTo>
                  <a:lnTo>
                    <a:pt x="89" y="291"/>
                  </a:lnTo>
                  <a:lnTo>
                    <a:pt x="89" y="235"/>
                  </a:lnTo>
                  <a:lnTo>
                    <a:pt x="144" y="235"/>
                  </a:lnTo>
                  <a:lnTo>
                    <a:pt x="144" y="235"/>
                  </a:lnTo>
                  <a:lnTo>
                    <a:pt x="149" y="246"/>
                  </a:lnTo>
                  <a:lnTo>
                    <a:pt x="155" y="256"/>
                  </a:lnTo>
                  <a:lnTo>
                    <a:pt x="162" y="265"/>
                  </a:lnTo>
                  <a:lnTo>
                    <a:pt x="170" y="274"/>
                  </a:lnTo>
                  <a:lnTo>
                    <a:pt x="180" y="280"/>
                  </a:lnTo>
                  <a:lnTo>
                    <a:pt x="191" y="285"/>
                  </a:lnTo>
                  <a:lnTo>
                    <a:pt x="203" y="288"/>
                  </a:lnTo>
                  <a:lnTo>
                    <a:pt x="215" y="289"/>
                  </a:lnTo>
                  <a:lnTo>
                    <a:pt x="215" y="289"/>
                  </a:lnTo>
                  <a:lnTo>
                    <a:pt x="228" y="288"/>
                  </a:lnTo>
                  <a:lnTo>
                    <a:pt x="239" y="285"/>
                  </a:lnTo>
                  <a:lnTo>
                    <a:pt x="251" y="280"/>
                  </a:lnTo>
                  <a:lnTo>
                    <a:pt x="260" y="274"/>
                  </a:lnTo>
                  <a:lnTo>
                    <a:pt x="269" y="265"/>
                  </a:lnTo>
                  <a:lnTo>
                    <a:pt x="276" y="256"/>
                  </a:lnTo>
                  <a:lnTo>
                    <a:pt x="282" y="246"/>
                  </a:lnTo>
                  <a:lnTo>
                    <a:pt x="285" y="235"/>
                  </a:lnTo>
                  <a:lnTo>
                    <a:pt x="377" y="235"/>
                  </a:lnTo>
                  <a:lnTo>
                    <a:pt x="377" y="142"/>
                  </a:lnTo>
                  <a:lnTo>
                    <a:pt x="377" y="142"/>
                  </a:lnTo>
                  <a:lnTo>
                    <a:pt x="389" y="139"/>
                  </a:lnTo>
                  <a:lnTo>
                    <a:pt x="399" y="133"/>
                  </a:lnTo>
                  <a:lnTo>
                    <a:pt x="408" y="126"/>
                  </a:lnTo>
                  <a:lnTo>
                    <a:pt x="416" y="117"/>
                  </a:lnTo>
                  <a:lnTo>
                    <a:pt x="423" y="108"/>
                  </a:lnTo>
                  <a:lnTo>
                    <a:pt x="428" y="97"/>
                  </a:lnTo>
                  <a:lnTo>
                    <a:pt x="431" y="85"/>
                  </a:lnTo>
                  <a:lnTo>
                    <a:pt x="432" y="73"/>
                  </a:lnTo>
                  <a:lnTo>
                    <a:pt x="432" y="73"/>
                  </a:lnTo>
                  <a:close/>
                  <a:moveTo>
                    <a:pt x="107" y="361"/>
                  </a:moveTo>
                  <a:lnTo>
                    <a:pt x="107" y="361"/>
                  </a:lnTo>
                  <a:lnTo>
                    <a:pt x="107" y="367"/>
                  </a:lnTo>
                  <a:lnTo>
                    <a:pt x="104" y="375"/>
                  </a:lnTo>
                  <a:lnTo>
                    <a:pt x="101" y="381"/>
                  </a:lnTo>
                  <a:lnTo>
                    <a:pt x="96" y="387"/>
                  </a:lnTo>
                  <a:lnTo>
                    <a:pt x="92" y="390"/>
                  </a:lnTo>
                  <a:lnTo>
                    <a:pt x="86" y="394"/>
                  </a:lnTo>
                  <a:lnTo>
                    <a:pt x="78" y="396"/>
                  </a:lnTo>
                  <a:lnTo>
                    <a:pt x="72" y="397"/>
                  </a:lnTo>
                  <a:lnTo>
                    <a:pt x="72" y="397"/>
                  </a:lnTo>
                  <a:lnTo>
                    <a:pt x="65" y="396"/>
                  </a:lnTo>
                  <a:lnTo>
                    <a:pt x="57" y="394"/>
                  </a:lnTo>
                  <a:lnTo>
                    <a:pt x="51" y="390"/>
                  </a:lnTo>
                  <a:lnTo>
                    <a:pt x="47" y="387"/>
                  </a:lnTo>
                  <a:lnTo>
                    <a:pt x="42" y="381"/>
                  </a:lnTo>
                  <a:lnTo>
                    <a:pt x="39" y="375"/>
                  </a:lnTo>
                  <a:lnTo>
                    <a:pt x="36" y="367"/>
                  </a:lnTo>
                  <a:lnTo>
                    <a:pt x="36" y="361"/>
                  </a:lnTo>
                  <a:lnTo>
                    <a:pt x="36" y="361"/>
                  </a:lnTo>
                  <a:lnTo>
                    <a:pt x="36" y="354"/>
                  </a:lnTo>
                  <a:lnTo>
                    <a:pt x="39" y="346"/>
                  </a:lnTo>
                  <a:lnTo>
                    <a:pt x="42" y="340"/>
                  </a:lnTo>
                  <a:lnTo>
                    <a:pt x="47" y="336"/>
                  </a:lnTo>
                  <a:lnTo>
                    <a:pt x="51" y="331"/>
                  </a:lnTo>
                  <a:lnTo>
                    <a:pt x="57" y="328"/>
                  </a:lnTo>
                  <a:lnTo>
                    <a:pt x="65" y="325"/>
                  </a:lnTo>
                  <a:lnTo>
                    <a:pt x="72" y="325"/>
                  </a:lnTo>
                  <a:lnTo>
                    <a:pt x="72" y="325"/>
                  </a:lnTo>
                  <a:lnTo>
                    <a:pt x="78" y="325"/>
                  </a:lnTo>
                  <a:lnTo>
                    <a:pt x="86" y="328"/>
                  </a:lnTo>
                  <a:lnTo>
                    <a:pt x="92" y="331"/>
                  </a:lnTo>
                  <a:lnTo>
                    <a:pt x="96" y="336"/>
                  </a:lnTo>
                  <a:lnTo>
                    <a:pt x="101" y="340"/>
                  </a:lnTo>
                  <a:lnTo>
                    <a:pt x="104" y="346"/>
                  </a:lnTo>
                  <a:lnTo>
                    <a:pt x="107" y="354"/>
                  </a:lnTo>
                  <a:lnTo>
                    <a:pt x="107" y="361"/>
                  </a:lnTo>
                  <a:lnTo>
                    <a:pt x="107" y="361"/>
                  </a:lnTo>
                  <a:close/>
                  <a:moveTo>
                    <a:pt x="89" y="309"/>
                  </a:moveTo>
                  <a:lnTo>
                    <a:pt x="89" y="309"/>
                  </a:lnTo>
                  <a:lnTo>
                    <a:pt x="89" y="309"/>
                  </a:lnTo>
                  <a:close/>
                  <a:moveTo>
                    <a:pt x="215" y="253"/>
                  </a:moveTo>
                  <a:lnTo>
                    <a:pt x="215" y="253"/>
                  </a:lnTo>
                  <a:lnTo>
                    <a:pt x="207" y="253"/>
                  </a:lnTo>
                  <a:lnTo>
                    <a:pt x="201" y="250"/>
                  </a:lnTo>
                  <a:lnTo>
                    <a:pt x="195" y="247"/>
                  </a:lnTo>
                  <a:lnTo>
                    <a:pt x="189" y="243"/>
                  </a:lnTo>
                  <a:lnTo>
                    <a:pt x="185" y="237"/>
                  </a:lnTo>
                  <a:lnTo>
                    <a:pt x="182" y="231"/>
                  </a:lnTo>
                  <a:lnTo>
                    <a:pt x="179" y="223"/>
                  </a:lnTo>
                  <a:lnTo>
                    <a:pt x="179" y="217"/>
                  </a:lnTo>
                  <a:lnTo>
                    <a:pt x="179" y="217"/>
                  </a:lnTo>
                  <a:lnTo>
                    <a:pt x="179" y="210"/>
                  </a:lnTo>
                  <a:lnTo>
                    <a:pt x="182" y="202"/>
                  </a:lnTo>
                  <a:lnTo>
                    <a:pt x="185" y="196"/>
                  </a:lnTo>
                  <a:lnTo>
                    <a:pt x="189" y="190"/>
                  </a:lnTo>
                  <a:lnTo>
                    <a:pt x="195" y="186"/>
                  </a:lnTo>
                  <a:lnTo>
                    <a:pt x="201" y="183"/>
                  </a:lnTo>
                  <a:lnTo>
                    <a:pt x="207" y="181"/>
                  </a:lnTo>
                  <a:lnTo>
                    <a:pt x="215" y="180"/>
                  </a:lnTo>
                  <a:lnTo>
                    <a:pt x="215" y="180"/>
                  </a:lnTo>
                  <a:lnTo>
                    <a:pt x="222" y="181"/>
                  </a:lnTo>
                  <a:lnTo>
                    <a:pt x="230" y="183"/>
                  </a:lnTo>
                  <a:lnTo>
                    <a:pt x="236" y="186"/>
                  </a:lnTo>
                  <a:lnTo>
                    <a:pt x="242" y="190"/>
                  </a:lnTo>
                  <a:lnTo>
                    <a:pt x="246" y="196"/>
                  </a:lnTo>
                  <a:lnTo>
                    <a:pt x="249" y="202"/>
                  </a:lnTo>
                  <a:lnTo>
                    <a:pt x="251" y="210"/>
                  </a:lnTo>
                  <a:lnTo>
                    <a:pt x="252" y="217"/>
                  </a:lnTo>
                  <a:lnTo>
                    <a:pt x="252" y="217"/>
                  </a:lnTo>
                  <a:lnTo>
                    <a:pt x="251" y="223"/>
                  </a:lnTo>
                  <a:lnTo>
                    <a:pt x="249" y="231"/>
                  </a:lnTo>
                  <a:lnTo>
                    <a:pt x="246" y="237"/>
                  </a:lnTo>
                  <a:lnTo>
                    <a:pt x="242" y="243"/>
                  </a:lnTo>
                  <a:lnTo>
                    <a:pt x="236" y="247"/>
                  </a:lnTo>
                  <a:lnTo>
                    <a:pt x="230" y="250"/>
                  </a:lnTo>
                  <a:lnTo>
                    <a:pt x="222" y="253"/>
                  </a:lnTo>
                  <a:lnTo>
                    <a:pt x="215" y="253"/>
                  </a:lnTo>
                  <a:lnTo>
                    <a:pt x="215" y="253"/>
                  </a:lnTo>
                  <a:close/>
                  <a:moveTo>
                    <a:pt x="359" y="109"/>
                  </a:moveTo>
                  <a:lnTo>
                    <a:pt x="359" y="109"/>
                  </a:lnTo>
                  <a:lnTo>
                    <a:pt x="351" y="108"/>
                  </a:lnTo>
                  <a:lnTo>
                    <a:pt x="345" y="106"/>
                  </a:lnTo>
                  <a:lnTo>
                    <a:pt x="339" y="103"/>
                  </a:lnTo>
                  <a:lnTo>
                    <a:pt x="333" y="99"/>
                  </a:lnTo>
                  <a:lnTo>
                    <a:pt x="329" y="93"/>
                  </a:lnTo>
                  <a:lnTo>
                    <a:pt x="326" y="87"/>
                  </a:lnTo>
                  <a:lnTo>
                    <a:pt x="324" y="79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24" y="66"/>
                  </a:lnTo>
                  <a:lnTo>
                    <a:pt x="326" y="58"/>
                  </a:lnTo>
                  <a:lnTo>
                    <a:pt x="329" y="52"/>
                  </a:lnTo>
                  <a:lnTo>
                    <a:pt x="333" y="46"/>
                  </a:lnTo>
                  <a:lnTo>
                    <a:pt x="339" y="42"/>
                  </a:lnTo>
                  <a:lnTo>
                    <a:pt x="345" y="39"/>
                  </a:lnTo>
                  <a:lnTo>
                    <a:pt x="351" y="37"/>
                  </a:lnTo>
                  <a:lnTo>
                    <a:pt x="359" y="36"/>
                  </a:lnTo>
                  <a:lnTo>
                    <a:pt x="359" y="36"/>
                  </a:lnTo>
                  <a:lnTo>
                    <a:pt x="366" y="37"/>
                  </a:lnTo>
                  <a:lnTo>
                    <a:pt x="374" y="39"/>
                  </a:lnTo>
                  <a:lnTo>
                    <a:pt x="380" y="42"/>
                  </a:lnTo>
                  <a:lnTo>
                    <a:pt x="384" y="46"/>
                  </a:lnTo>
                  <a:lnTo>
                    <a:pt x="389" y="52"/>
                  </a:lnTo>
                  <a:lnTo>
                    <a:pt x="393" y="58"/>
                  </a:lnTo>
                  <a:lnTo>
                    <a:pt x="395" y="66"/>
                  </a:lnTo>
                  <a:lnTo>
                    <a:pt x="395" y="73"/>
                  </a:lnTo>
                  <a:lnTo>
                    <a:pt x="395" y="73"/>
                  </a:lnTo>
                  <a:lnTo>
                    <a:pt x="395" y="79"/>
                  </a:lnTo>
                  <a:lnTo>
                    <a:pt x="393" y="87"/>
                  </a:lnTo>
                  <a:lnTo>
                    <a:pt x="389" y="93"/>
                  </a:lnTo>
                  <a:lnTo>
                    <a:pt x="384" y="99"/>
                  </a:lnTo>
                  <a:lnTo>
                    <a:pt x="380" y="103"/>
                  </a:lnTo>
                  <a:lnTo>
                    <a:pt x="374" y="106"/>
                  </a:lnTo>
                  <a:lnTo>
                    <a:pt x="366" y="108"/>
                  </a:lnTo>
                  <a:lnTo>
                    <a:pt x="359" y="109"/>
                  </a:lnTo>
                  <a:lnTo>
                    <a:pt x="359" y="1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897" y="4683989"/>
            <a:ext cx="402361" cy="4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 smtClean="0"/>
              <a:t>Insert Image In Here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1890" y="3486150"/>
            <a:ext cx="9002110" cy="1295400"/>
          </a:xfrm>
          <a:prstGeom prst="rect">
            <a:avLst/>
          </a:prstGeom>
          <a:solidFill>
            <a:schemeClr val="tx1">
              <a:lumMod val="85000"/>
              <a:lumOff val="15000"/>
              <a:alpha val="75000"/>
            </a:schemeClr>
          </a:solidFill>
        </p:spPr>
        <p:txBody>
          <a:bodyPr/>
          <a:lstStyle>
            <a:lvl1pPr marL="0" indent="0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-10510" y="3486150"/>
            <a:ext cx="152400" cy="1295399"/>
          </a:xfrm>
          <a:prstGeom prst="rect">
            <a:avLst/>
          </a:prstGeom>
          <a:solidFill>
            <a:schemeClr val="accent2">
              <a:alpha val="75000"/>
            </a:schemeClr>
          </a:solidFill>
        </p:spPr>
        <p:txBody>
          <a:bodyPr/>
          <a:lstStyle>
            <a:lvl1pPr marL="0" indent="0">
              <a:buNone/>
              <a:defRPr sz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9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594392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2715712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4821824" y="3594520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6927936" y="359464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622740" y="1941258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2728852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4834964" y="1941386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6941076" y="1941514"/>
            <a:ext cx="1676400" cy="990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4607"/>
            <a:ext cx="5638800" cy="21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200400" y="1200150"/>
            <a:ext cx="5410200" cy="24384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200399" y="381381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Title Image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00400" y="4118610"/>
            <a:ext cx="548640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200400" y="4095750"/>
            <a:ext cx="5438775" cy="304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Small Descriptions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1200150"/>
            <a:ext cx="2514600" cy="3124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181350"/>
            <a:ext cx="9144000" cy="129540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 In Here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5770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028950"/>
            <a:ext cx="9144000" cy="152400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/>
          <a:lstStyle>
            <a:lvl1pPr marL="0" indent="0">
              <a:buNone/>
              <a:defRPr sz="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4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uiExpand="1" build="p" animBg="1">
        <p:tmplLst>
          <p:tmpl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431800" y="1351046"/>
            <a:ext cx="1828800" cy="1828800"/>
            <a:chOff x="431800" y="1351046"/>
            <a:chExt cx="1828800" cy="1828800"/>
          </a:xfrm>
        </p:grpSpPr>
        <p:sp>
          <p:nvSpPr>
            <p:cNvPr id="5" name="Oval 4"/>
            <p:cNvSpPr/>
            <p:nvPr userDrawn="1"/>
          </p:nvSpPr>
          <p:spPr>
            <a:xfrm>
              <a:off x="431800" y="135104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ie 39"/>
            <p:cNvSpPr/>
            <p:nvPr userDrawn="1"/>
          </p:nvSpPr>
          <p:spPr>
            <a:xfrm>
              <a:off x="431800" y="1351046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3524" y="1372770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102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702945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30500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879975" y="3409950"/>
            <a:ext cx="1554480" cy="838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2590800" y="1352550"/>
            <a:ext cx="1828800" cy="1828800"/>
            <a:chOff x="2590800" y="1352550"/>
            <a:chExt cx="1828800" cy="1828800"/>
          </a:xfrm>
        </p:grpSpPr>
        <p:sp>
          <p:nvSpPr>
            <p:cNvPr id="41" name="Oval 40"/>
            <p:cNvSpPr/>
            <p:nvPr userDrawn="1"/>
          </p:nvSpPr>
          <p:spPr>
            <a:xfrm>
              <a:off x="25908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ie 41"/>
            <p:cNvSpPr/>
            <p:nvPr userDrawn="1"/>
          </p:nvSpPr>
          <p:spPr>
            <a:xfrm>
              <a:off x="25908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Picture Placeholder 5"/>
          <p:cNvSpPr>
            <a:spLocks noGrp="1"/>
          </p:cNvSpPr>
          <p:nvPr>
            <p:ph type="pic" sz="quarter" idx="28"/>
          </p:nvPr>
        </p:nvSpPr>
        <p:spPr>
          <a:xfrm>
            <a:off x="26125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724400" y="1352550"/>
            <a:ext cx="1828800" cy="1828800"/>
            <a:chOff x="4724400" y="1352550"/>
            <a:chExt cx="1828800" cy="1828800"/>
          </a:xfrm>
        </p:grpSpPr>
        <p:sp>
          <p:nvSpPr>
            <p:cNvPr id="44" name="Oval 43"/>
            <p:cNvSpPr/>
            <p:nvPr userDrawn="1"/>
          </p:nvSpPr>
          <p:spPr>
            <a:xfrm>
              <a:off x="4724400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ie 44"/>
            <p:cNvSpPr/>
            <p:nvPr userDrawn="1"/>
          </p:nvSpPr>
          <p:spPr>
            <a:xfrm>
              <a:off x="4724400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icture Placeholder 5"/>
          <p:cNvSpPr>
            <a:spLocks noGrp="1"/>
          </p:cNvSpPr>
          <p:nvPr>
            <p:ph type="pic" sz="quarter" idx="29"/>
          </p:nvPr>
        </p:nvSpPr>
        <p:spPr>
          <a:xfrm>
            <a:off x="4746124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6884895" y="1352550"/>
            <a:ext cx="1828800" cy="1828800"/>
            <a:chOff x="6884895" y="1352550"/>
            <a:chExt cx="1828800" cy="1828800"/>
          </a:xfrm>
        </p:grpSpPr>
        <p:sp>
          <p:nvSpPr>
            <p:cNvPr id="47" name="Oval 46"/>
            <p:cNvSpPr/>
            <p:nvPr userDrawn="1"/>
          </p:nvSpPr>
          <p:spPr>
            <a:xfrm>
              <a:off x="6884895" y="135255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ie 47"/>
            <p:cNvSpPr/>
            <p:nvPr userDrawn="1"/>
          </p:nvSpPr>
          <p:spPr>
            <a:xfrm>
              <a:off x="6884895" y="1352550"/>
              <a:ext cx="1828800" cy="1828800"/>
            </a:xfrm>
            <a:prstGeom prst="pie">
              <a:avLst>
                <a:gd name="adj1" fmla="val 10864249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762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5"/>
          <p:cNvSpPr>
            <a:spLocks noGrp="1"/>
          </p:cNvSpPr>
          <p:nvPr>
            <p:ph type="pic" sz="quarter" idx="30"/>
          </p:nvPr>
        </p:nvSpPr>
        <p:spPr>
          <a:xfrm>
            <a:off x="6906619" y="1374274"/>
            <a:ext cx="1785352" cy="178535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6" grpId="0"/>
      <p:bldP spid="49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0" y="86966"/>
            <a:ext cx="9144000" cy="21037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2190750"/>
            <a:ext cx="9144000" cy="243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276600" y="2571750"/>
            <a:ext cx="4050973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3276599" y="2877974"/>
            <a:ext cx="4044787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152401" y="2571750"/>
            <a:ext cx="3048000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1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9593593-8839-4E61-A88E-A10B7ED6919B}" type="datetimeFigureOut">
              <a:rPr lang="es-ES" smtClean="0"/>
              <a:t>11/05/2015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23A7823-3489-4DD8-9FF7-6DA1CBC7318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525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g4-01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" y="-6757"/>
            <a:ext cx="9139201" cy="515379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27532" y="4760804"/>
            <a:ext cx="1098755" cy="138502"/>
          </a:xfrm>
          <a:prstGeom prst="rect">
            <a:avLst/>
          </a:prstGeom>
        </p:spPr>
        <p:txBody>
          <a:bodyPr/>
          <a:lstStyle/>
          <a:p>
            <a:fld id="{68C2560D-EC28-3B41-86E8-18F1CE0113B4}" type="datetimeFigureOut">
              <a:rPr lang="en-US" smtClean="0"/>
              <a:t>5/11/2015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8909" y="4760804"/>
            <a:ext cx="1228623" cy="13850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0804"/>
            <a:ext cx="228926" cy="138504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" y="1553041"/>
            <a:ext cx="8459657" cy="19936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475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1955"/>
            <a:ext cx="8229600" cy="38779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35380"/>
            <a:ext cx="8229600" cy="3365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27532" y="4760804"/>
            <a:ext cx="1098755" cy="138502"/>
          </a:xfrm>
          <a:prstGeom prst="rect">
            <a:avLst/>
          </a:prstGeom>
        </p:spPr>
        <p:txBody>
          <a:bodyPr/>
          <a:lstStyle/>
          <a:p>
            <a:fld id="{29D28D06-218E-4EE5-AC47-A9F3FEC497C6}" type="datetime1">
              <a:rPr lang="en-US" smtClean="0"/>
              <a:t>5/11/2015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8909" y="4760804"/>
            <a:ext cx="1228623" cy="13850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760804"/>
            <a:ext cx="228926" cy="13850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46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1157288"/>
            <a:ext cx="5562600" cy="326612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550066" y="1565910"/>
            <a:ext cx="2377440" cy="2377440"/>
            <a:chOff x="550066" y="1565910"/>
            <a:chExt cx="2377440" cy="2377440"/>
          </a:xfrm>
        </p:grpSpPr>
        <p:sp>
          <p:nvSpPr>
            <p:cNvPr id="10" name="Oval 9"/>
            <p:cNvSpPr/>
            <p:nvPr userDrawn="1"/>
          </p:nvSpPr>
          <p:spPr>
            <a:xfrm>
              <a:off x="550066" y="1565910"/>
              <a:ext cx="2377440" cy="237744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Pie 1"/>
            <p:cNvSpPr/>
            <p:nvPr userDrawn="1"/>
          </p:nvSpPr>
          <p:spPr>
            <a:xfrm>
              <a:off x="550066" y="1565910"/>
              <a:ext cx="2377440" cy="2377440"/>
            </a:xfrm>
            <a:prstGeom prst="pie">
              <a:avLst>
                <a:gd name="adj1" fmla="val 10914741"/>
                <a:gd name="adj2" fmla="val 1620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95786" y="1611630"/>
            <a:ext cx="2286000" cy="2286000"/>
          </a:xfrm>
          <a:prstGeom prst="flowChartConnector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8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3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27532" y="4760804"/>
            <a:ext cx="1098755" cy="138502"/>
          </a:xfrm>
          <a:prstGeom prst="rect">
            <a:avLst/>
          </a:prstGeom>
        </p:spPr>
        <p:txBody>
          <a:bodyPr/>
          <a:lstStyle/>
          <a:p>
            <a:fld id="{168905B7-0AF8-4311-A816-0736BC558407}" type="datetime1">
              <a:rPr lang="en-US" smtClean="0"/>
              <a:t>5/11/2015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8909" y="4760804"/>
            <a:ext cx="1228623" cy="13850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Microsoft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4760804"/>
            <a:ext cx="228926" cy="138504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45720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257800" y="1352550"/>
            <a:ext cx="3429000" cy="2971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19550"/>
            <a:ext cx="4819650" cy="18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0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33400" y="1581150"/>
            <a:ext cx="2819400" cy="2438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 smtClean="0"/>
              <a:t>Insert Picture In Here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0" y="2028076"/>
            <a:ext cx="5247526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pic>
        <p:nvPicPr>
          <p:cNvPr id="9" name="Picture 2" descr="C:\Users\Rogue.Rogue-PC\Desktop\luxur project\Untitled-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brightnessContrast bright="2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20" y="4019551"/>
            <a:ext cx="2895600" cy="11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1723276"/>
            <a:ext cx="5247526" cy="304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4290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51816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3028950"/>
            <a:ext cx="1752600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51816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6934200" y="3028950"/>
            <a:ext cx="0" cy="83820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101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533400" y="1504950"/>
            <a:ext cx="4038600" cy="30241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2"/>
              </a:buClr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</a:defRPr>
            </a:lvl1pPr>
            <a:lvl2pPr>
              <a:lnSpc>
                <a:spcPct val="100000"/>
              </a:lnSpc>
              <a:spcBef>
                <a:spcPts val="400"/>
              </a:spcBef>
              <a:buClr>
                <a:schemeClr val="accent2">
                  <a:lumMod val="75000"/>
                </a:schemeClr>
              </a:buClr>
              <a:defRPr sz="1100">
                <a:solidFill>
                  <a:schemeClr val="tx1"/>
                </a:solidFill>
                <a:latin typeface="+mn-lt"/>
              </a:defRPr>
            </a:lvl2pPr>
            <a:lvl3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3pPr>
            <a:lvl4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4pPr>
            <a:lvl5pPr>
              <a:lnSpc>
                <a:spcPct val="70000"/>
              </a:lnSpc>
              <a:spcBef>
                <a:spcPts val="600"/>
              </a:spcBef>
              <a:defRPr sz="11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12395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610100" y="1123950"/>
            <a:ext cx="45339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23875" y="1162051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00575" y="1162050"/>
            <a:ext cx="4038600" cy="304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600575" y="1714500"/>
            <a:ext cx="0" cy="25908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0" y="4476749"/>
            <a:ext cx="9144000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610100" y="4476749"/>
            <a:ext cx="4533900" cy="10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0179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4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533400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533400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533400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33400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33400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963478" y="1504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5963478" y="1276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5963478" y="2647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32" hasCustomPrompt="1"/>
          </p:nvPr>
        </p:nvSpPr>
        <p:spPr>
          <a:xfrm>
            <a:off x="5963478" y="2419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33" hasCustomPrompt="1"/>
          </p:nvPr>
        </p:nvSpPr>
        <p:spPr>
          <a:xfrm>
            <a:off x="5963478" y="3790950"/>
            <a:ext cx="2590800" cy="838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34" hasCustomPrompt="1"/>
          </p:nvPr>
        </p:nvSpPr>
        <p:spPr>
          <a:xfrm>
            <a:off x="5963478" y="3562350"/>
            <a:ext cx="2590800" cy="3048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s with 4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533400" y="1200150"/>
            <a:ext cx="81534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86150"/>
            <a:ext cx="23622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2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view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952750"/>
            <a:ext cx="9144000" cy="1600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521027" y="320186"/>
            <a:ext cx="8101946" cy="498964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Exo" pitchFamily="50" charset="0"/>
                <a:ea typeface="Gulim" pitchFamily="34" charset="-127"/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21026" y="626410"/>
            <a:ext cx="8089573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5334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290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324600" y="3409950"/>
            <a:ext cx="2362200" cy="106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525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27"/>
          </p:nvPr>
        </p:nvSpPr>
        <p:spPr>
          <a:xfrm>
            <a:off x="38481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6743700" y="1209675"/>
            <a:ext cx="1524000" cy="1524000"/>
          </a:xfrm>
          <a:prstGeom prst="ellips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4552950"/>
            <a:ext cx="3048000" cy="7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 userDrawn="1"/>
        </p:nvSpPr>
        <p:spPr>
          <a:xfrm>
            <a:off x="3048000" y="4552950"/>
            <a:ext cx="3048000" cy="76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 userDrawn="1"/>
        </p:nvSpPr>
        <p:spPr>
          <a:xfrm>
            <a:off x="6096000" y="4552950"/>
            <a:ext cx="3048000" cy="762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3069142"/>
            <a:ext cx="2362200" cy="4170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 smtClean="0"/>
              <a:t>Edit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5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3" grpId="0" animBg="1"/>
      <p:bldP spid="18" grpId="0" animBg="1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931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0"/>
            <a:ext cx="2590800" cy="931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0"/>
          <p:cNvSpPr txBox="1">
            <a:spLocks/>
          </p:cNvSpPr>
          <p:nvPr/>
        </p:nvSpPr>
        <p:spPr>
          <a:xfrm>
            <a:off x="6172200" y="4679414"/>
            <a:ext cx="2735697" cy="367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200" b="1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aseline="0" dirty="0" smtClean="0">
                <a:solidFill>
                  <a:schemeClr val="accent2"/>
                </a:solidFill>
              </a:rPr>
              <a:t>SERVICIOS XAMARIN</a:t>
            </a:r>
            <a:endParaRPr lang="en-US" sz="1050" dirty="0">
              <a:solidFill>
                <a:schemeClr val="accent2"/>
              </a:solidFill>
            </a:endParaRPr>
          </a:p>
        </p:txBody>
      </p:sp>
      <p:sp>
        <p:nvSpPr>
          <p:cNvPr id="24" name="Text Placeholder 10"/>
          <p:cNvSpPr txBox="1">
            <a:spLocks/>
          </p:cNvSpPr>
          <p:nvPr/>
        </p:nvSpPr>
        <p:spPr>
          <a:xfrm>
            <a:off x="7256551" y="4836392"/>
            <a:ext cx="1658849" cy="2847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900" b="0" i="0" kern="1200" baseline="0">
                <a:solidFill>
                  <a:schemeClr val="bg1">
                    <a:lumMod val="95000"/>
                  </a:schemeClr>
                </a:solidFill>
                <a:latin typeface="Exo" pitchFamily="50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smtClean="0">
                <a:solidFill>
                  <a:schemeClr val="accent3"/>
                </a:solidFill>
              </a:rPr>
              <a:t>AVANTE</a:t>
            </a:r>
            <a:endParaRPr lang="en-US" sz="800" dirty="0">
              <a:solidFill>
                <a:schemeClr val="accent3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5069540"/>
            <a:ext cx="9144000" cy="739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293225" y="5069540"/>
            <a:ext cx="2590800" cy="73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4629150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6"/>
          <p:cNvSpPr txBox="1">
            <a:spLocks/>
          </p:cNvSpPr>
          <p:nvPr/>
        </p:nvSpPr>
        <p:spPr>
          <a:xfrm flipH="1">
            <a:off x="3886102" y="1623222"/>
            <a:ext cx="5257898" cy="2835997"/>
          </a:xfrm>
          <a:custGeom>
            <a:avLst/>
            <a:gdLst>
              <a:gd name="connsiteX0" fmla="*/ 0 w 5257800"/>
              <a:gd name="connsiteY0" fmla="*/ 3420941 h 3420941"/>
              <a:gd name="connsiteX1" fmla="*/ 0 w 5257800"/>
              <a:gd name="connsiteY1" fmla="*/ 0 h 3420941"/>
              <a:gd name="connsiteX2" fmla="*/ 5257800 w 5257800"/>
              <a:gd name="connsiteY2" fmla="*/ 3420941 h 3420941"/>
              <a:gd name="connsiteX3" fmla="*/ 0 w 5257800"/>
              <a:gd name="connsiteY3" fmla="*/ 3420941 h 3420941"/>
              <a:gd name="connsiteX0" fmla="*/ 0 w 5257800"/>
              <a:gd name="connsiteY0" fmla="*/ 2268900 h 2268900"/>
              <a:gd name="connsiteX1" fmla="*/ 10332 w 5257800"/>
              <a:gd name="connsiteY1" fmla="*/ 0 h 2268900"/>
              <a:gd name="connsiteX2" fmla="*/ 5257800 w 5257800"/>
              <a:gd name="connsiteY2" fmla="*/ 2268900 h 2268900"/>
              <a:gd name="connsiteX3" fmla="*/ 0 w 5257800"/>
              <a:gd name="connsiteY3" fmla="*/ 2268900 h 2268900"/>
              <a:gd name="connsiteX0" fmla="*/ 0 w 5257800"/>
              <a:gd name="connsiteY0" fmla="*/ 2847687 h 2847687"/>
              <a:gd name="connsiteX1" fmla="*/ 10332 w 5257800"/>
              <a:gd name="connsiteY1" fmla="*/ 578787 h 2847687"/>
              <a:gd name="connsiteX2" fmla="*/ 888571 w 5257800"/>
              <a:gd name="connsiteY2" fmla="*/ 11493 h 2847687"/>
              <a:gd name="connsiteX3" fmla="*/ 5257800 w 5257800"/>
              <a:gd name="connsiteY3" fmla="*/ 2847687 h 2847687"/>
              <a:gd name="connsiteX4" fmla="*/ 0 w 5257800"/>
              <a:gd name="connsiteY4" fmla="*/ 2847687 h 2847687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36194 h 2836194"/>
              <a:gd name="connsiteX1" fmla="*/ 10332 w 5257800"/>
              <a:gd name="connsiteY1" fmla="*/ 567294 h 2836194"/>
              <a:gd name="connsiteX2" fmla="*/ 888571 w 5257800"/>
              <a:gd name="connsiteY2" fmla="*/ 0 h 2836194"/>
              <a:gd name="connsiteX3" fmla="*/ 5257800 w 5257800"/>
              <a:gd name="connsiteY3" fmla="*/ 2836194 h 2836194"/>
              <a:gd name="connsiteX4" fmla="*/ 0 w 5257800"/>
              <a:gd name="connsiteY4" fmla="*/ 2836194 h 2836194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56858 h 2856858"/>
              <a:gd name="connsiteX1" fmla="*/ 10332 w 5257800"/>
              <a:gd name="connsiteY1" fmla="*/ 587958 h 2856858"/>
              <a:gd name="connsiteX2" fmla="*/ 862741 w 5257800"/>
              <a:gd name="connsiteY2" fmla="*/ 0 h 2856858"/>
              <a:gd name="connsiteX3" fmla="*/ 5257800 w 5257800"/>
              <a:gd name="connsiteY3" fmla="*/ 2856858 h 2856858"/>
              <a:gd name="connsiteX4" fmla="*/ 0 w 5257800"/>
              <a:gd name="connsiteY4" fmla="*/ 2856858 h 2856858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0 w 5257800"/>
              <a:gd name="connsiteY0" fmla="*/ 2835997 h 2835997"/>
              <a:gd name="connsiteX1" fmla="*/ 10332 w 5257800"/>
              <a:gd name="connsiteY1" fmla="*/ 567097 h 2835997"/>
              <a:gd name="connsiteX2" fmla="*/ 880125 w 5257800"/>
              <a:gd name="connsiteY2" fmla="*/ 0 h 2835997"/>
              <a:gd name="connsiteX3" fmla="*/ 5257800 w 5257800"/>
              <a:gd name="connsiteY3" fmla="*/ 2835997 h 2835997"/>
              <a:gd name="connsiteX4" fmla="*/ 0 w 5257800"/>
              <a:gd name="connsiteY4" fmla="*/ 2835997 h 2835997"/>
              <a:gd name="connsiteX0" fmla="*/ 98 w 5257898"/>
              <a:gd name="connsiteY0" fmla="*/ 2835997 h 2835997"/>
              <a:gd name="connsiteX1" fmla="*/ 0 w 5257898"/>
              <a:gd name="connsiteY1" fmla="*/ 567097 h 2835997"/>
              <a:gd name="connsiteX2" fmla="*/ 880223 w 5257898"/>
              <a:gd name="connsiteY2" fmla="*/ 0 h 2835997"/>
              <a:gd name="connsiteX3" fmla="*/ 5257898 w 5257898"/>
              <a:gd name="connsiteY3" fmla="*/ 2835997 h 2835997"/>
              <a:gd name="connsiteX4" fmla="*/ 98 w 5257898"/>
              <a:gd name="connsiteY4" fmla="*/ 2835997 h 283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898" h="2835997">
                <a:moveTo>
                  <a:pt x="98" y="2835997"/>
                </a:moveTo>
                <a:cubicBezTo>
                  <a:pt x="65" y="2079697"/>
                  <a:pt x="33" y="1323397"/>
                  <a:pt x="0" y="567097"/>
                </a:cubicBezTo>
                <a:cubicBezTo>
                  <a:pt x="659539" y="119694"/>
                  <a:pt x="154015" y="462311"/>
                  <a:pt x="880223" y="0"/>
                </a:cubicBezTo>
                <a:lnTo>
                  <a:pt x="5257898" y="2835997"/>
                </a:lnTo>
                <a:lnTo>
                  <a:pt x="98" y="2835997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  <p:sp>
        <p:nvSpPr>
          <p:cNvPr id="40" name="Text Placeholder 6"/>
          <p:cNvSpPr txBox="1">
            <a:spLocks/>
          </p:cNvSpPr>
          <p:nvPr/>
        </p:nvSpPr>
        <p:spPr>
          <a:xfrm rot="16200000">
            <a:off x="8130711" y="1560211"/>
            <a:ext cx="1144749" cy="881829"/>
          </a:xfrm>
          <a:prstGeom prst="triangle">
            <a:avLst/>
          </a:prstGeom>
          <a:solidFill>
            <a:schemeClr val="accent2">
              <a:alpha val="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97" r:id="rId5"/>
    <p:sldLayoutId id="2147483676" r:id="rId6"/>
    <p:sldLayoutId id="2147483677" r:id="rId7"/>
    <p:sldLayoutId id="2147483678" r:id="rId8"/>
    <p:sldLayoutId id="214748368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98" r:id="rId15"/>
    <p:sldLayoutId id="2147483696" r:id="rId16"/>
    <p:sldLayoutId id="2147483695" r:id="rId17"/>
    <p:sldLayoutId id="2147483694" r:id="rId18"/>
    <p:sldLayoutId id="2147483693" r:id="rId19"/>
    <p:sldLayoutId id="2147483691" r:id="rId20"/>
    <p:sldLayoutId id="2147483690" r:id="rId21"/>
    <p:sldLayoutId id="2147483689" r:id="rId22"/>
    <p:sldLayoutId id="2147483684" r:id="rId23"/>
    <p:sldLayoutId id="2147483685" r:id="rId24"/>
    <p:sldLayoutId id="2147483686" r:id="rId25"/>
    <p:sldLayoutId id="2147483692" r:id="rId26"/>
    <p:sldLayoutId id="2147483699" r:id="rId27"/>
    <p:sldLayoutId id="2147483701" r:id="rId28"/>
    <p:sldLayoutId id="2147483702" r:id="rId29"/>
    <p:sldLayoutId id="2147483703" r:id="rId30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hyperlink" Target="http://geeks.ms/blogs/jsuarez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" y="839"/>
            <a:ext cx="9141583" cy="5151662"/>
          </a:xfrm>
        </p:spPr>
      </p:pic>
      <p:sp>
        <p:nvSpPr>
          <p:cNvPr id="24" name="Entrada manual 23"/>
          <p:cNvSpPr/>
          <p:nvPr/>
        </p:nvSpPr>
        <p:spPr>
          <a:xfrm rot="5400000">
            <a:off x="19653" y="-18447"/>
            <a:ext cx="5143500" cy="5180394"/>
          </a:xfrm>
          <a:prstGeom prst="flowChartManualInpu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31" name="Title 19"/>
          <p:cNvSpPr txBox="1">
            <a:spLocks/>
          </p:cNvSpPr>
          <p:nvPr/>
        </p:nvSpPr>
        <p:spPr>
          <a:xfrm>
            <a:off x="304800" y="819150"/>
            <a:ext cx="3593773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INTRODUCCIÓN A XAMARIN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itle 19"/>
          <p:cNvSpPr txBox="1">
            <a:spLocks/>
          </p:cNvSpPr>
          <p:nvPr/>
        </p:nvSpPr>
        <p:spPr>
          <a:xfrm>
            <a:off x="152400" y="2529986"/>
            <a:ext cx="4267200" cy="103236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En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que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consiste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,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aporte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, costs y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todo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lo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necesario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para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concretar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con </a:t>
            </a:r>
            <a:r>
              <a:rPr lang="en-US" sz="1800" dirty="0" err="1" smtClean="0">
                <a:solidFill>
                  <a:schemeClr val="bg1"/>
                </a:solidFill>
                <a:latin typeface="+mn-lt"/>
              </a:rPr>
              <a:t>exactitud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 Xamarin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7450" y="11621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5 CuadroTexto"/>
          <p:cNvSpPr txBox="1"/>
          <p:nvPr/>
        </p:nvSpPr>
        <p:spPr>
          <a:xfrm>
            <a:off x="444366" y="438150"/>
            <a:ext cx="22988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dirty="0" smtClean="0">
                <a:solidFill>
                  <a:schemeClr val="accent2"/>
                </a:solidFill>
                <a:latin typeface="Franklin Gothic Book" panose="020B0503020102020204" pitchFamily="34" charset="0"/>
              </a:rPr>
              <a:t>¿APIs </a:t>
            </a:r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nativas?</a:t>
            </a:r>
          </a:p>
        </p:txBody>
      </p:sp>
      <p:pic>
        <p:nvPicPr>
          <p:cNvPr id="8" name="Picture 7" descr="iOS C#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9419" y="1594465"/>
            <a:ext cx="4365002" cy="3135038"/>
          </a:xfrm>
          <a:prstGeom prst="rect">
            <a:avLst/>
          </a:prstGeom>
        </p:spPr>
      </p:pic>
      <p:sp>
        <p:nvSpPr>
          <p:cNvPr id="9" name="Title 10"/>
          <p:cNvSpPr txBox="1">
            <a:spLocks/>
          </p:cNvSpPr>
          <p:nvPr/>
        </p:nvSpPr>
        <p:spPr bwMode="auto">
          <a:xfrm>
            <a:off x="1762267" y="1055476"/>
            <a:ext cx="5879306" cy="561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4288" tIns="14288" rIns="14288" bIns="14288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17145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3429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51435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685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en-US" sz="3300" dirty="0"/>
              <a:t>APIs iOS | 100% de </a:t>
            </a:r>
            <a:r>
              <a:rPr lang="en-US" sz="3300" dirty="0" err="1"/>
              <a:t>Convergencia</a:t>
            </a:r>
            <a:endParaRPr lang="en-US" sz="3300" kern="0" dirty="0"/>
          </a:p>
        </p:txBody>
      </p:sp>
    </p:spTree>
    <p:extLst>
      <p:ext uri="{BB962C8B-B14F-4D97-AF65-F5344CB8AC3E}">
        <p14:creationId xmlns:p14="http://schemas.microsoft.com/office/powerpoint/2010/main" val="38748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5 CuadroTexto"/>
          <p:cNvSpPr txBox="1"/>
          <p:nvPr/>
        </p:nvSpPr>
        <p:spPr>
          <a:xfrm>
            <a:off x="457200" y="438150"/>
            <a:ext cx="22988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dirty="0" smtClean="0">
                <a:solidFill>
                  <a:schemeClr val="accent2"/>
                </a:solidFill>
                <a:latin typeface="Franklin Gothic Book" panose="020B0503020102020204" pitchFamily="34" charset="0"/>
              </a:rPr>
              <a:t>¿APIs </a:t>
            </a:r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nativas?</a:t>
            </a:r>
          </a:p>
        </p:txBody>
      </p:sp>
      <p:sp>
        <p:nvSpPr>
          <p:cNvPr id="8" name="Title 10"/>
          <p:cNvSpPr txBox="1">
            <a:spLocks/>
          </p:cNvSpPr>
          <p:nvPr/>
        </p:nvSpPr>
        <p:spPr>
          <a:xfrm>
            <a:off x="1769492" y="1205729"/>
            <a:ext cx="6172200" cy="2706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APIs Android | 100% de </a:t>
            </a:r>
            <a:r>
              <a:rPr lang="en-US" sz="2700" dirty="0" err="1"/>
              <a:t>Convergencia</a:t>
            </a:r>
            <a:endParaRPr lang="en-US" sz="2700" dirty="0"/>
          </a:p>
        </p:txBody>
      </p:sp>
      <p:pic>
        <p:nvPicPr>
          <p:cNvPr id="9" name="Picture 8" descr="Android C#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921" y="1501319"/>
            <a:ext cx="4536504" cy="31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6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28625" y="1378371"/>
            <a:ext cx="8229600" cy="20601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600" dirty="0" err="1" smtClean="0">
                <a:solidFill>
                  <a:srgbClr val="00BCF2"/>
                </a:solidFill>
              </a:rPr>
              <a:t>Es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decir</a:t>
            </a:r>
            <a:r>
              <a:rPr lang="en-US" sz="2600" dirty="0" smtClean="0">
                <a:solidFill>
                  <a:srgbClr val="00BCF2"/>
                </a:solidFill>
              </a:rPr>
              <a:t>, </a:t>
            </a:r>
            <a:r>
              <a:rPr lang="en-US" sz="2600" dirty="0" err="1" smtClean="0">
                <a:solidFill>
                  <a:srgbClr val="00BCF2"/>
                </a:solidFill>
              </a:rPr>
              <a:t>cualquier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cosa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que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puedas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hacer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en</a:t>
            </a:r>
            <a:r>
              <a:rPr lang="en-US" sz="2600" dirty="0" smtClean="0">
                <a:solidFill>
                  <a:srgbClr val="00BCF2"/>
                </a:solidFill>
              </a:rPr>
              <a:t> Objective-C, Swift, o </a:t>
            </a:r>
            <a:r>
              <a:rPr lang="en-US" sz="2600" dirty="0">
                <a:solidFill>
                  <a:srgbClr val="00BCF2"/>
                </a:solidFill>
              </a:rPr>
              <a:t>Java </a:t>
            </a:r>
            <a:br>
              <a:rPr lang="en-US" sz="2600" dirty="0">
                <a:solidFill>
                  <a:srgbClr val="00BCF2"/>
                </a:solidFill>
              </a:rPr>
            </a:br>
            <a:r>
              <a:rPr lang="en-US" sz="2600" dirty="0" smtClean="0">
                <a:solidFill>
                  <a:srgbClr val="00BCF2"/>
                </a:solidFill>
              </a:rPr>
              <a:t>se </a:t>
            </a:r>
            <a:r>
              <a:rPr lang="en-US" sz="2600" dirty="0" err="1" smtClean="0">
                <a:solidFill>
                  <a:srgbClr val="00BCF2"/>
                </a:solidFill>
              </a:rPr>
              <a:t>puede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hacer</a:t>
            </a:r>
            <a:r>
              <a:rPr lang="en-US" sz="2600" dirty="0" smtClean="0">
                <a:solidFill>
                  <a:srgbClr val="00BCF2"/>
                </a:solidFill>
              </a:rPr>
              <a:t> con C</a:t>
            </a:r>
            <a:r>
              <a:rPr lang="en-US" sz="2600" dirty="0">
                <a:solidFill>
                  <a:srgbClr val="00BCF2"/>
                </a:solidFill>
              </a:rPr>
              <a:t># </a:t>
            </a:r>
            <a:r>
              <a:rPr lang="en-US" sz="2600" dirty="0" smtClean="0">
                <a:solidFill>
                  <a:srgbClr val="00BCF2"/>
                </a:solidFill>
              </a:rPr>
              <a:t>con </a:t>
            </a:r>
            <a:r>
              <a:rPr lang="en-US" sz="2600" dirty="0" err="1" smtClean="0">
                <a:solidFill>
                  <a:srgbClr val="00BCF2"/>
                </a:solidFill>
              </a:rPr>
              <a:t>Xamarin</a:t>
            </a:r>
            <a:r>
              <a:rPr lang="en-US" sz="2600" dirty="0" smtClean="0">
                <a:solidFill>
                  <a:srgbClr val="00BCF2"/>
                </a:solidFill>
              </a:rPr>
              <a:t> </a:t>
            </a:r>
            <a:r>
              <a:rPr lang="en-US" sz="2600" dirty="0" err="1" smtClean="0">
                <a:solidFill>
                  <a:srgbClr val="00BCF2"/>
                </a:solidFill>
              </a:rPr>
              <a:t>usando</a:t>
            </a:r>
            <a:r>
              <a:rPr lang="en-US" sz="2600" dirty="0" smtClean="0">
                <a:solidFill>
                  <a:srgbClr val="00BCF2"/>
                </a:solidFill>
              </a:rPr>
              <a:t> Visual </a:t>
            </a:r>
            <a:r>
              <a:rPr lang="en-US" sz="2600" dirty="0">
                <a:solidFill>
                  <a:srgbClr val="00BCF2"/>
                </a:solidFill>
              </a:rPr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19870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165048" y="33261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01160" y="3930857"/>
            <a:ext cx="4166040" cy="481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algn="l" defTabSz="457011">
              <a:defRPr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Xamarin.iOS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realiza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compilación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Ahead Of Time (AOT) para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binario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ARM para la Apple’s App Store.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201613"/>
            <a:ext cx="9144000" cy="53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sz="4000" b="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Rendimiento</a:t>
            </a:r>
            <a:r>
              <a:rPr lang="en-US" sz="4000" b="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000" b="0" dirty="0" err="1" smtClean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</a:t>
            </a:r>
            <a:endParaRPr lang="en-US" sz="4000" b="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4825560" y="3930857"/>
            <a:ext cx="3950140" cy="4812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lvl="1" algn="l" defTabSz="457011">
              <a:defRPr/>
            </a:pP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Xamarin.Android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compilación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Just In Time (JIT).</a:t>
            </a:r>
          </a:p>
        </p:txBody>
      </p:sp>
      <p:pic>
        <p:nvPicPr>
          <p:cNvPr id="2" name="Picture 1" descr="Presentation_vs02_AOT_nobg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600" y="1038861"/>
            <a:ext cx="8923663" cy="25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0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34" y="3174312"/>
            <a:ext cx="2328744" cy="733673"/>
          </a:xfrm>
          <a:prstGeom prst="rect">
            <a:avLst/>
          </a:prstGeom>
        </p:spPr>
      </p:pic>
      <p:sp>
        <p:nvSpPr>
          <p:cNvPr id="55298" name="Rectangle 8"/>
          <p:cNvSpPr>
            <a:spLocks noChangeArrowheads="1"/>
          </p:cNvSpPr>
          <p:nvPr/>
        </p:nvSpPr>
        <p:spPr bwMode="gray">
          <a:xfrm>
            <a:off x="5527675" y="1208088"/>
            <a:ext cx="2368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/>
          <a:p>
            <a:endParaRPr lang="de-DE" altLang="en-US" sz="3200" b="1">
              <a:solidFill>
                <a:srgbClr val="254061"/>
              </a:solidFill>
              <a:latin typeface="Myriad Pro"/>
              <a:ea typeface="Myriad Pro"/>
              <a:cs typeface="Myriad Pro"/>
            </a:endParaRPr>
          </a:p>
        </p:txBody>
      </p:sp>
      <p:sp>
        <p:nvSpPr>
          <p:cNvPr id="55299" name="TextBox 31"/>
          <p:cNvSpPr txBox="1">
            <a:spLocks noChangeArrowheads="1"/>
          </p:cNvSpPr>
          <p:nvPr/>
        </p:nvSpPr>
        <p:spPr bwMode="auto">
          <a:xfrm>
            <a:off x="9363075" y="3057525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55301" name="Title 1"/>
          <p:cNvSpPr txBox="1">
            <a:spLocks/>
          </p:cNvSpPr>
          <p:nvPr/>
        </p:nvSpPr>
        <p:spPr bwMode="auto">
          <a:xfrm>
            <a:off x="0" y="206375"/>
            <a:ext cx="9144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1pPr>
            <a:lvl2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2pPr>
            <a:lvl3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3pPr>
            <a:lvl4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4pPr>
            <a:lvl5pPr defTabSz="457200"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5pPr>
            <a:lvl6pPr marL="1143000" indent="1143000" defTabSz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6pPr>
            <a:lvl7pPr marL="1600200" indent="1143000" defTabSz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7pPr>
            <a:lvl8pPr marL="2057400" indent="1143000" defTabSz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8pPr>
            <a:lvl9pPr marL="2514600" indent="1143000" defTabSz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2" charset="0"/>
                <a:ea typeface="ヒラギノ角ゴ ProN W3" pitchFamily="2" charset="-128"/>
                <a:sym typeface="Gill Sans" pitchFamily="2" charset="0"/>
              </a:defRPr>
            </a:lvl9pPr>
          </a:lstStyle>
          <a:p>
            <a:pPr algn="ctr" eaLnBrk="1" hangingPunct="1"/>
            <a:r>
              <a:rPr lang="en-US" altLang="en-US" sz="4000" dirty="0" err="1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Tecnologías</a:t>
            </a:r>
            <a:r>
              <a:rPr lang="en-US" altLang="en-US" sz="4000" dirty="0" smtClean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 </a:t>
            </a:r>
            <a:r>
              <a:rPr lang="en-US" altLang="en-US" sz="4000" dirty="0" err="1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emergentes</a:t>
            </a:r>
            <a:r>
              <a:rPr lang="en-US" altLang="en-US" sz="4000" dirty="0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 y </a:t>
            </a:r>
            <a:r>
              <a:rPr lang="en-US" altLang="en-US" sz="4000" dirty="0" err="1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nuevos</a:t>
            </a:r>
            <a:r>
              <a:rPr lang="en-US" altLang="en-US" sz="4000" dirty="0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 </a:t>
            </a:r>
            <a:r>
              <a:rPr lang="en-US" altLang="en-US" sz="4000" dirty="0" err="1" smtClean="0">
                <a:solidFill>
                  <a:schemeClr val="accent2"/>
                </a:solidFill>
                <a:latin typeface="Segoe UI" panose="020B0502040204020203" pitchFamily="34" charset="0"/>
                <a:ea typeface="MS PGothic" panose="020B0600070205080204" pitchFamily="34" charset="-128"/>
                <a:cs typeface="Segoe UI" panose="020B0502040204020203" pitchFamily="34" charset="0"/>
              </a:rPr>
              <a:t>dispositivos</a:t>
            </a:r>
            <a:endParaRPr lang="en-US" altLang="en-US" sz="4000" dirty="0">
              <a:solidFill>
                <a:schemeClr val="accent2"/>
              </a:solidFill>
              <a:latin typeface="Segoe UI" panose="020B0502040204020203" pitchFamily="34" charset="0"/>
              <a:ea typeface="MS PGothic" panose="020B0600070205080204" pitchFamily="34" charset="-128"/>
              <a:cs typeface="Segoe UI" panose="020B0502040204020203" pitchFamily="34" charset="0"/>
            </a:endParaRPr>
          </a:p>
        </p:txBody>
      </p:sp>
      <p:pic>
        <p:nvPicPr>
          <p:cNvPr id="55304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00" y="2160559"/>
            <a:ext cx="1622694" cy="162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23" y="2029582"/>
            <a:ext cx="1315856" cy="2075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114" y="1847993"/>
            <a:ext cx="4034561" cy="2247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3199" y="4104587"/>
            <a:ext cx="8857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Helvetica"/>
                <a:cs typeface="Helvetica"/>
              </a:rPr>
              <a:t>    Android Wear                    Google Glass                 Amazon Fire Phone        Amazon Fire TV</a:t>
            </a:r>
            <a:endParaRPr lang="en-US" sz="16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34598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2"/>
          <p:cNvCxnSpPr/>
          <p:nvPr/>
        </p:nvCxnSpPr>
        <p:spPr>
          <a:xfrm flipV="1">
            <a:off x="1734359" y="2341234"/>
            <a:ext cx="6172200" cy="17879"/>
          </a:xfrm>
          <a:prstGeom prst="line">
            <a:avLst/>
          </a:prstGeom>
          <a:ln>
            <a:solidFill>
              <a:srgbClr val="37609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1831631" y="2269778"/>
            <a:ext cx="171450" cy="171450"/>
            <a:chOff x="2628904" y="3086104"/>
            <a:chExt cx="228600" cy="228600"/>
          </a:xfrm>
        </p:grpSpPr>
        <p:sp>
          <p:nvSpPr>
            <p:cNvPr id="14" name="Oval 13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oup 31"/>
          <p:cNvGrpSpPr>
            <a:grpSpLocks/>
          </p:cNvGrpSpPr>
          <p:nvPr/>
        </p:nvGrpSpPr>
        <p:grpSpPr bwMode="auto">
          <a:xfrm>
            <a:off x="5604722" y="2265016"/>
            <a:ext cx="171450" cy="171450"/>
            <a:chOff x="2628904" y="3086104"/>
            <a:chExt cx="228600" cy="228600"/>
          </a:xfrm>
        </p:grpSpPr>
        <p:sp>
          <p:nvSpPr>
            <p:cNvPr id="19" name="Oval 18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626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82790" y="2054276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2A9B18"/>
                </a:solidFill>
              </a:rPr>
              <a:t>2000</a:t>
            </a:r>
            <a:endParaRPr lang="en-US" sz="1050" dirty="0">
              <a:solidFill>
                <a:srgbClr val="2A9B18"/>
              </a:solidFill>
            </a:endParaRPr>
          </a:p>
        </p:txBody>
      </p:sp>
      <p:sp>
        <p:nvSpPr>
          <p:cNvPr id="23" name="Rektangel 76"/>
          <p:cNvSpPr>
            <a:spLocks noChangeArrowheads="1"/>
          </p:cNvSpPr>
          <p:nvPr/>
        </p:nvSpPr>
        <p:spPr bwMode="auto">
          <a:xfrm>
            <a:off x="1658990" y="2556706"/>
            <a:ext cx="106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Se funda 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Ximian </a:t>
            </a:r>
            <a:br>
              <a:rPr lang="en-US" sz="900" noProof="1">
                <a:solidFill>
                  <a:srgbClr val="262626"/>
                </a:solidFill>
              </a:rPr>
            </a:br>
            <a:endParaRPr lang="en-US" sz="900" noProof="1">
              <a:solidFill>
                <a:srgbClr val="262626"/>
              </a:solidFill>
            </a:endParaRP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4804622" y="2269778"/>
            <a:ext cx="171450" cy="171450"/>
            <a:chOff x="2628904" y="3086104"/>
            <a:chExt cx="228600" cy="228600"/>
          </a:xfrm>
        </p:grpSpPr>
        <p:sp>
          <p:nvSpPr>
            <p:cNvPr id="25" name="Oval 24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626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2441231" y="2269778"/>
            <a:ext cx="171450" cy="171450"/>
            <a:chOff x="2628904" y="3086104"/>
            <a:chExt cx="228600" cy="228600"/>
          </a:xfrm>
        </p:grpSpPr>
        <p:sp>
          <p:nvSpPr>
            <p:cNvPr id="30" name="Oval 26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31" name="Oval 27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32" name="TextBox 28"/>
          <p:cNvSpPr txBox="1"/>
          <p:nvPr/>
        </p:nvSpPr>
        <p:spPr>
          <a:xfrm>
            <a:off x="2192390" y="2047727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2A9B18"/>
                </a:solidFill>
              </a:rPr>
              <a:t>2001</a:t>
            </a:r>
            <a:endParaRPr lang="en-US" sz="1050" dirty="0">
              <a:solidFill>
                <a:srgbClr val="2A9B18"/>
              </a:solidFill>
            </a:endParaRPr>
          </a:p>
        </p:txBody>
      </p:sp>
      <p:sp>
        <p:nvSpPr>
          <p:cNvPr id="33" name="Rektangel 76"/>
          <p:cNvSpPr>
            <a:spLocks noChangeArrowheads="1"/>
          </p:cNvSpPr>
          <p:nvPr/>
        </p:nvSpPr>
        <p:spPr bwMode="auto">
          <a:xfrm>
            <a:off x="2354315" y="2556706"/>
            <a:ext cx="106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Comienza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Mono</a:t>
            </a:r>
          </a:p>
          <a:p>
            <a:endParaRPr lang="en-US" sz="900" noProof="1">
              <a:solidFill>
                <a:srgbClr val="262626"/>
              </a:solidFill>
            </a:endParaRPr>
          </a:p>
        </p:txBody>
      </p: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3145607" y="2269778"/>
            <a:ext cx="171450" cy="171450"/>
            <a:chOff x="2628904" y="3086104"/>
            <a:chExt cx="228600" cy="228600"/>
          </a:xfrm>
        </p:grpSpPr>
        <p:sp>
          <p:nvSpPr>
            <p:cNvPr id="35" name="Oval 31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36" name="Oval 32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37" name="TextBox 33"/>
          <p:cNvSpPr txBox="1"/>
          <p:nvPr/>
        </p:nvSpPr>
        <p:spPr>
          <a:xfrm>
            <a:off x="2916649" y="2041178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2A9B18"/>
                </a:solidFill>
              </a:rPr>
              <a:t>2003</a:t>
            </a:r>
            <a:endParaRPr lang="en-US" sz="1050" dirty="0">
              <a:solidFill>
                <a:srgbClr val="2A9B18"/>
              </a:solidFill>
            </a:endParaRPr>
          </a:p>
        </p:txBody>
      </p:sp>
      <p:sp>
        <p:nvSpPr>
          <p:cNvPr id="38" name="Rektangel 76"/>
          <p:cNvSpPr>
            <a:spLocks noChangeArrowheads="1"/>
          </p:cNvSpPr>
          <p:nvPr/>
        </p:nvSpPr>
        <p:spPr bwMode="auto">
          <a:xfrm>
            <a:off x="3069049" y="2556706"/>
            <a:ext cx="1066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Ximian </a:t>
            </a:r>
            <a:br>
              <a:rPr lang="en-US" sz="900" noProof="1">
                <a:solidFill>
                  <a:srgbClr val="262626"/>
                </a:solidFill>
              </a:rPr>
            </a:br>
            <a:r>
              <a:rPr lang="en-US" sz="900" noProof="1">
                <a:solidFill>
                  <a:srgbClr val="262626"/>
                </a:solidFill>
              </a:rPr>
              <a:t>es adquirida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Por Novell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021190" y="2269778"/>
            <a:ext cx="171450" cy="171450"/>
            <a:chOff x="2628904" y="3086104"/>
            <a:chExt cx="228600" cy="228600"/>
          </a:xfrm>
        </p:grpSpPr>
        <p:sp>
          <p:nvSpPr>
            <p:cNvPr id="40" name="Oval 36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2A9B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41" name="Oval 37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2A9B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42" name="TextBox 38"/>
          <p:cNvSpPr txBox="1"/>
          <p:nvPr/>
        </p:nvSpPr>
        <p:spPr>
          <a:xfrm>
            <a:off x="3764374" y="2034629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2A9B18"/>
                </a:solidFill>
              </a:rPr>
              <a:t>2009</a:t>
            </a:r>
            <a:endParaRPr lang="en-US" sz="1050" dirty="0">
              <a:solidFill>
                <a:srgbClr val="2A9B18"/>
              </a:solidFill>
            </a:endParaRPr>
          </a:p>
        </p:txBody>
      </p:sp>
      <p:sp>
        <p:nvSpPr>
          <p:cNvPr id="43" name="Rektangel 76"/>
          <p:cNvSpPr>
            <a:spLocks noChangeArrowheads="1"/>
          </p:cNvSpPr>
          <p:nvPr/>
        </p:nvSpPr>
        <p:spPr bwMode="auto">
          <a:xfrm>
            <a:off x="3907249" y="2556705"/>
            <a:ext cx="83903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Se lanza el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Primer product iOS</a:t>
            </a:r>
          </a:p>
        </p:txBody>
      </p:sp>
      <p:sp>
        <p:nvSpPr>
          <p:cNvPr id="44" name="TextBox 40"/>
          <p:cNvSpPr txBox="1"/>
          <p:nvPr/>
        </p:nvSpPr>
        <p:spPr>
          <a:xfrm>
            <a:off x="4554949" y="2028081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3366FF"/>
                </a:solidFill>
              </a:rPr>
              <a:t>2011</a:t>
            </a:r>
            <a:endParaRPr lang="en-US" sz="1050" dirty="0">
              <a:solidFill>
                <a:srgbClr val="3366FF"/>
              </a:solidFill>
            </a:endParaRPr>
          </a:p>
        </p:txBody>
      </p:sp>
      <p:sp>
        <p:nvSpPr>
          <p:cNvPr id="45" name="Rektangel 76"/>
          <p:cNvSpPr>
            <a:spLocks noChangeArrowheads="1"/>
          </p:cNvSpPr>
          <p:nvPr/>
        </p:nvSpPr>
        <p:spPr bwMode="auto">
          <a:xfrm>
            <a:off x="4677941" y="2556706"/>
            <a:ext cx="682524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Se funda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Xamarin 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Primera 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Release de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Xamarin.Android</a:t>
            </a:r>
          </a:p>
        </p:txBody>
      </p:sp>
      <p:sp>
        <p:nvSpPr>
          <p:cNvPr id="46" name="TextBox 42"/>
          <p:cNvSpPr txBox="1"/>
          <p:nvPr/>
        </p:nvSpPr>
        <p:spPr>
          <a:xfrm>
            <a:off x="5335999" y="2028677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3366FF"/>
                </a:solidFill>
              </a:rPr>
              <a:t>2012</a:t>
            </a:r>
            <a:endParaRPr lang="en-US" sz="1050" dirty="0">
              <a:solidFill>
                <a:srgbClr val="3366FF"/>
              </a:solidFill>
            </a:endParaRPr>
          </a:p>
        </p:txBody>
      </p:sp>
      <p:sp>
        <p:nvSpPr>
          <p:cNvPr id="47" name="Rektangel 76"/>
          <p:cNvSpPr>
            <a:spLocks noChangeArrowheads="1"/>
          </p:cNvSpPr>
          <p:nvPr/>
        </p:nvSpPr>
        <p:spPr bwMode="auto">
          <a:xfrm>
            <a:off x="5528405" y="2562755"/>
            <a:ext cx="10601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Primera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Release de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Xamarin.Mac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Launch</a:t>
            </a:r>
            <a:br>
              <a:rPr lang="en-US" sz="900" noProof="1">
                <a:solidFill>
                  <a:srgbClr val="262626"/>
                </a:solidFill>
              </a:rPr>
            </a:br>
            <a:r>
              <a:rPr lang="en-US" sz="900" noProof="1">
                <a:solidFill>
                  <a:srgbClr val="262626"/>
                </a:solidFill>
              </a:rPr>
              <a:t>Partner</a:t>
            </a:r>
            <a:br>
              <a:rPr lang="en-US" sz="900" noProof="1">
                <a:solidFill>
                  <a:srgbClr val="262626"/>
                </a:solidFill>
              </a:rPr>
            </a:br>
            <a:r>
              <a:rPr lang="en-US" sz="900" noProof="1">
                <a:solidFill>
                  <a:srgbClr val="262626"/>
                </a:solidFill>
              </a:rPr>
              <a:t>Program</a:t>
            </a:r>
          </a:p>
        </p:txBody>
      </p:sp>
      <p:grpSp>
        <p:nvGrpSpPr>
          <p:cNvPr id="48" name="Group 31"/>
          <p:cNvGrpSpPr>
            <a:grpSpLocks/>
          </p:cNvGrpSpPr>
          <p:nvPr/>
        </p:nvGrpSpPr>
        <p:grpSpPr bwMode="auto">
          <a:xfrm>
            <a:off x="6378628" y="2256087"/>
            <a:ext cx="171450" cy="171450"/>
            <a:chOff x="2628904" y="3086104"/>
            <a:chExt cx="228600" cy="228600"/>
          </a:xfrm>
        </p:grpSpPr>
        <p:sp>
          <p:nvSpPr>
            <p:cNvPr id="49" name="Oval 45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50" name="Oval 46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626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51" name="TextBox 47"/>
          <p:cNvSpPr txBox="1"/>
          <p:nvPr/>
        </p:nvSpPr>
        <p:spPr>
          <a:xfrm>
            <a:off x="6109905" y="2019749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3366FF"/>
                </a:solidFill>
              </a:rPr>
              <a:t>2013</a:t>
            </a:r>
            <a:endParaRPr lang="en-US" sz="1050" dirty="0">
              <a:solidFill>
                <a:srgbClr val="3366FF"/>
              </a:solidFill>
            </a:endParaRPr>
          </a:p>
        </p:txBody>
      </p:sp>
      <p:sp>
        <p:nvSpPr>
          <p:cNvPr id="52" name="Rektangel 76"/>
          <p:cNvSpPr>
            <a:spLocks noChangeArrowheads="1"/>
          </p:cNvSpPr>
          <p:nvPr/>
        </p:nvSpPr>
        <p:spPr bwMode="auto">
          <a:xfrm>
            <a:off x="6216703" y="2562755"/>
            <a:ext cx="1060131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Xamarin 2.0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Component 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Store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Evolve 2013 </a:t>
            </a:r>
          </a:p>
          <a:p>
            <a:endParaRPr lang="en-US" sz="9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Xamarin Test</a:t>
            </a:r>
          </a:p>
          <a:p>
            <a:r>
              <a:rPr lang="en-US" sz="900" noProof="1">
                <a:solidFill>
                  <a:srgbClr val="262626"/>
                </a:solidFill>
              </a:rPr>
              <a:t>Cloud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Microsoft Partnership</a:t>
            </a:r>
          </a:p>
        </p:txBody>
      </p:sp>
      <p:grpSp>
        <p:nvGrpSpPr>
          <p:cNvPr id="53" name="Group 31"/>
          <p:cNvGrpSpPr>
            <a:grpSpLocks/>
          </p:cNvGrpSpPr>
          <p:nvPr/>
        </p:nvGrpSpPr>
        <p:grpSpPr bwMode="auto">
          <a:xfrm>
            <a:off x="7411438" y="2258092"/>
            <a:ext cx="171450" cy="171450"/>
            <a:chOff x="2628904" y="3086104"/>
            <a:chExt cx="228600" cy="228600"/>
          </a:xfrm>
        </p:grpSpPr>
        <p:sp>
          <p:nvSpPr>
            <p:cNvPr id="54" name="Oval 52"/>
            <p:cNvSpPr/>
            <p:nvPr/>
          </p:nvSpPr>
          <p:spPr>
            <a:xfrm>
              <a:off x="2667004" y="3124204"/>
              <a:ext cx="152400" cy="1524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  <p:sp>
          <p:nvSpPr>
            <p:cNvPr id="55" name="Oval 53"/>
            <p:cNvSpPr/>
            <p:nvPr/>
          </p:nvSpPr>
          <p:spPr>
            <a:xfrm>
              <a:off x="2628904" y="3086104"/>
              <a:ext cx="228600" cy="228600"/>
            </a:xfrm>
            <a:prstGeom prst="ellipse">
              <a:avLst/>
            </a:prstGeom>
            <a:noFill/>
            <a:ln w="15875">
              <a:solidFill>
                <a:srgbClr val="626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1350">
                <a:solidFill>
                  <a:srgbClr val="FFFFFF"/>
                </a:solidFill>
              </a:endParaRPr>
            </a:p>
          </p:txBody>
        </p:sp>
      </p:grpSp>
      <p:sp>
        <p:nvSpPr>
          <p:cNvPr id="56" name="TextBox 54"/>
          <p:cNvSpPr txBox="1"/>
          <p:nvPr/>
        </p:nvSpPr>
        <p:spPr>
          <a:xfrm>
            <a:off x="7142715" y="2021753"/>
            <a:ext cx="685800" cy="253916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050" b="1" dirty="0">
                <a:solidFill>
                  <a:srgbClr val="3366FF"/>
                </a:solidFill>
              </a:rPr>
              <a:t>2014</a:t>
            </a:r>
            <a:endParaRPr lang="en-US" sz="1050" dirty="0">
              <a:solidFill>
                <a:srgbClr val="3366FF"/>
              </a:solidFill>
            </a:endParaRPr>
          </a:p>
        </p:txBody>
      </p:sp>
      <p:sp>
        <p:nvSpPr>
          <p:cNvPr id="57" name="Rektangel 76"/>
          <p:cNvSpPr>
            <a:spLocks noChangeArrowheads="1"/>
          </p:cNvSpPr>
          <p:nvPr/>
        </p:nvSpPr>
        <p:spPr bwMode="auto">
          <a:xfrm>
            <a:off x="2348125" y="1716663"/>
            <a:ext cx="106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.NET Launch</a:t>
            </a:r>
          </a:p>
        </p:txBody>
      </p:sp>
      <p:sp>
        <p:nvSpPr>
          <p:cNvPr id="58" name="Rektangel 76"/>
          <p:cNvSpPr>
            <a:spLocks noChangeArrowheads="1"/>
          </p:cNvSpPr>
          <p:nvPr/>
        </p:nvSpPr>
        <p:spPr bwMode="auto">
          <a:xfrm>
            <a:off x="3064756" y="1520967"/>
            <a:ext cx="106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iPhone</a:t>
            </a:r>
          </a:p>
        </p:txBody>
      </p:sp>
      <p:sp>
        <p:nvSpPr>
          <p:cNvPr id="59" name="Rektangel 76"/>
          <p:cNvSpPr>
            <a:spLocks noChangeArrowheads="1"/>
          </p:cNvSpPr>
          <p:nvPr/>
        </p:nvSpPr>
        <p:spPr bwMode="auto">
          <a:xfrm>
            <a:off x="3369227" y="1284643"/>
            <a:ext cx="106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Android</a:t>
            </a:r>
          </a:p>
        </p:txBody>
      </p:sp>
      <p:cxnSp>
        <p:nvCxnSpPr>
          <p:cNvPr id="60" name="Straight Connector 59"/>
          <p:cNvCxnSpPr>
            <a:stCxn id="57" idx="2"/>
          </p:cNvCxnSpPr>
          <p:nvPr/>
        </p:nvCxnSpPr>
        <p:spPr bwMode="auto">
          <a:xfrm flipH="1">
            <a:off x="2878190" y="1947495"/>
            <a:ext cx="1" cy="40267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/>
          <p:nvPr/>
        </p:nvCxnSpPr>
        <p:spPr bwMode="auto">
          <a:xfrm>
            <a:off x="3744859" y="1721823"/>
            <a:ext cx="0" cy="63729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>
            <a:stCxn id="59" idx="2"/>
          </p:cNvCxnSpPr>
          <p:nvPr/>
        </p:nvCxnSpPr>
        <p:spPr bwMode="auto">
          <a:xfrm flipH="1">
            <a:off x="3896501" y="1515475"/>
            <a:ext cx="2792" cy="8346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Rektangel 76"/>
          <p:cNvSpPr>
            <a:spLocks noChangeArrowheads="1"/>
          </p:cNvSpPr>
          <p:nvPr/>
        </p:nvSpPr>
        <p:spPr bwMode="auto">
          <a:xfrm>
            <a:off x="3959072" y="1081001"/>
            <a:ext cx="106013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Windows Phone</a:t>
            </a:r>
          </a:p>
        </p:txBody>
      </p:sp>
      <p:cxnSp>
        <p:nvCxnSpPr>
          <p:cNvPr id="64" name="Straight Connector 63"/>
          <p:cNvCxnSpPr>
            <a:stCxn id="63" idx="2"/>
          </p:cNvCxnSpPr>
          <p:nvPr/>
        </p:nvCxnSpPr>
        <p:spPr bwMode="auto">
          <a:xfrm>
            <a:off x="4489138" y="1311833"/>
            <a:ext cx="7405" cy="102940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" name="Rektangel 76"/>
          <p:cNvSpPr>
            <a:spLocks noChangeArrowheads="1"/>
          </p:cNvSpPr>
          <p:nvPr/>
        </p:nvSpPr>
        <p:spPr bwMode="auto">
          <a:xfrm>
            <a:off x="7142715" y="2556705"/>
            <a:ext cx="1060131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00" noProof="1">
                <a:solidFill>
                  <a:srgbClr val="262626"/>
                </a:solidFill>
              </a:rPr>
              <a:t>Xamarin 3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Xamarin.Forms</a:t>
            </a:r>
          </a:p>
          <a:p>
            <a:endParaRPr lang="en-US" sz="6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Evolve 2014 </a:t>
            </a:r>
          </a:p>
          <a:p>
            <a:endParaRPr lang="en-US" sz="900" noProof="1">
              <a:solidFill>
                <a:srgbClr val="262626"/>
              </a:solidFill>
            </a:endParaRPr>
          </a:p>
          <a:p>
            <a:r>
              <a:rPr lang="en-US" sz="900" noProof="1">
                <a:solidFill>
                  <a:srgbClr val="262626"/>
                </a:solidFill>
              </a:rPr>
              <a:t>Xamarin Android Emulator</a:t>
            </a:r>
          </a:p>
        </p:txBody>
      </p:sp>
    </p:spTree>
    <p:extLst>
      <p:ext uri="{BB962C8B-B14F-4D97-AF65-F5344CB8AC3E}">
        <p14:creationId xmlns:p14="http://schemas.microsoft.com/office/powerpoint/2010/main" val="3796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5 CuadroTexto"/>
          <p:cNvSpPr txBox="1"/>
          <p:nvPr/>
        </p:nvSpPr>
        <p:spPr>
          <a:xfrm>
            <a:off x="533400" y="438150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Xamarin</a:t>
            </a:r>
            <a:endParaRPr lang="es-ES" sz="2700" dirty="0">
              <a:solidFill>
                <a:schemeClr val="accent2"/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2" name="Picture 11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2859" y="1194586"/>
            <a:ext cx="5130416" cy="34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2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100" y="854429"/>
            <a:ext cx="2754306" cy="27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97" y="746417"/>
            <a:ext cx="28083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856228" y="3343598"/>
            <a:ext cx="26860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en-US" sz="2100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Studio</a:t>
            </a:r>
          </a:p>
          <a:p>
            <a:pPr algn="ctr"/>
            <a:r>
              <a:rPr lang="en-US" altLang="en-US" sz="2100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 o Mac</a:t>
            </a: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4713728" y="3343598"/>
            <a:ext cx="26860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/>
            <a:r>
              <a:rPr lang="en-US" altLang="en-US" sz="2100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 Plugin</a:t>
            </a:r>
          </a:p>
          <a:p>
            <a:pPr algn="ctr"/>
            <a:r>
              <a:rPr lang="en-US" altLang="en-US" sz="2100" dirty="0">
                <a:solidFill>
                  <a:srgbClr val="3498D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 2010/2012/2013</a:t>
            </a:r>
          </a:p>
        </p:txBody>
      </p:sp>
    </p:spTree>
    <p:extLst>
      <p:ext uri="{BB962C8B-B14F-4D97-AF65-F5344CB8AC3E}">
        <p14:creationId xmlns:p14="http://schemas.microsoft.com/office/powerpoint/2010/main" val="18081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/>
          <p:cNvSpPr txBox="1"/>
          <p:nvPr/>
        </p:nvSpPr>
        <p:spPr>
          <a:xfrm>
            <a:off x="5868144" y="1268570"/>
            <a:ext cx="24842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solución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iOS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Android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Phone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Store</a:t>
            </a:r>
          </a:p>
          <a:p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Acceso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al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ecosistema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Microsoft: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ReSharper</a:t>
            </a:r>
            <a:endParaRPr lang="en-US" sz="120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Foundation Server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Acceso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análisis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testing</a:t>
            </a:r>
          </a:p>
        </p:txBody>
      </p:sp>
      <p:pic>
        <p:nvPicPr>
          <p:cNvPr id="13" name="Picture 4" descr="android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639" y="3714912"/>
            <a:ext cx="446510" cy="507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 descr="microsoft-windows-8-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9077" y="3784903"/>
            <a:ext cx="367022" cy="367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 descr="Apple logo icon - Aluminum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7526" y="3762062"/>
            <a:ext cx="412706" cy="412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83618"/>
            <a:ext cx="3972411" cy="21462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15 CuadroTexto"/>
          <p:cNvSpPr txBox="1"/>
          <p:nvPr/>
        </p:nvSpPr>
        <p:spPr>
          <a:xfrm>
            <a:off x="609600" y="701623"/>
            <a:ext cx="55865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Integración con Visual Studio</a:t>
            </a:r>
          </a:p>
        </p:txBody>
      </p:sp>
    </p:spTree>
    <p:extLst>
      <p:ext uri="{BB962C8B-B14F-4D97-AF65-F5344CB8AC3E}">
        <p14:creationId xmlns:p14="http://schemas.microsoft.com/office/powerpoint/2010/main" val="175647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5 CuadroTexto"/>
          <p:cNvSpPr txBox="1"/>
          <p:nvPr/>
        </p:nvSpPr>
        <p:spPr>
          <a:xfrm>
            <a:off x="457200" y="721639"/>
            <a:ext cx="44155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Integración con Visual Studio</a:t>
            </a:r>
          </a:p>
        </p:txBody>
      </p:sp>
      <p:sp>
        <p:nvSpPr>
          <p:cNvPr id="18" name="TextBox 3"/>
          <p:cNvSpPr txBox="1"/>
          <p:nvPr/>
        </p:nvSpPr>
        <p:spPr>
          <a:xfrm>
            <a:off x="5202041" y="1273576"/>
            <a:ext cx="2808163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Emuladores</a:t>
            </a:r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35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Integrado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135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1350" b="1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  <a:endParaRPr lang="en-US" sz="1350" b="1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Listado</a:t>
            </a:r>
            <a:r>
              <a:rPr lang="en-US" sz="1200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200" dirty="0" err="1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endParaRPr lang="en-US" sz="1200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accent6">
                  <a:lumMod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b="1" dirty="0">
                <a:solidFill>
                  <a:schemeClr val="accent6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Just Click Start Debugging!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04" y="1373458"/>
            <a:ext cx="3183620" cy="5793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003" y="2240748"/>
            <a:ext cx="3183620" cy="1943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76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990600" y="590550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>
                <a:solidFill>
                  <a:schemeClr val="accent2"/>
                </a:solidFill>
                <a:latin typeface="+mn-lt"/>
              </a:rPr>
              <a:t>Javier Suárez</a:t>
            </a:r>
            <a:endParaRPr lang="en-US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Text Placeholder 4"/>
          <p:cNvSpPr>
            <a:spLocks noGrp="1"/>
          </p:cNvSpPr>
          <p:nvPr/>
        </p:nvSpPr>
        <p:spPr>
          <a:xfrm>
            <a:off x="990600" y="1177538"/>
            <a:ext cx="5328592" cy="3529925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Microsoft MVP Windows Platform Development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Blog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http://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geeks.ms/blogs/jsuarez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Email: 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javiersuarezruiz@hotmail.com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Twitter: @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jsuarezruiz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191" y="664308"/>
            <a:ext cx="1981737" cy="21348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51" y="1924526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3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smtClean="0">
                <a:latin typeface="Exo" pitchFamily="50" charset="0"/>
              </a:rPr>
              <a:t>Primer </a:t>
            </a:r>
            <a:r>
              <a:rPr lang="en-US" i="1" dirty="0" err="1" smtClean="0">
                <a:latin typeface="Exo" pitchFamily="50" charset="0"/>
              </a:rPr>
              <a:t>vistazo</a:t>
            </a:r>
            <a:r>
              <a:rPr lang="en-US" i="1" dirty="0" smtClean="0">
                <a:latin typeface="Exo" pitchFamily="50" charset="0"/>
              </a:rPr>
              <a:t> a la </a:t>
            </a:r>
            <a:r>
              <a:rPr lang="en-US" i="1" dirty="0" err="1" smtClean="0">
                <a:latin typeface="Exo" pitchFamily="50" charset="0"/>
              </a:rPr>
              <a:t>integración</a:t>
            </a:r>
            <a:r>
              <a:rPr lang="en-US" i="1" dirty="0" smtClean="0">
                <a:latin typeface="Exo" pitchFamily="50" charset="0"/>
              </a:rPr>
              <a:t> de Xamarin con Visual Studio y a Xamarin Studio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79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5 CuadroTexto"/>
          <p:cNvSpPr txBox="1"/>
          <p:nvPr/>
        </p:nvSpPr>
        <p:spPr>
          <a:xfrm>
            <a:off x="609600" y="701623"/>
            <a:ext cx="27615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Ejecución</a:t>
            </a:r>
          </a:p>
        </p:txBody>
      </p:sp>
      <p:pic>
        <p:nvPicPr>
          <p:cNvPr id="16" name="Picture 4" descr="android-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0925" y="1447863"/>
            <a:ext cx="446510" cy="5070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6" descr="microsoft-windows-8-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2432" y="1531728"/>
            <a:ext cx="367022" cy="3670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5" name="Picture 7" descr="Apple logo icon - Aluminum.png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5898" y="1508887"/>
            <a:ext cx="412706" cy="412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1554149" y="2062878"/>
            <a:ext cx="183620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0259" defTabSz="342758">
              <a:defRPr/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Xamarin Host</a:t>
            </a: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Necesita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Mac</a:t>
            </a: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Ejecución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Studio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3886078" y="2062878"/>
            <a:ext cx="1836204" cy="286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Visual Studio</a:t>
            </a: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endParaRPr lang="en-US" sz="16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Emuladores</a:t>
            </a:r>
            <a:endParaRPr lang="en-US" sz="16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337841" y="2064174"/>
            <a:ext cx="1836204" cy="28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5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Emuladores</a:t>
            </a: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nativos</a:t>
            </a:r>
            <a:endParaRPr lang="en-US" sz="16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70259" defTabSz="342758">
              <a:defRPr/>
            </a:pPr>
            <a:r>
              <a:rPr lang="en-US" sz="1650" dirty="0" err="1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Dispositivos</a:t>
            </a:r>
            <a:endParaRPr lang="en-US" sz="165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170259" defTabSz="342758">
              <a:defRPr/>
            </a:pPr>
            <a:r>
              <a:rPr lang="en-US" sz="165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 Studio</a:t>
            </a:r>
          </a:p>
        </p:txBody>
      </p:sp>
    </p:spTree>
    <p:extLst>
      <p:ext uri="{BB962C8B-B14F-4D97-AF65-F5344CB8AC3E}">
        <p14:creationId xmlns:p14="http://schemas.microsoft.com/office/powerpoint/2010/main" val="9840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655676" y="1071750"/>
            <a:ext cx="5094140" cy="42712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Desarrollo </a:t>
            </a:r>
            <a:r>
              <a:rPr lang="en-US" sz="2100" dirty="0" err="1">
                <a:solidFill>
                  <a:schemeClr val="accent2"/>
                </a:solidFill>
              </a:rPr>
              <a:t>en</a:t>
            </a:r>
            <a:r>
              <a:rPr lang="en-US" sz="2100" dirty="0">
                <a:solidFill>
                  <a:schemeClr val="accent2"/>
                </a:solidFill>
              </a:rPr>
              <a:t> Xamarin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28" name="Picture 9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5677" y="1977684"/>
            <a:ext cx="2999597" cy="1998222"/>
          </a:xfrm>
          <a:prstGeom prst="rect">
            <a:avLst/>
          </a:prstGeom>
        </p:spPr>
      </p:pic>
      <p:sp>
        <p:nvSpPr>
          <p:cNvPr id="30" name="TextBox 26"/>
          <p:cNvSpPr txBox="1">
            <a:spLocks noChangeArrowheads="1"/>
          </p:cNvSpPr>
          <p:nvPr/>
        </p:nvSpPr>
        <p:spPr bwMode="auto">
          <a:xfrm>
            <a:off x="4968246" y="1439217"/>
            <a:ext cx="2997347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214313" indent="-214313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La UI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espec</a:t>
            </a:r>
            <a:r>
              <a:rPr lang="es-ES" sz="1500" dirty="0">
                <a:solidFill>
                  <a:srgbClr val="595959"/>
                </a:solidFill>
                <a:latin typeface="Helvetica Light"/>
                <a:cs typeface="Helvetica Light"/>
              </a:rPr>
              <a:t>í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fica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  <a:p>
            <a:pPr marL="214313" indent="-214313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La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la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Aplicación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en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C# y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mediante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el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uso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PCLs o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Shared.</a:t>
            </a:r>
          </a:p>
          <a:p>
            <a:pPr marL="214313" indent="-214313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70%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aprox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1655677" y="1556081"/>
            <a:ext cx="2997347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39665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Primera</a:t>
            </a:r>
            <a:r>
              <a:rPr lang="en-US" i="1" dirty="0" smtClean="0">
                <a:latin typeface="Exo" pitchFamily="50" charset="0"/>
              </a:rPr>
              <a:t> App Xamarin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65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 txBox="1">
            <a:spLocks/>
          </p:cNvSpPr>
          <p:nvPr/>
        </p:nvSpPr>
        <p:spPr>
          <a:xfrm>
            <a:off x="1655676" y="1071750"/>
            <a:ext cx="5094140" cy="427127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Xamarin</a:t>
            </a:r>
            <a:r>
              <a:rPr lang="en-US" sz="2400" dirty="0">
                <a:solidFill>
                  <a:schemeClr val="accent2"/>
                </a:solidFill>
              </a:rPr>
              <a:t> + </a:t>
            </a:r>
            <a:r>
              <a:rPr lang="en-US" sz="2400" dirty="0" err="1">
                <a:solidFill>
                  <a:schemeClr val="accent2"/>
                </a:solidFill>
              </a:rPr>
              <a:t>Xamarin.Forms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28" name="Picture 9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5677" y="1977684"/>
            <a:ext cx="2999597" cy="1998222"/>
          </a:xfrm>
          <a:prstGeom prst="rect">
            <a:avLst/>
          </a:prstGeom>
        </p:spPr>
      </p:pic>
      <p:pic>
        <p:nvPicPr>
          <p:cNvPr id="29" name="Picture 10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8246" y="1977684"/>
            <a:ext cx="2999597" cy="1998222"/>
          </a:xfrm>
          <a:prstGeom prst="rect">
            <a:avLst/>
          </a:prstGeom>
        </p:spPr>
      </p:pic>
      <p:sp>
        <p:nvSpPr>
          <p:cNvPr id="30" name="TextBox 26"/>
          <p:cNvSpPr txBox="1">
            <a:spLocks noChangeArrowheads="1"/>
          </p:cNvSpPr>
          <p:nvPr/>
        </p:nvSpPr>
        <p:spPr bwMode="auto">
          <a:xfrm>
            <a:off x="4968246" y="1439217"/>
            <a:ext cx="2997347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Con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: </a:t>
            </a:r>
          </a:p>
          <a:p>
            <a:pPr algn="ctr" eaLnBrk="1" hangingPunct="1">
              <a:lnSpc>
                <a:spcPct val="130000"/>
              </a:lnSpc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comparte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más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,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compartidos</a:t>
            </a:r>
            <a:endParaRPr lang="en-US" sz="1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1" name="TextBox 31"/>
          <p:cNvSpPr txBox="1">
            <a:spLocks noChangeArrowheads="1"/>
          </p:cNvSpPr>
          <p:nvPr/>
        </p:nvSpPr>
        <p:spPr bwMode="auto">
          <a:xfrm>
            <a:off x="1655677" y="1556081"/>
            <a:ext cx="2997347" cy="33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El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enfoque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tradicional</a:t>
            </a:r>
            <a:r>
              <a:rPr lang="en-US" sz="12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2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</a:t>
            </a:r>
            <a:endParaRPr lang="en-US" sz="12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sp>
        <p:nvSpPr>
          <p:cNvPr id="32" name="Rectangle 2"/>
          <p:cNvSpPr/>
          <p:nvPr/>
        </p:nvSpPr>
        <p:spPr>
          <a:xfrm>
            <a:off x="4968246" y="2399490"/>
            <a:ext cx="2997347" cy="49119"/>
          </a:xfrm>
          <a:prstGeom prst="rect">
            <a:avLst/>
          </a:prstGeom>
          <a:solidFill>
            <a:srgbClr val="EEF3F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13"/>
          <p:cNvSpPr/>
          <p:nvPr/>
        </p:nvSpPr>
        <p:spPr>
          <a:xfrm>
            <a:off x="4968246" y="2450425"/>
            <a:ext cx="2997347" cy="358568"/>
          </a:xfrm>
          <a:prstGeom prst="rect">
            <a:avLst/>
          </a:prstGeom>
          <a:solidFill>
            <a:srgbClr val="216B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Helvetica Light"/>
                <a:cs typeface="Helvetica Light"/>
              </a:rPr>
              <a:t>Shared UI Code</a:t>
            </a:r>
          </a:p>
        </p:txBody>
      </p:sp>
    </p:spTree>
    <p:extLst>
      <p:ext uri="{BB962C8B-B14F-4D97-AF65-F5344CB8AC3E}">
        <p14:creationId xmlns:p14="http://schemas.microsoft.com/office/powerpoint/2010/main" val="159336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9682" y="909733"/>
            <a:ext cx="505214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Xamarin</a:t>
            </a:r>
            <a:r>
              <a:rPr lang="en-US" sz="2400" dirty="0">
                <a:solidFill>
                  <a:schemeClr val="accent2"/>
                </a:solidFill>
              </a:rPr>
              <a:t> + </a:t>
            </a:r>
            <a:r>
              <a:rPr lang="en-US" sz="2400" dirty="0" err="1">
                <a:solidFill>
                  <a:schemeClr val="accent2"/>
                </a:solidFill>
              </a:rPr>
              <a:t>Xamarin.Forms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7" name="Picture 7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025" y="1815667"/>
            <a:ext cx="3110456" cy="2072072"/>
          </a:xfrm>
          <a:prstGeom prst="rect">
            <a:avLst/>
          </a:prstGeom>
        </p:spPr>
      </p:pic>
      <p:sp>
        <p:nvSpPr>
          <p:cNvPr id="8" name="Rectangle 2"/>
          <p:cNvSpPr/>
          <p:nvPr/>
        </p:nvSpPr>
        <p:spPr>
          <a:xfrm>
            <a:off x="1709682" y="1537878"/>
            <a:ext cx="3078342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Permite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crear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facilmente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y con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rapidez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interfaces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usuario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compartidas</a:t>
            </a: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Los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son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mapeados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a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elementos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y behaviors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propios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Podemos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mezclar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Xamarin.Forms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con APIs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nativas</a:t>
            </a:r>
            <a:endParaRPr lang="en-US" sz="15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7256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9682" y="909733"/>
            <a:ext cx="505214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Plataformas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soportadas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por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Xamarin.Forms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709682" y="1276350"/>
            <a:ext cx="30783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err="1">
                <a:solidFill>
                  <a:srgbClr val="595959"/>
                </a:solidFill>
                <a:latin typeface="Helvetica Light"/>
                <a:cs typeface="Helvetica Light"/>
              </a:rPr>
              <a:t>Soporta</a:t>
            </a:r>
            <a:r>
              <a:rPr lang="en-US" sz="2100" dirty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endParaRPr lang="en-US" sz="21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Helvetica Light"/>
                <a:cs typeface="Helvetica Light"/>
              </a:rPr>
              <a:t>Android 4.0+</a:t>
            </a:r>
          </a:p>
          <a:p>
            <a:endParaRPr lang="en-US" sz="21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Helvetica Light"/>
                <a:cs typeface="Helvetica Light"/>
              </a:rPr>
              <a:t>iOS 6.1+</a:t>
            </a:r>
          </a:p>
          <a:p>
            <a:endParaRPr lang="en-US" sz="210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Helvetica Light"/>
                <a:cs typeface="Helvetica Light"/>
              </a:rPr>
              <a:t>Windows Phone 8.0 (Silverlight</a:t>
            </a:r>
            <a:r>
              <a:rPr lang="en-US" sz="21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) &amp; Windows Phone 8.1 (</a:t>
            </a:r>
            <a:r>
              <a:rPr lang="en-US" sz="2100" dirty="0" err="1" smtClean="0">
                <a:solidFill>
                  <a:srgbClr val="595959"/>
                </a:solidFill>
                <a:latin typeface="Helvetica Light"/>
                <a:cs typeface="Helvetica Light"/>
              </a:rPr>
              <a:t>WinRT</a:t>
            </a:r>
            <a:r>
              <a:rPr lang="en-US" sz="2100" dirty="0" smtClean="0">
                <a:solidFill>
                  <a:srgbClr val="595959"/>
                </a:solidFill>
                <a:latin typeface="Helvetica Light"/>
                <a:cs typeface="Helvetica Light"/>
              </a:rPr>
              <a:t>)</a:t>
            </a:r>
            <a:endParaRPr lang="en-US" sz="210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012" y="1735000"/>
            <a:ext cx="30003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55676" y="342900"/>
            <a:ext cx="4973725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Que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incluye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1655676" y="785826"/>
            <a:ext cx="31913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40+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tipos</a:t>
            </a: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páginas</a:t>
            </a: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, Layouts, y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controles</a:t>
            </a: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385763" lvl="1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Se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puede</a:t>
            </a: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 utilizer code behind o XAML</a:t>
            </a: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Two-way Data Binding</a:t>
            </a:r>
          </a:p>
          <a:p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Navegación</a:t>
            </a: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API de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animaciones</a:t>
            </a: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Servicio</a:t>
            </a: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350" dirty="0" err="1">
                <a:solidFill>
                  <a:srgbClr val="595959"/>
                </a:solidFill>
                <a:latin typeface="Helvetica Light"/>
                <a:cs typeface="Helvetica Light"/>
              </a:rPr>
              <a:t>dependencias</a:t>
            </a: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r>
              <a:rPr lang="en-US" sz="1350" dirty="0">
                <a:solidFill>
                  <a:srgbClr val="595959"/>
                </a:solidFill>
                <a:latin typeface="Helvetica Light"/>
                <a:cs typeface="Helvetica Light"/>
              </a:rPr>
              <a:t>Messaging Center</a:t>
            </a: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pPr marL="257175" indent="-257175">
              <a:buFont typeface="Wingdings" charset="2"/>
              <a:buChar char="§"/>
            </a:pPr>
            <a:endParaRPr lang="en-US" sz="1350" dirty="0">
              <a:solidFill>
                <a:srgbClr val="595959"/>
              </a:solidFill>
              <a:latin typeface="Helvetica Light"/>
              <a:cs typeface="Helvetica Light"/>
            </a:endParaRPr>
          </a:p>
        </p:txBody>
      </p:sp>
      <p:pic>
        <p:nvPicPr>
          <p:cNvPr id="6" name="Picture 3" descr="uniq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3128" y="1248834"/>
            <a:ext cx="2832923" cy="20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5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09682" y="342900"/>
            <a:ext cx="491971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Páginas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5" name="Picture 4" descr="Untitled@2x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2145" y="1151127"/>
            <a:ext cx="4965290" cy="1587482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292145" y="2646276"/>
            <a:ext cx="946355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Content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3385984" y="2646276"/>
            <a:ext cx="72513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rgbClr val="979E9F"/>
                </a:solidFill>
                <a:latin typeface="Helvetica"/>
                <a:cs typeface="Helvetica"/>
              </a:rPr>
              <a:t>MasterDetail</a:t>
            </a:r>
            <a:endParaRPr lang="en-US" sz="75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8" name="TextBox 13"/>
          <p:cNvSpPr txBox="1"/>
          <p:nvPr/>
        </p:nvSpPr>
        <p:spPr>
          <a:xfrm>
            <a:off x="4366752" y="2668242"/>
            <a:ext cx="72513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Navigation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5356122" y="2668242"/>
            <a:ext cx="72513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Tabbed</a:t>
            </a:r>
          </a:p>
        </p:txBody>
      </p:sp>
      <p:sp>
        <p:nvSpPr>
          <p:cNvPr id="11" name="TextBox 15"/>
          <p:cNvSpPr txBox="1"/>
          <p:nvPr/>
        </p:nvSpPr>
        <p:spPr>
          <a:xfrm>
            <a:off x="6343034" y="2668242"/>
            <a:ext cx="72513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Carousel</a:t>
            </a:r>
          </a:p>
        </p:txBody>
      </p:sp>
      <p:pic>
        <p:nvPicPr>
          <p:cNvPr id="12" name="Picture 1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7109" y="1405893"/>
            <a:ext cx="623552" cy="10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8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09682" y="678765"/>
            <a:ext cx="5147540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Layouts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4" name="Picture 6" descr="Untitled@2x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3658" y="1512327"/>
            <a:ext cx="6612329" cy="1504702"/>
          </a:xfrm>
          <a:prstGeom prst="rect">
            <a:avLst/>
          </a:prstGeom>
        </p:spPr>
      </p:pic>
      <p:sp>
        <p:nvSpPr>
          <p:cNvPr id="15" name="TextBox 20"/>
          <p:cNvSpPr txBox="1"/>
          <p:nvPr/>
        </p:nvSpPr>
        <p:spPr>
          <a:xfrm>
            <a:off x="1622774" y="292469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Stack</a:t>
            </a:r>
          </a:p>
        </p:txBody>
      </p:sp>
      <p:sp>
        <p:nvSpPr>
          <p:cNvPr id="16" name="TextBox 4"/>
          <p:cNvSpPr txBox="1"/>
          <p:nvPr/>
        </p:nvSpPr>
        <p:spPr>
          <a:xfrm>
            <a:off x="2560526" y="292395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Absolute</a:t>
            </a:r>
          </a:p>
        </p:txBody>
      </p:sp>
      <p:sp>
        <p:nvSpPr>
          <p:cNvPr id="17" name="TextBox 5"/>
          <p:cNvSpPr txBox="1"/>
          <p:nvPr/>
        </p:nvSpPr>
        <p:spPr>
          <a:xfrm>
            <a:off x="3500736" y="292395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Relative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4434800" y="292395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Grid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5375010" y="2923215"/>
            <a:ext cx="682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rgbClr val="979E9F"/>
                </a:solidFill>
                <a:latin typeface="Helvetica"/>
                <a:cs typeface="Helvetica"/>
              </a:rPr>
              <a:t>ContentView</a:t>
            </a:r>
            <a:endParaRPr lang="en-US" sz="75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6315220" y="2923215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 err="1">
                <a:solidFill>
                  <a:srgbClr val="979E9F"/>
                </a:solidFill>
                <a:latin typeface="Helvetica"/>
                <a:cs typeface="Helvetica"/>
              </a:rPr>
              <a:t>ScrollView</a:t>
            </a:r>
            <a:endParaRPr lang="en-US" sz="750" dirty="0">
              <a:solidFill>
                <a:srgbClr val="979E9F"/>
              </a:solidFill>
              <a:latin typeface="Helvetica"/>
              <a:cs typeface="Helvetica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7252973" y="2924696"/>
            <a:ext cx="682113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solidFill>
                  <a:srgbClr val="979E9F"/>
                </a:solidFill>
                <a:latin typeface="Helvetica"/>
                <a:cs typeface="Helvetica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241161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6222" y="54044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0416" y="2573860"/>
            <a:ext cx="7180771" cy="0"/>
          </a:xfrm>
          <a:prstGeom prst="line">
            <a:avLst/>
          </a:prstGeom>
          <a:ln>
            <a:solidFill>
              <a:srgbClr val="6C6C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457199" y="1707192"/>
            <a:ext cx="7657140" cy="946509"/>
          </a:xfrm>
        </p:spPr>
        <p:txBody>
          <a:bodyPr/>
          <a:lstStyle/>
          <a:p>
            <a:r>
              <a:rPr lang="en-US" sz="4400" dirty="0" err="1" smtClean="0">
                <a:solidFill>
                  <a:srgbClr val="666666"/>
                </a:solidFill>
              </a:rPr>
              <a:t>Pero</a:t>
            </a:r>
            <a:r>
              <a:rPr lang="en-US" sz="4400" dirty="0" smtClean="0">
                <a:solidFill>
                  <a:srgbClr val="666666"/>
                </a:solidFill>
              </a:rPr>
              <a:t>… ¿</a:t>
            </a:r>
            <a:r>
              <a:rPr lang="en-US" sz="4400" dirty="0" err="1" smtClean="0">
                <a:solidFill>
                  <a:srgbClr val="666666"/>
                </a:solidFill>
              </a:rPr>
              <a:t>que</a:t>
            </a:r>
            <a:r>
              <a:rPr lang="en-US" sz="4400" dirty="0" smtClean="0">
                <a:solidFill>
                  <a:srgbClr val="666666"/>
                </a:solidFill>
              </a:rPr>
              <a:t> </a:t>
            </a:r>
            <a:r>
              <a:rPr lang="en-US" sz="4400" dirty="0" err="1" smtClean="0">
                <a:solidFill>
                  <a:srgbClr val="666666"/>
                </a:solidFill>
              </a:rPr>
              <a:t>significa</a:t>
            </a:r>
            <a:r>
              <a:rPr lang="en-US" sz="4400" dirty="0" smtClean="0">
                <a:solidFill>
                  <a:srgbClr val="666666"/>
                </a:solidFill>
              </a:rPr>
              <a:t> </a:t>
            </a:r>
            <a:r>
              <a:rPr lang="en-US" sz="4400" dirty="0" err="1" smtClean="0">
                <a:solidFill>
                  <a:srgbClr val="666666"/>
                </a:solidFill>
              </a:rPr>
              <a:t>nativo</a:t>
            </a:r>
            <a:r>
              <a:rPr lang="en-US" sz="4400" dirty="0" smtClean="0">
                <a:solidFill>
                  <a:srgbClr val="666666"/>
                </a:solidFill>
              </a:rPr>
              <a:t>?</a:t>
            </a:r>
            <a:endParaRPr lang="en-US" sz="4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35100" y="496977"/>
            <a:ext cx="5211097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Controles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5" name="Rounded Rectangle 2"/>
          <p:cNvSpPr/>
          <p:nvPr/>
        </p:nvSpPr>
        <p:spPr>
          <a:xfrm>
            <a:off x="1635101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ActivityIndicator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6" name="Rounded Rectangle 10"/>
          <p:cNvSpPr/>
          <p:nvPr/>
        </p:nvSpPr>
        <p:spPr>
          <a:xfrm>
            <a:off x="2920362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BoxView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7" name="Rounded Rectangle 11"/>
          <p:cNvSpPr/>
          <p:nvPr/>
        </p:nvSpPr>
        <p:spPr>
          <a:xfrm>
            <a:off x="4205623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Button</a:t>
            </a:r>
          </a:p>
        </p:txBody>
      </p:sp>
      <p:sp>
        <p:nvSpPr>
          <p:cNvPr id="8" name="Rounded Rectangle 12"/>
          <p:cNvSpPr/>
          <p:nvPr/>
        </p:nvSpPr>
        <p:spPr>
          <a:xfrm>
            <a:off x="5490883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DatePicker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0" name="Rounded Rectangle 13"/>
          <p:cNvSpPr/>
          <p:nvPr/>
        </p:nvSpPr>
        <p:spPr>
          <a:xfrm>
            <a:off x="6776143" y="1132925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Editor</a:t>
            </a:r>
          </a:p>
        </p:txBody>
      </p:sp>
      <p:sp>
        <p:nvSpPr>
          <p:cNvPr id="11" name="Rounded Rectangle 14"/>
          <p:cNvSpPr/>
          <p:nvPr/>
        </p:nvSpPr>
        <p:spPr>
          <a:xfrm>
            <a:off x="1635101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Entry</a:t>
            </a:r>
          </a:p>
        </p:txBody>
      </p:sp>
      <p:sp>
        <p:nvSpPr>
          <p:cNvPr id="12" name="Rounded Rectangle 15"/>
          <p:cNvSpPr/>
          <p:nvPr/>
        </p:nvSpPr>
        <p:spPr>
          <a:xfrm>
            <a:off x="2920362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Image</a:t>
            </a:r>
          </a:p>
        </p:txBody>
      </p:sp>
      <p:sp>
        <p:nvSpPr>
          <p:cNvPr id="13" name="Rounded Rectangle 16"/>
          <p:cNvSpPr/>
          <p:nvPr/>
        </p:nvSpPr>
        <p:spPr>
          <a:xfrm>
            <a:off x="4205623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Label</a:t>
            </a:r>
          </a:p>
        </p:txBody>
      </p:sp>
      <p:sp>
        <p:nvSpPr>
          <p:cNvPr id="14" name="Rounded Rectangle 17"/>
          <p:cNvSpPr/>
          <p:nvPr/>
        </p:nvSpPr>
        <p:spPr>
          <a:xfrm>
            <a:off x="5490883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ListView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5" name="Rounded Rectangle 18"/>
          <p:cNvSpPr/>
          <p:nvPr/>
        </p:nvSpPr>
        <p:spPr>
          <a:xfrm>
            <a:off x="6776143" y="1654649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Map</a:t>
            </a:r>
          </a:p>
        </p:txBody>
      </p:sp>
      <p:sp>
        <p:nvSpPr>
          <p:cNvPr id="16" name="Rounded Rectangle 19"/>
          <p:cNvSpPr/>
          <p:nvPr/>
        </p:nvSpPr>
        <p:spPr>
          <a:xfrm>
            <a:off x="1635101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OpenGLView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7" name="Rounded Rectangle 20"/>
          <p:cNvSpPr/>
          <p:nvPr/>
        </p:nvSpPr>
        <p:spPr>
          <a:xfrm>
            <a:off x="2920362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Picker</a:t>
            </a:r>
          </a:p>
        </p:txBody>
      </p:sp>
      <p:sp>
        <p:nvSpPr>
          <p:cNvPr id="18" name="Rounded Rectangle 21"/>
          <p:cNvSpPr/>
          <p:nvPr/>
        </p:nvSpPr>
        <p:spPr>
          <a:xfrm>
            <a:off x="4205623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ProgressBar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19" name="Rounded Rectangle 22"/>
          <p:cNvSpPr/>
          <p:nvPr/>
        </p:nvSpPr>
        <p:spPr>
          <a:xfrm>
            <a:off x="5490883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SearchBar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0" name="Rounded Rectangle 23"/>
          <p:cNvSpPr/>
          <p:nvPr/>
        </p:nvSpPr>
        <p:spPr>
          <a:xfrm>
            <a:off x="6776143" y="2176373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Slider</a:t>
            </a:r>
          </a:p>
        </p:txBody>
      </p:sp>
      <p:sp>
        <p:nvSpPr>
          <p:cNvPr id="21" name="Rounded Rectangle 24"/>
          <p:cNvSpPr/>
          <p:nvPr/>
        </p:nvSpPr>
        <p:spPr>
          <a:xfrm>
            <a:off x="1635101" y="2698097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Helvetica Light"/>
                <a:cs typeface="Helvetica Light"/>
              </a:rPr>
              <a:t>Stepper</a:t>
            </a:r>
          </a:p>
        </p:txBody>
      </p:sp>
      <p:sp>
        <p:nvSpPr>
          <p:cNvPr id="22" name="Rounded Rectangle 25"/>
          <p:cNvSpPr/>
          <p:nvPr/>
        </p:nvSpPr>
        <p:spPr>
          <a:xfrm>
            <a:off x="2920362" y="2698097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TableView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3" name="Rounded Rectangle 26"/>
          <p:cNvSpPr/>
          <p:nvPr/>
        </p:nvSpPr>
        <p:spPr>
          <a:xfrm>
            <a:off x="4205623" y="2698097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TimePicker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4" name="Rounded Rectangle 27"/>
          <p:cNvSpPr/>
          <p:nvPr/>
        </p:nvSpPr>
        <p:spPr>
          <a:xfrm>
            <a:off x="5490883" y="2702398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WebView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5" name="Rounded Rectangle 28"/>
          <p:cNvSpPr/>
          <p:nvPr/>
        </p:nvSpPr>
        <p:spPr>
          <a:xfrm>
            <a:off x="6776143" y="2702398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EntryCell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6" name="Rounded Rectangle 29"/>
          <p:cNvSpPr/>
          <p:nvPr/>
        </p:nvSpPr>
        <p:spPr>
          <a:xfrm>
            <a:off x="1635101" y="3219822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ImageCell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7" name="Rounded Rectangle 30"/>
          <p:cNvSpPr/>
          <p:nvPr/>
        </p:nvSpPr>
        <p:spPr>
          <a:xfrm>
            <a:off x="2920362" y="3219822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SwitchCell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8" name="Rounded Rectangle 31"/>
          <p:cNvSpPr/>
          <p:nvPr/>
        </p:nvSpPr>
        <p:spPr>
          <a:xfrm>
            <a:off x="4205623" y="3219822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TextCell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sp>
        <p:nvSpPr>
          <p:cNvPr id="29" name="Rounded Rectangle 32"/>
          <p:cNvSpPr/>
          <p:nvPr/>
        </p:nvSpPr>
        <p:spPr>
          <a:xfrm>
            <a:off x="5490883" y="3219822"/>
            <a:ext cx="1144229" cy="374855"/>
          </a:xfrm>
          <a:prstGeom prst="roundRect">
            <a:avLst/>
          </a:prstGeom>
          <a:solidFill>
            <a:srgbClr val="027F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  <a:latin typeface="Helvetica Light"/>
                <a:cs typeface="Helvetica Light"/>
              </a:rPr>
              <a:t>ViewCell</a:t>
            </a:r>
            <a:endParaRPr lang="en-US" sz="105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866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"/>
          <p:cNvSpPr>
            <a:spLocks noGrp="1"/>
          </p:cNvSpPr>
          <p:nvPr/>
        </p:nvSpPr>
        <p:spPr>
          <a:xfrm>
            <a:off x="1763688" y="1190880"/>
            <a:ext cx="5837262" cy="26314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0" dirty="0">
                <a:solidFill>
                  <a:srgbClr val="0F748A"/>
                </a:solidFill>
                <a:effectLst/>
              </a:rPr>
              <a:t>Button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button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= new Button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{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Text = "Click Me!",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Font =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Font.SystemFontOfSize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(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NamedSize.Large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),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BorderWidth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= 1,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HorizontalOptions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=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LayoutOptions.Center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,</a:t>
            </a: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	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VerticalOptions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=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LayoutOptions.CenterAndExpand</a:t>
            </a:r>
            <a:endParaRPr lang="en-US" sz="1500" b="0" dirty="0">
              <a:solidFill>
                <a:srgbClr val="0F748A"/>
              </a:solidFill>
              <a:effectLst/>
            </a:endParaRPr>
          </a:p>
          <a:p>
            <a:r>
              <a:rPr lang="en-US" sz="1500" b="0" dirty="0">
                <a:solidFill>
                  <a:srgbClr val="0F748A"/>
                </a:solidFill>
                <a:effectLst/>
              </a:rPr>
              <a:t>};</a:t>
            </a:r>
          </a:p>
          <a:p>
            <a:r>
              <a:rPr lang="en-US" sz="1500" b="0" dirty="0" err="1">
                <a:solidFill>
                  <a:srgbClr val="0F748A"/>
                </a:solidFill>
                <a:effectLst/>
              </a:rPr>
              <a:t>button.Clicked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 += </a:t>
            </a:r>
            <a:r>
              <a:rPr lang="en-US" sz="1500" b="0" dirty="0" err="1">
                <a:solidFill>
                  <a:srgbClr val="0F748A"/>
                </a:solidFill>
                <a:effectLst/>
              </a:rPr>
              <a:t>OnButtonClicked</a:t>
            </a:r>
            <a:r>
              <a:rPr lang="en-US" sz="1500" b="0" dirty="0">
                <a:solidFill>
                  <a:srgbClr val="0F748A"/>
                </a:solidFill>
                <a:effectLst/>
              </a:rPr>
              <a:t>;</a:t>
            </a:r>
          </a:p>
        </p:txBody>
      </p:sp>
      <p:pic>
        <p:nvPicPr>
          <p:cNvPr id="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183" y="3790950"/>
            <a:ext cx="1827634" cy="919289"/>
          </a:xfrm>
          <a:prstGeom prst="rect">
            <a:avLst/>
          </a:prstGeom>
        </p:spPr>
      </p:pic>
      <p:pic>
        <p:nvPicPr>
          <p:cNvPr id="2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836799"/>
            <a:ext cx="1553547" cy="827591"/>
          </a:xfrm>
          <a:prstGeom prst="rect">
            <a:avLst/>
          </a:prstGeom>
        </p:spPr>
      </p:pic>
      <p:pic>
        <p:nvPicPr>
          <p:cNvPr id="26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864017"/>
            <a:ext cx="1225478" cy="768210"/>
          </a:xfrm>
          <a:prstGeom prst="rect">
            <a:avLst/>
          </a:prstGeom>
        </p:spPr>
      </p:pic>
      <p:sp>
        <p:nvSpPr>
          <p:cNvPr id="27" name="Title 1"/>
          <p:cNvSpPr txBox="1">
            <a:spLocks/>
          </p:cNvSpPr>
          <p:nvPr/>
        </p:nvSpPr>
        <p:spPr>
          <a:xfrm>
            <a:off x="533400" y="361950"/>
            <a:ext cx="5211097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>
                <a:solidFill>
                  <a:schemeClr val="accent2"/>
                </a:solidFill>
              </a:rPr>
              <a:t>Un </a:t>
            </a:r>
            <a:r>
              <a:rPr lang="en-US" sz="2100" dirty="0" err="1">
                <a:solidFill>
                  <a:schemeClr val="accent2"/>
                </a:solidFill>
              </a:rPr>
              <a:t>botón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en</a:t>
            </a:r>
            <a:r>
              <a:rPr lang="en-US" sz="2100" dirty="0">
                <a:solidFill>
                  <a:schemeClr val="accent2"/>
                </a:solidFill>
              </a:rPr>
              <a:t> </a:t>
            </a:r>
            <a:r>
              <a:rPr lang="en-US" sz="2100" dirty="0" err="1">
                <a:solidFill>
                  <a:schemeClr val="accent2"/>
                </a:solidFill>
              </a:rPr>
              <a:t>Xamarin.Forms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02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9682" y="909733"/>
            <a:ext cx="505214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1"/>
                </a:solidFill>
              </a:rPr>
              <a:t>Creando</a:t>
            </a:r>
            <a:r>
              <a:rPr lang="en-US" sz="2100" dirty="0">
                <a:solidFill>
                  <a:schemeClr val="accent1"/>
                </a:solidFill>
              </a:rPr>
              <a:t> </a:t>
            </a:r>
            <a:r>
              <a:rPr lang="en-US" sz="2100" dirty="0" err="1">
                <a:solidFill>
                  <a:schemeClr val="accent1"/>
                </a:solidFill>
              </a:rPr>
              <a:t>una</a:t>
            </a:r>
            <a:r>
              <a:rPr lang="en-US" sz="2100" dirty="0">
                <a:solidFill>
                  <a:schemeClr val="accent1"/>
                </a:solidFill>
              </a:rPr>
              <a:t> App </a:t>
            </a:r>
            <a:r>
              <a:rPr lang="en-US" sz="2400" dirty="0" err="1">
                <a:solidFill>
                  <a:schemeClr val="accent1"/>
                </a:solidFill>
              </a:rPr>
              <a:t>Xamarin.Forms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709682" y="1537877"/>
            <a:ext cx="21874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Plantillas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Xamarin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Visual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595959"/>
              </a:solidFill>
              <a:latin typeface="Helvetica Light"/>
              <a:cs typeface="Helvetica Light"/>
            </a:endParaRPr>
          </a:p>
          <a:p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Dos </a:t>
            </a:r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formas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compartir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Helvetica Light"/>
                <a:cs typeface="Helvetica Light"/>
              </a:rPr>
              <a:t>código</a:t>
            </a: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PCL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Helvetica Light"/>
                <a:cs typeface="Helvetica Light"/>
              </a:rPr>
              <a:t>Shared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92" y="1437625"/>
            <a:ext cx="3870851" cy="22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6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709682" y="909733"/>
            <a:ext cx="5052148" cy="44291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1"/>
                </a:solidFill>
              </a:rPr>
              <a:t>Esctructura</a:t>
            </a:r>
            <a:r>
              <a:rPr lang="en-US" sz="2100" dirty="0">
                <a:solidFill>
                  <a:schemeClr val="accent1"/>
                </a:solidFill>
              </a:rPr>
              <a:t> de un Proyecto </a:t>
            </a:r>
            <a:r>
              <a:rPr lang="en-US" sz="2400" dirty="0" err="1">
                <a:solidFill>
                  <a:schemeClr val="accent1"/>
                </a:solidFill>
              </a:rPr>
              <a:t>Xamarin.Forms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1709682" y="1537878"/>
            <a:ext cx="10261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Proyectos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específicos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de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cada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plataforma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730" y="1869673"/>
            <a:ext cx="2901695" cy="1963514"/>
          </a:xfrm>
          <a:prstGeom prst="rect">
            <a:avLst/>
          </a:prstGeom>
        </p:spPr>
      </p:pic>
      <p:sp>
        <p:nvSpPr>
          <p:cNvPr id="7" name="Rectangle 2"/>
          <p:cNvSpPr/>
          <p:nvPr/>
        </p:nvSpPr>
        <p:spPr>
          <a:xfrm>
            <a:off x="6516216" y="3003798"/>
            <a:ext cx="1242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PCL o Proyecto Shared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que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contará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con la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lógica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compartida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e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incluso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 UI </a:t>
            </a:r>
            <a:r>
              <a:rPr lang="en-US" sz="1500" dirty="0" err="1">
                <a:solidFill>
                  <a:srgbClr val="595959"/>
                </a:solidFill>
                <a:latin typeface="Helvetica Light"/>
                <a:cs typeface="Helvetica Light"/>
              </a:rPr>
              <a:t>también</a:t>
            </a:r>
            <a:r>
              <a:rPr lang="en-US" sz="1500" dirty="0">
                <a:solidFill>
                  <a:srgbClr val="595959"/>
                </a:solidFill>
                <a:latin typeface="Helvetica Light"/>
                <a:cs typeface="Helvetica Light"/>
              </a:rPr>
              <a:t>.</a:t>
            </a:r>
          </a:p>
        </p:txBody>
      </p:sp>
      <p:cxnSp>
        <p:nvCxnSpPr>
          <p:cNvPr id="4" name="Conector angular 3"/>
          <p:cNvCxnSpPr>
            <a:stCxn id="8" idx="2"/>
          </p:cNvCxnSpPr>
          <p:nvPr/>
        </p:nvCxnSpPr>
        <p:spPr>
          <a:xfrm rot="16200000" flipH="1">
            <a:off x="2475990" y="2992786"/>
            <a:ext cx="243813" cy="7503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7" idx="0"/>
          </p:cNvCxnSpPr>
          <p:nvPr/>
        </p:nvCxnSpPr>
        <p:spPr>
          <a:xfrm rot="16200000" flipV="1">
            <a:off x="5557611" y="1424124"/>
            <a:ext cx="324035" cy="28353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Nuestra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primera</a:t>
            </a:r>
            <a:r>
              <a:rPr lang="en-US" i="1" dirty="0" smtClean="0">
                <a:latin typeface="Exo" pitchFamily="50" charset="0"/>
              </a:rPr>
              <a:t> App </a:t>
            </a:r>
            <a:r>
              <a:rPr lang="en-US" i="1" dirty="0" err="1" smtClean="0">
                <a:latin typeface="Exo" pitchFamily="50" charset="0"/>
              </a:rPr>
              <a:t>Xamarin.Forms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423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712969"/>
            <a:ext cx="6172200" cy="4922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100" dirty="0" err="1">
                <a:solidFill>
                  <a:schemeClr val="accent2"/>
                </a:solidFill>
              </a:rPr>
              <a:t>Arquitectura</a:t>
            </a:r>
            <a:r>
              <a:rPr lang="en-US" sz="2100" dirty="0">
                <a:solidFill>
                  <a:schemeClr val="accent2"/>
                </a:solidFill>
              </a:rPr>
              <a:t> de Apps con </a:t>
            </a:r>
            <a:r>
              <a:rPr lang="en-US" sz="2100" dirty="0" err="1">
                <a:solidFill>
                  <a:schemeClr val="accent2"/>
                </a:solidFill>
              </a:rPr>
              <a:t>Xamarin.Forms</a:t>
            </a:r>
            <a:endParaRPr lang="it-IT" sz="2100" dirty="0">
              <a:solidFill>
                <a:schemeClr val="accent2"/>
              </a:solidFill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2747233" y="172046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6" name="Rectangle 4"/>
          <p:cNvSpPr/>
          <p:nvPr/>
        </p:nvSpPr>
        <p:spPr>
          <a:xfrm>
            <a:off x="4301970" y="172046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7" name="Rectangle 5"/>
          <p:cNvSpPr/>
          <p:nvPr/>
        </p:nvSpPr>
        <p:spPr>
          <a:xfrm>
            <a:off x="5856707" y="173192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cxnSp>
        <p:nvCxnSpPr>
          <p:cNvPr id="8" name="Straight Arrow Connector 6"/>
          <p:cNvCxnSpPr/>
          <p:nvPr/>
        </p:nvCxnSpPr>
        <p:spPr>
          <a:xfrm>
            <a:off x="3587632" y="2404241"/>
            <a:ext cx="6302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/>
          <p:nvPr/>
        </p:nvSpPr>
        <p:spPr>
          <a:xfrm>
            <a:off x="3629652" y="2026063"/>
            <a:ext cx="682534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 err="1"/>
              <a:t>Propiedades</a:t>
            </a:r>
            <a:endParaRPr lang="en-US" sz="662" dirty="0"/>
          </a:p>
          <a:p>
            <a:r>
              <a:rPr lang="en-US" sz="662" dirty="0" err="1"/>
              <a:t>Comandos</a:t>
            </a:r>
            <a:endParaRPr lang="en-US" sz="662" dirty="0"/>
          </a:p>
        </p:txBody>
      </p:sp>
      <p:cxnSp>
        <p:nvCxnSpPr>
          <p:cNvPr id="11" name="Straight Arrow Connector 8"/>
          <p:cNvCxnSpPr/>
          <p:nvPr/>
        </p:nvCxnSpPr>
        <p:spPr>
          <a:xfrm flipH="1">
            <a:off x="3587632" y="2866460"/>
            <a:ext cx="6302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9"/>
          <p:cNvSpPr txBox="1"/>
          <p:nvPr/>
        </p:nvSpPr>
        <p:spPr>
          <a:xfrm>
            <a:off x="3587632" y="2866460"/>
            <a:ext cx="714338" cy="29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 err="1"/>
              <a:t>Notifica</a:t>
            </a:r>
            <a:r>
              <a:rPr lang="en-US" sz="662" dirty="0"/>
              <a:t> </a:t>
            </a:r>
            <a:r>
              <a:rPr lang="en-US" sz="662" dirty="0" err="1"/>
              <a:t>cambios</a:t>
            </a:r>
            <a:endParaRPr lang="en-US" sz="662" dirty="0"/>
          </a:p>
        </p:txBody>
      </p:sp>
      <p:cxnSp>
        <p:nvCxnSpPr>
          <p:cNvPr id="13" name="Straight Arrow Connector 10"/>
          <p:cNvCxnSpPr/>
          <p:nvPr/>
        </p:nvCxnSpPr>
        <p:spPr>
          <a:xfrm>
            <a:off x="5100348" y="2614341"/>
            <a:ext cx="672319" cy="0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1"/>
          <p:cNvSpPr txBox="1"/>
          <p:nvPr/>
        </p:nvSpPr>
        <p:spPr>
          <a:xfrm>
            <a:off x="5100349" y="2316086"/>
            <a:ext cx="798378" cy="601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" dirty="0"/>
              <a:t>C#</a:t>
            </a:r>
          </a:p>
          <a:p>
            <a:endParaRPr lang="en-US" sz="662" dirty="0"/>
          </a:p>
          <a:p>
            <a:endParaRPr lang="en-US" sz="662" dirty="0"/>
          </a:p>
          <a:p>
            <a:endParaRPr lang="en-US" sz="662" dirty="0"/>
          </a:p>
          <a:p>
            <a:r>
              <a:rPr lang="en-US" sz="662" dirty="0"/>
              <a:t>Model</a:t>
            </a:r>
          </a:p>
        </p:txBody>
      </p:sp>
      <p:sp>
        <p:nvSpPr>
          <p:cNvPr id="15" name="Rectangle 12"/>
          <p:cNvSpPr/>
          <p:nvPr/>
        </p:nvSpPr>
        <p:spPr>
          <a:xfrm>
            <a:off x="2831273" y="180450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16" name="Rectangle 13"/>
          <p:cNvSpPr/>
          <p:nvPr/>
        </p:nvSpPr>
        <p:spPr>
          <a:xfrm>
            <a:off x="2915313" y="1888543"/>
            <a:ext cx="58827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View</a:t>
            </a:r>
          </a:p>
        </p:txBody>
      </p:sp>
      <p:sp>
        <p:nvSpPr>
          <p:cNvPr id="17" name="Rectangle 14"/>
          <p:cNvSpPr/>
          <p:nvPr/>
        </p:nvSpPr>
        <p:spPr>
          <a:xfrm>
            <a:off x="4386010" y="180450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18" name="Rectangle 15"/>
          <p:cNvSpPr/>
          <p:nvPr/>
        </p:nvSpPr>
        <p:spPr>
          <a:xfrm>
            <a:off x="4470050" y="1888543"/>
            <a:ext cx="546259" cy="1638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 err="1"/>
              <a:t>ViewModel</a:t>
            </a:r>
            <a:endParaRPr lang="en-US" sz="993" dirty="0"/>
          </a:p>
        </p:txBody>
      </p:sp>
      <p:sp>
        <p:nvSpPr>
          <p:cNvPr id="19" name="Rectangle 16"/>
          <p:cNvSpPr/>
          <p:nvPr/>
        </p:nvSpPr>
        <p:spPr>
          <a:xfrm>
            <a:off x="5940747" y="181596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sp>
        <p:nvSpPr>
          <p:cNvPr id="20" name="Rectangle 17"/>
          <p:cNvSpPr/>
          <p:nvPr/>
        </p:nvSpPr>
        <p:spPr>
          <a:xfrm>
            <a:off x="6024787" y="1900003"/>
            <a:ext cx="546259" cy="162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993" dirty="0"/>
              <a:t>Model</a:t>
            </a:r>
          </a:p>
        </p:txBody>
      </p:sp>
      <p:sp>
        <p:nvSpPr>
          <p:cNvPr id="21" name="Rectangle 18"/>
          <p:cNvSpPr/>
          <p:nvPr/>
        </p:nvSpPr>
        <p:spPr>
          <a:xfrm>
            <a:off x="2747233" y="3705876"/>
            <a:ext cx="3841225" cy="3049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2" dirty="0">
                <a:solidFill>
                  <a:srgbClr val="0070C0"/>
                </a:solidFill>
              </a:rPr>
              <a:t>Cross Platform –</a:t>
            </a:r>
            <a:r>
              <a:rPr lang="en-US" sz="882" b="1" dirty="0">
                <a:solidFill>
                  <a:srgbClr val="0070C0"/>
                </a:solidFill>
              </a:rPr>
              <a:t>PCL o Shared</a:t>
            </a:r>
          </a:p>
        </p:txBody>
      </p:sp>
    </p:spTree>
    <p:extLst>
      <p:ext uri="{BB962C8B-B14F-4D97-AF65-F5344CB8AC3E}">
        <p14:creationId xmlns:p14="http://schemas.microsoft.com/office/powerpoint/2010/main" val="387655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3"/>
          </p:nvPr>
        </p:nvSpPr>
        <p:spPr>
          <a:xfrm>
            <a:off x="3365680" y="2952750"/>
            <a:ext cx="5791200" cy="609600"/>
          </a:xfrm>
        </p:spPr>
        <p:txBody>
          <a:bodyPr/>
          <a:lstStyle/>
          <a:p>
            <a:r>
              <a:rPr lang="en-US" i="1" dirty="0" err="1" smtClean="0">
                <a:latin typeface="Exo" pitchFamily="50" charset="0"/>
              </a:rPr>
              <a:t>Patrón</a:t>
            </a:r>
            <a:r>
              <a:rPr lang="en-US" i="1" dirty="0" smtClean="0">
                <a:latin typeface="Exo" pitchFamily="50" charset="0"/>
              </a:rPr>
              <a:t> MVVM </a:t>
            </a:r>
            <a:r>
              <a:rPr lang="en-US" i="1" dirty="0" err="1" smtClean="0">
                <a:latin typeface="Exo" pitchFamily="50" charset="0"/>
              </a:rPr>
              <a:t>aplicado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en</a:t>
            </a:r>
            <a:r>
              <a:rPr lang="en-US" i="1" dirty="0" smtClean="0">
                <a:latin typeface="Exo" pitchFamily="50" charset="0"/>
              </a:rPr>
              <a:t> </a:t>
            </a:r>
            <a:r>
              <a:rPr lang="en-US" i="1" dirty="0" err="1" smtClean="0">
                <a:latin typeface="Exo" pitchFamily="50" charset="0"/>
              </a:rPr>
              <a:t>una</a:t>
            </a:r>
            <a:r>
              <a:rPr lang="en-US" i="1" dirty="0" smtClean="0">
                <a:latin typeface="Exo" pitchFamily="50" charset="0"/>
              </a:rPr>
              <a:t> App </a:t>
            </a:r>
            <a:r>
              <a:rPr lang="en-US" i="1" dirty="0" err="1" smtClean="0">
                <a:latin typeface="Exo" pitchFamily="50" charset="0"/>
              </a:rPr>
              <a:t>Xamarin.Forms</a:t>
            </a:r>
            <a:endParaRPr lang="en-US" b="1" i="1" dirty="0">
              <a:latin typeface="Exo" pitchFamily="50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9200" y="2114550"/>
            <a:ext cx="1371600" cy="1371600"/>
            <a:chOff x="3124200" y="1702847"/>
            <a:chExt cx="1371600" cy="1371600"/>
          </a:xfrm>
        </p:grpSpPr>
        <p:sp>
          <p:nvSpPr>
            <p:cNvPr id="5" name="Oval 4"/>
            <p:cNvSpPr/>
            <p:nvPr/>
          </p:nvSpPr>
          <p:spPr>
            <a:xfrm>
              <a:off x="3124200" y="1702847"/>
              <a:ext cx="1371600" cy="13716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363252" y="1993089"/>
              <a:ext cx="893495" cy="791115"/>
              <a:chOff x="304800" y="1123950"/>
              <a:chExt cx="914400" cy="809625"/>
            </a:xfrm>
            <a:solidFill>
              <a:schemeClr val="accent2"/>
            </a:solidFill>
          </p:grpSpPr>
          <p:sp>
            <p:nvSpPr>
              <p:cNvPr id="7" name="Freeform 186"/>
              <p:cNvSpPr>
                <a:spLocks noEditPoints="1"/>
              </p:cNvSpPr>
              <p:nvPr/>
            </p:nvSpPr>
            <p:spPr bwMode="auto">
              <a:xfrm>
                <a:off x="30480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114 h 510"/>
                  <a:gd name="T6" fmla="*/ 0 w 132"/>
                  <a:gd name="T7" fmla="*/ 114 h 510"/>
                  <a:gd name="T8" fmla="*/ 0 w 132"/>
                  <a:gd name="T9" fmla="*/ 264 h 510"/>
                  <a:gd name="T10" fmla="*/ 38 w 132"/>
                  <a:gd name="T11" fmla="*/ 264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264 h 510"/>
                  <a:gd name="T18" fmla="*/ 132 w 132"/>
                  <a:gd name="T19" fmla="*/ 264 h 510"/>
                  <a:gd name="T20" fmla="*/ 132 w 132"/>
                  <a:gd name="T21" fmla="*/ 114 h 510"/>
                  <a:gd name="T22" fmla="*/ 96 w 132"/>
                  <a:gd name="T23" fmla="*/ 114 h 510"/>
                  <a:gd name="T24" fmla="*/ 96 w 132"/>
                  <a:gd name="T25" fmla="*/ 0 h 510"/>
                  <a:gd name="T26" fmla="*/ 112 w 132"/>
                  <a:gd name="T27" fmla="*/ 134 h 510"/>
                  <a:gd name="T28" fmla="*/ 112 w 132"/>
                  <a:gd name="T29" fmla="*/ 244 h 510"/>
                  <a:gd name="T30" fmla="*/ 20 w 132"/>
                  <a:gd name="T31" fmla="*/ 244 h 510"/>
                  <a:gd name="T32" fmla="*/ 20 w 132"/>
                  <a:gd name="T33" fmla="*/ 134 h 510"/>
                  <a:gd name="T34" fmla="*/ 112 w 132"/>
                  <a:gd name="T35" fmla="*/ 13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114"/>
                    </a:lnTo>
                    <a:lnTo>
                      <a:pt x="0" y="114"/>
                    </a:lnTo>
                    <a:lnTo>
                      <a:pt x="0" y="264"/>
                    </a:lnTo>
                    <a:lnTo>
                      <a:pt x="38" y="264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264"/>
                    </a:lnTo>
                    <a:lnTo>
                      <a:pt x="132" y="264"/>
                    </a:lnTo>
                    <a:lnTo>
                      <a:pt x="132" y="114"/>
                    </a:lnTo>
                    <a:lnTo>
                      <a:pt x="96" y="114"/>
                    </a:lnTo>
                    <a:lnTo>
                      <a:pt x="96" y="0"/>
                    </a:lnTo>
                    <a:close/>
                    <a:moveTo>
                      <a:pt x="112" y="134"/>
                    </a:moveTo>
                    <a:lnTo>
                      <a:pt x="112" y="244"/>
                    </a:lnTo>
                    <a:lnTo>
                      <a:pt x="20" y="244"/>
                    </a:lnTo>
                    <a:lnTo>
                      <a:pt x="20" y="134"/>
                    </a:lnTo>
                    <a:lnTo>
                      <a:pt x="112" y="1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539750" y="1123950"/>
                <a:ext cx="209550" cy="809625"/>
              </a:xfrm>
              <a:custGeom>
                <a:avLst/>
                <a:gdLst>
                  <a:gd name="T0" fmla="*/ 96 w 132"/>
                  <a:gd name="T1" fmla="*/ 0 h 510"/>
                  <a:gd name="T2" fmla="*/ 38 w 132"/>
                  <a:gd name="T3" fmla="*/ 0 h 510"/>
                  <a:gd name="T4" fmla="*/ 38 w 132"/>
                  <a:gd name="T5" fmla="*/ 294 h 510"/>
                  <a:gd name="T6" fmla="*/ 0 w 132"/>
                  <a:gd name="T7" fmla="*/ 294 h 510"/>
                  <a:gd name="T8" fmla="*/ 0 w 132"/>
                  <a:gd name="T9" fmla="*/ 442 h 510"/>
                  <a:gd name="T10" fmla="*/ 38 w 132"/>
                  <a:gd name="T11" fmla="*/ 442 h 510"/>
                  <a:gd name="T12" fmla="*/ 38 w 132"/>
                  <a:gd name="T13" fmla="*/ 510 h 510"/>
                  <a:gd name="T14" fmla="*/ 96 w 132"/>
                  <a:gd name="T15" fmla="*/ 510 h 510"/>
                  <a:gd name="T16" fmla="*/ 96 w 132"/>
                  <a:gd name="T17" fmla="*/ 442 h 510"/>
                  <a:gd name="T18" fmla="*/ 132 w 132"/>
                  <a:gd name="T19" fmla="*/ 442 h 510"/>
                  <a:gd name="T20" fmla="*/ 132 w 132"/>
                  <a:gd name="T21" fmla="*/ 294 h 510"/>
                  <a:gd name="T22" fmla="*/ 96 w 132"/>
                  <a:gd name="T23" fmla="*/ 294 h 510"/>
                  <a:gd name="T24" fmla="*/ 96 w 132"/>
                  <a:gd name="T25" fmla="*/ 0 h 510"/>
                  <a:gd name="T26" fmla="*/ 112 w 132"/>
                  <a:gd name="T27" fmla="*/ 314 h 510"/>
                  <a:gd name="T28" fmla="*/ 112 w 132"/>
                  <a:gd name="T29" fmla="*/ 424 h 510"/>
                  <a:gd name="T30" fmla="*/ 20 w 132"/>
                  <a:gd name="T31" fmla="*/ 424 h 510"/>
                  <a:gd name="T32" fmla="*/ 20 w 132"/>
                  <a:gd name="T33" fmla="*/ 314 h 510"/>
                  <a:gd name="T34" fmla="*/ 112 w 132"/>
                  <a:gd name="T35" fmla="*/ 31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2" h="510">
                    <a:moveTo>
                      <a:pt x="96" y="0"/>
                    </a:moveTo>
                    <a:lnTo>
                      <a:pt x="38" y="0"/>
                    </a:lnTo>
                    <a:lnTo>
                      <a:pt x="38" y="294"/>
                    </a:lnTo>
                    <a:lnTo>
                      <a:pt x="0" y="294"/>
                    </a:lnTo>
                    <a:lnTo>
                      <a:pt x="0" y="442"/>
                    </a:lnTo>
                    <a:lnTo>
                      <a:pt x="38" y="442"/>
                    </a:lnTo>
                    <a:lnTo>
                      <a:pt x="38" y="510"/>
                    </a:lnTo>
                    <a:lnTo>
                      <a:pt x="96" y="510"/>
                    </a:lnTo>
                    <a:lnTo>
                      <a:pt x="96" y="442"/>
                    </a:lnTo>
                    <a:lnTo>
                      <a:pt x="132" y="442"/>
                    </a:lnTo>
                    <a:lnTo>
                      <a:pt x="132" y="294"/>
                    </a:lnTo>
                    <a:lnTo>
                      <a:pt x="96" y="294"/>
                    </a:lnTo>
                    <a:lnTo>
                      <a:pt x="96" y="0"/>
                    </a:lnTo>
                    <a:close/>
                    <a:moveTo>
                      <a:pt x="112" y="314"/>
                    </a:moveTo>
                    <a:lnTo>
                      <a:pt x="112" y="424"/>
                    </a:lnTo>
                    <a:lnTo>
                      <a:pt x="20" y="424"/>
                    </a:lnTo>
                    <a:lnTo>
                      <a:pt x="20" y="314"/>
                    </a:lnTo>
                    <a:lnTo>
                      <a:pt x="11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188"/>
              <p:cNvSpPr>
                <a:spLocks noEditPoints="1"/>
              </p:cNvSpPr>
              <p:nvPr/>
            </p:nvSpPr>
            <p:spPr bwMode="auto">
              <a:xfrm>
                <a:off x="777875" y="1123950"/>
                <a:ext cx="206375" cy="809625"/>
              </a:xfrm>
              <a:custGeom>
                <a:avLst/>
                <a:gdLst>
                  <a:gd name="T0" fmla="*/ 94 w 130"/>
                  <a:gd name="T1" fmla="*/ 0 h 510"/>
                  <a:gd name="T2" fmla="*/ 36 w 130"/>
                  <a:gd name="T3" fmla="*/ 0 h 510"/>
                  <a:gd name="T4" fmla="*/ 36 w 130"/>
                  <a:gd name="T5" fmla="*/ 60 h 510"/>
                  <a:gd name="T6" fmla="*/ 0 w 130"/>
                  <a:gd name="T7" fmla="*/ 60 h 510"/>
                  <a:gd name="T8" fmla="*/ 0 w 130"/>
                  <a:gd name="T9" fmla="*/ 208 h 510"/>
                  <a:gd name="T10" fmla="*/ 36 w 130"/>
                  <a:gd name="T11" fmla="*/ 208 h 510"/>
                  <a:gd name="T12" fmla="*/ 36 w 130"/>
                  <a:gd name="T13" fmla="*/ 510 h 510"/>
                  <a:gd name="T14" fmla="*/ 94 w 130"/>
                  <a:gd name="T15" fmla="*/ 510 h 510"/>
                  <a:gd name="T16" fmla="*/ 94 w 130"/>
                  <a:gd name="T17" fmla="*/ 208 h 510"/>
                  <a:gd name="T18" fmla="*/ 130 w 130"/>
                  <a:gd name="T19" fmla="*/ 208 h 510"/>
                  <a:gd name="T20" fmla="*/ 130 w 130"/>
                  <a:gd name="T21" fmla="*/ 60 h 510"/>
                  <a:gd name="T22" fmla="*/ 94 w 130"/>
                  <a:gd name="T23" fmla="*/ 60 h 510"/>
                  <a:gd name="T24" fmla="*/ 94 w 130"/>
                  <a:gd name="T25" fmla="*/ 0 h 510"/>
                  <a:gd name="T26" fmla="*/ 110 w 130"/>
                  <a:gd name="T27" fmla="*/ 80 h 510"/>
                  <a:gd name="T28" fmla="*/ 110 w 130"/>
                  <a:gd name="T29" fmla="*/ 190 h 510"/>
                  <a:gd name="T30" fmla="*/ 18 w 130"/>
                  <a:gd name="T31" fmla="*/ 190 h 510"/>
                  <a:gd name="T32" fmla="*/ 18 w 130"/>
                  <a:gd name="T33" fmla="*/ 80 h 510"/>
                  <a:gd name="T34" fmla="*/ 110 w 130"/>
                  <a:gd name="T35" fmla="*/ 80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0"/>
                    </a:moveTo>
                    <a:lnTo>
                      <a:pt x="36" y="0"/>
                    </a:lnTo>
                    <a:lnTo>
                      <a:pt x="36" y="60"/>
                    </a:lnTo>
                    <a:lnTo>
                      <a:pt x="0" y="60"/>
                    </a:lnTo>
                    <a:lnTo>
                      <a:pt x="0" y="208"/>
                    </a:lnTo>
                    <a:lnTo>
                      <a:pt x="36" y="208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208"/>
                    </a:lnTo>
                    <a:lnTo>
                      <a:pt x="130" y="208"/>
                    </a:lnTo>
                    <a:lnTo>
                      <a:pt x="130" y="60"/>
                    </a:lnTo>
                    <a:lnTo>
                      <a:pt x="94" y="60"/>
                    </a:lnTo>
                    <a:lnTo>
                      <a:pt x="94" y="0"/>
                    </a:lnTo>
                    <a:close/>
                    <a:moveTo>
                      <a:pt x="110" y="80"/>
                    </a:moveTo>
                    <a:lnTo>
                      <a:pt x="110" y="190"/>
                    </a:lnTo>
                    <a:lnTo>
                      <a:pt x="18" y="190"/>
                    </a:lnTo>
                    <a:lnTo>
                      <a:pt x="18" y="80"/>
                    </a:lnTo>
                    <a:lnTo>
                      <a:pt x="110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89"/>
              <p:cNvSpPr>
                <a:spLocks noEditPoints="1"/>
              </p:cNvSpPr>
              <p:nvPr/>
            </p:nvSpPr>
            <p:spPr bwMode="auto">
              <a:xfrm>
                <a:off x="1012825" y="1123950"/>
                <a:ext cx="206375" cy="809625"/>
              </a:xfrm>
              <a:custGeom>
                <a:avLst/>
                <a:gdLst>
                  <a:gd name="T0" fmla="*/ 94 w 130"/>
                  <a:gd name="T1" fmla="*/ 236 h 510"/>
                  <a:gd name="T2" fmla="*/ 94 w 130"/>
                  <a:gd name="T3" fmla="*/ 0 h 510"/>
                  <a:gd name="T4" fmla="*/ 36 w 130"/>
                  <a:gd name="T5" fmla="*/ 0 h 510"/>
                  <a:gd name="T6" fmla="*/ 36 w 130"/>
                  <a:gd name="T7" fmla="*/ 236 h 510"/>
                  <a:gd name="T8" fmla="*/ 0 w 130"/>
                  <a:gd name="T9" fmla="*/ 236 h 510"/>
                  <a:gd name="T10" fmla="*/ 0 w 130"/>
                  <a:gd name="T11" fmla="*/ 384 h 510"/>
                  <a:gd name="T12" fmla="*/ 36 w 130"/>
                  <a:gd name="T13" fmla="*/ 384 h 510"/>
                  <a:gd name="T14" fmla="*/ 36 w 130"/>
                  <a:gd name="T15" fmla="*/ 510 h 510"/>
                  <a:gd name="T16" fmla="*/ 94 w 130"/>
                  <a:gd name="T17" fmla="*/ 510 h 510"/>
                  <a:gd name="T18" fmla="*/ 94 w 130"/>
                  <a:gd name="T19" fmla="*/ 384 h 510"/>
                  <a:gd name="T20" fmla="*/ 130 w 130"/>
                  <a:gd name="T21" fmla="*/ 384 h 510"/>
                  <a:gd name="T22" fmla="*/ 130 w 130"/>
                  <a:gd name="T23" fmla="*/ 236 h 510"/>
                  <a:gd name="T24" fmla="*/ 94 w 130"/>
                  <a:gd name="T25" fmla="*/ 236 h 510"/>
                  <a:gd name="T26" fmla="*/ 112 w 130"/>
                  <a:gd name="T27" fmla="*/ 364 h 510"/>
                  <a:gd name="T28" fmla="*/ 20 w 130"/>
                  <a:gd name="T29" fmla="*/ 364 h 510"/>
                  <a:gd name="T30" fmla="*/ 20 w 130"/>
                  <a:gd name="T31" fmla="*/ 256 h 510"/>
                  <a:gd name="T32" fmla="*/ 112 w 130"/>
                  <a:gd name="T33" fmla="*/ 256 h 510"/>
                  <a:gd name="T34" fmla="*/ 112 w 130"/>
                  <a:gd name="T35" fmla="*/ 364 h 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0" h="510">
                    <a:moveTo>
                      <a:pt x="94" y="236"/>
                    </a:moveTo>
                    <a:lnTo>
                      <a:pt x="94" y="0"/>
                    </a:lnTo>
                    <a:lnTo>
                      <a:pt x="36" y="0"/>
                    </a:lnTo>
                    <a:lnTo>
                      <a:pt x="36" y="236"/>
                    </a:lnTo>
                    <a:lnTo>
                      <a:pt x="0" y="236"/>
                    </a:lnTo>
                    <a:lnTo>
                      <a:pt x="0" y="384"/>
                    </a:lnTo>
                    <a:lnTo>
                      <a:pt x="36" y="384"/>
                    </a:lnTo>
                    <a:lnTo>
                      <a:pt x="36" y="510"/>
                    </a:lnTo>
                    <a:lnTo>
                      <a:pt x="94" y="510"/>
                    </a:lnTo>
                    <a:lnTo>
                      <a:pt x="94" y="384"/>
                    </a:lnTo>
                    <a:lnTo>
                      <a:pt x="130" y="384"/>
                    </a:lnTo>
                    <a:lnTo>
                      <a:pt x="130" y="236"/>
                    </a:lnTo>
                    <a:lnTo>
                      <a:pt x="94" y="236"/>
                    </a:lnTo>
                    <a:close/>
                    <a:moveTo>
                      <a:pt x="112" y="364"/>
                    </a:moveTo>
                    <a:lnTo>
                      <a:pt x="20" y="364"/>
                    </a:lnTo>
                    <a:lnTo>
                      <a:pt x="20" y="256"/>
                    </a:lnTo>
                    <a:lnTo>
                      <a:pt x="112" y="256"/>
                    </a:lnTo>
                    <a:lnTo>
                      <a:pt x="112" y="3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12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3454" y="320186"/>
            <a:ext cx="8101946" cy="498964"/>
          </a:xfrm>
        </p:spPr>
        <p:txBody>
          <a:bodyPr/>
          <a:lstStyle/>
          <a:p>
            <a:r>
              <a:rPr lang="en-US" dirty="0" smtClean="0"/>
              <a:t>¿PREGUNTAS y </a:t>
            </a:r>
            <a:r>
              <a:rPr lang="en-US" dirty="0" smtClean="0">
                <a:solidFill>
                  <a:schemeClr val="accent2"/>
                </a:solidFill>
              </a:rPr>
              <a:t>RESPUESTAS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825827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Dudas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8" name="Text Placeholder 1"/>
          <p:cNvSpPr txBox="1">
            <a:spLocks/>
          </p:cNvSpPr>
          <p:nvPr/>
        </p:nvSpPr>
        <p:spPr>
          <a:xfrm>
            <a:off x="342685" y="1276350"/>
            <a:ext cx="8446254" cy="2304256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P</a:t>
            </a:r>
            <a:r>
              <a:rPr lang="en-US" sz="8800" dirty="0" smtClean="0">
                <a:solidFill>
                  <a:schemeClr val="accent2"/>
                </a:solidFill>
                <a:latin typeface="Aller" pitchFamily="2" charset="0"/>
              </a:rPr>
              <a:t>&amp;</a:t>
            </a:r>
            <a:r>
              <a:rPr lang="en-US" sz="16600" dirty="0">
                <a:solidFill>
                  <a:schemeClr val="accent2"/>
                </a:solidFill>
                <a:latin typeface="Aller" pitchFamily="2" charset="0"/>
              </a:rPr>
              <a:t>R</a:t>
            </a:r>
            <a:endParaRPr lang="ru-RU" sz="16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GRACIAS a </a:t>
            </a:r>
            <a:r>
              <a:rPr lang="en-US" dirty="0" smtClean="0">
                <a:solidFill>
                  <a:schemeClr val="accent2"/>
                </a:solidFill>
              </a:rPr>
              <a:t>TODOS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533400" y="742950"/>
            <a:ext cx="8089573" cy="304800"/>
          </a:xfrm>
        </p:spPr>
        <p:txBody>
          <a:bodyPr/>
          <a:lstStyle/>
          <a:p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vuestro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990600" y="1885950"/>
            <a:ext cx="4078148" cy="485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2"/>
                </a:solidFill>
                <a:latin typeface="+mn-lt"/>
              </a:rPr>
              <a:t>Javier Suárez</a:t>
            </a:r>
            <a:endParaRPr lang="en-US" sz="28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990600" y="2472938"/>
            <a:ext cx="5105400" cy="1621641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Microsoft MVP Windows Platform Development</a:t>
            </a:r>
          </a:p>
          <a:p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Blog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http://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geeks.ms/blogs/jsuarez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Email: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  <a:hlinkClick r:id="rId3"/>
              </a:rPr>
              <a:t>javiersuarezruiz@hotmail.com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Twitter: @</a:t>
            </a:r>
            <a:r>
              <a:rPr lang="en-US" sz="1400" dirty="0" err="1" smtClean="0">
                <a:solidFill>
                  <a:schemeClr val="accent1">
                    <a:lumMod val="50000"/>
                  </a:schemeClr>
                </a:solidFill>
              </a:rPr>
              <a:t>jsuarezruiz</a:t>
            </a:r>
            <a:endParaRPr lang="en-US" sz="1400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885950"/>
            <a:ext cx="1981737" cy="21348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960" y="3146168"/>
            <a:ext cx="557377" cy="8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2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571750"/>
            <a:ext cx="7543800" cy="498964"/>
          </a:xfrm>
        </p:spPr>
        <p:txBody>
          <a:bodyPr>
            <a:normAutofit/>
          </a:bodyPr>
          <a:lstStyle/>
          <a:p>
            <a:r>
              <a:rPr lang="en-US" dirty="0" smtClean="0"/>
              <a:t>INTRODUCCIÓN A </a:t>
            </a:r>
            <a:r>
              <a:rPr lang="en-US" dirty="0" smtClean="0">
                <a:solidFill>
                  <a:schemeClr val="accent2"/>
                </a:solidFill>
              </a:rPr>
              <a:t>XAMARIN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304800" y="2945810"/>
            <a:ext cx="8000999" cy="54034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consiste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aporte</a:t>
            </a:r>
            <a:r>
              <a:rPr lang="en-US" dirty="0">
                <a:solidFill>
                  <a:schemeClr val="bg1"/>
                </a:solidFill>
              </a:rPr>
              <a:t>, costs y </a:t>
            </a:r>
            <a:r>
              <a:rPr lang="en-US" dirty="0" err="1">
                <a:solidFill>
                  <a:schemeClr val="bg1"/>
                </a:solidFill>
              </a:rPr>
              <a:t>todo</a:t>
            </a:r>
            <a:r>
              <a:rPr lang="en-US" dirty="0">
                <a:solidFill>
                  <a:schemeClr val="bg1"/>
                </a:solidFill>
              </a:rPr>
              <a:t> lo </a:t>
            </a:r>
            <a:r>
              <a:rPr lang="en-US" dirty="0" err="1">
                <a:solidFill>
                  <a:schemeClr val="bg1"/>
                </a:solidFill>
              </a:rPr>
              <a:t>necesario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concretar</a:t>
            </a:r>
            <a:r>
              <a:rPr lang="en-US" dirty="0">
                <a:solidFill>
                  <a:schemeClr val="bg1"/>
                </a:solidFill>
              </a:rPr>
              <a:t> con </a:t>
            </a:r>
            <a:r>
              <a:rPr lang="en-US" dirty="0" err="1">
                <a:solidFill>
                  <a:schemeClr val="bg1"/>
                </a:solidFill>
              </a:rPr>
              <a:t>exactitud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Xamarin.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" y="86966"/>
            <a:ext cx="9138599" cy="2103782"/>
          </a:xfrm>
        </p:spPr>
      </p:pic>
      <p:pic>
        <p:nvPicPr>
          <p:cNvPr id="5" name="Marcador de posición de imagen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" r="5390"/>
          <a:stretch>
            <a:fillRect/>
          </a:stretch>
        </p:blipFill>
        <p:spPr>
          <a:xfrm>
            <a:off x="8157450" y="11621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Anatomía</a:t>
            </a:r>
            <a:r>
              <a:rPr lang="en-US" sz="2400" dirty="0" smtClean="0"/>
              <a:t> de </a:t>
            </a:r>
            <a:r>
              <a:rPr lang="en-US" sz="2400" dirty="0" err="1" smtClean="0"/>
              <a:t>una</a:t>
            </a:r>
            <a:r>
              <a:rPr lang="en-US" sz="2400" dirty="0" smtClean="0"/>
              <a:t> App </a:t>
            </a:r>
            <a:r>
              <a:rPr lang="en-US" sz="2400" dirty="0" err="1" smtClean="0">
                <a:solidFill>
                  <a:schemeClr val="accent2"/>
                </a:solidFill>
              </a:rPr>
              <a:t>nativa</a:t>
            </a:r>
            <a:endParaRPr lang="en-US" sz="2400" dirty="0">
              <a:solidFill>
                <a:schemeClr val="accent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035548"/>
            <a:ext cx="8839200" cy="16573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92100" y="2845298"/>
            <a:ext cx="28087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123458"/>
                </a:solidFill>
                <a:latin typeface="Helvetica Light"/>
                <a:cs typeface="Helvetica Light"/>
              </a:rPr>
              <a:t>Interfaces de </a:t>
            </a:r>
            <a:r>
              <a:rPr lang="en-US" sz="1600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usuario</a:t>
            </a:r>
            <a:r>
              <a:rPr lang="en-US" sz="1600" dirty="0" smtClean="0">
                <a:solidFill>
                  <a:srgbClr val="123458"/>
                </a:solidFill>
                <a:latin typeface="Helvetica Light"/>
                <a:cs typeface="Helvetica Light"/>
              </a:rPr>
              <a:t> </a:t>
            </a:r>
            <a:r>
              <a:rPr lang="en-US" sz="1600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nativas</a:t>
            </a:r>
            <a:endParaRPr lang="en-US" sz="1600" dirty="0">
              <a:solidFill>
                <a:srgbClr val="123458"/>
              </a:solidFill>
              <a:latin typeface="Helvetica Light"/>
              <a:cs typeface="Helvetica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88845" y="2845298"/>
            <a:ext cx="2467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Acceso</a:t>
            </a:r>
            <a:r>
              <a:rPr lang="en-US" dirty="0" smtClean="0">
                <a:solidFill>
                  <a:srgbClr val="123458"/>
                </a:solidFill>
                <a:latin typeface="Helvetica Light"/>
                <a:cs typeface="Helvetica Light"/>
              </a:rPr>
              <a:t> a APIs </a:t>
            </a:r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nativas</a:t>
            </a:r>
            <a:endParaRPr lang="en-US" dirty="0" smtClean="0">
              <a:solidFill>
                <a:srgbClr val="123458"/>
              </a:solidFill>
              <a:latin typeface="Helvetica Light"/>
              <a:cs typeface="Helvetica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13348" y="2845298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Rendimiento</a:t>
            </a:r>
            <a:r>
              <a:rPr lang="en-US" dirty="0" smtClean="0">
                <a:solidFill>
                  <a:srgbClr val="123458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como</a:t>
            </a:r>
            <a:r>
              <a:rPr lang="en-US" dirty="0" smtClean="0">
                <a:solidFill>
                  <a:srgbClr val="123458"/>
                </a:solidFill>
                <a:latin typeface="Helvetica Light"/>
                <a:cs typeface="Helvetica Light"/>
              </a:rPr>
              <a:t> </a:t>
            </a:r>
            <a:r>
              <a:rPr lang="en-US" dirty="0" err="1" smtClean="0">
                <a:solidFill>
                  <a:srgbClr val="123458"/>
                </a:solidFill>
                <a:latin typeface="Helvetica Light"/>
                <a:cs typeface="Helvetica Light"/>
              </a:rPr>
              <a:t>nativo</a:t>
            </a:r>
            <a:endParaRPr lang="en-US" dirty="0">
              <a:solidFill>
                <a:srgbClr val="123458"/>
              </a:solidFill>
              <a:latin typeface="Helvetica Light"/>
              <a:cs typeface="Helvetica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82926" y="838698"/>
            <a:ext cx="2794000" cy="2465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7937" y="749300"/>
            <a:ext cx="2794000" cy="2465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16222" y="54044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40416" y="2573860"/>
            <a:ext cx="7180771" cy="0"/>
          </a:xfrm>
          <a:prstGeom prst="line">
            <a:avLst/>
          </a:prstGeom>
          <a:ln>
            <a:solidFill>
              <a:srgbClr val="6C6C6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ubtitle 1"/>
          <p:cNvSpPr>
            <a:spLocks noGrp="1"/>
          </p:cNvSpPr>
          <p:nvPr>
            <p:ph type="subTitle" idx="1"/>
          </p:nvPr>
        </p:nvSpPr>
        <p:spPr>
          <a:xfrm>
            <a:off x="465666" y="1571720"/>
            <a:ext cx="7620001" cy="94650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s-ES" sz="4800" dirty="0" smtClean="0">
                <a:solidFill>
                  <a:srgbClr val="666666"/>
                </a:solidFill>
              </a:rPr>
              <a:t>El problema actual para</a:t>
            </a:r>
          </a:p>
          <a:p>
            <a:pPr>
              <a:lnSpc>
                <a:spcPct val="120000"/>
              </a:lnSpc>
            </a:pPr>
            <a:r>
              <a:rPr lang="es-ES" dirty="0" err="1" smtClean="0">
                <a:solidFill>
                  <a:srgbClr val="666666"/>
                </a:solidFill>
              </a:rPr>
              <a:t>desarolladores</a:t>
            </a:r>
            <a:endParaRPr lang="en-US" sz="48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6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 </a:t>
            </a:r>
            <a:r>
              <a:rPr lang="en-US" dirty="0" err="1" smtClean="0">
                <a:solidFill>
                  <a:schemeClr val="accent2"/>
                </a:solidFill>
              </a:rPr>
              <a:t>problema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8650" y="1975048"/>
            <a:ext cx="2968750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Creas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la </a:t>
            </a: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misma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App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varias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veces</a:t>
            </a:r>
            <a:endParaRPr lang="en-US" sz="2400" dirty="0">
              <a:solidFill>
                <a:srgbClr val="666666"/>
              </a:solidFill>
              <a:latin typeface="Helvetica Light"/>
              <a:cs typeface="Helvetica Light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3403" y="18953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33403" y="29875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Siloed Approa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463" y="1179870"/>
            <a:ext cx="4896978" cy="29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72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954"/>
            <a:ext cx="8229600" cy="6457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enfoque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“escribe </a:t>
            </a:r>
            <a:r>
              <a:rPr lang="en-US" dirty="0" err="1" smtClean="0">
                <a:solidFill>
                  <a:schemeClr val="accent2"/>
                </a:solidFill>
              </a:rPr>
              <a:t>una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vez</a:t>
            </a:r>
            <a:r>
              <a:rPr lang="en-US" dirty="0" smtClean="0">
                <a:solidFill>
                  <a:schemeClr val="accent2"/>
                </a:solidFill>
              </a:rPr>
              <a:t>” </a:t>
            </a:r>
            <a:r>
              <a:rPr lang="en-US" dirty="0" smtClean="0"/>
              <a:t>para </a:t>
            </a:r>
            <a:r>
              <a:rPr lang="en-US" dirty="0" err="1" smtClean="0"/>
              <a:t>todo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978776"/>
            <a:ext cx="3130985" cy="87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Mínimo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Denominador</a:t>
            </a:r>
            <a:endParaRPr lang="en-US" sz="2400" dirty="0" smtClean="0">
              <a:solidFill>
                <a:srgbClr val="666666"/>
              </a:solidFill>
              <a:latin typeface="Helvetica Light"/>
              <a:cs typeface="Helvetica Light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Común</a:t>
            </a:r>
            <a:endParaRPr lang="en-US" sz="2400" dirty="0">
              <a:solidFill>
                <a:srgbClr val="666666"/>
              </a:solidFill>
              <a:latin typeface="Helvetica Light"/>
              <a:cs typeface="Helvetica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33403" y="18953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3" y="29875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black box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7517" y="882388"/>
            <a:ext cx="3130378" cy="37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enfoque</a:t>
            </a:r>
            <a:r>
              <a:rPr lang="en-US" dirty="0" smtClean="0"/>
              <a:t> de </a:t>
            </a:r>
            <a:r>
              <a:rPr lang="en-US" dirty="0" err="1" smtClean="0">
                <a:solidFill>
                  <a:schemeClr val="accent2"/>
                </a:solidFill>
              </a:rPr>
              <a:t>Xamarin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3" y="2011485"/>
            <a:ext cx="3010761" cy="87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Nativo</a:t>
            </a:r>
            <a:r>
              <a:rPr lang="en-US" sz="2400" dirty="0" smtClean="0">
                <a:solidFill>
                  <a:srgbClr val="666666"/>
                </a:solidFill>
                <a:latin typeface="Helvetica Light"/>
                <a:cs typeface="Helvetica Light"/>
              </a:rPr>
              <a:t> </a:t>
            </a: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compartiendo</a:t>
            </a:r>
            <a:endParaRPr lang="en-US" sz="2400" dirty="0" smtClean="0">
              <a:solidFill>
                <a:srgbClr val="666666"/>
              </a:solidFill>
              <a:latin typeface="Helvetica Light"/>
              <a:cs typeface="Helvetica Light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666666"/>
                </a:solidFill>
                <a:latin typeface="Helvetica Light"/>
                <a:cs typeface="Helvetica Light"/>
              </a:rPr>
              <a:t>código</a:t>
            </a:r>
            <a:endParaRPr lang="en-US" sz="2400" dirty="0">
              <a:solidFill>
                <a:srgbClr val="666666"/>
              </a:solidFill>
              <a:latin typeface="Helvetica Light"/>
              <a:cs typeface="Helvetica Ligh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33403" y="18953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33403" y="2987509"/>
            <a:ext cx="2810933" cy="13469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uniq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6904" y="1126952"/>
            <a:ext cx="4739347" cy="31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5 CuadroTexto"/>
          <p:cNvSpPr txBox="1"/>
          <p:nvPr/>
        </p:nvSpPr>
        <p:spPr>
          <a:xfrm>
            <a:off x="457200" y="438150"/>
            <a:ext cx="23853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700" dirty="0" smtClean="0">
                <a:solidFill>
                  <a:schemeClr val="accent2"/>
                </a:solidFill>
                <a:latin typeface="Franklin Gothic Book" panose="020B0503020102020204" pitchFamily="34" charset="0"/>
              </a:rPr>
              <a:t>¿APIs </a:t>
            </a:r>
            <a:r>
              <a:rPr lang="es-ES" sz="2700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nativas?</a:t>
            </a:r>
          </a:p>
        </p:txBody>
      </p:sp>
      <p:sp>
        <p:nvSpPr>
          <p:cNvPr id="13" name="Title 10"/>
          <p:cNvSpPr txBox="1">
            <a:spLocks/>
          </p:cNvSpPr>
          <p:nvPr/>
        </p:nvSpPr>
        <p:spPr>
          <a:xfrm>
            <a:off x="1877432" y="1105553"/>
            <a:ext cx="5879306" cy="561491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APIs Windows </a:t>
            </a:r>
            <a:endParaRPr lang="en-US" sz="3300" dirty="0"/>
          </a:p>
        </p:txBody>
      </p:sp>
      <p:pic>
        <p:nvPicPr>
          <p:cNvPr id="14" name="Picture 13" descr="Windows C#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5805" y="1672969"/>
            <a:ext cx="5022558" cy="306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0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ght Versio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 sz="1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4899</TotalTime>
  <Words>701</Words>
  <Application>Microsoft Office PowerPoint</Application>
  <PresentationFormat>Presentación en pantalla (16:9)</PresentationFormat>
  <Paragraphs>269</Paragraphs>
  <Slides>39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58" baseType="lpstr">
      <vt:lpstr>Aller</vt:lpstr>
      <vt:lpstr>Arial</vt:lpstr>
      <vt:lpstr>Calibri</vt:lpstr>
      <vt:lpstr>Consolas</vt:lpstr>
      <vt:lpstr>Courier New</vt:lpstr>
      <vt:lpstr>Exo</vt:lpstr>
      <vt:lpstr>Franklin Gothic Book</vt:lpstr>
      <vt:lpstr>Gill Sans</vt:lpstr>
      <vt:lpstr>Gulim</vt:lpstr>
      <vt:lpstr>Helvetica</vt:lpstr>
      <vt:lpstr>Helvetica Light</vt:lpstr>
      <vt:lpstr>ＭＳ Ｐゴシック</vt:lpstr>
      <vt:lpstr>ＭＳ Ｐゴシック</vt:lpstr>
      <vt:lpstr>Myriad Pro</vt:lpstr>
      <vt:lpstr>Segoe UI</vt:lpstr>
      <vt:lpstr>Wingdings</vt:lpstr>
      <vt:lpstr>Wingdings 2</vt:lpstr>
      <vt:lpstr>ヒラギノ角ゴ ProN W3</vt:lpstr>
      <vt:lpstr>Light Version</vt:lpstr>
      <vt:lpstr>Presentación de PowerPoint</vt:lpstr>
      <vt:lpstr>Presentación de PowerPoint</vt:lpstr>
      <vt:lpstr>Presentación de PowerPoint</vt:lpstr>
      <vt:lpstr>Anatomía de una App nativa</vt:lpstr>
      <vt:lpstr>Presentación de PowerPoint</vt:lpstr>
      <vt:lpstr>El problema</vt:lpstr>
      <vt:lpstr>El enfoque “escribe una vez” para todo</vt:lpstr>
      <vt:lpstr>El enfoque de Xamarin</vt:lpstr>
      <vt:lpstr>Presentación de PowerPoint</vt:lpstr>
      <vt:lpstr>Presentación de PowerPoint</vt:lpstr>
      <vt:lpstr>Presentación de PowerPoint</vt:lpstr>
      <vt:lpstr>Presentación de PowerPoint</vt:lpstr>
      <vt:lpstr>Rendimiento nativo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DEMO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DEMO</vt:lpstr>
      <vt:lpstr>Presentación de PowerPoint</vt:lpstr>
      <vt:lpstr>DEMO</vt:lpstr>
      <vt:lpstr>¿PREGUNTAS y RESPUESTAS?</vt:lpstr>
      <vt:lpstr>GRACIAS a TODOS</vt:lpstr>
      <vt:lpstr>INTRODUCCIÓN A XAMARIN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Rogue</dc:creator>
  <cp:lastModifiedBy>Javier Suárez Ruiz</cp:lastModifiedBy>
  <cp:revision>580</cp:revision>
  <dcterms:created xsi:type="dcterms:W3CDTF">2013-04-14T10:12:28Z</dcterms:created>
  <dcterms:modified xsi:type="dcterms:W3CDTF">2015-05-11T18:34:05Z</dcterms:modified>
</cp:coreProperties>
</file>