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307" r:id="rId2"/>
    <p:sldId id="337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68" r:id="rId18"/>
    <p:sldId id="435" r:id="rId19"/>
    <p:sldId id="436" r:id="rId20"/>
    <p:sldId id="437" r:id="rId21"/>
    <p:sldId id="438" r:id="rId22"/>
    <p:sldId id="439" r:id="rId23"/>
    <p:sldId id="469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75" r:id="rId32"/>
    <p:sldId id="448" r:id="rId33"/>
    <p:sldId id="449" r:id="rId34"/>
    <p:sldId id="450" r:id="rId35"/>
    <p:sldId id="451" r:id="rId36"/>
    <p:sldId id="470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72" r:id="rId46"/>
    <p:sldId id="471" r:id="rId47"/>
    <p:sldId id="463" r:id="rId48"/>
    <p:sldId id="464" r:id="rId49"/>
    <p:sldId id="474" r:id="rId50"/>
    <p:sldId id="466" r:id="rId51"/>
    <p:sldId id="473" r:id="rId52"/>
    <p:sldId id="339" r:id="rId53"/>
    <p:sldId id="340" r:id="rId54"/>
    <p:sldId id="305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8757" autoAdjust="0"/>
  </p:normalViewPr>
  <p:slideViewPr>
    <p:cSldViewPr>
      <p:cViewPr varScale="1">
        <p:scale>
          <a:sx n="151" d="100"/>
          <a:sy n="151" d="100"/>
        </p:scale>
        <p:origin x="34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BRAVENT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WWW.BRAVENT.NET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04800" y="2577105"/>
            <a:ext cx="609600" cy="6096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 userDrawn="1"/>
        </p:nvGrpSpPr>
        <p:grpSpPr>
          <a:xfrm>
            <a:off x="304800" y="3261233"/>
            <a:ext cx="609600" cy="6096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304800" y="3953725"/>
            <a:ext cx="609600" cy="6096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97" y="4683989"/>
            <a:ext cx="402361" cy="4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9593593-8839-4E61-A88E-A10B7ED6919B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83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9593593-8839-4E61-A88E-A10B7ED6919B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475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4"/>
            <a:ext cx="8229600" cy="2755900"/>
          </a:xfrm>
          <a:prstGeom prst="rect">
            <a:avLst/>
          </a:prstGeom>
        </p:spPr>
        <p:txBody>
          <a:bodyPr/>
          <a:lstStyle>
            <a:lvl2pPr marL="431006" indent="-85725">
              <a:defRPr/>
            </a:lvl2pPr>
            <a:lvl3pPr marL="771525" indent="-85725">
              <a:defRPr/>
            </a:lvl3pPr>
            <a:lvl4pPr marL="1116806" indent="-85725">
              <a:defRPr/>
            </a:lvl4pPr>
            <a:lvl5pPr marL="1457325" indent="-85725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882016"/>
            <a:ext cx="8229600" cy="36054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289686"/>
            <a:ext cx="8229600" cy="23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30969" indent="0">
              <a:buNone/>
              <a:defRPr sz="900">
                <a:solidFill>
                  <a:schemeClr val="tx1"/>
                </a:solidFill>
              </a:defRPr>
            </a:lvl2pPr>
            <a:lvl3pPr marL="257175" indent="0">
              <a:buNone/>
              <a:defRPr sz="900">
                <a:solidFill>
                  <a:schemeClr val="tx1"/>
                </a:solidFill>
              </a:defRPr>
            </a:lvl3pPr>
            <a:lvl4pPr marL="388144" indent="0">
              <a:buNone/>
              <a:defRPr sz="900">
                <a:solidFill>
                  <a:schemeClr val="tx1"/>
                </a:solidFill>
              </a:defRPr>
            </a:lvl4pPr>
            <a:lvl5pPr marL="514350" indent="0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5/11/2015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5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6172200" y="4679414"/>
            <a:ext cx="2735697" cy="367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aseline="0" dirty="0" smtClean="0">
                <a:solidFill>
                  <a:schemeClr val="accent2"/>
                </a:solidFill>
              </a:rPr>
              <a:t>ARQUITECTURA XAMARIN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7256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AVANTE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1623222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  <p:sldLayoutId id="2147483699" r:id="rId27"/>
    <p:sldLayoutId id="2147483700" r:id="rId28"/>
    <p:sldLayoutId id="2147483701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6.jpe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839"/>
            <a:ext cx="9141583" cy="5151662"/>
          </a:xfrm>
        </p:spPr>
      </p:pic>
      <p:sp>
        <p:nvSpPr>
          <p:cNvPr id="24" name="Entrada manual 23"/>
          <p:cNvSpPr/>
          <p:nvPr/>
        </p:nvSpPr>
        <p:spPr>
          <a:xfrm rot="5400000">
            <a:off x="19653" y="-18447"/>
            <a:ext cx="5143500" cy="5180394"/>
          </a:xfrm>
          <a:prstGeom prst="flowChartManualIn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1" name="Title 19"/>
          <p:cNvSpPr txBox="1">
            <a:spLocks/>
          </p:cNvSpPr>
          <p:nvPr/>
        </p:nvSpPr>
        <p:spPr>
          <a:xfrm>
            <a:off x="304800" y="819150"/>
            <a:ext cx="3593773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ARQUITECTURA DE APPS </a:t>
            </a:r>
            <a:r>
              <a:rPr lang="en-US" sz="3600" dirty="0" smtClean="0">
                <a:solidFill>
                  <a:schemeClr val="bg1"/>
                </a:solidFill>
              </a:rPr>
              <a:t>XAMARIN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152400" y="2529986"/>
            <a:ext cx="4267200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MVVM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aplicado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a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aplicaciones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multiplataforma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con Xamarin.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7450" y="11621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8089" y="1110679"/>
            <a:ext cx="6172200" cy="4922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MVVMCross</a:t>
            </a:r>
            <a:r>
              <a:rPr lang="en-US" sz="2100" dirty="0">
                <a:solidFill>
                  <a:schemeClr val="accent2"/>
                </a:solidFill>
              </a:rPr>
              <a:t> &amp; PCL</a:t>
            </a:r>
            <a:endParaRPr lang="it-IT" sz="2100" dirty="0">
              <a:solidFill>
                <a:schemeClr val="accent2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747233" y="172046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6" name="Rectangle 4"/>
          <p:cNvSpPr/>
          <p:nvPr/>
        </p:nvSpPr>
        <p:spPr>
          <a:xfrm>
            <a:off x="4301970" y="172046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7" name="Rectangle 5"/>
          <p:cNvSpPr/>
          <p:nvPr/>
        </p:nvSpPr>
        <p:spPr>
          <a:xfrm>
            <a:off x="5856707" y="173192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cxnSp>
        <p:nvCxnSpPr>
          <p:cNvPr id="8" name="Straight Arrow Connector 6"/>
          <p:cNvCxnSpPr/>
          <p:nvPr/>
        </p:nvCxnSpPr>
        <p:spPr>
          <a:xfrm>
            <a:off x="3587632" y="2404241"/>
            <a:ext cx="6302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3629652" y="2026063"/>
            <a:ext cx="682534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 err="1"/>
              <a:t>Propiedades</a:t>
            </a:r>
            <a:endParaRPr lang="en-US" sz="662" dirty="0"/>
          </a:p>
          <a:p>
            <a:r>
              <a:rPr lang="en-US" sz="662" dirty="0" err="1"/>
              <a:t>Comandos</a:t>
            </a:r>
            <a:endParaRPr lang="en-US" sz="662" dirty="0"/>
          </a:p>
        </p:txBody>
      </p:sp>
      <p:cxnSp>
        <p:nvCxnSpPr>
          <p:cNvPr id="11" name="Straight Arrow Connector 8"/>
          <p:cNvCxnSpPr/>
          <p:nvPr/>
        </p:nvCxnSpPr>
        <p:spPr>
          <a:xfrm flipH="1">
            <a:off x="3587632" y="2866460"/>
            <a:ext cx="6302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/>
          <p:nvPr/>
        </p:nvSpPr>
        <p:spPr>
          <a:xfrm>
            <a:off x="3587632" y="2866460"/>
            <a:ext cx="714338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 err="1"/>
              <a:t>Notifica</a:t>
            </a:r>
            <a:r>
              <a:rPr lang="en-US" sz="662" dirty="0"/>
              <a:t> </a:t>
            </a:r>
            <a:r>
              <a:rPr lang="en-US" sz="662" dirty="0" err="1"/>
              <a:t>cambios</a:t>
            </a:r>
            <a:endParaRPr lang="en-US" sz="662" dirty="0"/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5100348" y="2614341"/>
            <a:ext cx="672319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100349" y="2316086"/>
            <a:ext cx="798378" cy="60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/>
              <a:t>C#</a:t>
            </a:r>
          </a:p>
          <a:p>
            <a:endParaRPr lang="en-US" sz="662" dirty="0"/>
          </a:p>
          <a:p>
            <a:endParaRPr lang="en-US" sz="662" dirty="0"/>
          </a:p>
          <a:p>
            <a:endParaRPr lang="en-US" sz="662" dirty="0"/>
          </a:p>
          <a:p>
            <a:r>
              <a:rPr lang="en-US" sz="662" dirty="0"/>
              <a:t>Model</a:t>
            </a:r>
            <a:endParaRPr lang="en-US" sz="662" dirty="0"/>
          </a:p>
        </p:txBody>
      </p:sp>
      <p:sp>
        <p:nvSpPr>
          <p:cNvPr id="15" name="Rectangle 12"/>
          <p:cNvSpPr/>
          <p:nvPr/>
        </p:nvSpPr>
        <p:spPr>
          <a:xfrm>
            <a:off x="2831273" y="180450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16" name="Rectangle 13"/>
          <p:cNvSpPr/>
          <p:nvPr/>
        </p:nvSpPr>
        <p:spPr>
          <a:xfrm>
            <a:off x="2915313" y="188854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17" name="Rectangle 14"/>
          <p:cNvSpPr/>
          <p:nvPr/>
        </p:nvSpPr>
        <p:spPr>
          <a:xfrm>
            <a:off x="4386010" y="180450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18" name="Rectangle 15"/>
          <p:cNvSpPr/>
          <p:nvPr/>
        </p:nvSpPr>
        <p:spPr>
          <a:xfrm>
            <a:off x="4470050" y="188854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19" name="Rectangle 16"/>
          <p:cNvSpPr/>
          <p:nvPr/>
        </p:nvSpPr>
        <p:spPr>
          <a:xfrm>
            <a:off x="5940747" y="181596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sp>
        <p:nvSpPr>
          <p:cNvPr id="20" name="Rectangle 17"/>
          <p:cNvSpPr/>
          <p:nvPr/>
        </p:nvSpPr>
        <p:spPr>
          <a:xfrm>
            <a:off x="6024787" y="190000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sp>
        <p:nvSpPr>
          <p:cNvPr id="21" name="Rectangle 18"/>
          <p:cNvSpPr/>
          <p:nvPr/>
        </p:nvSpPr>
        <p:spPr>
          <a:xfrm>
            <a:off x="4301970" y="3705876"/>
            <a:ext cx="2286488" cy="277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2" dirty="0">
                <a:solidFill>
                  <a:srgbClr val="0070C0"/>
                </a:solidFill>
              </a:rPr>
              <a:t>Cross Platform -</a:t>
            </a:r>
            <a:r>
              <a:rPr lang="en-US" sz="882" b="1" dirty="0">
                <a:solidFill>
                  <a:srgbClr val="0070C0"/>
                </a:solidFill>
              </a:rPr>
              <a:t>PCL</a:t>
            </a:r>
          </a:p>
        </p:txBody>
      </p:sp>
      <p:sp>
        <p:nvSpPr>
          <p:cNvPr id="22" name="Rectangle 19"/>
          <p:cNvSpPr/>
          <p:nvPr/>
        </p:nvSpPr>
        <p:spPr>
          <a:xfrm>
            <a:off x="2747233" y="3705876"/>
            <a:ext cx="756359" cy="27795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 err="1">
                <a:solidFill>
                  <a:srgbClr val="C00000"/>
                </a:solidFill>
              </a:rPr>
              <a:t>Específico</a:t>
            </a:r>
            <a:r>
              <a:rPr lang="en-US" sz="825" dirty="0">
                <a:solidFill>
                  <a:srgbClr val="C00000"/>
                </a:solidFill>
              </a:rPr>
              <a:t> de</a:t>
            </a:r>
            <a:r>
              <a:rPr lang="en-US" sz="825" dirty="0">
                <a:solidFill>
                  <a:srgbClr val="C00000"/>
                </a:solidFill>
              </a:rPr>
              <a:t> </a:t>
            </a:r>
            <a:r>
              <a:rPr lang="en-US" sz="825" dirty="0" err="1">
                <a:solidFill>
                  <a:srgbClr val="C00000"/>
                </a:solidFill>
              </a:rPr>
              <a:t>Plataforma</a:t>
            </a:r>
            <a:endParaRPr lang="en-US" sz="82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2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570071"/>
            <a:ext cx="7277100" cy="27348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INotifyPropertyChanged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76350"/>
            <a:ext cx="5257800" cy="197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14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441267"/>
            <a:ext cx="7521947" cy="270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Propriedad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típica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en</a:t>
            </a:r>
            <a:r>
              <a:rPr lang="en-US" sz="2100" dirty="0">
                <a:solidFill>
                  <a:schemeClr val="accent2"/>
                </a:solidFill>
              </a:rPr>
              <a:t> la </a:t>
            </a:r>
            <a:r>
              <a:rPr lang="en-US" sz="2100" dirty="0" err="1">
                <a:solidFill>
                  <a:schemeClr val="accent2"/>
                </a:solidFill>
              </a:rPr>
              <a:t>ViewModel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7750"/>
            <a:ext cx="6311585" cy="156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9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9019" y="301466"/>
            <a:ext cx="5959081" cy="2693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100" dirty="0">
                <a:solidFill>
                  <a:schemeClr val="accent2"/>
                </a:solidFill>
              </a:rPr>
              <a:t>Binding </a:t>
            </a:r>
            <a:r>
              <a:rPr lang="en-GB" sz="2100" dirty="0" err="1">
                <a:solidFill>
                  <a:schemeClr val="accent2"/>
                </a:solidFill>
              </a:rPr>
              <a:t>OneWay</a:t>
            </a:r>
            <a:endParaRPr lang="en-US" sz="21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9439" y="1059582"/>
            <a:ext cx="2160240" cy="237626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dirty="0" err="1"/>
              <a:t>PersonViewModel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803475" y="1545636"/>
            <a:ext cx="1512168" cy="4860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FirstName</a:t>
            </a:r>
            <a:endParaRPr lang="en-US" sz="1350" b="1" dirty="0"/>
          </a:p>
        </p:txBody>
      </p:sp>
      <p:sp>
        <p:nvSpPr>
          <p:cNvPr id="7" name="Rectangle 6"/>
          <p:cNvSpPr/>
          <p:nvPr/>
        </p:nvSpPr>
        <p:spPr>
          <a:xfrm>
            <a:off x="5803475" y="2145990"/>
            <a:ext cx="1512168" cy="4860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LastName</a:t>
            </a:r>
            <a:endParaRPr lang="en-US" sz="1350" b="1" dirty="0"/>
          </a:p>
        </p:txBody>
      </p:sp>
      <p:sp>
        <p:nvSpPr>
          <p:cNvPr id="8" name="Rectangle 7"/>
          <p:cNvSpPr/>
          <p:nvPr/>
        </p:nvSpPr>
        <p:spPr>
          <a:xfrm>
            <a:off x="5803475" y="2733768"/>
            <a:ext cx="1512168" cy="4860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DateOfBirth</a:t>
            </a:r>
            <a:endParaRPr lang="en-US" sz="135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20" y="786817"/>
            <a:ext cx="1678781" cy="292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/>
          <p:nvPr/>
        </p:nvSpPr>
        <p:spPr>
          <a:xfrm>
            <a:off x="1969049" y="1329612"/>
            <a:ext cx="1188132" cy="1998222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sz="1350" dirty="0">
              <a:latin typeface="Segoe WP" pitchFamily="34" charset="0"/>
              <a:cs typeface="Segoe WP" pitchFamily="34" charset="0"/>
            </a:endParaRPr>
          </a:p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sz="1350" dirty="0">
              <a:latin typeface="Segoe WP" pitchFamily="34" charset="0"/>
              <a:cs typeface="Segoe WP" pitchFamily="34" charset="0"/>
            </a:endParaRPr>
          </a:p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sz="1350" dirty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12/07/1989</a:t>
            </a:r>
            <a:endParaRPr lang="en-US" sz="1350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38410" y="1653648"/>
            <a:ext cx="3157054" cy="135015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/>
          <p:nvPr/>
        </p:nvCxnSpPr>
        <p:spPr>
          <a:xfrm flipH="1" flipV="1">
            <a:off x="2538410" y="2193708"/>
            <a:ext cx="3157053" cy="195309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4"/>
          <p:cNvCxnSpPr/>
          <p:nvPr/>
        </p:nvCxnSpPr>
        <p:spPr>
          <a:xfrm flipH="1" flipV="1">
            <a:off x="2995163" y="2733768"/>
            <a:ext cx="2700300" cy="270030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70071"/>
            <a:ext cx="7200900" cy="3250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accent2"/>
                </a:solidFill>
              </a:rPr>
              <a:t>UI Syntax</a:t>
            </a:r>
            <a:endParaRPr lang="en-US" sz="3300" dirty="0">
              <a:solidFill>
                <a:schemeClr val="accent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72" y="1010711"/>
            <a:ext cx="2728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72" y="1650486"/>
            <a:ext cx="3186113" cy="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72" y="2638593"/>
            <a:ext cx="3500438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4073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7" y="1712849"/>
            <a:ext cx="49426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6" y="2584145"/>
            <a:ext cx="54000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5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570071"/>
            <a:ext cx="7124700" cy="3264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300" dirty="0">
                <a:solidFill>
                  <a:schemeClr val="accent2"/>
                </a:solidFill>
              </a:rPr>
              <a:t>Two Way Binding</a:t>
            </a:r>
            <a:endParaRPr lang="en-US" sz="33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7860" y="1328564"/>
            <a:ext cx="216024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dirty="0" err="1"/>
              <a:t>PersonViewModel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821896" y="1814618"/>
            <a:ext cx="1512168" cy="48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FirstName</a:t>
            </a:r>
            <a:endParaRPr lang="en-US" sz="1350" b="1" dirty="0"/>
          </a:p>
        </p:txBody>
      </p:sp>
      <p:sp>
        <p:nvSpPr>
          <p:cNvPr id="7" name="Rectangle 6"/>
          <p:cNvSpPr/>
          <p:nvPr/>
        </p:nvSpPr>
        <p:spPr>
          <a:xfrm>
            <a:off x="5821896" y="2414972"/>
            <a:ext cx="1512168" cy="48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LastName</a:t>
            </a:r>
            <a:endParaRPr lang="en-US" sz="1350" b="1" dirty="0"/>
          </a:p>
        </p:txBody>
      </p:sp>
      <p:sp>
        <p:nvSpPr>
          <p:cNvPr id="8" name="Rectangle 7"/>
          <p:cNvSpPr/>
          <p:nvPr/>
        </p:nvSpPr>
        <p:spPr>
          <a:xfrm>
            <a:off x="5821896" y="3002750"/>
            <a:ext cx="1512168" cy="48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DateOfBirth</a:t>
            </a:r>
            <a:endParaRPr lang="en-US" sz="135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41" y="1055799"/>
            <a:ext cx="1678781" cy="292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/>
          <p:nvPr/>
        </p:nvSpPr>
        <p:spPr>
          <a:xfrm>
            <a:off x="1987470" y="1533147"/>
            <a:ext cx="1188132" cy="2063669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sz="1350" dirty="0">
              <a:latin typeface="Segoe WP" pitchFamily="34" charset="0"/>
              <a:cs typeface="Segoe WP" pitchFamily="34" charset="0"/>
            </a:endParaRPr>
          </a:p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sz="1350" dirty="0">
              <a:latin typeface="Segoe WP" pitchFamily="34" charset="0"/>
              <a:cs typeface="Segoe WP" pitchFamily="34" charset="0"/>
            </a:endParaRPr>
          </a:p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sz="1350" dirty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12/07/1989</a:t>
            </a:r>
            <a:endParaRPr lang="en-US" sz="1350" dirty="0">
              <a:latin typeface="Segoe WP" pitchFamily="34" charset="0"/>
              <a:cs typeface="Segoe WP" pitchFamily="34" charset="0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1987470" y="1736822"/>
            <a:ext cx="1188132" cy="189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Arrow Connector 11"/>
          <p:cNvCxnSpPr/>
          <p:nvPr/>
        </p:nvCxnSpPr>
        <p:spPr>
          <a:xfrm flipH="1" flipV="1">
            <a:off x="2556831" y="1922630"/>
            <a:ext cx="3157054" cy="13501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56831" y="2462690"/>
            <a:ext cx="3157053" cy="19530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13584" y="3002750"/>
            <a:ext cx="2700300" cy="27003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87470" y="2262595"/>
            <a:ext cx="1188132" cy="189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1982664" y="2816942"/>
            <a:ext cx="1188132" cy="189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87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484018"/>
            <a:ext cx="7187236" cy="33582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UI Syntax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92" y="1650486"/>
            <a:ext cx="3186113" cy="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92" y="2638593"/>
            <a:ext cx="3500438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69" y="956705"/>
            <a:ext cx="3679031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8" y="87601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5" y="1712849"/>
            <a:ext cx="49426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4" y="2584145"/>
            <a:ext cx="54000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/>
          <p:nvPr/>
        </p:nvSpPr>
        <p:spPr>
          <a:xfrm>
            <a:off x="3701244" y="1064717"/>
            <a:ext cx="1080120" cy="351297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995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Nuestra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primera</a:t>
            </a:r>
            <a:r>
              <a:rPr lang="en-US" i="1" dirty="0" smtClean="0">
                <a:latin typeface="Exo" pitchFamily="50" charset="0"/>
              </a:rPr>
              <a:t> App </a:t>
            </a:r>
            <a:r>
              <a:rPr lang="en-US" i="1" dirty="0" err="1" smtClean="0">
                <a:latin typeface="Exo" pitchFamily="50" charset="0"/>
              </a:rPr>
              <a:t>multiplataforma</a:t>
            </a:r>
            <a:r>
              <a:rPr lang="en-US" i="1" dirty="0" smtClean="0">
                <a:latin typeface="Exo" pitchFamily="50" charset="0"/>
              </a:rPr>
              <a:t> con Xamarin y </a:t>
            </a:r>
            <a:r>
              <a:rPr lang="en-US" i="1" dirty="0" err="1" smtClean="0">
                <a:latin typeface="Exo" pitchFamily="50" charset="0"/>
              </a:rPr>
              <a:t>MVVMCross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17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048500" cy="857250"/>
          </a:xfrm>
        </p:spPr>
        <p:txBody>
          <a:bodyPr>
            <a:normAutofit/>
          </a:bodyPr>
          <a:lstStyle/>
          <a:p>
            <a:pPr algn="l"/>
            <a:r>
              <a:rPr lang="en-GB" sz="2100" dirty="0">
                <a:solidFill>
                  <a:schemeClr val="accent2"/>
                </a:solidFill>
              </a:rPr>
              <a:t>Value Conversion</a:t>
            </a:r>
            <a:endParaRPr lang="en-US" sz="21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5965" y="1710389"/>
            <a:ext cx="2160240" cy="2376264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dirty="0" err="1"/>
              <a:t>PersonViewModel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820001" y="2196443"/>
            <a:ext cx="1512168" cy="4860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FirstName</a:t>
            </a:r>
            <a:endParaRPr lang="en-US" sz="1350" b="1" dirty="0"/>
          </a:p>
        </p:txBody>
      </p:sp>
      <p:sp>
        <p:nvSpPr>
          <p:cNvPr id="7" name="Rectangle 6"/>
          <p:cNvSpPr/>
          <p:nvPr/>
        </p:nvSpPr>
        <p:spPr>
          <a:xfrm>
            <a:off x="5820001" y="2796797"/>
            <a:ext cx="1512168" cy="4860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LastName</a:t>
            </a:r>
            <a:endParaRPr lang="en-US" sz="1350" b="1" dirty="0"/>
          </a:p>
        </p:txBody>
      </p:sp>
      <p:sp>
        <p:nvSpPr>
          <p:cNvPr id="8" name="Rectangle 7"/>
          <p:cNvSpPr/>
          <p:nvPr/>
        </p:nvSpPr>
        <p:spPr>
          <a:xfrm>
            <a:off x="5820001" y="3384575"/>
            <a:ext cx="1512168" cy="4860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DateOfBirth</a:t>
            </a:r>
            <a:endParaRPr lang="en-US" sz="135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46" y="1437624"/>
            <a:ext cx="1678781" cy="292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85575" y="1980419"/>
            <a:ext cx="1188132" cy="1998222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sz="1350" dirty="0">
              <a:latin typeface="Segoe WP" pitchFamily="34" charset="0"/>
              <a:cs typeface="Segoe WP" pitchFamily="34" charset="0"/>
            </a:endParaRPr>
          </a:p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sz="1350" dirty="0">
              <a:latin typeface="Segoe WP" pitchFamily="34" charset="0"/>
              <a:cs typeface="Segoe WP" pitchFamily="34" charset="0"/>
            </a:endParaRPr>
          </a:p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Age</a:t>
            </a:r>
            <a:endParaRPr lang="en-GB" sz="1350" dirty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24</a:t>
            </a:r>
            <a:endParaRPr lang="en-US" sz="1350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54936" y="2304455"/>
            <a:ext cx="3157054" cy="135015"/>
          </a:xfrm>
          <a:prstGeom prst="straightConnector1">
            <a:avLst/>
          </a:prstGeom>
          <a:ln w="38100">
            <a:solidFill>
              <a:srgbClr val="0F748A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54936" y="2844515"/>
            <a:ext cx="3157053" cy="195309"/>
          </a:xfrm>
          <a:prstGeom prst="straightConnector1">
            <a:avLst/>
          </a:prstGeom>
          <a:ln w="38100">
            <a:solidFill>
              <a:srgbClr val="0F748A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54936" y="3384575"/>
            <a:ext cx="3157053" cy="270030"/>
          </a:xfrm>
          <a:prstGeom prst="straightConnector1">
            <a:avLst/>
          </a:prstGeom>
          <a:ln w="38100">
            <a:solidFill>
              <a:srgbClr val="0F748A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05755" y="3519589"/>
            <a:ext cx="1403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“Age” Conversion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536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7353300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IMvxValueConverter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70323"/>
            <a:ext cx="3933824" cy="342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8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990600" y="590550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2"/>
                </a:solidFill>
                <a:latin typeface="+mn-lt"/>
              </a:rPr>
              <a:t>Javier Suárez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Text Placeholder 4"/>
          <p:cNvSpPr>
            <a:spLocks noGrp="1"/>
          </p:cNvSpPr>
          <p:nvPr/>
        </p:nvSpPr>
        <p:spPr>
          <a:xfrm>
            <a:off x="990600" y="1177538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Microsoft MVP Windows Platform Development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Blog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geeks.ms/blogs/jsuarez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Email: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javiersuarezruiz@hotmail.com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Twitter: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jsuarezruiz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91" y="664308"/>
            <a:ext cx="1981737" cy="21348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51" y="1924526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7429500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AgeValueConverter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3229"/>
            <a:ext cx="5029200" cy="248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9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7" y="205979"/>
            <a:ext cx="7408533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chemeClr val="accent2"/>
                </a:solidFill>
              </a:rPr>
              <a:t>UI Syntax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55131"/>
            <a:ext cx="5300663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7" y="1067879"/>
            <a:ext cx="3857625" cy="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8" y="2091126"/>
            <a:ext cx="4293394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7" y="10425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72" y="205979"/>
            <a:ext cx="7192628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chemeClr val="accent2"/>
                </a:solidFill>
              </a:rPr>
              <a:t>UI Syntax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19" y="1352550"/>
            <a:ext cx="42719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20" y="2499963"/>
            <a:ext cx="3571875" cy="109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62"/>
            <a:ext cx="49426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72" y="2486676"/>
            <a:ext cx="54000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0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Trabajando</a:t>
            </a:r>
            <a:r>
              <a:rPr lang="en-US" i="1" dirty="0" smtClean="0">
                <a:latin typeface="Exo" pitchFamily="50" charset="0"/>
              </a:rPr>
              <a:t> con Converters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95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89938" y="1923678"/>
            <a:ext cx="2160240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/>
              <a:t>MyViewModel</a:t>
            </a:r>
            <a:endParaRPr 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3672136" y="3066267"/>
            <a:ext cx="1566174" cy="2928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Necesita</a:t>
            </a:r>
            <a:r>
              <a:rPr lang="en-GB" sz="1200" dirty="0"/>
              <a:t> </a:t>
            </a:r>
            <a:r>
              <a:rPr lang="en-GB" sz="1200" dirty="0" err="1"/>
              <a:t>Localización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672136" y="1792895"/>
            <a:ext cx="1566174" cy="2928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/>
              <a:t>Necesita</a:t>
            </a:r>
            <a:r>
              <a:rPr lang="en-GB" sz="1350" dirty="0"/>
              <a:t> SQL</a:t>
            </a:r>
            <a:endParaRPr lang="en-US" sz="1350" dirty="0"/>
          </a:p>
        </p:txBody>
      </p:sp>
      <p:sp>
        <p:nvSpPr>
          <p:cNvPr id="17" name="Rectangle 16"/>
          <p:cNvSpPr/>
          <p:nvPr/>
        </p:nvSpPr>
        <p:spPr>
          <a:xfrm>
            <a:off x="3672136" y="2418195"/>
            <a:ext cx="1566174" cy="2928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Necesita</a:t>
            </a:r>
            <a:r>
              <a:rPr lang="en-GB" sz="1200" dirty="0"/>
              <a:t> </a:t>
            </a:r>
            <a:r>
              <a:rPr lang="en-GB" sz="1200" dirty="0" err="1"/>
              <a:t>Calculadora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999725" y="2324492"/>
            <a:ext cx="1543329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My Tax</a:t>
            </a:r>
            <a:br>
              <a:rPr lang="en-GB" sz="1350" dirty="0"/>
            </a:br>
            <a:r>
              <a:rPr lang="en-GB" sz="1350" dirty="0"/>
              <a:t>Calculator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1999725" y="3143044"/>
            <a:ext cx="1543329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Windows Phone Location</a:t>
            </a: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682" y="205979"/>
            <a:ext cx="5948418" cy="857250"/>
          </a:xfrm>
        </p:spPr>
        <p:txBody>
          <a:bodyPr>
            <a:normAutofit/>
          </a:bodyPr>
          <a:lstStyle/>
          <a:p>
            <a:pPr algn="l"/>
            <a:r>
              <a:rPr lang="en-GB" sz="3200" dirty="0" err="1">
                <a:solidFill>
                  <a:schemeClr val="accent2"/>
                </a:solidFill>
              </a:rPr>
              <a:t>Inversión</a:t>
            </a:r>
            <a:r>
              <a:rPr lang="en-GB" sz="3200" dirty="0">
                <a:solidFill>
                  <a:schemeClr val="accent2"/>
                </a:solidFill>
              </a:rPr>
              <a:t> de Control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97950" y="1550322"/>
            <a:ext cx="1543329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Windows Phone SQL</a:t>
            </a:r>
            <a:endParaRPr lang="en-US" sz="1350" dirty="0"/>
          </a:p>
        </p:txBody>
      </p:sp>
      <p:sp>
        <p:nvSpPr>
          <p:cNvPr id="13" name="Rectangle 20"/>
          <p:cNvSpPr/>
          <p:nvPr/>
        </p:nvSpPr>
        <p:spPr>
          <a:xfrm>
            <a:off x="6134181" y="1792894"/>
            <a:ext cx="1543329" cy="15661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El </a:t>
            </a:r>
            <a:r>
              <a:rPr lang="en-GB" sz="1350" dirty="0" err="1"/>
              <a:t>contenedor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212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86323E-6 L 0.54062 0.03858 L 0.53194 0.03858 " pathEditMode="relative" ptsTypes="AAA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6274E-6 L 0.54496 -0.15992 " pathEditMode="relative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5659E-6 L 0.53628 -0.36586 " pathEditMode="relative" ptsTypes="AA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4 0.03859 L 0.34427 -0.02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16208 L 0.3599 -0.02562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3745 L 0.36771 -0.028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17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45679E-6 L 0.54063 0.03858 L 0.53195 0.03858 " pathEditMode="relative" rAng="0" ptsTypes="AAA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5 0.03858 L 0.34427 -0.0209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1" grpId="0" animBg="1"/>
      <p:bldP spid="21" grpId="1" animBg="1"/>
      <p:bldP spid="21" grpId="2" animBg="1"/>
      <p:bldP spid="13" grpId="0" animBg="1"/>
      <p:bldP spid="13" grpId="1" animBg="1"/>
      <p:bldP spid="13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84518" y="1946450"/>
            <a:ext cx="2160240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/>
              <a:t>MyViewModel</a:t>
            </a:r>
            <a:endParaRPr 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3666716" y="3089039"/>
            <a:ext cx="1566174" cy="2928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Necesita</a:t>
            </a:r>
            <a:r>
              <a:rPr lang="en-GB" sz="1200" dirty="0"/>
              <a:t> </a:t>
            </a:r>
            <a:r>
              <a:rPr lang="en-GB" sz="1200" dirty="0" err="1"/>
              <a:t>Localización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666716" y="1815667"/>
            <a:ext cx="1566174" cy="2928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/>
              <a:t>Necesita</a:t>
            </a:r>
            <a:r>
              <a:rPr lang="en-GB" sz="1350" dirty="0"/>
              <a:t> SQL</a:t>
            </a:r>
            <a:endParaRPr lang="en-US" sz="1350" dirty="0"/>
          </a:p>
        </p:txBody>
      </p:sp>
      <p:sp>
        <p:nvSpPr>
          <p:cNvPr id="17" name="Rectangle 16"/>
          <p:cNvSpPr/>
          <p:nvPr/>
        </p:nvSpPr>
        <p:spPr>
          <a:xfrm>
            <a:off x="3666716" y="2440967"/>
            <a:ext cx="1566174" cy="2928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Necesita</a:t>
            </a:r>
            <a:r>
              <a:rPr lang="en-GB" sz="1200" dirty="0"/>
              <a:t> Calculator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994306" y="2347265"/>
            <a:ext cx="1543329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My Tax</a:t>
            </a:r>
            <a:br>
              <a:rPr lang="en-GB" sz="1350" dirty="0"/>
            </a:br>
            <a:r>
              <a:rPr lang="en-GB" sz="1350" dirty="0"/>
              <a:t>Calculator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1994306" y="3165816"/>
            <a:ext cx="154332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/>
              <a:t>iOS</a:t>
            </a:r>
            <a:r>
              <a:rPr lang="en-GB" sz="1350" dirty="0"/>
              <a:t> Location</a:t>
            </a: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682" y="205979"/>
            <a:ext cx="5948418" cy="857250"/>
          </a:xfrm>
        </p:spPr>
        <p:txBody>
          <a:bodyPr>
            <a:normAutofit/>
          </a:bodyPr>
          <a:lstStyle/>
          <a:p>
            <a:pPr algn="l"/>
            <a:r>
              <a:rPr lang="en-GB" sz="3600" dirty="0" err="1">
                <a:solidFill>
                  <a:schemeClr val="accent2"/>
                </a:solidFill>
              </a:rPr>
              <a:t>Inversión</a:t>
            </a:r>
            <a:r>
              <a:rPr lang="en-GB" sz="3600" dirty="0">
                <a:solidFill>
                  <a:schemeClr val="accent2"/>
                </a:solidFill>
              </a:rPr>
              <a:t> de Control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92530" y="1573094"/>
            <a:ext cx="154332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/>
              <a:t>iOS</a:t>
            </a:r>
            <a:r>
              <a:rPr lang="en-GB" sz="1350" dirty="0"/>
              <a:t> SQL</a:t>
            </a:r>
            <a:endParaRPr lang="en-US" sz="1350" dirty="0"/>
          </a:p>
        </p:txBody>
      </p:sp>
      <p:sp>
        <p:nvSpPr>
          <p:cNvPr id="13" name="Rectangle 20"/>
          <p:cNvSpPr/>
          <p:nvPr/>
        </p:nvSpPr>
        <p:spPr>
          <a:xfrm>
            <a:off x="6128762" y="1815666"/>
            <a:ext cx="1543329" cy="15661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El </a:t>
            </a:r>
            <a:r>
              <a:rPr lang="en-GB" sz="1350" dirty="0" err="1"/>
              <a:t>contenedor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845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86323E-6 L 0.54062 0.03858 L 0.53194 0.03858 " pathEditMode="relative" ptsTypes="AAA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6274E-6 L 0.54496 -0.15992 " pathEditMode="relative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5659E-6 L 0.53628 -0.36586 " pathEditMode="relative" ptsTypes="AA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4 0.03859 L 0.34427 -0.02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16208 L 0.3599 -0.02562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3745 L 0.36771 -0.028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17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45679E-6 L 0.54063 0.03858 L 0.53195 0.03858 " pathEditMode="relative" rAng="0" ptsTypes="AAA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5 0.03858 L 0.34427 -0.0209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1" grpId="0" animBg="1"/>
      <p:bldP spid="21" grpId="1" animBg="1"/>
      <p:bldP spid="21" grpId="2" animBg="1"/>
      <p:bldP spid="13" grpId="0" animBg="1"/>
      <p:bldP spid="13" grpId="1" animBg="1"/>
      <p:bldP spid="13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972"/>
            <a:ext cx="6961212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Mvx.Register</a:t>
            </a:r>
            <a:r>
              <a:rPr lang="en-US" sz="2100" dirty="0">
                <a:solidFill>
                  <a:schemeClr val="accent2"/>
                </a:solidFill>
              </a:rPr>
              <a:t>&lt;T&gt;</a:t>
            </a:r>
            <a:endParaRPr lang="en-US" sz="2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5894412" cy="3394472"/>
          </a:xfrm>
        </p:spPr>
        <p:txBody>
          <a:bodyPr>
            <a:normAutofit/>
          </a:bodyPr>
          <a:lstStyle/>
          <a:p>
            <a:r>
              <a:rPr lang="en-US" sz="2100" dirty="0" err="1"/>
              <a:t>RegisterSingleton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Lazy - </a:t>
            </a:r>
            <a:r>
              <a:rPr lang="en-US" sz="2100" dirty="0" err="1"/>
              <a:t>RegisterSingleton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 err="1"/>
              <a:t>RegisterType</a:t>
            </a:r>
            <a:endParaRPr lang="en-US" sz="2100" dirty="0"/>
          </a:p>
          <a:p>
            <a:endParaRPr lang="en-US" sz="2100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8" y="1150368"/>
            <a:ext cx="4500563" cy="47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36" y="1977128"/>
            <a:ext cx="50006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6" y="2720210"/>
            <a:ext cx="4164806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3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5894412" cy="277196"/>
          </a:xfrm>
        </p:spPr>
        <p:txBody>
          <a:bodyPr>
            <a:no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Registro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automático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88324"/>
            <a:ext cx="5257800" cy="228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5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82" y="209680"/>
            <a:ext cx="5948418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Mvx.Resolve</a:t>
            </a:r>
            <a:r>
              <a:rPr lang="en-US" sz="2100" dirty="0">
                <a:solidFill>
                  <a:schemeClr val="accent2"/>
                </a:solidFill>
              </a:rPr>
              <a:t>&lt;T&gt;</a:t>
            </a:r>
            <a:endParaRPr lang="en-US" sz="2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5786400" cy="2940974"/>
          </a:xfrm>
        </p:spPr>
        <p:txBody>
          <a:bodyPr>
            <a:normAutofit/>
          </a:bodyPr>
          <a:lstStyle/>
          <a:p>
            <a:r>
              <a:rPr lang="en-US" sz="2100" dirty="0"/>
              <a:t>Resolve</a:t>
            </a:r>
          </a:p>
          <a:p>
            <a:endParaRPr lang="en-US" sz="2100" dirty="0"/>
          </a:p>
          <a:p>
            <a:r>
              <a:rPr lang="en-US" sz="2100" dirty="0" err="1"/>
              <a:t>CanResolve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 err="1"/>
              <a:t>TryResolve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5" y="1221227"/>
            <a:ext cx="3593306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7" y="2904213"/>
            <a:ext cx="4607719" cy="33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0" y="2081231"/>
            <a:ext cx="3586163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2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7429500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Mvx</a:t>
            </a:r>
            <a:r>
              <a:rPr lang="en-US" sz="2100" dirty="0">
                <a:solidFill>
                  <a:schemeClr val="accent2"/>
                </a:solidFill>
              </a:rPr>
              <a:t> Construction</a:t>
            </a:r>
            <a:endParaRPr lang="en-US" sz="2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5948418" cy="3394472"/>
          </a:xfrm>
        </p:spPr>
        <p:txBody>
          <a:bodyPr>
            <a:normAutofit/>
          </a:bodyPr>
          <a:lstStyle/>
          <a:p>
            <a:r>
              <a:rPr lang="en-US" sz="2100" dirty="0" err="1"/>
              <a:t>Resolución</a:t>
            </a:r>
            <a:r>
              <a:rPr lang="en-US" sz="2100" dirty="0"/>
              <a:t> </a:t>
            </a:r>
            <a:r>
              <a:rPr lang="en-US" sz="2100" dirty="0" err="1"/>
              <a:t>en</a:t>
            </a:r>
            <a:r>
              <a:rPr lang="en-US" sz="2100" dirty="0"/>
              <a:t> el constructor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 err="1"/>
              <a:t>IoCConstruct</a:t>
            </a:r>
            <a:endParaRPr lang="en-US" sz="2100" dirty="0"/>
          </a:p>
          <a:p>
            <a:endParaRPr lang="en-US" sz="2100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1" y="1377275"/>
            <a:ext cx="3850481" cy="153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0" y="3330533"/>
            <a:ext cx="4271963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7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330615" y="1748882"/>
            <a:ext cx="1775831" cy="32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685800"/>
            <a:endParaRPr lang="de-DE" sz="24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350372" y="313610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solidFill>
                <a:srgbClr val="027F98"/>
              </a:solidFill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533400" y="666750"/>
            <a:ext cx="472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Comparativa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plataformas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b="1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</a:t>
            </a:r>
            <a:endParaRPr lang="en-US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977000" y="22297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686655" y="291781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1851965" y="36058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Vistas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02946"/>
              </p:ext>
            </p:extLst>
          </p:nvPr>
        </p:nvGraphicFramePr>
        <p:xfrm>
          <a:off x="2915836" y="1492011"/>
          <a:ext cx="4572000" cy="2811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</a:tblGrid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iOS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Android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Windows Phone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Xcode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Android Studio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Visual</a:t>
                      </a:r>
                      <a:r>
                        <a:rPr lang="es-ES" sz="1800" baseline="0" dirty="0" smtClean="0"/>
                        <a:t> Studio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ObjectiveC</a:t>
                      </a:r>
                      <a:r>
                        <a:rPr lang="es-ES" sz="1800" dirty="0" smtClean="0"/>
                        <a:t> o Swift</a:t>
                      </a:r>
                    </a:p>
                    <a:p>
                      <a:pPr algn="ctr"/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Java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C#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Storyboard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AXML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XAML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MVC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MVC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MVVM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22"/>
          <p:cNvSpPr txBox="1"/>
          <p:nvPr/>
        </p:nvSpPr>
        <p:spPr>
          <a:xfrm>
            <a:off x="1608766" y="4003160"/>
            <a:ext cx="1613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Patrón</a:t>
            </a:r>
            <a:r>
              <a:rPr lang="en-US" sz="1350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n-US" sz="135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491880" y="2409732"/>
            <a:ext cx="4374486" cy="46462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Nuestro</a:t>
            </a:r>
            <a:r>
              <a:rPr lang="en-US" dirty="0">
                <a:latin typeface="Segoe WP Light"/>
                <a:cs typeface="Segoe WP Light"/>
              </a:rPr>
              <a:t> primer </a:t>
            </a:r>
            <a:r>
              <a:rPr lang="en-US" dirty="0" err="1">
                <a:latin typeface="Segoe WP Light"/>
                <a:cs typeface="Segoe WP Light"/>
              </a:rPr>
              <a:t>servicio</a:t>
            </a:r>
            <a:r>
              <a:rPr lang="en-US" dirty="0">
                <a:latin typeface="Segoe WP Light"/>
                <a:cs typeface="Segoe WP Light"/>
              </a:rPr>
              <a:t> y </a:t>
            </a:r>
            <a:r>
              <a:rPr lang="en-US" dirty="0" err="1">
                <a:latin typeface="Segoe WP Light"/>
                <a:cs typeface="Segoe WP Light"/>
              </a:rPr>
              <a:t>comenzamos</a:t>
            </a:r>
            <a:r>
              <a:rPr lang="en-US" dirty="0">
                <a:latin typeface="Segoe WP Light"/>
                <a:cs typeface="Segoe WP Light"/>
              </a:rPr>
              <a:t> a utilizer </a:t>
            </a:r>
            <a:r>
              <a:rPr lang="en-US" dirty="0" err="1">
                <a:latin typeface="Segoe WP Light"/>
                <a:cs typeface="Segoe WP Light"/>
              </a:rPr>
              <a:t>Ioc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1668930" y="1776937"/>
            <a:ext cx="1879801" cy="1620288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50420" tIns="50420" rIns="18910" bIns="18910" rtlCol="0" anchor="ctr" anchorCtr="0"/>
          <a:lstStyle/>
          <a:p>
            <a:pPr algn="ctr" defTabSz="514129"/>
            <a:r>
              <a:rPr lang="en-US" sz="2100" spc="-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5956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Nuestro</a:t>
            </a:r>
            <a:r>
              <a:rPr lang="en-US" i="1" dirty="0" smtClean="0">
                <a:latin typeface="Exo" pitchFamily="50" charset="0"/>
              </a:rPr>
              <a:t> primer </a:t>
            </a:r>
            <a:r>
              <a:rPr lang="en-US" i="1" dirty="0" err="1" smtClean="0">
                <a:latin typeface="Exo" pitchFamily="50" charset="0"/>
              </a:rPr>
              <a:t>servicio</a:t>
            </a:r>
            <a:r>
              <a:rPr lang="en-US" i="1" dirty="0" smtClean="0">
                <a:latin typeface="Exo" pitchFamily="50" charset="0"/>
              </a:rPr>
              <a:t>!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3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8086"/>
            <a:ext cx="5953224" cy="262517"/>
          </a:xfrm>
        </p:spPr>
        <p:txBody>
          <a:bodyPr>
            <a:noAutofit/>
          </a:bodyPr>
          <a:lstStyle/>
          <a:p>
            <a:pPr algn="l"/>
            <a:r>
              <a:rPr lang="en-GB" sz="2100" dirty="0" err="1">
                <a:solidFill>
                  <a:schemeClr val="accent2"/>
                </a:solidFill>
              </a:rPr>
              <a:t>Acciones</a:t>
            </a:r>
            <a:r>
              <a:rPr lang="en-GB" sz="2100" dirty="0">
                <a:solidFill>
                  <a:schemeClr val="accent2"/>
                </a:solidFill>
              </a:rPr>
              <a:t> (</a:t>
            </a:r>
            <a:r>
              <a:rPr lang="en-GB" sz="2100" dirty="0" err="1">
                <a:solidFill>
                  <a:schemeClr val="accent2"/>
                </a:solidFill>
              </a:rPr>
              <a:t>Comandos</a:t>
            </a:r>
            <a:r>
              <a:rPr lang="en-GB" sz="2100" dirty="0">
                <a:solidFill>
                  <a:schemeClr val="accent5"/>
                </a:solidFill>
              </a:rPr>
              <a:t>)</a:t>
            </a:r>
            <a:endParaRPr lang="en-US" sz="21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2563" y="1545636"/>
            <a:ext cx="2160240" cy="2808312"/>
          </a:xfrm>
          <a:prstGeom prst="rect">
            <a:avLst/>
          </a:prstGeom>
          <a:solidFill>
            <a:schemeClr val="accent5"/>
          </a:solidFill>
          <a:ln>
            <a:solidFill>
              <a:srgbClr val="027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dirty="0" err="1"/>
              <a:t>PersonViewModel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826599" y="2031690"/>
            <a:ext cx="1512168" cy="486054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FirstName</a:t>
            </a:r>
            <a:endParaRPr lang="en-US" sz="1350" b="1" dirty="0"/>
          </a:p>
        </p:txBody>
      </p:sp>
      <p:sp>
        <p:nvSpPr>
          <p:cNvPr id="7" name="Rectangle 6"/>
          <p:cNvSpPr/>
          <p:nvPr/>
        </p:nvSpPr>
        <p:spPr>
          <a:xfrm>
            <a:off x="5826599" y="2632044"/>
            <a:ext cx="1512168" cy="486054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LastName</a:t>
            </a:r>
            <a:endParaRPr lang="en-US" sz="1350" b="1" dirty="0"/>
          </a:p>
        </p:txBody>
      </p:sp>
      <p:sp>
        <p:nvSpPr>
          <p:cNvPr id="8" name="Rectangle 7"/>
          <p:cNvSpPr/>
          <p:nvPr/>
        </p:nvSpPr>
        <p:spPr>
          <a:xfrm>
            <a:off x="5826599" y="3219822"/>
            <a:ext cx="1512168" cy="486054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DateOfBirth</a:t>
            </a:r>
            <a:endParaRPr lang="en-US" sz="135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44" y="1272872"/>
            <a:ext cx="1678781" cy="292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92173" y="1815666"/>
            <a:ext cx="1188132" cy="1998222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sz="1350" dirty="0">
              <a:latin typeface="Segoe WP" pitchFamily="34" charset="0"/>
              <a:cs typeface="Segoe WP" pitchFamily="34" charset="0"/>
            </a:endParaRPr>
          </a:p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sz="1350" dirty="0">
              <a:latin typeface="Segoe WP" pitchFamily="34" charset="0"/>
              <a:cs typeface="Segoe WP" pitchFamily="34" charset="0"/>
            </a:endParaRPr>
          </a:p>
          <a:p>
            <a:r>
              <a:rPr lang="en-GB" sz="9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sz="1350" dirty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sz="1350" dirty="0">
                <a:latin typeface="Segoe WP" pitchFamily="34" charset="0"/>
                <a:cs typeface="Segoe WP" pitchFamily="34" charset="0"/>
              </a:rPr>
              <a:t>12/07/1989</a:t>
            </a:r>
            <a:endParaRPr lang="en-US" sz="1350" dirty="0">
              <a:latin typeface="Segoe WP" pitchFamily="34" charset="0"/>
              <a:cs typeface="Segoe WP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2173" y="2018189"/>
            <a:ext cx="1188132" cy="189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61534" y="2139702"/>
            <a:ext cx="3157054" cy="135015"/>
          </a:xfrm>
          <a:prstGeom prst="straightConnector1">
            <a:avLst/>
          </a:prstGeom>
          <a:ln w="38100">
            <a:solidFill>
              <a:srgbClr val="027F98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61534" y="2679762"/>
            <a:ext cx="3157053" cy="195309"/>
          </a:xfrm>
          <a:prstGeom prst="straightConnector1">
            <a:avLst/>
          </a:prstGeom>
          <a:ln w="38100">
            <a:solidFill>
              <a:srgbClr val="027F98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18287" y="3219822"/>
            <a:ext cx="2700300" cy="270030"/>
          </a:xfrm>
          <a:prstGeom prst="straightConnector1">
            <a:avLst/>
          </a:prstGeom>
          <a:ln w="38100">
            <a:solidFill>
              <a:srgbClr val="027F98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92173" y="2558249"/>
            <a:ext cx="1188132" cy="189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1987367" y="3098309"/>
            <a:ext cx="1188132" cy="189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5826599" y="3813888"/>
            <a:ext cx="1512168" cy="486054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 err="1"/>
              <a:t>AddCommand</a:t>
            </a:r>
            <a:endParaRPr lang="en-US" sz="135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42" y="3477938"/>
            <a:ext cx="275510" cy="2700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4" name="Oval 3"/>
          <p:cNvSpPr/>
          <p:nvPr/>
        </p:nvSpPr>
        <p:spPr>
          <a:xfrm>
            <a:off x="2432240" y="3489852"/>
            <a:ext cx="243000" cy="243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673002" y="3611353"/>
            <a:ext cx="3045586" cy="445564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9" grpId="0" animBg="1"/>
      <p:bldP spid="16" grpId="0" animBg="1"/>
      <p:bldP spid="17" grpId="0" animBg="1"/>
      <p:bldP spid="18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7353300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ICommand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511628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8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200900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 err="1" smtClean="0">
                <a:solidFill>
                  <a:schemeClr val="accent2"/>
                </a:solidFill>
              </a:rPr>
              <a:t>ViewModel</a:t>
            </a:r>
            <a:r>
              <a:rPr lang="en-US" sz="2100" dirty="0" smtClean="0">
                <a:solidFill>
                  <a:schemeClr val="accent2"/>
                </a:solidFill>
              </a:rPr>
              <a:t> </a:t>
            </a:r>
            <a:r>
              <a:rPr lang="en-US" sz="2100" dirty="0">
                <a:solidFill>
                  <a:schemeClr val="accent2"/>
                </a:solidFill>
              </a:rPr>
              <a:t>Command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4648200" cy="247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4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26" y="205979"/>
            <a:ext cx="7239374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chemeClr val="accent2"/>
                </a:solidFill>
              </a:rPr>
              <a:t>UI Syntax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30183"/>
            <a:ext cx="3078956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04" y="1821429"/>
            <a:ext cx="3414713" cy="93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56" y="2901549"/>
            <a:ext cx="3600450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6" y="109593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8" y="1875434"/>
            <a:ext cx="49426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" y="2901548"/>
            <a:ext cx="54000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0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Llega</a:t>
            </a:r>
            <a:r>
              <a:rPr lang="en-US" i="1" dirty="0" smtClean="0">
                <a:latin typeface="Exo" pitchFamily="50" charset="0"/>
              </a:rPr>
              <a:t> el </a:t>
            </a:r>
            <a:r>
              <a:rPr lang="en-US" i="1" dirty="0" err="1" smtClean="0">
                <a:latin typeface="Exo" pitchFamily="50" charset="0"/>
              </a:rPr>
              <a:t>turno</a:t>
            </a:r>
            <a:r>
              <a:rPr lang="en-US" i="1" dirty="0" smtClean="0">
                <a:latin typeface="Exo" pitchFamily="50" charset="0"/>
              </a:rPr>
              <a:t> de realizer </a:t>
            </a:r>
            <a:r>
              <a:rPr lang="en-US" i="1" dirty="0" err="1" smtClean="0">
                <a:latin typeface="Exo" pitchFamily="50" charset="0"/>
              </a:rPr>
              <a:t>acciones</a:t>
            </a:r>
            <a:r>
              <a:rPr lang="en-US" i="1" dirty="0" smtClean="0">
                <a:latin typeface="Exo" pitchFamily="50" charset="0"/>
              </a:rPr>
              <a:t>!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6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951"/>
            <a:ext cx="7056258" cy="296972"/>
          </a:xfrm>
        </p:spPr>
        <p:txBody>
          <a:bodyPr>
            <a:noAutofit/>
          </a:bodyPr>
          <a:lstStyle/>
          <a:p>
            <a:pPr algn="l"/>
            <a:r>
              <a:rPr lang="en-GB" sz="2100" dirty="0" err="1">
                <a:solidFill>
                  <a:schemeClr val="accent2"/>
                </a:solidFill>
              </a:rPr>
              <a:t>Colecciones</a:t>
            </a:r>
            <a:endParaRPr lang="en-US" sz="21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600" y="1498428"/>
            <a:ext cx="2160240" cy="2808312"/>
          </a:xfrm>
          <a:prstGeom prst="rect">
            <a:avLst/>
          </a:prstGeom>
          <a:solidFill>
            <a:srgbClr val="03A8C9"/>
          </a:solidFill>
          <a:ln>
            <a:solidFill>
              <a:srgbClr val="0F7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PeopleViewModel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0636" y="1984482"/>
            <a:ext cx="1512168" cy="486054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/>
              <a:t>Hackers</a:t>
            </a:r>
          </a:p>
          <a:p>
            <a:pPr algn="ctr"/>
            <a:r>
              <a:rPr lang="en-GB" sz="900" dirty="0"/>
              <a:t>List&lt;</a:t>
            </a:r>
            <a:r>
              <a:rPr lang="en-GB" sz="900" dirty="0" err="1"/>
              <a:t>PersonViewModel</a:t>
            </a:r>
            <a:r>
              <a:rPr lang="en-GB" sz="900" dirty="0"/>
              <a:t>&gt;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6242684" y="2530830"/>
            <a:ext cx="1188132" cy="425760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Greg</a:t>
            </a: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6242684" y="2996550"/>
            <a:ext cx="1188132" cy="392089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Jon</a:t>
            </a:r>
            <a:endParaRPr lang="en-US" sz="13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81" y="1225664"/>
            <a:ext cx="1678781" cy="292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76210" y="1768458"/>
            <a:ext cx="1188132" cy="1998222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350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64343" y="1984483"/>
            <a:ext cx="2538284" cy="243028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002325" y="2251246"/>
            <a:ext cx="3103678" cy="468851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62896" y="2686559"/>
            <a:ext cx="3143107" cy="519591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42684" y="3428598"/>
            <a:ext cx="1188132" cy="392089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Daniel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976210" y="1714452"/>
            <a:ext cx="1102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Cool Hackers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030216" y="2470538"/>
            <a:ext cx="979021" cy="461665"/>
            <a:chOff x="827583" y="2563039"/>
            <a:chExt cx="1305361" cy="615552"/>
          </a:xfrm>
        </p:grpSpPr>
        <p:sp>
          <p:nvSpPr>
            <p:cNvPr id="30" name="TextBox 29"/>
            <p:cNvSpPr txBox="1"/>
            <p:nvPr/>
          </p:nvSpPr>
          <p:spPr>
            <a:xfrm>
              <a:off x="1292543" y="2563039"/>
              <a:ext cx="840401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Jon</a:t>
              </a:r>
            </a:p>
            <a:p>
              <a:r>
                <a:rPr lang="en-GB" sz="105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@</a:t>
              </a:r>
              <a:r>
                <a:rPr lang="en-GB" sz="1050" dirty="0" err="1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redth</a:t>
              </a:r>
              <a:endParaRPr lang="en-US" sz="1350" dirty="0">
                <a:solidFill>
                  <a:schemeClr val="bg1"/>
                </a:solidFill>
                <a:latin typeface="Segoe WP" pitchFamily="34" charset="0"/>
                <a:cs typeface="Segoe WP" pitchFamily="34" charset="0"/>
              </a:endParaRPr>
            </a:p>
          </p:txBody>
        </p:sp>
        <p:pic>
          <p:nvPicPr>
            <p:cNvPr id="16390" name="Picture 6" descr="Red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2571749"/>
              <a:ext cx="471600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Straight Arrow Connector 43"/>
          <p:cNvCxnSpPr/>
          <p:nvPr/>
        </p:nvCxnSpPr>
        <p:spPr>
          <a:xfrm flipH="1" flipV="1">
            <a:off x="3164343" y="3192595"/>
            <a:ext cx="2941660" cy="432047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029227" y="2031955"/>
            <a:ext cx="1234888" cy="461665"/>
            <a:chOff x="826265" y="1914967"/>
            <a:chExt cx="1646517" cy="615554"/>
          </a:xfrm>
        </p:grpSpPr>
        <p:grpSp>
          <p:nvGrpSpPr>
            <p:cNvPr id="23" name="Group 22"/>
            <p:cNvGrpSpPr/>
            <p:nvPr/>
          </p:nvGrpSpPr>
          <p:grpSpPr>
            <a:xfrm>
              <a:off x="826265" y="1914967"/>
              <a:ext cx="1646517" cy="615554"/>
              <a:chOff x="793354" y="1914967"/>
              <a:chExt cx="1646517" cy="615554"/>
            </a:xfrm>
          </p:grpSpPr>
          <p:pic>
            <p:nvPicPr>
              <p:cNvPr id="16388" name="Picture 4" descr="Greg Shackle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354" y="1939930"/>
                <a:ext cx="471552" cy="471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259633" y="1914967"/>
                <a:ext cx="1180238" cy="615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350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Greg</a:t>
                </a:r>
              </a:p>
              <a:p>
                <a:r>
                  <a:rPr lang="en-GB" sz="1050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@</a:t>
                </a:r>
                <a:r>
                  <a:rPr lang="en-GB" sz="1050" dirty="0" err="1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gshackles</a:t>
                </a:r>
                <a:endParaRPr lang="en-US" sz="135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endParaRPr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227681"/>
              <a:ext cx="200053" cy="20005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2030217" y="2902584"/>
            <a:ext cx="1262136" cy="461665"/>
            <a:chOff x="827584" y="3147814"/>
            <a:chExt cx="1682849" cy="615554"/>
          </a:xfrm>
        </p:grpSpPr>
        <p:grpSp>
          <p:nvGrpSpPr>
            <p:cNvPr id="25" name="Group 24"/>
            <p:cNvGrpSpPr/>
            <p:nvPr/>
          </p:nvGrpSpPr>
          <p:grpSpPr>
            <a:xfrm>
              <a:off x="827584" y="3147814"/>
              <a:ext cx="1682849" cy="615554"/>
              <a:chOff x="827584" y="3139103"/>
              <a:chExt cx="1682849" cy="615554"/>
            </a:xfrm>
          </p:grpSpPr>
          <p:pic>
            <p:nvPicPr>
              <p:cNvPr id="16392" name="Picture 8" descr="Daniel Plaist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3147814"/>
                <a:ext cx="471600" cy="4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293861" y="3139103"/>
                <a:ext cx="1216572" cy="615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350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Daniel</a:t>
                </a:r>
              </a:p>
              <a:p>
                <a:r>
                  <a:rPr lang="en-GB" sz="1050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@</a:t>
                </a:r>
                <a:r>
                  <a:rPr lang="en-GB" sz="1050" dirty="0" err="1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dsplaisted</a:t>
                </a:r>
                <a:endParaRPr lang="en-US" sz="135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endParaRPr>
              </a:p>
            </p:txBody>
          </p:sp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31" y="3478456"/>
              <a:ext cx="200053" cy="200053"/>
            </a:xfrm>
            <a:prstGeom prst="rect">
              <a:avLst/>
            </a:prstGeom>
          </p:spPr>
        </p:pic>
      </p:grpSp>
      <p:sp>
        <p:nvSpPr>
          <p:cNvPr id="57" name="Rectangle 56"/>
          <p:cNvSpPr/>
          <p:nvPr/>
        </p:nvSpPr>
        <p:spPr>
          <a:xfrm>
            <a:off x="6242684" y="3860646"/>
            <a:ext cx="1188132" cy="392089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Tomasz</a:t>
            </a:r>
            <a:endParaRPr lang="en-US" sz="135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164343" y="3624643"/>
            <a:ext cx="2941660" cy="432047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030216" y="3334632"/>
            <a:ext cx="1265344" cy="461665"/>
            <a:chOff x="827584" y="3651870"/>
            <a:chExt cx="1687125" cy="615554"/>
          </a:xfrm>
        </p:grpSpPr>
        <p:sp>
          <p:nvSpPr>
            <p:cNvPr id="63" name="TextBox 62"/>
            <p:cNvSpPr txBox="1"/>
            <p:nvPr/>
          </p:nvSpPr>
          <p:spPr>
            <a:xfrm>
              <a:off x="1293863" y="3651870"/>
              <a:ext cx="1220846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Tomasz</a:t>
              </a:r>
            </a:p>
            <a:p>
              <a:r>
                <a:rPr lang="en-GB" sz="105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@</a:t>
              </a:r>
              <a:r>
                <a:rPr lang="en-GB" sz="1050" dirty="0" err="1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cheesebar</a:t>
              </a:r>
              <a:endParaRPr lang="en-US" sz="1350" dirty="0">
                <a:solidFill>
                  <a:schemeClr val="bg1"/>
                </a:solidFill>
                <a:latin typeface="Segoe WP" pitchFamily="34" charset="0"/>
                <a:cs typeface="Segoe WP" pitchFamily="34" charset="0"/>
              </a:endParaRPr>
            </a:p>
          </p:txBody>
        </p:sp>
        <p:pic>
          <p:nvPicPr>
            <p:cNvPr id="16397" name="Picture 13" descr="Tomasz Cielecki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684326"/>
              <a:ext cx="471600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31" y="3982512"/>
              <a:ext cx="200053" cy="200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4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0" grpId="0" animBg="1"/>
      <p:bldP spid="11" grpId="0"/>
      <p:bldP spid="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05979"/>
            <a:ext cx="7277099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INotifyCollectionChanged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063229"/>
            <a:ext cx="5791200" cy="188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4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277100" cy="85725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solidFill>
                  <a:schemeClr val="accent2"/>
                </a:solidFill>
              </a:rPr>
              <a:t>ObservableCollection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1"/>
            <a:ext cx="533533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330615" y="1748882"/>
            <a:ext cx="1775831" cy="32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685800"/>
            <a:endParaRPr lang="de-DE" sz="24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350372" y="313610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solidFill>
                <a:srgbClr val="027F98"/>
              </a:solidFill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609600" y="590550"/>
            <a:ext cx="49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Comparativa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plataformas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976998" y="223287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686654" y="285417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1851964" y="330333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Vistas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50530"/>
              </p:ext>
            </p:extLst>
          </p:nvPr>
        </p:nvGraphicFramePr>
        <p:xfrm>
          <a:off x="2915836" y="1492011"/>
          <a:ext cx="4572000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</a:tblGrid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iOS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Android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Windows Phone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Visual</a:t>
                      </a:r>
                      <a:r>
                        <a:rPr lang="es-ES" sz="1800" baseline="0" dirty="0" smtClean="0"/>
                        <a:t> Studio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Visual</a:t>
                      </a:r>
                      <a:r>
                        <a:rPr lang="es-ES" sz="1800" baseline="0" dirty="0" smtClean="0"/>
                        <a:t> Studio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Visual</a:t>
                      </a:r>
                      <a:r>
                        <a:rPr lang="es-ES" sz="1800" baseline="0" dirty="0" smtClean="0"/>
                        <a:t> Studio</a:t>
                      </a:r>
                    </a:p>
                    <a:p>
                      <a:pPr algn="ctr"/>
                      <a:endParaRPr lang="es-E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C#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C#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C#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Storyboard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AXML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XAML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MVVM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MVVM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MVVM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22"/>
          <p:cNvSpPr txBox="1"/>
          <p:nvPr/>
        </p:nvSpPr>
        <p:spPr>
          <a:xfrm>
            <a:off x="1574690" y="3705876"/>
            <a:ext cx="1613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Patrón</a:t>
            </a:r>
            <a:r>
              <a:rPr lang="en-US" sz="1350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n-US" sz="135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5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979"/>
            <a:ext cx="7124700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ViewModel</a:t>
            </a:r>
            <a:r>
              <a:rPr lang="en-US" sz="2100" dirty="0">
                <a:solidFill>
                  <a:schemeClr val="accent2"/>
                </a:solidFill>
              </a:rPr>
              <a:t> Collection Property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550"/>
            <a:ext cx="6019800" cy="137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4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03" y="205979"/>
            <a:ext cx="7338997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chemeClr val="accent2"/>
                </a:solidFill>
              </a:rPr>
              <a:t>UI Syntax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39416"/>
            <a:ext cx="4876800" cy="209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3" y="105297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7353300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chemeClr val="accent2"/>
                </a:solidFill>
              </a:rPr>
              <a:t>UI Syntax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1" y="1027510"/>
            <a:ext cx="5126737" cy="16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4334"/>
            <a:ext cx="49426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2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23" y="205979"/>
            <a:ext cx="7293377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chemeClr val="accent2"/>
                </a:solidFill>
              </a:rPr>
              <a:t>UI Syntax</a:t>
            </a:r>
            <a:endParaRPr lang="en-US" sz="2100" dirty="0">
              <a:solidFill>
                <a:schemeClr val="accent2"/>
              </a:solidFill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64097"/>
            <a:ext cx="36433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3" y="1056085"/>
            <a:ext cx="49426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58" y="205979"/>
            <a:ext cx="5860442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chemeClr val="accent5"/>
                </a:solidFill>
              </a:rPr>
              <a:t>UI Syntax</a:t>
            </a:r>
            <a:endParaRPr lang="en-US" sz="2100" dirty="0">
              <a:solidFill>
                <a:schemeClr val="accent5"/>
              </a:solidFill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3229"/>
            <a:ext cx="4809279" cy="219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5" y="1084976"/>
            <a:ext cx="54000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Avanzamos</a:t>
            </a:r>
            <a:r>
              <a:rPr lang="en-US" i="1" dirty="0" smtClean="0">
                <a:latin typeface="Exo" pitchFamily="50" charset="0"/>
              </a:rPr>
              <a:t>, </a:t>
            </a:r>
            <a:r>
              <a:rPr lang="en-US" i="1" dirty="0" err="1" smtClean="0">
                <a:latin typeface="Exo" pitchFamily="50" charset="0"/>
              </a:rPr>
              <a:t>ahora</a:t>
            </a:r>
            <a:r>
              <a:rPr lang="en-US" i="1" dirty="0" smtClean="0">
                <a:latin typeface="Exo" pitchFamily="50" charset="0"/>
              </a:rPr>
              <a:t> con </a:t>
            </a:r>
            <a:r>
              <a:rPr lang="en-US" i="1" dirty="0" err="1" smtClean="0">
                <a:latin typeface="Exo" pitchFamily="50" charset="0"/>
              </a:rPr>
              <a:t>controles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listado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33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smtClean="0">
                <a:latin typeface="Exo" pitchFamily="50" charset="0"/>
              </a:rPr>
              <a:t>Y </a:t>
            </a:r>
            <a:r>
              <a:rPr lang="en-US" i="1" dirty="0" err="1" smtClean="0">
                <a:latin typeface="Exo" pitchFamily="50" charset="0"/>
              </a:rPr>
              <a:t>ahora</a:t>
            </a:r>
            <a:r>
              <a:rPr lang="en-US" i="1" dirty="0" smtClean="0">
                <a:latin typeface="Exo" pitchFamily="50" charset="0"/>
              </a:rPr>
              <a:t>, </a:t>
            </a:r>
            <a:r>
              <a:rPr lang="en-US" i="1" dirty="0" err="1" smtClean="0">
                <a:latin typeface="Exo" pitchFamily="50" charset="0"/>
              </a:rPr>
              <a:t>listado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conectado</a:t>
            </a:r>
            <a:r>
              <a:rPr lang="en-US" i="1" dirty="0" smtClean="0">
                <a:latin typeface="Exo" pitchFamily="50" charset="0"/>
              </a:rPr>
              <a:t> con el “</a:t>
            </a:r>
            <a:r>
              <a:rPr lang="en-US" i="1" dirty="0" err="1" smtClean="0">
                <a:latin typeface="Exo" pitchFamily="50" charset="0"/>
              </a:rPr>
              <a:t>mundo</a:t>
            </a:r>
            <a:r>
              <a:rPr lang="en-US" i="1" dirty="0" smtClean="0">
                <a:latin typeface="Exo" pitchFamily="50" charset="0"/>
              </a:rPr>
              <a:t> exterior”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787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2" y="608834"/>
            <a:ext cx="5894412" cy="581698"/>
          </a:xfrm>
        </p:spPr>
        <p:txBody>
          <a:bodyPr>
            <a:noAutofit/>
          </a:bodyPr>
          <a:lstStyle/>
          <a:p>
            <a:pPr algn="l"/>
            <a:r>
              <a:rPr lang="en-US" sz="2100" dirty="0" err="1">
                <a:solidFill>
                  <a:schemeClr val="accent2"/>
                </a:solidFill>
              </a:rPr>
              <a:t>Navegación</a:t>
            </a:r>
            <a:r>
              <a:rPr lang="it-IT" sz="2100" b="1" dirty="0">
                <a:solidFill>
                  <a:schemeClr val="accent2"/>
                </a:solidFill>
              </a:rPr>
              <a:t/>
            </a:r>
            <a:br>
              <a:rPr lang="it-IT" sz="2100" b="1" dirty="0">
                <a:solidFill>
                  <a:schemeClr val="accent2"/>
                </a:solidFill>
              </a:rPr>
            </a:br>
            <a:endParaRPr lang="it-IT" sz="2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12" y="2830245"/>
            <a:ext cx="6555107" cy="1620180"/>
          </a:xfrm>
        </p:spPr>
        <p:txBody>
          <a:bodyPr/>
          <a:lstStyle/>
          <a:p>
            <a:pPr marL="0" indent="0">
              <a:buNone/>
            </a:pPr>
            <a:r>
              <a:rPr lang="en-US" sz="1544" b="1" dirty="0" err="1"/>
              <a:t>Uso</a:t>
            </a:r>
            <a:r>
              <a:rPr lang="en-US" sz="1544" b="1" dirty="0"/>
              <a:t> de </a:t>
            </a:r>
            <a:r>
              <a:rPr lang="en-US" sz="1544" b="1" dirty="0" err="1"/>
              <a:t>parámetros</a:t>
            </a:r>
            <a:endParaRPr lang="en-US" sz="1544" b="1" dirty="0"/>
          </a:p>
          <a:p>
            <a:pPr marL="0" indent="0">
              <a:buNone/>
            </a:pPr>
            <a:r>
              <a:rPr lang="it-IT" sz="993" b="1" dirty="0" err="1">
                <a:solidFill>
                  <a:schemeClr val="bg2">
                    <a:lumMod val="50000"/>
                  </a:schemeClr>
                </a:solidFill>
              </a:rPr>
              <a:t>ShowViewModel</a:t>
            </a: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it-IT" sz="993" b="1" dirty="0" err="1">
                <a:solidFill>
                  <a:schemeClr val="bg2">
                    <a:lumMod val="50000"/>
                  </a:schemeClr>
                </a:solidFill>
              </a:rPr>
              <a:t>DetailViewModel</a:t>
            </a: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&gt;(new </a:t>
            </a:r>
            <a:r>
              <a:rPr lang="it-IT" sz="993" b="1" dirty="0" err="1">
                <a:solidFill>
                  <a:schemeClr val="bg2">
                    <a:lumMod val="50000"/>
                  </a:schemeClr>
                </a:solidFill>
              </a:rPr>
              <a:t>DetailParameters</a:t>
            </a: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() { Index = 2 });</a:t>
            </a:r>
          </a:p>
          <a:p>
            <a:endParaRPr lang="it-IT" sz="993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public </a:t>
            </a:r>
            <a:r>
              <a:rPr lang="it-IT" sz="993" b="1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993" b="1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it-IT" sz="993" b="1" dirty="0" err="1">
                <a:solidFill>
                  <a:schemeClr val="bg2">
                    <a:lumMod val="50000"/>
                  </a:schemeClr>
                </a:solidFill>
              </a:rPr>
              <a:t>DetailParameters</a:t>
            </a: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993" b="1" dirty="0" err="1">
                <a:solidFill>
                  <a:schemeClr val="bg2">
                    <a:lumMod val="50000"/>
                  </a:schemeClr>
                </a:solidFill>
              </a:rPr>
              <a:t>parameters</a:t>
            </a: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    // use the </a:t>
            </a:r>
            <a:r>
              <a:rPr lang="it-IT" sz="993" b="1" dirty="0" err="1">
                <a:solidFill>
                  <a:schemeClr val="bg2">
                    <a:lumMod val="50000"/>
                  </a:schemeClr>
                </a:solidFill>
              </a:rPr>
              <a:t>parameters</a:t>
            </a: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993" b="1" dirty="0" err="1">
                <a:solidFill>
                  <a:schemeClr val="bg2">
                    <a:lumMod val="50000"/>
                  </a:schemeClr>
                </a:solidFill>
              </a:rPr>
              <a:t>here</a:t>
            </a:r>
            <a:endParaRPr lang="it-IT" sz="993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993" b="1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2550"/>
            <a:ext cx="6039513" cy="13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979"/>
            <a:ext cx="7124700" cy="857250"/>
          </a:xfrm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chemeClr val="accent2"/>
                </a:solidFill>
              </a:rPr>
              <a:t>Go Back</a:t>
            </a:r>
            <a:endParaRPr lang="it-IT" sz="21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3950"/>
            <a:ext cx="5667251" cy="175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Navegación</a:t>
            </a:r>
            <a:r>
              <a:rPr lang="en-US" i="1" dirty="0" smtClean="0">
                <a:latin typeface="Exo" pitchFamily="50" charset="0"/>
              </a:rPr>
              <a:t> entre </a:t>
            </a:r>
            <a:r>
              <a:rPr lang="en-US" i="1" dirty="0" err="1" smtClean="0">
                <a:latin typeface="Exo" pitchFamily="50" charset="0"/>
              </a:rPr>
              <a:t>páginas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089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091699" y="1005576"/>
            <a:ext cx="5558644" cy="33432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400" dirty="0">
                <a:solidFill>
                  <a:schemeClr val="accent2"/>
                </a:solidFill>
              </a:rPr>
              <a:t>MVVM</a:t>
            </a:r>
            <a:endParaRPr lang="en-US" sz="3300" dirty="0">
              <a:solidFill>
                <a:schemeClr val="accent2"/>
              </a:solidFill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2111067" y="1425048"/>
            <a:ext cx="80010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View</a:t>
            </a:r>
            <a:endParaRPr lang="en-US" sz="1350" dirty="0"/>
          </a:p>
        </p:txBody>
      </p:sp>
      <p:sp>
        <p:nvSpPr>
          <p:cNvPr id="11" name="Rectangle 19"/>
          <p:cNvSpPr/>
          <p:nvPr/>
        </p:nvSpPr>
        <p:spPr>
          <a:xfrm>
            <a:off x="4225617" y="1425048"/>
            <a:ext cx="74295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 err="1"/>
              <a:t>ViewModel</a:t>
            </a:r>
            <a:endParaRPr lang="en-US" sz="1350" dirty="0"/>
          </a:p>
        </p:txBody>
      </p:sp>
      <p:sp>
        <p:nvSpPr>
          <p:cNvPr id="12" name="Rectangle 20"/>
          <p:cNvSpPr/>
          <p:nvPr/>
        </p:nvSpPr>
        <p:spPr>
          <a:xfrm>
            <a:off x="6340167" y="1440634"/>
            <a:ext cx="742950" cy="2213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Model</a:t>
            </a:r>
            <a:endParaRPr lang="en-US" sz="1350" dirty="0"/>
          </a:p>
        </p:txBody>
      </p:sp>
      <p:cxnSp>
        <p:nvCxnSpPr>
          <p:cNvPr id="13" name="Straight Arrow Connector 21"/>
          <p:cNvCxnSpPr/>
          <p:nvPr/>
        </p:nvCxnSpPr>
        <p:spPr>
          <a:xfrm>
            <a:off x="3254067" y="2355035"/>
            <a:ext cx="8572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/>
          <p:nvPr/>
        </p:nvSpPr>
        <p:spPr>
          <a:xfrm>
            <a:off x="3311217" y="1840685"/>
            <a:ext cx="9282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get/set </a:t>
            </a:r>
            <a:r>
              <a:rPr lang="en-US" sz="900" dirty="0" err="1"/>
              <a:t>Propiedades</a:t>
            </a:r>
            <a:endParaRPr lang="en-US" sz="900" dirty="0"/>
          </a:p>
          <a:p>
            <a:r>
              <a:rPr lang="en-US" sz="900" dirty="0" err="1"/>
              <a:t>Comandos</a:t>
            </a:r>
            <a:endParaRPr lang="en-US" sz="900" dirty="0"/>
          </a:p>
        </p:txBody>
      </p:sp>
      <p:cxnSp>
        <p:nvCxnSpPr>
          <p:cNvPr id="15" name="Straight Arrow Connector 23"/>
          <p:cNvCxnSpPr/>
          <p:nvPr/>
        </p:nvCxnSpPr>
        <p:spPr>
          <a:xfrm flipH="1">
            <a:off x="3254067" y="2983685"/>
            <a:ext cx="8572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4"/>
          <p:cNvSpPr txBox="1"/>
          <p:nvPr/>
        </p:nvSpPr>
        <p:spPr>
          <a:xfrm>
            <a:off x="3254067" y="2983685"/>
            <a:ext cx="971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Notifica</a:t>
            </a:r>
            <a:r>
              <a:rPr lang="en-US" sz="900" dirty="0"/>
              <a:t> </a:t>
            </a:r>
            <a:r>
              <a:rPr lang="en-US" sz="900" dirty="0" err="1"/>
              <a:t>cambios</a:t>
            </a:r>
            <a:endParaRPr lang="en-US" sz="900" dirty="0"/>
          </a:p>
        </p:txBody>
      </p:sp>
      <p:cxnSp>
        <p:nvCxnSpPr>
          <p:cNvPr id="17" name="Straight Arrow Connector 25"/>
          <p:cNvCxnSpPr/>
          <p:nvPr/>
        </p:nvCxnSpPr>
        <p:spPr>
          <a:xfrm>
            <a:off x="5311467" y="2640785"/>
            <a:ext cx="9144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5311467" y="2235138"/>
            <a:ext cx="10858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C#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Models</a:t>
            </a:r>
            <a:endParaRPr lang="en-US" sz="900" dirty="0"/>
          </a:p>
        </p:txBody>
      </p:sp>
      <p:sp>
        <p:nvSpPr>
          <p:cNvPr id="19" name="Rectangle 27"/>
          <p:cNvSpPr/>
          <p:nvPr/>
        </p:nvSpPr>
        <p:spPr>
          <a:xfrm>
            <a:off x="2225367" y="1539348"/>
            <a:ext cx="80010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View</a:t>
            </a:r>
            <a:endParaRPr lang="en-US" sz="1350" dirty="0"/>
          </a:p>
        </p:txBody>
      </p:sp>
      <p:sp>
        <p:nvSpPr>
          <p:cNvPr id="20" name="Rectangle 28"/>
          <p:cNvSpPr/>
          <p:nvPr/>
        </p:nvSpPr>
        <p:spPr>
          <a:xfrm>
            <a:off x="2339667" y="1653648"/>
            <a:ext cx="80010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View</a:t>
            </a:r>
            <a:endParaRPr lang="en-US" sz="1350" dirty="0"/>
          </a:p>
        </p:txBody>
      </p:sp>
      <p:sp>
        <p:nvSpPr>
          <p:cNvPr id="21" name="Rectangle 29"/>
          <p:cNvSpPr/>
          <p:nvPr/>
        </p:nvSpPr>
        <p:spPr>
          <a:xfrm>
            <a:off x="4339917" y="1539348"/>
            <a:ext cx="74295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 err="1"/>
              <a:t>ViewModel</a:t>
            </a:r>
            <a:endParaRPr lang="en-US" sz="1350" dirty="0"/>
          </a:p>
        </p:txBody>
      </p:sp>
      <p:sp>
        <p:nvSpPr>
          <p:cNvPr id="22" name="Rectangle 30"/>
          <p:cNvSpPr/>
          <p:nvPr/>
        </p:nvSpPr>
        <p:spPr>
          <a:xfrm>
            <a:off x="4454217" y="1653648"/>
            <a:ext cx="74295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 err="1"/>
              <a:t>ViewModel</a:t>
            </a:r>
            <a:endParaRPr lang="en-US" sz="1350" dirty="0"/>
          </a:p>
        </p:txBody>
      </p:sp>
      <p:sp>
        <p:nvSpPr>
          <p:cNvPr id="23" name="Rectangle 31"/>
          <p:cNvSpPr/>
          <p:nvPr/>
        </p:nvSpPr>
        <p:spPr>
          <a:xfrm>
            <a:off x="6454467" y="1554934"/>
            <a:ext cx="742950" cy="2213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Model</a:t>
            </a:r>
            <a:endParaRPr lang="en-US" sz="1350" dirty="0"/>
          </a:p>
        </p:txBody>
      </p:sp>
      <p:sp>
        <p:nvSpPr>
          <p:cNvPr id="24" name="Rectangle 32"/>
          <p:cNvSpPr/>
          <p:nvPr/>
        </p:nvSpPr>
        <p:spPr>
          <a:xfrm>
            <a:off x="6568767" y="1669234"/>
            <a:ext cx="742950" cy="2213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Model</a:t>
            </a:r>
            <a:endParaRPr lang="en-US" sz="1350" dirty="0"/>
          </a:p>
        </p:txBody>
      </p:sp>
      <p:sp>
        <p:nvSpPr>
          <p:cNvPr id="25" name="Rectangle 33"/>
          <p:cNvSpPr/>
          <p:nvPr/>
        </p:nvSpPr>
        <p:spPr>
          <a:xfrm>
            <a:off x="4225617" y="4125348"/>
            <a:ext cx="3109782" cy="378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Cross Platform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Rectangle 34"/>
          <p:cNvSpPr/>
          <p:nvPr/>
        </p:nvSpPr>
        <p:spPr>
          <a:xfrm>
            <a:off x="2111067" y="4125348"/>
            <a:ext cx="1028700" cy="37804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C00000"/>
                </a:solidFill>
              </a:rPr>
              <a:t>Específico</a:t>
            </a:r>
            <a:r>
              <a:rPr lang="en-US" sz="1200" dirty="0">
                <a:solidFill>
                  <a:srgbClr val="C00000"/>
                </a:solidFill>
              </a:rPr>
              <a:t> de la </a:t>
            </a:r>
            <a:r>
              <a:rPr lang="en-US" sz="1200" dirty="0" err="1">
                <a:solidFill>
                  <a:srgbClr val="C00000"/>
                </a:solidFill>
              </a:rPr>
              <a:t>Plataforma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57187" y="514350"/>
            <a:ext cx="6172200" cy="270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100" dirty="0">
                <a:solidFill>
                  <a:schemeClr val="accent2"/>
                </a:solidFill>
              </a:rPr>
              <a:t>Plugins</a:t>
            </a:r>
            <a:endParaRPr lang="en-NZ" sz="2100" dirty="0">
              <a:solidFill>
                <a:schemeClr val="accent2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29200" y="1155688"/>
            <a:ext cx="35814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rápida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sencilla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añadir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funcionalidad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Usamos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NinjaCoder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añadirlos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Consumimos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los plugins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utilizando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inyección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dependencias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Service Locator.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Disponibles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Location,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PhoneCall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Email, </a:t>
            </a:r>
            <a:r>
              <a:rPr lang="en-US" sz="15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en-US" sz="15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etc.</a:t>
            </a:r>
            <a:endParaRPr lang="en-US" sz="13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155688"/>
            <a:ext cx="3662282" cy="24368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Añadiendo</a:t>
            </a:r>
            <a:r>
              <a:rPr lang="en-US" i="1" dirty="0" smtClean="0">
                <a:latin typeface="Exo" pitchFamily="50" charset="0"/>
              </a:rPr>
              <a:t> y </a:t>
            </a:r>
            <a:r>
              <a:rPr lang="en-US" i="1" dirty="0" err="1" smtClean="0">
                <a:latin typeface="Exo" pitchFamily="50" charset="0"/>
              </a:rPr>
              <a:t>utilizando</a:t>
            </a:r>
            <a:r>
              <a:rPr lang="en-US" i="1" dirty="0" smtClean="0">
                <a:latin typeface="Exo" pitchFamily="50" charset="0"/>
              </a:rPr>
              <a:t> plugins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95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3454" y="320186"/>
            <a:ext cx="8101946" cy="498964"/>
          </a:xfrm>
        </p:spPr>
        <p:txBody>
          <a:bodyPr/>
          <a:lstStyle/>
          <a:p>
            <a:r>
              <a:rPr lang="en-US" dirty="0" smtClean="0"/>
              <a:t>¿PREGUNTAS y </a:t>
            </a:r>
            <a:r>
              <a:rPr lang="en-US" dirty="0" smtClean="0">
                <a:solidFill>
                  <a:schemeClr val="accent2"/>
                </a:solidFill>
              </a:rPr>
              <a:t>RESPUESTAS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5827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Dudas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Text Placeholder 1"/>
          <p:cNvSpPr txBox="1">
            <a:spLocks/>
          </p:cNvSpPr>
          <p:nvPr/>
        </p:nvSpPr>
        <p:spPr>
          <a:xfrm>
            <a:off x="342685" y="1276350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chemeClr val="accent2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GRACIAS a </a:t>
            </a:r>
            <a:r>
              <a:rPr lang="en-US" dirty="0" smtClean="0">
                <a:solidFill>
                  <a:schemeClr val="accent2"/>
                </a:solidFill>
              </a:rPr>
              <a:t>TODOS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33400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vuestro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90600" y="1885950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Javier Suárez</a:t>
            </a:r>
            <a:endParaRPr 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990600" y="2472938"/>
            <a:ext cx="5105400" cy="1621641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Microsoft MVP Windows Platform Development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Blog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geeks.ms/blogs/jsuarez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Email: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javiersuarezruiz@hotmail.com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Twitter: @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jsuarezruiz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85950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60" y="3146168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71750"/>
            <a:ext cx="7543800" cy="498964"/>
          </a:xfrm>
        </p:spPr>
        <p:txBody>
          <a:bodyPr>
            <a:normAutofit/>
          </a:bodyPr>
          <a:lstStyle/>
          <a:p>
            <a:r>
              <a:rPr lang="en-US" dirty="0" smtClean="0"/>
              <a:t>ARQUITECTURA </a:t>
            </a:r>
            <a:r>
              <a:rPr lang="en-US" dirty="0" smtClean="0">
                <a:solidFill>
                  <a:schemeClr val="accent2"/>
                </a:solidFill>
              </a:rPr>
              <a:t>XAMARIN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04800" y="2945810"/>
            <a:ext cx="8000999" cy="5403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MVVM </a:t>
            </a:r>
            <a:r>
              <a:rPr lang="en-US" dirty="0" err="1">
                <a:solidFill>
                  <a:schemeClr val="bg1"/>
                </a:solidFill>
              </a:rPr>
              <a:t>aplicado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aplicaciones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multiplataforma</a:t>
            </a:r>
            <a:r>
              <a:rPr lang="en-US" dirty="0">
                <a:solidFill>
                  <a:schemeClr val="bg1"/>
                </a:solidFill>
              </a:rPr>
              <a:t> con Xamarin.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" y="86966"/>
            <a:ext cx="9138599" cy="2103782"/>
          </a:xfrm>
        </p:spPr>
      </p:pic>
      <p:pic>
        <p:nvPicPr>
          <p:cNvPr id="5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7450" y="11621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763689" y="976622"/>
            <a:ext cx="5474438" cy="5227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Pero</a:t>
            </a:r>
            <a:r>
              <a:rPr lang="en-US" sz="2100" dirty="0">
                <a:solidFill>
                  <a:schemeClr val="accent2"/>
                </a:solidFill>
              </a:rPr>
              <a:t>… ¿</a:t>
            </a:r>
            <a:r>
              <a:rPr lang="en-US" sz="2100" dirty="0" err="1">
                <a:solidFill>
                  <a:schemeClr val="accent2"/>
                </a:solidFill>
              </a:rPr>
              <a:t>Porque</a:t>
            </a:r>
            <a:r>
              <a:rPr lang="en-US" sz="2100" dirty="0">
                <a:solidFill>
                  <a:schemeClr val="accent2"/>
                </a:solidFill>
              </a:rPr>
              <a:t> MVVM?</a:t>
            </a:r>
            <a:endParaRPr lang="en-US" sz="2100" dirty="0">
              <a:solidFill>
                <a:schemeClr val="accent2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763689" y="1545637"/>
            <a:ext cx="5724147" cy="2251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Mayor </a:t>
            </a:r>
            <a:r>
              <a:rPr lang="en-US" sz="2400" dirty="0" err="1"/>
              <a:t>facilidad</a:t>
            </a:r>
            <a:r>
              <a:rPr lang="en-US" sz="2400" dirty="0"/>
              <a:t> para </a:t>
            </a:r>
            <a:r>
              <a:rPr lang="en-US" sz="2400" dirty="0" err="1"/>
              <a:t>mantener</a:t>
            </a:r>
            <a:r>
              <a:rPr lang="en-US" sz="2400" dirty="0"/>
              <a:t>, extender y </a:t>
            </a:r>
            <a:r>
              <a:rPr lang="en-US" sz="2400" b="1" dirty="0" err="1"/>
              <a:t>compartir</a:t>
            </a:r>
            <a:r>
              <a:rPr lang="en-US" sz="2400" dirty="0"/>
              <a:t> el </a:t>
            </a:r>
            <a:r>
              <a:rPr lang="en-US" sz="2400" dirty="0" err="1"/>
              <a:t>código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facilidad</a:t>
            </a:r>
            <a:r>
              <a:rPr lang="en-US" sz="2400" dirty="0"/>
              <a:t> a la hora de </a:t>
            </a:r>
            <a:r>
              <a:rPr lang="en-US" sz="2400" dirty="0" err="1"/>
              <a:t>colaborar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Testing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fácil</a:t>
            </a:r>
            <a:r>
              <a:rPr lang="en-US" sz="2400" dirty="0"/>
              <a:t> de </a:t>
            </a:r>
            <a:r>
              <a:rPr lang="en-US" sz="2400" b="1" dirty="0" err="1"/>
              <a:t>diseñar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93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09682" y="1100560"/>
            <a:ext cx="6392294" cy="3370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100" dirty="0" err="1">
                <a:solidFill>
                  <a:schemeClr val="accent2"/>
                </a:solidFill>
              </a:rPr>
              <a:t>MvvmCross</a:t>
            </a:r>
            <a:endParaRPr lang="en-NZ" sz="21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9682" y="1682170"/>
            <a:ext cx="4536505" cy="2887802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NZ" sz="7200" dirty="0"/>
              <a:t>Cross Platform MVVM Development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7200" dirty="0" err="1"/>
              <a:t>Gratuito</a:t>
            </a:r>
            <a:r>
              <a:rPr lang="en-NZ" sz="7200" dirty="0"/>
              <a:t>, Open 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7200" dirty="0" err="1"/>
              <a:t>Soporta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r>
              <a:rPr lang="en-NZ" sz="7200" dirty="0"/>
              <a:t>WP 7, 8, 8.1</a:t>
            </a:r>
          </a:p>
          <a:p>
            <a:pPr lvl="1" algn="l">
              <a:buFont typeface="Arial" pitchFamily="34" charset="0"/>
              <a:buChar char="•"/>
            </a:pPr>
            <a:r>
              <a:rPr lang="en-NZ" sz="7200" dirty="0"/>
              <a:t>WPF</a:t>
            </a:r>
          </a:p>
          <a:p>
            <a:pPr lvl="1" algn="l">
              <a:buFont typeface="Arial" pitchFamily="34" charset="0"/>
              <a:buChar char="•"/>
            </a:pPr>
            <a:r>
              <a:rPr lang="en-NZ" sz="7200" dirty="0" err="1"/>
              <a:t>WinRT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r>
              <a:rPr lang="en-NZ" sz="7200" dirty="0" err="1"/>
              <a:t>Xamarin.Android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r>
              <a:rPr lang="en-NZ" sz="7200" dirty="0" err="1"/>
              <a:t>Xamarin.iOS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r>
              <a:rPr lang="en-NZ" sz="7200" dirty="0" err="1"/>
              <a:t>Xamarin.Mac</a:t>
            </a:r>
            <a:endParaRPr lang="en-NZ" sz="7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7200" dirty="0"/>
              <a:t>AKA </a:t>
            </a:r>
            <a:r>
              <a:rPr lang="en-NZ" sz="7200" dirty="0" err="1"/>
              <a:t>Mvx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endParaRPr lang="en-NZ" sz="21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16" y="1100559"/>
            <a:ext cx="1507542" cy="15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1349" y="944480"/>
            <a:ext cx="6172200" cy="270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100" dirty="0">
                <a:solidFill>
                  <a:schemeClr val="accent2"/>
                </a:solidFill>
              </a:rPr>
              <a:t>Portable Class Library</a:t>
            </a:r>
            <a:endParaRPr lang="en-NZ" sz="2100" dirty="0">
              <a:solidFill>
                <a:schemeClr val="accent2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601349" y="1167595"/>
            <a:ext cx="325278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21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Librería</a:t>
            </a:r>
            <a:endParaRPr lang="en-US" sz="21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Multiples </a:t>
            </a:r>
            <a:r>
              <a:rPr lang="en-US" sz="21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Platformas</a:t>
            </a:r>
            <a:endParaRPr lang="en-US" sz="21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1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Incluyendo</a:t>
            </a:r>
            <a:r>
              <a:rPr lang="en-US" sz="2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2100" b="1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Xamarin.Android</a:t>
            </a:r>
            <a:endParaRPr lang="en-US" sz="21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2100" b="1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Xamarin.iOS</a:t>
            </a:r>
            <a:endParaRPr lang="en-US" sz="21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47" y="944481"/>
            <a:ext cx="3084793" cy="2577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1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997964"/>
            <a:ext cx="7221764" cy="270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100" dirty="0" err="1">
                <a:solidFill>
                  <a:schemeClr val="accent2"/>
                </a:solidFill>
              </a:rPr>
              <a:t>Características</a:t>
            </a:r>
            <a:r>
              <a:rPr lang="en-NZ" sz="2100" dirty="0">
                <a:solidFill>
                  <a:schemeClr val="accent2"/>
                </a:solidFill>
              </a:rPr>
              <a:t> de </a:t>
            </a:r>
            <a:r>
              <a:rPr lang="en-NZ" sz="2100" dirty="0" err="1">
                <a:solidFill>
                  <a:schemeClr val="accent2"/>
                </a:solidFill>
              </a:rPr>
              <a:t>una</a:t>
            </a:r>
            <a:r>
              <a:rPr lang="en-NZ" sz="2100" dirty="0">
                <a:solidFill>
                  <a:schemeClr val="accent2"/>
                </a:solidFill>
              </a:rPr>
              <a:t> Portable Class Library</a:t>
            </a:r>
            <a:endParaRPr lang="en-NZ" sz="2100" dirty="0">
              <a:solidFill>
                <a:schemeClr val="accent2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533400" y="1329612"/>
            <a:ext cx="4759033" cy="2003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compartido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centralizado</a:t>
            </a:r>
            <a:endParaRPr lang="en-US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depura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igual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estuviese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Proyecto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específico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Compartir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Proyecto/Assembly</a:t>
            </a:r>
            <a:endParaRPr lang="en-US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3" y="1437625"/>
            <a:ext cx="2628900" cy="301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9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604</Words>
  <Application>Microsoft Office PowerPoint</Application>
  <PresentationFormat>Presentación en pantalla (16:9)</PresentationFormat>
  <Paragraphs>291</Paragraphs>
  <Slides>54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7" baseType="lpstr">
      <vt:lpstr>Aller</vt:lpstr>
      <vt:lpstr>Arial</vt:lpstr>
      <vt:lpstr>Calibri</vt:lpstr>
      <vt:lpstr>Courier New</vt:lpstr>
      <vt:lpstr>Exo</vt:lpstr>
      <vt:lpstr>Gulim</vt:lpstr>
      <vt:lpstr>ＭＳ Ｐゴシック</vt:lpstr>
      <vt:lpstr>Myriad Pro</vt:lpstr>
      <vt:lpstr>Segoe UI</vt:lpstr>
      <vt:lpstr>Segoe WP</vt:lpstr>
      <vt:lpstr>Segoe WP Light</vt:lpstr>
      <vt:lpstr>Times New Roman</vt:lpstr>
      <vt:lpstr>Light Version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Value Conversion</vt:lpstr>
      <vt:lpstr>IMvxValueConverter</vt:lpstr>
      <vt:lpstr>AgeValueConverter</vt:lpstr>
      <vt:lpstr>UI Syntax</vt:lpstr>
      <vt:lpstr>UI Syntax</vt:lpstr>
      <vt:lpstr>DEMO</vt:lpstr>
      <vt:lpstr>Inversión de Control</vt:lpstr>
      <vt:lpstr>Inversión de Control</vt:lpstr>
      <vt:lpstr>Mvx.Register&lt;T&gt;</vt:lpstr>
      <vt:lpstr>Registro automático</vt:lpstr>
      <vt:lpstr>Mvx.Resolve&lt;T&gt;</vt:lpstr>
      <vt:lpstr>Mvx Construction</vt:lpstr>
      <vt:lpstr>Presentación de PowerPoint</vt:lpstr>
      <vt:lpstr>DEMO</vt:lpstr>
      <vt:lpstr>Acciones (Comandos)</vt:lpstr>
      <vt:lpstr>ICommand</vt:lpstr>
      <vt:lpstr>ViewModel Command</vt:lpstr>
      <vt:lpstr>UI Syntax</vt:lpstr>
      <vt:lpstr>DEMO</vt:lpstr>
      <vt:lpstr>Colecciones</vt:lpstr>
      <vt:lpstr>INotifyCollectionChanged</vt:lpstr>
      <vt:lpstr>ObservableCollection</vt:lpstr>
      <vt:lpstr>ViewModel Collection Property</vt:lpstr>
      <vt:lpstr>UI Syntax</vt:lpstr>
      <vt:lpstr>UI Syntax</vt:lpstr>
      <vt:lpstr>UI Syntax</vt:lpstr>
      <vt:lpstr>UI Syntax</vt:lpstr>
      <vt:lpstr>DEMO</vt:lpstr>
      <vt:lpstr>DEMO</vt:lpstr>
      <vt:lpstr>Navegación </vt:lpstr>
      <vt:lpstr>Go Back</vt:lpstr>
      <vt:lpstr>DEMO</vt:lpstr>
      <vt:lpstr>Presentación de PowerPoint</vt:lpstr>
      <vt:lpstr>DEMO</vt:lpstr>
      <vt:lpstr>¿PREGUNTAS y RESPUESTAS?</vt:lpstr>
      <vt:lpstr>GRACIAS a TODOS</vt:lpstr>
      <vt:lpstr>ARQUITECTURA XAMARIN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Javier Suárez Ruiz</cp:lastModifiedBy>
  <cp:revision>586</cp:revision>
  <dcterms:created xsi:type="dcterms:W3CDTF">2013-04-14T10:12:28Z</dcterms:created>
  <dcterms:modified xsi:type="dcterms:W3CDTF">2015-05-11T18:32:58Z</dcterms:modified>
</cp:coreProperties>
</file>