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4"/>
  </p:sldMasterIdLst>
  <p:notesMasterIdLst>
    <p:notesMasterId r:id="rId50"/>
  </p:notesMasterIdLst>
  <p:handoutMasterIdLst>
    <p:handoutMasterId r:id="rId51"/>
  </p:handoutMasterIdLst>
  <p:sldIdLst>
    <p:sldId id="256" r:id="rId5"/>
    <p:sldId id="358" r:id="rId6"/>
    <p:sldId id="427" r:id="rId7"/>
    <p:sldId id="270" r:id="rId8"/>
    <p:sldId id="385" r:id="rId9"/>
    <p:sldId id="386" r:id="rId10"/>
    <p:sldId id="401" r:id="rId11"/>
    <p:sldId id="387" r:id="rId12"/>
    <p:sldId id="388" r:id="rId13"/>
    <p:sldId id="389" r:id="rId14"/>
    <p:sldId id="390" r:id="rId15"/>
    <p:sldId id="391" r:id="rId16"/>
    <p:sldId id="392" r:id="rId17"/>
    <p:sldId id="393" r:id="rId18"/>
    <p:sldId id="394" r:id="rId19"/>
    <p:sldId id="428" r:id="rId20"/>
    <p:sldId id="395" r:id="rId21"/>
    <p:sldId id="396" r:id="rId22"/>
    <p:sldId id="397" r:id="rId23"/>
    <p:sldId id="417" r:id="rId24"/>
    <p:sldId id="414" r:id="rId25"/>
    <p:sldId id="418" r:id="rId26"/>
    <p:sldId id="416" r:id="rId27"/>
    <p:sldId id="419" r:id="rId28"/>
    <p:sldId id="426" r:id="rId29"/>
    <p:sldId id="420" r:id="rId30"/>
    <p:sldId id="421" r:id="rId31"/>
    <p:sldId id="422" r:id="rId32"/>
    <p:sldId id="423" r:id="rId33"/>
    <p:sldId id="424" r:id="rId34"/>
    <p:sldId id="425" r:id="rId35"/>
    <p:sldId id="402" r:id="rId36"/>
    <p:sldId id="403" r:id="rId37"/>
    <p:sldId id="404" r:id="rId38"/>
    <p:sldId id="405" r:id="rId39"/>
    <p:sldId id="409" r:id="rId40"/>
    <p:sldId id="408" r:id="rId41"/>
    <p:sldId id="412" r:id="rId42"/>
    <p:sldId id="410" r:id="rId43"/>
    <p:sldId id="411" r:id="rId44"/>
    <p:sldId id="413" r:id="rId45"/>
    <p:sldId id="406" r:id="rId46"/>
    <p:sldId id="407" r:id="rId47"/>
    <p:sldId id="359" r:id="rId48"/>
    <p:sldId id="38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258"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276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smtClean="0"/>
              <a:t>Razones</a:t>
            </a:r>
            <a:r>
              <a:rPr lang="en-US" dirty="0" smtClean="0"/>
              <a:t> de </a:t>
            </a:r>
            <a:r>
              <a:rPr lang="en-US" dirty="0" err="1" smtClean="0"/>
              <a:t>críticas</a:t>
            </a:r>
            <a:r>
              <a:rPr lang="en-US" baseline="0" dirty="0" smtClean="0"/>
              <a:t> </a:t>
            </a:r>
            <a:r>
              <a:rPr lang="en-US" baseline="0" dirty="0" err="1" smtClean="0"/>
              <a:t>negativas</a:t>
            </a:r>
            <a:endParaRPr lang="en-US" dirty="0"/>
          </a:p>
        </c:rich>
      </c:tx>
      <c:layout>
        <c:manualLayout>
          <c:xMode val="edge"/>
          <c:yMode val="edge"/>
          <c:x val="0.2986557045881002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0"/>
            <c:invertIfNegative val="0"/>
            <c:bubble3D val="0"/>
            <c:spPr>
              <a:solidFill>
                <a:schemeClr val="accent6"/>
              </a:solidFill>
              <a:ln>
                <a:noFill/>
              </a:ln>
              <a:effectLst/>
            </c:spPr>
          </c:dPt>
          <c:dPt>
            <c:idx val="1"/>
            <c:invertIfNegative val="0"/>
            <c:bubble3D val="0"/>
            <c:spPr>
              <a:solidFill>
                <a:schemeClr val="accent6"/>
              </a:solidFill>
              <a:ln>
                <a:noFill/>
              </a:ln>
              <a:effectLst/>
            </c:spPr>
          </c:dPt>
          <c:dPt>
            <c:idx val="2"/>
            <c:invertIfNegative val="0"/>
            <c:bubble3D val="0"/>
            <c:spPr>
              <a:solidFill>
                <a:schemeClr val="accent6"/>
              </a:solidFill>
              <a:ln>
                <a:noFill/>
              </a:ln>
              <a:effectLst/>
            </c:spPr>
          </c:dPt>
          <c:dPt>
            <c:idx val="3"/>
            <c:invertIfNegative val="0"/>
            <c:bubble3D val="0"/>
            <c:spPr>
              <a:solidFill>
                <a:schemeClr val="accent6"/>
              </a:solidFill>
              <a:ln>
                <a:noFill/>
              </a:ln>
              <a:effectLst/>
            </c:spPr>
          </c:dPt>
          <c:cat>
            <c:strRef>
              <c:f>Sheet1!$A$2:$A$5</c:f>
              <c:strCache>
                <c:ptCount val="4"/>
                <c:pt idx="0">
                  <c:v>App Freezes</c:v>
                </c:pt>
                <c:pt idx="1">
                  <c:v>Crashes</c:v>
                </c:pt>
                <c:pt idx="2">
                  <c:v>Slow Responsiveness</c:v>
                </c:pt>
                <c:pt idx="3">
                  <c:v>Heavy Battery Usage</c:v>
                </c:pt>
              </c:strCache>
            </c:strRef>
          </c:cat>
          <c:val>
            <c:numRef>
              <c:f>Sheet1!$B$2:$B$5</c:f>
              <c:numCache>
                <c:formatCode>0%</c:formatCode>
                <c:ptCount val="4"/>
                <c:pt idx="0">
                  <c:v>0.76</c:v>
                </c:pt>
                <c:pt idx="1">
                  <c:v>0.71</c:v>
                </c:pt>
                <c:pt idx="2">
                  <c:v>0.59</c:v>
                </c:pt>
                <c:pt idx="3">
                  <c:v>0.53</c:v>
                </c:pt>
              </c:numCache>
            </c:numRef>
          </c:val>
        </c:ser>
        <c:dLbls>
          <c:showLegendKey val="0"/>
          <c:showVal val="0"/>
          <c:showCatName val="0"/>
          <c:showSerName val="0"/>
          <c:showPercent val="0"/>
          <c:showBubbleSize val="0"/>
        </c:dLbls>
        <c:gapWidth val="150"/>
        <c:axId val="-1595309952"/>
        <c:axId val="-1595307232"/>
      </c:barChart>
      <c:catAx>
        <c:axId val="-1595309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595307232"/>
        <c:crosses val="autoZero"/>
        <c:auto val="1"/>
        <c:lblAlgn val="ctr"/>
        <c:lblOffset val="100"/>
        <c:noMultiLvlLbl val="0"/>
      </c:catAx>
      <c:valAx>
        <c:axId val="-159530723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5953099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845510089927283"/>
          <c:y val="4.9108222711829727E-2"/>
          <c:w val="0.79518806898374628"/>
          <c:h val="0.75095070902476801"/>
        </c:manualLayout>
      </c:layout>
      <c:barChart>
        <c:barDir val="col"/>
        <c:grouping val="clustered"/>
        <c:varyColors val="0"/>
        <c:ser>
          <c:idx val="0"/>
          <c:order val="0"/>
          <c:tx>
            <c:strRef>
              <c:f>Sheet1!$B$1</c:f>
              <c:strCache>
                <c:ptCount val="1"/>
                <c:pt idx="0">
                  <c:v>8.1</c:v>
                </c:pt>
              </c:strCache>
            </c:strRef>
          </c:tx>
          <c:spPr>
            <a:solidFill>
              <a:schemeClr val="accent1">
                <a:shade val="80000"/>
                <a:satMod val="180000"/>
              </a:schemeClr>
            </a:soli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Hello World (M)</c:v>
                </c:pt>
                <c:pt idx="1">
                  <c:v>Dialer (M)</c:v>
                </c:pt>
                <c:pt idx="2">
                  <c:v>Calc (PC)</c:v>
                </c:pt>
              </c:strCache>
            </c:strRef>
          </c:cat>
          <c:val>
            <c:numRef>
              <c:f>Sheet1!$B$2:$B$4</c:f>
              <c:numCache>
                <c:formatCode>General</c:formatCode>
                <c:ptCount val="3"/>
                <c:pt idx="0">
                  <c:v>345</c:v>
                </c:pt>
                <c:pt idx="1">
                  <c:v>609</c:v>
                </c:pt>
                <c:pt idx="2">
                  <c:v>663</c:v>
                </c:pt>
              </c:numCache>
            </c:numRef>
          </c:val>
        </c:ser>
        <c:ser>
          <c:idx val="1"/>
          <c:order val="1"/>
          <c:tx>
            <c:strRef>
              <c:f>Sheet1!$C$1</c:f>
              <c:strCache>
                <c:ptCount val="1"/>
                <c:pt idx="0">
                  <c:v>10</c:v>
                </c:pt>
              </c:strCache>
            </c:strRef>
          </c:tx>
          <c:spPr>
            <a:solidFill>
              <a:schemeClr val="accent2">
                <a:shade val="80000"/>
                <a:satMod val="180000"/>
              </a:schemeClr>
            </a:soli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Hello World (M)</c:v>
                </c:pt>
                <c:pt idx="1">
                  <c:v>Dialer (M)</c:v>
                </c:pt>
                <c:pt idx="2">
                  <c:v>Calc (PC)</c:v>
                </c:pt>
              </c:strCache>
            </c:strRef>
          </c:cat>
          <c:val>
            <c:numRef>
              <c:f>Sheet1!$C$2:$C$4</c:f>
              <c:numCache>
                <c:formatCode>General</c:formatCode>
                <c:ptCount val="3"/>
                <c:pt idx="0">
                  <c:v>277</c:v>
                </c:pt>
                <c:pt idx="1">
                  <c:v>510</c:v>
                </c:pt>
                <c:pt idx="2">
                  <c:v>511</c:v>
                </c:pt>
              </c:numCache>
            </c:numRef>
          </c:val>
        </c:ser>
        <c:dLbls>
          <c:dLblPos val="outEnd"/>
          <c:showLegendKey val="0"/>
          <c:showVal val="1"/>
          <c:showCatName val="0"/>
          <c:showSerName val="0"/>
          <c:showPercent val="0"/>
          <c:showBubbleSize val="0"/>
        </c:dLbls>
        <c:gapWidth val="100"/>
        <c:overlap val="-24"/>
        <c:axId val="-1595306144"/>
        <c:axId val="-1595312128"/>
      </c:barChart>
      <c:catAx>
        <c:axId val="-159530614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ES"/>
          </a:p>
        </c:txPr>
        <c:crossAx val="-1595312128"/>
        <c:crosses val="autoZero"/>
        <c:auto val="1"/>
        <c:lblAlgn val="ctr"/>
        <c:lblOffset val="100"/>
        <c:noMultiLvlLbl val="0"/>
      </c:catAx>
      <c:valAx>
        <c:axId val="-159531212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dirty="0" smtClean="0"/>
                  <a:t>Time in  </a:t>
                </a:r>
                <a:r>
                  <a:rPr lang="en-US" dirty="0" err="1" smtClean="0"/>
                  <a:t>ms</a:t>
                </a:r>
                <a:endParaRPr lang="en-US" dirty="0"/>
              </a:p>
            </c:rich>
          </c:tx>
          <c:layout/>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ES"/>
          </a:p>
        </c:txPr>
        <c:crossAx val="-15953061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480655516946125"/>
          <c:y val="4.8944526571621856E-2"/>
          <c:w val="0.83172722122588294"/>
          <c:h val="0.75961177634914179"/>
        </c:manualLayout>
      </c:layout>
      <c:barChart>
        <c:barDir val="col"/>
        <c:grouping val="clustered"/>
        <c:varyColors val="0"/>
        <c:ser>
          <c:idx val="0"/>
          <c:order val="0"/>
          <c:tx>
            <c:strRef>
              <c:f>Sheet1!$B$1</c:f>
              <c:strCache>
                <c:ptCount val="1"/>
                <c:pt idx="0">
                  <c:v>8.1</c:v>
                </c:pt>
              </c:strCache>
            </c:strRef>
          </c:tx>
          <c:spPr>
            <a:solidFill>
              <a:schemeClr val="accent1">
                <a:shade val="80000"/>
                <a:satMod val="180000"/>
              </a:schemeClr>
            </a:soli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Hello World (M)</c:v>
                </c:pt>
                <c:pt idx="1">
                  <c:v>Dialer (M)</c:v>
                </c:pt>
                <c:pt idx="2">
                  <c:v>Calc (PC)</c:v>
                </c:pt>
              </c:strCache>
            </c:strRef>
          </c:cat>
          <c:val>
            <c:numRef>
              <c:f>Sheet1!$B$2:$B$4</c:f>
              <c:numCache>
                <c:formatCode>General</c:formatCode>
                <c:ptCount val="3"/>
                <c:pt idx="0">
                  <c:v>7.5</c:v>
                </c:pt>
                <c:pt idx="1">
                  <c:v>12.6</c:v>
                </c:pt>
                <c:pt idx="2">
                  <c:v>18.399999999999999</c:v>
                </c:pt>
              </c:numCache>
            </c:numRef>
          </c:val>
        </c:ser>
        <c:ser>
          <c:idx val="1"/>
          <c:order val="1"/>
          <c:tx>
            <c:strRef>
              <c:f>Sheet1!$C$1</c:f>
              <c:strCache>
                <c:ptCount val="1"/>
                <c:pt idx="0">
                  <c:v>10</c:v>
                </c:pt>
              </c:strCache>
            </c:strRef>
          </c:tx>
          <c:spPr>
            <a:solidFill>
              <a:schemeClr val="accent2">
                <a:shade val="80000"/>
                <a:satMod val="180000"/>
              </a:schemeClr>
            </a:soli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Hello World (M)</c:v>
                </c:pt>
                <c:pt idx="1">
                  <c:v>Dialer (M)</c:v>
                </c:pt>
                <c:pt idx="2">
                  <c:v>Calc (PC)</c:v>
                </c:pt>
              </c:strCache>
            </c:strRef>
          </c:cat>
          <c:val>
            <c:numRef>
              <c:f>Sheet1!$C$2:$C$4</c:f>
              <c:numCache>
                <c:formatCode>General</c:formatCode>
                <c:ptCount val="3"/>
                <c:pt idx="0">
                  <c:v>4.2</c:v>
                </c:pt>
                <c:pt idx="1">
                  <c:v>7</c:v>
                </c:pt>
                <c:pt idx="2">
                  <c:v>12.5</c:v>
                </c:pt>
              </c:numCache>
            </c:numRef>
          </c:val>
        </c:ser>
        <c:dLbls>
          <c:dLblPos val="outEnd"/>
          <c:showLegendKey val="0"/>
          <c:showVal val="1"/>
          <c:showCatName val="0"/>
          <c:showSerName val="0"/>
          <c:showPercent val="0"/>
          <c:showBubbleSize val="0"/>
        </c:dLbls>
        <c:gapWidth val="100"/>
        <c:overlap val="-24"/>
        <c:axId val="-1595308864"/>
        <c:axId val="-1595308320"/>
      </c:barChart>
      <c:catAx>
        <c:axId val="-159530886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ES"/>
          </a:p>
        </c:txPr>
        <c:crossAx val="-1595308320"/>
        <c:crosses val="autoZero"/>
        <c:auto val="1"/>
        <c:lblAlgn val="ctr"/>
        <c:lblOffset val="100"/>
        <c:noMultiLvlLbl val="0"/>
      </c:catAx>
      <c:valAx>
        <c:axId val="-1595308320"/>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197" b="1" i="0" u="none" strike="noStrike" kern="1200" baseline="0">
                    <a:solidFill>
                      <a:srgbClr val="44546A"/>
                    </a:solidFill>
                    <a:latin typeface="+mn-lt"/>
                    <a:ea typeface="+mn-ea"/>
                    <a:cs typeface="+mn-cs"/>
                  </a:defRPr>
                </a:pPr>
                <a:r>
                  <a:rPr lang="en-US" sz="1200" b="1" i="0" baseline="0" dirty="0" smtClean="0">
                    <a:effectLst/>
                  </a:rPr>
                  <a:t>Dynamic  in  MB</a:t>
                </a:r>
                <a:endParaRPr lang="en-US" sz="1000" dirty="0"/>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197" b="1" i="0" u="none" strike="noStrike" kern="1200" baseline="0">
                  <a:solidFill>
                    <a:srgbClr val="44546A"/>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ES"/>
          </a:p>
        </c:txPr>
        <c:crossAx val="-15953088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9ED42D-8F4F-409C-B8AE-A36EBBB24683}" type="datetimeFigureOut">
              <a:rPr lang="es-ES" smtClean="0"/>
              <a:t>29/08/2015</a:t>
            </a:fld>
            <a:endParaRPr lang="es-E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F7858E-8AC5-4FF9-A9AF-0B6B65C17063}" type="slidenum">
              <a:rPr lang="es-ES" smtClean="0"/>
              <a:t>‹#›</a:t>
            </a:fld>
            <a:endParaRPr lang="es-ES"/>
          </a:p>
        </p:txBody>
      </p:sp>
    </p:spTree>
    <p:extLst>
      <p:ext uri="{BB962C8B-B14F-4D97-AF65-F5344CB8AC3E}">
        <p14:creationId xmlns:p14="http://schemas.microsoft.com/office/powerpoint/2010/main" val="34240669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90C43E-5EEF-443B-AEB9-2D45B8F4AF4F}" type="datetimeFigureOut">
              <a:rPr lang="en-US" smtClean="0"/>
              <a:t>8/29/2015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6749EE-0623-43D7-8084-EC6C776BBF87}" type="slidenum">
              <a:rPr lang="en-US" smtClean="0"/>
              <a:t>‹#›</a:t>
            </a:fld>
            <a:endParaRPr lang="en-US"/>
          </a:p>
        </p:txBody>
      </p:sp>
    </p:spTree>
    <p:extLst>
      <p:ext uri="{BB962C8B-B14F-4D97-AF65-F5344CB8AC3E}">
        <p14:creationId xmlns:p14="http://schemas.microsoft.com/office/powerpoint/2010/main" val="108101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8/29/2015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5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8/29/2015 1:51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767867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8/29/2015 1:51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054837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44</a:t>
            </a:fld>
            <a:endParaRPr lang="en-US"/>
          </a:p>
        </p:txBody>
      </p:sp>
    </p:spTree>
    <p:extLst>
      <p:ext uri="{BB962C8B-B14F-4D97-AF65-F5344CB8AC3E}">
        <p14:creationId xmlns:p14="http://schemas.microsoft.com/office/powerpoint/2010/main" val="3765787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8/29/2015 1:51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272485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8/29/2015 1:51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464655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8/29/2015 1:51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172567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8/29/2015 1:51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731410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8/29/2015 1:51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895647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8/29/2015 1:51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41964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8/29/2015 1:51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397864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8/29/2015 1:51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2346921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5"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21"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grpSp>
        <p:nvGrpSpPr>
          <p:cNvPr id="22" name="Group 21"/>
          <p:cNvGrpSpPr/>
          <p:nvPr userDrawn="1"/>
        </p:nvGrpSpPr>
        <p:grpSpPr>
          <a:xfrm>
            <a:off x="9406400" y="5861707"/>
            <a:ext cx="2343449" cy="513900"/>
            <a:chOff x="3484562" y="4392613"/>
            <a:chExt cx="6862764" cy="1504950"/>
          </a:xfrm>
          <a:solidFill>
            <a:schemeClr val="bg1"/>
          </a:solidFill>
        </p:grpSpPr>
        <p:sp>
          <p:nvSpPr>
            <p:cNvPr id="23"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4"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5"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6"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7"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8"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9"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0"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1"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2"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3"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4"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429393416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67722563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94169643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3" name="Rectangle 2"/>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4" name="Rectangle 3"/>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49022106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989362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349952358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1697523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4784140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smtClean="0"/>
              <a:t>Click to edit title</a:t>
            </a:r>
            <a:endParaRPr lang="en-US" dirty="0"/>
          </a:p>
        </p:txBody>
      </p:sp>
    </p:spTree>
    <p:extLst>
      <p:ext uri="{BB962C8B-B14F-4D97-AF65-F5344CB8AC3E}">
        <p14:creationId xmlns:p14="http://schemas.microsoft.com/office/powerpoint/2010/main" val="5500557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view">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Review</a:t>
            </a:r>
            <a:endParaRPr lang="en-US" dirty="0"/>
          </a:p>
        </p:txBody>
      </p:sp>
    </p:spTree>
    <p:extLst>
      <p:ext uri="{BB962C8B-B14F-4D97-AF65-F5344CB8AC3E}">
        <p14:creationId xmlns:p14="http://schemas.microsoft.com/office/powerpoint/2010/main" val="3266864088"/>
      </p:ext>
    </p:extLst>
  </p:cSld>
  <p:clrMapOvr>
    <a:masterClrMapping/>
  </p:clrMapOvr>
  <p:transition>
    <p:fade/>
  </p:transition>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solidFill>
        <a:effectLst/>
      </p:bgPr>
    </p:bg>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stretch>
            <a:fillRect/>
          </a:stretch>
        </p:blipFill>
        <p:spPr>
          <a:xfrm>
            <a:off x="0" y="4537079"/>
            <a:ext cx="12192000" cy="2320921"/>
          </a:xfrm>
          <a:prstGeom prst="rect">
            <a:avLst/>
          </a:prstGeom>
        </p:spPr>
      </p:pic>
    </p:spTree>
    <p:extLst>
      <p:ext uri="{BB962C8B-B14F-4D97-AF65-F5344CB8AC3E}">
        <p14:creationId xmlns:p14="http://schemas.microsoft.com/office/powerpoint/2010/main" val="370176554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1668314332"/>
      </p:ext>
    </p:extLst>
  </p:cSld>
  <p:clrMapOvr>
    <a:masterClrMapping/>
  </p:clrMapOvr>
  <p:transition>
    <p:fade/>
  </p:transition>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 name="Subtitle 2"/>
          <p:cNvSpPr>
            <a:spLocks noGrp="1"/>
          </p:cNvSpPr>
          <p:nvPr userDrawn="1">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spTree>
    <p:extLst>
      <p:ext uri="{BB962C8B-B14F-4D97-AF65-F5344CB8AC3E}">
        <p14:creationId xmlns:p14="http://schemas.microsoft.com/office/powerpoint/2010/main" val="26431490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8391194"/>
      </p:ext>
    </p:extLst>
  </p:cSld>
  <p:clrMapOvr>
    <a:masterClrMapping/>
  </p:clrMapOvr>
  <p:transition>
    <p:fade/>
  </p:transition>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2"/>
                </a:solidFill>
                <a:effectLst/>
              </a:defRPr>
            </a:lvl1pPr>
          </a:lstStyle>
          <a:p>
            <a:r>
              <a:rPr lang="en-US" dirty="0" smtClean="0"/>
              <a:t>Agenda</a:t>
            </a:r>
            <a:endParaRPr lang="en-US" dirty="0"/>
          </a:p>
        </p:txBody>
      </p:sp>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a:lvl2pPr>
            <a:lvl3pPr marL="692150" indent="-227013">
              <a:defRPr/>
            </a:lvl3pPr>
            <a:lvl4pPr marL="1149350" indent="-227013">
              <a:defRPr/>
            </a:lvl4pPr>
            <a:lvl5pPr marL="1606550" indent="-227013">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9815472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Recodin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sp>
        <p:nvSpPr>
          <p:cNvPr id="3" name="Media Placeholder 2"/>
          <p:cNvSpPr>
            <a:spLocks noGrp="1"/>
          </p:cNvSpPr>
          <p:nvPr>
            <p:ph type="media"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9730862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2079143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ubSection Header">
    <p:spTree>
      <p:nvGrpSpPr>
        <p:cNvPr id="1" name=""/>
        <p:cNvGrpSpPr/>
        <p:nvPr/>
      </p:nvGrpSpPr>
      <p:grpSpPr>
        <a:xfrm>
          <a:off x="0" y="0"/>
          <a:ext cx="0" cy="0"/>
          <a:chOff x="0" y="0"/>
          <a:chExt cx="0" cy="0"/>
        </a:xfrm>
      </p:grpSpPr>
      <p:sp>
        <p:nvSpPr>
          <p:cNvPr id="2" name="Rectangle 1"/>
          <p:cNvSpPr/>
          <p:nvPr userDrawn="1"/>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smtClean="0"/>
              <a:t>Click to edit Master text styles</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Tree>
    <p:extLst>
      <p:ext uri="{BB962C8B-B14F-4D97-AF65-F5344CB8AC3E}">
        <p14:creationId xmlns:p14="http://schemas.microsoft.com/office/powerpoint/2010/main" val="296408395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smtClean="0"/>
              <a:t>Click to edit Master text styles</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68994668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71631613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91731348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94954864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21"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grpSp>
        <p:nvGrpSpPr>
          <p:cNvPr id="22" name="Group 21"/>
          <p:cNvGrpSpPr/>
          <p:nvPr userDrawn="1"/>
        </p:nvGrpSpPr>
        <p:grpSpPr>
          <a:xfrm>
            <a:off x="9406400" y="5861707"/>
            <a:ext cx="2343449" cy="513900"/>
            <a:chOff x="3484562" y="4392613"/>
            <a:chExt cx="6862764" cy="1504950"/>
          </a:xfrm>
          <a:solidFill>
            <a:schemeClr val="bg1"/>
          </a:solidFill>
        </p:grpSpPr>
        <p:sp>
          <p:nvSpPr>
            <p:cNvPr id="23"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4"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5"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6"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7"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8"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9"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0"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1"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2"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3"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4"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35" name="TextBox 34"/>
          <p:cNvSpPr txBox="1"/>
          <p:nvPr userDrawn="1"/>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Tree>
    <p:extLst>
      <p:ext uri="{BB962C8B-B14F-4D97-AF65-F5344CB8AC3E}">
        <p14:creationId xmlns:p14="http://schemas.microsoft.com/office/powerpoint/2010/main" val="29611751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3" name="Rectangle 2"/>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419586048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69518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8374748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16609015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11609257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smtClean="0"/>
              <a:t>Click to edit title</a:t>
            </a:r>
            <a:endParaRPr lang="en-US" dirty="0"/>
          </a:p>
        </p:txBody>
      </p:sp>
    </p:spTree>
    <p:extLst>
      <p:ext uri="{BB962C8B-B14F-4D97-AF65-F5344CB8AC3E}">
        <p14:creationId xmlns:p14="http://schemas.microsoft.com/office/powerpoint/2010/main" val="14206688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Closing">
    <p:bg>
      <p:bgPr>
        <a:solidFill>
          <a:schemeClr val="accent1"/>
        </a:solidFill>
        <a:effectLst/>
      </p:bgPr>
    </p:bg>
    <p:spTree>
      <p:nvGrpSpPr>
        <p:cNvPr id="1" name=""/>
        <p:cNvGrpSpPr/>
        <p:nvPr/>
      </p:nvGrpSpPr>
      <p:grpSpPr>
        <a:xfrm>
          <a:off x="0" y="0"/>
          <a:ext cx="0" cy="0"/>
          <a:chOff x="0" y="0"/>
          <a:chExt cx="0" cy="0"/>
        </a:xfrm>
      </p:grpSpPr>
      <p:grpSp>
        <p:nvGrpSpPr>
          <p:cNvPr id="44" name="Group 43"/>
          <p:cNvGrpSpPr/>
          <p:nvPr userDrawn="1"/>
        </p:nvGrpSpPr>
        <p:grpSpPr>
          <a:xfrm>
            <a:off x="459229" y="3141133"/>
            <a:ext cx="3338715" cy="711200"/>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grpSp>
    </p:spTree>
    <p:extLst>
      <p:ext uri="{BB962C8B-B14F-4D97-AF65-F5344CB8AC3E}">
        <p14:creationId xmlns:p14="http://schemas.microsoft.com/office/powerpoint/2010/main" val="26530818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609600" y="1079503"/>
            <a:ext cx="10972800" cy="402674"/>
          </a:xfrm>
        </p:spPr>
        <p:txBody>
          <a:bodyPr/>
          <a:lstStyle>
            <a:lvl1pPr marL="0" indent="0">
              <a:buNone/>
              <a:defRPr sz="1600">
                <a:solidFill>
                  <a:schemeClr val="tx1"/>
                </a:solidFill>
              </a:defRPr>
            </a:lvl1pPr>
            <a:lvl2pPr marL="232773" indent="0">
              <a:buNone/>
              <a:defRPr sz="1600">
                <a:solidFill>
                  <a:schemeClr val="tx1"/>
                </a:solidFill>
              </a:defRPr>
            </a:lvl2pPr>
            <a:lvl3pPr marL="457084" indent="0">
              <a:buNone/>
              <a:defRPr sz="1600">
                <a:solidFill>
                  <a:schemeClr val="tx1"/>
                </a:solidFill>
              </a:defRPr>
            </a:lvl3pPr>
            <a:lvl4pPr marL="689855" indent="0">
              <a:buNone/>
              <a:defRPr sz="1600">
                <a:solidFill>
                  <a:schemeClr val="tx1"/>
                </a:solidFill>
              </a:defRPr>
            </a:lvl4pPr>
            <a:lvl5pPr marL="914164" indent="0">
              <a:buNone/>
              <a:defRPr sz="1600">
                <a:solidFill>
                  <a:schemeClr val="tx1"/>
                </a:solidFill>
              </a:defRPr>
            </a:lvl5pPr>
          </a:lstStyle>
          <a:p>
            <a:pPr lvl="0"/>
            <a:r>
              <a:rPr lang="en-US" dirty="0" smtClean="0"/>
              <a:t>Click to edit text</a:t>
            </a:r>
            <a:endParaRPr lang="en-US" dirty="0"/>
          </a:p>
        </p:txBody>
      </p:sp>
      <p:sp>
        <p:nvSpPr>
          <p:cNvPr id="8" name="Date Placeholder 7"/>
          <p:cNvSpPr>
            <a:spLocks noGrp="1"/>
          </p:cNvSpPr>
          <p:nvPr>
            <p:ph type="dt" sz="half" idx="18"/>
          </p:nvPr>
        </p:nvSpPr>
        <p:spPr>
          <a:xfrm>
            <a:off x="2570044" y="6347738"/>
            <a:ext cx="1465007" cy="184670"/>
          </a:xfrm>
          <a:prstGeom prst="rect">
            <a:avLst/>
          </a:prstGeom>
        </p:spPr>
        <p:txBody>
          <a:bodyPr/>
          <a:lstStyle/>
          <a:p>
            <a:fld id="{5C4A0D7F-3A04-401B-B93A-D2B4A04D7D6E}" type="datetime1">
              <a:rPr lang="en-US" smtClean="0">
                <a:solidFill>
                  <a:srgbClr val="979796">
                    <a:lumMod val="40000"/>
                    <a:lumOff val="60000"/>
                  </a:srgbClr>
                </a:solidFill>
              </a:rPr>
              <a:pPr/>
              <a:t>8/29/2015</a:t>
            </a:fld>
            <a:endParaRPr lang="en-US" dirty="0">
              <a:solidFill>
                <a:srgbClr val="979796">
                  <a:lumMod val="40000"/>
                  <a:lumOff val="60000"/>
                </a:srgbClr>
              </a:solidFill>
            </a:endParaRPr>
          </a:p>
        </p:txBody>
      </p:sp>
      <p:sp>
        <p:nvSpPr>
          <p:cNvPr id="9" name="Footer Placeholder 8"/>
          <p:cNvSpPr>
            <a:spLocks noGrp="1"/>
          </p:cNvSpPr>
          <p:nvPr>
            <p:ph type="ftr" sz="quarter" idx="19"/>
          </p:nvPr>
        </p:nvSpPr>
        <p:spPr>
          <a:xfrm>
            <a:off x="931880" y="6347739"/>
            <a:ext cx="1638164" cy="184671"/>
          </a:xfrm>
          <a:prstGeom prst="rect">
            <a:avLst/>
          </a:prstGeom>
        </p:spPr>
        <p:txBody>
          <a:bodyPr/>
          <a:lstStyle/>
          <a:p>
            <a:r>
              <a:rPr lang="en-US" dirty="0" smtClean="0">
                <a:solidFill>
                  <a:srgbClr val="979796">
                    <a:lumMod val="40000"/>
                    <a:lumOff val="60000"/>
                  </a:srgbClr>
                </a:solidFill>
              </a:rPr>
              <a:t>Microsoft confidential</a:t>
            </a:r>
            <a:endParaRPr lang="en-US" dirty="0">
              <a:solidFill>
                <a:srgbClr val="979796">
                  <a:lumMod val="40000"/>
                  <a:lumOff val="60000"/>
                </a:srgbClr>
              </a:solidFill>
            </a:endParaRPr>
          </a:p>
        </p:txBody>
      </p:sp>
      <p:sp>
        <p:nvSpPr>
          <p:cNvPr id="10" name="Slide Number Placeholder 9"/>
          <p:cNvSpPr>
            <a:spLocks noGrp="1"/>
          </p:cNvSpPr>
          <p:nvPr>
            <p:ph type="sldNum" sz="quarter" idx="20"/>
          </p:nvPr>
        </p:nvSpPr>
        <p:spPr>
          <a:xfrm>
            <a:off x="609601" y="6347739"/>
            <a:ext cx="305234" cy="184672"/>
          </a:xfrm>
          <a:prstGeom prst="rect">
            <a:avLst/>
          </a:prstGeom>
        </p:spPr>
        <p:txBody>
          <a:bodyPr/>
          <a:lstStyle/>
          <a:p>
            <a:fld id="{B6F15528-21DE-4FAA-801E-634DDDAF4B2B}" type="slidenum">
              <a:rPr lang="en-US" smtClean="0">
                <a:solidFill>
                  <a:srgbClr val="979796">
                    <a:lumMod val="40000"/>
                    <a:lumOff val="60000"/>
                  </a:srgbClr>
                </a:solidFill>
              </a:rPr>
              <a:pPr/>
              <a:t>‹#›</a:t>
            </a:fld>
            <a:endParaRPr lang="en-US" dirty="0">
              <a:solidFill>
                <a:srgbClr val="979796">
                  <a:lumMod val="40000"/>
                  <a:lumOff val="60000"/>
                </a:srgbClr>
              </a:solidFill>
            </a:endParaRPr>
          </a:p>
        </p:txBody>
      </p:sp>
      <p:sp>
        <p:nvSpPr>
          <p:cNvPr id="11" name="Title 10"/>
          <p:cNvSpPr>
            <a:spLocks noGrp="1"/>
          </p:cNvSpPr>
          <p:nvPr>
            <p:ph type="title" hasCustomPrompt="1"/>
          </p:nvPr>
        </p:nvSpPr>
        <p:spPr>
          <a:xfrm>
            <a:off x="609600" y="535942"/>
            <a:ext cx="10972800" cy="517066"/>
          </a:xfrm>
        </p:spPr>
        <p:txBody>
          <a:bodyPr/>
          <a:lstStyle/>
          <a:p>
            <a:r>
              <a:rPr lang="en-US" dirty="0" smtClean="0"/>
              <a:t>Click to edit title</a:t>
            </a:r>
            <a:endParaRPr lang="en-US" dirty="0"/>
          </a:p>
        </p:txBody>
      </p:sp>
    </p:spTree>
    <p:extLst>
      <p:ext uri="{BB962C8B-B14F-4D97-AF65-F5344CB8AC3E}">
        <p14:creationId xmlns:p14="http://schemas.microsoft.com/office/powerpoint/2010/main" val="419985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609600" y="2326217"/>
            <a:ext cx="10972800" cy="2184808"/>
          </a:xfrm>
        </p:spPr>
        <p:txBody>
          <a:bodyPr/>
          <a:lstStyle>
            <a:lvl2pPr marL="766105" indent="-152375">
              <a:defRPr/>
            </a:lvl2pPr>
            <a:lvl3pPr marL="1371370" indent="-152375">
              <a:defRPr/>
            </a:lvl3pPr>
            <a:lvl4pPr marL="1985101" indent="-152375">
              <a:defRPr/>
            </a:lvl4pPr>
            <a:lvl5pPr marL="2590366" indent="-152375">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hasCustomPrompt="1"/>
          </p:nvPr>
        </p:nvSpPr>
        <p:spPr>
          <a:xfrm>
            <a:off x="609600" y="535940"/>
            <a:ext cx="10972800" cy="480731"/>
          </a:xfrm>
        </p:spPr>
        <p:txBody>
          <a:bodyPr/>
          <a:lstStyle/>
          <a:p>
            <a:r>
              <a:rPr lang="en-US" dirty="0" smtClean="0"/>
              <a:t>Click to edit title</a:t>
            </a:r>
            <a:endParaRPr lang="en-US" dirty="0"/>
          </a:p>
        </p:txBody>
      </p:sp>
      <p:sp>
        <p:nvSpPr>
          <p:cNvPr id="12" name="Text Placeholder 13"/>
          <p:cNvSpPr>
            <a:spLocks noGrp="1"/>
          </p:cNvSpPr>
          <p:nvPr>
            <p:ph type="body" sz="quarter" idx="17" hasCustomPrompt="1"/>
          </p:nvPr>
        </p:nvSpPr>
        <p:spPr>
          <a:xfrm>
            <a:off x="609600" y="1079501"/>
            <a:ext cx="10972800" cy="402674"/>
          </a:xfrm>
        </p:spPr>
        <p:txBody>
          <a:bodyPr/>
          <a:lstStyle>
            <a:lvl1pPr marL="0" indent="0">
              <a:buNone/>
              <a:defRPr sz="1600">
                <a:solidFill>
                  <a:schemeClr val="tx1"/>
                </a:solidFill>
              </a:defRPr>
            </a:lvl1pPr>
            <a:lvl2pPr marL="232795" indent="0">
              <a:buNone/>
              <a:defRPr sz="1600">
                <a:solidFill>
                  <a:schemeClr val="tx1"/>
                </a:solidFill>
              </a:defRPr>
            </a:lvl2pPr>
            <a:lvl3pPr marL="457124" indent="0">
              <a:buNone/>
              <a:defRPr sz="1600">
                <a:solidFill>
                  <a:schemeClr val="tx1"/>
                </a:solidFill>
              </a:defRPr>
            </a:lvl3pPr>
            <a:lvl4pPr marL="689917" indent="0">
              <a:buNone/>
              <a:defRPr sz="1600">
                <a:solidFill>
                  <a:schemeClr val="tx1"/>
                </a:solidFill>
              </a:defRPr>
            </a:lvl4pPr>
            <a:lvl5pPr marL="914246" indent="0">
              <a:buNone/>
              <a:defRPr sz="1600">
                <a:solidFill>
                  <a:schemeClr val="tx1"/>
                </a:solidFill>
              </a:defRPr>
            </a:lvl5pPr>
          </a:lstStyle>
          <a:p>
            <a:pPr lvl="0"/>
            <a:r>
              <a:rPr lang="en-US" dirty="0" smtClean="0"/>
              <a:t>Click to edit text</a:t>
            </a:r>
            <a:endParaRPr lang="en-US" dirty="0"/>
          </a:p>
        </p:txBody>
      </p:sp>
      <p:sp>
        <p:nvSpPr>
          <p:cNvPr id="13" name="Date Placeholder 12"/>
          <p:cNvSpPr>
            <a:spLocks noGrp="1"/>
          </p:cNvSpPr>
          <p:nvPr>
            <p:ph type="dt" sz="half" idx="18"/>
          </p:nvPr>
        </p:nvSpPr>
        <p:spPr>
          <a:xfrm>
            <a:off x="2570044" y="6347738"/>
            <a:ext cx="1465007" cy="184670"/>
          </a:xfrm>
          <a:prstGeom prst="rect">
            <a:avLst/>
          </a:prstGeom>
        </p:spPr>
        <p:txBody>
          <a:bodyPr/>
          <a:lstStyle/>
          <a:p>
            <a:fld id="{6DD3B76A-C5DE-4B9A-BEAE-BBF0DC17AAA8}" type="datetime1">
              <a:rPr lang="en-US" smtClean="0"/>
              <a:t>8/29/2015</a:t>
            </a:fld>
            <a:endParaRPr lang="en-US" dirty="0"/>
          </a:p>
        </p:txBody>
      </p:sp>
      <p:sp>
        <p:nvSpPr>
          <p:cNvPr id="14" name="Footer Placeholder 13"/>
          <p:cNvSpPr>
            <a:spLocks noGrp="1"/>
          </p:cNvSpPr>
          <p:nvPr>
            <p:ph type="ftr" sz="quarter" idx="19"/>
          </p:nvPr>
        </p:nvSpPr>
        <p:spPr>
          <a:xfrm>
            <a:off x="931880" y="6347739"/>
            <a:ext cx="1638164" cy="184671"/>
          </a:xfrm>
          <a:prstGeom prst="rect">
            <a:avLst/>
          </a:prstGeom>
        </p:spPr>
        <p:txBody>
          <a:bodyPr/>
          <a:lstStyle/>
          <a:p>
            <a:r>
              <a:rPr lang="en-US" smtClean="0"/>
              <a:t>Microsoft confidential</a:t>
            </a:r>
            <a:endParaRPr lang="en-US" dirty="0"/>
          </a:p>
        </p:txBody>
      </p:sp>
      <p:sp>
        <p:nvSpPr>
          <p:cNvPr id="15" name="Slide Number Placeholder 14"/>
          <p:cNvSpPr>
            <a:spLocks noGrp="1"/>
          </p:cNvSpPr>
          <p:nvPr>
            <p:ph type="sldNum" sz="quarter" idx="20"/>
          </p:nvPr>
        </p:nvSpPr>
        <p:spPr>
          <a:xfrm>
            <a:off x="609601" y="6347739"/>
            <a:ext cx="305234" cy="184672"/>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4526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06726" y="1635916"/>
            <a:ext cx="8516037" cy="4931017"/>
          </a:xfrm>
        </p:spPr>
        <p:txBody>
          <a:bodyPr lIns="0" tIns="0" rIns="0" bIns="0">
            <a:noAutofit/>
          </a:bodyPr>
          <a:lstStyle>
            <a:lvl1pPr>
              <a:defRPr sz="3529"/>
            </a:lvl1pPr>
            <a:lvl2pPr>
              <a:defRPr sz="2745"/>
            </a:lvl2pPr>
            <a:lvl3pPr>
              <a:defRPr sz="2353"/>
            </a:lvl3pPr>
            <a:lvl4pPr>
              <a:defRPr sz="1961"/>
            </a:lvl4pPr>
            <a:lvl5pPr>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69239" y="1635916"/>
            <a:ext cx="2689274" cy="4931017"/>
          </a:xfrm>
        </p:spPr>
        <p:txBody>
          <a:bodyPr lIns="0" tIns="0" rIns="0" bIns="0">
            <a:noAutofit/>
          </a:bodyPr>
          <a:lstStyle>
            <a:lvl1pPr algn="l" defTabSz="896157" rtl="0" eaLnBrk="1" latinLnBrk="0" hangingPunct="1">
              <a:spcBef>
                <a:spcPct val="0"/>
              </a:spcBef>
              <a:buNone/>
              <a:defRPr lang="en-US" sz="2353" kern="1200" dirty="0" smtClean="0">
                <a:gradFill>
                  <a:gsLst>
                    <a:gs pos="0">
                      <a:schemeClr val="tx1"/>
                    </a:gs>
                    <a:gs pos="100000">
                      <a:schemeClr val="tx1"/>
                    </a:gs>
                  </a:gsLst>
                  <a:lin ang="5400000" scaled="0"/>
                </a:gradFill>
                <a:latin typeface="+mn-lt"/>
                <a:ea typeface="+mj-ea"/>
                <a:cs typeface="+mj-cs"/>
              </a:defRPr>
            </a:lvl1pPr>
            <a:lvl2pPr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2pPr>
            <a:lvl3pPr marL="224039"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3pPr>
            <a:lvl4pPr marL="448077"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4pPr>
            <a:lvl5pPr marL="725016" indent="0" algn="l" defTabSz="896157" rtl="0" eaLnBrk="1" latinLnBrk="0" hangingPunct="1">
              <a:spcBef>
                <a:spcPct val="0"/>
              </a:spcBef>
              <a:buNone/>
              <a:defRPr lang="en-US" sz="1568"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p14="http://schemas.microsoft.com/office/powerpoint/2010/main" val="204325276"/>
      </p:ext>
    </p:extLst>
  </p:cSld>
  <p:clrMapOvr>
    <a:masterClrMapping/>
  </p:clrMapOvr>
  <p:extLst>
    <p:ext uri="{DCECCB84-F9BA-43D5-87BE-67443E8EF086}">
      <p15:sldGuideLst xmlns:p15="http://schemas.microsoft.com/office/powerpoint/2012/main">
        <p15:guide id="1" orient="horz" pos="1051">
          <p15:clr>
            <a:srgbClr val="FBAE40"/>
          </p15:clr>
        </p15:guide>
        <p15:guide id="2" pos="173">
          <p15:clr>
            <a:srgbClr val="FBAE40"/>
          </p15:clr>
        </p15:guide>
        <p15:guide id="3" pos="1901">
          <p15:clr>
            <a:srgbClr val="FBAE40"/>
          </p15:clr>
        </p15:guide>
        <p15:guide id="4" pos="2189">
          <p15:clr>
            <a:srgbClr val="FBAE40"/>
          </p15:clr>
        </p15:guide>
        <p15:guide id="5" orient="horz" pos="4219">
          <p15:clr>
            <a:srgbClr val="FBAE40"/>
          </p15:clr>
        </p15:guide>
        <p15:guide id="6" orient="horz" pos="763">
          <p15:clr>
            <a:srgbClr val="FBAE40"/>
          </p15:clr>
        </p15:guide>
        <p15:guide id="7" orient="horz" pos="187">
          <p15:clr>
            <a:srgbClr val="FBAE40"/>
          </p15:clr>
        </p15:guide>
        <p15:guide id="8" pos="766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AB">
    <p:bg>
      <p:bgPr>
        <a:solidFill>
          <a:schemeClr val="accent3"/>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36" name="Content Placeholder 35"/>
          <p:cNvSpPr>
            <a:spLocks noGrp="1"/>
          </p:cNvSpPr>
          <p:nvPr>
            <p:ph sz="quarter" idx="11" hasCustomPrompt="1"/>
          </p:nvPr>
        </p:nvSpPr>
        <p:spPr>
          <a:xfrm>
            <a:off x="703263" y="5721273"/>
            <a:ext cx="10760075" cy="823913"/>
          </a:xfrm>
        </p:spPr>
        <p:txBody>
          <a:bodyPr/>
          <a:lstStyle>
            <a:lvl1pPr>
              <a:defRPr sz="3600">
                <a:solidFill>
                  <a:schemeClr val="accent3">
                    <a:lumMod val="20000"/>
                    <a:lumOff val="80000"/>
                  </a:schemeClr>
                </a:solidFill>
                <a:latin typeface="Consolas" panose="020B0609020204030204" pitchFamily="49" charset="0"/>
                <a:cs typeface="Consolas" panose="020B0609020204030204" pitchFamily="49" charset="0"/>
              </a:defRPr>
            </a:lvl1pPr>
          </a:lstStyle>
          <a:p>
            <a:pPr lvl="0"/>
            <a:r>
              <a:rPr lang="en-US" dirty="0" smtClean="0"/>
              <a:t>http://location</a:t>
            </a:r>
            <a:endParaRPr lang="en-US" dirty="0"/>
          </a:p>
        </p:txBody>
      </p:sp>
      <p:sp>
        <p:nvSpPr>
          <p:cNvPr id="34" name="TextBox 33"/>
          <p:cNvSpPr txBox="1"/>
          <p:nvPr/>
        </p:nvSpPr>
        <p:spPr>
          <a:xfrm>
            <a:off x="689547" y="3567659"/>
            <a:ext cx="1822807"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LAB</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58772446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247731"/>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518981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4914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93249645"/>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3_DEMO Lead-in">
    <p:bg>
      <p:bgPr>
        <a:solidFill>
          <a:schemeClr val="accent2"/>
        </a:solidFill>
        <a:effectLst/>
      </p:bgPr>
    </p:bg>
    <p:spTree>
      <p:nvGrpSpPr>
        <p:cNvPr id="1" name=""/>
        <p:cNvGrpSpPr/>
        <p:nvPr/>
      </p:nvGrpSpPr>
      <p:grpSpPr>
        <a:xfrm>
          <a:off x="0" y="0"/>
          <a:ext cx="0" cy="0"/>
          <a:chOff x="0" y="0"/>
          <a:chExt cx="0" cy="0"/>
        </a:xfrm>
      </p:grpSpPr>
      <p:sp>
        <p:nvSpPr>
          <p:cNvPr id="4" name="TextBox 3"/>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4" name="TextBox 33"/>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46" name="TextBox 45"/>
          <p:cNvSpPr txBox="1"/>
          <p:nvPr userDrawn="1"/>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Tree>
    <p:extLst>
      <p:ext uri="{BB962C8B-B14F-4D97-AF65-F5344CB8AC3E}">
        <p14:creationId xmlns:p14="http://schemas.microsoft.com/office/powerpoint/2010/main" val="61116294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234960118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28125172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419059039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co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0"/>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spTree>
    <p:extLst>
      <p:ext uri="{BB962C8B-B14F-4D97-AF65-F5344CB8AC3E}">
        <p14:creationId xmlns:p14="http://schemas.microsoft.com/office/powerpoint/2010/main" val="34580222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99413839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2598052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93906231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9601587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05487"/>
            <a:ext cx="11653523" cy="982133"/>
          </a:xfrm>
          <a:prstGeom prst="rect">
            <a:avLst/>
          </a:prstGeom>
        </p:spPr>
        <p:txBody>
          <a:bodyPr vert="horz" lIns="137160" tIns="109728" rIns="137160" bIns="109728"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69239" y="1187620"/>
            <a:ext cx="11653523" cy="5379312"/>
          </a:xfrm>
          <a:prstGeom prst="rect">
            <a:avLst/>
          </a:prstGeom>
        </p:spPr>
        <p:txBody>
          <a:bodyPr vert="horz" lIns="137160" tIns="109728" rIns="137160" bIns="109728"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6"/>
          <p:cNvSpPr txBox="1">
            <a:spLocks/>
          </p:cNvSpPr>
          <p:nvPr/>
        </p:nvSpPr>
        <p:spPr>
          <a:xfrm>
            <a:off x="10529456" y="6520542"/>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smtClean="0">
                <a:solidFill>
                  <a:srgbClr val="666666"/>
                </a:solidFill>
              </a:rPr>
              <a:t>Plain</a:t>
            </a:r>
            <a:r>
              <a:rPr lang="en-US" sz="800" baseline="0" dirty="0" smtClean="0">
                <a:solidFill>
                  <a:srgbClr val="666666"/>
                </a:solidFill>
              </a:rPr>
              <a:t> Concepts</a:t>
            </a:r>
            <a:endParaRPr lang="en-US" sz="800" dirty="0" smtClean="0">
              <a:solidFill>
                <a:srgbClr val="666666"/>
              </a:solidFill>
            </a:endParaRPr>
          </a:p>
        </p:txBody>
      </p:sp>
    </p:spTree>
    <p:extLst>
      <p:ext uri="{BB962C8B-B14F-4D97-AF65-F5344CB8AC3E}">
        <p14:creationId xmlns:p14="http://schemas.microsoft.com/office/powerpoint/2010/main" val="391391018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13" r:id="rId22"/>
    <p:sldLayoutId id="2147483668" r:id="rId23"/>
    <p:sldLayoutId id="2147483709" r:id="rId24"/>
    <p:sldLayoutId id="2147483662" r:id="rId25"/>
    <p:sldLayoutId id="2147483711" r:id="rId26"/>
    <p:sldLayoutId id="2147483664" r:id="rId27"/>
    <p:sldLayoutId id="2147483665" r:id="rId28"/>
    <p:sldLayoutId id="2147483712" r:id="rId29"/>
    <p:sldLayoutId id="2147483666" r:id="rId30"/>
    <p:sldLayoutId id="2147483714" r:id="rId31"/>
    <p:sldLayoutId id="2147483674" r:id="rId32"/>
    <p:sldLayoutId id="2147483671" r:id="rId33"/>
    <p:sldLayoutId id="2147483672" r:id="rId34"/>
    <p:sldLayoutId id="2147483673" r:id="rId35"/>
    <p:sldLayoutId id="2147483675" r:id="rId36"/>
    <p:sldLayoutId id="2147483747" r:id="rId37"/>
    <p:sldLayoutId id="2147483748" r:id="rId38"/>
    <p:sldLayoutId id="2147483749" r:id="rId39"/>
    <p:sldLayoutId id="2147483750" r:id="rId40"/>
    <p:sldLayoutId id="2147483751" r:id="rId41"/>
    <p:sldLayoutId id="2147483752" r:id="rId42"/>
    <p:sldLayoutId id="2147483753" r:id="rId43"/>
    <p:sldLayoutId id="2147483754" r:id="rId44"/>
    <p:sldLayoutId id="2147483755" r:id="rId45"/>
  </p:sldLayoutIdLst>
  <p:transition>
    <p:fade/>
  </p:transition>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hyperlink" Target="http://blogs.msdn.com/b/vancem/archive/2012/07/09/logging-your-own-etw-events-in-c-system-diagnostics-tracing-eventsource.aspx" TargetMode="External"/><Relationship Id="rId4" Type="http://schemas.openxmlformats.org/officeDocument/2006/relationships/hyperlink" Target="https://msdn.microsoft.com/en-us/library/windows/hardware/hh162945.aspx"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channel9.msdn.com/Events/Build/2013/3-158" TargetMode="External"/><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hyperlink" Target="http://geeks.ms/blogs/jsuarez" TargetMode="External"/><Relationship Id="rId2" Type="http://schemas.openxmlformats.org/officeDocument/2006/relationships/notesSlide" Target="../notesSlides/notesSlide1.xml"/><Relationship Id="rId1" Type="http://schemas.openxmlformats.org/officeDocument/2006/relationships/slideLayout" Target="../slideLayouts/slideLayout37.xml"/><Relationship Id="rId5" Type="http://schemas.openxmlformats.org/officeDocument/2006/relationships/image" Target="../media/image3.png"/><Relationship Id="rId4" Type="http://schemas.openxmlformats.org/officeDocument/2006/relationships/hyperlink" Target="mailto:javiersuarezruiz@Hot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4.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3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s-ES" dirty="0" smtClean="0"/>
              <a:t>Optimización y depuración de Apps W10</a:t>
            </a:r>
            <a:endParaRPr lang="en-US" dirty="0"/>
          </a:p>
        </p:txBody>
      </p:sp>
      <p:sp>
        <p:nvSpPr>
          <p:cNvPr id="2" name="Subtitle 1"/>
          <p:cNvSpPr>
            <a:spLocks noGrp="1"/>
          </p:cNvSpPr>
          <p:nvPr>
            <p:ph type="subTitle" idx="1"/>
          </p:nvPr>
        </p:nvSpPr>
        <p:spPr/>
        <p:txBody>
          <a:bodyPr/>
          <a:lstStyle/>
          <a:p>
            <a:r>
              <a:rPr lang="en-US" dirty="0" smtClean="0"/>
              <a:t>Plain Concepts</a:t>
            </a:r>
          </a:p>
          <a:p>
            <a:r>
              <a:rPr lang="en-US" dirty="0" smtClean="0">
                <a:solidFill>
                  <a:schemeClr val="bg1">
                    <a:lumMod val="75000"/>
                  </a:schemeClr>
                </a:solidFill>
              </a:rPr>
              <a:t>Javier Suárez</a:t>
            </a:r>
            <a:endParaRPr lang="en-US" dirty="0">
              <a:solidFill>
                <a:schemeClr val="bg1">
                  <a:lumMod val="75000"/>
                </a:schemeClr>
              </a:solidFill>
            </a:endParaRPr>
          </a:p>
        </p:txBody>
      </p:sp>
    </p:spTree>
    <p:extLst>
      <p:ext uri="{BB962C8B-B14F-4D97-AF65-F5344CB8AC3E}">
        <p14:creationId xmlns:p14="http://schemas.microsoft.com/office/powerpoint/2010/main" val="190554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txBox="1">
            <a:spLocks/>
          </p:cNvSpPr>
          <p:nvPr/>
        </p:nvSpPr>
        <p:spPr>
          <a:xfrm>
            <a:off x="418643" y="1710853"/>
            <a:ext cx="8067823" cy="3771579"/>
          </a:xfrm>
          <a:prstGeom prst="rect">
            <a:avLst/>
          </a:prstGeom>
          <a:solidFill>
            <a:schemeClr val="bg1"/>
          </a:solidFill>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961" dirty="0">
                <a:solidFill>
                  <a:srgbClr val="0000FF"/>
                </a:solidFill>
                <a:highlight>
                  <a:srgbClr val="FFFFFF"/>
                </a:highlight>
                <a:latin typeface="Consolas" panose="020B0609020204030204" pitchFamily="49" charset="0"/>
              </a:rPr>
              <a:t>&lt;</a:t>
            </a:r>
            <a:r>
              <a:rPr lang="en-US" sz="1961" dirty="0" err="1">
                <a:solidFill>
                  <a:srgbClr val="A31515"/>
                </a:solidFill>
                <a:highlight>
                  <a:srgbClr val="FFFFFF"/>
                </a:highlight>
                <a:latin typeface="Consolas" panose="020B0609020204030204" pitchFamily="49" charset="0"/>
              </a:rPr>
              <a:t>ListView</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ListView.ItemTemplate</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DataTemplate</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StackPanel</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SymbolIcon</a:t>
            </a:r>
            <a:r>
              <a:rPr lang="en-US" sz="1961" dirty="0">
                <a:solidFill>
                  <a:srgbClr val="FF0000"/>
                </a:solidFill>
                <a:highlight>
                  <a:srgbClr val="FFFFFF"/>
                </a:highlight>
                <a:latin typeface="Consolas" panose="020B0609020204030204" pitchFamily="49" charset="0"/>
              </a:rPr>
              <a:t> Symbol</a:t>
            </a:r>
            <a:r>
              <a:rPr lang="en-US" sz="1961" dirty="0">
                <a:solidFill>
                  <a:srgbClr val="0000FF"/>
                </a:solidFill>
                <a:highlight>
                  <a:srgbClr val="FFFFFF"/>
                </a:highlight>
                <a:latin typeface="Consolas" panose="020B0609020204030204" pitchFamily="49" charset="0"/>
              </a:rPr>
              <a:t>="{</a:t>
            </a:r>
            <a:r>
              <a:rPr lang="en-US" sz="1961" b="1" dirty="0">
                <a:solidFill>
                  <a:srgbClr val="A31515"/>
                </a:solidFill>
                <a:highlight>
                  <a:srgbClr val="FFFFFF"/>
                </a:highlight>
                <a:latin typeface="Consolas" panose="020B0609020204030204" pitchFamily="49" charset="0"/>
              </a:rPr>
              <a:t>Binding</a:t>
            </a:r>
            <a:r>
              <a:rPr lang="en-US" sz="1961" dirty="0">
                <a:solidFill>
                  <a:srgbClr val="FF0000"/>
                </a:solidFill>
                <a:highlight>
                  <a:srgbClr val="FFFFFF"/>
                </a:highlight>
                <a:latin typeface="Consolas" panose="020B0609020204030204" pitchFamily="49" charset="0"/>
              </a:rPr>
              <a:t> Symbol</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TextBlock</a:t>
            </a:r>
            <a:r>
              <a:rPr lang="en-US" sz="1961" dirty="0">
                <a:solidFill>
                  <a:srgbClr val="FF0000"/>
                </a:solidFill>
                <a:highlight>
                  <a:srgbClr val="FFFFFF"/>
                </a:highlight>
                <a:latin typeface="Consolas" panose="020B0609020204030204" pitchFamily="49" charset="0"/>
              </a:rPr>
              <a:t> Text</a:t>
            </a:r>
            <a:r>
              <a:rPr lang="en-US" sz="1961" dirty="0">
                <a:solidFill>
                  <a:srgbClr val="0000FF"/>
                </a:solidFill>
                <a:highlight>
                  <a:srgbClr val="FFFFFF"/>
                </a:highlight>
                <a:latin typeface="Consolas" panose="020B0609020204030204" pitchFamily="49" charset="0"/>
              </a:rPr>
              <a:t>="{</a:t>
            </a:r>
            <a:r>
              <a:rPr lang="en-US" sz="1961" b="1" dirty="0">
                <a:solidFill>
                  <a:srgbClr val="A31515"/>
                </a:solidFill>
                <a:highlight>
                  <a:srgbClr val="FFFFFF"/>
                </a:highlight>
                <a:latin typeface="Consolas" panose="020B0609020204030204" pitchFamily="49" charset="0"/>
              </a:rPr>
              <a:t>Binding</a:t>
            </a:r>
            <a:r>
              <a:rPr lang="en-US" sz="1961" dirty="0">
                <a:solidFill>
                  <a:srgbClr val="FF0000"/>
                </a:solidFill>
                <a:highlight>
                  <a:srgbClr val="FFFFFF"/>
                </a:highlight>
                <a:latin typeface="Consolas" panose="020B0609020204030204" pitchFamily="49" charset="0"/>
              </a:rPr>
              <a:t> Name</a:t>
            </a:r>
            <a:r>
              <a:rPr lang="en-US" sz="1961" dirty="0">
                <a:solidFill>
                  <a:srgbClr val="0000FF"/>
                </a:solidFill>
                <a:highlight>
                  <a:srgbClr val="FFFFFF"/>
                </a:highlight>
                <a:latin typeface="Consolas" panose="020B0609020204030204" pitchFamily="49" charset="0"/>
              </a:rPr>
              <a:t>}"/&gt;</a:t>
            </a:r>
          </a:p>
          <a:p>
            <a:pPr marL="0" indent="0">
              <a:buNone/>
            </a:pPr>
            <a:r>
              <a:rPr lang="en-US" sz="1961" dirty="0">
                <a:solidFill>
                  <a:srgbClr val="0000FF"/>
                </a:solidFill>
                <a:highlight>
                  <a:srgbClr val="FFFFFF"/>
                </a:highlight>
                <a:latin typeface="Consolas" panose="020B0609020204030204" pitchFamily="49" charset="0"/>
                <a:ea typeface="Calibri" panose="020F0502020204030204" pitchFamily="34" charset="0"/>
              </a:rPr>
              <a:t>        &lt;</a:t>
            </a:r>
            <a:r>
              <a:rPr lang="en-US" sz="1961" dirty="0">
                <a:solidFill>
                  <a:srgbClr val="A31515"/>
                </a:solidFill>
                <a:highlight>
                  <a:srgbClr val="FFFFFF"/>
                </a:highlight>
                <a:latin typeface="Consolas" panose="020B0609020204030204" pitchFamily="49" charset="0"/>
                <a:ea typeface="Calibri" panose="020F0502020204030204" pitchFamily="34" charset="0"/>
              </a:rPr>
              <a:t>Button</a:t>
            </a:r>
            <a:r>
              <a:rPr lang="en-US" sz="1961" dirty="0">
                <a:solidFill>
                  <a:srgbClr val="FF0000"/>
                </a:solidFill>
                <a:highlight>
                  <a:srgbClr val="FFFFFF"/>
                </a:highlight>
                <a:latin typeface="Consolas" panose="020B0609020204030204" pitchFamily="49" charset="0"/>
                <a:ea typeface="Calibri" panose="020F0502020204030204" pitchFamily="34" charset="0"/>
              </a:rPr>
              <a:t> Click</a:t>
            </a:r>
            <a:r>
              <a:rPr lang="en-US" sz="1961" dirty="0">
                <a:solidFill>
                  <a:srgbClr val="0000FF"/>
                </a:solidFill>
                <a:highlight>
                  <a:srgbClr val="FFFFFF"/>
                </a:highlight>
                <a:latin typeface="Consolas" panose="020B0609020204030204" pitchFamily="49" charset="0"/>
                <a:ea typeface="Calibri" panose="020F0502020204030204" pitchFamily="34" charset="0"/>
              </a:rPr>
              <a:t>=</a:t>
            </a:r>
            <a:r>
              <a:rPr lang="en-US" sz="1961" dirty="0">
                <a:solidFill>
                  <a:srgbClr val="0000FF"/>
                </a:solidFill>
                <a:highlight>
                  <a:srgbClr val="FFFFFF"/>
                </a:highlight>
                <a:latin typeface="Consolas" panose="020B0609020204030204" pitchFamily="49" charset="0"/>
              </a:rPr>
              <a:t>"</a:t>
            </a:r>
            <a:r>
              <a:rPr lang="en-US" sz="1961" b="1" dirty="0" err="1">
                <a:solidFill>
                  <a:srgbClr val="FF0000"/>
                </a:solidFill>
                <a:highlight>
                  <a:srgbClr val="FFFFFF"/>
                </a:highlight>
                <a:latin typeface="Consolas" panose="020B0609020204030204" pitchFamily="49" charset="0"/>
                <a:ea typeface="Calibri" panose="020F0502020204030204" pitchFamily="34" charset="0"/>
              </a:rPr>
              <a:t>Button_ClickHandler</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StackPanel</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DataTemplate</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ListView.ItemTemplate</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&lt;/</a:t>
            </a:r>
            <a:r>
              <a:rPr lang="en-US" sz="1961" dirty="0" err="1">
                <a:solidFill>
                  <a:srgbClr val="A31515"/>
                </a:solidFill>
                <a:highlight>
                  <a:srgbClr val="FFFFFF"/>
                </a:highlight>
                <a:latin typeface="Consolas" panose="020B0609020204030204" pitchFamily="49" charset="0"/>
              </a:rPr>
              <a:t>ListView</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p:txBody>
      </p:sp>
      <p:sp>
        <p:nvSpPr>
          <p:cNvPr id="6" name="Text Placeholder 2"/>
          <p:cNvSpPr txBox="1">
            <a:spLocks/>
          </p:cNvSpPr>
          <p:nvPr/>
        </p:nvSpPr>
        <p:spPr>
          <a:xfrm>
            <a:off x="418643" y="1710853"/>
            <a:ext cx="8067823" cy="3771579"/>
          </a:xfrm>
          <a:prstGeom prst="rect">
            <a:avLst/>
          </a:prstGeom>
          <a:solidFill>
            <a:schemeClr val="bg1"/>
          </a:solidFill>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961" dirty="0">
                <a:solidFill>
                  <a:srgbClr val="0000FF"/>
                </a:solidFill>
                <a:highlight>
                  <a:srgbClr val="FFFFFF"/>
                </a:highlight>
                <a:latin typeface="Consolas" panose="020B0609020204030204" pitchFamily="49" charset="0"/>
              </a:rPr>
              <a:t>&lt;</a:t>
            </a:r>
            <a:r>
              <a:rPr lang="en-US" sz="1961" dirty="0" err="1">
                <a:solidFill>
                  <a:srgbClr val="A31515"/>
                </a:solidFill>
                <a:highlight>
                  <a:srgbClr val="FFFFFF"/>
                </a:highlight>
                <a:latin typeface="Consolas" panose="020B0609020204030204" pitchFamily="49" charset="0"/>
              </a:rPr>
              <a:t>ListView</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ListView.ItemTemplate</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DataTemplate</a:t>
            </a:r>
            <a:r>
              <a:rPr lang="en-US" sz="1961" dirty="0">
                <a:solidFill>
                  <a:srgbClr val="FF0000"/>
                </a:solidFill>
                <a:highlight>
                  <a:srgbClr val="FFFFFF"/>
                </a:highlight>
                <a:latin typeface="Consolas" panose="020B0609020204030204" pitchFamily="49" charset="0"/>
              </a:rPr>
              <a:t> </a:t>
            </a:r>
            <a:r>
              <a:rPr lang="en-US" sz="1961" b="1" dirty="0">
                <a:solidFill>
                  <a:srgbClr val="FF0000"/>
                </a:solidFill>
                <a:highlight>
                  <a:srgbClr val="FFFFFF"/>
                </a:highlight>
                <a:latin typeface="Consolas" panose="020B0609020204030204" pitchFamily="49" charset="0"/>
              </a:rPr>
              <a:t>x</a:t>
            </a:r>
            <a:r>
              <a:rPr lang="en-US" sz="1961" b="1" dirty="0">
                <a:solidFill>
                  <a:srgbClr val="0000FF"/>
                </a:solidFill>
                <a:highlight>
                  <a:srgbClr val="FFFFFF"/>
                </a:highlight>
                <a:latin typeface="Consolas" panose="020B0609020204030204" pitchFamily="49" charset="0"/>
              </a:rPr>
              <a:t>:</a:t>
            </a:r>
            <a:r>
              <a:rPr lang="en-US" sz="1961" b="1" dirty="0">
                <a:solidFill>
                  <a:srgbClr val="FF0000"/>
                </a:solidFill>
                <a:highlight>
                  <a:srgbClr val="FFFFFF"/>
                </a:highlight>
                <a:latin typeface="Consolas" panose="020B0609020204030204" pitchFamily="49" charset="0"/>
              </a:rPr>
              <a:t>DataType</a:t>
            </a:r>
            <a:r>
              <a:rPr lang="en-US" sz="1961" b="1" dirty="0">
                <a:solidFill>
                  <a:srgbClr val="0000FF"/>
                </a:solidFill>
                <a:highlight>
                  <a:srgbClr val="FFFFFF"/>
                </a:highlight>
                <a:latin typeface="Consolas" panose="020B0609020204030204" pitchFamily="49" charset="0"/>
              </a:rPr>
              <a:t>="local:FreeBookCategory"</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StackPanel</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SymbolIcon</a:t>
            </a:r>
            <a:r>
              <a:rPr lang="en-US" sz="1961" dirty="0">
                <a:solidFill>
                  <a:srgbClr val="FF0000"/>
                </a:solidFill>
                <a:highlight>
                  <a:srgbClr val="FFFFFF"/>
                </a:highlight>
                <a:latin typeface="Consolas" panose="020B0609020204030204" pitchFamily="49" charset="0"/>
              </a:rPr>
              <a:t> Symbol</a:t>
            </a:r>
            <a:r>
              <a:rPr lang="en-US" sz="1961" dirty="0">
                <a:solidFill>
                  <a:srgbClr val="0000FF"/>
                </a:solidFill>
                <a:highlight>
                  <a:srgbClr val="FFFFFF"/>
                </a:highlight>
                <a:latin typeface="Consolas" panose="020B0609020204030204" pitchFamily="49" charset="0"/>
              </a:rPr>
              <a:t>="{</a:t>
            </a:r>
            <a:r>
              <a:rPr lang="en-US" sz="1961" b="1" dirty="0" err="1">
                <a:solidFill>
                  <a:srgbClr val="A31515"/>
                </a:solidFill>
                <a:highlight>
                  <a:srgbClr val="FFFFFF"/>
                </a:highlight>
                <a:latin typeface="Consolas" panose="020B0609020204030204" pitchFamily="49" charset="0"/>
              </a:rPr>
              <a:t>x</a:t>
            </a:r>
            <a:r>
              <a:rPr lang="en-US" sz="1961" b="1" dirty="0" err="1">
                <a:solidFill>
                  <a:srgbClr val="0000FF"/>
                </a:solidFill>
                <a:highlight>
                  <a:srgbClr val="FFFFFF"/>
                </a:highlight>
                <a:latin typeface="Consolas" panose="020B0609020204030204" pitchFamily="49" charset="0"/>
              </a:rPr>
              <a:t>:</a:t>
            </a:r>
            <a:r>
              <a:rPr lang="en-US" sz="1961" b="1" dirty="0" err="1">
                <a:solidFill>
                  <a:srgbClr val="A31515"/>
                </a:solidFill>
                <a:highlight>
                  <a:srgbClr val="FFFFFF"/>
                </a:highlight>
                <a:latin typeface="Consolas" panose="020B0609020204030204" pitchFamily="49" charset="0"/>
              </a:rPr>
              <a:t>Bind</a:t>
            </a:r>
            <a:r>
              <a:rPr lang="en-US" sz="1961" dirty="0">
                <a:solidFill>
                  <a:srgbClr val="FF0000"/>
                </a:solidFill>
                <a:highlight>
                  <a:srgbClr val="FFFFFF"/>
                </a:highlight>
                <a:latin typeface="Consolas" panose="020B0609020204030204" pitchFamily="49" charset="0"/>
              </a:rPr>
              <a:t> Symbol</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TextBlock</a:t>
            </a:r>
            <a:r>
              <a:rPr lang="en-US" sz="1961" dirty="0">
                <a:solidFill>
                  <a:srgbClr val="FF0000"/>
                </a:solidFill>
                <a:highlight>
                  <a:srgbClr val="FFFFFF"/>
                </a:highlight>
                <a:latin typeface="Consolas" panose="020B0609020204030204" pitchFamily="49" charset="0"/>
              </a:rPr>
              <a:t> Text</a:t>
            </a:r>
            <a:r>
              <a:rPr lang="en-US" sz="1961" dirty="0">
                <a:solidFill>
                  <a:srgbClr val="0000FF"/>
                </a:solidFill>
                <a:highlight>
                  <a:srgbClr val="FFFFFF"/>
                </a:highlight>
                <a:latin typeface="Consolas" panose="020B0609020204030204" pitchFamily="49" charset="0"/>
              </a:rPr>
              <a:t>="{</a:t>
            </a:r>
            <a:r>
              <a:rPr lang="en-US" sz="1961" b="1" dirty="0" err="1">
                <a:solidFill>
                  <a:srgbClr val="A31515"/>
                </a:solidFill>
                <a:highlight>
                  <a:srgbClr val="FFFFFF"/>
                </a:highlight>
                <a:latin typeface="Consolas" panose="020B0609020204030204" pitchFamily="49" charset="0"/>
              </a:rPr>
              <a:t>x</a:t>
            </a:r>
            <a:r>
              <a:rPr lang="en-US" sz="1961" b="1" dirty="0" err="1">
                <a:solidFill>
                  <a:srgbClr val="0000FF"/>
                </a:solidFill>
                <a:highlight>
                  <a:srgbClr val="FFFFFF"/>
                </a:highlight>
                <a:latin typeface="Consolas" panose="020B0609020204030204" pitchFamily="49" charset="0"/>
              </a:rPr>
              <a:t>:</a:t>
            </a:r>
            <a:r>
              <a:rPr lang="en-US" sz="1961" b="1" dirty="0" err="1">
                <a:solidFill>
                  <a:srgbClr val="A31515"/>
                </a:solidFill>
                <a:highlight>
                  <a:srgbClr val="FFFFFF"/>
                </a:highlight>
                <a:latin typeface="Consolas" panose="020B0609020204030204" pitchFamily="49" charset="0"/>
              </a:rPr>
              <a:t>Bind</a:t>
            </a:r>
            <a:r>
              <a:rPr lang="en-US" sz="1961" dirty="0">
                <a:solidFill>
                  <a:srgbClr val="FF0000"/>
                </a:solidFill>
                <a:highlight>
                  <a:srgbClr val="FFFFFF"/>
                </a:highlight>
                <a:latin typeface="Consolas" panose="020B0609020204030204" pitchFamily="49" charset="0"/>
              </a:rPr>
              <a:t> Name</a:t>
            </a:r>
            <a:r>
              <a:rPr lang="en-US" sz="1961" dirty="0">
                <a:solidFill>
                  <a:srgbClr val="0000FF"/>
                </a:solidFill>
                <a:highlight>
                  <a:srgbClr val="FFFFFF"/>
                </a:highlight>
                <a:latin typeface="Consolas" panose="020B0609020204030204" pitchFamily="49" charset="0"/>
              </a:rPr>
              <a:t>}"/&gt;</a:t>
            </a:r>
          </a:p>
          <a:p>
            <a:pPr marL="0" indent="0">
              <a:buNone/>
            </a:pPr>
            <a:r>
              <a:rPr lang="en-US" sz="1961" dirty="0">
                <a:solidFill>
                  <a:srgbClr val="0000FF"/>
                </a:solidFill>
                <a:highlight>
                  <a:srgbClr val="FFFFFF"/>
                </a:highlight>
                <a:latin typeface="Consolas" panose="020B0609020204030204" pitchFamily="49" charset="0"/>
                <a:ea typeface="Calibri" panose="020F0502020204030204" pitchFamily="34" charset="0"/>
              </a:rPr>
              <a:t>        &lt;</a:t>
            </a:r>
            <a:r>
              <a:rPr lang="en-US" sz="1961" dirty="0">
                <a:solidFill>
                  <a:srgbClr val="A31515"/>
                </a:solidFill>
                <a:highlight>
                  <a:srgbClr val="FFFFFF"/>
                </a:highlight>
                <a:latin typeface="Consolas" panose="020B0609020204030204" pitchFamily="49" charset="0"/>
                <a:ea typeface="Calibri" panose="020F0502020204030204" pitchFamily="34" charset="0"/>
              </a:rPr>
              <a:t>Button</a:t>
            </a:r>
            <a:r>
              <a:rPr lang="en-US" sz="1961" dirty="0">
                <a:solidFill>
                  <a:srgbClr val="FF0000"/>
                </a:solidFill>
                <a:highlight>
                  <a:srgbClr val="FFFFFF"/>
                </a:highlight>
                <a:latin typeface="Consolas" panose="020B0609020204030204" pitchFamily="49" charset="0"/>
                <a:ea typeface="Calibri" panose="020F0502020204030204" pitchFamily="34" charset="0"/>
              </a:rPr>
              <a:t> Click</a:t>
            </a:r>
            <a:r>
              <a:rPr lang="en-US" sz="1961" dirty="0">
                <a:solidFill>
                  <a:srgbClr val="0000FF"/>
                </a:solidFill>
                <a:highlight>
                  <a:srgbClr val="FFFFFF"/>
                </a:highlight>
                <a:latin typeface="Consolas" panose="020B0609020204030204" pitchFamily="49" charset="0"/>
                <a:ea typeface="Calibri" panose="020F0502020204030204" pitchFamily="34" charset="0"/>
              </a:rPr>
              <a:t>="{</a:t>
            </a:r>
            <a:r>
              <a:rPr lang="en-US" sz="1961" b="1" dirty="0" err="1">
                <a:solidFill>
                  <a:srgbClr val="A31515"/>
                </a:solidFill>
                <a:highlight>
                  <a:srgbClr val="FFFFFF"/>
                </a:highlight>
                <a:latin typeface="Consolas" panose="020B0609020204030204" pitchFamily="49" charset="0"/>
                <a:ea typeface="Calibri" panose="020F0502020204030204" pitchFamily="34" charset="0"/>
              </a:rPr>
              <a:t>x</a:t>
            </a:r>
            <a:r>
              <a:rPr lang="en-US" sz="1961" b="1" dirty="0" err="1">
                <a:solidFill>
                  <a:srgbClr val="0000FF"/>
                </a:solidFill>
                <a:highlight>
                  <a:srgbClr val="FFFFFF"/>
                </a:highlight>
                <a:latin typeface="Consolas" panose="020B0609020204030204" pitchFamily="49" charset="0"/>
                <a:ea typeface="Calibri" panose="020F0502020204030204" pitchFamily="34" charset="0"/>
              </a:rPr>
              <a:t>:</a:t>
            </a:r>
            <a:r>
              <a:rPr lang="en-US" sz="1961" b="1" dirty="0" err="1">
                <a:solidFill>
                  <a:srgbClr val="A31515"/>
                </a:solidFill>
                <a:highlight>
                  <a:srgbClr val="FFFFFF"/>
                </a:highlight>
                <a:latin typeface="Consolas" panose="020B0609020204030204" pitchFamily="49" charset="0"/>
                <a:ea typeface="Calibri" panose="020F0502020204030204" pitchFamily="34" charset="0"/>
              </a:rPr>
              <a:t>Bind</a:t>
            </a:r>
            <a:r>
              <a:rPr lang="en-US" sz="1961" b="1" dirty="0">
                <a:solidFill>
                  <a:srgbClr val="FF0000"/>
                </a:solidFill>
                <a:highlight>
                  <a:srgbClr val="FFFFFF"/>
                </a:highlight>
                <a:latin typeface="Consolas" panose="020B0609020204030204" pitchFamily="49" charset="0"/>
                <a:ea typeface="Calibri" panose="020F0502020204030204" pitchFamily="34" charset="0"/>
              </a:rPr>
              <a:t> Click</a:t>
            </a:r>
            <a:r>
              <a:rPr lang="en-US" sz="1961" dirty="0">
                <a:solidFill>
                  <a:srgbClr val="0000FF"/>
                </a:solidFill>
                <a:highlight>
                  <a:srgbClr val="FFFFFF"/>
                </a:highlight>
                <a:latin typeface="Consolas" panose="020B0609020204030204" pitchFamily="49" charset="0"/>
                <a:ea typeface="Calibri" panose="020F0502020204030204" pitchFamily="34" charset="0"/>
              </a:rPr>
              <a:t>}</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StackPanel</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DataTemplate</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ListView.ItemTemplate</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&lt;/</a:t>
            </a:r>
            <a:r>
              <a:rPr lang="en-US" sz="1961" dirty="0" err="1">
                <a:solidFill>
                  <a:srgbClr val="A31515"/>
                </a:solidFill>
                <a:highlight>
                  <a:srgbClr val="FFFFFF"/>
                </a:highlight>
                <a:latin typeface="Consolas" panose="020B0609020204030204" pitchFamily="49" charset="0"/>
              </a:rPr>
              <a:t>ListView</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p:txBody>
      </p:sp>
      <p:sp>
        <p:nvSpPr>
          <p:cNvPr id="2" name="Title 1"/>
          <p:cNvSpPr>
            <a:spLocks noGrp="1"/>
          </p:cNvSpPr>
          <p:nvPr>
            <p:ph type="title"/>
          </p:nvPr>
        </p:nvSpPr>
        <p:spPr/>
        <p:txBody>
          <a:bodyPr/>
          <a:lstStyle/>
          <a:p>
            <a:r>
              <a:rPr lang="en-US" dirty="0" err="1" smtClean="0"/>
              <a:t>Mejoras</a:t>
            </a:r>
            <a:r>
              <a:rPr lang="en-US" dirty="0" smtClean="0"/>
              <a:t> </a:t>
            </a:r>
            <a:r>
              <a:rPr lang="en-US" dirty="0" err="1" smtClean="0"/>
              <a:t>en</a:t>
            </a:r>
            <a:r>
              <a:rPr lang="en-US" dirty="0" smtClean="0"/>
              <a:t> </a:t>
            </a:r>
            <a:r>
              <a:rPr lang="en-US" dirty="0" err="1" smtClean="0"/>
              <a:t>rendimiento</a:t>
            </a:r>
            <a:r>
              <a:rPr lang="en-US" dirty="0" smtClean="0"/>
              <a:t/>
            </a:r>
            <a:br>
              <a:rPr lang="en-US" dirty="0" smtClean="0"/>
            </a:br>
            <a:r>
              <a:rPr lang="en-US" sz="3529" dirty="0" smtClean="0">
                <a:gradFill>
                  <a:gsLst>
                    <a:gs pos="1250">
                      <a:srgbClr val="404040"/>
                    </a:gs>
                    <a:gs pos="100000">
                      <a:srgbClr val="404040"/>
                    </a:gs>
                  </a:gsLst>
                  <a:lin ang="5400000" scaled="0"/>
                </a:gradFill>
              </a:rPr>
              <a:t>Bindings </a:t>
            </a:r>
            <a:r>
              <a:rPr lang="en-US" sz="3529" dirty="0" err="1" smtClean="0">
                <a:gradFill>
                  <a:gsLst>
                    <a:gs pos="1250">
                      <a:srgbClr val="404040"/>
                    </a:gs>
                    <a:gs pos="100000">
                      <a:srgbClr val="404040"/>
                    </a:gs>
                  </a:gsLst>
                  <a:lin ang="5400000" scaled="0"/>
                </a:gradFill>
              </a:rPr>
              <a:t>compilados</a:t>
            </a:r>
            <a:r>
              <a:rPr lang="en-US" sz="3529" dirty="0" smtClean="0">
                <a:gradFill>
                  <a:gsLst>
                    <a:gs pos="1250">
                      <a:srgbClr val="404040"/>
                    </a:gs>
                    <a:gs pos="100000">
                      <a:srgbClr val="404040"/>
                    </a:gs>
                  </a:gsLst>
                  <a:lin ang="5400000" scaled="0"/>
                </a:gradFill>
              </a:rPr>
              <a:t> </a:t>
            </a:r>
            <a:r>
              <a:rPr lang="en-US" sz="3529" dirty="0">
                <a:gradFill>
                  <a:gsLst>
                    <a:gs pos="1250">
                      <a:srgbClr val="404040"/>
                    </a:gs>
                    <a:gs pos="100000">
                      <a:srgbClr val="404040"/>
                    </a:gs>
                  </a:gsLst>
                  <a:lin ang="5400000" scaled="0"/>
                </a:gradFill>
              </a:rPr>
              <a:t>AKA {</a:t>
            </a:r>
            <a:r>
              <a:rPr lang="en-US" sz="3529" dirty="0" err="1">
                <a:gradFill>
                  <a:gsLst>
                    <a:gs pos="1250">
                      <a:srgbClr val="404040"/>
                    </a:gs>
                    <a:gs pos="100000">
                      <a:srgbClr val="404040"/>
                    </a:gs>
                  </a:gsLst>
                  <a:lin ang="5400000" scaled="0"/>
                </a:gradFill>
              </a:rPr>
              <a:t>x:Bind</a:t>
            </a:r>
            <a:r>
              <a:rPr lang="en-US" sz="3529" dirty="0">
                <a:gradFill>
                  <a:gsLst>
                    <a:gs pos="1250">
                      <a:srgbClr val="404040"/>
                    </a:gs>
                    <a:gs pos="100000">
                      <a:srgbClr val="404040"/>
                    </a:gs>
                  </a:gsLst>
                  <a:lin ang="5400000" scaled="0"/>
                </a:gradFill>
              </a:rPr>
              <a:t>}: </a:t>
            </a:r>
            <a:r>
              <a:rPr lang="en-US" sz="3529" dirty="0" err="1" smtClean="0">
                <a:gradFill>
                  <a:gsLst>
                    <a:gs pos="1250">
                      <a:srgbClr val="404040"/>
                    </a:gs>
                    <a:gs pos="100000">
                      <a:srgbClr val="404040"/>
                    </a:gs>
                  </a:gsLst>
                  <a:lin ang="5400000" scaled="0"/>
                </a:gradFill>
              </a:rPr>
              <a:t>como</a:t>
            </a:r>
            <a:r>
              <a:rPr lang="en-US" sz="3529" dirty="0" smtClean="0">
                <a:gradFill>
                  <a:gsLst>
                    <a:gs pos="1250">
                      <a:srgbClr val="404040"/>
                    </a:gs>
                    <a:gs pos="100000">
                      <a:srgbClr val="404040"/>
                    </a:gs>
                  </a:gsLst>
                  <a:lin ang="5400000" scaled="0"/>
                </a:gradFill>
              </a:rPr>
              <a:t> {Binding}</a:t>
            </a:r>
            <a:endParaRPr lang="en-US" sz="5294" dirty="0"/>
          </a:p>
        </p:txBody>
      </p:sp>
      <p:sp>
        <p:nvSpPr>
          <p:cNvPr id="4" name="TextBox 3"/>
          <p:cNvSpPr txBox="1"/>
          <p:nvPr/>
        </p:nvSpPr>
        <p:spPr>
          <a:xfrm>
            <a:off x="194536" y="6118274"/>
            <a:ext cx="11728223" cy="622056"/>
          </a:xfrm>
          <a:prstGeom prst="rect">
            <a:avLst/>
          </a:prstGeom>
          <a:noFill/>
        </p:spPr>
        <p:txBody>
          <a:bodyPr wrap="square" lIns="179285" tIns="143428" rIns="179285" bIns="143428" rtlCol="0">
            <a:spAutoFit/>
          </a:bodyPr>
          <a:lstStyle/>
          <a:p>
            <a:pPr>
              <a:lnSpc>
                <a:spcPct val="90000"/>
              </a:lnSpc>
              <a:spcAft>
                <a:spcPts val="588"/>
              </a:spcAft>
            </a:pPr>
            <a:r>
              <a:rPr lang="es-ES" sz="2400" dirty="0" smtClean="0"/>
              <a:t>Se </a:t>
            </a:r>
            <a:r>
              <a:rPr lang="es-ES" sz="2400" dirty="0"/>
              <a:t>resuelve en tiempo de compilación y </a:t>
            </a:r>
            <a:r>
              <a:rPr lang="es-ES" sz="2400" dirty="0" smtClean="0"/>
              <a:t>produce errores!</a:t>
            </a:r>
            <a:endParaRPr lang="en-US"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529022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23227" y="1412045"/>
            <a:ext cx="1538862" cy="615516"/>
          </a:xfrm>
          <a:prstGeom prst="rect">
            <a:avLst/>
          </a:prstGeom>
          <a:noFill/>
        </p:spPr>
        <p:txBody>
          <a:bodyPr wrap="square" lIns="179285" tIns="143428" rIns="179285" bIns="143428" rtlCol="0">
            <a:spAutoFit/>
          </a:bodyPr>
          <a:lstStyle/>
          <a:p>
            <a:pPr algn="ctr">
              <a:lnSpc>
                <a:spcPct val="90000"/>
              </a:lnSpc>
              <a:spcAft>
                <a:spcPts val="588"/>
              </a:spcAft>
            </a:pPr>
            <a:r>
              <a:rPr lang="en-US" sz="2353" dirty="0" smtClean="0">
                <a:gradFill>
                  <a:gsLst>
                    <a:gs pos="2917">
                      <a:srgbClr val="404040"/>
                    </a:gs>
                    <a:gs pos="30000">
                      <a:srgbClr val="404040"/>
                    </a:gs>
                  </a:gsLst>
                  <a:lin ang="5400000" scaled="0"/>
                </a:gradFill>
              </a:rPr>
              <a:t>Binding</a:t>
            </a:r>
            <a:endParaRPr lang="en-US" sz="2353" dirty="0">
              <a:gradFill>
                <a:gsLst>
                  <a:gs pos="2917">
                    <a:srgbClr val="404040"/>
                  </a:gs>
                  <a:gs pos="30000">
                    <a:srgbClr val="404040"/>
                  </a:gs>
                </a:gsLst>
                <a:lin ang="5400000" scaled="0"/>
              </a:gra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088" y="291513"/>
            <a:ext cx="9860673" cy="3047588"/>
          </a:xfrm>
          <a:prstGeom prst="rect">
            <a:avLst/>
          </a:prstGeom>
        </p:spPr>
      </p:pic>
      <p:grpSp>
        <p:nvGrpSpPr>
          <p:cNvPr id="10" name="Group 9"/>
          <p:cNvGrpSpPr/>
          <p:nvPr/>
        </p:nvGrpSpPr>
        <p:grpSpPr>
          <a:xfrm>
            <a:off x="343941" y="3503702"/>
            <a:ext cx="11578821" cy="3022159"/>
            <a:chOff x="350837" y="3573462"/>
            <a:chExt cx="11811000" cy="3082760"/>
          </a:xfrm>
        </p:grpSpPr>
        <p:sp>
          <p:nvSpPr>
            <p:cNvPr id="9" name="TextBox 8"/>
            <p:cNvSpPr txBox="1"/>
            <p:nvPr/>
          </p:nvSpPr>
          <p:spPr>
            <a:xfrm>
              <a:off x="350837" y="4564062"/>
              <a:ext cx="1754863" cy="960251"/>
            </a:xfrm>
            <a:prstGeom prst="rect">
              <a:avLst/>
            </a:prstGeom>
            <a:noFill/>
          </p:spPr>
          <p:txBody>
            <a:bodyPr wrap="square" lIns="179285" tIns="143428" rIns="179285" bIns="143428" rtlCol="0">
              <a:spAutoFit/>
            </a:bodyPr>
            <a:lstStyle/>
            <a:p>
              <a:pPr algn="ctr">
                <a:lnSpc>
                  <a:spcPct val="90000"/>
                </a:lnSpc>
                <a:spcAft>
                  <a:spcPts val="588"/>
                </a:spcAft>
              </a:pPr>
              <a:r>
                <a:rPr lang="en-US" sz="2353" dirty="0" smtClean="0">
                  <a:gradFill>
                    <a:gsLst>
                      <a:gs pos="2917">
                        <a:srgbClr val="404040"/>
                      </a:gs>
                      <a:gs pos="30000">
                        <a:srgbClr val="404040"/>
                      </a:gs>
                    </a:gsLst>
                    <a:lin ang="5400000" scaled="0"/>
                  </a:gradFill>
                </a:rPr>
                <a:t>Binding </a:t>
              </a:r>
              <a:r>
                <a:rPr lang="en-US" sz="2353" dirty="0" err="1" smtClean="0">
                  <a:gradFill>
                    <a:gsLst>
                      <a:gs pos="2917">
                        <a:srgbClr val="404040"/>
                      </a:gs>
                      <a:gs pos="30000">
                        <a:srgbClr val="404040"/>
                      </a:gs>
                    </a:gsLst>
                    <a:lin ang="5400000" scaled="0"/>
                  </a:gradFill>
                </a:rPr>
                <a:t>compilado</a:t>
              </a:r>
              <a:endParaRPr lang="en-US" sz="2353" dirty="0">
                <a:gradFill>
                  <a:gsLst>
                    <a:gs pos="2917">
                      <a:srgbClr val="404040"/>
                    </a:gs>
                    <a:gs pos="30000">
                      <a:srgbClr val="404040"/>
                    </a:gs>
                  </a:gsLst>
                  <a:lin ang="5400000" scaled="0"/>
                </a:gra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437" y="3573462"/>
              <a:ext cx="10058400" cy="3082760"/>
            </a:xfrm>
            <a:prstGeom prst="rect">
              <a:avLst/>
            </a:prstGeom>
          </p:spPr>
        </p:pic>
      </p:grpSp>
      <p:sp>
        <p:nvSpPr>
          <p:cNvPr id="11" name="TextBox 10"/>
          <p:cNvSpPr txBox="1"/>
          <p:nvPr/>
        </p:nvSpPr>
        <p:spPr>
          <a:xfrm>
            <a:off x="0" y="6477745"/>
            <a:ext cx="3066338" cy="425400"/>
          </a:xfrm>
          <a:prstGeom prst="rect">
            <a:avLst/>
          </a:prstGeom>
          <a:noFill/>
        </p:spPr>
        <p:txBody>
          <a:bodyPr wrap="none" lIns="179285" tIns="143428" rIns="179285" bIns="143428" rtlCol="0">
            <a:spAutoFit/>
          </a:bodyPr>
          <a:lstStyle/>
          <a:p>
            <a:pPr>
              <a:lnSpc>
                <a:spcPct val="90000"/>
              </a:lnSpc>
              <a:spcAft>
                <a:spcPts val="588"/>
              </a:spcAft>
            </a:pPr>
            <a:r>
              <a:rPr lang="en-US" sz="980" dirty="0">
                <a:solidFill>
                  <a:srgbClr val="404040"/>
                </a:solidFill>
              </a:rPr>
              <a:t>Links: </a:t>
            </a:r>
            <a:r>
              <a:rPr lang="en-US" sz="980" dirty="0">
                <a:solidFill>
                  <a:srgbClr val="404040"/>
                </a:solidFill>
                <a:hlinkClick r:id="rId4"/>
              </a:rPr>
              <a:t>Windows Performance Analyzer</a:t>
            </a:r>
            <a:r>
              <a:rPr lang="en-US" sz="980" dirty="0">
                <a:solidFill>
                  <a:srgbClr val="404040"/>
                </a:solidFill>
              </a:rPr>
              <a:t>, </a:t>
            </a:r>
            <a:r>
              <a:rPr lang="en-US" sz="980" dirty="0" err="1">
                <a:solidFill>
                  <a:srgbClr val="404040"/>
                </a:solidFill>
                <a:hlinkClick r:id="rId5"/>
              </a:rPr>
              <a:t>EventSource</a:t>
            </a:r>
            <a:endParaRPr lang="en-US" sz="980" dirty="0">
              <a:gradFill>
                <a:gsLst>
                  <a:gs pos="2917">
                    <a:srgbClr val="404040"/>
                  </a:gs>
                  <a:gs pos="30000">
                    <a:srgbClr val="404040"/>
                  </a:gs>
                </a:gsLst>
                <a:lin ang="5400000" scaled="0"/>
              </a:gradFill>
            </a:endParaRPr>
          </a:p>
        </p:txBody>
      </p:sp>
    </p:spTree>
    <p:extLst>
      <p:ext uri="{BB962C8B-B14F-4D97-AF65-F5344CB8AC3E}">
        <p14:creationId xmlns:p14="http://schemas.microsoft.com/office/powerpoint/2010/main" val="270450881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82" y="1446132"/>
            <a:ext cx="11996883" cy="3775718"/>
          </a:xfrm>
          <a:prstGeom prst="rect">
            <a:avLst/>
          </a:prstGeom>
        </p:spPr>
      </p:pic>
      <p:sp>
        <p:nvSpPr>
          <p:cNvPr id="5" name="TextBox 4"/>
          <p:cNvSpPr txBox="1"/>
          <p:nvPr/>
        </p:nvSpPr>
        <p:spPr>
          <a:xfrm>
            <a:off x="4215166" y="2940174"/>
            <a:ext cx="1163574" cy="855453"/>
          </a:xfrm>
          <a:prstGeom prst="rect">
            <a:avLst/>
          </a:prstGeom>
          <a:noFill/>
        </p:spPr>
        <p:txBody>
          <a:bodyPr wrap="none" lIns="179285" tIns="143428" rIns="179285" bIns="143428" rtlCol="0">
            <a:spAutoFit/>
          </a:bodyPr>
          <a:lstStyle/>
          <a:p>
            <a:pPr algn="ctr">
              <a:lnSpc>
                <a:spcPct val="90000"/>
              </a:lnSpc>
              <a:spcAft>
                <a:spcPts val="588"/>
              </a:spcAft>
            </a:pPr>
            <a:r>
              <a:rPr lang="en-US" sz="1765" dirty="0">
                <a:gradFill>
                  <a:gsLst>
                    <a:gs pos="2917">
                      <a:srgbClr val="404040"/>
                    </a:gs>
                    <a:gs pos="30000">
                      <a:srgbClr val="404040"/>
                    </a:gs>
                  </a:gsLst>
                  <a:lin ang="5400000" scaled="0"/>
                </a:gradFill>
              </a:rPr>
              <a:t>No </a:t>
            </a:r>
          </a:p>
          <a:p>
            <a:pPr algn="ctr">
              <a:lnSpc>
                <a:spcPct val="90000"/>
              </a:lnSpc>
              <a:spcAft>
                <a:spcPts val="588"/>
              </a:spcAft>
            </a:pPr>
            <a:r>
              <a:rPr lang="en-US" sz="1765" dirty="0">
                <a:gradFill>
                  <a:gsLst>
                    <a:gs pos="2917">
                      <a:srgbClr val="404040"/>
                    </a:gs>
                    <a:gs pos="30000">
                      <a:srgbClr val="404040"/>
                    </a:gs>
                  </a:gsLst>
                  <a:lin ang="5400000" scaled="0"/>
                </a:gradFill>
              </a:rPr>
              <a:t>Bindings</a:t>
            </a:r>
          </a:p>
        </p:txBody>
      </p:sp>
      <p:sp>
        <p:nvSpPr>
          <p:cNvPr id="8" name="TextBox 7"/>
          <p:cNvSpPr txBox="1"/>
          <p:nvPr/>
        </p:nvSpPr>
        <p:spPr>
          <a:xfrm>
            <a:off x="5302033" y="2940174"/>
            <a:ext cx="1230899" cy="855453"/>
          </a:xfrm>
          <a:prstGeom prst="rect">
            <a:avLst/>
          </a:prstGeom>
          <a:noFill/>
        </p:spPr>
        <p:txBody>
          <a:bodyPr wrap="none" lIns="179285" tIns="143428" rIns="179285" bIns="143428" rtlCol="0">
            <a:spAutoFit/>
          </a:bodyPr>
          <a:lstStyle/>
          <a:p>
            <a:pPr algn="ctr">
              <a:lnSpc>
                <a:spcPct val="90000"/>
              </a:lnSpc>
              <a:spcAft>
                <a:spcPts val="588"/>
              </a:spcAft>
            </a:pPr>
            <a:r>
              <a:rPr lang="en-US" sz="1765" dirty="0">
                <a:gradFill>
                  <a:gsLst>
                    <a:gs pos="2917">
                      <a:srgbClr val="404040"/>
                    </a:gs>
                    <a:gs pos="30000">
                      <a:srgbClr val="404040"/>
                    </a:gs>
                  </a:gsLst>
                  <a:lin ang="5400000" scaled="0"/>
                </a:gradFill>
              </a:rPr>
              <a:t>x:Bind </a:t>
            </a:r>
          </a:p>
          <a:p>
            <a:pPr algn="ctr">
              <a:lnSpc>
                <a:spcPct val="90000"/>
              </a:lnSpc>
              <a:spcAft>
                <a:spcPts val="588"/>
              </a:spcAft>
            </a:pPr>
            <a:r>
              <a:rPr lang="en-US" sz="1765" dirty="0" err="1">
                <a:gradFill>
                  <a:gsLst>
                    <a:gs pos="2917">
                      <a:srgbClr val="404040"/>
                    </a:gs>
                    <a:gs pos="30000">
                      <a:srgbClr val="404040"/>
                    </a:gs>
                  </a:gsLst>
                  <a:lin ang="5400000" scaled="0"/>
                </a:gradFill>
              </a:rPr>
              <a:t>OneTime</a:t>
            </a:r>
            <a:endParaRPr lang="en-US" sz="1765" dirty="0">
              <a:gradFill>
                <a:gsLst>
                  <a:gs pos="2917">
                    <a:srgbClr val="404040"/>
                  </a:gs>
                  <a:gs pos="30000">
                    <a:srgbClr val="404040"/>
                  </a:gs>
                </a:gsLst>
                <a:lin ang="5400000" scaled="0"/>
              </a:gradFill>
            </a:endParaRPr>
          </a:p>
        </p:txBody>
      </p:sp>
      <p:sp>
        <p:nvSpPr>
          <p:cNvPr id="9" name="TextBox 8"/>
          <p:cNvSpPr txBox="1"/>
          <p:nvPr/>
        </p:nvSpPr>
        <p:spPr>
          <a:xfrm>
            <a:off x="8011518" y="2790770"/>
            <a:ext cx="1173319" cy="855453"/>
          </a:xfrm>
          <a:prstGeom prst="rect">
            <a:avLst/>
          </a:prstGeom>
          <a:noFill/>
        </p:spPr>
        <p:txBody>
          <a:bodyPr wrap="none" lIns="179285" tIns="143428" rIns="179285" bIns="143428" rtlCol="0">
            <a:spAutoFit/>
          </a:bodyPr>
          <a:lstStyle/>
          <a:p>
            <a:pPr algn="ctr">
              <a:lnSpc>
                <a:spcPct val="90000"/>
              </a:lnSpc>
              <a:spcAft>
                <a:spcPts val="588"/>
              </a:spcAft>
            </a:pPr>
            <a:r>
              <a:rPr lang="en-US" sz="1765" dirty="0">
                <a:gradFill>
                  <a:gsLst>
                    <a:gs pos="2917">
                      <a:srgbClr val="404040"/>
                    </a:gs>
                    <a:gs pos="30000">
                      <a:srgbClr val="404040"/>
                    </a:gs>
                  </a:gsLst>
                  <a:lin ang="5400000" scaled="0"/>
                </a:gradFill>
              </a:rPr>
              <a:t>x:Bind </a:t>
            </a:r>
          </a:p>
          <a:p>
            <a:pPr algn="ctr">
              <a:lnSpc>
                <a:spcPct val="90000"/>
              </a:lnSpc>
              <a:spcAft>
                <a:spcPts val="588"/>
              </a:spcAft>
            </a:pPr>
            <a:r>
              <a:rPr lang="en-US" sz="1765" dirty="0" err="1">
                <a:gradFill>
                  <a:gsLst>
                    <a:gs pos="2917">
                      <a:srgbClr val="404040"/>
                    </a:gs>
                    <a:gs pos="30000">
                      <a:srgbClr val="404040"/>
                    </a:gs>
                  </a:gsLst>
                  <a:lin ang="5400000" scaled="0"/>
                </a:gradFill>
              </a:rPr>
              <a:t>OneWay</a:t>
            </a:r>
            <a:endParaRPr lang="en-US" sz="1765" dirty="0">
              <a:gradFill>
                <a:gsLst>
                  <a:gs pos="2917">
                    <a:srgbClr val="404040"/>
                  </a:gs>
                  <a:gs pos="30000">
                    <a:srgbClr val="404040"/>
                  </a:gs>
                </a:gsLst>
                <a:lin ang="5400000" scaled="0"/>
              </a:gradFill>
            </a:endParaRPr>
          </a:p>
        </p:txBody>
      </p:sp>
      <p:sp>
        <p:nvSpPr>
          <p:cNvPr id="10" name="TextBox 9"/>
          <p:cNvSpPr txBox="1"/>
          <p:nvPr/>
        </p:nvSpPr>
        <p:spPr>
          <a:xfrm>
            <a:off x="9566988" y="3698965"/>
            <a:ext cx="1203649" cy="855453"/>
          </a:xfrm>
          <a:prstGeom prst="rect">
            <a:avLst/>
          </a:prstGeom>
          <a:noFill/>
        </p:spPr>
        <p:txBody>
          <a:bodyPr wrap="none" lIns="179285" tIns="143428" rIns="179285" bIns="143428" rtlCol="0">
            <a:spAutoFit/>
          </a:bodyPr>
          <a:lstStyle/>
          <a:p>
            <a:pPr algn="ctr">
              <a:lnSpc>
                <a:spcPct val="90000"/>
              </a:lnSpc>
              <a:spcAft>
                <a:spcPts val="588"/>
              </a:spcAft>
            </a:pPr>
            <a:r>
              <a:rPr lang="en-US" sz="1765" dirty="0">
                <a:gradFill>
                  <a:gsLst>
                    <a:gs pos="2917">
                      <a:srgbClr val="404040"/>
                    </a:gs>
                    <a:gs pos="30000">
                      <a:srgbClr val="404040"/>
                    </a:gs>
                  </a:gsLst>
                  <a:lin ang="5400000" scaled="0"/>
                </a:gradFill>
              </a:rPr>
              <a:t>{Binding}</a:t>
            </a:r>
          </a:p>
          <a:p>
            <a:pPr algn="ctr">
              <a:lnSpc>
                <a:spcPct val="90000"/>
              </a:lnSpc>
              <a:spcAft>
                <a:spcPts val="588"/>
              </a:spcAft>
            </a:pPr>
            <a:r>
              <a:rPr lang="en-US" sz="1765" dirty="0" err="1">
                <a:gradFill>
                  <a:gsLst>
                    <a:gs pos="2917">
                      <a:srgbClr val="404040"/>
                    </a:gs>
                    <a:gs pos="30000">
                      <a:srgbClr val="404040"/>
                    </a:gs>
                  </a:gsLst>
                  <a:lin ang="5400000" scaled="0"/>
                </a:gradFill>
              </a:rPr>
              <a:t>OneWay</a:t>
            </a:r>
            <a:endParaRPr lang="en-US" sz="1765" dirty="0">
              <a:gradFill>
                <a:gsLst>
                  <a:gs pos="2917">
                    <a:srgbClr val="404040"/>
                  </a:gs>
                  <a:gs pos="30000">
                    <a:srgbClr val="404040"/>
                  </a:gs>
                </a:gsLst>
                <a:lin ang="5400000" scaled="0"/>
              </a:gradFill>
            </a:endParaRPr>
          </a:p>
        </p:txBody>
      </p:sp>
      <p:sp>
        <p:nvSpPr>
          <p:cNvPr id="11" name="TextBox 10"/>
          <p:cNvSpPr txBox="1"/>
          <p:nvPr/>
        </p:nvSpPr>
        <p:spPr>
          <a:xfrm>
            <a:off x="6748891" y="3911301"/>
            <a:ext cx="1230899" cy="855453"/>
          </a:xfrm>
          <a:prstGeom prst="rect">
            <a:avLst/>
          </a:prstGeom>
          <a:noFill/>
        </p:spPr>
        <p:txBody>
          <a:bodyPr wrap="none" lIns="179285" tIns="143428" rIns="179285" bIns="143428" rtlCol="0">
            <a:spAutoFit/>
          </a:bodyPr>
          <a:lstStyle/>
          <a:p>
            <a:pPr algn="ctr">
              <a:lnSpc>
                <a:spcPct val="90000"/>
              </a:lnSpc>
              <a:spcAft>
                <a:spcPts val="588"/>
              </a:spcAft>
            </a:pPr>
            <a:r>
              <a:rPr lang="en-US" sz="1765" dirty="0">
                <a:gradFill>
                  <a:gsLst>
                    <a:gs pos="2917">
                      <a:srgbClr val="404040"/>
                    </a:gs>
                    <a:gs pos="30000">
                      <a:srgbClr val="404040"/>
                    </a:gs>
                  </a:gsLst>
                  <a:lin ang="5400000" scaled="0"/>
                </a:gradFill>
              </a:rPr>
              <a:t>{Binding}</a:t>
            </a:r>
          </a:p>
          <a:p>
            <a:pPr algn="ctr">
              <a:lnSpc>
                <a:spcPct val="90000"/>
              </a:lnSpc>
              <a:spcAft>
                <a:spcPts val="588"/>
              </a:spcAft>
            </a:pPr>
            <a:r>
              <a:rPr lang="en-US" sz="1765" dirty="0" err="1">
                <a:gradFill>
                  <a:gsLst>
                    <a:gs pos="2917">
                      <a:srgbClr val="404040"/>
                    </a:gs>
                    <a:gs pos="30000">
                      <a:srgbClr val="404040"/>
                    </a:gs>
                  </a:gsLst>
                  <a:lin ang="5400000" scaled="0"/>
                </a:gradFill>
              </a:rPr>
              <a:t>OneTime</a:t>
            </a:r>
            <a:endParaRPr lang="en-US" sz="1765" dirty="0">
              <a:gradFill>
                <a:gsLst>
                  <a:gs pos="2917">
                    <a:srgbClr val="404040"/>
                  </a:gs>
                  <a:gs pos="30000">
                    <a:srgbClr val="404040"/>
                  </a:gs>
                </a:gsLst>
                <a:lin ang="5400000" scaled="0"/>
              </a:gradFill>
            </a:endParaRPr>
          </a:p>
        </p:txBody>
      </p:sp>
      <p:sp>
        <p:nvSpPr>
          <p:cNvPr id="6" name="Title 5"/>
          <p:cNvSpPr>
            <a:spLocks noGrp="1"/>
          </p:cNvSpPr>
          <p:nvPr>
            <p:ph type="title"/>
          </p:nvPr>
        </p:nvSpPr>
        <p:spPr/>
        <p:txBody>
          <a:bodyPr/>
          <a:lstStyle/>
          <a:p>
            <a:r>
              <a:rPr lang="en-US" dirty="0" err="1" smtClean="0"/>
              <a:t>Comparativa</a:t>
            </a:r>
            <a:r>
              <a:rPr lang="en-US" dirty="0" smtClean="0"/>
              <a:t> de </a:t>
            </a:r>
            <a:r>
              <a:rPr lang="en-US" dirty="0" err="1" smtClean="0"/>
              <a:t>consumo</a:t>
            </a:r>
            <a:r>
              <a:rPr lang="en-US" dirty="0" smtClean="0"/>
              <a:t> de </a:t>
            </a:r>
            <a:r>
              <a:rPr lang="en-US" dirty="0" err="1" smtClean="0"/>
              <a:t>Memoria</a:t>
            </a:r>
            <a:endParaRPr lang="en-US" dirty="0"/>
          </a:p>
        </p:txBody>
      </p:sp>
      <p:sp>
        <p:nvSpPr>
          <p:cNvPr id="13" name="TextBox 12"/>
          <p:cNvSpPr txBox="1"/>
          <p:nvPr/>
        </p:nvSpPr>
        <p:spPr>
          <a:xfrm>
            <a:off x="3406726" y="5431370"/>
            <a:ext cx="5023732"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404040"/>
                    </a:gs>
                    <a:gs pos="30000">
                      <a:srgbClr val="404040"/>
                    </a:gs>
                  </a:gsLst>
                  <a:lin ang="5400000" scaled="0"/>
                </a:gradFill>
              </a:rPr>
              <a:t>1600 borders </a:t>
            </a:r>
            <a:r>
              <a:rPr lang="en-US" sz="2353" dirty="0" smtClean="0">
                <a:gradFill>
                  <a:gsLst>
                    <a:gs pos="2917">
                      <a:srgbClr val="404040"/>
                    </a:gs>
                    <a:gs pos="30000">
                      <a:srgbClr val="404040"/>
                    </a:gs>
                  </a:gsLst>
                  <a:lin ang="5400000" scaled="0"/>
                </a:gradFill>
              </a:rPr>
              <a:t>con </a:t>
            </a:r>
            <a:r>
              <a:rPr lang="en-US" sz="2353" dirty="0" err="1" smtClean="0">
                <a:gradFill>
                  <a:gsLst>
                    <a:gs pos="2917">
                      <a:srgbClr val="404040"/>
                    </a:gs>
                    <a:gs pos="30000">
                      <a:srgbClr val="404040"/>
                    </a:gs>
                  </a:gsLst>
                  <a:lin ang="5400000" scaled="0"/>
                </a:gradFill>
              </a:rPr>
              <a:t>su</a:t>
            </a:r>
            <a:r>
              <a:rPr lang="en-US" sz="2353" dirty="0" smtClean="0">
                <a:gradFill>
                  <a:gsLst>
                    <a:gs pos="2917">
                      <a:srgbClr val="404040"/>
                    </a:gs>
                    <a:gs pos="30000">
                      <a:srgbClr val="404040"/>
                    </a:gs>
                  </a:gsLst>
                  <a:lin ang="5400000" scaled="0"/>
                </a:gradFill>
              </a:rPr>
              <a:t> </a:t>
            </a:r>
            <a:r>
              <a:rPr lang="en-US" sz="2353" dirty="0" err="1" smtClean="0">
                <a:gradFill>
                  <a:gsLst>
                    <a:gs pos="2917">
                      <a:srgbClr val="404040"/>
                    </a:gs>
                    <a:gs pos="30000">
                      <a:srgbClr val="404040"/>
                    </a:gs>
                  </a:gsLst>
                  <a:lin ang="5400000" scaled="0"/>
                </a:gradFill>
              </a:rPr>
              <a:t>fondo</a:t>
            </a:r>
            <a:r>
              <a:rPr lang="en-US" sz="2353" dirty="0" smtClean="0">
                <a:gradFill>
                  <a:gsLst>
                    <a:gs pos="2917">
                      <a:srgbClr val="404040"/>
                    </a:gs>
                    <a:gs pos="30000">
                      <a:srgbClr val="404040"/>
                    </a:gs>
                  </a:gsLst>
                  <a:lin ang="5400000" scaled="0"/>
                </a:gradFill>
              </a:rPr>
              <a:t> </a:t>
            </a:r>
            <a:r>
              <a:rPr lang="en-US" sz="2353" dirty="0" err="1" smtClean="0">
                <a:gradFill>
                  <a:gsLst>
                    <a:gs pos="2917">
                      <a:srgbClr val="404040"/>
                    </a:gs>
                    <a:gs pos="30000">
                      <a:srgbClr val="404040"/>
                    </a:gs>
                  </a:gsLst>
                  <a:lin ang="5400000" scaled="0"/>
                </a:gradFill>
              </a:rPr>
              <a:t>bindeado</a:t>
            </a:r>
            <a:endParaRPr lang="en-US" sz="2353" dirty="0">
              <a:gradFill>
                <a:gsLst>
                  <a:gs pos="2917">
                    <a:srgbClr val="404040"/>
                  </a:gs>
                  <a:gs pos="30000">
                    <a:srgbClr val="404040"/>
                  </a:gs>
                </a:gsLst>
                <a:lin ang="5400000" scaled="0"/>
              </a:gradFill>
            </a:endParaRPr>
          </a:p>
        </p:txBody>
      </p:sp>
    </p:spTree>
    <p:extLst>
      <p:ext uri="{BB962C8B-B14F-4D97-AF65-F5344CB8AC3E}">
        <p14:creationId xmlns:p14="http://schemas.microsoft.com/office/powerpoint/2010/main" val="351894981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Usando</a:t>
            </a:r>
            <a:r>
              <a:rPr lang="en-US" dirty="0" smtClean="0"/>
              <a:t> bindings </a:t>
            </a:r>
            <a:r>
              <a:rPr lang="en-US" dirty="0" err="1" smtClean="0"/>
              <a:t>compilados</a:t>
            </a:r>
            <a:endParaRPr lang="en-US" dirty="0"/>
          </a:p>
        </p:txBody>
      </p:sp>
      <p:sp>
        <p:nvSpPr>
          <p:cNvPr id="3" name="Text Placeholder 2"/>
          <p:cNvSpPr>
            <a:spLocks noGrp="1"/>
          </p:cNvSpPr>
          <p:nvPr>
            <p:ph type="body" sz="quarter" idx="10"/>
          </p:nvPr>
        </p:nvSpPr>
        <p:spPr>
          <a:xfrm>
            <a:off x="269239" y="1189495"/>
            <a:ext cx="11653523" cy="4447051"/>
          </a:xfrm>
        </p:spPr>
        <p:txBody>
          <a:bodyPr/>
          <a:lstStyle/>
          <a:p>
            <a:r>
              <a:rPr lang="en-US" dirty="0" err="1" smtClean="0"/>
              <a:t>Reemplazamos</a:t>
            </a:r>
            <a:r>
              <a:rPr lang="en-US" dirty="0" smtClean="0"/>
              <a:t> </a:t>
            </a:r>
            <a:r>
              <a:rPr lang="en-US" dirty="0" smtClean="0">
                <a:latin typeface="Consolas" panose="020B0609020204030204" pitchFamily="49" charset="0"/>
                <a:cs typeface="Consolas" panose="020B0609020204030204" pitchFamily="49" charset="0"/>
              </a:rPr>
              <a:t>{Binding …} </a:t>
            </a:r>
            <a:r>
              <a:rPr lang="en-US" dirty="0" err="1" smtClean="0"/>
              <a:t>por</a:t>
            </a:r>
            <a:r>
              <a:rPr lang="en-US" dirty="0" smtClean="0"/>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x:Bind</a:t>
            </a:r>
            <a:r>
              <a:rPr lang="en-US" dirty="0" smtClean="0">
                <a:latin typeface="Consolas" panose="020B0609020204030204" pitchFamily="49" charset="0"/>
                <a:cs typeface="Consolas" panose="020B0609020204030204" pitchFamily="49" charset="0"/>
              </a:rPr>
              <a:t> …}</a:t>
            </a:r>
          </a:p>
          <a:p>
            <a:endParaRPr lang="en-US" dirty="0" smtClean="0"/>
          </a:p>
          <a:p>
            <a:r>
              <a:rPr lang="en-US" dirty="0" smtClean="0"/>
              <a:t>x:Bind </a:t>
            </a:r>
            <a:r>
              <a:rPr lang="en-US" dirty="0" err="1" smtClean="0"/>
              <a:t>esta</a:t>
            </a:r>
            <a:r>
              <a:rPr lang="en-US" dirty="0" smtClean="0"/>
              <a:t> </a:t>
            </a:r>
            <a:r>
              <a:rPr lang="en-US" dirty="0" err="1" smtClean="0"/>
              <a:t>fuertemente</a:t>
            </a:r>
            <a:r>
              <a:rPr lang="en-US" dirty="0" smtClean="0"/>
              <a:t> </a:t>
            </a:r>
            <a:r>
              <a:rPr lang="en-US" dirty="0" err="1" smtClean="0"/>
              <a:t>tipado</a:t>
            </a:r>
            <a:endParaRPr lang="en-US" dirty="0" smtClean="0"/>
          </a:p>
          <a:p>
            <a:pPr lvl="1"/>
            <a:r>
              <a:rPr lang="en-US" dirty="0" smtClean="0"/>
              <a:t>El context </a:t>
            </a:r>
            <a:r>
              <a:rPr lang="en-US" dirty="0" err="1" smtClean="0"/>
              <a:t>es</a:t>
            </a:r>
            <a:r>
              <a:rPr lang="en-US" dirty="0" smtClean="0"/>
              <a:t> la </a:t>
            </a:r>
            <a:r>
              <a:rPr lang="en-US" dirty="0" err="1" smtClean="0"/>
              <a:t>página</a:t>
            </a:r>
            <a:r>
              <a:rPr lang="en-US" dirty="0" smtClean="0"/>
              <a:t> o control de </a:t>
            </a:r>
            <a:r>
              <a:rPr lang="en-US" dirty="0" err="1" smtClean="0"/>
              <a:t>usuario</a:t>
            </a:r>
            <a:endParaRPr lang="en-US" dirty="0" smtClean="0"/>
          </a:p>
          <a:p>
            <a:endParaRPr lang="en-US" dirty="0"/>
          </a:p>
          <a:p>
            <a:r>
              <a:rPr lang="en-US" dirty="0" smtClean="0"/>
              <a:t>Mode=</a:t>
            </a:r>
            <a:r>
              <a:rPr lang="en-US" dirty="0" err="1" smtClean="0"/>
              <a:t>OneTime</a:t>
            </a:r>
            <a:r>
              <a:rPr lang="en-US" dirty="0" smtClean="0"/>
              <a:t> </a:t>
            </a:r>
            <a:r>
              <a:rPr lang="en-US" dirty="0" err="1" smtClean="0"/>
              <a:t>es</a:t>
            </a:r>
            <a:r>
              <a:rPr lang="en-US" dirty="0" smtClean="0"/>
              <a:t> el </a:t>
            </a:r>
            <a:r>
              <a:rPr lang="en-US" dirty="0" err="1" smtClean="0"/>
              <a:t>modo</a:t>
            </a:r>
            <a:r>
              <a:rPr lang="en-US" dirty="0" smtClean="0"/>
              <a:t> </a:t>
            </a:r>
            <a:r>
              <a:rPr lang="en-US" dirty="0" err="1" smtClean="0"/>
              <a:t>por</a:t>
            </a:r>
            <a:r>
              <a:rPr lang="en-US" dirty="0" smtClean="0"/>
              <a:t> </a:t>
            </a:r>
            <a:r>
              <a:rPr lang="en-US" dirty="0" err="1" smtClean="0"/>
              <a:t>defecto</a:t>
            </a:r>
            <a:endParaRPr lang="en-US" dirty="0" smtClean="0"/>
          </a:p>
        </p:txBody>
      </p:sp>
    </p:spTree>
    <p:extLst>
      <p:ext uri="{BB962C8B-B14F-4D97-AF65-F5344CB8AC3E}">
        <p14:creationId xmlns:p14="http://schemas.microsoft.com/office/powerpoint/2010/main" val="280810506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X:Bind</a:t>
            </a:r>
            <a:endParaRPr lang="en-US" dirty="0"/>
          </a:p>
        </p:txBody>
      </p:sp>
    </p:spTree>
    <p:extLst>
      <p:ext uri="{BB962C8B-B14F-4D97-AF65-F5344CB8AC3E}">
        <p14:creationId xmlns:p14="http://schemas.microsoft.com/office/powerpoint/2010/main" val="1264191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69239" y="1189495"/>
            <a:ext cx="11653523" cy="5182957"/>
          </a:xfrm>
        </p:spPr>
        <p:txBody>
          <a:bodyPr/>
          <a:lstStyle/>
          <a:p>
            <a:r>
              <a:rPr lang="en-US" sz="2400" dirty="0"/>
              <a:t>Duck Typing – </a:t>
            </a:r>
            <a:r>
              <a:rPr lang="en-US" sz="2400" dirty="0" err="1" smtClean="0"/>
              <a:t>mismo</a:t>
            </a:r>
            <a:r>
              <a:rPr lang="en-US" sz="2400" dirty="0" smtClean="0"/>
              <a:t> </a:t>
            </a:r>
            <a:r>
              <a:rPr lang="en-US" sz="2400" dirty="0" err="1" smtClean="0"/>
              <a:t>nombre</a:t>
            </a:r>
            <a:r>
              <a:rPr lang="en-US" sz="2400" dirty="0" smtClean="0"/>
              <a:t> de </a:t>
            </a:r>
            <a:r>
              <a:rPr lang="en-US" sz="2400" dirty="0" err="1" smtClean="0"/>
              <a:t>propiedad</a:t>
            </a:r>
            <a:r>
              <a:rPr lang="en-US" sz="2400" dirty="0" smtClean="0"/>
              <a:t> </a:t>
            </a:r>
            <a:r>
              <a:rPr lang="en-US" sz="2400" dirty="0" err="1" smtClean="0"/>
              <a:t>en</a:t>
            </a:r>
            <a:r>
              <a:rPr lang="en-US" sz="2400" dirty="0" smtClean="0"/>
              <a:t> </a:t>
            </a:r>
            <a:r>
              <a:rPr lang="en-US" sz="2400" dirty="0" err="1" smtClean="0"/>
              <a:t>diferentes</a:t>
            </a:r>
            <a:r>
              <a:rPr lang="en-US" sz="2400" dirty="0" smtClean="0"/>
              <a:t> </a:t>
            </a:r>
            <a:r>
              <a:rPr lang="en-US" sz="2400" dirty="0" err="1" smtClean="0"/>
              <a:t>objetos</a:t>
            </a:r>
            <a:endParaRPr lang="en-US" sz="2400" dirty="0"/>
          </a:p>
          <a:p>
            <a:pPr lvl="1"/>
            <a:r>
              <a:rPr lang="en-US" sz="1400" dirty="0"/>
              <a:t>Text=“{Binding Age}” </a:t>
            </a:r>
            <a:r>
              <a:rPr lang="en-US" sz="1400" dirty="0" err="1" smtClean="0"/>
              <a:t>funciona</a:t>
            </a:r>
            <a:r>
              <a:rPr lang="en-US" sz="1400" dirty="0" smtClean="0"/>
              <a:t> con </a:t>
            </a:r>
            <a:r>
              <a:rPr lang="en-US" sz="1400" dirty="0" err="1" smtClean="0"/>
              <a:t>objetos</a:t>
            </a:r>
            <a:r>
              <a:rPr lang="en-US" sz="1400" dirty="0" smtClean="0"/>
              <a:t> </a:t>
            </a:r>
            <a:r>
              <a:rPr lang="en-US" sz="1400" dirty="0" err="1" smtClean="0"/>
              <a:t>perro</a:t>
            </a:r>
            <a:r>
              <a:rPr lang="en-US" sz="1400" dirty="0" smtClean="0"/>
              <a:t> y persona </a:t>
            </a:r>
            <a:endParaRPr lang="en-US" sz="1400" dirty="0"/>
          </a:p>
          <a:p>
            <a:pPr lvl="1"/>
            <a:r>
              <a:rPr lang="en-US" sz="1400" dirty="0"/>
              <a:t>x:Bind Mitigation: </a:t>
            </a:r>
            <a:r>
              <a:rPr lang="en-US" sz="1400" dirty="0" err="1" smtClean="0"/>
              <a:t>Usa</a:t>
            </a:r>
            <a:r>
              <a:rPr lang="en-US" sz="1400" dirty="0" smtClean="0"/>
              <a:t> </a:t>
            </a:r>
            <a:r>
              <a:rPr lang="en-US" sz="1400" dirty="0" err="1" smtClean="0"/>
              <a:t>una</a:t>
            </a:r>
            <a:r>
              <a:rPr lang="en-US" sz="1400" dirty="0" smtClean="0"/>
              <a:t> </a:t>
            </a:r>
            <a:r>
              <a:rPr lang="en-US" sz="1400" dirty="0" err="1" smtClean="0"/>
              <a:t>clase</a:t>
            </a:r>
            <a:r>
              <a:rPr lang="en-US" sz="1400" dirty="0" smtClean="0"/>
              <a:t> base o </a:t>
            </a:r>
            <a:r>
              <a:rPr lang="en-US" sz="1400" dirty="0" err="1" smtClean="0"/>
              <a:t>interfaz</a:t>
            </a:r>
            <a:endParaRPr lang="en-US" sz="1400" dirty="0"/>
          </a:p>
          <a:p>
            <a:pPr lvl="1"/>
            <a:endParaRPr lang="en-US" sz="1400" dirty="0"/>
          </a:p>
          <a:p>
            <a:r>
              <a:rPr lang="en-US" sz="2400" dirty="0"/>
              <a:t>Dictionary graphs</a:t>
            </a:r>
          </a:p>
          <a:p>
            <a:pPr lvl="1"/>
            <a:r>
              <a:rPr lang="en-US" sz="1400" dirty="0"/>
              <a:t>{Binding} </a:t>
            </a:r>
            <a:r>
              <a:rPr lang="en-US" sz="1400" dirty="0" err="1" smtClean="0"/>
              <a:t>puede</a:t>
            </a:r>
            <a:r>
              <a:rPr lang="en-US" sz="1400" dirty="0" smtClean="0"/>
              <a:t> </a:t>
            </a:r>
            <a:r>
              <a:rPr lang="en-US" sz="1400" dirty="0" err="1" smtClean="0"/>
              <a:t>funcionar</a:t>
            </a:r>
            <a:r>
              <a:rPr lang="en-US" sz="1400" dirty="0" smtClean="0"/>
              <a:t> con JSON y </a:t>
            </a:r>
            <a:r>
              <a:rPr lang="en-US" sz="1400" dirty="0" err="1" smtClean="0"/>
              <a:t>otros</a:t>
            </a:r>
            <a:r>
              <a:rPr lang="en-US" sz="1400" dirty="0" smtClean="0"/>
              <a:t> </a:t>
            </a:r>
            <a:r>
              <a:rPr lang="en-US" sz="1400" dirty="0" err="1" smtClean="0"/>
              <a:t>diccionarios</a:t>
            </a:r>
            <a:r>
              <a:rPr lang="en-US" sz="1400" dirty="0" smtClean="0"/>
              <a:t> de </a:t>
            </a:r>
            <a:r>
              <a:rPr lang="en-US" sz="1400" dirty="0" err="1" smtClean="0"/>
              <a:t>objetos</a:t>
            </a:r>
            <a:r>
              <a:rPr lang="en-US" sz="1400" dirty="0" smtClean="0"/>
              <a:t> no </a:t>
            </a:r>
            <a:r>
              <a:rPr lang="en-US" sz="1400" dirty="0" err="1" smtClean="0"/>
              <a:t>tipados</a:t>
            </a:r>
            <a:endParaRPr lang="en-US" sz="1400" dirty="0"/>
          </a:p>
          <a:p>
            <a:pPr lvl="1"/>
            <a:r>
              <a:rPr lang="en-US" sz="1400" dirty="0"/>
              <a:t>{</a:t>
            </a:r>
            <a:r>
              <a:rPr lang="en-US" sz="1400" dirty="0" err="1"/>
              <a:t>x:Bind</a:t>
            </a:r>
            <a:r>
              <a:rPr lang="en-US" sz="1400" dirty="0"/>
              <a:t>} </a:t>
            </a:r>
            <a:r>
              <a:rPr lang="en-US" sz="1400" dirty="0" smtClean="0"/>
              <a:t>No </a:t>
            </a:r>
            <a:r>
              <a:rPr lang="en-US" sz="1400" dirty="0" err="1" smtClean="0"/>
              <a:t>funciona</a:t>
            </a:r>
            <a:r>
              <a:rPr lang="en-US" sz="1400" dirty="0" smtClean="0"/>
              <a:t> sin </a:t>
            </a:r>
            <a:r>
              <a:rPr lang="en-US" sz="1400" dirty="0" err="1" smtClean="0"/>
              <a:t>información</a:t>
            </a:r>
            <a:r>
              <a:rPr lang="en-US" sz="1400" dirty="0" smtClean="0"/>
              <a:t> de </a:t>
            </a:r>
            <a:r>
              <a:rPr lang="en-US" sz="1400" dirty="0" err="1" smtClean="0"/>
              <a:t>tipado</a:t>
            </a:r>
            <a:endParaRPr lang="en-US" sz="1400" dirty="0"/>
          </a:p>
          <a:p>
            <a:pPr lvl="1"/>
            <a:r>
              <a:rPr lang="es-ES" sz="1400" dirty="0"/>
              <a:t>Probablemente se </a:t>
            </a:r>
            <a:r>
              <a:rPr lang="es-ES" sz="1400" dirty="0" smtClean="0"/>
              <a:t>podrían hacer suficientes </a:t>
            </a:r>
            <a:r>
              <a:rPr lang="es-ES" sz="1400" dirty="0" err="1" smtClean="0"/>
              <a:t>Catings</a:t>
            </a:r>
            <a:r>
              <a:rPr lang="es-ES" sz="1400" dirty="0" smtClean="0"/>
              <a:t> para </a:t>
            </a:r>
            <a:r>
              <a:rPr lang="es-ES" sz="1400" dirty="0"/>
              <a:t>hacer que funcione, pero la experiencia sería pobre</a:t>
            </a:r>
            <a:endParaRPr lang="en-US" sz="1200" dirty="0"/>
          </a:p>
          <a:p>
            <a:r>
              <a:rPr lang="en-US" sz="2400" dirty="0" err="1" smtClean="0"/>
              <a:t>Creación</a:t>
            </a:r>
            <a:r>
              <a:rPr lang="en-US" sz="2400" dirty="0" smtClean="0"/>
              <a:t> de bindings </a:t>
            </a:r>
            <a:r>
              <a:rPr lang="en-US" sz="2400" dirty="0" err="1" smtClean="0"/>
              <a:t>programáticamente</a:t>
            </a:r>
            <a:endParaRPr lang="en-US" sz="2400" dirty="0"/>
          </a:p>
          <a:p>
            <a:pPr lvl="1"/>
            <a:r>
              <a:rPr lang="en-US" sz="1400" dirty="0"/>
              <a:t>{</a:t>
            </a:r>
            <a:r>
              <a:rPr lang="en-US" sz="1400" dirty="0" err="1"/>
              <a:t>x:Bind</a:t>
            </a:r>
            <a:r>
              <a:rPr lang="en-US" sz="1400" dirty="0"/>
              <a:t>} </a:t>
            </a:r>
            <a:r>
              <a:rPr lang="en-US" sz="1400" dirty="0" smtClean="0"/>
              <a:t>no </a:t>
            </a:r>
            <a:r>
              <a:rPr lang="en-US" sz="1400" dirty="0" err="1" smtClean="0"/>
              <a:t>tiene</a:t>
            </a:r>
            <a:r>
              <a:rPr lang="en-US" sz="1400" dirty="0" smtClean="0"/>
              <a:t> la </a:t>
            </a:r>
            <a:r>
              <a:rPr lang="en-US" sz="1400" dirty="0" err="1" smtClean="0"/>
              <a:t>capacidad</a:t>
            </a:r>
            <a:r>
              <a:rPr lang="en-US" sz="1400" dirty="0" smtClean="0"/>
              <a:t> de </a:t>
            </a:r>
            <a:r>
              <a:rPr lang="en-US" sz="1400" dirty="0" err="1" smtClean="0"/>
              <a:t>añadir</a:t>
            </a:r>
            <a:r>
              <a:rPr lang="en-US" sz="1400" dirty="0" smtClean="0"/>
              <a:t> / </a:t>
            </a:r>
            <a:r>
              <a:rPr lang="en-US" sz="1400" dirty="0" err="1" smtClean="0"/>
              <a:t>quitar</a:t>
            </a:r>
            <a:r>
              <a:rPr lang="en-US" sz="1400" dirty="0" smtClean="0"/>
              <a:t> bindings </a:t>
            </a:r>
            <a:r>
              <a:rPr lang="en-US" sz="1400" dirty="0" err="1" smtClean="0"/>
              <a:t>en</a:t>
            </a:r>
            <a:r>
              <a:rPr lang="en-US" sz="1400" dirty="0" smtClean="0"/>
              <a:t> runtime</a:t>
            </a:r>
            <a:endParaRPr lang="en-US" sz="1400" dirty="0"/>
          </a:p>
          <a:p>
            <a:pPr lvl="1"/>
            <a:endParaRPr lang="en-US" sz="1400" dirty="0"/>
          </a:p>
          <a:p>
            <a:r>
              <a:rPr lang="en-US" sz="2400" dirty="0"/>
              <a:t>Use in a style</a:t>
            </a:r>
          </a:p>
          <a:p>
            <a:pPr lvl="1"/>
            <a:r>
              <a:rPr lang="en-US" sz="1400" dirty="0"/>
              <a:t>{</a:t>
            </a:r>
            <a:r>
              <a:rPr lang="en-US" sz="1400" dirty="0" err="1"/>
              <a:t>x:Bind</a:t>
            </a:r>
            <a:r>
              <a:rPr lang="en-US" sz="1400" dirty="0"/>
              <a:t>} </a:t>
            </a:r>
            <a:r>
              <a:rPr lang="en-US" sz="1400" dirty="0" smtClean="0"/>
              <a:t>no se </a:t>
            </a:r>
            <a:r>
              <a:rPr lang="en-US" sz="1400" dirty="0" err="1" smtClean="0"/>
              <a:t>puede</a:t>
            </a:r>
            <a:r>
              <a:rPr lang="en-US" sz="1400" dirty="0" smtClean="0"/>
              <a:t> </a:t>
            </a:r>
            <a:r>
              <a:rPr lang="en-US" sz="1400" dirty="0" err="1" smtClean="0"/>
              <a:t>usar</a:t>
            </a:r>
            <a:r>
              <a:rPr lang="en-US" sz="1400" dirty="0" smtClean="0"/>
              <a:t> </a:t>
            </a:r>
            <a:r>
              <a:rPr lang="en-US" sz="1400" dirty="0" err="1" smtClean="0"/>
              <a:t>en</a:t>
            </a:r>
            <a:r>
              <a:rPr lang="en-US" sz="1400" dirty="0" smtClean="0"/>
              <a:t> un </a:t>
            </a:r>
            <a:r>
              <a:rPr lang="en-US" sz="1400" dirty="0" err="1" smtClean="0"/>
              <a:t>estilo</a:t>
            </a:r>
            <a:r>
              <a:rPr lang="en-US" sz="1400" dirty="0" smtClean="0"/>
              <a:t> para setters </a:t>
            </a:r>
            <a:r>
              <a:rPr lang="en-US" sz="1400" dirty="0" err="1"/>
              <a:t>etc</a:t>
            </a:r>
            <a:endParaRPr lang="en-US" sz="1400" dirty="0"/>
          </a:p>
          <a:p>
            <a:pPr lvl="1"/>
            <a:r>
              <a:rPr lang="en-US" sz="1400" dirty="0" smtClean="0"/>
              <a:t>Si </a:t>
            </a:r>
            <a:r>
              <a:rPr lang="en-US" sz="1400" dirty="0" err="1" smtClean="0"/>
              <a:t>podemos</a:t>
            </a:r>
            <a:r>
              <a:rPr lang="en-US" sz="1400" dirty="0" smtClean="0"/>
              <a:t> </a:t>
            </a:r>
            <a:r>
              <a:rPr lang="en-US" sz="1400" dirty="0" err="1" smtClean="0"/>
              <a:t>usarlo</a:t>
            </a:r>
            <a:r>
              <a:rPr lang="en-US" sz="1400" dirty="0" smtClean="0"/>
              <a:t> </a:t>
            </a:r>
            <a:r>
              <a:rPr lang="en-US" sz="1400" dirty="0" err="1" smtClean="0"/>
              <a:t>en</a:t>
            </a:r>
            <a:r>
              <a:rPr lang="en-US" sz="1400" dirty="0" smtClean="0"/>
              <a:t> un </a:t>
            </a:r>
            <a:r>
              <a:rPr lang="en-US" sz="1400" dirty="0" err="1" smtClean="0"/>
              <a:t>DataTemplate</a:t>
            </a:r>
            <a:r>
              <a:rPr lang="en-US" sz="1400" dirty="0" smtClean="0"/>
              <a:t> </a:t>
            </a:r>
            <a:r>
              <a:rPr lang="en-US" sz="1400" dirty="0" err="1" smtClean="0"/>
              <a:t>definido</a:t>
            </a:r>
            <a:r>
              <a:rPr lang="en-US" sz="1400" dirty="0" smtClean="0"/>
              <a:t> </a:t>
            </a:r>
            <a:r>
              <a:rPr lang="en-US" sz="1400" dirty="0" err="1" smtClean="0"/>
              <a:t>en</a:t>
            </a:r>
            <a:r>
              <a:rPr lang="en-US" sz="1400" dirty="0" smtClean="0"/>
              <a:t> el style</a:t>
            </a:r>
            <a:endParaRPr lang="en-US" sz="1800" dirty="0" smtClean="0"/>
          </a:p>
        </p:txBody>
      </p:sp>
      <p:sp>
        <p:nvSpPr>
          <p:cNvPr id="2" name="Title 1"/>
          <p:cNvSpPr>
            <a:spLocks noGrp="1"/>
          </p:cNvSpPr>
          <p:nvPr>
            <p:ph type="title"/>
          </p:nvPr>
        </p:nvSpPr>
        <p:spPr/>
        <p:txBody>
          <a:bodyPr/>
          <a:lstStyle/>
          <a:p>
            <a:r>
              <a:rPr lang="en-US" dirty="0" smtClean="0"/>
              <a:t>¿</a:t>
            </a:r>
            <a:r>
              <a:rPr lang="en-US" dirty="0" err="1" smtClean="0"/>
              <a:t>Cuándo</a:t>
            </a:r>
            <a:r>
              <a:rPr lang="en-US" dirty="0" smtClean="0"/>
              <a:t> </a:t>
            </a:r>
            <a:r>
              <a:rPr lang="en-US" dirty="0" err="1" smtClean="0"/>
              <a:t>usamos</a:t>
            </a:r>
            <a:r>
              <a:rPr lang="en-US" dirty="0" smtClean="0"/>
              <a:t> bindings “</a:t>
            </a:r>
            <a:r>
              <a:rPr lang="en-US" dirty="0" err="1" smtClean="0"/>
              <a:t>clásicos</a:t>
            </a:r>
            <a:r>
              <a:rPr lang="en-US" dirty="0" smtClean="0"/>
              <a:t>”?</a:t>
            </a:r>
            <a:endParaRPr lang="en-US" dirty="0"/>
          </a:p>
        </p:txBody>
      </p:sp>
    </p:spTree>
    <p:extLst>
      <p:ext uri="{BB962C8B-B14F-4D97-AF65-F5344CB8AC3E}">
        <p14:creationId xmlns:p14="http://schemas.microsoft.com/office/powerpoint/2010/main" val="15782978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11" end="11"/>
                                            </p:txEl>
                                          </p:spTgt>
                                        </p:tgtEl>
                                        <p:attrNameLst>
                                          <p:attrName>style.visibility</p:attrName>
                                        </p:attrNameLst>
                                      </p:cBhvr>
                                      <p:to>
                                        <p:strVal val="visible"/>
                                      </p:to>
                                    </p:set>
                                    <p:animEffect transition="in" filter="fade">
                                      <p:cBhvr>
                                        <p:cTn id="26" dur="500"/>
                                        <p:tgtEl>
                                          <p:spTgt spid="3">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animEffect transition="in" filter="fade">
                                      <p:cBhvr>
                                        <p:cTn id="29" dur="500"/>
                                        <p:tgtEl>
                                          <p:spTgt spid="3">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3" end="13"/>
                                            </p:txEl>
                                          </p:spTgt>
                                        </p:tgtEl>
                                        <p:attrNameLst>
                                          <p:attrName>style.visibility</p:attrName>
                                        </p:attrNameLst>
                                      </p:cBhvr>
                                      <p:to>
                                        <p:strVal val="visible"/>
                                      </p:to>
                                    </p:set>
                                    <p:animEffect transition="in" filter="fade">
                                      <p:cBhvr>
                                        <p:cTn id="3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X:Bind </a:t>
            </a:r>
            <a:r>
              <a:rPr lang="en-US" dirty="0" err="1" smtClean="0"/>
              <a:t>en</a:t>
            </a:r>
            <a:r>
              <a:rPr lang="en-US" dirty="0" smtClean="0"/>
              <a:t> Apps</a:t>
            </a:r>
            <a:endParaRPr lang="en-US" dirty="0"/>
          </a:p>
        </p:txBody>
      </p:sp>
    </p:spTree>
    <p:extLst>
      <p:ext uri="{BB962C8B-B14F-4D97-AF65-F5344CB8AC3E}">
        <p14:creationId xmlns:p14="http://schemas.microsoft.com/office/powerpoint/2010/main" val="444753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X:Phase</a:t>
            </a:r>
            <a:endParaRPr lang="en-US" dirty="0"/>
          </a:p>
        </p:txBody>
      </p:sp>
    </p:spTree>
    <p:extLst>
      <p:ext uri="{BB962C8B-B14F-4D97-AF65-F5344CB8AC3E}">
        <p14:creationId xmlns:p14="http://schemas.microsoft.com/office/powerpoint/2010/main" val="76156997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368233" y="4930483"/>
            <a:ext cx="1568743" cy="298808"/>
          </a:xfrm>
          <a:prstGeom prst="rect">
            <a:avLst/>
          </a:prstGeom>
          <a:solidFill>
            <a:srgbClr val="FFF10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 name="Content Placeholder 2"/>
          <p:cNvSpPr>
            <a:spLocks noGrp="1"/>
          </p:cNvSpPr>
          <p:nvPr>
            <p:ph type="body" sz="quarter" idx="10"/>
          </p:nvPr>
        </p:nvSpPr>
        <p:spPr>
          <a:xfrm>
            <a:off x="269239" y="1503013"/>
            <a:ext cx="11653523" cy="4674806"/>
          </a:xfrm>
        </p:spPr>
        <p:txBody>
          <a:bodyPr/>
          <a:lstStyle/>
          <a:p>
            <a:r>
              <a:rPr lang="en-US" sz="2353" dirty="0">
                <a:latin typeface="+mn-lt"/>
              </a:rPr>
              <a:t>Windows 8.1 </a:t>
            </a:r>
            <a:r>
              <a:rPr lang="en-US" sz="2353" dirty="0" err="1" smtClean="0">
                <a:latin typeface="+mn-lt"/>
              </a:rPr>
              <a:t>introdujo</a:t>
            </a:r>
            <a:r>
              <a:rPr lang="en-US" sz="2353" dirty="0" smtClean="0">
                <a:latin typeface="+mn-lt"/>
              </a:rPr>
              <a:t> el </a:t>
            </a:r>
            <a:r>
              <a:rPr lang="en-US" sz="2353" dirty="0" err="1" smtClean="0">
                <a:latin typeface="+mn-lt"/>
              </a:rPr>
              <a:t>evento</a:t>
            </a:r>
            <a:r>
              <a:rPr lang="en-US" sz="2353" dirty="0" smtClean="0">
                <a:latin typeface="+mn-lt"/>
              </a:rPr>
              <a:t> </a:t>
            </a:r>
            <a:r>
              <a:rPr lang="en-US" sz="2353" dirty="0" err="1" smtClean="0">
                <a:latin typeface="+mn-lt"/>
              </a:rPr>
              <a:t>ContainerContentChanging</a:t>
            </a:r>
            <a:endParaRPr lang="en-US" sz="2353" dirty="0">
              <a:latin typeface="+mn-lt"/>
            </a:endParaRPr>
          </a:p>
          <a:p>
            <a:pPr lvl="1"/>
            <a:r>
              <a:rPr lang="en-US" sz="1765" dirty="0" err="1" smtClean="0"/>
              <a:t>Permitía</a:t>
            </a:r>
            <a:r>
              <a:rPr lang="en-US" sz="1765" dirty="0" smtClean="0"/>
              <a:t> el </a:t>
            </a:r>
            <a:r>
              <a:rPr lang="en-US" sz="1765" dirty="0" err="1" smtClean="0"/>
              <a:t>renderizado</a:t>
            </a:r>
            <a:r>
              <a:rPr lang="en-US" sz="1765" dirty="0" smtClean="0"/>
              <a:t> </a:t>
            </a:r>
            <a:r>
              <a:rPr lang="en-US" sz="1765" dirty="0" err="1" smtClean="0"/>
              <a:t>progresivo</a:t>
            </a:r>
            <a:r>
              <a:rPr lang="en-US" sz="1765" dirty="0" smtClean="0"/>
              <a:t> de </a:t>
            </a:r>
            <a:r>
              <a:rPr lang="en-US" sz="1765" dirty="0" err="1" smtClean="0"/>
              <a:t>elementos</a:t>
            </a:r>
            <a:r>
              <a:rPr lang="en-US" sz="1765" dirty="0" smtClean="0"/>
              <a:t> de </a:t>
            </a:r>
            <a:r>
              <a:rPr lang="en-US" sz="1765" dirty="0" err="1" smtClean="0"/>
              <a:t>listado</a:t>
            </a:r>
            <a:endParaRPr lang="en-US" sz="1765" dirty="0"/>
          </a:p>
          <a:p>
            <a:pPr lvl="1"/>
            <a:r>
              <a:rPr lang="en-US" sz="1765" dirty="0" err="1" smtClean="0"/>
              <a:t>Requería</a:t>
            </a:r>
            <a:r>
              <a:rPr lang="en-US" sz="1765" dirty="0" smtClean="0"/>
              <a:t> </a:t>
            </a:r>
            <a:r>
              <a:rPr lang="en-US" sz="1765" dirty="0" err="1" smtClean="0"/>
              <a:t>código</a:t>
            </a:r>
            <a:r>
              <a:rPr lang="en-US" sz="1765" dirty="0" smtClean="0"/>
              <a:t> para </a:t>
            </a:r>
            <a:r>
              <a:rPr lang="en-US" sz="1765" dirty="0" err="1" smtClean="0"/>
              <a:t>actualizar</a:t>
            </a:r>
            <a:r>
              <a:rPr lang="en-US" sz="1765" dirty="0" smtClean="0"/>
              <a:t> la </a:t>
            </a:r>
            <a:r>
              <a:rPr lang="en-US" sz="1765" dirty="0" err="1" smtClean="0"/>
              <a:t>plantilla</a:t>
            </a:r>
            <a:r>
              <a:rPr lang="en-US" sz="1765" dirty="0" smtClean="0"/>
              <a:t> </a:t>
            </a:r>
            <a:r>
              <a:rPr lang="en-US" sz="1765" dirty="0" err="1" smtClean="0"/>
              <a:t>que</a:t>
            </a:r>
            <a:r>
              <a:rPr lang="en-US" sz="1765" dirty="0" smtClean="0"/>
              <a:t> </a:t>
            </a:r>
            <a:r>
              <a:rPr lang="en-US" sz="1765" dirty="0" err="1" smtClean="0"/>
              <a:t>evitaba</a:t>
            </a:r>
            <a:r>
              <a:rPr lang="en-US" sz="1765" dirty="0" smtClean="0"/>
              <a:t> el </a:t>
            </a:r>
            <a:r>
              <a:rPr lang="en-US" sz="1765" dirty="0" err="1" smtClean="0"/>
              <a:t>uso</a:t>
            </a:r>
            <a:r>
              <a:rPr lang="en-US" sz="1765" dirty="0" smtClean="0"/>
              <a:t> de binding</a:t>
            </a:r>
            <a:endParaRPr lang="en-US" sz="1765" dirty="0"/>
          </a:p>
          <a:p>
            <a:pPr lvl="1"/>
            <a:endParaRPr lang="en-US" sz="1029" dirty="0"/>
          </a:p>
          <a:p>
            <a:r>
              <a:rPr lang="en-US" sz="2353" dirty="0">
                <a:latin typeface="+mn-lt"/>
              </a:rPr>
              <a:t>x:Phase </a:t>
            </a:r>
            <a:r>
              <a:rPr lang="en-US" sz="2353" dirty="0" err="1" smtClean="0">
                <a:latin typeface="+mn-lt"/>
              </a:rPr>
              <a:t>permite</a:t>
            </a:r>
            <a:r>
              <a:rPr lang="en-US" sz="2353" dirty="0" smtClean="0">
                <a:latin typeface="+mn-lt"/>
              </a:rPr>
              <a:t> </a:t>
            </a:r>
            <a:r>
              <a:rPr lang="en-US" sz="2353" dirty="0" err="1" smtClean="0">
                <a:latin typeface="+mn-lt"/>
              </a:rPr>
              <a:t>declarar</a:t>
            </a:r>
            <a:r>
              <a:rPr lang="en-US" sz="2353" dirty="0" smtClean="0">
                <a:latin typeface="+mn-lt"/>
              </a:rPr>
              <a:t> rendering </a:t>
            </a:r>
            <a:r>
              <a:rPr lang="en-US" sz="2353" dirty="0" err="1" smtClean="0">
                <a:latin typeface="+mn-lt"/>
              </a:rPr>
              <a:t>por</a:t>
            </a:r>
            <a:r>
              <a:rPr lang="en-US" sz="2353" dirty="0" smtClean="0">
                <a:latin typeface="+mn-lt"/>
              </a:rPr>
              <a:t> </a:t>
            </a:r>
            <a:r>
              <a:rPr lang="en-US" sz="2353" dirty="0" err="1" smtClean="0">
                <a:latin typeface="+mn-lt"/>
              </a:rPr>
              <a:t>fases</a:t>
            </a:r>
            <a:endParaRPr lang="en-US" sz="2353" dirty="0">
              <a:latin typeface="+mn-lt"/>
            </a:endParaRPr>
          </a:p>
          <a:p>
            <a:endParaRPr lang="en-US" sz="1568" dirty="0">
              <a:latin typeface="+mn-lt"/>
            </a:endParaRPr>
          </a:p>
          <a:p>
            <a:pPr marL="236546" lvl="1">
              <a:lnSpc>
                <a:spcPct val="107000"/>
              </a:lnSpc>
              <a:spcBef>
                <a:spcPts val="0"/>
              </a:spcBef>
            </a:pP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961"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DataTemplate</a:t>
            </a:r>
            <a:r>
              <a:rPr lang="en-US" sz="1961" dirty="0">
                <a:solidFill>
                  <a:srgbClr val="FF0000"/>
                </a:solidFill>
                <a:latin typeface="Consolas" panose="020B0609020204030204" pitchFamily="49" charset="0"/>
                <a:ea typeface="Calibri" panose="020F0502020204030204" pitchFamily="34" charset="0"/>
                <a:cs typeface="Times New Roman" panose="02020603050405020304" pitchFamily="18" charset="0"/>
              </a:rPr>
              <a:t> x</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961" dirty="0">
                <a:solidFill>
                  <a:srgbClr val="FF0000"/>
                </a:solidFill>
                <a:latin typeface="Consolas" panose="020B0609020204030204" pitchFamily="49" charset="0"/>
                <a:ea typeface="Calibri" panose="020F0502020204030204" pitchFamily="34" charset="0"/>
                <a:cs typeface="Times New Roman" panose="02020603050405020304" pitchFamily="18" charset="0"/>
              </a:rPr>
              <a:t>DataType</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="model:FileItem"&gt;</a:t>
            </a:r>
            <a:endParaRPr lang="en-US" sz="1961" dirty="0">
              <a:latin typeface="Calibri" panose="020F0502020204030204" pitchFamily="34" charset="0"/>
              <a:ea typeface="Calibri" panose="020F0502020204030204" pitchFamily="34" charset="0"/>
              <a:cs typeface="Times New Roman" panose="02020603050405020304" pitchFamily="18" charset="0"/>
            </a:endParaRPr>
          </a:p>
          <a:p>
            <a:pPr marL="236546" lvl="1">
              <a:lnSpc>
                <a:spcPct val="107000"/>
              </a:lnSpc>
              <a:spcBef>
                <a:spcPts val="0"/>
              </a:spcBef>
            </a:pPr>
            <a:r>
              <a:rPr lang="en-US" sz="1961"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961" dirty="0">
                <a:solidFill>
                  <a:srgbClr val="A31515"/>
                </a:solidFill>
                <a:latin typeface="Consolas" panose="020B0609020204030204" pitchFamily="49" charset="0"/>
                <a:ea typeface="Calibri" panose="020F0502020204030204" pitchFamily="34" charset="0"/>
                <a:cs typeface="Times New Roman" panose="02020603050405020304" pitchFamily="18" charset="0"/>
              </a:rPr>
              <a:t>Grid</a:t>
            </a:r>
            <a:r>
              <a:rPr lang="en-US" sz="1961" dirty="0">
                <a:solidFill>
                  <a:srgbClr val="FF0000"/>
                </a:solidFill>
                <a:latin typeface="Consolas" panose="020B0609020204030204" pitchFamily="49" charset="0"/>
                <a:ea typeface="Calibri" panose="020F0502020204030204" pitchFamily="34" charset="0"/>
                <a:cs typeface="Times New Roman" panose="02020603050405020304" pitchFamily="18" charset="0"/>
              </a:rPr>
              <a:t> Width</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="200"</a:t>
            </a:r>
            <a:r>
              <a:rPr lang="en-US" sz="1961" dirty="0">
                <a:solidFill>
                  <a:srgbClr val="FF0000"/>
                </a:solidFill>
                <a:latin typeface="Consolas" panose="020B0609020204030204" pitchFamily="49" charset="0"/>
                <a:ea typeface="Calibri" panose="020F0502020204030204" pitchFamily="34" charset="0"/>
                <a:cs typeface="Times New Roman" panose="02020603050405020304" pitchFamily="18" charset="0"/>
              </a:rPr>
              <a:t> Height</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="80"&gt;</a:t>
            </a:r>
            <a:endParaRPr lang="en-US" sz="1961" dirty="0">
              <a:latin typeface="Calibri" panose="020F0502020204030204" pitchFamily="34" charset="0"/>
              <a:ea typeface="Calibri" panose="020F0502020204030204" pitchFamily="34" charset="0"/>
              <a:cs typeface="Times New Roman" panose="02020603050405020304" pitchFamily="18" charset="0"/>
            </a:endParaRPr>
          </a:p>
          <a:p>
            <a:pPr marL="236546" lvl="1">
              <a:lnSpc>
                <a:spcPct val="107000"/>
              </a:lnSpc>
              <a:spcBef>
                <a:spcPts val="0"/>
              </a:spcBef>
            </a:pP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961"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TextBlock</a:t>
            </a:r>
            <a:r>
              <a:rPr lang="en-US" sz="1961" dirty="0">
                <a:solidFill>
                  <a:srgbClr val="FF0000"/>
                </a:solidFill>
                <a:latin typeface="Consolas" panose="020B0609020204030204" pitchFamily="49" charset="0"/>
                <a:ea typeface="Calibri" panose="020F0502020204030204" pitchFamily="34" charset="0"/>
                <a:cs typeface="Times New Roman" panose="02020603050405020304" pitchFamily="18" charset="0"/>
              </a:rPr>
              <a:t> Text</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961"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x</a:t>
            </a:r>
            <a:r>
              <a:rPr lang="en-US" sz="196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961"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Bind</a:t>
            </a:r>
            <a:r>
              <a:rPr lang="en-US" sz="1961" dirty="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r>
              <a:rPr lang="en-US" sz="1961"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DisplayName</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961" dirty="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961" dirty="0">
              <a:latin typeface="Calibri" panose="020F0502020204030204" pitchFamily="34" charset="0"/>
              <a:ea typeface="Calibri" panose="020F0502020204030204" pitchFamily="34" charset="0"/>
              <a:cs typeface="Times New Roman" panose="02020603050405020304" pitchFamily="18" charset="0"/>
            </a:endParaRPr>
          </a:p>
          <a:p>
            <a:pPr marL="236546" lvl="1">
              <a:lnSpc>
                <a:spcPct val="107000"/>
              </a:lnSpc>
              <a:spcBef>
                <a:spcPts val="0"/>
              </a:spcBef>
            </a:pP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961"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TextBlock</a:t>
            </a:r>
            <a:r>
              <a:rPr lang="en-US" sz="1961" dirty="0">
                <a:solidFill>
                  <a:srgbClr val="FF0000"/>
                </a:solidFill>
                <a:latin typeface="Consolas" panose="020B0609020204030204" pitchFamily="49" charset="0"/>
                <a:ea typeface="Calibri" panose="020F0502020204030204" pitchFamily="34" charset="0"/>
                <a:cs typeface="Times New Roman" panose="02020603050405020304" pitchFamily="18" charset="0"/>
              </a:rPr>
              <a:t> Text</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961"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x</a:t>
            </a:r>
            <a:r>
              <a:rPr lang="en-US" sz="196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961"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Bind</a:t>
            </a:r>
            <a:r>
              <a:rPr lang="en-US" sz="1961" dirty="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r>
              <a:rPr lang="en-US" sz="1961"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prettyDate</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961"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961" dirty="0">
                <a:solidFill>
                  <a:srgbClr val="FF0000"/>
                </a:solidFill>
                <a:latin typeface="Consolas" panose="020B0609020204030204" pitchFamily="49" charset="0"/>
                <a:ea typeface="Calibri" panose="020F0502020204030204" pitchFamily="34" charset="0"/>
                <a:cs typeface="Times New Roman" panose="02020603050405020304" pitchFamily="18" charset="0"/>
              </a:rPr>
              <a:t>x</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961" dirty="0">
                <a:solidFill>
                  <a:srgbClr val="FF0000"/>
                </a:solidFill>
                <a:latin typeface="Consolas" panose="020B0609020204030204" pitchFamily="49" charset="0"/>
                <a:ea typeface="Calibri" panose="020F0502020204030204" pitchFamily="34" charset="0"/>
                <a:cs typeface="Times New Roman" panose="02020603050405020304" pitchFamily="18" charset="0"/>
              </a:rPr>
              <a:t>Phase</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="1"/&gt;</a:t>
            </a:r>
            <a:endParaRPr lang="en-US" sz="1961" dirty="0">
              <a:latin typeface="Calibri" panose="020F0502020204030204" pitchFamily="34" charset="0"/>
              <a:ea typeface="Calibri" panose="020F0502020204030204" pitchFamily="34" charset="0"/>
              <a:cs typeface="Times New Roman" panose="02020603050405020304" pitchFamily="18" charset="0"/>
            </a:endParaRPr>
          </a:p>
          <a:p>
            <a:pPr marL="236546" lvl="1">
              <a:lnSpc>
                <a:spcPct val="107000"/>
              </a:lnSpc>
              <a:spcBef>
                <a:spcPts val="0"/>
              </a:spcBef>
            </a:pP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961" dirty="0">
                <a:solidFill>
                  <a:srgbClr val="A31515"/>
                </a:solidFill>
                <a:latin typeface="Consolas" panose="020B0609020204030204" pitchFamily="49" charset="0"/>
                <a:ea typeface="Calibri" panose="020F0502020204030204" pitchFamily="34" charset="0"/>
                <a:cs typeface="Times New Roman" panose="02020603050405020304" pitchFamily="18" charset="0"/>
              </a:rPr>
              <a:t>Grid</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961" dirty="0">
              <a:latin typeface="Calibri" panose="020F0502020204030204" pitchFamily="34" charset="0"/>
              <a:ea typeface="Calibri" panose="020F0502020204030204" pitchFamily="34" charset="0"/>
              <a:cs typeface="Times New Roman" panose="02020603050405020304" pitchFamily="18" charset="0"/>
            </a:endParaRPr>
          </a:p>
          <a:p>
            <a:pPr marL="236546" lvl="1">
              <a:lnSpc>
                <a:spcPct val="107000"/>
              </a:lnSpc>
              <a:spcBef>
                <a:spcPts val="0"/>
              </a:spcBef>
            </a:pP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961"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DataTemplate</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p>
          <a:p>
            <a:pPr marL="236546" lvl="1">
              <a:lnSpc>
                <a:spcPct val="107000"/>
              </a:lnSpc>
              <a:spcBef>
                <a:spcPts val="0"/>
              </a:spcBef>
            </a:pPr>
            <a:endParaRPr lang="en-US" sz="1029" dirty="0"/>
          </a:p>
        </p:txBody>
      </p:sp>
      <p:sp>
        <p:nvSpPr>
          <p:cNvPr id="2" name="Title 1"/>
          <p:cNvSpPr>
            <a:spLocks noGrp="1"/>
          </p:cNvSpPr>
          <p:nvPr>
            <p:ph type="title"/>
          </p:nvPr>
        </p:nvSpPr>
        <p:spPr/>
        <p:txBody>
          <a:bodyPr/>
          <a:lstStyle/>
          <a:p>
            <a:r>
              <a:rPr lang="en-US" dirty="0" smtClean="0"/>
              <a:t>x:Phase – rendering </a:t>
            </a:r>
            <a:r>
              <a:rPr lang="en-US" dirty="0" err="1" smtClean="0"/>
              <a:t>progresivo</a:t>
            </a:r>
            <a:r>
              <a:rPr lang="en-US" dirty="0" smtClean="0"/>
              <a:t> </a:t>
            </a:r>
            <a:r>
              <a:rPr lang="en-US" dirty="0" err="1" smtClean="0"/>
              <a:t>en</a:t>
            </a:r>
            <a:r>
              <a:rPr lang="en-US" dirty="0" smtClean="0"/>
              <a:t> </a:t>
            </a:r>
            <a:r>
              <a:rPr lang="en-US" dirty="0" err="1" smtClean="0"/>
              <a:t>listados</a:t>
            </a:r>
            <a:endParaRPr lang="en-US" dirty="0"/>
          </a:p>
        </p:txBody>
      </p:sp>
      <p:sp>
        <p:nvSpPr>
          <p:cNvPr id="11" name="Rounded Rectangular Callout 10"/>
          <p:cNvSpPr/>
          <p:nvPr/>
        </p:nvSpPr>
        <p:spPr bwMode="auto">
          <a:xfrm>
            <a:off x="8717923" y="2927177"/>
            <a:ext cx="3137488" cy="747021"/>
          </a:xfrm>
          <a:prstGeom prst="wedgeRoundRectCallout">
            <a:avLst>
              <a:gd name="adj1" fmla="val -89025"/>
              <a:gd name="adj2" fmla="val 201316"/>
              <a:gd name="adj3" fmla="val 16667"/>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dirty="0" smtClean="0">
                <a:gradFill>
                  <a:gsLst>
                    <a:gs pos="0">
                      <a:srgbClr val="FFFFFF"/>
                    </a:gs>
                    <a:gs pos="100000">
                      <a:srgbClr val="FFFFFF"/>
                    </a:gs>
                  </a:gsLst>
                  <a:lin ang="5400000" scaled="0"/>
                </a:gradFill>
                <a:ea typeface="Segoe UI" pitchFamily="34" charset="0"/>
                <a:cs typeface="Segoe UI" pitchFamily="34" charset="0"/>
              </a:rPr>
              <a:t>Valor </a:t>
            </a:r>
            <a:r>
              <a:rPr lang="en-US" dirty="0" err="1" smtClean="0">
                <a:gradFill>
                  <a:gsLst>
                    <a:gs pos="0">
                      <a:srgbClr val="FFFFFF"/>
                    </a:gs>
                    <a:gs pos="100000">
                      <a:srgbClr val="FFFFFF"/>
                    </a:gs>
                  </a:gsLst>
                  <a:lin ang="5400000" scaled="0"/>
                </a:gradFill>
                <a:ea typeface="Segoe UI" pitchFamily="34" charset="0"/>
                <a:cs typeface="Segoe UI" pitchFamily="34" charset="0"/>
              </a:rPr>
              <a:t>implícito</a:t>
            </a:r>
            <a:r>
              <a:rPr lang="en-US" dirty="0" smtClean="0">
                <a:gradFill>
                  <a:gsLst>
                    <a:gs pos="0">
                      <a:srgbClr val="FFFFFF"/>
                    </a:gs>
                    <a:gs pos="100000">
                      <a:srgbClr val="FFFFFF"/>
                    </a:gs>
                  </a:gsLst>
                  <a:lin ang="5400000" scaled="0"/>
                </a:gradFill>
                <a:ea typeface="Segoe UI" pitchFamily="34" charset="0"/>
                <a:cs typeface="Segoe UI" pitchFamily="34" charset="0"/>
              </a:rPr>
              <a:t> de x:Phase</a:t>
            </a:r>
            <a:r>
              <a:rPr lang="en-US" dirty="0">
                <a:gradFill>
                  <a:gsLst>
                    <a:gs pos="0">
                      <a:srgbClr val="FFFFFF"/>
                    </a:gs>
                    <a:gs pos="100000">
                      <a:srgbClr val="FFFFFF"/>
                    </a:gs>
                  </a:gsLst>
                  <a:lin ang="5400000" scaled="0"/>
                </a:gradFill>
                <a:ea typeface="Segoe UI" pitchFamily="34" charset="0"/>
                <a:cs typeface="Segoe UI" pitchFamily="34" charset="0"/>
              </a:rPr>
              <a:t>="0" </a:t>
            </a:r>
            <a:r>
              <a:rPr lang="en-US" dirty="0" err="1" smtClean="0">
                <a:gradFill>
                  <a:gsLst>
                    <a:gs pos="0">
                      <a:srgbClr val="FFFFFF"/>
                    </a:gs>
                    <a:gs pos="100000">
                      <a:srgbClr val="FFFFFF"/>
                    </a:gs>
                  </a:gsLst>
                  <a:lin ang="5400000" scaled="0"/>
                </a:gradFill>
                <a:ea typeface="Segoe UI" pitchFamily="34" charset="0"/>
                <a:cs typeface="Segoe UI" pitchFamily="34" charset="0"/>
              </a:rPr>
              <a:t>cuando</a:t>
            </a:r>
            <a:r>
              <a:rPr lang="en-US" dirty="0" smtClean="0">
                <a:gradFill>
                  <a:gsLst>
                    <a:gs pos="0">
                      <a:srgbClr val="FFFFFF"/>
                    </a:gs>
                    <a:gs pos="100000">
                      <a:srgbClr val="FFFFFF"/>
                    </a:gs>
                  </a:gsLst>
                  <a:lin ang="5400000" scaled="0"/>
                </a:gradFill>
                <a:ea typeface="Segoe UI" pitchFamily="34" charset="0"/>
                <a:cs typeface="Segoe UI" pitchFamily="34" charset="0"/>
              </a:rPr>
              <a:t> no se </a:t>
            </a:r>
            <a:r>
              <a:rPr lang="en-US" dirty="0" err="1" smtClean="0">
                <a:gradFill>
                  <a:gsLst>
                    <a:gs pos="0">
                      <a:srgbClr val="FFFFFF"/>
                    </a:gs>
                    <a:gs pos="100000">
                      <a:srgbClr val="FFFFFF"/>
                    </a:gs>
                  </a:gsLst>
                  <a:lin ang="5400000" scaled="0"/>
                </a:gradFill>
                <a:ea typeface="Segoe UI" pitchFamily="34" charset="0"/>
                <a:cs typeface="Segoe UI" pitchFamily="34" charset="0"/>
              </a:rPr>
              <a:t>especifica</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1" y="6432080"/>
            <a:ext cx="3055117" cy="425400"/>
          </a:xfrm>
          <a:prstGeom prst="rect">
            <a:avLst/>
          </a:prstGeom>
          <a:noFill/>
        </p:spPr>
        <p:txBody>
          <a:bodyPr wrap="none" lIns="179285" tIns="143428" rIns="179285" bIns="143428" rtlCol="0">
            <a:spAutoFit/>
          </a:bodyPr>
          <a:lstStyle/>
          <a:p>
            <a:pPr>
              <a:lnSpc>
                <a:spcPct val="90000"/>
              </a:lnSpc>
              <a:spcAft>
                <a:spcPts val="588"/>
              </a:spcAft>
            </a:pPr>
            <a:r>
              <a:rPr lang="en-US" sz="980" dirty="0" err="1" smtClean="0">
                <a:gradFill>
                  <a:gsLst>
                    <a:gs pos="2917">
                      <a:srgbClr val="404040"/>
                    </a:gs>
                    <a:gs pos="30000">
                      <a:srgbClr val="404040"/>
                    </a:gs>
                  </a:gsLst>
                  <a:lin ang="5400000" scaled="0"/>
                </a:gradFill>
              </a:rPr>
              <a:t>Más</a:t>
            </a:r>
            <a:r>
              <a:rPr lang="en-US" sz="980" dirty="0" smtClean="0">
                <a:gradFill>
                  <a:gsLst>
                    <a:gs pos="2917">
                      <a:srgbClr val="404040"/>
                    </a:gs>
                    <a:gs pos="30000">
                      <a:srgbClr val="404040"/>
                    </a:gs>
                  </a:gsLst>
                  <a:lin ang="5400000" scaled="0"/>
                </a:gradFill>
              </a:rPr>
              <a:t> </a:t>
            </a:r>
            <a:r>
              <a:rPr lang="en-US" sz="980" dirty="0" err="1" smtClean="0">
                <a:gradFill>
                  <a:gsLst>
                    <a:gs pos="2917">
                      <a:srgbClr val="404040"/>
                    </a:gs>
                    <a:gs pos="30000">
                      <a:srgbClr val="404040"/>
                    </a:gs>
                  </a:gsLst>
                  <a:lin ang="5400000" scaled="0"/>
                </a:gradFill>
              </a:rPr>
              <a:t>información</a:t>
            </a:r>
            <a:r>
              <a:rPr lang="en-US" sz="980" dirty="0" smtClean="0">
                <a:gradFill>
                  <a:gsLst>
                    <a:gs pos="2917">
                      <a:srgbClr val="404040"/>
                    </a:gs>
                    <a:gs pos="30000">
                      <a:srgbClr val="404040"/>
                    </a:gs>
                  </a:gsLst>
                  <a:lin ang="5400000" scaled="0"/>
                </a:gradFill>
              </a:rPr>
              <a:t>: </a:t>
            </a:r>
            <a:r>
              <a:rPr lang="en-US" sz="980" dirty="0">
                <a:gradFill>
                  <a:gsLst>
                    <a:gs pos="2917">
                      <a:srgbClr val="404040"/>
                    </a:gs>
                    <a:gs pos="30000">
                      <a:srgbClr val="404040"/>
                    </a:gs>
                  </a:gsLst>
                  <a:lin ang="5400000" scaled="0"/>
                </a:gradFill>
                <a:hlinkClick r:id="rId3"/>
              </a:rPr>
              <a:t>Build 2013 talk on </a:t>
            </a:r>
            <a:r>
              <a:rPr lang="en-US" sz="980" dirty="0" err="1">
                <a:gradFill>
                  <a:gsLst>
                    <a:gs pos="2917">
                      <a:srgbClr val="404040"/>
                    </a:gs>
                    <a:gs pos="30000">
                      <a:srgbClr val="404040"/>
                    </a:gs>
                  </a:gsLst>
                  <a:lin ang="5400000" scaled="0"/>
                </a:gradFill>
                <a:hlinkClick r:id="rId3"/>
              </a:rPr>
              <a:t>ListView</a:t>
            </a:r>
            <a:r>
              <a:rPr lang="en-US" sz="980" dirty="0">
                <a:gradFill>
                  <a:gsLst>
                    <a:gs pos="2917">
                      <a:srgbClr val="404040"/>
                    </a:gs>
                    <a:gs pos="30000">
                      <a:srgbClr val="404040"/>
                    </a:gs>
                  </a:gsLst>
                  <a:lin ang="5400000" scaled="0"/>
                </a:gradFill>
                <a:hlinkClick r:id="rId3"/>
              </a:rPr>
              <a:t> &amp; CCC</a:t>
            </a:r>
            <a:endParaRPr lang="en-US" sz="980" dirty="0">
              <a:gradFill>
                <a:gsLst>
                  <a:gs pos="2917">
                    <a:srgbClr val="404040"/>
                  </a:gs>
                  <a:gs pos="30000">
                    <a:srgbClr val="404040"/>
                  </a:gs>
                </a:gsLst>
                <a:lin ang="5400000" scaled="0"/>
              </a:gradFill>
            </a:endParaRPr>
          </a:p>
        </p:txBody>
      </p:sp>
    </p:spTree>
    <p:extLst>
      <p:ext uri="{BB962C8B-B14F-4D97-AF65-F5344CB8AC3E}">
        <p14:creationId xmlns:p14="http://schemas.microsoft.com/office/powerpoint/2010/main" val="25019380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Effect transition="in" filter="fade">
                                      <p:cBhvr>
                                        <p:cTn id="25" dur="500"/>
                                        <p:tgtEl>
                                          <p:spTgt spid="3">
                                            <p:txEl>
                                              <p:pRg st="11" end="11"/>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X:Phase</a:t>
            </a:r>
            <a:endParaRPr lang="en-US" dirty="0"/>
          </a:p>
        </p:txBody>
      </p:sp>
    </p:spTree>
    <p:extLst>
      <p:ext uri="{BB962C8B-B14F-4D97-AF65-F5344CB8AC3E}">
        <p14:creationId xmlns:p14="http://schemas.microsoft.com/office/powerpoint/2010/main" val="51036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1158" y="1084290"/>
            <a:ext cx="10969688" cy="647864"/>
          </a:xfrm>
        </p:spPr>
        <p:txBody>
          <a:bodyPr/>
          <a:lstStyle/>
          <a:p>
            <a:r>
              <a:rPr lang="en-US" sz="4312" dirty="0">
                <a:latin typeface="+mn-lt"/>
              </a:rPr>
              <a:t>Javier Suárez Ruiz</a:t>
            </a:r>
          </a:p>
        </p:txBody>
      </p:sp>
      <p:sp>
        <p:nvSpPr>
          <p:cNvPr id="4" name="Text Placeholder 4"/>
          <p:cNvSpPr>
            <a:spLocks noGrp="1"/>
          </p:cNvSpPr>
          <p:nvPr/>
        </p:nvSpPr>
        <p:spPr>
          <a:xfrm>
            <a:off x="494030" y="1918955"/>
            <a:ext cx="5839578" cy="3732444"/>
          </a:xfrm>
          <a:prstGeom prst="rect">
            <a:avLst/>
          </a:prstGeom>
        </p:spPr>
        <p:txBody>
          <a:bodyPr vert="horz" lIns="121903" tIns="0" rIns="121903" bIns="60952" rtlCol="0">
            <a:norm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bg2"/>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961" dirty="0" smtClean="0">
                <a:solidFill>
                  <a:schemeClr val="bg2">
                    <a:lumMod val="25000"/>
                  </a:schemeClr>
                </a:solidFill>
              </a:rPr>
              <a:t>Developer Plain Concepts</a:t>
            </a:r>
            <a:endParaRPr lang="en-US" sz="1568" i="1" dirty="0">
              <a:solidFill>
                <a:schemeClr val="bg2">
                  <a:lumMod val="25000"/>
                </a:schemeClr>
              </a:solidFill>
            </a:endParaRPr>
          </a:p>
          <a:p>
            <a:r>
              <a:rPr lang="en-US" sz="2745" dirty="0">
                <a:solidFill>
                  <a:schemeClr val="bg2">
                    <a:lumMod val="25000"/>
                  </a:schemeClr>
                </a:solidFill>
              </a:rPr>
              <a:t>Microsoft MVP Windows Platform </a:t>
            </a:r>
            <a:r>
              <a:rPr lang="en-US" sz="2745" dirty="0" smtClean="0">
                <a:solidFill>
                  <a:schemeClr val="bg2">
                    <a:lumMod val="25000"/>
                  </a:schemeClr>
                </a:solidFill>
              </a:rPr>
              <a:t>Development</a:t>
            </a:r>
          </a:p>
          <a:p>
            <a:r>
              <a:rPr lang="en-US" sz="2745" dirty="0" smtClean="0">
                <a:solidFill>
                  <a:schemeClr val="bg2">
                    <a:lumMod val="25000"/>
                  </a:schemeClr>
                </a:solidFill>
              </a:rPr>
              <a:t>Xamarin Certified Developer</a:t>
            </a:r>
            <a:endParaRPr lang="en-US" sz="2745" dirty="0">
              <a:solidFill>
                <a:schemeClr val="bg2">
                  <a:lumMod val="25000"/>
                </a:schemeClr>
              </a:solidFill>
            </a:endParaRPr>
          </a:p>
          <a:p>
            <a:endParaRPr lang="en-US" sz="2000" dirty="0">
              <a:solidFill>
                <a:schemeClr val="bg2">
                  <a:lumMod val="25000"/>
                </a:schemeClr>
              </a:solidFill>
            </a:endParaRPr>
          </a:p>
          <a:p>
            <a:pPr marL="380936" indent="-380936">
              <a:buFont typeface="Arial" panose="020B0604020202020204" pitchFamily="34" charset="0"/>
              <a:buChar char="•"/>
            </a:pPr>
            <a:r>
              <a:rPr lang="en-US" sz="2000" dirty="0">
                <a:solidFill>
                  <a:schemeClr val="bg2">
                    <a:lumMod val="25000"/>
                  </a:schemeClr>
                </a:solidFill>
              </a:rPr>
              <a:t>Blog: </a:t>
            </a:r>
            <a:r>
              <a:rPr lang="en-US" sz="2000" dirty="0">
                <a:solidFill>
                  <a:schemeClr val="bg2">
                    <a:lumMod val="25000"/>
                  </a:schemeClr>
                </a:solidFill>
                <a:hlinkClick r:id="rId3"/>
              </a:rPr>
              <a:t>http://geeks.ms/blogs/jsuarez</a:t>
            </a:r>
            <a:endParaRPr lang="en-US" sz="2000" dirty="0">
              <a:solidFill>
                <a:schemeClr val="bg2">
                  <a:lumMod val="25000"/>
                </a:schemeClr>
              </a:solidFill>
            </a:endParaRPr>
          </a:p>
          <a:p>
            <a:pPr marL="380936" indent="-380936">
              <a:buFont typeface="Arial" panose="020B0604020202020204" pitchFamily="34" charset="0"/>
              <a:buChar char="•"/>
            </a:pPr>
            <a:r>
              <a:rPr lang="en-US" sz="2000" dirty="0">
                <a:solidFill>
                  <a:schemeClr val="bg2">
                    <a:lumMod val="25000"/>
                  </a:schemeClr>
                </a:solidFill>
              </a:rPr>
              <a:t>Email: </a:t>
            </a:r>
            <a:r>
              <a:rPr lang="en-US" sz="2000" dirty="0">
                <a:solidFill>
                  <a:schemeClr val="bg2">
                    <a:lumMod val="25000"/>
                  </a:schemeClr>
                </a:solidFill>
                <a:hlinkClick r:id="rId4"/>
              </a:rPr>
              <a:t>javiersuarezruiz@hotmail.com</a:t>
            </a:r>
            <a:endParaRPr lang="en-US" sz="2000" dirty="0">
              <a:solidFill>
                <a:schemeClr val="bg2">
                  <a:lumMod val="25000"/>
                </a:schemeClr>
              </a:solidFill>
            </a:endParaRPr>
          </a:p>
          <a:p>
            <a:pPr marL="380936" indent="-380936">
              <a:buFont typeface="Arial" panose="020B0604020202020204" pitchFamily="34" charset="0"/>
              <a:buChar char="•"/>
            </a:pPr>
            <a:r>
              <a:rPr lang="en-US" sz="2000" dirty="0">
                <a:solidFill>
                  <a:schemeClr val="bg2">
                    <a:lumMod val="25000"/>
                  </a:schemeClr>
                </a:solidFill>
              </a:rPr>
              <a:t>Twitter: @</a:t>
            </a:r>
            <a:r>
              <a:rPr lang="en-US" sz="2000" dirty="0" err="1">
                <a:solidFill>
                  <a:schemeClr val="bg2">
                    <a:lumMod val="25000"/>
                  </a:schemeClr>
                </a:solidFill>
              </a:rPr>
              <a:t>jsuarezruiz</a:t>
            </a:r>
            <a:endParaRPr lang="en-US" sz="2000" dirty="0">
              <a:solidFill>
                <a:schemeClr val="bg2">
                  <a:lumMod val="25000"/>
                </a:schemeClr>
              </a:solidFill>
            </a:endParaRPr>
          </a:p>
          <a:p>
            <a:endParaRPr lang="en-US" sz="2000" dirty="0">
              <a:solidFill>
                <a:schemeClr val="accent1"/>
              </a:solidFill>
            </a:endParaRPr>
          </a:p>
        </p:txBody>
      </p:sp>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6438" y="1084289"/>
            <a:ext cx="3724339" cy="4012129"/>
          </a:xfrm>
          <a:prstGeom prst="rect">
            <a:avLst/>
          </a:prstGeom>
        </p:spPr>
      </p:pic>
    </p:spTree>
    <p:extLst>
      <p:ext uri="{BB962C8B-B14F-4D97-AF65-F5344CB8AC3E}">
        <p14:creationId xmlns:p14="http://schemas.microsoft.com/office/powerpoint/2010/main" val="239543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X:DeferLoadStrategy</a:t>
            </a:r>
            <a:endParaRPr lang="en-US" dirty="0"/>
          </a:p>
        </p:txBody>
      </p:sp>
    </p:spTree>
    <p:extLst>
      <p:ext uri="{BB962C8B-B14F-4D97-AF65-F5344CB8AC3E}">
        <p14:creationId xmlns:p14="http://schemas.microsoft.com/office/powerpoint/2010/main" val="194884044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418641" y="1635896"/>
            <a:ext cx="11504121" cy="4931036"/>
          </a:xfrm>
          <a:prstGeom prst="rect">
            <a:avLst/>
          </a:prstGeom>
        </p:spPr>
        <p:txBody>
          <a:bodyPr/>
          <a:lstStyle/>
          <a:p>
            <a:r>
              <a:rPr lang="en-US" dirty="0" err="1" smtClean="0"/>
              <a:t>Elementos</a:t>
            </a:r>
            <a:r>
              <a:rPr lang="en-US" dirty="0" smtClean="0"/>
              <a:t> son </a:t>
            </a:r>
            <a:r>
              <a:rPr lang="en-US" dirty="0" err="1" smtClean="0"/>
              <a:t>instructiones</a:t>
            </a:r>
            <a:r>
              <a:rPr lang="en-US" dirty="0" smtClean="0"/>
              <a:t> para el framework</a:t>
            </a:r>
            <a:endParaRPr lang="en-US" dirty="0" smtClean="0"/>
          </a:p>
          <a:p>
            <a:pPr marL="547792" lvl="2" indent="0">
              <a:buNone/>
            </a:pPr>
            <a:r>
              <a:rPr lang="en-US" dirty="0" smtClean="0"/>
              <a:t>1000 </a:t>
            </a:r>
            <a:r>
              <a:rPr lang="en-US" dirty="0" err="1" smtClean="0"/>
              <a:t>elementos</a:t>
            </a:r>
            <a:r>
              <a:rPr lang="en-US" dirty="0" smtClean="0"/>
              <a:t> </a:t>
            </a:r>
            <a:r>
              <a:rPr lang="en-US" dirty="0" smtClean="0"/>
              <a:t>~1 s</a:t>
            </a:r>
          </a:p>
          <a:p>
            <a:r>
              <a:rPr lang="en-US" dirty="0" err="1" smtClean="0"/>
              <a:t>Recomendaciones</a:t>
            </a:r>
            <a:endParaRPr lang="en-US" dirty="0" smtClean="0"/>
          </a:p>
          <a:p>
            <a:pPr lvl="1"/>
            <a:r>
              <a:rPr lang="en-US" sz="2745" dirty="0" err="1" smtClean="0"/>
              <a:t>Mirar</a:t>
            </a:r>
            <a:r>
              <a:rPr lang="en-US" sz="2745" dirty="0" smtClean="0"/>
              <a:t> el </a:t>
            </a:r>
            <a:r>
              <a:rPr lang="en-US" sz="2745" dirty="0" err="1" smtClean="0"/>
              <a:t>número</a:t>
            </a:r>
            <a:r>
              <a:rPr lang="en-US" sz="2745" dirty="0" smtClean="0"/>
              <a:t> de </a:t>
            </a:r>
            <a:r>
              <a:rPr lang="en-US" sz="2745" dirty="0" err="1" smtClean="0"/>
              <a:t>elementos</a:t>
            </a:r>
            <a:r>
              <a:rPr lang="en-US" sz="2745" dirty="0" smtClean="0"/>
              <a:t> </a:t>
            </a:r>
            <a:r>
              <a:rPr lang="en-US" sz="2745" dirty="0" err="1" smtClean="0"/>
              <a:t>parseados</a:t>
            </a:r>
            <a:r>
              <a:rPr lang="en-US" sz="2745" dirty="0" smtClean="0"/>
              <a:t> </a:t>
            </a:r>
            <a:r>
              <a:rPr lang="en-US" sz="2745" dirty="0" err="1" smtClean="0"/>
              <a:t>en</a:t>
            </a:r>
            <a:r>
              <a:rPr lang="en-US" sz="2745" dirty="0" smtClean="0"/>
              <a:t> el </a:t>
            </a:r>
            <a:r>
              <a:rPr lang="en-US" sz="2745" dirty="0" err="1" smtClean="0"/>
              <a:t>inicio</a:t>
            </a:r>
            <a:endParaRPr lang="en-US" sz="2745" dirty="0"/>
          </a:p>
          <a:p>
            <a:pPr lvl="1"/>
            <a:r>
              <a:rPr lang="en-US" sz="2745" dirty="0" err="1" smtClean="0"/>
              <a:t>Buscar</a:t>
            </a:r>
            <a:r>
              <a:rPr lang="en-US" sz="2745" dirty="0" smtClean="0"/>
              <a:t> </a:t>
            </a:r>
            <a:r>
              <a:rPr lang="en-US" sz="2745" dirty="0" err="1" smtClean="0"/>
              <a:t>estilos</a:t>
            </a:r>
            <a:r>
              <a:rPr lang="en-US" sz="2745" dirty="0" smtClean="0"/>
              <a:t> no </a:t>
            </a:r>
            <a:r>
              <a:rPr lang="en-US" sz="2745" dirty="0" err="1" smtClean="0"/>
              <a:t>usados</a:t>
            </a:r>
            <a:endParaRPr lang="en-US" sz="2745" dirty="0"/>
          </a:p>
          <a:p>
            <a:pPr lvl="1"/>
            <a:r>
              <a:rPr lang="en-US" sz="2745" dirty="0" err="1" smtClean="0"/>
              <a:t>Buscar</a:t>
            </a:r>
            <a:r>
              <a:rPr lang="en-US" sz="2745" dirty="0" smtClean="0"/>
              <a:t> templates </a:t>
            </a:r>
            <a:r>
              <a:rPr lang="en-US" sz="2745" dirty="0" err="1" smtClean="0"/>
              <a:t>repetidos</a:t>
            </a:r>
            <a:r>
              <a:rPr lang="en-US" sz="2745" dirty="0" smtClean="0"/>
              <a:t> </a:t>
            </a:r>
            <a:r>
              <a:rPr lang="en-US" sz="2745" dirty="0" err="1" smtClean="0"/>
              <a:t>en</a:t>
            </a:r>
            <a:r>
              <a:rPr lang="en-US" sz="2745" dirty="0" smtClean="0"/>
              <a:t> </a:t>
            </a:r>
            <a:r>
              <a:rPr lang="en-US" sz="2745" dirty="0" smtClean="0"/>
              <a:t>Listas</a:t>
            </a:r>
            <a:endParaRPr lang="en-US" sz="2745" dirty="0"/>
          </a:p>
        </p:txBody>
      </p:sp>
      <p:sp>
        <p:nvSpPr>
          <p:cNvPr id="2" name="Title 1"/>
          <p:cNvSpPr>
            <a:spLocks noGrp="1"/>
          </p:cNvSpPr>
          <p:nvPr>
            <p:ph type="title"/>
          </p:nvPr>
        </p:nvSpPr>
        <p:spPr/>
        <p:txBody>
          <a:bodyPr/>
          <a:lstStyle/>
          <a:p>
            <a:r>
              <a:rPr lang="en-US" dirty="0" err="1" smtClean="0"/>
              <a:t>Reducir</a:t>
            </a:r>
            <a:r>
              <a:rPr lang="en-US" dirty="0" smtClean="0"/>
              <a:t> el </a:t>
            </a:r>
            <a:r>
              <a:rPr lang="en-US" dirty="0" err="1" smtClean="0"/>
              <a:t>número</a:t>
            </a:r>
            <a:r>
              <a:rPr lang="en-US" dirty="0" smtClean="0"/>
              <a:t> de </a:t>
            </a:r>
            <a:r>
              <a:rPr lang="en-US" dirty="0" err="1" smtClean="0"/>
              <a:t>elementos</a:t>
            </a:r>
            <a:endParaRPr lang="en-US" dirty="0"/>
          </a:p>
        </p:txBody>
      </p:sp>
    </p:spTree>
    <p:extLst>
      <p:ext uri="{BB962C8B-B14F-4D97-AF65-F5344CB8AC3E}">
        <p14:creationId xmlns:p14="http://schemas.microsoft.com/office/powerpoint/2010/main" val="364234745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418641" y="1635896"/>
            <a:ext cx="11504121" cy="4931036"/>
          </a:xfrm>
          <a:prstGeom prst="rect">
            <a:avLst/>
          </a:prstGeom>
        </p:spPr>
        <p:txBody>
          <a:bodyPr/>
          <a:lstStyle/>
          <a:p>
            <a:pPr marL="571500" indent="-571500">
              <a:buFont typeface="Arial" panose="020B0604020202020204" pitchFamily="34" charset="0"/>
              <a:buChar char="•"/>
            </a:pPr>
            <a:r>
              <a:rPr lang="en-US" dirty="0" smtClean="0">
                <a:solidFill>
                  <a:schemeClr val="tx1"/>
                </a:solidFill>
              </a:rPr>
              <a:t>Nueva </a:t>
            </a:r>
            <a:r>
              <a:rPr lang="en-US" dirty="0" err="1" smtClean="0">
                <a:solidFill>
                  <a:schemeClr val="tx1"/>
                </a:solidFill>
              </a:rPr>
              <a:t>characterística</a:t>
            </a:r>
            <a:r>
              <a:rPr lang="en-US" dirty="0" smtClean="0">
                <a:solidFill>
                  <a:schemeClr val="tx1"/>
                </a:solidFill>
              </a:rPr>
              <a:t> de </a:t>
            </a:r>
            <a:r>
              <a:rPr lang="en-US" dirty="0" smtClean="0">
                <a:solidFill>
                  <a:schemeClr val="tx1"/>
                </a:solidFill>
              </a:rPr>
              <a:t>Windows </a:t>
            </a:r>
            <a:r>
              <a:rPr lang="en-US" dirty="0">
                <a:solidFill>
                  <a:schemeClr val="tx1"/>
                </a:solidFill>
              </a:rPr>
              <a:t>10 </a:t>
            </a:r>
            <a:r>
              <a:rPr lang="en-US" dirty="0" smtClean="0">
                <a:solidFill>
                  <a:schemeClr val="tx1"/>
                </a:solidFill>
              </a:rPr>
              <a:t>XAML</a:t>
            </a:r>
            <a:endParaRPr lang="en-US" dirty="0">
              <a:solidFill>
                <a:schemeClr val="tx1"/>
              </a:solidFill>
            </a:endParaRPr>
          </a:p>
          <a:p>
            <a:pPr marL="571500" indent="-571500">
              <a:buFont typeface="Arial" panose="020B0604020202020204" pitchFamily="34" charset="0"/>
              <a:buChar char="•"/>
            </a:pPr>
            <a:r>
              <a:rPr lang="en-US" dirty="0" err="1" smtClean="0">
                <a:solidFill>
                  <a:schemeClr val="tx1"/>
                </a:solidFill>
              </a:rPr>
              <a:t>Extremadamente</a:t>
            </a:r>
            <a:r>
              <a:rPr lang="en-US" dirty="0" smtClean="0">
                <a:solidFill>
                  <a:schemeClr val="tx1"/>
                </a:solidFill>
              </a:rPr>
              <a:t> </a:t>
            </a:r>
            <a:r>
              <a:rPr lang="en-US" dirty="0" err="1" smtClean="0">
                <a:solidFill>
                  <a:schemeClr val="tx1"/>
                </a:solidFill>
              </a:rPr>
              <a:t>útil</a:t>
            </a:r>
            <a:r>
              <a:rPr lang="en-US" dirty="0" smtClean="0">
                <a:solidFill>
                  <a:schemeClr val="tx1"/>
                </a:solidFill>
              </a:rPr>
              <a:t> para </a:t>
            </a:r>
            <a:r>
              <a:rPr lang="en-US" dirty="0" err="1" smtClean="0">
                <a:solidFill>
                  <a:schemeClr val="tx1"/>
                </a:solidFill>
              </a:rPr>
              <a:t>cargar</a:t>
            </a:r>
            <a:r>
              <a:rPr lang="en-US" dirty="0" smtClean="0">
                <a:solidFill>
                  <a:schemeClr val="tx1"/>
                </a:solidFill>
              </a:rPr>
              <a:t> </a:t>
            </a:r>
            <a:r>
              <a:rPr lang="en-US" dirty="0" err="1" smtClean="0">
                <a:solidFill>
                  <a:schemeClr val="tx1"/>
                </a:solidFill>
              </a:rPr>
              <a:t>partes</a:t>
            </a:r>
            <a:r>
              <a:rPr lang="en-US" dirty="0" smtClean="0">
                <a:solidFill>
                  <a:schemeClr val="tx1"/>
                </a:solidFill>
              </a:rPr>
              <a:t> de la UI</a:t>
            </a:r>
            <a:endParaRPr lang="en-US" dirty="0">
              <a:solidFill>
                <a:schemeClr val="tx1"/>
              </a:solidFill>
            </a:endParaRPr>
          </a:p>
          <a:p>
            <a:pPr marL="571500" indent="-571500">
              <a:buFont typeface="Arial" panose="020B0604020202020204" pitchFamily="34" charset="0"/>
              <a:buChar char="•"/>
            </a:pPr>
            <a:r>
              <a:rPr lang="en-US" dirty="0" smtClean="0">
                <a:solidFill>
                  <a:schemeClr val="tx1"/>
                </a:solidFill>
              </a:rPr>
              <a:t>“</a:t>
            </a:r>
            <a:r>
              <a:rPr lang="en-US" dirty="0" err="1">
                <a:solidFill>
                  <a:schemeClr val="tx1"/>
                </a:solidFill>
              </a:rPr>
              <a:t>I</a:t>
            </a:r>
            <a:r>
              <a:rPr lang="en-US" dirty="0" err="1" smtClean="0">
                <a:solidFill>
                  <a:schemeClr val="tx1"/>
                </a:solidFill>
              </a:rPr>
              <a:t>nstanciación</a:t>
            </a:r>
            <a:r>
              <a:rPr lang="en-US" dirty="0" smtClean="0">
                <a:solidFill>
                  <a:schemeClr val="tx1"/>
                </a:solidFill>
              </a:rPr>
              <a:t> </a:t>
            </a:r>
            <a:r>
              <a:rPr lang="en-US" dirty="0" err="1" smtClean="0">
                <a:solidFill>
                  <a:schemeClr val="tx1"/>
                </a:solidFill>
              </a:rPr>
              <a:t>retrasada</a:t>
            </a:r>
            <a:r>
              <a:rPr lang="en-US" dirty="0" smtClean="0">
                <a:solidFill>
                  <a:schemeClr val="tx1"/>
                </a:solidFill>
              </a:rPr>
              <a:t>” </a:t>
            </a:r>
            <a:r>
              <a:rPr lang="en-US" dirty="0" smtClean="0">
                <a:solidFill>
                  <a:schemeClr val="tx1"/>
                </a:solidFill>
              </a:rPr>
              <a:t>de </a:t>
            </a:r>
            <a:r>
              <a:rPr lang="en-US" dirty="0" err="1" smtClean="0">
                <a:solidFill>
                  <a:schemeClr val="tx1"/>
                </a:solidFill>
              </a:rPr>
              <a:t>una</a:t>
            </a:r>
            <a:r>
              <a:rPr lang="en-US" dirty="0" smtClean="0">
                <a:solidFill>
                  <a:schemeClr val="tx1"/>
                </a:solidFill>
              </a:rPr>
              <a:t> parte del </a:t>
            </a:r>
            <a:r>
              <a:rPr lang="en-US" dirty="0" err="1" smtClean="0">
                <a:solidFill>
                  <a:schemeClr val="tx1"/>
                </a:solidFill>
              </a:rPr>
              <a:t>árbil</a:t>
            </a:r>
            <a:r>
              <a:rPr lang="en-US" dirty="0" smtClean="0">
                <a:solidFill>
                  <a:schemeClr val="tx1"/>
                </a:solidFill>
              </a:rPr>
              <a:t> visual XAML</a:t>
            </a:r>
            <a:endParaRPr lang="en-US" dirty="0">
              <a:solidFill>
                <a:schemeClr val="tx1"/>
              </a:solidFill>
            </a:endParaRPr>
          </a:p>
          <a:p>
            <a:pPr marL="571500" indent="-571500">
              <a:buFont typeface="Arial" panose="020B0604020202020204" pitchFamily="34" charset="0"/>
              <a:buChar char="•"/>
            </a:pPr>
            <a:r>
              <a:rPr lang="en-US" dirty="0" err="1" smtClean="0">
                <a:solidFill>
                  <a:schemeClr val="tx1"/>
                </a:solidFill>
              </a:rPr>
              <a:t>Muy</a:t>
            </a:r>
            <a:r>
              <a:rPr lang="en-US" dirty="0" smtClean="0">
                <a:solidFill>
                  <a:schemeClr val="tx1"/>
                </a:solidFill>
              </a:rPr>
              <a:t> </a:t>
            </a:r>
            <a:r>
              <a:rPr lang="en-US" dirty="0" err="1" smtClean="0">
                <a:solidFill>
                  <a:schemeClr val="tx1"/>
                </a:solidFill>
              </a:rPr>
              <a:t>útil</a:t>
            </a:r>
            <a:r>
              <a:rPr lang="en-US" dirty="0" smtClean="0">
                <a:solidFill>
                  <a:schemeClr val="tx1"/>
                </a:solidFill>
              </a:rPr>
              <a:t> con MVVM</a:t>
            </a:r>
            <a:endParaRPr lang="en-US" dirty="0">
              <a:solidFill>
                <a:schemeClr val="tx1"/>
              </a:solidFill>
            </a:endParaRPr>
          </a:p>
          <a:p>
            <a:endParaRPr lang="en-US" dirty="0"/>
          </a:p>
        </p:txBody>
      </p:sp>
      <p:sp>
        <p:nvSpPr>
          <p:cNvPr id="2" name="Title 1"/>
          <p:cNvSpPr>
            <a:spLocks noGrp="1"/>
          </p:cNvSpPr>
          <p:nvPr>
            <p:ph type="title"/>
          </p:nvPr>
        </p:nvSpPr>
        <p:spPr/>
        <p:txBody>
          <a:bodyPr/>
          <a:lstStyle/>
          <a:p>
            <a:r>
              <a:rPr lang="en-US" dirty="0" smtClean="0"/>
              <a:t>X:DeferLoadStrategy</a:t>
            </a:r>
            <a:endParaRPr lang="en-US" dirty="0"/>
          </a:p>
        </p:txBody>
      </p:sp>
    </p:spTree>
    <p:extLst>
      <p:ext uri="{BB962C8B-B14F-4D97-AF65-F5344CB8AC3E}">
        <p14:creationId xmlns:p14="http://schemas.microsoft.com/office/powerpoint/2010/main" val="356007789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495"/>
            <a:ext cx="11653523" cy="6250173"/>
          </a:xfrm>
        </p:spPr>
        <p:txBody>
          <a:bodyPr/>
          <a:lstStyle/>
          <a:p>
            <a:r>
              <a:rPr lang="en-US" dirty="0" smtClean="0"/>
              <a:t>&lt;</a:t>
            </a:r>
            <a:r>
              <a:rPr lang="en-US" dirty="0" err="1"/>
              <a:t>StackPanel</a:t>
            </a:r>
            <a:r>
              <a:rPr lang="en-US" dirty="0"/>
              <a:t> x:Name="</a:t>
            </a:r>
            <a:r>
              <a:rPr lang="en-US" dirty="0" smtClean="0"/>
              <a:t>AdditionalProductPage</a:t>
            </a:r>
            <a:r>
              <a:rPr lang="en-US" dirty="0"/>
              <a:t>"</a:t>
            </a:r>
            <a:endParaRPr lang="en-US" dirty="0" smtClean="0"/>
          </a:p>
          <a:p>
            <a:r>
              <a:rPr lang="en-US" dirty="0"/>
              <a:t>	</a:t>
            </a:r>
            <a:r>
              <a:rPr lang="en-US" dirty="0" smtClean="0"/>
              <a:t>	 Visibility</a:t>
            </a:r>
            <a:r>
              <a:rPr lang="en-US" dirty="0"/>
              <a:t>="</a:t>
            </a:r>
            <a:r>
              <a:rPr lang="en-US" dirty="0" smtClean="0"/>
              <a:t>Collapsed</a:t>
            </a:r>
            <a:r>
              <a:rPr lang="en-US" dirty="0"/>
              <a:t>"</a:t>
            </a:r>
            <a:r>
              <a:rPr lang="en-US" dirty="0" smtClean="0"/>
              <a:t> … </a:t>
            </a:r>
          </a:p>
          <a:p>
            <a:r>
              <a:rPr lang="en-US" dirty="0">
                <a:solidFill>
                  <a:srgbClr val="FF0000"/>
                </a:solidFill>
              </a:rPr>
              <a:t> </a:t>
            </a:r>
            <a:r>
              <a:rPr lang="en-US" dirty="0" smtClean="0">
                <a:solidFill>
                  <a:srgbClr val="FF0000"/>
                </a:solidFill>
              </a:rPr>
              <a:t>           x:DeferLoadStrategy</a:t>
            </a:r>
            <a:r>
              <a:rPr lang="en-US" dirty="0">
                <a:solidFill>
                  <a:srgbClr val="FF0000"/>
                </a:solidFill>
              </a:rPr>
              <a:t>="</a:t>
            </a:r>
            <a:r>
              <a:rPr lang="en-US" dirty="0" smtClean="0">
                <a:solidFill>
                  <a:srgbClr val="FF0000"/>
                </a:solidFill>
              </a:rPr>
              <a:t>Lazy"</a:t>
            </a:r>
            <a:r>
              <a:rPr lang="en-US" dirty="0" smtClean="0"/>
              <a:t>&gt;</a:t>
            </a:r>
          </a:p>
          <a:p>
            <a:r>
              <a:rPr lang="en-US" dirty="0" smtClean="0"/>
              <a:t>…</a:t>
            </a:r>
          </a:p>
          <a:p>
            <a:r>
              <a:rPr lang="en-US" dirty="0" smtClean="0"/>
              <a:t>&lt;/</a:t>
            </a:r>
            <a:r>
              <a:rPr lang="en-US" dirty="0" err="1" smtClean="0"/>
              <a:t>StackPanel</a:t>
            </a:r>
            <a:r>
              <a:rPr lang="en-US" dirty="0" smtClean="0"/>
              <a:t>&gt; </a:t>
            </a:r>
          </a:p>
          <a:p>
            <a:endParaRPr lang="en-US" dirty="0"/>
          </a:p>
          <a:p>
            <a:endParaRPr lang="en-US" dirty="0" smtClean="0"/>
          </a:p>
          <a:p>
            <a:endParaRPr lang="en-US" dirty="0"/>
          </a:p>
          <a:p>
            <a:r>
              <a:rPr lang="en-US" dirty="0"/>
              <a:t>var deferredPanel = FindName("</a:t>
            </a:r>
            <a:r>
              <a:rPr lang="en-US" dirty="0" err="1"/>
              <a:t>AdditionalProductPage</a:t>
            </a:r>
            <a:r>
              <a:rPr lang="en-US" dirty="0" smtClean="0"/>
              <a:t>");</a:t>
            </a:r>
          </a:p>
          <a:p>
            <a:endParaRPr lang="en-US" dirty="0"/>
          </a:p>
        </p:txBody>
      </p:sp>
      <p:sp>
        <p:nvSpPr>
          <p:cNvPr id="2" name="Title 1"/>
          <p:cNvSpPr>
            <a:spLocks noGrp="1"/>
          </p:cNvSpPr>
          <p:nvPr>
            <p:ph type="title"/>
          </p:nvPr>
        </p:nvSpPr>
        <p:spPr/>
        <p:txBody>
          <a:bodyPr/>
          <a:lstStyle/>
          <a:p>
            <a:r>
              <a:rPr lang="en-US" dirty="0" err="1" smtClean="0"/>
              <a:t>Ejemplo</a:t>
            </a:r>
            <a:r>
              <a:rPr lang="en-US" dirty="0" smtClean="0"/>
              <a:t> de </a:t>
            </a:r>
            <a:r>
              <a:rPr lang="en-US" dirty="0" err="1" smtClean="0"/>
              <a:t>uso</a:t>
            </a:r>
            <a:r>
              <a:rPr lang="en-US" dirty="0" smtClean="0"/>
              <a:t> de x:Defer</a:t>
            </a:r>
            <a:endParaRPr lang="en-US" dirty="0"/>
          </a:p>
        </p:txBody>
      </p:sp>
    </p:spTree>
    <p:extLst>
      <p:ext uri="{BB962C8B-B14F-4D97-AF65-F5344CB8AC3E}">
        <p14:creationId xmlns:p14="http://schemas.microsoft.com/office/powerpoint/2010/main" val="2015149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X:DeferLoadStrategy</a:t>
            </a:r>
            <a:endParaRPr lang="en-US" dirty="0"/>
          </a:p>
        </p:txBody>
      </p:sp>
    </p:spTree>
    <p:extLst>
      <p:ext uri="{BB962C8B-B14F-4D97-AF65-F5344CB8AC3E}">
        <p14:creationId xmlns:p14="http://schemas.microsoft.com/office/powerpoint/2010/main" val="318445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Algunas</a:t>
            </a:r>
            <a:r>
              <a:rPr lang="en-US" dirty="0" smtClean="0"/>
              <a:t> </a:t>
            </a:r>
            <a:r>
              <a:rPr lang="en-US" dirty="0" err="1" smtClean="0"/>
              <a:t>recomendaciones</a:t>
            </a:r>
            <a:r>
              <a:rPr lang="en-US" dirty="0" smtClean="0"/>
              <a:t> </a:t>
            </a:r>
            <a:r>
              <a:rPr lang="en-US" dirty="0" err="1" smtClean="0"/>
              <a:t>clásicas</a:t>
            </a:r>
            <a:endParaRPr lang="en-US" dirty="0"/>
          </a:p>
        </p:txBody>
      </p:sp>
    </p:spTree>
    <p:extLst>
      <p:ext uri="{BB962C8B-B14F-4D97-AF65-F5344CB8AC3E}">
        <p14:creationId xmlns:p14="http://schemas.microsoft.com/office/powerpoint/2010/main" val="270151153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69240" y="1388126"/>
            <a:ext cx="11653526" cy="1366092"/>
          </a:xfrm>
        </p:spPr>
        <p:txBody>
          <a:bodyPr/>
          <a:lstStyle/>
          <a:p>
            <a:r>
              <a:rPr lang="en-US" dirty="0" err="1" smtClean="0"/>
              <a:t>Optimización</a:t>
            </a:r>
            <a:r>
              <a:rPr lang="en-US" dirty="0" smtClean="0"/>
              <a:t> del Framework con </a:t>
            </a:r>
            <a:r>
              <a:rPr lang="en-US" dirty="0" err="1" smtClean="0"/>
              <a:t>listados</a:t>
            </a:r>
            <a:endParaRPr lang="en-US" dirty="0" smtClean="0"/>
          </a:p>
          <a:p>
            <a:pPr lvl="1"/>
            <a:r>
              <a:rPr lang="en-US" dirty="0" err="1" smtClean="0"/>
              <a:t>Listview</a:t>
            </a:r>
            <a:r>
              <a:rPr lang="en-US" dirty="0" smtClean="0"/>
              <a:t>/</a:t>
            </a:r>
            <a:r>
              <a:rPr lang="en-US" dirty="0" err="1" smtClean="0"/>
              <a:t>Gridview</a:t>
            </a:r>
            <a:r>
              <a:rPr lang="en-US" dirty="0" smtClean="0"/>
              <a:t> </a:t>
            </a:r>
            <a:r>
              <a:rPr lang="en-US" dirty="0" err="1" smtClean="0"/>
              <a:t>soportan</a:t>
            </a:r>
            <a:r>
              <a:rPr lang="en-US" dirty="0" smtClean="0"/>
              <a:t> </a:t>
            </a:r>
            <a:r>
              <a:rPr lang="en-US" dirty="0" err="1" smtClean="0"/>
              <a:t>nativamente</a:t>
            </a:r>
            <a:r>
              <a:rPr lang="en-US" dirty="0" smtClean="0"/>
              <a:t> </a:t>
            </a:r>
            <a:r>
              <a:rPr lang="en-US" dirty="0" err="1" smtClean="0"/>
              <a:t>virtualización</a:t>
            </a:r>
            <a:endParaRPr lang="en-US" dirty="0" smtClean="0"/>
          </a:p>
        </p:txBody>
      </p:sp>
      <p:sp>
        <p:nvSpPr>
          <p:cNvPr id="3" name="Title 2"/>
          <p:cNvSpPr>
            <a:spLocks noGrp="1"/>
          </p:cNvSpPr>
          <p:nvPr>
            <p:ph type="title"/>
          </p:nvPr>
        </p:nvSpPr>
        <p:spPr/>
        <p:txBody>
          <a:bodyPr/>
          <a:lstStyle/>
          <a:p>
            <a:r>
              <a:rPr lang="en-US" dirty="0" err="1" smtClean="0"/>
              <a:t>Usando</a:t>
            </a:r>
            <a:r>
              <a:rPr lang="en-US" dirty="0" smtClean="0"/>
              <a:t> virtualization</a:t>
            </a:r>
            <a:endParaRPr lang="en-US" dirty="0"/>
          </a:p>
        </p:txBody>
      </p:sp>
    </p:spTree>
    <p:extLst>
      <p:ext uri="{BB962C8B-B14F-4D97-AF65-F5344CB8AC3E}">
        <p14:creationId xmlns:p14="http://schemas.microsoft.com/office/powerpoint/2010/main" val="158861995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err="1" smtClean="0"/>
              <a:t>Virtualizando</a:t>
            </a:r>
            <a:r>
              <a:rPr lang="en-US" dirty="0" smtClean="0"/>
              <a:t> </a:t>
            </a:r>
            <a:r>
              <a:rPr lang="en-US" dirty="0" err="1" smtClean="0"/>
              <a:t>listas</a:t>
            </a:r>
            <a:endParaRPr lang="en-US" dirty="0"/>
          </a:p>
        </p:txBody>
      </p:sp>
    </p:spTree>
    <p:extLst>
      <p:ext uri="{BB962C8B-B14F-4D97-AF65-F5344CB8AC3E}">
        <p14:creationId xmlns:p14="http://schemas.microsoft.com/office/powerpoint/2010/main" val="3673383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69239" y="1635896"/>
            <a:ext cx="11653523" cy="4931036"/>
          </a:xfrm>
        </p:spPr>
        <p:txBody>
          <a:bodyPr/>
          <a:lstStyle/>
          <a:p>
            <a:r>
              <a:rPr lang="en-US" dirty="0" err="1" smtClean="0">
                <a:solidFill>
                  <a:schemeClr val="tx1"/>
                </a:solidFill>
              </a:rPr>
              <a:t>Imagenes</a:t>
            </a:r>
            <a:r>
              <a:rPr lang="en-US" dirty="0" smtClean="0">
                <a:solidFill>
                  <a:schemeClr val="tx1"/>
                </a:solidFill>
              </a:rPr>
              <a:t> </a:t>
            </a:r>
            <a:r>
              <a:rPr lang="en-US" dirty="0" err="1" smtClean="0">
                <a:solidFill>
                  <a:schemeClr val="tx1"/>
                </a:solidFill>
              </a:rPr>
              <a:t>grandes</a:t>
            </a:r>
            <a:r>
              <a:rPr lang="en-US" dirty="0" smtClean="0">
                <a:solidFill>
                  <a:schemeClr val="tx1"/>
                </a:solidFill>
              </a:rPr>
              <a:t> </a:t>
            </a:r>
            <a:r>
              <a:rPr lang="en-US" dirty="0" err="1" smtClean="0">
                <a:solidFill>
                  <a:schemeClr val="tx1"/>
                </a:solidFill>
              </a:rPr>
              <a:t>consumen</a:t>
            </a:r>
            <a:r>
              <a:rPr lang="en-US" dirty="0" smtClean="0">
                <a:solidFill>
                  <a:schemeClr val="tx1"/>
                </a:solidFill>
              </a:rPr>
              <a:t> </a:t>
            </a:r>
            <a:r>
              <a:rPr lang="en-US" dirty="0" err="1" smtClean="0">
                <a:solidFill>
                  <a:schemeClr val="tx1"/>
                </a:solidFill>
              </a:rPr>
              <a:t>una</a:t>
            </a:r>
            <a:r>
              <a:rPr lang="en-US" dirty="0" smtClean="0">
                <a:solidFill>
                  <a:schemeClr val="tx1"/>
                </a:solidFill>
              </a:rPr>
              <a:t> </a:t>
            </a:r>
            <a:r>
              <a:rPr lang="en-US" dirty="0" err="1" smtClean="0">
                <a:solidFill>
                  <a:schemeClr val="tx1"/>
                </a:solidFill>
              </a:rPr>
              <a:t>cantidad</a:t>
            </a:r>
            <a:r>
              <a:rPr lang="en-US" dirty="0" smtClean="0">
                <a:solidFill>
                  <a:schemeClr val="tx1"/>
                </a:solidFill>
              </a:rPr>
              <a:t> de </a:t>
            </a:r>
            <a:r>
              <a:rPr lang="en-US" dirty="0" err="1" smtClean="0">
                <a:solidFill>
                  <a:schemeClr val="tx1"/>
                </a:solidFill>
              </a:rPr>
              <a:t>memoria</a:t>
            </a:r>
            <a:r>
              <a:rPr lang="en-US" dirty="0" smtClean="0">
                <a:solidFill>
                  <a:schemeClr val="tx1"/>
                </a:solidFill>
              </a:rPr>
              <a:t> </a:t>
            </a:r>
            <a:r>
              <a:rPr lang="en-US" dirty="0" err="1" smtClean="0">
                <a:solidFill>
                  <a:schemeClr val="tx1"/>
                </a:solidFill>
              </a:rPr>
              <a:t>alta</a:t>
            </a:r>
            <a:endParaRPr lang="en-US" dirty="0" smtClean="0">
              <a:solidFill>
                <a:schemeClr val="tx1"/>
              </a:solidFill>
            </a:endParaRPr>
          </a:p>
          <a:p>
            <a:r>
              <a:rPr lang="en-US" u="sng" dirty="0" smtClean="0">
                <a:solidFill>
                  <a:schemeClr val="tx1"/>
                </a:solidFill>
              </a:rPr>
              <a:t>Si el </a:t>
            </a:r>
            <a:r>
              <a:rPr lang="en-US" u="sng" dirty="0" err="1" smtClean="0">
                <a:solidFill>
                  <a:schemeClr val="tx1"/>
                </a:solidFill>
              </a:rPr>
              <a:t>consumo</a:t>
            </a:r>
            <a:r>
              <a:rPr lang="en-US" u="sng" dirty="0" smtClean="0">
                <a:solidFill>
                  <a:schemeClr val="tx1"/>
                </a:solidFill>
              </a:rPr>
              <a:t> de </a:t>
            </a:r>
            <a:r>
              <a:rPr lang="en-US" u="sng" dirty="0" err="1" smtClean="0">
                <a:solidFill>
                  <a:schemeClr val="tx1"/>
                </a:solidFill>
              </a:rPr>
              <a:t>memoria</a:t>
            </a:r>
            <a:r>
              <a:rPr lang="en-US" u="sng" dirty="0" smtClean="0">
                <a:solidFill>
                  <a:schemeClr val="tx1"/>
                </a:solidFill>
              </a:rPr>
              <a:t> </a:t>
            </a:r>
            <a:r>
              <a:rPr lang="en-US" u="sng" dirty="0" err="1" smtClean="0">
                <a:solidFill>
                  <a:schemeClr val="tx1"/>
                </a:solidFill>
              </a:rPr>
              <a:t>es</a:t>
            </a:r>
            <a:r>
              <a:rPr lang="en-US" u="sng" dirty="0" smtClean="0">
                <a:solidFill>
                  <a:schemeClr val="tx1"/>
                </a:solidFill>
              </a:rPr>
              <a:t> </a:t>
            </a:r>
            <a:r>
              <a:rPr lang="en-US" u="sng" dirty="0" err="1" smtClean="0">
                <a:solidFill>
                  <a:schemeClr val="tx1"/>
                </a:solidFill>
              </a:rPr>
              <a:t>elevado</a:t>
            </a:r>
            <a:r>
              <a:rPr lang="en-US" u="sng" dirty="0" smtClean="0">
                <a:solidFill>
                  <a:schemeClr val="tx1"/>
                </a:solidFill>
              </a:rPr>
              <a:t> </a:t>
            </a:r>
            <a:endParaRPr lang="en-US" u="sng" dirty="0" smtClean="0">
              <a:solidFill>
                <a:schemeClr val="tx1"/>
              </a:solidFill>
            </a:endParaRPr>
          </a:p>
          <a:p>
            <a:pPr marL="571500" indent="-571500">
              <a:buFont typeface="Arial" panose="020B0604020202020204" pitchFamily="34" charset="0"/>
              <a:buChar char="•"/>
            </a:pPr>
            <a:r>
              <a:rPr lang="en-US" dirty="0" smtClean="0">
                <a:solidFill>
                  <a:schemeClr val="tx1"/>
                </a:solidFill>
              </a:rPr>
              <a:t>¿</a:t>
            </a:r>
            <a:r>
              <a:rPr lang="en-US" dirty="0" err="1" smtClean="0">
                <a:solidFill>
                  <a:schemeClr val="tx1"/>
                </a:solidFill>
              </a:rPr>
              <a:t>Cambiar</a:t>
            </a:r>
            <a:r>
              <a:rPr lang="en-US" dirty="0" smtClean="0">
                <a:solidFill>
                  <a:schemeClr val="tx1"/>
                </a:solidFill>
              </a:rPr>
              <a:t> </a:t>
            </a:r>
            <a:r>
              <a:rPr lang="en-US" dirty="0" err="1" smtClean="0">
                <a:solidFill>
                  <a:schemeClr val="tx1"/>
                </a:solidFill>
              </a:rPr>
              <a:t>tamaño</a:t>
            </a:r>
            <a:r>
              <a:rPr lang="en-US" dirty="0" smtClean="0">
                <a:solidFill>
                  <a:schemeClr val="tx1"/>
                </a:solidFill>
              </a:rPr>
              <a:t> </a:t>
            </a:r>
            <a:r>
              <a:rPr lang="en-US" dirty="0" err="1" smtClean="0">
                <a:solidFill>
                  <a:schemeClr val="tx1"/>
                </a:solidFill>
              </a:rPr>
              <a:t>en</a:t>
            </a:r>
            <a:r>
              <a:rPr lang="en-US" dirty="0" smtClean="0">
                <a:solidFill>
                  <a:schemeClr val="tx1"/>
                </a:solidFill>
              </a:rPr>
              <a:t> </a:t>
            </a:r>
            <a:r>
              <a:rPr lang="en-US" dirty="0" err="1" smtClean="0">
                <a:solidFill>
                  <a:schemeClr val="tx1"/>
                </a:solidFill>
              </a:rPr>
              <a:t>herramienta</a:t>
            </a:r>
            <a:r>
              <a:rPr lang="en-US" dirty="0" smtClean="0">
                <a:solidFill>
                  <a:schemeClr val="tx1"/>
                </a:solidFill>
              </a:rPr>
              <a:t> </a:t>
            </a:r>
            <a:r>
              <a:rPr lang="en-US" dirty="0" err="1" smtClean="0">
                <a:solidFill>
                  <a:schemeClr val="tx1"/>
                </a:solidFill>
              </a:rPr>
              <a:t>diseño</a:t>
            </a:r>
            <a:r>
              <a:rPr lang="en-US" dirty="0" smtClean="0">
                <a:solidFill>
                  <a:schemeClr val="tx1"/>
                </a:solidFill>
              </a:rPr>
              <a:t>?</a:t>
            </a:r>
          </a:p>
          <a:p>
            <a:pPr marL="571500" indent="-571500">
              <a:buFont typeface="Arial" panose="020B0604020202020204" pitchFamily="34" charset="0"/>
              <a:buChar char="•"/>
            </a:pPr>
            <a:r>
              <a:rPr lang="en-US" dirty="0" smtClean="0">
                <a:solidFill>
                  <a:schemeClr val="tx1"/>
                </a:solidFill>
              </a:rPr>
              <a:t> </a:t>
            </a:r>
            <a:r>
              <a:rPr lang="en-US" dirty="0" err="1" smtClean="0">
                <a:solidFill>
                  <a:schemeClr val="tx1"/>
                </a:solidFill>
              </a:rPr>
              <a:t>Usar</a:t>
            </a:r>
            <a:r>
              <a:rPr lang="en-US" dirty="0" smtClean="0">
                <a:solidFill>
                  <a:schemeClr val="tx1"/>
                </a:solidFill>
              </a:rPr>
              <a:t> </a:t>
            </a:r>
            <a:r>
              <a:rPr lang="en-US" dirty="0" err="1" smtClean="0">
                <a:solidFill>
                  <a:schemeClr val="tx1"/>
                </a:solidFill>
              </a:rPr>
              <a:t>DecodePixelHeight</a:t>
            </a:r>
            <a:r>
              <a:rPr lang="en-US" dirty="0" smtClean="0">
                <a:solidFill>
                  <a:schemeClr val="tx1"/>
                </a:solidFill>
              </a:rPr>
              <a:t> &amp; </a:t>
            </a:r>
            <a:r>
              <a:rPr lang="en-US" dirty="0" err="1" smtClean="0">
                <a:solidFill>
                  <a:schemeClr val="tx1"/>
                </a:solidFill>
              </a:rPr>
              <a:t>DecodePixelWidth</a:t>
            </a:r>
            <a:endParaRPr lang="en-US" dirty="0">
              <a:solidFill>
                <a:schemeClr val="tx1"/>
              </a:solidFill>
            </a:endParaRPr>
          </a:p>
        </p:txBody>
      </p:sp>
      <p:sp>
        <p:nvSpPr>
          <p:cNvPr id="6" name="Title 5"/>
          <p:cNvSpPr>
            <a:spLocks noGrp="1"/>
          </p:cNvSpPr>
          <p:nvPr>
            <p:ph type="title"/>
          </p:nvPr>
        </p:nvSpPr>
        <p:spPr/>
        <p:txBody>
          <a:bodyPr/>
          <a:lstStyle/>
          <a:p>
            <a:r>
              <a:rPr lang="en-US" dirty="0" err="1" smtClean="0"/>
              <a:t>Optimiza</a:t>
            </a:r>
            <a:r>
              <a:rPr lang="en-US" dirty="0" smtClean="0"/>
              <a:t> las </a:t>
            </a:r>
            <a:r>
              <a:rPr lang="en-US" dirty="0" err="1" smtClean="0"/>
              <a:t>imágenes</a:t>
            </a:r>
            <a:endParaRPr lang="en-US" dirty="0"/>
          </a:p>
        </p:txBody>
      </p:sp>
    </p:spTree>
    <p:extLst>
      <p:ext uri="{BB962C8B-B14F-4D97-AF65-F5344CB8AC3E}">
        <p14:creationId xmlns:p14="http://schemas.microsoft.com/office/powerpoint/2010/main" val="89674031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40" y="1561448"/>
            <a:ext cx="11653523" cy="5372240"/>
          </a:xfrm>
        </p:spPr>
        <p:txBody>
          <a:bodyPr/>
          <a:lstStyle/>
          <a:p>
            <a:r>
              <a:rPr lang="en-US" sz="2000" dirty="0" smtClean="0"/>
              <a:t>public </a:t>
            </a:r>
            <a:r>
              <a:rPr lang="en-US" sz="2000" dirty="0"/>
              <a:t>void SetImage(Uri baseUri, String path)</a:t>
            </a:r>
          </a:p>
          <a:p>
            <a:r>
              <a:rPr lang="en-US" sz="2000" dirty="0"/>
              <a:t>{</a:t>
            </a:r>
          </a:p>
          <a:p>
            <a:r>
              <a:rPr lang="en-US" sz="2000" dirty="0" smtClean="0"/>
              <a:t>	_</a:t>
            </a:r>
            <a:r>
              <a:rPr lang="en-US" sz="2000" dirty="0"/>
              <a:t>base = base;</a:t>
            </a:r>
          </a:p>
          <a:p>
            <a:r>
              <a:rPr lang="en-US" sz="2000" dirty="0" smtClean="0"/>
              <a:t>	_</a:t>
            </a:r>
            <a:r>
              <a:rPr lang="en-US" sz="2000" dirty="0"/>
              <a:t>path = path; </a:t>
            </a:r>
          </a:p>
          <a:p>
            <a:r>
              <a:rPr lang="en-US" sz="2000" dirty="0" smtClean="0"/>
              <a:t>	</a:t>
            </a:r>
            <a:r>
              <a:rPr lang="en-US" sz="2000" dirty="0" err="1" smtClean="0"/>
              <a:t>BitmapImage</a:t>
            </a:r>
            <a:r>
              <a:rPr lang="en-US" sz="2000" dirty="0" smtClean="0"/>
              <a:t> </a:t>
            </a:r>
            <a:r>
              <a:rPr lang="en-US" sz="2000" dirty="0"/>
              <a:t>bi = new BitmapImage(new Uri(baseUri, path));</a:t>
            </a:r>
          </a:p>
          <a:p>
            <a:r>
              <a:rPr lang="en-US" sz="2000" dirty="0" smtClean="0"/>
              <a:t>	</a:t>
            </a:r>
            <a:r>
              <a:rPr lang="en-US" sz="2000" dirty="0" err="1" smtClean="0">
                <a:solidFill>
                  <a:srgbClr val="FF0000"/>
                </a:solidFill>
              </a:rPr>
              <a:t>bi.DecodePixelHeight</a:t>
            </a:r>
            <a:r>
              <a:rPr lang="en-US" sz="2000" dirty="0" smtClean="0">
                <a:solidFill>
                  <a:srgbClr val="FF0000"/>
                </a:solidFill>
              </a:rPr>
              <a:t> </a:t>
            </a:r>
            <a:r>
              <a:rPr lang="en-US" sz="2000" dirty="0">
                <a:solidFill>
                  <a:schemeClr val="tx1"/>
                </a:solidFill>
              </a:rPr>
              <a:t>= 120;</a:t>
            </a:r>
          </a:p>
          <a:p>
            <a:r>
              <a:rPr lang="en-US" sz="2000" dirty="0" smtClean="0">
                <a:solidFill>
                  <a:srgbClr val="FF0000"/>
                </a:solidFill>
              </a:rPr>
              <a:t>	</a:t>
            </a:r>
            <a:r>
              <a:rPr lang="en-US" sz="2000" dirty="0" err="1" smtClean="0">
                <a:solidFill>
                  <a:srgbClr val="FF0000"/>
                </a:solidFill>
              </a:rPr>
              <a:t>bi.DecodePixelWidth</a:t>
            </a:r>
            <a:r>
              <a:rPr lang="en-US" sz="2000" dirty="0" smtClean="0">
                <a:solidFill>
                  <a:srgbClr val="FF0000"/>
                </a:solidFill>
              </a:rPr>
              <a:t> </a:t>
            </a:r>
            <a:r>
              <a:rPr lang="en-US" sz="2000" dirty="0">
                <a:solidFill>
                  <a:schemeClr val="tx1"/>
                </a:solidFill>
              </a:rPr>
              <a:t>= 180</a:t>
            </a:r>
            <a:r>
              <a:rPr lang="en-US" sz="2000" dirty="0" smtClean="0">
                <a:solidFill>
                  <a:schemeClr val="tx1"/>
                </a:solidFill>
              </a:rPr>
              <a:t>;</a:t>
            </a:r>
            <a:endParaRPr lang="en-US" sz="2000" dirty="0"/>
          </a:p>
          <a:p>
            <a:r>
              <a:rPr lang="en-US" sz="2000" dirty="0" smtClean="0"/>
              <a:t>	Image </a:t>
            </a:r>
            <a:r>
              <a:rPr lang="en-US" sz="2000" dirty="0"/>
              <a:t>= bi; </a:t>
            </a:r>
          </a:p>
          <a:p>
            <a:r>
              <a:rPr lang="en-US" sz="2000" dirty="0" smtClean="0"/>
              <a:t>}</a:t>
            </a:r>
            <a:endParaRPr lang="en-US" sz="2000" dirty="0"/>
          </a:p>
        </p:txBody>
      </p:sp>
      <p:sp>
        <p:nvSpPr>
          <p:cNvPr id="5" name="Title 4"/>
          <p:cNvSpPr>
            <a:spLocks noGrp="1"/>
          </p:cNvSpPr>
          <p:nvPr>
            <p:ph type="title"/>
          </p:nvPr>
        </p:nvSpPr>
        <p:spPr/>
        <p:txBody>
          <a:bodyPr/>
          <a:lstStyle/>
          <a:p>
            <a:r>
              <a:rPr lang="en-US" dirty="0" err="1" smtClean="0"/>
              <a:t>DecodePixelHeight</a:t>
            </a:r>
            <a:r>
              <a:rPr lang="en-US" dirty="0" smtClean="0"/>
              <a:t> &amp; </a:t>
            </a:r>
            <a:r>
              <a:rPr lang="en-US" dirty="0" err="1" smtClean="0"/>
              <a:t>DecodePixelWidth</a:t>
            </a:r>
            <a:endParaRPr lang="en-US" dirty="0"/>
          </a:p>
        </p:txBody>
      </p:sp>
    </p:spTree>
    <p:extLst>
      <p:ext uri="{BB962C8B-B14F-4D97-AF65-F5344CB8AC3E}">
        <p14:creationId xmlns:p14="http://schemas.microsoft.com/office/powerpoint/2010/main" val="193364230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854938" y="2916189"/>
            <a:ext cx="896425" cy="853343"/>
            <a:chOff x="424390" y="2504636"/>
            <a:chExt cx="1431960" cy="1403854"/>
          </a:xfrm>
          <a:solidFill>
            <a:srgbClr val="FFFFFF"/>
          </a:solidFill>
        </p:grpSpPr>
        <p:sp>
          <p:nvSpPr>
            <p:cNvPr id="12" name="Oval 11"/>
            <p:cNvSpPr/>
            <p:nvPr/>
          </p:nvSpPr>
          <p:spPr bwMode="auto">
            <a:xfrm>
              <a:off x="1243984" y="2504636"/>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537498" y="2756802"/>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1627750" y="3096183"/>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1520589" y="3429532"/>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1266694" y="3633638"/>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880600" y="3679890"/>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p:cNvSpPr/>
            <p:nvPr/>
          </p:nvSpPr>
          <p:spPr bwMode="auto">
            <a:xfrm>
              <a:off x="538690" y="3452910"/>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424390" y="3096183"/>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p:cNvSpPr/>
            <p:nvPr/>
          </p:nvSpPr>
          <p:spPr bwMode="auto">
            <a:xfrm>
              <a:off x="538690" y="2733236"/>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p:cNvSpPr/>
            <p:nvPr/>
          </p:nvSpPr>
          <p:spPr bwMode="auto">
            <a:xfrm>
              <a:off x="842334" y="2504636"/>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 name="Text Placeholder 10"/>
          <p:cNvSpPr>
            <a:spLocks noGrp="1"/>
          </p:cNvSpPr>
          <p:nvPr>
            <p:ph type="subTitle" idx="1"/>
          </p:nvPr>
        </p:nvSpPr>
        <p:spPr>
          <a:xfrm>
            <a:off x="5007498" y="3069470"/>
            <a:ext cx="2450921" cy="841518"/>
          </a:xfrm>
        </p:spPr>
        <p:txBody>
          <a:bodyPr/>
          <a:lstStyle/>
          <a:p>
            <a:r>
              <a:rPr lang="en-US" dirty="0" smtClean="0"/>
              <a:t>Loading…</a:t>
            </a:r>
            <a:endParaRPr lang="en-US" dirty="0"/>
          </a:p>
        </p:txBody>
      </p:sp>
    </p:spTree>
    <p:extLst>
      <p:ext uri="{BB962C8B-B14F-4D97-AF65-F5344CB8AC3E}">
        <p14:creationId xmlns:p14="http://schemas.microsoft.com/office/powerpoint/2010/main" val="737645923"/>
      </p:ext>
    </p:extLst>
  </p:cSld>
  <p:clrMapOvr>
    <a:masterClrMapping/>
  </p:clrMapOvr>
  <p:transition advTm="8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635896"/>
            <a:ext cx="11653523" cy="4931036"/>
          </a:xfrm>
        </p:spPr>
        <p:txBody>
          <a:bodyPr/>
          <a:lstStyle/>
          <a:p>
            <a:r>
              <a:rPr lang="en-US" dirty="0" smtClean="0"/>
              <a:t>EL </a:t>
            </a:r>
            <a:r>
              <a:rPr lang="en-US" dirty="0" err="1" smtClean="0"/>
              <a:t>renderizado</a:t>
            </a:r>
            <a:r>
              <a:rPr lang="en-US" dirty="0" smtClean="0"/>
              <a:t> de </a:t>
            </a:r>
            <a:r>
              <a:rPr lang="en-US" dirty="0" err="1" smtClean="0"/>
              <a:t>texto</a:t>
            </a:r>
            <a:r>
              <a:rPr lang="en-US" dirty="0" smtClean="0"/>
              <a:t> </a:t>
            </a:r>
            <a:r>
              <a:rPr lang="en-US" dirty="0" err="1" smtClean="0"/>
              <a:t>en</a:t>
            </a:r>
            <a:r>
              <a:rPr lang="en-US" dirty="0" smtClean="0"/>
              <a:t> Windows </a:t>
            </a:r>
            <a:r>
              <a:rPr lang="en-US" dirty="0" smtClean="0"/>
              <a:t>10 </a:t>
            </a:r>
            <a:r>
              <a:rPr lang="en-US" dirty="0" err="1" smtClean="0"/>
              <a:t>es</a:t>
            </a:r>
            <a:r>
              <a:rPr lang="en-US" dirty="0" smtClean="0"/>
              <a:t> un 50</a:t>
            </a:r>
            <a:r>
              <a:rPr lang="en-US" dirty="0" smtClean="0"/>
              <a:t>% </a:t>
            </a:r>
            <a:r>
              <a:rPr lang="en-US" dirty="0" err="1" smtClean="0"/>
              <a:t>más</a:t>
            </a:r>
            <a:r>
              <a:rPr lang="en-US" dirty="0" smtClean="0"/>
              <a:t> </a:t>
            </a:r>
            <a:r>
              <a:rPr lang="en-US" dirty="0" err="1" smtClean="0"/>
              <a:t>rápido</a:t>
            </a:r>
            <a:r>
              <a:rPr lang="en-US" dirty="0" smtClean="0"/>
              <a:t> </a:t>
            </a:r>
            <a:r>
              <a:rPr lang="en-US" dirty="0" err="1" smtClean="0"/>
              <a:t>por</a:t>
            </a:r>
            <a:r>
              <a:rPr lang="en-US" dirty="0" smtClean="0"/>
              <a:t> </a:t>
            </a:r>
            <a:r>
              <a:rPr lang="en-US" dirty="0" err="1" smtClean="0"/>
              <a:t>defecto</a:t>
            </a:r>
            <a:endParaRPr lang="en-US" dirty="0" smtClean="0"/>
          </a:p>
          <a:p>
            <a:r>
              <a:rPr lang="en-US" dirty="0" err="1" smtClean="0"/>
              <a:t>Algunas</a:t>
            </a:r>
            <a:r>
              <a:rPr lang="en-US" dirty="0" smtClean="0"/>
              <a:t> </a:t>
            </a:r>
            <a:r>
              <a:rPr lang="en-US" dirty="0" err="1" smtClean="0"/>
              <a:t>tipografías</a:t>
            </a:r>
            <a:r>
              <a:rPr lang="en-US" dirty="0" smtClean="0"/>
              <a:t> </a:t>
            </a:r>
            <a:r>
              <a:rPr lang="en-US" dirty="0" err="1" smtClean="0"/>
              <a:t>pueden</a:t>
            </a:r>
            <a:r>
              <a:rPr lang="en-US" dirty="0" smtClean="0"/>
              <a:t> </a:t>
            </a:r>
            <a:r>
              <a:rPr lang="en-US" dirty="0" err="1" smtClean="0"/>
              <a:t>deshabilitar</a:t>
            </a:r>
            <a:r>
              <a:rPr lang="en-US" dirty="0" smtClean="0"/>
              <a:t> la </a:t>
            </a:r>
            <a:r>
              <a:rPr lang="en-US" dirty="0" err="1" smtClean="0"/>
              <a:t>mejora</a:t>
            </a:r>
            <a:r>
              <a:rPr lang="en-US" dirty="0" smtClean="0"/>
              <a:t> anterior.</a:t>
            </a:r>
          </a:p>
          <a:p>
            <a:r>
              <a:rPr lang="en-US" dirty="0" err="1" smtClean="0"/>
              <a:t>Podemos</a:t>
            </a:r>
            <a:r>
              <a:rPr lang="en-US" dirty="0" smtClean="0"/>
              <a:t> </a:t>
            </a:r>
            <a:r>
              <a:rPr lang="en-US" dirty="0" err="1" smtClean="0"/>
              <a:t>aumentar</a:t>
            </a:r>
            <a:r>
              <a:rPr lang="en-US" dirty="0" smtClean="0"/>
              <a:t> </a:t>
            </a:r>
            <a:r>
              <a:rPr lang="en-US" dirty="0" err="1" smtClean="0"/>
              <a:t>rendimiento</a:t>
            </a:r>
            <a:r>
              <a:rPr lang="en-US" dirty="0" smtClean="0"/>
              <a:t> </a:t>
            </a:r>
            <a:r>
              <a:rPr lang="en-US" dirty="0" err="1" smtClean="0"/>
              <a:t>usando</a:t>
            </a:r>
            <a:r>
              <a:rPr lang="en-US" dirty="0" smtClean="0"/>
              <a:t>:</a:t>
            </a:r>
            <a:endParaRPr lang="en-US" dirty="0" smtClean="0"/>
          </a:p>
          <a:p>
            <a:pPr lvl="1"/>
            <a:r>
              <a:rPr lang="en-US" sz="1961" dirty="0" err="1" smtClean="0"/>
              <a:t>CharacterSpacing</a:t>
            </a:r>
            <a:endParaRPr lang="en-US" sz="1961" dirty="0" smtClean="0"/>
          </a:p>
          <a:p>
            <a:pPr lvl="1"/>
            <a:r>
              <a:rPr lang="en-US" sz="1961" dirty="0" smtClean="0"/>
              <a:t>Typography</a:t>
            </a:r>
            <a:endParaRPr lang="en-US" sz="1961" dirty="0"/>
          </a:p>
          <a:p>
            <a:pPr lvl="1"/>
            <a:r>
              <a:rPr lang="en-US" sz="1961" dirty="0" err="1"/>
              <a:t>LineStackingStregy</a:t>
            </a:r>
            <a:r>
              <a:rPr lang="en-US" sz="1961" dirty="0"/>
              <a:t>=</a:t>
            </a:r>
            <a:r>
              <a:rPr lang="en-US" sz="1961" dirty="0" err="1"/>
              <a:t>BaselineToBaseline</a:t>
            </a:r>
            <a:r>
              <a:rPr lang="en-US" sz="1961" dirty="0"/>
              <a:t>/</a:t>
            </a:r>
            <a:r>
              <a:rPr lang="en-US" sz="1961" dirty="0" err="1"/>
              <a:t>MaxHeight</a:t>
            </a:r>
            <a:endParaRPr lang="en-US" sz="1961" dirty="0"/>
          </a:p>
          <a:p>
            <a:pPr lvl="1"/>
            <a:r>
              <a:rPr lang="en-US" sz="1961" dirty="0" err="1"/>
              <a:t>IsTextSelectionEnabled</a:t>
            </a:r>
            <a:r>
              <a:rPr lang="en-US" sz="1961" dirty="0"/>
              <a:t> = true</a:t>
            </a:r>
          </a:p>
          <a:p>
            <a:pPr lvl="1"/>
            <a:endParaRPr lang="en-US" sz="1568" dirty="0"/>
          </a:p>
        </p:txBody>
      </p:sp>
      <p:sp>
        <p:nvSpPr>
          <p:cNvPr id="3" name="Title 2"/>
          <p:cNvSpPr>
            <a:spLocks noGrp="1"/>
          </p:cNvSpPr>
          <p:nvPr>
            <p:ph type="title"/>
          </p:nvPr>
        </p:nvSpPr>
        <p:spPr/>
        <p:txBody>
          <a:bodyPr/>
          <a:lstStyle/>
          <a:p>
            <a:r>
              <a:rPr lang="en-US" dirty="0" err="1" smtClean="0"/>
              <a:t>Optimizar</a:t>
            </a:r>
            <a:r>
              <a:rPr lang="en-US" dirty="0" smtClean="0"/>
              <a:t> el </a:t>
            </a:r>
            <a:r>
              <a:rPr lang="en-US" dirty="0" err="1" smtClean="0"/>
              <a:t>renderizado</a:t>
            </a:r>
            <a:r>
              <a:rPr lang="en-US" dirty="0" smtClean="0"/>
              <a:t> de </a:t>
            </a:r>
            <a:r>
              <a:rPr lang="en-US" dirty="0" err="1" smtClean="0"/>
              <a:t>texto</a:t>
            </a:r>
            <a:endParaRPr lang="en-US" dirty="0"/>
          </a:p>
        </p:txBody>
      </p:sp>
    </p:spTree>
    <p:extLst>
      <p:ext uri="{BB962C8B-B14F-4D97-AF65-F5344CB8AC3E}">
        <p14:creationId xmlns:p14="http://schemas.microsoft.com/office/powerpoint/2010/main" val="69223993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err="1" smtClean="0"/>
              <a:t>Optimización</a:t>
            </a:r>
            <a:r>
              <a:rPr lang="en-US" dirty="0" smtClean="0"/>
              <a:t> de </a:t>
            </a:r>
            <a:r>
              <a:rPr lang="en-US" dirty="0" err="1" smtClean="0"/>
              <a:t>imágenes</a:t>
            </a:r>
            <a:r>
              <a:rPr lang="en-US" dirty="0" smtClean="0"/>
              <a:t> y </a:t>
            </a:r>
            <a:r>
              <a:rPr lang="en-US" dirty="0" err="1" smtClean="0"/>
              <a:t>textos</a:t>
            </a:r>
            <a:endParaRPr lang="en-US" dirty="0"/>
          </a:p>
        </p:txBody>
      </p:sp>
    </p:spTree>
    <p:extLst>
      <p:ext uri="{BB962C8B-B14F-4D97-AF65-F5344CB8AC3E}">
        <p14:creationId xmlns:p14="http://schemas.microsoft.com/office/powerpoint/2010/main" val="127050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Herramientas</a:t>
            </a:r>
            <a:endParaRPr lang="en-US" dirty="0"/>
          </a:p>
        </p:txBody>
      </p:sp>
    </p:spTree>
    <p:extLst>
      <p:ext uri="{BB962C8B-B14F-4D97-AF65-F5344CB8AC3E}">
        <p14:creationId xmlns:p14="http://schemas.microsoft.com/office/powerpoint/2010/main" val="69120994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Visual Studio</a:t>
            </a:r>
            <a:br>
              <a:rPr lang="en-US" dirty="0" smtClean="0"/>
            </a:br>
            <a:r>
              <a:rPr lang="en-US" sz="3137" dirty="0" err="1" smtClean="0">
                <a:gradFill>
                  <a:gsLst>
                    <a:gs pos="1250">
                      <a:srgbClr val="404040"/>
                    </a:gs>
                    <a:gs pos="100000">
                      <a:srgbClr val="404040"/>
                    </a:gs>
                  </a:gsLst>
                  <a:lin ang="5400000" scaled="0"/>
                </a:gradFill>
              </a:rPr>
              <a:t>Nuevos</a:t>
            </a:r>
            <a:r>
              <a:rPr lang="en-US" sz="3137" dirty="0" smtClean="0">
                <a:gradFill>
                  <a:gsLst>
                    <a:gs pos="1250">
                      <a:srgbClr val="404040"/>
                    </a:gs>
                    <a:gs pos="100000">
                      <a:srgbClr val="404040"/>
                    </a:gs>
                  </a:gsLst>
                  <a:lin ang="5400000" scaled="0"/>
                </a:gradFill>
              </a:rPr>
              <a:t> </a:t>
            </a:r>
            <a:r>
              <a:rPr lang="en-US" sz="3137" dirty="0" err="1" smtClean="0">
                <a:gradFill>
                  <a:gsLst>
                    <a:gs pos="1250">
                      <a:srgbClr val="404040"/>
                    </a:gs>
                    <a:gs pos="100000">
                      <a:srgbClr val="404040"/>
                    </a:gs>
                  </a:gsLst>
                  <a:lin ang="5400000" scaled="0"/>
                </a:gradFill>
              </a:rPr>
              <a:t>modos</a:t>
            </a:r>
            <a:r>
              <a:rPr lang="en-US" sz="3137" dirty="0" smtClean="0">
                <a:gradFill>
                  <a:gsLst>
                    <a:gs pos="1250">
                      <a:srgbClr val="404040"/>
                    </a:gs>
                    <a:gs pos="100000">
                      <a:srgbClr val="404040"/>
                    </a:gs>
                  </a:gsLst>
                  <a:lin ang="5400000" scaled="0"/>
                </a:gradFill>
              </a:rPr>
              <a:t> </a:t>
            </a:r>
            <a:r>
              <a:rPr lang="en-US" sz="3137" dirty="0" err="1" smtClean="0">
                <a:gradFill>
                  <a:gsLst>
                    <a:gs pos="1250">
                      <a:srgbClr val="404040"/>
                    </a:gs>
                    <a:gs pos="100000">
                      <a:srgbClr val="404040"/>
                    </a:gs>
                  </a:gsLst>
                  <a:lin ang="5400000" scaled="0"/>
                </a:gradFill>
              </a:rPr>
              <a:t>diseño</a:t>
            </a:r>
            <a:r>
              <a:rPr lang="en-US" sz="3137" dirty="0" smtClean="0">
                <a:gradFill>
                  <a:gsLst>
                    <a:gs pos="1250">
                      <a:srgbClr val="404040"/>
                    </a:gs>
                    <a:gs pos="100000">
                      <a:srgbClr val="404040"/>
                    </a:gs>
                  </a:gsLst>
                  <a:lin ang="5400000" scaled="0"/>
                </a:gradFill>
              </a:rPr>
              <a:t>, </a:t>
            </a:r>
            <a:r>
              <a:rPr lang="en-US" sz="3137" dirty="0">
                <a:gradFill>
                  <a:gsLst>
                    <a:gs pos="1250">
                      <a:srgbClr val="404040"/>
                    </a:gs>
                    <a:gs pos="100000">
                      <a:srgbClr val="404040"/>
                    </a:gs>
                  </a:gsLst>
                  <a:lin ang="5400000" scaled="0"/>
                </a:gradFill>
              </a:rPr>
              <a:t>performance instrumentation timeline </a:t>
            </a:r>
            <a:r>
              <a:rPr lang="en-US" sz="3137" dirty="0" smtClean="0">
                <a:gradFill>
                  <a:gsLst>
                    <a:gs pos="1250">
                      <a:srgbClr val="404040"/>
                    </a:gs>
                    <a:gs pos="100000">
                      <a:srgbClr val="404040"/>
                    </a:gs>
                  </a:gsLst>
                  <a:lin ang="5400000" scaled="0"/>
                </a:gradFill>
              </a:rPr>
              <a:t/>
            </a:r>
            <a:br>
              <a:rPr lang="en-US" sz="3137" dirty="0" smtClean="0">
                <a:gradFill>
                  <a:gsLst>
                    <a:gs pos="1250">
                      <a:srgbClr val="404040"/>
                    </a:gs>
                    <a:gs pos="100000">
                      <a:srgbClr val="404040"/>
                    </a:gs>
                  </a:gsLst>
                  <a:lin ang="5400000" scaled="0"/>
                </a:gradFill>
              </a:rPr>
            </a:br>
            <a:r>
              <a:rPr lang="en-US" sz="3137" dirty="0" smtClean="0">
                <a:gradFill>
                  <a:gsLst>
                    <a:gs pos="1250">
                      <a:srgbClr val="404040"/>
                    </a:gs>
                    <a:gs pos="100000">
                      <a:srgbClr val="404040"/>
                    </a:gs>
                  </a:gsLst>
                  <a:lin ang="5400000" scaled="0"/>
                </a:gradFill>
              </a:rPr>
              <a:t>tool y mucho </a:t>
            </a:r>
            <a:r>
              <a:rPr lang="en-US" sz="3137" dirty="0" err="1" smtClean="0">
                <a:gradFill>
                  <a:gsLst>
                    <a:gs pos="1250">
                      <a:srgbClr val="404040"/>
                    </a:gs>
                    <a:gs pos="100000">
                      <a:srgbClr val="404040"/>
                    </a:gs>
                  </a:gsLst>
                  <a:lin ang="5400000" scaled="0"/>
                </a:gradFill>
              </a:rPr>
              <a:t>más</a:t>
            </a:r>
            <a:r>
              <a:rPr lang="en-US" sz="3137" dirty="0" smtClean="0">
                <a:gradFill>
                  <a:gsLst>
                    <a:gs pos="1250">
                      <a:srgbClr val="404040"/>
                    </a:gs>
                    <a:gs pos="100000">
                      <a:srgbClr val="404040"/>
                    </a:gs>
                  </a:gsLst>
                  <a:lin ang="5400000" scaled="0"/>
                </a:gradFill>
              </a:rPr>
              <a:t>…</a:t>
            </a:r>
            <a:endParaRPr lang="en-US" dirty="0"/>
          </a:p>
        </p:txBody>
      </p:sp>
      <p:pic>
        <p:nvPicPr>
          <p:cNvPr id="5" name="Picture 4"/>
          <p:cNvPicPr>
            <a:picLocks noChangeAspect="1"/>
          </p:cNvPicPr>
          <p:nvPr/>
        </p:nvPicPr>
        <p:blipFill>
          <a:blip r:embed="rId3"/>
          <a:stretch>
            <a:fillRect/>
          </a:stretch>
        </p:blipFill>
        <p:spPr>
          <a:xfrm>
            <a:off x="418643" y="1980822"/>
            <a:ext cx="5957490" cy="3875170"/>
          </a:xfrm>
          <a:prstGeom prst="rect">
            <a:avLst/>
          </a:prstGeom>
        </p:spPr>
      </p:pic>
      <p:pic>
        <p:nvPicPr>
          <p:cNvPr id="7" name="Picture 6"/>
          <p:cNvPicPr>
            <a:picLocks noChangeAspect="1"/>
          </p:cNvPicPr>
          <p:nvPr/>
        </p:nvPicPr>
        <p:blipFill>
          <a:blip r:embed="rId4"/>
          <a:stretch>
            <a:fillRect/>
          </a:stretch>
        </p:blipFill>
        <p:spPr>
          <a:xfrm>
            <a:off x="3968277" y="3130192"/>
            <a:ext cx="7956804" cy="3576362"/>
          </a:xfrm>
          <a:prstGeom prst="rect">
            <a:avLst/>
          </a:prstGeom>
        </p:spPr>
      </p:pic>
    </p:spTree>
    <p:extLst>
      <p:ext uri="{BB962C8B-B14F-4D97-AF65-F5344CB8AC3E}">
        <p14:creationId xmlns:p14="http://schemas.microsoft.com/office/powerpoint/2010/main" val="959842455"/>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Visual Studio</a:t>
            </a:r>
            <a:br>
              <a:rPr lang="en-US" dirty="0" smtClean="0"/>
            </a:br>
            <a:r>
              <a:rPr lang="en-US" sz="3529" dirty="0">
                <a:gradFill>
                  <a:gsLst>
                    <a:gs pos="1250">
                      <a:srgbClr val="404040"/>
                    </a:gs>
                    <a:gs pos="100000">
                      <a:srgbClr val="404040"/>
                    </a:gs>
                  </a:gsLst>
                  <a:lin ang="5400000" scaled="0"/>
                </a:gradFill>
              </a:rPr>
              <a:t>Visual Tree Inspector</a:t>
            </a:r>
            <a:endParaRPr lang="en-US" sz="5294" dirty="0"/>
          </a:p>
        </p:txBody>
      </p:sp>
      <p:pic>
        <p:nvPicPr>
          <p:cNvPr id="5" name="Picture 4"/>
          <p:cNvPicPr>
            <a:picLocks noChangeAspect="1"/>
          </p:cNvPicPr>
          <p:nvPr/>
        </p:nvPicPr>
        <p:blipFill>
          <a:blip r:embed="rId2"/>
          <a:stretch>
            <a:fillRect/>
          </a:stretch>
        </p:blipFill>
        <p:spPr>
          <a:xfrm>
            <a:off x="1987386" y="1710853"/>
            <a:ext cx="8497360" cy="4920744"/>
          </a:xfrm>
          <a:prstGeom prst="rect">
            <a:avLst/>
          </a:prstGeom>
        </p:spPr>
      </p:pic>
    </p:spTree>
    <p:extLst>
      <p:ext uri="{BB962C8B-B14F-4D97-AF65-F5344CB8AC3E}">
        <p14:creationId xmlns:p14="http://schemas.microsoft.com/office/powerpoint/2010/main" val="271727413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Visual Tree Inspector</a:t>
            </a:r>
            <a:endParaRPr lang="en-US" dirty="0"/>
          </a:p>
        </p:txBody>
      </p:sp>
    </p:spTree>
    <p:extLst>
      <p:ext uri="{BB962C8B-B14F-4D97-AF65-F5344CB8AC3E}">
        <p14:creationId xmlns:p14="http://schemas.microsoft.com/office/powerpoint/2010/main" val="157616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93345" y="1199463"/>
            <a:ext cx="11653523" cy="4434868"/>
          </a:xfrm>
        </p:spPr>
        <p:txBody>
          <a:bodyPr/>
          <a:lstStyle/>
          <a:p>
            <a:r>
              <a:rPr lang="en-US" dirty="0" err="1" smtClean="0"/>
              <a:t>Mide</a:t>
            </a:r>
            <a:r>
              <a:rPr lang="en-US" dirty="0" smtClean="0"/>
              <a:t> </a:t>
            </a:r>
            <a:r>
              <a:rPr lang="en-US" dirty="0" err="1" smtClean="0"/>
              <a:t>tiempos</a:t>
            </a:r>
            <a:r>
              <a:rPr lang="en-US" dirty="0" smtClean="0"/>
              <a:t> entre breakpoints</a:t>
            </a:r>
            <a:endParaRPr lang="en-US" dirty="0" smtClean="0"/>
          </a:p>
          <a:p>
            <a:r>
              <a:rPr lang="en-US" dirty="0" err="1" smtClean="0"/>
              <a:t>Excluye</a:t>
            </a:r>
            <a:r>
              <a:rPr lang="en-US" dirty="0" smtClean="0"/>
              <a:t> </a:t>
            </a:r>
            <a:r>
              <a:rPr lang="en-US" dirty="0" err="1" smtClean="0"/>
              <a:t>tiempso</a:t>
            </a:r>
            <a:r>
              <a:rPr lang="en-US" dirty="0" smtClean="0"/>
              <a:t> </a:t>
            </a:r>
            <a:r>
              <a:rPr lang="en-US" dirty="0" err="1" smtClean="0"/>
              <a:t>relacionados</a:t>
            </a:r>
            <a:r>
              <a:rPr lang="en-US" dirty="0" smtClean="0"/>
              <a:t> con el debugger </a:t>
            </a:r>
            <a:endParaRPr lang="en-US" dirty="0" smtClean="0"/>
          </a:p>
          <a:p>
            <a:pPr lvl="1"/>
            <a:r>
              <a:rPr lang="en-US" dirty="0" err="1" smtClean="0"/>
              <a:t>Tiempo</a:t>
            </a:r>
            <a:r>
              <a:rPr lang="en-US" dirty="0" smtClean="0"/>
              <a:t> que </a:t>
            </a:r>
            <a:r>
              <a:rPr lang="en-US" dirty="0" err="1" smtClean="0"/>
              <a:t>estamos</a:t>
            </a:r>
            <a:r>
              <a:rPr lang="en-US" dirty="0" smtClean="0"/>
              <a:t> </a:t>
            </a:r>
            <a:r>
              <a:rPr lang="en-US" dirty="0" err="1" smtClean="0"/>
              <a:t>parados</a:t>
            </a:r>
            <a:r>
              <a:rPr lang="en-US" dirty="0" smtClean="0"/>
              <a:t> con el debugger (</a:t>
            </a:r>
            <a:r>
              <a:rPr lang="en-US" dirty="0" err="1" smtClean="0"/>
              <a:t>Ej</a:t>
            </a:r>
            <a:r>
              <a:rPr lang="en-US" dirty="0" smtClean="0"/>
              <a:t>. </a:t>
            </a:r>
            <a:r>
              <a:rPr lang="en-US" dirty="0" err="1" smtClean="0"/>
              <a:t>Paramos</a:t>
            </a:r>
            <a:r>
              <a:rPr lang="en-US" dirty="0" smtClean="0"/>
              <a:t> </a:t>
            </a:r>
            <a:r>
              <a:rPr lang="en-US" dirty="0" err="1" smtClean="0"/>
              <a:t>en</a:t>
            </a:r>
            <a:r>
              <a:rPr lang="en-US" dirty="0" smtClean="0"/>
              <a:t> un breakpoint</a:t>
            </a:r>
            <a:r>
              <a:rPr lang="en-US" dirty="0" smtClean="0"/>
              <a:t>)</a:t>
            </a:r>
            <a:endParaRPr lang="en-US" dirty="0"/>
          </a:p>
          <a:p>
            <a:pPr lvl="1"/>
            <a:r>
              <a:rPr lang="en-US" dirty="0" err="1" smtClean="0"/>
              <a:t>Carga</a:t>
            </a:r>
            <a:r>
              <a:rPr lang="en-US" dirty="0" smtClean="0"/>
              <a:t> de </a:t>
            </a:r>
            <a:r>
              <a:rPr lang="en-US" dirty="0" err="1" smtClean="0"/>
              <a:t>símbolos</a:t>
            </a:r>
            <a:endParaRPr lang="en-US" dirty="0" smtClean="0"/>
          </a:p>
          <a:p>
            <a:pPr lvl="1"/>
            <a:r>
              <a:rPr lang="en-US" dirty="0" smtClean="0"/>
              <a:t>Etc.</a:t>
            </a:r>
          </a:p>
          <a:p>
            <a:r>
              <a:rPr lang="en-US" dirty="0" smtClean="0"/>
              <a:t>Ideal para </a:t>
            </a:r>
            <a:r>
              <a:rPr lang="en-US" dirty="0" err="1" smtClean="0"/>
              <a:t>mediciones</a:t>
            </a:r>
            <a:r>
              <a:rPr lang="en-US" dirty="0" smtClean="0"/>
              <a:t> de peso </a:t>
            </a:r>
            <a:r>
              <a:rPr lang="en-US" dirty="0" err="1" smtClean="0"/>
              <a:t>en</a:t>
            </a:r>
            <a:r>
              <a:rPr lang="en-US" dirty="0" smtClean="0"/>
              <a:t> la App</a:t>
            </a:r>
            <a:endParaRPr lang="en-US" dirty="0"/>
          </a:p>
          <a:p>
            <a:pPr lvl="1"/>
            <a:r>
              <a:rPr lang="en-US" dirty="0" smtClean="0"/>
              <a:t>Mayor exactitude </a:t>
            </a:r>
            <a:r>
              <a:rPr lang="en-US" dirty="0" err="1" smtClean="0"/>
              <a:t>bajo</a:t>
            </a:r>
            <a:r>
              <a:rPr lang="en-US" dirty="0" smtClean="0"/>
              <a:t> CLR </a:t>
            </a:r>
            <a:r>
              <a:rPr lang="en-US" dirty="0"/>
              <a:t>4.6 </a:t>
            </a:r>
            <a:r>
              <a:rPr lang="en-US" dirty="0" smtClean="0"/>
              <a:t>y Windows </a:t>
            </a:r>
            <a:r>
              <a:rPr lang="en-US" dirty="0" smtClean="0"/>
              <a:t>10</a:t>
            </a:r>
            <a:endParaRPr lang="en-US" dirty="0"/>
          </a:p>
          <a:p>
            <a:pPr lvl="1"/>
            <a:endParaRPr lang="en-US" dirty="0" smtClean="0"/>
          </a:p>
        </p:txBody>
      </p:sp>
      <p:sp>
        <p:nvSpPr>
          <p:cNvPr id="6" name="Title 5"/>
          <p:cNvSpPr>
            <a:spLocks noGrp="1"/>
          </p:cNvSpPr>
          <p:nvPr>
            <p:ph type="title"/>
          </p:nvPr>
        </p:nvSpPr>
        <p:spPr/>
        <p:txBody>
          <a:bodyPr/>
          <a:lstStyle/>
          <a:p>
            <a:r>
              <a:rPr lang="en-US" dirty="0" err="1" smtClean="0"/>
              <a:t>Herramientas</a:t>
            </a:r>
            <a:r>
              <a:rPr lang="en-US" dirty="0" smtClean="0"/>
              <a:t>. Tips and Tricks</a:t>
            </a:r>
            <a:endParaRPr lang="en-US" dirty="0"/>
          </a:p>
        </p:txBody>
      </p:sp>
      <p:grpSp>
        <p:nvGrpSpPr>
          <p:cNvPr id="10" name="Group 9"/>
          <p:cNvGrpSpPr/>
          <p:nvPr/>
        </p:nvGrpSpPr>
        <p:grpSpPr>
          <a:xfrm>
            <a:off x="493345" y="5192283"/>
            <a:ext cx="8714651" cy="884095"/>
            <a:chOff x="2640569" y="5011497"/>
            <a:chExt cx="8889398" cy="901823"/>
          </a:xfrm>
        </p:grpSpPr>
        <p:pic>
          <p:nvPicPr>
            <p:cNvPr id="11" name="Picture 10"/>
            <p:cNvPicPr>
              <a:picLocks noChangeAspect="1"/>
            </p:cNvPicPr>
            <p:nvPr/>
          </p:nvPicPr>
          <p:blipFill>
            <a:blip r:embed="rId3"/>
            <a:stretch>
              <a:fillRect/>
            </a:stretch>
          </p:blipFill>
          <p:spPr>
            <a:xfrm>
              <a:off x="2640569" y="5011497"/>
              <a:ext cx="8889398" cy="901823"/>
            </a:xfrm>
            <a:prstGeom prst="rect">
              <a:avLst/>
            </a:prstGeom>
          </p:spPr>
        </p:pic>
        <p:sp>
          <p:nvSpPr>
            <p:cNvPr id="12" name="Rectangle 11"/>
            <p:cNvSpPr/>
            <p:nvPr/>
          </p:nvSpPr>
          <p:spPr bwMode="auto">
            <a:xfrm>
              <a:off x="10017103" y="5337056"/>
              <a:ext cx="1512864" cy="293806"/>
            </a:xfrm>
            <a:prstGeom prst="rect">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7979892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7">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7">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50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500"/>
                                  </p:stCondLst>
                                  <p:childTnLst>
                                    <p:set>
                                      <p:cBhvr>
                                        <p:cTn id="21" dur="1" fill="hold">
                                          <p:stCondLst>
                                            <p:cond delay="0"/>
                                          </p:stCondLst>
                                        </p:cTn>
                                        <p:tgtEl>
                                          <p:spTgt spid="7">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50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0" presetClass="entr" presetSubtype="0" fill="hold" nodeType="afterEffect">
                                  <p:stCondLst>
                                    <p:cond delay="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8643" y="1486747"/>
            <a:ext cx="11653523" cy="4246932"/>
          </a:xfrm>
        </p:spPr>
        <p:txBody>
          <a:bodyPr/>
          <a:lstStyle/>
          <a:p>
            <a:r>
              <a:rPr lang="en-US" dirty="0" err="1" smtClean="0"/>
              <a:t>Muestra</a:t>
            </a:r>
            <a:r>
              <a:rPr lang="en-US" dirty="0" smtClean="0"/>
              <a:t> el </a:t>
            </a:r>
            <a:r>
              <a:rPr lang="en-US" dirty="0" err="1" smtClean="0"/>
              <a:t>uso</a:t>
            </a:r>
            <a:r>
              <a:rPr lang="en-US" dirty="0" smtClean="0"/>
              <a:t> de CPU </a:t>
            </a:r>
            <a:r>
              <a:rPr lang="en-US" dirty="0" err="1" smtClean="0"/>
              <a:t>en</a:t>
            </a:r>
            <a:r>
              <a:rPr lang="en-US" dirty="0" smtClean="0"/>
              <a:t> </a:t>
            </a:r>
            <a:r>
              <a:rPr lang="en-US" dirty="0" err="1" smtClean="0"/>
              <a:t>todos</a:t>
            </a:r>
            <a:r>
              <a:rPr lang="en-US" dirty="0" smtClean="0"/>
              <a:t> </a:t>
            </a:r>
            <a:r>
              <a:rPr lang="en-US" dirty="0" err="1" smtClean="0"/>
              <a:t>los</a:t>
            </a:r>
            <a:r>
              <a:rPr lang="en-US" dirty="0" smtClean="0"/>
              <a:t> cores</a:t>
            </a:r>
            <a:endParaRPr lang="en-US" dirty="0" smtClean="0"/>
          </a:p>
          <a:p>
            <a:r>
              <a:rPr lang="en-US" dirty="0" err="1" smtClean="0"/>
              <a:t>Siempre</a:t>
            </a:r>
            <a:r>
              <a:rPr lang="en-US" dirty="0" smtClean="0"/>
              <a:t>, </a:t>
            </a:r>
            <a:r>
              <a:rPr lang="en-US" dirty="0" err="1" smtClean="0"/>
              <a:t>repetimos</a:t>
            </a:r>
            <a:r>
              <a:rPr lang="en-US" dirty="0" smtClean="0"/>
              <a:t>, </a:t>
            </a:r>
            <a:r>
              <a:rPr lang="en-US" dirty="0" err="1" smtClean="0"/>
              <a:t>siempre</a:t>
            </a:r>
            <a:r>
              <a:rPr lang="en-US" dirty="0" smtClean="0"/>
              <a:t>, </a:t>
            </a:r>
            <a:r>
              <a:rPr lang="en-US" dirty="0" err="1" smtClean="0"/>
              <a:t>interesante</a:t>
            </a:r>
            <a:r>
              <a:rPr lang="en-US" dirty="0" smtClean="0"/>
              <a:t> </a:t>
            </a:r>
            <a:r>
              <a:rPr lang="en-US" dirty="0" err="1" smtClean="0"/>
              <a:t>analizar</a:t>
            </a:r>
            <a:r>
              <a:rPr lang="en-US" dirty="0" smtClean="0"/>
              <a:t> </a:t>
            </a:r>
            <a:r>
              <a:rPr lang="en-US" dirty="0" err="1" smtClean="0"/>
              <a:t>aunque</a:t>
            </a:r>
            <a:r>
              <a:rPr lang="en-US" dirty="0" smtClean="0"/>
              <a:t> el consume sea inferior al 100</a:t>
            </a:r>
            <a:r>
              <a:rPr lang="en-US" dirty="0" smtClean="0"/>
              <a:t>%</a:t>
            </a:r>
          </a:p>
          <a:p>
            <a:r>
              <a:rPr lang="en-US" dirty="0" err="1" smtClean="0"/>
              <a:t>Ahora</a:t>
            </a:r>
            <a:r>
              <a:rPr lang="en-US" dirty="0" smtClean="0"/>
              <a:t> </a:t>
            </a:r>
            <a:r>
              <a:rPr lang="en-US" dirty="0" err="1" smtClean="0"/>
              <a:t>disponible</a:t>
            </a:r>
            <a:r>
              <a:rPr lang="en-US" dirty="0" smtClean="0"/>
              <a:t> </a:t>
            </a:r>
            <a:r>
              <a:rPr lang="en-US" dirty="0" err="1" smtClean="0"/>
              <a:t>siempre</a:t>
            </a:r>
            <a:r>
              <a:rPr lang="en-US" dirty="0" smtClean="0"/>
              <a:t> </a:t>
            </a:r>
            <a:r>
              <a:rPr lang="en-US" dirty="0" err="1" smtClean="0"/>
              <a:t>tras</a:t>
            </a:r>
            <a:r>
              <a:rPr lang="en-US" dirty="0" smtClean="0"/>
              <a:t> </a:t>
            </a:r>
            <a:r>
              <a:rPr lang="en-US" dirty="0" err="1" smtClean="0"/>
              <a:t>cada</a:t>
            </a:r>
            <a:r>
              <a:rPr lang="en-US" dirty="0" smtClean="0"/>
              <a:t> session de </a:t>
            </a:r>
            <a:r>
              <a:rPr lang="en-US" dirty="0" err="1" smtClean="0"/>
              <a:t>depuración</a:t>
            </a:r>
            <a:endParaRPr lang="en-US" dirty="0"/>
          </a:p>
          <a:p>
            <a:endParaRPr lang="en-US" dirty="0" smtClean="0"/>
          </a:p>
        </p:txBody>
      </p:sp>
      <p:sp>
        <p:nvSpPr>
          <p:cNvPr id="6" name="Title 5"/>
          <p:cNvSpPr>
            <a:spLocks noGrp="1"/>
          </p:cNvSpPr>
          <p:nvPr>
            <p:ph type="title"/>
          </p:nvPr>
        </p:nvSpPr>
        <p:spPr/>
        <p:txBody>
          <a:bodyPr/>
          <a:lstStyle/>
          <a:p>
            <a:r>
              <a:rPr lang="en-US" dirty="0" smtClean="0"/>
              <a:t>CPU</a:t>
            </a:r>
            <a:endParaRPr lang="en-US" dirty="0"/>
          </a:p>
        </p:txBody>
      </p:sp>
      <p:pic>
        <p:nvPicPr>
          <p:cNvPr id="5" name="Picture 4"/>
          <p:cNvPicPr>
            <a:picLocks noChangeAspect="1"/>
          </p:cNvPicPr>
          <p:nvPr/>
        </p:nvPicPr>
        <p:blipFill>
          <a:blip r:embed="rId3"/>
          <a:stretch>
            <a:fillRect/>
          </a:stretch>
        </p:blipFill>
        <p:spPr>
          <a:xfrm>
            <a:off x="536350" y="4879620"/>
            <a:ext cx="10304236" cy="1263355"/>
          </a:xfrm>
          <a:prstGeom prst="rect">
            <a:avLst/>
          </a:prstGeom>
        </p:spPr>
      </p:pic>
    </p:spTree>
    <p:extLst>
      <p:ext uri="{BB962C8B-B14F-4D97-AF65-F5344CB8AC3E}">
        <p14:creationId xmlns:p14="http://schemas.microsoft.com/office/powerpoint/2010/main" val="6811665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7">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0" presetClass="entr" presetSubtype="0" fill="hold" nodeType="after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93345" y="1113236"/>
            <a:ext cx="11653523" cy="2382062"/>
          </a:xfrm>
        </p:spPr>
        <p:txBody>
          <a:bodyPr/>
          <a:lstStyle/>
          <a:p>
            <a:r>
              <a:rPr lang="en-US" dirty="0" err="1" smtClean="0"/>
              <a:t>Indica</a:t>
            </a:r>
            <a:r>
              <a:rPr lang="en-US" dirty="0" smtClean="0"/>
              <a:t> que </a:t>
            </a:r>
            <a:r>
              <a:rPr lang="en-US" dirty="0" err="1" smtClean="0"/>
              <a:t>funciones</a:t>
            </a:r>
            <a:r>
              <a:rPr lang="en-US" dirty="0" smtClean="0"/>
              <a:t> </a:t>
            </a:r>
            <a:r>
              <a:rPr lang="en-US" dirty="0" err="1" smtClean="0"/>
              <a:t>consumen</a:t>
            </a:r>
            <a:r>
              <a:rPr lang="en-US" dirty="0" smtClean="0"/>
              <a:t> </a:t>
            </a:r>
            <a:r>
              <a:rPr lang="en-US" dirty="0" err="1" smtClean="0"/>
              <a:t>más</a:t>
            </a:r>
            <a:r>
              <a:rPr lang="en-US" dirty="0" smtClean="0"/>
              <a:t> CPU </a:t>
            </a:r>
            <a:endParaRPr lang="en-US" dirty="0" smtClean="0"/>
          </a:p>
          <a:p>
            <a:pPr lvl="1"/>
            <a:r>
              <a:rPr lang="en-US" dirty="0" err="1" smtClean="0"/>
              <a:t>Toma</a:t>
            </a:r>
            <a:r>
              <a:rPr lang="en-US" dirty="0" smtClean="0"/>
              <a:t> el </a:t>
            </a:r>
            <a:r>
              <a:rPr lang="en-US" dirty="0" err="1" smtClean="0"/>
              <a:t>consumo</a:t>
            </a:r>
            <a:r>
              <a:rPr lang="en-US" dirty="0" smtClean="0"/>
              <a:t> de CPU del call </a:t>
            </a:r>
            <a:r>
              <a:rPr lang="en-US" dirty="0" smtClean="0"/>
              <a:t>stack </a:t>
            </a:r>
            <a:r>
              <a:rPr lang="en-US" dirty="0" err="1" smtClean="0"/>
              <a:t>cada</a:t>
            </a:r>
            <a:r>
              <a:rPr lang="en-US" dirty="0" smtClean="0"/>
              <a:t> </a:t>
            </a:r>
            <a:r>
              <a:rPr lang="en-US" dirty="0" err="1" smtClean="0"/>
              <a:t>milisegundo</a:t>
            </a:r>
            <a:endParaRPr lang="en-US" dirty="0" smtClean="0"/>
          </a:p>
          <a:p>
            <a:pPr lvl="1"/>
            <a:r>
              <a:rPr lang="en-US" dirty="0" err="1" smtClean="0"/>
              <a:t>Muestra</a:t>
            </a:r>
            <a:r>
              <a:rPr lang="en-US" dirty="0" smtClean="0"/>
              <a:t> </a:t>
            </a:r>
            <a:r>
              <a:rPr lang="en-US" dirty="0" err="1" smtClean="0"/>
              <a:t>suma</a:t>
            </a:r>
            <a:r>
              <a:rPr lang="en-US" dirty="0" smtClean="0"/>
              <a:t> de </a:t>
            </a:r>
            <a:r>
              <a:rPr lang="en-US" dirty="0" err="1" smtClean="0"/>
              <a:t>consumos</a:t>
            </a:r>
            <a:endParaRPr lang="en-US" dirty="0" smtClean="0"/>
          </a:p>
          <a:p>
            <a:r>
              <a:rPr lang="en-US" dirty="0" err="1" smtClean="0"/>
              <a:t>Obtiene</a:t>
            </a:r>
            <a:r>
              <a:rPr lang="en-US" dirty="0" smtClean="0"/>
              <a:t> </a:t>
            </a:r>
            <a:r>
              <a:rPr lang="en-US" dirty="0" err="1" smtClean="0"/>
              <a:t>información</a:t>
            </a:r>
            <a:r>
              <a:rPr lang="en-US" dirty="0" smtClean="0"/>
              <a:t> de </a:t>
            </a:r>
            <a:r>
              <a:rPr lang="en-US" dirty="0" err="1" smtClean="0"/>
              <a:t>cada</a:t>
            </a:r>
            <a:r>
              <a:rPr lang="en-US" dirty="0" smtClean="0"/>
              <a:t> </a:t>
            </a:r>
            <a:r>
              <a:rPr lang="en-US" dirty="0" smtClean="0"/>
              <a:t>stacks </a:t>
            </a:r>
            <a:r>
              <a:rPr lang="en-US" dirty="0" smtClean="0"/>
              <a:t>(.NET &amp; C++) </a:t>
            </a:r>
          </a:p>
        </p:txBody>
      </p:sp>
      <p:sp>
        <p:nvSpPr>
          <p:cNvPr id="6" name="Title 5"/>
          <p:cNvSpPr>
            <a:spLocks noGrp="1"/>
          </p:cNvSpPr>
          <p:nvPr>
            <p:ph type="title"/>
          </p:nvPr>
        </p:nvSpPr>
        <p:spPr/>
        <p:txBody>
          <a:bodyPr/>
          <a:lstStyle/>
          <a:p>
            <a:r>
              <a:rPr lang="en-US" dirty="0" smtClean="0"/>
              <a:t>CPU</a:t>
            </a:r>
            <a:endParaRPr lang="en-US" dirty="0"/>
          </a:p>
        </p:txBody>
      </p:sp>
      <p:pic>
        <p:nvPicPr>
          <p:cNvPr id="5" name="Picture 4"/>
          <p:cNvPicPr>
            <a:picLocks noChangeAspect="1"/>
          </p:cNvPicPr>
          <p:nvPr/>
        </p:nvPicPr>
        <p:blipFill>
          <a:blip r:embed="rId3"/>
          <a:stretch>
            <a:fillRect/>
          </a:stretch>
        </p:blipFill>
        <p:spPr>
          <a:xfrm>
            <a:off x="765287" y="3495298"/>
            <a:ext cx="8095836" cy="2994022"/>
          </a:xfrm>
          <a:prstGeom prst="rect">
            <a:avLst/>
          </a:prstGeom>
        </p:spPr>
      </p:pic>
    </p:spTree>
    <p:extLst>
      <p:ext uri="{BB962C8B-B14F-4D97-AF65-F5344CB8AC3E}">
        <p14:creationId xmlns:p14="http://schemas.microsoft.com/office/powerpoint/2010/main" val="2728473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7">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7">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0" presetClass="entr" presetSubtype="0" fill="hold" nodeType="afterEffect">
                                  <p:stCondLst>
                                    <p:cond delay="5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8643" y="1270097"/>
            <a:ext cx="11653523" cy="4856394"/>
          </a:xfrm>
        </p:spPr>
        <p:txBody>
          <a:bodyPr/>
          <a:lstStyle/>
          <a:p>
            <a:r>
              <a:rPr lang="en-US" dirty="0" err="1" smtClean="0"/>
              <a:t>Compara</a:t>
            </a:r>
            <a:r>
              <a:rPr lang="en-US" dirty="0" smtClean="0"/>
              <a:t> el consume de </a:t>
            </a:r>
            <a:r>
              <a:rPr lang="en-US" dirty="0" err="1" smtClean="0"/>
              <a:t>memoria</a:t>
            </a:r>
            <a:r>
              <a:rPr lang="en-US" dirty="0" smtClean="0"/>
              <a:t> </a:t>
            </a:r>
            <a:r>
              <a:rPr lang="en-US" dirty="0" err="1" smtClean="0"/>
              <a:t>en</a:t>
            </a:r>
            <a:r>
              <a:rPr lang="en-US" dirty="0" smtClean="0"/>
              <a:t> el </a:t>
            </a:r>
            <a:r>
              <a:rPr lang="en-US" dirty="0" err="1" smtClean="0"/>
              <a:t>tiempo</a:t>
            </a:r>
            <a:endParaRPr lang="en-US" dirty="0" smtClean="0"/>
          </a:p>
          <a:p>
            <a:pPr lvl="1"/>
            <a:r>
              <a:rPr lang="en-US" dirty="0" err="1" smtClean="0"/>
              <a:t>Indica</a:t>
            </a:r>
            <a:r>
              <a:rPr lang="en-US" dirty="0" smtClean="0"/>
              <a:t> </a:t>
            </a:r>
            <a:r>
              <a:rPr lang="en-US" dirty="0" err="1" smtClean="0"/>
              <a:t>tamaños</a:t>
            </a:r>
            <a:r>
              <a:rPr lang="en-US" dirty="0" smtClean="0"/>
              <a:t> y </a:t>
            </a:r>
            <a:r>
              <a:rPr lang="en-US" dirty="0" err="1" smtClean="0"/>
              <a:t>contadores</a:t>
            </a:r>
            <a:endParaRPr lang="en-US" dirty="0" smtClean="0"/>
          </a:p>
          <a:p>
            <a:pPr lvl="1"/>
            <a:r>
              <a:rPr lang="en-US" dirty="0" err="1" smtClean="0"/>
              <a:t>Filtra</a:t>
            </a:r>
            <a:r>
              <a:rPr lang="en-US" dirty="0" smtClean="0"/>
              <a:t> </a:t>
            </a:r>
            <a:r>
              <a:rPr lang="en-US" dirty="0" err="1" smtClean="0"/>
              <a:t>objetos</a:t>
            </a:r>
            <a:r>
              <a:rPr lang="en-US" dirty="0" smtClean="0"/>
              <a:t> </a:t>
            </a:r>
            <a:r>
              <a:rPr lang="en-US" dirty="0" err="1" smtClean="0"/>
              <a:t>marcados</a:t>
            </a:r>
            <a:r>
              <a:rPr lang="en-US" dirty="0" smtClean="0"/>
              <a:t> </a:t>
            </a:r>
            <a:r>
              <a:rPr lang="en-US" dirty="0" err="1" smtClean="0"/>
              <a:t>por</a:t>
            </a:r>
            <a:r>
              <a:rPr lang="en-US" dirty="0" smtClean="0"/>
              <a:t> el garbage </a:t>
            </a:r>
            <a:r>
              <a:rPr lang="en-US" dirty="0" smtClean="0"/>
              <a:t>collection (.NET)</a:t>
            </a:r>
            <a:endParaRPr lang="en-US" dirty="0"/>
          </a:p>
          <a:p>
            <a:r>
              <a:rPr lang="en-US" dirty="0" err="1" smtClean="0"/>
              <a:t>Tanto</a:t>
            </a:r>
            <a:r>
              <a:rPr lang="en-US" dirty="0" smtClean="0"/>
              <a:t> C</a:t>
            </a:r>
            <a:r>
              <a:rPr lang="en-US" dirty="0" smtClean="0"/>
              <a:t>++ </a:t>
            </a:r>
            <a:r>
              <a:rPr lang="en-US" dirty="0" err="1" smtClean="0"/>
              <a:t>como</a:t>
            </a:r>
            <a:r>
              <a:rPr lang="en-US" dirty="0" smtClean="0"/>
              <a:t> .NET</a:t>
            </a:r>
            <a:endParaRPr lang="en-US" dirty="0" smtClean="0"/>
          </a:p>
          <a:p>
            <a:endParaRPr lang="en-US" dirty="0"/>
          </a:p>
          <a:p>
            <a:endParaRPr lang="en-US" dirty="0" smtClean="0"/>
          </a:p>
          <a:p>
            <a:endParaRPr lang="en-US" dirty="0" smtClean="0"/>
          </a:p>
        </p:txBody>
      </p:sp>
      <p:sp>
        <p:nvSpPr>
          <p:cNvPr id="6" name="Title 5"/>
          <p:cNvSpPr>
            <a:spLocks noGrp="1"/>
          </p:cNvSpPr>
          <p:nvPr>
            <p:ph type="title"/>
          </p:nvPr>
        </p:nvSpPr>
        <p:spPr/>
        <p:txBody>
          <a:bodyPr/>
          <a:lstStyle/>
          <a:p>
            <a:r>
              <a:rPr lang="en-US" dirty="0" err="1" smtClean="0"/>
              <a:t>Memoria</a:t>
            </a:r>
            <a:endParaRPr lang="en-US" dirty="0"/>
          </a:p>
        </p:txBody>
      </p:sp>
      <p:pic>
        <p:nvPicPr>
          <p:cNvPr id="5" name="Picture 4"/>
          <p:cNvPicPr>
            <a:picLocks noChangeAspect="1"/>
          </p:cNvPicPr>
          <p:nvPr/>
        </p:nvPicPr>
        <p:blipFill>
          <a:blip r:embed="rId3"/>
          <a:stretch>
            <a:fillRect/>
          </a:stretch>
        </p:blipFill>
        <p:spPr>
          <a:xfrm>
            <a:off x="941557" y="3511419"/>
            <a:ext cx="8964248" cy="3086282"/>
          </a:xfrm>
          <a:prstGeom prst="rect">
            <a:avLst/>
          </a:prstGeom>
        </p:spPr>
      </p:pic>
    </p:spTree>
    <p:extLst>
      <p:ext uri="{BB962C8B-B14F-4D97-AF65-F5344CB8AC3E}">
        <p14:creationId xmlns:p14="http://schemas.microsoft.com/office/powerpoint/2010/main" val="4522717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7">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7">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0" presetClass="entr" presetSubtype="0" fill="hold" nodeType="afterEffect">
                                  <p:stCondLst>
                                    <p:cond delay="5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3200" dirty="0" err="1" smtClean="0"/>
              <a:t>Novedades</a:t>
            </a:r>
            <a:r>
              <a:rPr lang="en-US" sz="3200" dirty="0" smtClean="0"/>
              <a:t> </a:t>
            </a:r>
            <a:r>
              <a:rPr lang="en-US" sz="3200" dirty="0" err="1" smtClean="0"/>
              <a:t>en</a:t>
            </a:r>
            <a:r>
              <a:rPr lang="en-US" sz="3200" dirty="0" smtClean="0"/>
              <a:t> XAML</a:t>
            </a:r>
          </a:p>
          <a:p>
            <a:pPr lvl="1"/>
            <a:r>
              <a:rPr lang="en-US" sz="1800" dirty="0" smtClean="0"/>
              <a:t>X:Bind</a:t>
            </a:r>
            <a:endParaRPr lang="en-US" sz="1800" dirty="0"/>
          </a:p>
          <a:p>
            <a:pPr lvl="1"/>
            <a:r>
              <a:rPr lang="en-US" sz="1800" dirty="0" smtClean="0"/>
              <a:t>X:Phase</a:t>
            </a:r>
            <a:endParaRPr lang="en-US" sz="1800" dirty="0"/>
          </a:p>
          <a:p>
            <a:pPr lvl="1"/>
            <a:r>
              <a:rPr lang="en-US" sz="1800" dirty="0" smtClean="0"/>
              <a:t>X:DeferLoadStrategy</a:t>
            </a:r>
            <a:endParaRPr lang="en-US" sz="3200" dirty="0" smtClean="0"/>
          </a:p>
          <a:p>
            <a:r>
              <a:rPr lang="en-US" sz="3200" dirty="0" err="1" smtClean="0"/>
              <a:t>Recomendaciones</a:t>
            </a:r>
            <a:endParaRPr lang="en-US" sz="3200" dirty="0" smtClean="0"/>
          </a:p>
          <a:p>
            <a:pPr lvl="1"/>
            <a:r>
              <a:rPr lang="en-US" sz="1800" dirty="0" err="1" smtClean="0"/>
              <a:t>Virtualización</a:t>
            </a:r>
            <a:endParaRPr lang="en-US" sz="1800" dirty="0" smtClean="0"/>
          </a:p>
          <a:p>
            <a:pPr lvl="1"/>
            <a:r>
              <a:rPr lang="en-US" sz="1800" dirty="0" err="1" smtClean="0"/>
              <a:t>Imágenes</a:t>
            </a:r>
            <a:endParaRPr lang="en-US" sz="1800" dirty="0" smtClean="0"/>
          </a:p>
          <a:p>
            <a:pPr lvl="1"/>
            <a:r>
              <a:rPr lang="en-US" sz="1800" dirty="0" smtClean="0"/>
              <a:t>Fuentes</a:t>
            </a:r>
            <a:endParaRPr lang="en-US" sz="3200" dirty="0" smtClean="0"/>
          </a:p>
          <a:p>
            <a:r>
              <a:rPr lang="en-US" sz="3200" dirty="0" err="1" smtClean="0"/>
              <a:t>Herramientas</a:t>
            </a:r>
            <a:endParaRPr lang="en-US" sz="3200" dirty="0" smtClean="0"/>
          </a:p>
          <a:p>
            <a:pPr lvl="1"/>
            <a:r>
              <a:rPr lang="en-US" sz="1800" dirty="0" smtClean="0"/>
              <a:t>Visual Tree Inspector</a:t>
            </a:r>
          </a:p>
          <a:p>
            <a:pPr lvl="1"/>
            <a:r>
              <a:rPr lang="en-US" sz="1800" dirty="0" err="1" smtClean="0"/>
              <a:t>Inspección</a:t>
            </a:r>
            <a:r>
              <a:rPr lang="en-US" sz="1800" dirty="0" smtClean="0"/>
              <a:t> de CPU, </a:t>
            </a:r>
            <a:r>
              <a:rPr lang="en-US" sz="1800" dirty="0" err="1" smtClean="0"/>
              <a:t>memoria</a:t>
            </a:r>
            <a:r>
              <a:rPr lang="en-US" sz="1800" dirty="0" smtClean="0"/>
              <a:t>, etc.</a:t>
            </a:r>
          </a:p>
          <a:p>
            <a:pPr lvl="1"/>
            <a:r>
              <a:rPr lang="en-US" sz="1800" dirty="0" smtClean="0"/>
              <a:t>Timeline</a:t>
            </a:r>
          </a:p>
          <a:p>
            <a:pPr lvl="1"/>
            <a:endParaRPr lang="en-US" sz="1800" dirty="0" smtClean="0"/>
          </a:p>
        </p:txBody>
      </p:sp>
    </p:spTree>
    <p:extLst>
      <p:ext uri="{BB962C8B-B14F-4D97-AF65-F5344CB8AC3E}">
        <p14:creationId xmlns:p14="http://schemas.microsoft.com/office/powerpoint/2010/main" val="302814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8122" y="1337342"/>
            <a:ext cx="11653523" cy="2382062"/>
          </a:xfrm>
        </p:spPr>
        <p:txBody>
          <a:bodyPr/>
          <a:lstStyle/>
          <a:p>
            <a:r>
              <a:rPr lang="en-US" dirty="0" err="1" smtClean="0"/>
              <a:t>Identifica</a:t>
            </a:r>
            <a:r>
              <a:rPr lang="en-US" dirty="0" smtClean="0"/>
              <a:t> </a:t>
            </a:r>
            <a:r>
              <a:rPr lang="en-US" dirty="0" err="1" smtClean="0"/>
              <a:t>problemas</a:t>
            </a:r>
            <a:r>
              <a:rPr lang="en-US" dirty="0" smtClean="0"/>
              <a:t> de </a:t>
            </a:r>
            <a:r>
              <a:rPr lang="en-US" dirty="0" err="1" smtClean="0"/>
              <a:t>rendimiento</a:t>
            </a:r>
            <a:r>
              <a:rPr lang="en-US" dirty="0" smtClean="0"/>
              <a:t> </a:t>
            </a:r>
            <a:r>
              <a:rPr lang="en-US" dirty="0" err="1" smtClean="0"/>
              <a:t>relacionados</a:t>
            </a:r>
            <a:r>
              <a:rPr lang="en-US" dirty="0" smtClean="0"/>
              <a:t> con </a:t>
            </a:r>
            <a:endParaRPr lang="en-US" dirty="0"/>
          </a:p>
          <a:p>
            <a:pPr lvl="1"/>
            <a:r>
              <a:rPr lang="en-US" dirty="0" smtClean="0"/>
              <a:t>Parsing &amp; Layout</a:t>
            </a:r>
            <a:endParaRPr lang="en-US" dirty="0"/>
          </a:p>
          <a:p>
            <a:pPr lvl="1"/>
            <a:r>
              <a:rPr lang="en-US" dirty="0" err="1" smtClean="0"/>
              <a:t>Código</a:t>
            </a:r>
            <a:r>
              <a:rPr lang="en-US" dirty="0" smtClean="0"/>
              <a:t> de la App que </a:t>
            </a:r>
            <a:r>
              <a:rPr lang="en-US" dirty="0" err="1" smtClean="0"/>
              <a:t>provoca</a:t>
            </a:r>
            <a:r>
              <a:rPr lang="en-US" dirty="0" smtClean="0"/>
              <a:t> consume alto de CPU </a:t>
            </a:r>
            <a:endParaRPr lang="en-US" dirty="0" smtClean="0"/>
          </a:p>
          <a:p>
            <a:r>
              <a:rPr lang="en-US" dirty="0" err="1" smtClean="0"/>
              <a:t>Monitorea</a:t>
            </a:r>
            <a:r>
              <a:rPr lang="en-US" dirty="0" smtClean="0"/>
              <a:t> FPS</a:t>
            </a:r>
            <a:endParaRPr lang="en-US" dirty="0" smtClean="0"/>
          </a:p>
        </p:txBody>
      </p:sp>
      <p:sp>
        <p:nvSpPr>
          <p:cNvPr id="6" name="Title 5"/>
          <p:cNvSpPr>
            <a:spLocks noGrp="1"/>
          </p:cNvSpPr>
          <p:nvPr>
            <p:ph type="title"/>
          </p:nvPr>
        </p:nvSpPr>
        <p:spPr/>
        <p:txBody>
          <a:bodyPr/>
          <a:lstStyle/>
          <a:p>
            <a:r>
              <a:rPr lang="en-US" dirty="0" smtClean="0"/>
              <a:t>Timeline</a:t>
            </a:r>
            <a:endParaRPr lang="en-US" dirty="0"/>
          </a:p>
        </p:txBody>
      </p:sp>
      <p:pic>
        <p:nvPicPr>
          <p:cNvPr id="5" name="Picture 4"/>
          <p:cNvPicPr>
            <a:picLocks noChangeAspect="1"/>
          </p:cNvPicPr>
          <p:nvPr/>
        </p:nvPicPr>
        <p:blipFill>
          <a:blip r:embed="rId3"/>
          <a:stretch>
            <a:fillRect/>
          </a:stretch>
        </p:blipFill>
        <p:spPr>
          <a:xfrm>
            <a:off x="528122" y="3634619"/>
            <a:ext cx="9412461" cy="2903695"/>
          </a:xfrm>
          <a:prstGeom prst="rect">
            <a:avLst/>
          </a:prstGeom>
        </p:spPr>
      </p:pic>
    </p:spTree>
    <p:extLst>
      <p:ext uri="{BB962C8B-B14F-4D97-AF65-F5344CB8AC3E}">
        <p14:creationId xmlns:p14="http://schemas.microsoft.com/office/powerpoint/2010/main" val="28323799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7">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7">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0" presetClass="entr" presetSubtype="0" fill="hold" nodeType="afterEffect">
                                  <p:stCondLst>
                                    <p:cond delay="5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err="1" smtClean="0"/>
              <a:t>Herramientas</a:t>
            </a:r>
            <a:r>
              <a:rPr lang="en-US" dirty="0" smtClean="0"/>
              <a:t> de </a:t>
            </a:r>
            <a:r>
              <a:rPr lang="en-US" dirty="0" err="1" smtClean="0"/>
              <a:t>diagnóstico</a:t>
            </a:r>
            <a:endParaRPr lang="en-US" dirty="0"/>
          </a:p>
        </p:txBody>
      </p:sp>
    </p:spTree>
    <p:extLst>
      <p:ext uri="{BB962C8B-B14F-4D97-AF65-F5344CB8AC3E}">
        <p14:creationId xmlns:p14="http://schemas.microsoft.com/office/powerpoint/2010/main" val="243942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t>
            </a:r>
            <a:r>
              <a:rPr lang="en-US" dirty="0" err="1" smtClean="0"/>
              <a:t>Quedaron</a:t>
            </a:r>
            <a:r>
              <a:rPr lang="en-US" dirty="0" smtClean="0"/>
              <a:t> con </a:t>
            </a:r>
            <a:r>
              <a:rPr lang="en-US" dirty="0" err="1" smtClean="0"/>
              <a:t>ganas</a:t>
            </a:r>
            <a:r>
              <a:rPr lang="en-US" dirty="0" smtClean="0"/>
              <a:t> de </a:t>
            </a:r>
            <a:r>
              <a:rPr lang="en-US" dirty="0" err="1" smtClean="0"/>
              <a:t>más</a:t>
            </a:r>
            <a:r>
              <a:rPr lang="en-US" dirty="0" smtClean="0"/>
              <a:t>?</a:t>
            </a:r>
            <a:endParaRPr lang="en-US" dirty="0"/>
          </a:p>
        </p:txBody>
      </p:sp>
    </p:spTree>
    <p:extLst>
      <p:ext uri="{BB962C8B-B14F-4D97-AF65-F5344CB8AC3E}">
        <p14:creationId xmlns:p14="http://schemas.microsoft.com/office/powerpoint/2010/main" val="1448649458"/>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Hay </a:t>
            </a:r>
            <a:r>
              <a:rPr lang="en-US" dirty="0" err="1" smtClean="0"/>
              <a:t>más</a:t>
            </a:r>
            <a:r>
              <a:rPr lang="en-US" dirty="0" smtClean="0"/>
              <a:t>…</a:t>
            </a:r>
            <a:endParaRPr lang="en-US" dirty="0"/>
          </a:p>
        </p:txBody>
      </p:sp>
      <p:sp>
        <p:nvSpPr>
          <p:cNvPr id="5" name="Text Placeholder 4"/>
          <p:cNvSpPr>
            <a:spLocks noGrp="1"/>
          </p:cNvSpPr>
          <p:nvPr>
            <p:ph type="body" sz="quarter" idx="11"/>
          </p:nvPr>
        </p:nvSpPr>
        <p:spPr>
          <a:xfrm>
            <a:off x="124428" y="1636152"/>
            <a:ext cx="5896366" cy="4930336"/>
          </a:xfrm>
        </p:spPr>
        <p:txBody>
          <a:bodyPr/>
          <a:lstStyle/>
          <a:p>
            <a:pPr marL="336145" indent="-336145">
              <a:buFont typeface="Arial" panose="020B0604020202020204" pitchFamily="34" charset="0"/>
              <a:buChar char="•"/>
            </a:pPr>
            <a:r>
              <a:rPr lang="en-US" sz="2549" dirty="0" smtClean="0"/>
              <a:t>Fuentes </a:t>
            </a:r>
            <a:r>
              <a:rPr lang="en-US" sz="2549" dirty="0" err="1" smtClean="0"/>
              <a:t>vectoriales</a:t>
            </a:r>
            <a:endParaRPr lang="en-US" sz="2549" dirty="0"/>
          </a:p>
          <a:p>
            <a:pPr marL="336145" indent="-336145">
              <a:buFont typeface="Arial" panose="020B0604020202020204" pitchFamily="34" charset="0"/>
              <a:buChar char="•"/>
            </a:pPr>
            <a:r>
              <a:rPr lang="en-US" sz="2549" dirty="0" err="1" smtClean="0"/>
              <a:t>Mejoras</a:t>
            </a:r>
            <a:r>
              <a:rPr lang="en-US" sz="2549" dirty="0" smtClean="0"/>
              <a:t> </a:t>
            </a:r>
            <a:r>
              <a:rPr lang="en-US" sz="2549" dirty="0" err="1" smtClean="0"/>
              <a:t>en</a:t>
            </a:r>
            <a:r>
              <a:rPr lang="en-US" sz="2549" dirty="0" smtClean="0"/>
              <a:t> Property </a:t>
            </a:r>
            <a:r>
              <a:rPr lang="en-US" sz="2549" dirty="0"/>
              <a:t>Change </a:t>
            </a:r>
            <a:endParaRPr lang="en-US" sz="2549" dirty="0" smtClean="0"/>
          </a:p>
          <a:p>
            <a:pPr marL="336145" indent="-336145">
              <a:buFont typeface="Arial" panose="020B0604020202020204" pitchFamily="34" charset="0"/>
              <a:buChar char="•"/>
            </a:pPr>
            <a:r>
              <a:rPr lang="en-US" sz="2549" dirty="0" err="1" smtClean="0"/>
              <a:t>Nuevas</a:t>
            </a:r>
            <a:r>
              <a:rPr lang="en-US" sz="2549" dirty="0" smtClean="0"/>
              <a:t> APIs para Content Presenter</a:t>
            </a:r>
            <a:endParaRPr lang="en-US" sz="2549" dirty="0"/>
          </a:p>
          <a:p>
            <a:pPr marL="336145" indent="-336145">
              <a:buFont typeface="Arial" panose="020B0604020202020204" pitchFamily="34" charset="0"/>
              <a:buChar char="•"/>
            </a:pPr>
            <a:r>
              <a:rPr lang="en-US" sz="2549" dirty="0"/>
              <a:t>IME Composition Events</a:t>
            </a:r>
          </a:p>
          <a:p>
            <a:pPr marL="336145" indent="-336145">
              <a:buFont typeface="Arial" panose="020B0604020202020204" pitchFamily="34" charset="0"/>
              <a:buChar char="•"/>
            </a:pPr>
            <a:r>
              <a:rPr lang="en-US" sz="2549" dirty="0" err="1" smtClean="0"/>
              <a:t>Mejoras</a:t>
            </a:r>
            <a:r>
              <a:rPr lang="en-US" sz="2549" dirty="0" smtClean="0"/>
              <a:t> </a:t>
            </a:r>
            <a:r>
              <a:rPr lang="en-US" sz="2549" dirty="0" err="1" smtClean="0"/>
              <a:t>en</a:t>
            </a:r>
            <a:r>
              <a:rPr lang="en-US" sz="2549" dirty="0" smtClean="0"/>
              <a:t> el </a:t>
            </a:r>
            <a:r>
              <a:rPr lang="en-US" sz="2549" dirty="0" err="1" smtClean="0"/>
              <a:t>ListView</a:t>
            </a:r>
            <a:endParaRPr lang="en-US" sz="2549" dirty="0"/>
          </a:p>
          <a:p>
            <a:pPr marL="336145" indent="-336145">
              <a:buFont typeface="Arial" panose="020B0604020202020204" pitchFamily="34" charset="0"/>
              <a:buChar char="•"/>
            </a:pPr>
            <a:r>
              <a:rPr lang="en-US" sz="2549" dirty="0"/>
              <a:t>Framework Element </a:t>
            </a:r>
            <a:r>
              <a:rPr lang="en-US" sz="2549" dirty="0" smtClean="0"/>
              <a:t>Loading</a:t>
            </a:r>
          </a:p>
          <a:p>
            <a:pPr marL="336145" indent="-336145">
              <a:buFont typeface="Arial" panose="020B0604020202020204" pitchFamily="34" charset="0"/>
              <a:buChar char="•"/>
            </a:pPr>
            <a:r>
              <a:rPr lang="en-US" sz="2549" dirty="0" err="1" smtClean="0"/>
              <a:t>Mejorada</a:t>
            </a:r>
            <a:r>
              <a:rPr lang="en-US" sz="2549" dirty="0" smtClean="0"/>
              <a:t> </a:t>
            </a:r>
            <a:r>
              <a:rPr lang="en-US" sz="2549" dirty="0"/>
              <a:t>la </a:t>
            </a:r>
            <a:r>
              <a:rPr lang="en-US" sz="2549" dirty="0" err="1"/>
              <a:t>experiencia</a:t>
            </a:r>
            <a:r>
              <a:rPr lang="en-US" sz="2549" dirty="0"/>
              <a:t> con </a:t>
            </a:r>
            <a:r>
              <a:rPr lang="en-US" sz="2549" dirty="0" err="1"/>
              <a:t>animaciones</a:t>
            </a:r>
            <a:endParaRPr lang="en-US" sz="2549" dirty="0"/>
          </a:p>
          <a:p>
            <a:pPr marL="336145" indent="-336145">
              <a:buFont typeface="Arial" panose="020B0604020202020204" pitchFamily="34" charset="0"/>
              <a:buChar char="•"/>
            </a:pPr>
            <a:endParaRPr lang="en-US" sz="2549" dirty="0"/>
          </a:p>
          <a:p>
            <a:endParaRPr lang="en-US" sz="2549" dirty="0"/>
          </a:p>
        </p:txBody>
      </p:sp>
      <p:sp>
        <p:nvSpPr>
          <p:cNvPr id="7" name="Text Placeholder 4"/>
          <p:cNvSpPr>
            <a:spLocks noGrp="1"/>
          </p:cNvSpPr>
          <p:nvPr>
            <p:ph type="body" sz="quarter" idx="11"/>
          </p:nvPr>
        </p:nvSpPr>
        <p:spPr>
          <a:xfrm>
            <a:off x="6245404" y="1636152"/>
            <a:ext cx="5752059" cy="4930336"/>
          </a:xfrm>
        </p:spPr>
        <p:txBody>
          <a:bodyPr/>
          <a:lstStyle/>
          <a:p>
            <a:pPr marL="336145" indent="-336145">
              <a:buFont typeface="Arial" panose="020B0604020202020204" pitchFamily="34" charset="0"/>
              <a:buChar char="•"/>
            </a:pPr>
            <a:r>
              <a:rPr lang="en-US" sz="2549" dirty="0" err="1" smtClean="0"/>
              <a:t>Mejorada</a:t>
            </a:r>
            <a:r>
              <a:rPr lang="en-US" sz="2549" dirty="0" smtClean="0"/>
              <a:t> la </a:t>
            </a:r>
            <a:r>
              <a:rPr lang="en-US" sz="2549" dirty="0" err="1" smtClean="0"/>
              <a:t>interoperabilidad</a:t>
            </a:r>
            <a:r>
              <a:rPr lang="en-US" sz="2549" dirty="0" smtClean="0"/>
              <a:t> de XAML/DX</a:t>
            </a:r>
            <a:endParaRPr lang="en-US" sz="2549" dirty="0"/>
          </a:p>
          <a:p>
            <a:pPr marL="336145" indent="-336145">
              <a:buFont typeface="Arial" panose="020B0604020202020204" pitchFamily="34" charset="0"/>
              <a:buChar char="•"/>
            </a:pPr>
            <a:r>
              <a:rPr lang="en-US" sz="2549" dirty="0"/>
              <a:t>Software Bitmap Source</a:t>
            </a:r>
          </a:p>
          <a:p>
            <a:pPr marL="336145" indent="-336145">
              <a:buFont typeface="Arial" panose="020B0604020202020204" pitchFamily="34" charset="0"/>
              <a:buChar char="•"/>
            </a:pPr>
            <a:r>
              <a:rPr lang="en-US" sz="2549" dirty="0" err="1" smtClean="0"/>
              <a:t>Mejoras</a:t>
            </a:r>
            <a:r>
              <a:rPr lang="en-US" sz="2549" dirty="0"/>
              <a:t> </a:t>
            </a:r>
            <a:r>
              <a:rPr lang="en-US" sz="2549" dirty="0" err="1" smtClean="0"/>
              <a:t>en</a:t>
            </a:r>
            <a:r>
              <a:rPr lang="en-US" sz="2549" dirty="0" smtClean="0"/>
              <a:t> el </a:t>
            </a:r>
            <a:r>
              <a:rPr lang="en-US" sz="2549" dirty="0" err="1" smtClean="0"/>
              <a:t>consumo</a:t>
            </a:r>
            <a:r>
              <a:rPr lang="en-US" sz="2549" dirty="0" smtClean="0"/>
              <a:t> de </a:t>
            </a:r>
            <a:r>
              <a:rPr lang="en-US" sz="2549" dirty="0" err="1" smtClean="0"/>
              <a:t>memoria</a:t>
            </a:r>
            <a:r>
              <a:rPr lang="en-US" sz="2549" dirty="0" smtClean="0"/>
              <a:t> </a:t>
            </a:r>
            <a:r>
              <a:rPr lang="en-US" sz="2549" dirty="0" err="1" smtClean="0"/>
              <a:t>en</a:t>
            </a:r>
            <a:r>
              <a:rPr lang="en-US" sz="2549" dirty="0" smtClean="0"/>
              <a:t> Silverlight</a:t>
            </a:r>
            <a:endParaRPr lang="en-US" sz="2549" dirty="0"/>
          </a:p>
          <a:p>
            <a:pPr marL="336145" indent="-336145">
              <a:buFont typeface="Arial" panose="020B0604020202020204" pitchFamily="34" charset="0"/>
              <a:buChar char="•"/>
            </a:pPr>
            <a:r>
              <a:rPr lang="en-US" sz="2549" dirty="0" err="1" smtClean="0"/>
              <a:t>Mejorada</a:t>
            </a:r>
            <a:r>
              <a:rPr lang="en-US" sz="2549" dirty="0" smtClean="0"/>
              <a:t> </a:t>
            </a:r>
            <a:r>
              <a:rPr lang="en-US" sz="2549" dirty="0" smtClean="0"/>
              <a:t>la </a:t>
            </a:r>
            <a:r>
              <a:rPr lang="en-US" sz="2549" dirty="0" err="1" smtClean="0"/>
              <a:t>gestión</a:t>
            </a:r>
            <a:r>
              <a:rPr lang="en-US" sz="2549" dirty="0" smtClean="0"/>
              <a:t> de </a:t>
            </a:r>
            <a:r>
              <a:rPr lang="en-US" sz="2549" dirty="0" err="1" smtClean="0"/>
              <a:t>BiDi</a:t>
            </a:r>
            <a:endParaRPr lang="en-US" sz="2549" dirty="0"/>
          </a:p>
          <a:p>
            <a:pPr marL="336145" indent="-336145">
              <a:buFont typeface="Arial" panose="020B0604020202020204" pitchFamily="34" charset="0"/>
              <a:buChar char="•"/>
            </a:pPr>
            <a:r>
              <a:rPr lang="en-US" sz="2549" dirty="0" err="1" smtClean="0"/>
              <a:t>Mejoras</a:t>
            </a:r>
            <a:r>
              <a:rPr lang="en-US" sz="2549" dirty="0" smtClean="0"/>
              <a:t> </a:t>
            </a:r>
            <a:r>
              <a:rPr lang="en-US" sz="2549" dirty="0" err="1" smtClean="0"/>
              <a:t>en</a:t>
            </a:r>
            <a:r>
              <a:rPr lang="en-US" sz="2549" dirty="0" smtClean="0"/>
              <a:t> </a:t>
            </a:r>
            <a:r>
              <a:rPr lang="en-US" sz="2549" dirty="0" err="1" smtClean="0"/>
              <a:t>las</a:t>
            </a:r>
            <a:r>
              <a:rPr lang="en-US" sz="2549" dirty="0" smtClean="0"/>
              <a:t> APIs de </a:t>
            </a:r>
            <a:r>
              <a:rPr lang="en-US" sz="2549" dirty="0" err="1" smtClean="0"/>
              <a:t>ScrollViewer</a:t>
            </a:r>
            <a:endParaRPr lang="en-US" sz="2549" dirty="0"/>
          </a:p>
          <a:p>
            <a:pPr marL="336145" indent="-336145">
              <a:buFont typeface="Arial" panose="020B0604020202020204" pitchFamily="34" charset="0"/>
              <a:buChar char="•"/>
            </a:pPr>
            <a:r>
              <a:rPr lang="en-US" sz="2549" dirty="0"/>
              <a:t>Casting </a:t>
            </a:r>
            <a:r>
              <a:rPr lang="en-US" sz="2549" dirty="0" err="1" smtClean="0"/>
              <a:t>en</a:t>
            </a:r>
            <a:r>
              <a:rPr lang="en-US" sz="2549" dirty="0" smtClean="0"/>
              <a:t> </a:t>
            </a:r>
            <a:r>
              <a:rPr lang="en-US" sz="2549" dirty="0" err="1" smtClean="0"/>
              <a:t>elementos</a:t>
            </a:r>
            <a:r>
              <a:rPr lang="en-US" sz="2549" dirty="0" smtClean="0"/>
              <a:t> </a:t>
            </a:r>
            <a:r>
              <a:rPr lang="en-US" sz="2549" dirty="0" err="1" smtClean="0"/>
              <a:t>visuales</a:t>
            </a:r>
            <a:endParaRPr lang="en-US" sz="2549" dirty="0"/>
          </a:p>
        </p:txBody>
      </p:sp>
    </p:spTree>
    <p:extLst>
      <p:ext uri="{BB962C8B-B14F-4D97-AF65-F5344CB8AC3E}">
        <p14:creationId xmlns:p14="http://schemas.microsoft.com/office/powerpoint/2010/main" val="3894559490"/>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279187" y="405855"/>
            <a:ext cx="11531542" cy="517083"/>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a:lstStyle>
          <a:p>
            <a:r>
              <a:rPr lang="en-US" sz="3200"/>
              <a:t>Preguntas y respuestas.</a:t>
            </a:r>
            <a:endParaRPr lang="ru-RU" sz="3200" dirty="0"/>
          </a:p>
        </p:txBody>
      </p:sp>
      <p:sp>
        <p:nvSpPr>
          <p:cNvPr id="3" name="Text Placeholder 1"/>
          <p:cNvSpPr>
            <a:spLocks noGrp="1"/>
          </p:cNvSpPr>
          <p:nvPr>
            <p:ph type="body" sz="quarter" idx="20"/>
          </p:nvPr>
        </p:nvSpPr>
        <p:spPr>
          <a:xfrm>
            <a:off x="336178" y="1435385"/>
            <a:ext cx="11459569" cy="841652"/>
          </a:xfrm>
        </p:spPr>
        <p:txBody>
          <a:bodyPr/>
          <a:lstStyle/>
          <a:p>
            <a:r>
              <a:rPr lang="en-US" sz="3733" dirty="0"/>
              <a:t>¿</a:t>
            </a:r>
            <a:r>
              <a:rPr lang="en-US" sz="3733" dirty="0" err="1"/>
              <a:t>Dudas</a:t>
            </a:r>
            <a:r>
              <a:rPr lang="en-US" sz="3733" dirty="0"/>
              <a:t>?</a:t>
            </a:r>
            <a:endParaRPr lang="ru-RU" sz="3733" dirty="0"/>
          </a:p>
        </p:txBody>
      </p:sp>
      <p:sp>
        <p:nvSpPr>
          <p:cNvPr id="4" name="Text Placeholder 1"/>
          <p:cNvSpPr txBox="1">
            <a:spLocks/>
          </p:cNvSpPr>
          <p:nvPr/>
        </p:nvSpPr>
        <p:spPr>
          <a:xfrm>
            <a:off x="432174" y="2085041"/>
            <a:ext cx="11260075" cy="3071906"/>
          </a:xfrm>
          <a:prstGeom prst="rect">
            <a:avLst/>
          </a:prstGeom>
        </p:spPr>
        <p:txBody>
          <a:bodyPr vert="horz" lIns="121903" tIns="0" rIns="121903" bIns="60952"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2129" dirty="0">
                <a:solidFill>
                  <a:schemeClr val="accent1"/>
                </a:solidFill>
                <a:latin typeface="Aller" pitchFamily="2" charset="0"/>
              </a:rPr>
              <a:t>P</a:t>
            </a:r>
            <a:r>
              <a:rPr lang="en-US" sz="11731" dirty="0">
                <a:solidFill>
                  <a:schemeClr val="accent1"/>
                </a:solidFill>
                <a:latin typeface="Aller" pitchFamily="2" charset="0"/>
              </a:rPr>
              <a:t>&amp;</a:t>
            </a:r>
            <a:r>
              <a:rPr lang="en-US" sz="22129" dirty="0">
                <a:solidFill>
                  <a:schemeClr val="accent1"/>
                </a:solidFill>
                <a:latin typeface="Aller" pitchFamily="2" charset="0"/>
              </a:rPr>
              <a:t>R</a:t>
            </a:r>
            <a:endParaRPr lang="ru-RU" sz="22129" dirty="0">
              <a:solidFill>
                <a:schemeClr val="accent1"/>
              </a:solidFill>
            </a:endParaRPr>
          </a:p>
        </p:txBody>
      </p:sp>
    </p:spTree>
    <p:extLst>
      <p:ext uri="{BB962C8B-B14F-4D97-AF65-F5344CB8AC3E}">
        <p14:creationId xmlns:p14="http://schemas.microsoft.com/office/powerpoint/2010/main" val="944819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s-ES" dirty="0" smtClean="0"/>
              <a:t>Optimización y depuración de Apps W10</a:t>
            </a:r>
            <a:endParaRPr lang="en-US" dirty="0"/>
          </a:p>
        </p:txBody>
      </p:sp>
      <p:sp>
        <p:nvSpPr>
          <p:cNvPr id="2" name="Subtitle 1"/>
          <p:cNvSpPr>
            <a:spLocks noGrp="1"/>
          </p:cNvSpPr>
          <p:nvPr>
            <p:ph type="subTitle" idx="1"/>
          </p:nvPr>
        </p:nvSpPr>
        <p:spPr/>
        <p:txBody>
          <a:bodyPr/>
          <a:lstStyle/>
          <a:p>
            <a:r>
              <a:rPr lang="en-US" dirty="0" smtClean="0"/>
              <a:t>Plain Concepts</a:t>
            </a:r>
          </a:p>
          <a:p>
            <a:r>
              <a:rPr lang="en-US" dirty="0" smtClean="0">
                <a:solidFill>
                  <a:schemeClr val="bg1">
                    <a:lumMod val="75000"/>
                  </a:schemeClr>
                </a:solidFill>
              </a:rPr>
              <a:t>Javier Suárez</a:t>
            </a:r>
            <a:endParaRPr lang="en-US" dirty="0">
              <a:solidFill>
                <a:schemeClr val="bg1">
                  <a:lumMod val="75000"/>
                </a:schemeClr>
              </a:solidFill>
            </a:endParaRPr>
          </a:p>
        </p:txBody>
      </p:sp>
    </p:spTree>
    <p:extLst>
      <p:ext uri="{BB962C8B-B14F-4D97-AF65-F5344CB8AC3E}">
        <p14:creationId xmlns:p14="http://schemas.microsoft.com/office/powerpoint/2010/main" val="305710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854938" y="2916189"/>
            <a:ext cx="896425" cy="853343"/>
            <a:chOff x="424390" y="2504636"/>
            <a:chExt cx="1431960" cy="1403854"/>
          </a:xfrm>
          <a:solidFill>
            <a:srgbClr val="FFFFFF"/>
          </a:solidFill>
        </p:grpSpPr>
        <p:sp>
          <p:nvSpPr>
            <p:cNvPr id="12" name="Oval 11"/>
            <p:cNvSpPr/>
            <p:nvPr/>
          </p:nvSpPr>
          <p:spPr bwMode="auto">
            <a:xfrm>
              <a:off x="1243984" y="2504636"/>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537498" y="2756802"/>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1627750" y="3096183"/>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1520589" y="3429532"/>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1266694" y="3633638"/>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880600" y="3679890"/>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p:cNvSpPr/>
            <p:nvPr/>
          </p:nvSpPr>
          <p:spPr bwMode="auto">
            <a:xfrm>
              <a:off x="538690" y="3452910"/>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424390" y="3096183"/>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p:cNvSpPr/>
            <p:nvPr/>
          </p:nvSpPr>
          <p:spPr bwMode="auto">
            <a:xfrm>
              <a:off x="538690" y="2733236"/>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p:cNvSpPr/>
            <p:nvPr/>
          </p:nvSpPr>
          <p:spPr bwMode="auto">
            <a:xfrm>
              <a:off x="842334" y="2504636"/>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 name="Text Placeholder 10"/>
          <p:cNvSpPr>
            <a:spLocks noGrp="1"/>
          </p:cNvSpPr>
          <p:nvPr>
            <p:ph type="subTitle" idx="1"/>
          </p:nvPr>
        </p:nvSpPr>
        <p:spPr>
          <a:xfrm>
            <a:off x="5007498" y="3069470"/>
            <a:ext cx="2450921" cy="841518"/>
          </a:xfrm>
        </p:spPr>
        <p:txBody>
          <a:bodyPr/>
          <a:lstStyle/>
          <a:p>
            <a:r>
              <a:rPr lang="en-US" dirty="0" smtClean="0"/>
              <a:t>Loading…</a:t>
            </a:r>
            <a:endParaRPr lang="en-US" dirty="0"/>
          </a:p>
        </p:txBody>
      </p:sp>
    </p:spTree>
    <p:extLst>
      <p:ext uri="{BB962C8B-B14F-4D97-AF65-F5344CB8AC3E}">
        <p14:creationId xmlns:p14="http://schemas.microsoft.com/office/powerpoint/2010/main" val="852396886"/>
      </p:ext>
    </p:extLst>
  </p:cSld>
  <p:clrMapOvr>
    <a:masterClrMapping/>
  </p:clrMapOvr>
  <p:transition advTm="8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39" y="291513"/>
            <a:ext cx="11653523" cy="896425"/>
          </a:xfrm>
        </p:spPr>
        <p:txBody>
          <a:bodyPr/>
          <a:lstStyle/>
          <a:p>
            <a:r>
              <a:rPr lang="en-US" dirty="0" smtClean="0"/>
              <a:t>¿</a:t>
            </a:r>
            <a:r>
              <a:rPr lang="en-US" dirty="0" err="1" smtClean="0"/>
              <a:t>Es</a:t>
            </a:r>
            <a:r>
              <a:rPr lang="en-US" dirty="0" smtClean="0"/>
              <a:t> </a:t>
            </a:r>
            <a:r>
              <a:rPr lang="en-US" dirty="0" err="1" smtClean="0"/>
              <a:t>importante</a:t>
            </a:r>
            <a:r>
              <a:rPr lang="en-US" dirty="0" smtClean="0"/>
              <a:t> el </a:t>
            </a:r>
            <a:r>
              <a:rPr lang="en-US" dirty="0" err="1" smtClean="0"/>
              <a:t>rendimiento</a:t>
            </a:r>
            <a:r>
              <a:rPr lang="en-US" dirty="0" smtClean="0"/>
              <a:t>?</a:t>
            </a:r>
            <a:endParaRPr lang="en-US" dirty="0"/>
          </a:p>
        </p:txBody>
      </p:sp>
      <p:graphicFrame>
        <p:nvGraphicFramePr>
          <p:cNvPr id="8" name="Chart 7"/>
          <p:cNvGraphicFramePr/>
          <p:nvPr>
            <p:extLst>
              <p:ext uri="{D42A27DB-BD31-4B8C-83A1-F6EECF244321}">
                <p14:modId xmlns:p14="http://schemas.microsoft.com/office/powerpoint/2010/main" val="3470534828"/>
              </p:ext>
            </p:extLst>
          </p:nvPr>
        </p:nvGraphicFramePr>
        <p:xfrm>
          <a:off x="194537" y="1240542"/>
          <a:ext cx="6268946" cy="4782957"/>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1389770" y="6129713"/>
            <a:ext cx="4482124" cy="331899"/>
          </a:xfrm>
          <a:prstGeom prst="rect">
            <a:avLst/>
          </a:prstGeom>
          <a:noFill/>
        </p:spPr>
        <p:txBody>
          <a:bodyPr wrap="square" rtlCol="0">
            <a:spAutoFit/>
          </a:bodyPr>
          <a:lstStyle/>
          <a:p>
            <a:pPr defTabSz="896386"/>
            <a:r>
              <a:rPr lang="en-US" sz="1568" dirty="0" smtClean="0">
                <a:solidFill>
                  <a:srgbClr val="6DC2E9"/>
                </a:solidFill>
                <a:latin typeface="Calibri"/>
              </a:rPr>
              <a:t>(Fuente: </a:t>
            </a:r>
            <a:r>
              <a:rPr lang="en-US" sz="1568" dirty="0">
                <a:solidFill>
                  <a:srgbClr val="6DC2E9"/>
                </a:solidFill>
                <a:latin typeface="Calibri"/>
              </a:rPr>
              <a:t>http://www.businessnewsdaily.com)</a:t>
            </a:r>
          </a:p>
        </p:txBody>
      </p:sp>
      <p:pic>
        <p:nvPicPr>
          <p:cNvPr id="12" name="Picture 11"/>
          <p:cNvPicPr>
            <a:picLocks noChangeAspect="1"/>
          </p:cNvPicPr>
          <p:nvPr/>
        </p:nvPicPr>
        <p:blipFill>
          <a:blip r:embed="rId3"/>
          <a:stretch>
            <a:fillRect/>
          </a:stretch>
        </p:blipFill>
        <p:spPr>
          <a:xfrm>
            <a:off x="6544213" y="1804056"/>
            <a:ext cx="5382377" cy="1251434"/>
          </a:xfrm>
          <a:prstGeom prst="rect">
            <a:avLst/>
          </a:prstGeom>
        </p:spPr>
      </p:pic>
      <p:pic>
        <p:nvPicPr>
          <p:cNvPr id="14" name="Picture 13"/>
          <p:cNvPicPr>
            <a:picLocks noChangeAspect="1"/>
          </p:cNvPicPr>
          <p:nvPr/>
        </p:nvPicPr>
        <p:blipFill>
          <a:blip r:embed="rId4"/>
          <a:stretch>
            <a:fillRect/>
          </a:stretch>
        </p:blipFill>
        <p:spPr>
          <a:xfrm>
            <a:off x="6544213" y="3204894"/>
            <a:ext cx="5382377" cy="1120531"/>
          </a:xfrm>
          <a:prstGeom prst="rect">
            <a:avLst/>
          </a:prstGeom>
        </p:spPr>
      </p:pic>
    </p:spTree>
    <p:extLst>
      <p:ext uri="{BB962C8B-B14F-4D97-AF65-F5344CB8AC3E}">
        <p14:creationId xmlns:p14="http://schemas.microsoft.com/office/powerpoint/2010/main" val="322041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 presetClass="entr" presetSubtype="0" fill="hold" nodeType="afterEffect">
                                  <p:stCondLst>
                                    <p:cond delay="500"/>
                                  </p:stCondLst>
                                  <p:childTnLst>
                                    <p:set>
                                      <p:cBhvr>
                                        <p:cTn id="14" dur="1" fill="hold">
                                          <p:stCondLst>
                                            <p:cond delay="0"/>
                                          </p:stCondLst>
                                        </p:cTn>
                                        <p:tgtEl>
                                          <p:spTgt spid="12"/>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nodeType="afterEffect">
                                  <p:stCondLst>
                                    <p:cond delay="50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9837" y="291514"/>
            <a:ext cx="11655840" cy="899537"/>
          </a:xfrm>
        </p:spPr>
        <p:txBody>
          <a:bodyPr>
            <a:normAutofit fontScale="90000"/>
          </a:bodyPr>
          <a:lstStyle/>
          <a:p>
            <a:r>
              <a:rPr lang="en-US" dirty="0" smtClean="0"/>
              <a:t>Universal Windows </a:t>
            </a:r>
            <a:r>
              <a:rPr lang="en-US" dirty="0" smtClean="0"/>
              <a:t>App: </a:t>
            </a:r>
            <a:r>
              <a:rPr lang="en-US" dirty="0" err="1" smtClean="0"/>
              <a:t>Mejoras</a:t>
            </a:r>
            <a:r>
              <a:rPr lang="en-US" dirty="0" smtClean="0"/>
              <a:t> </a:t>
            </a:r>
            <a:r>
              <a:rPr lang="en-US" dirty="0" err="1" smtClean="0"/>
              <a:t>en</a:t>
            </a:r>
            <a:r>
              <a:rPr lang="en-US" dirty="0" smtClean="0"/>
              <a:t> </a:t>
            </a:r>
            <a:r>
              <a:rPr lang="en-US" dirty="0" err="1" smtClean="0"/>
              <a:t>rendimiento</a:t>
            </a:r>
            <a:endParaRPr lang="en-US" dirty="0"/>
          </a:p>
        </p:txBody>
      </p:sp>
      <p:sp>
        <p:nvSpPr>
          <p:cNvPr id="7" name="Text Placeholder 6"/>
          <p:cNvSpPr>
            <a:spLocks noGrp="1"/>
          </p:cNvSpPr>
          <p:nvPr>
            <p:ph type="body" sz="quarter" idx="11"/>
          </p:nvPr>
        </p:nvSpPr>
        <p:spPr/>
        <p:txBody>
          <a:bodyPr/>
          <a:lstStyle/>
          <a:p>
            <a:pPr marL="0" indent="0"/>
            <a:r>
              <a:rPr lang="en-US" dirty="0" err="1" smtClean="0"/>
              <a:t>Mejora</a:t>
            </a:r>
            <a:r>
              <a:rPr lang="en-US" dirty="0" smtClean="0"/>
              <a:t> notable </a:t>
            </a:r>
            <a:r>
              <a:rPr lang="en-US" dirty="0" err="1" smtClean="0"/>
              <a:t>en</a:t>
            </a:r>
            <a:r>
              <a:rPr lang="en-US" dirty="0" smtClean="0"/>
              <a:t> UWP</a:t>
            </a:r>
            <a:endParaRPr lang="en-US" dirty="0" smtClean="0"/>
          </a:p>
          <a:p>
            <a:pPr marL="0" indent="0"/>
            <a:endParaRPr lang="en-US" dirty="0"/>
          </a:p>
          <a:p>
            <a:pPr marL="0" indent="0"/>
            <a:endParaRPr lang="en-US" dirty="0"/>
          </a:p>
        </p:txBody>
      </p:sp>
      <p:graphicFrame>
        <p:nvGraphicFramePr>
          <p:cNvPr id="6" name="Chart 1"/>
          <p:cNvGraphicFramePr/>
          <p:nvPr>
            <p:extLst/>
          </p:nvPr>
        </p:nvGraphicFramePr>
        <p:xfrm>
          <a:off x="7216531" y="2084363"/>
          <a:ext cx="4482124" cy="32121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1"/>
          <p:cNvGraphicFramePr/>
          <p:nvPr>
            <p:extLst/>
          </p:nvPr>
        </p:nvGraphicFramePr>
        <p:xfrm>
          <a:off x="3182619" y="2084363"/>
          <a:ext cx="4074347" cy="3212188"/>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9009381" y="1328390"/>
            <a:ext cx="2614572"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err="1" smtClean="0">
                <a:gradFill>
                  <a:gsLst>
                    <a:gs pos="2917">
                      <a:srgbClr val="404040"/>
                    </a:gs>
                    <a:gs pos="30000">
                      <a:srgbClr val="404040"/>
                    </a:gs>
                  </a:gsLst>
                  <a:lin ang="5400000" scaled="0"/>
                </a:gradFill>
              </a:rPr>
              <a:t>Arranque</a:t>
            </a:r>
            <a:endParaRPr lang="en-US" sz="2353" dirty="0">
              <a:gradFill>
                <a:gsLst>
                  <a:gs pos="2917">
                    <a:srgbClr val="404040"/>
                  </a:gs>
                  <a:gs pos="30000">
                    <a:srgbClr val="404040"/>
                  </a:gs>
                </a:gsLst>
                <a:lin ang="5400000" scaled="0"/>
              </a:gradFill>
            </a:endParaRPr>
          </a:p>
        </p:txBody>
      </p:sp>
      <p:sp>
        <p:nvSpPr>
          <p:cNvPr id="9" name="TextBox 8"/>
          <p:cNvSpPr txBox="1"/>
          <p:nvPr/>
        </p:nvSpPr>
        <p:spPr>
          <a:xfrm>
            <a:off x="4153746" y="1328390"/>
            <a:ext cx="2614572"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err="1" smtClean="0">
                <a:gradFill>
                  <a:gsLst>
                    <a:gs pos="2917">
                      <a:srgbClr val="404040"/>
                    </a:gs>
                    <a:gs pos="30000">
                      <a:srgbClr val="404040"/>
                    </a:gs>
                  </a:gsLst>
                  <a:lin ang="5400000" scaled="0"/>
                </a:gradFill>
              </a:rPr>
              <a:t>Memoria</a:t>
            </a:r>
            <a:endParaRPr lang="en-US" sz="2353" dirty="0">
              <a:gradFill>
                <a:gsLst>
                  <a:gs pos="2917">
                    <a:srgbClr val="404040"/>
                  </a:gs>
                  <a:gs pos="30000">
                    <a:srgbClr val="404040"/>
                  </a:gs>
                </a:gsLst>
                <a:lin ang="5400000" scaled="0"/>
              </a:gradFill>
            </a:endParaRPr>
          </a:p>
        </p:txBody>
      </p:sp>
      <p:sp>
        <p:nvSpPr>
          <p:cNvPr id="4" name="TextBox 4"/>
          <p:cNvSpPr txBox="1"/>
          <p:nvPr/>
        </p:nvSpPr>
        <p:spPr>
          <a:xfrm>
            <a:off x="4004342" y="5517849"/>
            <a:ext cx="7771335" cy="1339665"/>
          </a:xfrm>
          <a:prstGeom prst="rect">
            <a:avLst/>
          </a:prstGeom>
          <a:noFill/>
        </p:spPr>
        <p:txBody>
          <a:bodyPr wrap="square" lIns="179285" tIns="143428" rIns="179285" bIns="143428" rtlCol="0">
            <a:spAutoFit/>
          </a:bodyPr>
          <a:lstStyle/>
          <a:p>
            <a:pPr marL="99598"/>
            <a:r>
              <a:rPr lang="en-US" sz="2353" u="sng" dirty="0">
                <a:solidFill>
                  <a:srgbClr val="404040"/>
                </a:solidFill>
              </a:rPr>
              <a:t>CPU </a:t>
            </a:r>
            <a:r>
              <a:rPr lang="en-US" sz="2353" dirty="0">
                <a:solidFill>
                  <a:srgbClr val="404040"/>
                </a:solidFill>
              </a:rPr>
              <a:t>- 15% </a:t>
            </a:r>
            <a:r>
              <a:rPr lang="en-US" sz="2353" dirty="0" smtClean="0">
                <a:solidFill>
                  <a:srgbClr val="404040"/>
                </a:solidFill>
              </a:rPr>
              <a:t>a 30</a:t>
            </a:r>
            <a:r>
              <a:rPr lang="en-US" sz="2353" dirty="0">
                <a:solidFill>
                  <a:srgbClr val="404040"/>
                </a:solidFill>
              </a:rPr>
              <a:t>% </a:t>
            </a:r>
          </a:p>
          <a:p>
            <a:pPr marL="99598"/>
            <a:r>
              <a:rPr lang="en-US" sz="2353" u="sng" dirty="0" err="1" smtClean="0">
                <a:solidFill>
                  <a:srgbClr val="404040"/>
                </a:solidFill>
              </a:rPr>
              <a:t>Conjunto</a:t>
            </a:r>
            <a:r>
              <a:rPr lang="en-US" sz="2353" dirty="0" smtClean="0">
                <a:solidFill>
                  <a:srgbClr val="404040"/>
                </a:solidFill>
              </a:rPr>
              <a:t>- </a:t>
            </a:r>
            <a:r>
              <a:rPr lang="en-US" sz="2353" dirty="0">
                <a:solidFill>
                  <a:srgbClr val="404040"/>
                </a:solidFill>
              </a:rPr>
              <a:t>25% </a:t>
            </a:r>
            <a:r>
              <a:rPr lang="en-US" sz="2353" dirty="0" smtClean="0">
                <a:solidFill>
                  <a:srgbClr val="404040"/>
                </a:solidFill>
              </a:rPr>
              <a:t>a 45</a:t>
            </a:r>
            <a:r>
              <a:rPr lang="en-US" sz="2353" dirty="0">
                <a:solidFill>
                  <a:srgbClr val="404040"/>
                </a:solidFill>
              </a:rPr>
              <a:t>%</a:t>
            </a:r>
          </a:p>
          <a:p>
            <a:pPr>
              <a:lnSpc>
                <a:spcPct val="90000"/>
              </a:lnSpc>
              <a:spcAft>
                <a:spcPts val="588"/>
              </a:spcAft>
            </a:pPr>
            <a:endParaRPr lang="en-US" sz="2353" dirty="0" err="1">
              <a:gradFill>
                <a:gsLst>
                  <a:gs pos="2917">
                    <a:srgbClr val="404040"/>
                  </a:gs>
                  <a:gs pos="30000">
                    <a:srgbClr val="404040"/>
                  </a:gs>
                </a:gsLst>
                <a:lin ang="5400000" scaled="0"/>
              </a:gradFill>
            </a:endParaRPr>
          </a:p>
        </p:txBody>
      </p:sp>
    </p:spTree>
    <p:extLst>
      <p:ext uri="{BB962C8B-B14F-4D97-AF65-F5344CB8AC3E}">
        <p14:creationId xmlns:p14="http://schemas.microsoft.com/office/powerpoint/2010/main" val="2937087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Novedades</a:t>
            </a:r>
            <a:r>
              <a:rPr lang="en-US" dirty="0" smtClean="0"/>
              <a:t> </a:t>
            </a:r>
            <a:r>
              <a:rPr lang="en-US" dirty="0" err="1" smtClean="0"/>
              <a:t>en</a:t>
            </a:r>
            <a:r>
              <a:rPr lang="en-US" dirty="0" smtClean="0"/>
              <a:t> XAML!</a:t>
            </a:r>
            <a:endParaRPr lang="en-US" dirty="0"/>
          </a:p>
        </p:txBody>
      </p:sp>
    </p:spTree>
    <p:extLst>
      <p:ext uri="{BB962C8B-B14F-4D97-AF65-F5344CB8AC3E}">
        <p14:creationId xmlns:p14="http://schemas.microsoft.com/office/powerpoint/2010/main" val="218286966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Validando</a:t>
            </a:r>
            <a:r>
              <a:rPr lang="en-US" dirty="0" smtClean="0"/>
              <a:t> XAML </a:t>
            </a:r>
            <a:r>
              <a:rPr lang="en-US" i="1" dirty="0" err="1" smtClean="0"/>
              <a:t>en</a:t>
            </a:r>
            <a:r>
              <a:rPr lang="en-US" dirty="0" smtClean="0"/>
              <a:t> Windows 10</a:t>
            </a:r>
            <a:endParaRPr lang="en-US" dirty="0"/>
          </a:p>
        </p:txBody>
      </p:sp>
      <p:pic>
        <p:nvPicPr>
          <p:cNvPr id="7" name="Picture 6"/>
          <p:cNvPicPr>
            <a:picLocks noChangeAspect="1"/>
          </p:cNvPicPr>
          <p:nvPr/>
        </p:nvPicPr>
        <p:blipFill>
          <a:blip r:embed="rId3"/>
          <a:stretch>
            <a:fillRect/>
          </a:stretch>
        </p:blipFill>
        <p:spPr>
          <a:xfrm>
            <a:off x="897383" y="1262640"/>
            <a:ext cx="7215573" cy="3445059"/>
          </a:xfrm>
          <a:prstGeom prst="rect">
            <a:avLst/>
          </a:prstGeom>
        </p:spPr>
      </p:pic>
      <p:pic>
        <p:nvPicPr>
          <p:cNvPr id="8" name="Picture 7"/>
          <p:cNvPicPr>
            <a:picLocks noChangeAspect="1"/>
          </p:cNvPicPr>
          <p:nvPr/>
        </p:nvPicPr>
        <p:blipFill>
          <a:blip r:embed="rId4"/>
          <a:stretch>
            <a:fillRect/>
          </a:stretch>
        </p:blipFill>
        <p:spPr>
          <a:xfrm>
            <a:off x="269241" y="2540373"/>
            <a:ext cx="6706014" cy="3875170"/>
          </a:xfrm>
          <a:prstGeom prst="rect">
            <a:avLst/>
          </a:prstGeom>
          <a:ln>
            <a:solidFill>
              <a:srgbClr val="00188F"/>
            </a:solidFill>
          </a:ln>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03316" y="1262640"/>
            <a:ext cx="2792788" cy="4963716"/>
          </a:xfrm>
          <a:prstGeom prst="rect">
            <a:avLst/>
          </a:prstGeom>
        </p:spPr>
      </p:pic>
      <p:pic>
        <p:nvPicPr>
          <p:cNvPr id="12" name="Picture 11"/>
          <p:cNvPicPr>
            <a:picLocks noChangeAspect="1"/>
          </p:cNvPicPr>
          <p:nvPr/>
        </p:nvPicPr>
        <p:blipFill>
          <a:blip r:embed="rId6"/>
          <a:stretch>
            <a:fillRect/>
          </a:stretch>
        </p:blipFill>
        <p:spPr>
          <a:xfrm>
            <a:off x="5185387" y="3036292"/>
            <a:ext cx="4485991" cy="3729632"/>
          </a:xfrm>
          <a:prstGeom prst="rect">
            <a:avLst/>
          </a:prstGeom>
        </p:spPr>
      </p:pic>
    </p:spTree>
    <p:extLst>
      <p:ext uri="{BB962C8B-B14F-4D97-AF65-F5344CB8AC3E}">
        <p14:creationId xmlns:p14="http://schemas.microsoft.com/office/powerpoint/2010/main" val="316405170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PT%20Theme">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Segoe">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extLst>
    <a:ext uri="{05A4C25C-085E-4340-85A3-A5531E510DB2}">
      <thm15:themeFamily xmlns:thm15="http://schemas.microsoft.com/office/thememl/2012/main" name="PPT%20Theme" id="{82616841-7427-4827-869A-BD59E6CB2CB3}" vid="{68DEB26C-E886-4233-AE85-B4E59D32E7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A91A40830EBD43BE524A7CE4B3AE1E" ma:contentTypeVersion="" ma:contentTypeDescription="Create a new document." ma:contentTypeScope="" ma:versionID="564620281baef6ba28e9e829bb933c81">
  <xsd:schema xmlns:xsd="http://www.w3.org/2001/XMLSchema" xmlns:xs="http://www.w3.org/2001/XMLSchema" xmlns:p="http://schemas.microsoft.com/office/2006/metadata/properties" xmlns:ns2="EEE5B532-0FC6-42A2-92D4-EABE09DEBFCC" targetNamespace="http://schemas.microsoft.com/office/2006/metadata/properties" ma:root="true" ma:fieldsID="e0bdcf4237a0a33696396f5b9319db96" ns2:_="">
    <xsd:import namespace="EEE5B532-0FC6-42A2-92D4-EABE09DEBFCC"/>
    <xsd:element name="properties">
      <xsd:complexType>
        <xsd:sequence>
          <xsd:element name="documentManagement">
            <xsd:complexType>
              <xsd:all>
                <xsd:element ref="ns2:Content_x0020_Type"/>
                <xsd:element ref="ns2:Module" minOccurs="0"/>
                <xsd:element ref="ns2: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E5B532-0FC6-42A2-92D4-EABE09DEBFCC"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odule xmlns="EEE5B532-0FC6-42A2-92D4-EABE09DEBFCC" xsi:nil="true"/>
    <Status xmlns="EEE5B532-0FC6-42A2-92D4-EABE09DEBFCC">Final</Status>
    <Content_x0020_Type xmlns="EEE5B532-0FC6-42A2-92D4-EABE09DEBFCC">Slide Presentation</Content_x0020_Type>
  </documentManagement>
</p:properties>
</file>

<file path=customXml/itemProps1.xml><?xml version="1.0" encoding="utf-8"?>
<ds:datastoreItem xmlns:ds="http://schemas.openxmlformats.org/officeDocument/2006/customXml" ds:itemID="{56A11EA6-2FC2-46BC-88D1-DD1545DDA3D6}">
  <ds:schemaRefs>
    <ds:schemaRef ds:uri="http://schemas.microsoft.com/sharepoint/v3/contenttype/forms"/>
  </ds:schemaRefs>
</ds:datastoreItem>
</file>

<file path=customXml/itemProps2.xml><?xml version="1.0" encoding="utf-8"?>
<ds:datastoreItem xmlns:ds="http://schemas.openxmlformats.org/officeDocument/2006/customXml" ds:itemID="{DE9A42DE-7C1D-459D-B825-997C7A9B9B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E5B532-0FC6-42A2-92D4-EABE09DEBF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F5E1494-6B65-4E1E-9729-2B216CB62627}">
  <ds:schemaRefs>
    <ds:schemaRef ds:uri="http://purl.org/dc/elements/1.1/"/>
    <ds:schemaRef ds:uri="EEE5B532-0FC6-42A2-92D4-EABE09DEBFCC"/>
    <ds:schemaRef ds:uri="http://purl.org/dc/terms/"/>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PPT Theme</Template>
  <TotalTime>0</TotalTime>
  <Words>1425</Words>
  <Application>Microsoft Office PowerPoint</Application>
  <PresentationFormat>Widescreen</PresentationFormat>
  <Paragraphs>270</Paragraphs>
  <Slides>45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Aller</vt:lpstr>
      <vt:lpstr>Arial</vt:lpstr>
      <vt:lpstr>Calibri</vt:lpstr>
      <vt:lpstr>Consolas</vt:lpstr>
      <vt:lpstr>Segoe UI</vt:lpstr>
      <vt:lpstr>Segoe UI Light</vt:lpstr>
      <vt:lpstr>Times New Roman</vt:lpstr>
      <vt:lpstr>PPT%20Theme</vt:lpstr>
      <vt:lpstr>Optimización y depuración de Apps W10</vt:lpstr>
      <vt:lpstr>Javier Suárez Ruiz</vt:lpstr>
      <vt:lpstr>PowerPoint Presentation</vt:lpstr>
      <vt:lpstr>PowerPoint Presentation</vt:lpstr>
      <vt:lpstr>PowerPoint Presentation</vt:lpstr>
      <vt:lpstr>¿Es importante el rendimiento?</vt:lpstr>
      <vt:lpstr>Universal Windows App: Mejoras en rendimiento</vt:lpstr>
      <vt:lpstr>Novedades en XAML!</vt:lpstr>
      <vt:lpstr>Validando XAML en Windows 10</vt:lpstr>
      <vt:lpstr>Mejoras en rendimiento Bindings compilados AKA {x:Bind}: como {Binding}</vt:lpstr>
      <vt:lpstr>PowerPoint Presentation</vt:lpstr>
      <vt:lpstr>Comparativa de consumo de Memoria</vt:lpstr>
      <vt:lpstr>Usando bindings compilados</vt:lpstr>
      <vt:lpstr>X:Bind</vt:lpstr>
      <vt:lpstr>¿Cuándo usamos bindings “clásicos”?</vt:lpstr>
      <vt:lpstr>X:Bind en Apps</vt:lpstr>
      <vt:lpstr>X:Phase</vt:lpstr>
      <vt:lpstr>x:Phase – rendering progresivo en listados</vt:lpstr>
      <vt:lpstr>X:Phase</vt:lpstr>
      <vt:lpstr>X:DeferLoadStrategy</vt:lpstr>
      <vt:lpstr>Reducir el número de elementos</vt:lpstr>
      <vt:lpstr>X:DeferLoadStrategy</vt:lpstr>
      <vt:lpstr>Ejemplo de uso de x:Defer</vt:lpstr>
      <vt:lpstr>X:DeferLoadStrategy</vt:lpstr>
      <vt:lpstr>Algunas recomendaciones clásicas</vt:lpstr>
      <vt:lpstr>Usando virtualization</vt:lpstr>
      <vt:lpstr>Virtualizando listas</vt:lpstr>
      <vt:lpstr>Optimiza las imágenes</vt:lpstr>
      <vt:lpstr>DecodePixelHeight &amp; DecodePixelWidth</vt:lpstr>
      <vt:lpstr>Optimizar el renderizado de texto</vt:lpstr>
      <vt:lpstr>Optimización de imágenes y textos</vt:lpstr>
      <vt:lpstr>Herramientas</vt:lpstr>
      <vt:lpstr>Visual Studio Nuevos modos diseño, performance instrumentation timeline  tool y mucho más…</vt:lpstr>
      <vt:lpstr>Visual Studio Visual Tree Inspector</vt:lpstr>
      <vt:lpstr>Visual Tree Inspector</vt:lpstr>
      <vt:lpstr>Herramientas. Tips and Tricks</vt:lpstr>
      <vt:lpstr>CPU</vt:lpstr>
      <vt:lpstr>CPU</vt:lpstr>
      <vt:lpstr>Memoria</vt:lpstr>
      <vt:lpstr>Timeline</vt:lpstr>
      <vt:lpstr>Herramientas de diagnóstico</vt:lpstr>
      <vt:lpstr>¿Quedaron con ganas de más?</vt:lpstr>
      <vt:lpstr>Hay más…</vt:lpstr>
      <vt:lpstr>PowerPoint Presentation</vt:lpstr>
      <vt:lpstr>Optimización y depuración de Apps W10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2015-03-21T09:10:53Z</dcterms:created>
  <dcterms:modified xsi:type="dcterms:W3CDTF">2015-08-29T12:33:04Z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0x01010077A91A40830EBD43BE524A7CE4B3AE1E</vt:lpwstr>
  </property>
</Properties>
</file>