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8"/>
  </p:notesMasterIdLst>
  <p:sldIdLst>
    <p:sldId id="443" r:id="rId2"/>
    <p:sldId id="444" r:id="rId3"/>
    <p:sldId id="442" r:id="rId4"/>
    <p:sldId id="424" r:id="rId5"/>
    <p:sldId id="425" r:id="rId6"/>
    <p:sldId id="426" r:id="rId7"/>
    <p:sldId id="428" r:id="rId8"/>
    <p:sldId id="429" r:id="rId9"/>
    <p:sldId id="445" r:id="rId10"/>
    <p:sldId id="437" r:id="rId11"/>
    <p:sldId id="438" r:id="rId12"/>
    <p:sldId id="439" r:id="rId13"/>
    <p:sldId id="440" r:id="rId14"/>
    <p:sldId id="441" r:id="rId15"/>
    <p:sldId id="368" r:id="rId16"/>
    <p:sldId id="416" r:id="rId17"/>
    <p:sldId id="417" r:id="rId18"/>
    <p:sldId id="418" r:id="rId19"/>
    <p:sldId id="419" r:id="rId20"/>
    <p:sldId id="420" r:id="rId21"/>
    <p:sldId id="421" r:id="rId22"/>
    <p:sldId id="446" r:id="rId23"/>
    <p:sldId id="434" r:id="rId24"/>
    <p:sldId id="435" r:id="rId25"/>
    <p:sldId id="436" r:id="rId26"/>
    <p:sldId id="447" r:id="rId27"/>
    <p:sldId id="430" r:id="rId28"/>
    <p:sldId id="431" r:id="rId29"/>
    <p:sldId id="432" r:id="rId30"/>
    <p:sldId id="433" r:id="rId31"/>
    <p:sldId id="448" r:id="rId32"/>
    <p:sldId id="449" r:id="rId33"/>
    <p:sldId id="450" r:id="rId34"/>
    <p:sldId id="422" r:id="rId35"/>
    <p:sldId id="423" r:id="rId36"/>
    <p:sldId id="3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4B3CF4C-2C45-4BDE-B5CA-52BFF3C28F04}">
          <p14:sldIdLst>
            <p14:sldId id="443"/>
            <p14:sldId id="444"/>
          </p14:sldIdLst>
        </p14:section>
        <p14:section name=".NET 2015" id="{3135C010-6568-4341-9B7B-621F2D706E6E}">
          <p14:sldIdLst>
            <p14:sldId id="442"/>
            <p14:sldId id="424"/>
            <p14:sldId id="425"/>
            <p14:sldId id="426"/>
            <p14:sldId id="428"/>
            <p14:sldId id="429"/>
          </p14:sldIdLst>
        </p14:section>
        <p14:section name=".NET Native" id="{EB4B2CD9-838E-41BA-BB8C-E65BC7C99DE2}">
          <p14:sldIdLst>
            <p14:sldId id="445"/>
            <p14:sldId id="437"/>
            <p14:sldId id="438"/>
            <p14:sldId id="439"/>
            <p14:sldId id="440"/>
            <p14:sldId id="441"/>
          </p14:sldIdLst>
        </p14:section>
        <p14:section name="ASP.net" id="{A9E693B4-448E-4FEA-BB54-812C8E586BC1}">
          <p14:sldIdLst>
            <p14:sldId id="368"/>
            <p14:sldId id="416"/>
            <p14:sldId id="417"/>
            <p14:sldId id="418"/>
            <p14:sldId id="419"/>
            <p14:sldId id="420"/>
            <p14:sldId id="421"/>
          </p14:sldIdLst>
        </p14:section>
        <p14:section name="Azure" id="{4409E4F6-19B4-49AA-8562-2EF2135387D0}">
          <p14:sldIdLst>
            <p14:sldId id="446"/>
            <p14:sldId id="434"/>
            <p14:sldId id="435"/>
            <p14:sldId id="436"/>
          </p14:sldIdLst>
        </p14:section>
        <p14:section name="Xamarin" id="{9125F258-DC1A-40E5-8ECE-CF4C7FECACE1}">
          <p14:sldIdLst>
            <p14:sldId id="447"/>
            <p14:sldId id="430"/>
            <p14:sldId id="431"/>
            <p14:sldId id="432"/>
            <p14:sldId id="433"/>
            <p14:sldId id="448"/>
            <p14:sldId id="449"/>
            <p14:sldId id="450"/>
          </p14:sldIdLst>
        </p14:section>
        <p14:section name="MSDN" id="{24622A50-A6A1-4BD1-A6B4-90F48E35B564}">
          <p14:sldIdLst>
            <p14:sldId id="422"/>
            <p14:sldId id="423"/>
          </p14:sldIdLst>
        </p14:section>
        <p14:section name="P&amp;R" id="{44A3C956-8714-4294-B1CE-16CE50823727}">
          <p14:sldIdLst>
            <p14:sldId id="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9814"/>
    <a:srgbClr val="FFFFFF"/>
    <a:srgbClr val="008000"/>
    <a:srgbClr val="18B418"/>
    <a:srgbClr val="EDEFF3"/>
    <a:srgbClr val="EFEEF3"/>
    <a:srgbClr val="5C2D9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3" autoAdjust="0"/>
    <p:restoredTop sz="84695" autoAdjust="0"/>
  </p:normalViewPr>
  <p:slideViewPr>
    <p:cSldViewPr snapToGrid="0">
      <p:cViewPr>
        <p:scale>
          <a:sx n="80" d="100"/>
          <a:sy n="80" d="100"/>
        </p:scale>
        <p:origin x="354" y="69"/>
      </p:cViewPr>
      <p:guideLst/>
    </p:cSldViewPr>
  </p:slideViewPr>
  <p:notesTextViewPr>
    <p:cViewPr>
      <p:scale>
        <a:sx n="1" d="1"/>
        <a:sy n="1" d="1"/>
      </p:scale>
      <p:origin x="0" y="0"/>
    </p:cViewPr>
  </p:notesTextViewPr>
  <p:sorterViewPr>
    <p:cViewPr>
      <p:scale>
        <a:sx n="66" d="100"/>
        <a:sy n="66" d="100"/>
      </p:scale>
      <p:origin x="0" y="-1853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F4C1-5AA7-44C6-8AFA-B82A8F670AC7}" type="datetimeFigureOut">
              <a:rPr lang="en-GB" smtClean="0"/>
              <a:t>07/12/2015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3BD9-5195-4298-B962-E0672DF7C7D2}" type="slidenum">
              <a:rPr lang="en-GB" smtClean="0"/>
              <a:t>‹#›</a:t>
            </a:fld>
            <a:endParaRPr lang="en-GB"/>
          </a:p>
        </p:txBody>
      </p:sp>
    </p:spTree>
    <p:extLst>
      <p:ext uri="{BB962C8B-B14F-4D97-AF65-F5344CB8AC3E}">
        <p14:creationId xmlns:p14="http://schemas.microsoft.com/office/powerpoint/2010/main" val="3334144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E83BD9-5195-4298-B962-E0672DF7C7D2}" type="slidenum">
              <a:rPr lang="en-GB" smtClean="0"/>
              <a:t>1</a:t>
            </a:fld>
            <a:endParaRPr lang="en-GB"/>
          </a:p>
        </p:txBody>
      </p:sp>
    </p:spTree>
    <p:extLst>
      <p:ext uri="{BB962C8B-B14F-4D97-AF65-F5344CB8AC3E}">
        <p14:creationId xmlns:p14="http://schemas.microsoft.com/office/powerpoint/2010/main" val="164617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5186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1028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31444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31</a:t>
            </a:fld>
            <a:endParaRPr lang="en-US"/>
          </a:p>
        </p:txBody>
      </p:sp>
    </p:spTree>
    <p:extLst>
      <p:ext uri="{BB962C8B-B14F-4D97-AF65-F5344CB8AC3E}">
        <p14:creationId xmlns:p14="http://schemas.microsoft.com/office/powerpoint/2010/main" val="128049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32</a:t>
            </a:fld>
            <a:endParaRPr lang="en-US"/>
          </a:p>
        </p:txBody>
      </p:sp>
    </p:spTree>
    <p:extLst>
      <p:ext uri="{BB962C8B-B14F-4D97-AF65-F5344CB8AC3E}">
        <p14:creationId xmlns:p14="http://schemas.microsoft.com/office/powerpoint/2010/main" val="356144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12/7/2015 1:35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52978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err="1" smtClean="0"/>
              <a:t>Conclusiones</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lumMod val="50000"/>
          </a:schemeClr>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10472959" y="5622049"/>
            <a:ext cx="1350521" cy="287683"/>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a:t>
            </a:r>
            <a:r>
              <a:rPr lang="en-US" sz="667" dirty="0" smtClean="0">
                <a:solidFill>
                  <a:prstClr val="white">
                    <a:alpha val="95000"/>
                  </a:prstClr>
                </a:solidFill>
                <a:cs typeface="Segoe UI" pitchFamily="34" charset="0"/>
              </a:rPr>
              <a:t>2015 </a:t>
            </a:r>
            <a:r>
              <a:rPr lang="en-US" sz="667" dirty="0">
                <a:solidFill>
                  <a:prstClr val="white">
                    <a:alpha val="95000"/>
                  </a:prstClr>
                </a:solidFill>
                <a:cs typeface="Segoe UI" pitchFamily="34" charset="0"/>
              </a:rPr>
              <a:t>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2038" y="2217294"/>
            <a:ext cx="1444962" cy="2287854"/>
          </a:xfrm>
          <a:prstGeom prst="rect">
            <a:avLst/>
          </a:prstGeom>
        </p:spPr>
      </p:pic>
      <p:sp>
        <p:nvSpPr>
          <p:cNvPr id="2" name="TextBox 1"/>
          <p:cNvSpPr txBox="1"/>
          <p:nvPr userDrawn="1"/>
        </p:nvSpPr>
        <p:spPr>
          <a:xfrm>
            <a:off x="3124200" y="2508680"/>
            <a:ext cx="7239000" cy="2148280"/>
          </a:xfrm>
          <a:prstGeom prst="rect">
            <a:avLst/>
          </a:prstGeom>
          <a:noFill/>
        </p:spPr>
        <p:txBody>
          <a:bodyPr wrap="square" lIns="137160" tIns="109728" rIns="137160" bIns="109728" rtlCol="0">
            <a:spAutoFit/>
          </a:bodyPr>
          <a:lstStyle/>
          <a:p>
            <a:pPr>
              <a:lnSpc>
                <a:spcPct val="90000"/>
              </a:lnSpc>
              <a:spcBef>
                <a:spcPts val="600"/>
              </a:spcBef>
            </a:pPr>
            <a:r>
              <a:rPr lang="en-US" sz="3200" b="1" dirty="0" err="1" smtClean="0"/>
              <a:t>Permaneced</a:t>
            </a:r>
            <a:r>
              <a:rPr lang="en-US" sz="3200" b="1" dirty="0" smtClean="0"/>
              <a:t> </a:t>
            </a:r>
            <a:r>
              <a:rPr lang="en-US" sz="3200" b="1" dirty="0" err="1" smtClean="0"/>
              <a:t>atentos</a:t>
            </a:r>
            <a:r>
              <a:rPr lang="en-US" sz="3200" b="1" dirty="0" smtClean="0"/>
              <a:t> para </a:t>
            </a:r>
            <a:r>
              <a:rPr lang="en-US" sz="3200" b="1" dirty="0" err="1" smtClean="0"/>
              <a:t>más</a:t>
            </a:r>
            <a:r>
              <a:rPr lang="en-US" sz="3200" b="1" dirty="0" smtClean="0"/>
              <a:t> </a:t>
            </a:r>
            <a:r>
              <a:rPr lang="en-US" sz="3200" b="1" dirty="0" err="1" smtClean="0"/>
              <a:t>eventos</a:t>
            </a:r>
            <a:r>
              <a:rPr lang="en-US" sz="3200" b="1" dirty="0" smtClean="0"/>
              <a:t> MVP</a:t>
            </a:r>
            <a:r>
              <a:rPr lang="en-US" sz="3200" b="1" baseline="0" dirty="0" smtClean="0"/>
              <a:t> </a:t>
            </a:r>
            <a:r>
              <a:rPr lang="en-US" sz="3200" b="1" baseline="0" dirty="0" err="1" smtClean="0"/>
              <a:t>globales</a:t>
            </a:r>
            <a:r>
              <a:rPr lang="en-US" sz="3200" b="1" dirty="0" smtClean="0"/>
              <a:t>!</a:t>
            </a:r>
          </a:p>
          <a:p>
            <a:pPr>
              <a:lnSpc>
                <a:spcPct val="90000"/>
              </a:lnSpc>
              <a:spcBef>
                <a:spcPts val="600"/>
              </a:spcBef>
            </a:pPr>
            <a:endParaRPr lang="en-US" sz="3200" dirty="0" smtClean="0"/>
          </a:p>
          <a:p>
            <a:pPr>
              <a:lnSpc>
                <a:spcPct val="90000"/>
              </a:lnSpc>
              <a:spcBef>
                <a:spcPts val="600"/>
              </a:spcBef>
            </a:pPr>
            <a:r>
              <a:rPr lang="en-US" sz="3200" b="1" dirty="0" err="1" smtClean="0"/>
              <a:t>Visítanos</a:t>
            </a:r>
            <a:r>
              <a:rPr lang="en-US" sz="3200" b="1" baseline="0" dirty="0" smtClean="0"/>
              <a:t> </a:t>
            </a:r>
            <a:r>
              <a:rPr lang="en-US" sz="3200" b="1" baseline="0" dirty="0" err="1" smtClean="0"/>
              <a:t>en</a:t>
            </a:r>
            <a:r>
              <a:rPr lang="en-US" sz="3200" b="1" baseline="0" dirty="0" smtClean="0"/>
              <a:t> http://mvp.microsoft.com</a:t>
            </a:r>
            <a:endParaRPr lang="en-US" sz="3200" b="1" dirty="0" smtClean="0"/>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4606524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86127745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29168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
        <p:nvSpPr>
          <p:cNvPr id="5" name="Footer Placeholder 6"/>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MICROSOFT CONFIDENTIAL</a:t>
            </a:r>
          </a:p>
        </p:txBody>
      </p:sp>
    </p:spTree>
    <p:extLst>
      <p:ext uri="{BB962C8B-B14F-4D97-AF65-F5344CB8AC3E}">
        <p14:creationId xmlns:p14="http://schemas.microsoft.com/office/powerpoint/2010/main" val="130267494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73737"/>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305215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4090808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185781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3581669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62362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0674497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accent2"/>
        </a:solidFill>
        <a:effectLst/>
      </p:bgPr>
    </p:bg>
    <p:spTree>
      <p:nvGrpSpPr>
        <p:cNvPr id="1" name=""/>
        <p:cNvGrpSpPr/>
        <p:nvPr/>
      </p:nvGrpSpPr>
      <p:grpSpPr>
        <a:xfrm>
          <a:off x="0" y="0"/>
          <a:ext cx="0" cy="0"/>
          <a:chOff x="0" y="0"/>
          <a:chExt cx="0" cy="0"/>
        </a:xfrm>
      </p:grpSpPr>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9376254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2091585"/>
            <a:ext cx="7630213" cy="2375971"/>
          </a:xfrm>
          <a:prstGeom prst="rect">
            <a:avLst/>
          </a:prstGeo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59018" y="289516"/>
            <a:ext cx="11467743" cy="899665"/>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132598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247731"/>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1704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49847"/>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210815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7"/>
            <a:ext cx="7570739" cy="1958219"/>
          </a:xfrm>
        </p:spPr>
        <p:txBody>
          <a:bodyPr/>
          <a:lstStyle>
            <a:lvl1pPr marL="0" indent="0">
              <a:buNone/>
              <a:defRPr>
                <a:solidFill>
                  <a:srgbClr val="616161"/>
                </a:solidFill>
              </a:defRPr>
            </a:lvl1pPr>
            <a:lvl2pPr marL="0" indent="0">
              <a:buFontTx/>
              <a:buNone/>
              <a:defRPr sz="1867">
                <a:solidFill>
                  <a:srgbClr val="616161"/>
                </a:solidFill>
              </a:defRPr>
            </a:lvl2pPr>
            <a:lvl3pPr marL="224029" indent="0">
              <a:buNone/>
              <a:defRPr>
                <a:solidFill>
                  <a:srgbClr val="616161"/>
                </a:solidFill>
              </a:defRPr>
            </a:lvl3pPr>
            <a:lvl4pPr marL="448057" indent="0">
              <a:buNone/>
              <a:defRPr>
                <a:solidFill>
                  <a:srgbClr val="616161"/>
                </a:solidFill>
              </a:defRPr>
            </a:lvl4pPr>
            <a:lvl5pPr marL="672086"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6071204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8" y="289516"/>
            <a:ext cx="11467743"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23332288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B">
    <p:bg>
      <p:bgPr>
        <a:solidFill>
          <a:schemeClr val="accent3"/>
        </a:solidFill>
        <a:effectLst/>
      </p:bgPr>
    </p:bg>
    <p:spTree>
      <p:nvGrpSpPr>
        <p:cNvPr id="1" name=""/>
        <p:cNvGrpSpPr/>
        <p:nvPr/>
      </p:nvGrpSpPr>
      <p:grpSpPr>
        <a:xfrm>
          <a:off x="0" y="0"/>
          <a:ext cx="0" cy="0"/>
          <a:chOff x="0" y="0"/>
          <a:chExt cx="0" cy="0"/>
        </a:xfrm>
      </p:grpSpPr>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smtClean="0"/>
              <a:t>Reconnect(); Sevilla</a:t>
            </a:r>
            <a:endParaRPr lang="en-US" sz="800" dirty="0" smtClean="0">
              <a:solidFill>
                <a:srgbClr val="666666"/>
              </a:solidFill>
            </a:endParaRP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8" r:id="rId28"/>
    <p:sldLayoutId id="2147483749" r:id="rId29"/>
    <p:sldLayoutId id="2147483750" r:id="rId30"/>
    <p:sldLayoutId id="2147483757" r:id="rId31"/>
    <p:sldLayoutId id="2147483758" r:id="rId32"/>
    <p:sldLayoutId id="2147483759" r:id="rId33"/>
    <p:sldLayoutId id="2147483761" r:id="rId34"/>
    <p:sldLayoutId id="2147483762" r:id="rId35"/>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6.emf"/><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3.xml"/><Relationship Id="rId5" Type="http://schemas.openxmlformats.org/officeDocument/2006/relationships/image" Target="../media/image6.png"/><Relationship Id="rId4" Type="http://schemas.openxmlformats.org/officeDocument/2006/relationships/hyperlink" Target="http://aka.ms/dotnetnativ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621" y="746042"/>
            <a:ext cx="10751313" cy="2695311"/>
          </a:xfrm>
        </p:spPr>
        <p:txBody>
          <a:bodyPr/>
          <a:lstStyle/>
          <a:p>
            <a:r>
              <a:rPr lang="en-US" sz="6600" dirty="0" smtClean="0"/>
              <a:t>Reconnect();</a:t>
            </a:r>
            <a:br>
              <a:rPr lang="en-US" sz="6600" dirty="0" smtClean="0"/>
            </a:br>
            <a:r>
              <a:rPr lang="en-US" sz="3600" b="0" i="1" dirty="0" smtClean="0"/>
              <a:t>- Sevilla</a:t>
            </a:r>
            <a:endParaRPr lang="en-US" sz="3600" b="0" i="1" dirty="0"/>
          </a:p>
        </p:txBody>
      </p:sp>
      <p:sp>
        <p:nvSpPr>
          <p:cNvPr id="3" name="Subtitle 2"/>
          <p:cNvSpPr>
            <a:spLocks noGrp="1"/>
          </p:cNvSpPr>
          <p:nvPr>
            <p:ph type="subTitle" idx="1"/>
          </p:nvPr>
        </p:nvSpPr>
        <p:spPr>
          <a:xfrm>
            <a:off x="857875" y="3917603"/>
            <a:ext cx="10358804" cy="666196"/>
          </a:xfrm>
        </p:spPr>
        <p:txBody>
          <a:bodyPr/>
          <a:lstStyle/>
          <a:p>
            <a:r>
              <a:rPr lang="en-US" dirty="0" smtClean="0">
                <a:solidFill>
                  <a:schemeClr val="bg2">
                    <a:lumMod val="90000"/>
                  </a:schemeClr>
                </a:solidFill>
              </a:rPr>
              <a:t>CartujaDotNet</a:t>
            </a:r>
            <a:endParaRPr lang="en-US" dirty="0"/>
          </a:p>
        </p:txBody>
      </p:sp>
    </p:spTree>
    <p:extLst>
      <p:ext uri="{BB962C8B-B14F-4D97-AF65-F5344CB8AC3E}">
        <p14:creationId xmlns:p14="http://schemas.microsoft.com/office/powerpoint/2010/main" val="1975867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8"/>
            <a:ext cx="7550915" cy="2676021"/>
          </a:xfrm>
        </p:spPr>
        <p:txBody>
          <a:bodyPr/>
          <a:lstStyle/>
          <a:p>
            <a:r>
              <a:rPr lang="en-US" dirty="0" smtClean="0"/>
              <a:t>.NET</a:t>
            </a:r>
          </a:p>
          <a:p>
            <a:pPr lvl="1"/>
            <a:r>
              <a:rPr lang="en-US" dirty="0" err="1" smtClean="0"/>
              <a:t>Mismas</a:t>
            </a:r>
            <a:r>
              <a:rPr lang="en-US" dirty="0" smtClean="0"/>
              <a:t> </a:t>
            </a:r>
            <a:r>
              <a:rPr lang="en-US" dirty="0" err="1" smtClean="0"/>
              <a:t>características</a:t>
            </a:r>
            <a:r>
              <a:rPr lang="en-US" dirty="0" smtClean="0"/>
              <a:t> que .NET </a:t>
            </a:r>
          </a:p>
          <a:p>
            <a:pPr lvl="1"/>
            <a:r>
              <a:rPr lang="en-US" dirty="0" smtClean="0"/>
              <a:t>C</a:t>
            </a:r>
            <a:r>
              <a:rPr lang="en-US" dirty="0" smtClean="0"/>
              <a:t>lass library </a:t>
            </a:r>
            <a:r>
              <a:rPr lang="en-US" dirty="0" err="1" smtClean="0"/>
              <a:t>refactorizadas</a:t>
            </a:r>
            <a:endParaRPr lang="en-US" dirty="0" smtClean="0"/>
          </a:p>
          <a:p>
            <a:pPr lvl="1"/>
            <a:r>
              <a:rPr lang="en-US" dirty="0" smtClean="0"/>
              <a:t>Runtime </a:t>
            </a:r>
            <a:r>
              <a:rPr lang="en-US" dirty="0" err="1" smtClean="0"/>
              <a:t>refactorizado</a:t>
            </a:r>
            <a:endParaRPr lang="en-US" dirty="0" smtClean="0"/>
          </a:p>
          <a:p>
            <a:r>
              <a:rPr lang="en-US" dirty="0" smtClean="0"/>
              <a:t>Native</a:t>
            </a:r>
          </a:p>
          <a:p>
            <a:pPr lvl="1"/>
            <a:r>
              <a:rPr lang="en-US" dirty="0" err="1" smtClean="0"/>
              <a:t>Optimizaciones</a:t>
            </a:r>
            <a:r>
              <a:rPr lang="en-US" dirty="0" smtClean="0"/>
              <a:t> </a:t>
            </a:r>
            <a:r>
              <a:rPr lang="en-US" dirty="0" smtClean="0"/>
              <a:t>C</a:t>
            </a:r>
            <a:r>
              <a:rPr lang="en-US" dirty="0" smtClean="0"/>
              <a:t>++ </a:t>
            </a:r>
          </a:p>
        </p:txBody>
      </p:sp>
      <p:sp>
        <p:nvSpPr>
          <p:cNvPr id="17" name="Title 16"/>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a:t>
            </a:r>
            <a:r>
              <a:rPr lang="en-US" dirty="0" err="1" smtClean="0">
                <a:solidFill>
                  <a:srgbClr val="00BCF2"/>
                </a:solidFill>
              </a:rPr>
              <a:t>es</a:t>
            </a:r>
            <a:r>
              <a:rPr lang="en-US" dirty="0" smtClean="0">
                <a:solidFill>
                  <a:srgbClr val="00BCF2"/>
                </a:solidFill>
              </a:rPr>
              <a:t> .</a:t>
            </a:r>
            <a:r>
              <a:rPr lang="en-US" dirty="0" smtClean="0">
                <a:solidFill>
                  <a:srgbClr val="00BCF2"/>
                </a:solidFill>
              </a:rPr>
              <a:t>NET Native?</a:t>
            </a:r>
            <a:endParaRPr lang="en-US" dirty="0">
              <a:solidFill>
                <a:srgbClr val="00BCF2"/>
              </a:solidFill>
            </a:endParaRPr>
          </a:p>
        </p:txBody>
      </p:sp>
    </p:spTree>
    <p:extLst>
      <p:ext uri="{BB962C8B-B14F-4D97-AF65-F5344CB8AC3E}">
        <p14:creationId xmlns:p14="http://schemas.microsoft.com/office/powerpoint/2010/main" val="2812394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10" name="Picture 9"/>
          <p:cNvPicPr>
            <a:picLocks noChangeAspect="1"/>
          </p:cNvPicPr>
          <p:nvPr/>
        </p:nvPicPr>
        <p:blipFill>
          <a:blip r:embed="rId2"/>
          <a:stretch>
            <a:fillRect/>
          </a:stretch>
        </p:blipFill>
        <p:spPr>
          <a:xfrm>
            <a:off x="789270" y="1893890"/>
            <a:ext cx="4685625" cy="1745917"/>
          </a:xfrm>
          <a:prstGeom prst="rect">
            <a:avLst/>
          </a:prstGeom>
        </p:spPr>
      </p:pic>
    </p:spTree>
    <p:extLst>
      <p:ext uri="{BB962C8B-B14F-4D97-AF65-F5344CB8AC3E}">
        <p14:creationId xmlns:p14="http://schemas.microsoft.com/office/powerpoint/2010/main" val="3155790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5" name="Picture 4"/>
          <p:cNvPicPr>
            <a:picLocks noChangeAspect="1"/>
          </p:cNvPicPr>
          <p:nvPr/>
        </p:nvPicPr>
        <p:blipFill>
          <a:blip r:embed="rId2"/>
          <a:stretch>
            <a:fillRect/>
          </a:stretch>
        </p:blipFill>
        <p:spPr>
          <a:xfrm>
            <a:off x="789270" y="1893889"/>
            <a:ext cx="4888828" cy="3563584"/>
          </a:xfrm>
          <a:prstGeom prst="rect">
            <a:avLst/>
          </a:prstGeom>
        </p:spPr>
      </p:pic>
    </p:spTree>
    <p:extLst>
      <p:ext uri="{BB962C8B-B14F-4D97-AF65-F5344CB8AC3E}">
        <p14:creationId xmlns:p14="http://schemas.microsoft.com/office/powerpoint/2010/main" val="1645671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t>
            </a:r>
            <a:r>
              <a:rPr lang="en-US" dirty="0" smtClean="0">
                <a:solidFill>
                  <a:srgbClr val="00BCF2"/>
                </a:solidFill>
              </a:rPr>
              <a:t>App</a:t>
            </a:r>
            <a:endParaRPr lang="en-US" dirty="0">
              <a:solidFill>
                <a:srgbClr val="00BCF2"/>
              </a:solidFill>
            </a:endParaRPr>
          </a:p>
        </p:txBody>
      </p:sp>
      <p:pic>
        <p:nvPicPr>
          <p:cNvPr id="3" name="Picture 2"/>
          <p:cNvPicPr>
            <a:picLocks noChangeAspect="1"/>
          </p:cNvPicPr>
          <p:nvPr/>
        </p:nvPicPr>
        <p:blipFill>
          <a:blip r:embed="rId2"/>
          <a:stretch>
            <a:fillRect/>
          </a:stretch>
        </p:blipFill>
        <p:spPr>
          <a:xfrm>
            <a:off x="359017" y="1676248"/>
            <a:ext cx="9073667" cy="3505504"/>
          </a:xfrm>
          <a:prstGeom prst="rect">
            <a:avLst/>
          </a:prstGeom>
        </p:spPr>
      </p:pic>
    </p:spTree>
    <p:extLst>
      <p:ext uri="{BB962C8B-B14F-4D97-AF65-F5344CB8AC3E}">
        <p14:creationId xmlns:p14="http://schemas.microsoft.com/office/powerpoint/2010/main" val="744494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rgbClr val="00BCF2"/>
                </a:solidFill>
              </a:rPr>
              <a:t>Rendimiento</a:t>
            </a:r>
            <a:endParaRPr lang="en-US" dirty="0">
              <a:solidFill>
                <a:srgbClr val="00BCF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08862535"/>
              </p:ext>
            </p:extLst>
          </p:nvPr>
        </p:nvGraphicFramePr>
        <p:xfrm>
          <a:off x="2711742" y="1458115"/>
          <a:ext cx="4545986" cy="4051784"/>
        </p:xfrm>
        <a:graphic>
          <a:graphicData uri="http://schemas.openxmlformats.org/drawingml/2006/table">
            <a:tbl>
              <a:tblPr firstRow="1" bandCol="1">
                <a:tableStyleId>{21E4AEA4-8DFA-4A89-87EB-49C32662AFE0}</a:tableStyleId>
              </a:tblPr>
              <a:tblGrid>
                <a:gridCol w="2319383">
                  <a:extLst>
                    <a:ext uri="{9D8B030D-6E8A-4147-A177-3AD203B41FA5}">
                      <a16:colId xmlns="" xmlns:a16="http://schemas.microsoft.com/office/drawing/2014/main" val="3808608185"/>
                    </a:ext>
                  </a:extLst>
                </a:gridCol>
                <a:gridCol w="2226603">
                  <a:extLst>
                    <a:ext uri="{9D8B030D-6E8A-4147-A177-3AD203B41FA5}">
                      <a16:colId xmlns="" xmlns:a16="http://schemas.microsoft.com/office/drawing/2014/main" val="2337250646"/>
                    </a:ext>
                  </a:extLst>
                </a:gridCol>
              </a:tblGrid>
              <a:tr h="902456">
                <a:tc>
                  <a:txBody>
                    <a:bodyPr/>
                    <a:lstStyle/>
                    <a:p>
                      <a:pPr algn="ctr" fontAlgn="b"/>
                      <a:endParaRPr lang="en-US" sz="2700" b="0" u="none" strike="noStrike"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89643" marR="89643" marT="44828" marB="4482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700" b="0" u="none" strike="noStrike" kern="1200" dirty="0" err="1" smtClean="0">
                          <a:gradFill>
                            <a:gsLst>
                              <a:gs pos="0">
                                <a:schemeClr val="tx1"/>
                              </a:gs>
                              <a:gs pos="100000">
                                <a:schemeClr val="tx1"/>
                              </a:gs>
                            </a:gsLst>
                            <a:lin ang="5400000" scaled="0"/>
                          </a:gradFill>
                          <a:latin typeface="+mn-lt"/>
                          <a:ea typeface="Segoe UI" pitchFamily="34" charset="0"/>
                          <a:cs typeface="Segoe UI" pitchFamily="34" charset="0"/>
                        </a:rPr>
                        <a:t>Mejoras</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 con </a:t>
                      </a:r>
                      <a:r>
                        <a:rPr lang="en-US" sz="2700" b="0" u="none" strike="noStrike" kern="1200" dirty="0" err="1" smtClean="0">
                          <a:gradFill>
                            <a:gsLst>
                              <a:gs pos="0">
                                <a:schemeClr val="tx1"/>
                              </a:gs>
                              <a:gs pos="100000">
                                <a:schemeClr val="tx1"/>
                              </a:gs>
                            </a:gsLst>
                            <a:lin ang="5400000" scaled="0"/>
                          </a:gradFill>
                          <a:latin typeface="+mn-lt"/>
                          <a:ea typeface="Segoe UI" pitchFamily="34" charset="0"/>
                          <a:cs typeface="Segoe UI" pitchFamily="34" charset="0"/>
                        </a:rPr>
                        <a:t>respecto</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  </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NGEN</a:t>
                      </a:r>
                      <a:endParaRPr lang="en-US" sz="27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marL="89643" marR="89643" marT="44828" marB="448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11700878"/>
                  </a:ext>
                </a:extLst>
              </a:tr>
              <a:tr h="569197">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rPr>
                        <a:t>Startup de cero</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2700" dirty="0" smtClean="0">
                          <a:solidFill>
                            <a:srgbClr val="00B050"/>
                          </a:solidFill>
                        </a:rPr>
                        <a:t>39%</a:t>
                      </a:r>
                      <a:endParaRPr lang="en-US" sz="2700" dirty="0">
                        <a:solidFill>
                          <a:srgbClr val="00B050"/>
                        </a:solidFill>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 xmlns:a16="http://schemas.microsoft.com/office/drawing/2014/main" val="3688356004"/>
                  </a:ext>
                </a:extLst>
              </a:tr>
              <a:tr h="569197">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ea typeface="+mn-ea"/>
                          <a:cs typeface="+mn-cs"/>
                        </a:rPr>
                        <a:t>Startup </a:t>
                      </a:r>
                      <a:r>
                        <a:rPr lang="en-US" sz="2700" b="0" u="none" strike="noStrike" kern="1200" dirty="0" err="1" smtClean="0">
                          <a:ln>
                            <a:noFill/>
                          </a:ln>
                          <a:gradFill>
                            <a:gsLst>
                              <a:gs pos="0">
                                <a:srgbClr val="FFFFFF"/>
                              </a:gs>
                              <a:gs pos="100000">
                                <a:srgbClr val="FFFFFF"/>
                              </a:gs>
                            </a:gsLst>
                            <a:lin ang="5400000" scaled="0"/>
                          </a:gradFill>
                          <a:latin typeface="+mn-lt"/>
                          <a:ea typeface="+mn-ea"/>
                          <a:cs typeface="+mn-cs"/>
                        </a:rPr>
                        <a:t>reanudación</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2700" dirty="0" smtClean="0">
                          <a:solidFill>
                            <a:srgbClr val="00B050"/>
                          </a:solidFill>
                        </a:rPr>
                        <a:t>31%</a:t>
                      </a:r>
                      <a:endParaRPr lang="en-US" sz="2700" dirty="0">
                        <a:solidFill>
                          <a:srgbClr val="00B050"/>
                        </a:solidFill>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 xmlns:a16="http://schemas.microsoft.com/office/drawing/2014/main" val="2390583766"/>
                  </a:ext>
                </a:extLst>
              </a:tr>
              <a:tr h="902456">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rPr>
                        <a:t>Memoria</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2700" b="0" u="none" strike="noStrike" kern="1200" dirty="0" smtClean="0">
                          <a:solidFill>
                            <a:srgbClr val="00B050"/>
                          </a:solidFill>
                          <a:latin typeface="+mn-lt"/>
                          <a:ea typeface="Segoe UI" pitchFamily="34" charset="0"/>
                          <a:cs typeface="Segoe UI" pitchFamily="34" charset="0"/>
                        </a:rPr>
                        <a:t>12%</a:t>
                      </a:r>
                      <a:endParaRPr lang="en-US" sz="2700" b="0" u="none" strike="noStrike" kern="1200" dirty="0">
                        <a:solidFill>
                          <a:srgbClr val="00B050"/>
                        </a:solidFill>
                        <a:latin typeface="+mn-lt"/>
                        <a:ea typeface="Segoe UI" pitchFamily="34" charset="0"/>
                        <a:cs typeface="Segoe UI" pitchFamily="34" charset="0"/>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 xmlns:a16="http://schemas.microsoft.com/office/drawing/2014/main" val="4231053457"/>
                  </a:ext>
                </a:extLst>
              </a:tr>
            </a:tbl>
          </a:graphicData>
        </a:graphic>
      </p:graphicFrame>
      <p:pic>
        <p:nvPicPr>
          <p:cNvPr id="5" name="Picture 4" descr="http://wordament.files.wordpress.com/2011/05/wordamenttrophy256.png?w=6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492" y="2268107"/>
            <a:ext cx="1785248" cy="1785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31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ASP.net 5</a:t>
            </a:r>
            <a:endParaRPr lang="en-US" dirty="0"/>
          </a:p>
        </p:txBody>
      </p:sp>
    </p:spTree>
    <p:extLst>
      <p:ext uri="{BB962C8B-B14F-4D97-AF65-F5344CB8AC3E}">
        <p14:creationId xmlns:p14="http://schemas.microsoft.com/office/powerpoint/2010/main" val="25492151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CF2"/>
                </a:solidFill>
              </a:rPr>
              <a:t>¿</a:t>
            </a:r>
            <a:r>
              <a:rPr lang="en-US" dirty="0" err="1" smtClean="0">
                <a:solidFill>
                  <a:srgbClr val="00BCF2"/>
                </a:solidFill>
              </a:rPr>
              <a:t>Novedades</a:t>
            </a:r>
            <a:r>
              <a:rPr lang="en-US" dirty="0" smtClean="0">
                <a:solidFill>
                  <a:srgbClr val="00BCF2"/>
                </a:solidFill>
              </a:rPr>
              <a:t> </a:t>
            </a:r>
            <a:r>
              <a:rPr lang="en-US" dirty="0" err="1" smtClean="0">
                <a:solidFill>
                  <a:srgbClr val="00BCF2"/>
                </a:solidFill>
              </a:rPr>
              <a:t>en</a:t>
            </a:r>
            <a:r>
              <a:rPr lang="en-US" dirty="0" smtClean="0">
                <a:solidFill>
                  <a:srgbClr val="00BCF2"/>
                </a:solidFill>
              </a:rPr>
              <a:t> la web </a:t>
            </a:r>
            <a:r>
              <a:rPr lang="en-US" dirty="0" err="1" smtClean="0">
                <a:solidFill>
                  <a:srgbClr val="00BCF2"/>
                </a:solidFill>
              </a:rPr>
              <a:t>moderna</a:t>
            </a:r>
            <a:r>
              <a:rPr lang="en-US" dirty="0" smtClean="0">
                <a:solidFill>
                  <a:srgbClr val="00BCF2"/>
                </a:solidFill>
              </a:rPr>
              <a:t>?</a:t>
            </a:r>
            <a:endParaRPr lang="en-US" dirty="0">
              <a:solidFill>
                <a:srgbClr val="00BCF2"/>
              </a:solidFill>
            </a:endParaRPr>
          </a:p>
        </p:txBody>
      </p:sp>
      <p:sp>
        <p:nvSpPr>
          <p:cNvPr id="8" name="Text Placeholder 1"/>
          <p:cNvSpPr>
            <a:spLocks noGrp="1"/>
          </p:cNvSpPr>
          <p:nvPr>
            <p:ph type="body" sz="quarter" idx="10"/>
          </p:nvPr>
        </p:nvSpPr>
        <p:spPr>
          <a:xfrm>
            <a:off x="110407" y="2009320"/>
            <a:ext cx="3751812" cy="3976858"/>
          </a:xfrm>
        </p:spPr>
        <p:txBody>
          <a:bodyPr/>
          <a:lstStyle/>
          <a:p>
            <a:r>
              <a:rPr lang="en-US" sz="2667" b="1" dirty="0"/>
              <a:t>Web Frameworks</a:t>
            </a:r>
          </a:p>
          <a:p>
            <a:endParaRPr lang="en-US" sz="2667" b="1" dirty="0"/>
          </a:p>
          <a:p>
            <a:pPr>
              <a:buFont typeface="Wingdings" panose="05000000000000000000" pitchFamily="2" charset="2"/>
              <a:buChar char="§"/>
            </a:pPr>
            <a:r>
              <a:rPr lang="en-US" sz="2667" dirty="0"/>
              <a:t>Mobile / Tablet First</a:t>
            </a:r>
          </a:p>
          <a:p>
            <a:pPr>
              <a:buFont typeface="Wingdings" panose="05000000000000000000" pitchFamily="2" charset="2"/>
              <a:buChar char="§"/>
            </a:pPr>
            <a:r>
              <a:rPr lang="en-US" sz="2667" dirty="0" smtClean="0"/>
              <a:t>Responsive</a:t>
            </a:r>
            <a:endParaRPr lang="en-US" sz="2667" dirty="0"/>
          </a:p>
          <a:p>
            <a:pPr>
              <a:buFont typeface="Wingdings" panose="05000000000000000000" pitchFamily="2" charset="2"/>
              <a:buChar char="§"/>
            </a:pPr>
            <a:r>
              <a:rPr lang="en-US" sz="2667" dirty="0"/>
              <a:t>Client Frameworks</a:t>
            </a:r>
          </a:p>
          <a:p>
            <a:pPr>
              <a:buFont typeface="Wingdings" panose="05000000000000000000" pitchFamily="2" charset="2"/>
              <a:buChar char="§"/>
            </a:pPr>
            <a:r>
              <a:rPr lang="en-US" sz="2667" dirty="0"/>
              <a:t>Cloud Ready</a:t>
            </a:r>
          </a:p>
        </p:txBody>
      </p:sp>
      <p:sp>
        <p:nvSpPr>
          <p:cNvPr id="9" name="Text Placeholder 3"/>
          <p:cNvSpPr txBox="1">
            <a:spLocks/>
          </p:cNvSpPr>
          <p:nvPr/>
        </p:nvSpPr>
        <p:spPr>
          <a:xfrm>
            <a:off x="3973142" y="2017471"/>
            <a:ext cx="3770881" cy="3136803"/>
          </a:xfrm>
          <a:prstGeom prst="rect">
            <a:avLst/>
          </a:prstGeom>
        </p:spPr>
        <p:txBody>
          <a:bodyPr/>
          <a:lst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2667" b="1" dirty="0"/>
              <a:t>Web Tooling</a:t>
            </a:r>
          </a:p>
          <a:p>
            <a:pPr marL="0" indent="0">
              <a:buNone/>
            </a:pPr>
            <a:endParaRPr lang="en-US" sz="2667" b="1" dirty="0"/>
          </a:p>
          <a:p>
            <a:pPr>
              <a:buFont typeface="Wingdings" panose="05000000000000000000" pitchFamily="2" charset="2"/>
              <a:buChar char="§"/>
            </a:pPr>
            <a:r>
              <a:rPr lang="en-US" sz="2667" dirty="0" err="1" smtClean="0"/>
              <a:t>Basado</a:t>
            </a:r>
            <a:r>
              <a:rPr lang="en-US" sz="2667" dirty="0" smtClean="0"/>
              <a:t> </a:t>
            </a:r>
            <a:r>
              <a:rPr lang="en-US" sz="2667" dirty="0" err="1" smtClean="0"/>
              <a:t>en</a:t>
            </a:r>
            <a:r>
              <a:rPr lang="en-US" sz="2667" dirty="0" smtClean="0"/>
              <a:t> </a:t>
            </a:r>
            <a:r>
              <a:rPr lang="en-US" sz="2667" dirty="0" err="1" smtClean="0"/>
              <a:t>estándars</a:t>
            </a:r>
            <a:endParaRPr lang="en-US" sz="2667" dirty="0"/>
          </a:p>
          <a:p>
            <a:pPr>
              <a:buFont typeface="Wingdings" panose="05000000000000000000" pitchFamily="2" charset="2"/>
              <a:buChar char="§"/>
            </a:pPr>
            <a:r>
              <a:rPr lang="en-US" sz="2667" dirty="0" err="1" smtClean="0"/>
              <a:t>Herramientas</a:t>
            </a:r>
            <a:r>
              <a:rPr lang="en-US" sz="2667" dirty="0" smtClean="0"/>
              <a:t> </a:t>
            </a:r>
            <a:r>
              <a:rPr lang="en-US" sz="2667" dirty="0" err="1" smtClean="0"/>
              <a:t>en</a:t>
            </a:r>
            <a:r>
              <a:rPr lang="en-US" sz="2667" dirty="0" smtClean="0"/>
              <a:t> el </a:t>
            </a:r>
            <a:r>
              <a:rPr lang="en-US" sz="2667" dirty="0" err="1" smtClean="0"/>
              <a:t>propio</a:t>
            </a:r>
            <a:r>
              <a:rPr lang="en-US" sz="2667" dirty="0" smtClean="0"/>
              <a:t> Browser</a:t>
            </a:r>
            <a:endParaRPr lang="en-US" sz="2667" dirty="0"/>
          </a:p>
          <a:p>
            <a:pPr>
              <a:buFont typeface="Wingdings" panose="05000000000000000000" pitchFamily="2" charset="2"/>
              <a:buChar char="§"/>
            </a:pPr>
            <a:r>
              <a:rPr lang="en-US" sz="2667" dirty="0" err="1" smtClean="0"/>
              <a:t>Adoptando</a:t>
            </a:r>
            <a:r>
              <a:rPr lang="en-US" sz="2667" dirty="0" smtClean="0"/>
              <a:t> </a:t>
            </a:r>
            <a:r>
              <a:rPr lang="en-US" sz="2667" dirty="0"/>
              <a:t>3</a:t>
            </a:r>
            <a:r>
              <a:rPr lang="en-US" sz="2667" baseline="30000" dirty="0"/>
              <a:t>rd</a:t>
            </a:r>
            <a:r>
              <a:rPr lang="en-US" sz="2667" dirty="0"/>
              <a:t> Party </a:t>
            </a:r>
            <a:r>
              <a:rPr lang="en-US" sz="2667" dirty="0" smtClean="0"/>
              <a:t>Tools </a:t>
            </a:r>
            <a:r>
              <a:rPr lang="en-US" sz="2667" dirty="0" err="1" smtClean="0"/>
              <a:t>populares</a:t>
            </a:r>
            <a:endParaRPr lang="en-US" sz="2667" dirty="0"/>
          </a:p>
        </p:txBody>
      </p:sp>
    </p:spTree>
    <p:extLst>
      <p:ext uri="{BB962C8B-B14F-4D97-AF65-F5344CB8AC3E}">
        <p14:creationId xmlns:p14="http://schemas.microsoft.com/office/powerpoint/2010/main" val="414272585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ASP.NET </a:t>
            </a:r>
            <a:r>
              <a:rPr lang="en-US" dirty="0" err="1">
                <a:solidFill>
                  <a:srgbClr val="00BCF2"/>
                </a:solidFill>
              </a:rPr>
              <a:t>vNext</a:t>
            </a:r>
            <a:r>
              <a:rPr lang="en-US" dirty="0">
                <a:solidFill>
                  <a:srgbClr val="00BCF2"/>
                </a:solidFill>
              </a:rPr>
              <a:t> </a:t>
            </a:r>
            <a:r>
              <a:rPr lang="en-US" dirty="0" smtClean="0">
                <a:solidFill>
                  <a:srgbClr val="00BCF2"/>
                </a:solidFill>
              </a:rPr>
              <a:t>para la web </a:t>
            </a:r>
            <a:r>
              <a:rPr lang="en-US" dirty="0" err="1" smtClean="0">
                <a:solidFill>
                  <a:srgbClr val="00BCF2"/>
                </a:solidFill>
              </a:rPr>
              <a:t>moderna</a:t>
            </a:r>
            <a:endParaRPr lang="en-US" dirty="0">
              <a:solidFill>
                <a:srgbClr val="00BCF2"/>
              </a:solidFill>
            </a:endParaRPr>
          </a:p>
        </p:txBody>
      </p:sp>
      <p:grpSp>
        <p:nvGrpSpPr>
          <p:cNvPr id="4" name="Group 3"/>
          <p:cNvGrpSpPr/>
          <p:nvPr/>
        </p:nvGrpSpPr>
        <p:grpSpPr>
          <a:xfrm>
            <a:off x="306355" y="5259218"/>
            <a:ext cx="6132636" cy="609599"/>
            <a:chOff x="229766" y="3940448"/>
            <a:chExt cx="4599477" cy="457199"/>
          </a:xfrm>
        </p:grpSpPr>
        <p:sp>
          <p:nvSpPr>
            <p:cNvPr id="6" name="Rectangle 5"/>
            <p:cNvSpPr/>
            <p:nvPr/>
          </p:nvSpPr>
          <p:spPr>
            <a:xfrm>
              <a:off x="782558" y="3999770"/>
              <a:ext cx="4046685" cy="315423"/>
            </a:xfrm>
            <a:prstGeom prst="rect">
              <a:avLst/>
            </a:prstGeom>
            <a:ln>
              <a:noFill/>
            </a:ln>
          </p:spPr>
          <p:txBody>
            <a:bodyPr wrap="square">
              <a:spAutoFit/>
            </a:bodyPr>
            <a:lstStyle/>
            <a:p>
              <a:r>
                <a:rPr lang="en-US" sz="2133" dirty="0">
                  <a:solidFill>
                    <a:srgbClr val="000000"/>
                  </a:solidFill>
                </a:rPr>
                <a:t>Open Source </a:t>
              </a:r>
            </a:p>
          </p:txBody>
        </p:sp>
        <p:grpSp>
          <p:nvGrpSpPr>
            <p:cNvPr id="18" name="Group 17"/>
            <p:cNvGrpSpPr/>
            <p:nvPr/>
          </p:nvGrpSpPr>
          <p:grpSpPr>
            <a:xfrm>
              <a:off x="229766" y="3940448"/>
              <a:ext cx="457200" cy="457199"/>
              <a:chOff x="1782919" y="4229482"/>
              <a:chExt cx="307510" cy="313226"/>
            </a:xfrm>
          </p:grpSpPr>
          <p:sp>
            <p:nvSpPr>
              <p:cNvPr id="19" name="Oval 18"/>
              <p:cNvSpPr/>
              <p:nvPr/>
            </p:nvSpPr>
            <p:spPr bwMode="auto">
              <a:xfrm>
                <a:off x="1782919" y="4229482"/>
                <a:ext cx="307510" cy="31322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0" name="Rectangle 19"/>
              <p:cNvSpPr/>
              <p:nvPr/>
            </p:nvSpPr>
            <p:spPr>
              <a:xfrm>
                <a:off x="1794508" y="4309675"/>
                <a:ext cx="284331" cy="152839"/>
              </a:xfrm>
              <a:prstGeom prst="rect">
                <a:avLst/>
              </a:prstGeom>
              <a:ln>
                <a:noFill/>
              </a:ln>
            </p:spPr>
            <p:txBody>
              <a:bodyPr wrap="square" anchor="ctr">
                <a:spAutoFit/>
              </a:bodyPr>
              <a:lstStyle/>
              <a:p>
                <a:pPr algn="ctr"/>
                <a:r>
                  <a:rPr lang="en-US" sz="1333" b="1" dirty="0">
                    <a:solidFill>
                      <a:schemeClr val="tx1">
                        <a:lumMod val="75000"/>
                      </a:schemeClr>
                    </a:solidFill>
                  </a:rPr>
                  <a:t>OSS</a:t>
                </a:r>
                <a:endParaRPr lang="en-US" sz="1333" b="1" dirty="0">
                  <a:solidFill>
                    <a:schemeClr val="tx1">
                      <a:lumMod val="75000"/>
                    </a:schemeClr>
                  </a:solidFill>
                </a:endParaRPr>
              </a:p>
            </p:txBody>
          </p:sp>
        </p:grpSp>
      </p:grpSp>
      <p:grpSp>
        <p:nvGrpSpPr>
          <p:cNvPr id="10" name="Group 9"/>
          <p:cNvGrpSpPr/>
          <p:nvPr/>
        </p:nvGrpSpPr>
        <p:grpSpPr>
          <a:xfrm>
            <a:off x="306355" y="1405506"/>
            <a:ext cx="3223385" cy="609600"/>
            <a:chOff x="229766" y="1085658"/>
            <a:chExt cx="2417539" cy="457200"/>
          </a:xfrm>
        </p:grpSpPr>
        <p:sp>
          <p:nvSpPr>
            <p:cNvPr id="24" name="Rectangle 23"/>
            <p:cNvSpPr/>
            <p:nvPr/>
          </p:nvSpPr>
          <p:spPr>
            <a:xfrm>
              <a:off x="792999" y="1144981"/>
              <a:ext cx="1854306" cy="315423"/>
            </a:xfrm>
            <a:prstGeom prst="rect">
              <a:avLst/>
            </a:prstGeom>
            <a:ln>
              <a:noFill/>
            </a:ln>
          </p:spPr>
          <p:txBody>
            <a:bodyPr wrap="none">
              <a:spAutoFit/>
            </a:bodyPr>
            <a:lstStyle/>
            <a:p>
              <a:r>
                <a:rPr lang="en-US" sz="2133" dirty="0" err="1" smtClean="0">
                  <a:solidFill>
                    <a:srgbClr val="000000"/>
                  </a:solidFill>
                </a:rPr>
                <a:t>Totalmente</a:t>
              </a:r>
              <a:r>
                <a:rPr lang="en-US" sz="2133" dirty="0" smtClean="0">
                  <a:solidFill>
                    <a:srgbClr val="000000"/>
                  </a:solidFill>
                </a:rPr>
                <a:t> Modular</a:t>
              </a:r>
              <a:endParaRPr lang="en-US" sz="2133" dirty="0">
                <a:solidFill>
                  <a:srgbClr val="000000"/>
                </a:solidFill>
              </a:endParaRPr>
            </a:p>
          </p:txBody>
        </p:sp>
        <p:grpSp>
          <p:nvGrpSpPr>
            <p:cNvPr id="28" name="Group 27"/>
            <p:cNvGrpSpPr/>
            <p:nvPr/>
          </p:nvGrpSpPr>
          <p:grpSpPr>
            <a:xfrm>
              <a:off x="229766" y="1085658"/>
              <a:ext cx="457200" cy="457200"/>
              <a:chOff x="1795746" y="3978504"/>
              <a:chExt cx="609600" cy="594360"/>
            </a:xfrm>
          </p:grpSpPr>
          <p:sp>
            <p:nvSpPr>
              <p:cNvPr id="29" name="Oval 28"/>
              <p:cNvSpPr/>
              <p:nvPr/>
            </p:nvSpPr>
            <p:spPr bwMode="auto">
              <a:xfrm>
                <a:off x="1795746" y="3978504"/>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0" name="Freeform 8"/>
              <p:cNvSpPr>
                <a:spLocks noChangeAspect="1" noEditPoints="1"/>
              </p:cNvSpPr>
              <p:nvPr/>
            </p:nvSpPr>
            <p:spPr bwMode="black">
              <a:xfrm>
                <a:off x="1931686" y="4127382"/>
                <a:ext cx="336410" cy="31352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8" name="Group 7"/>
          <p:cNvGrpSpPr/>
          <p:nvPr/>
        </p:nvGrpSpPr>
        <p:grpSpPr>
          <a:xfrm>
            <a:off x="306355" y="2946988"/>
            <a:ext cx="6123581" cy="827892"/>
            <a:chOff x="229766" y="2236461"/>
            <a:chExt cx="4592686" cy="620919"/>
          </a:xfrm>
        </p:grpSpPr>
        <p:sp>
          <p:nvSpPr>
            <p:cNvPr id="21" name="Rectangle 20"/>
            <p:cNvSpPr/>
            <p:nvPr/>
          </p:nvSpPr>
          <p:spPr>
            <a:xfrm>
              <a:off x="775767" y="2295784"/>
              <a:ext cx="4046685" cy="561596"/>
            </a:xfrm>
            <a:prstGeom prst="rect">
              <a:avLst/>
            </a:prstGeom>
            <a:ln>
              <a:noFill/>
            </a:ln>
          </p:spPr>
          <p:txBody>
            <a:bodyPr wrap="square">
              <a:spAutoFit/>
            </a:bodyPr>
            <a:lstStyle/>
            <a:p>
              <a:r>
                <a:rPr lang="en-US" sz="2133" dirty="0" err="1" smtClean="0">
                  <a:solidFill>
                    <a:srgbClr val="000000"/>
                  </a:solidFill>
                </a:rPr>
                <a:t>Transición</a:t>
              </a:r>
              <a:r>
                <a:rPr lang="en-US" sz="2133" dirty="0" smtClean="0">
                  <a:solidFill>
                    <a:srgbClr val="000000"/>
                  </a:solidFill>
                </a:rPr>
                <a:t> </a:t>
              </a:r>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sencilla</a:t>
              </a:r>
              <a:r>
                <a:rPr lang="en-US" sz="2133" dirty="0" smtClean="0">
                  <a:solidFill>
                    <a:srgbClr val="000000"/>
                  </a:solidFill>
                </a:rPr>
                <a:t> de on-premises a la </a:t>
              </a:r>
              <a:r>
                <a:rPr lang="en-US" sz="2133" dirty="0" err="1" smtClean="0">
                  <a:solidFill>
                    <a:srgbClr val="000000"/>
                  </a:solidFill>
                </a:rPr>
                <a:t>nube</a:t>
              </a:r>
              <a:endParaRPr lang="en-US" sz="2133" dirty="0">
                <a:solidFill>
                  <a:srgbClr val="000000"/>
                </a:solidFill>
              </a:endParaRPr>
            </a:p>
          </p:txBody>
        </p:sp>
        <p:grpSp>
          <p:nvGrpSpPr>
            <p:cNvPr id="36" name="Group 35"/>
            <p:cNvGrpSpPr/>
            <p:nvPr/>
          </p:nvGrpSpPr>
          <p:grpSpPr>
            <a:xfrm>
              <a:off x="229766" y="2236461"/>
              <a:ext cx="457200" cy="457200"/>
              <a:chOff x="273390" y="2237884"/>
              <a:chExt cx="906342" cy="867556"/>
            </a:xfrm>
          </p:grpSpPr>
          <p:sp>
            <p:nvSpPr>
              <p:cNvPr id="34" name="Oval 33"/>
              <p:cNvSpPr/>
              <p:nvPr/>
            </p:nvSpPr>
            <p:spPr bwMode="auto">
              <a:xfrm>
                <a:off x="273390" y="2237884"/>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5" name="Cloud 34"/>
              <p:cNvSpPr>
                <a:spLocks noChangeAspect="1"/>
              </p:cNvSpPr>
              <p:nvPr/>
            </p:nvSpPr>
            <p:spPr>
              <a:xfrm>
                <a:off x="471480" y="2488058"/>
                <a:ext cx="490210" cy="369442"/>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grpSp>
        <p:nvGrpSpPr>
          <p:cNvPr id="5" name="Group 4"/>
          <p:cNvGrpSpPr/>
          <p:nvPr/>
        </p:nvGrpSpPr>
        <p:grpSpPr>
          <a:xfrm>
            <a:off x="306355" y="4488478"/>
            <a:ext cx="6034087" cy="609600"/>
            <a:chOff x="229766" y="3324109"/>
            <a:chExt cx="4525565" cy="457200"/>
          </a:xfrm>
        </p:grpSpPr>
        <p:sp>
          <p:nvSpPr>
            <p:cNvPr id="22" name="Rectangle 21"/>
            <p:cNvSpPr/>
            <p:nvPr/>
          </p:nvSpPr>
          <p:spPr>
            <a:xfrm>
              <a:off x="792999" y="3383432"/>
              <a:ext cx="3962332" cy="315423"/>
            </a:xfrm>
            <a:prstGeom prst="rect">
              <a:avLst/>
            </a:prstGeom>
            <a:ln>
              <a:noFill/>
            </a:ln>
          </p:spPr>
          <p:txBody>
            <a:bodyPr wrap="square">
              <a:spAutoFit/>
            </a:bodyPr>
            <a:lstStyle/>
            <a:p>
              <a:r>
                <a:rPr lang="en-US" sz="2133" dirty="0" err="1" smtClean="0">
                  <a:solidFill>
                    <a:srgbClr val="000000"/>
                  </a:solidFill>
                </a:rPr>
                <a:t>Puedes</a:t>
              </a:r>
              <a:r>
                <a:rPr lang="en-US" sz="2133" dirty="0" smtClean="0">
                  <a:solidFill>
                    <a:srgbClr val="000000"/>
                  </a:solidFill>
                </a:rPr>
                <a:t> </a:t>
              </a:r>
              <a:r>
                <a:rPr lang="en-US" sz="2133" dirty="0" err="1" smtClean="0">
                  <a:solidFill>
                    <a:srgbClr val="000000"/>
                  </a:solidFill>
                </a:rPr>
                <a:t>elegir</a:t>
              </a:r>
              <a:r>
                <a:rPr lang="en-US" sz="2133" dirty="0" smtClean="0">
                  <a:solidFill>
                    <a:srgbClr val="000000"/>
                  </a:solidFill>
                </a:rPr>
                <a:t> </a:t>
              </a:r>
              <a:r>
                <a:rPr lang="en-US" sz="2133" dirty="0" err="1" smtClean="0">
                  <a:solidFill>
                    <a:srgbClr val="000000"/>
                  </a:solidFill>
                </a:rPr>
                <a:t>tu</a:t>
              </a:r>
              <a:r>
                <a:rPr lang="en-US" sz="2133" dirty="0" smtClean="0">
                  <a:solidFill>
                    <a:srgbClr val="000000"/>
                  </a:solidFill>
                </a:rPr>
                <a:t> editor y </a:t>
              </a:r>
              <a:r>
                <a:rPr lang="en-US" sz="2133" dirty="0" err="1" smtClean="0">
                  <a:solidFill>
                    <a:srgbClr val="000000"/>
                  </a:solidFill>
                </a:rPr>
                <a:t>herramientas</a:t>
              </a:r>
              <a:endParaRPr lang="en-US" sz="2133" dirty="0">
                <a:solidFill>
                  <a:srgbClr val="000000"/>
                </a:solidFill>
              </a:endParaRPr>
            </a:p>
          </p:txBody>
        </p:sp>
        <p:grpSp>
          <p:nvGrpSpPr>
            <p:cNvPr id="25" name="Group 24"/>
            <p:cNvGrpSpPr/>
            <p:nvPr/>
          </p:nvGrpSpPr>
          <p:grpSpPr>
            <a:xfrm>
              <a:off x="229766" y="3324109"/>
              <a:ext cx="457200" cy="457200"/>
              <a:chOff x="2199148" y="3390553"/>
              <a:chExt cx="609600" cy="594360"/>
            </a:xfrm>
          </p:grpSpPr>
          <p:sp>
            <p:nvSpPr>
              <p:cNvPr id="26" name="Oval 25"/>
              <p:cNvSpPr/>
              <p:nvPr/>
            </p:nvSpPr>
            <p:spPr bwMode="auto">
              <a:xfrm>
                <a:off x="2199148" y="3390553"/>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7" name="Freeform 110"/>
              <p:cNvSpPr>
                <a:spLocks noEditPoints="1"/>
              </p:cNvSpPr>
              <p:nvPr/>
            </p:nvSpPr>
            <p:spPr bwMode="black">
              <a:xfrm>
                <a:off x="2376214" y="3555350"/>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lumMod val="75000"/>
                </a:schemeClr>
              </a:solidFill>
              <a:ln>
                <a:noFill/>
              </a:ln>
              <a:extLst/>
            </p:spPr>
            <p:txBody>
              <a:bodyPr vert="horz" wrap="square" lIns="121920" tIns="60960" rIns="121920" bIns="60960" numCol="1" anchor="t" anchorCtr="0" compatLnSpc="1">
                <a:prstTxWarp prst="textNoShape">
                  <a:avLst/>
                </a:prstTxWarp>
              </a:bodyPr>
              <a:lstStyle/>
              <a:p>
                <a:endParaRPr lang="en-US" sz="2667">
                  <a:solidFill>
                    <a:srgbClr val="000000"/>
                  </a:solidFill>
                </a:endParaRPr>
              </a:p>
            </p:txBody>
          </p:sp>
        </p:grpSp>
      </p:grpSp>
      <p:grpSp>
        <p:nvGrpSpPr>
          <p:cNvPr id="9" name="Group 8"/>
          <p:cNvGrpSpPr/>
          <p:nvPr/>
        </p:nvGrpSpPr>
        <p:grpSpPr>
          <a:xfrm>
            <a:off x="306355" y="2176249"/>
            <a:ext cx="4648062" cy="609600"/>
            <a:chOff x="229766" y="1671286"/>
            <a:chExt cx="3486049" cy="457200"/>
          </a:xfrm>
        </p:grpSpPr>
        <p:sp>
          <p:nvSpPr>
            <p:cNvPr id="31" name="Rectangle 30"/>
            <p:cNvSpPr/>
            <p:nvPr/>
          </p:nvSpPr>
          <p:spPr>
            <a:xfrm>
              <a:off x="782558" y="1730609"/>
              <a:ext cx="2933257" cy="315423"/>
            </a:xfrm>
            <a:prstGeom prst="rect">
              <a:avLst/>
            </a:prstGeom>
            <a:ln>
              <a:noFill/>
            </a:ln>
          </p:spPr>
          <p:txBody>
            <a:bodyPr wrap="none">
              <a:spAutoFit/>
            </a:bodyPr>
            <a:lstStyle/>
            <a:p>
              <a:r>
                <a:rPr lang="en-US" sz="2133" dirty="0" err="1" smtClean="0">
                  <a:solidFill>
                    <a:srgbClr val="000000"/>
                  </a:solidFill>
                </a:rPr>
                <a:t>Ciclos</a:t>
              </a:r>
              <a:r>
                <a:rPr lang="en-US" sz="2133" dirty="0" smtClean="0">
                  <a:solidFill>
                    <a:srgbClr val="000000"/>
                  </a:solidFill>
                </a:rPr>
                <a:t> de Desarrollo </a:t>
              </a:r>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rápidos</a:t>
              </a:r>
              <a:endParaRPr lang="en-US" sz="2133" dirty="0">
                <a:solidFill>
                  <a:srgbClr val="000000"/>
                </a:solidFill>
              </a:endParaRPr>
            </a:p>
          </p:txBody>
        </p:sp>
        <p:grpSp>
          <p:nvGrpSpPr>
            <p:cNvPr id="32" name="Group 31"/>
            <p:cNvGrpSpPr/>
            <p:nvPr/>
          </p:nvGrpSpPr>
          <p:grpSpPr>
            <a:xfrm>
              <a:off x="229766" y="1671286"/>
              <a:ext cx="457200" cy="457200"/>
              <a:chOff x="1785636" y="1768035"/>
              <a:chExt cx="609600" cy="594360"/>
            </a:xfrm>
          </p:grpSpPr>
          <p:sp>
            <p:nvSpPr>
              <p:cNvPr id="33" name="Oval 32"/>
              <p:cNvSpPr/>
              <p:nvPr/>
            </p:nvSpPr>
            <p:spPr bwMode="auto">
              <a:xfrm>
                <a:off x="1785636" y="1768035"/>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7"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7" name="Group 6"/>
          <p:cNvGrpSpPr/>
          <p:nvPr/>
        </p:nvGrpSpPr>
        <p:grpSpPr>
          <a:xfrm>
            <a:off x="306355" y="3717735"/>
            <a:ext cx="2256875" cy="609600"/>
            <a:chOff x="229766" y="2809678"/>
            <a:chExt cx="1692658" cy="457200"/>
          </a:xfrm>
        </p:grpSpPr>
        <p:sp>
          <p:nvSpPr>
            <p:cNvPr id="38" name="Rectangle 37"/>
            <p:cNvSpPr/>
            <p:nvPr/>
          </p:nvSpPr>
          <p:spPr>
            <a:xfrm>
              <a:off x="819717" y="2869001"/>
              <a:ext cx="1102707" cy="315423"/>
            </a:xfrm>
            <a:prstGeom prst="rect">
              <a:avLst/>
            </a:prstGeom>
            <a:ln>
              <a:noFill/>
            </a:ln>
          </p:spPr>
          <p:txBody>
            <a:bodyPr wrap="none">
              <a:spAutoFit/>
            </a:bodyPr>
            <a:lstStyle/>
            <a:p>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rápido</a:t>
              </a:r>
              <a:endParaRPr lang="en-US" sz="2133" dirty="0">
                <a:solidFill>
                  <a:srgbClr val="000000"/>
                </a:solidFill>
              </a:endParaRPr>
            </a:p>
          </p:txBody>
        </p:sp>
        <p:grpSp>
          <p:nvGrpSpPr>
            <p:cNvPr id="39" name="Group 38"/>
            <p:cNvGrpSpPr/>
            <p:nvPr/>
          </p:nvGrpSpPr>
          <p:grpSpPr>
            <a:xfrm>
              <a:off x="229766" y="2809678"/>
              <a:ext cx="457200" cy="457200"/>
              <a:chOff x="4607823" y="3748572"/>
              <a:chExt cx="906342" cy="867556"/>
            </a:xfrm>
          </p:grpSpPr>
          <p:sp>
            <p:nvSpPr>
              <p:cNvPr id="40" name="Freeform 35"/>
              <p:cNvSpPr>
                <a:spLocks/>
              </p:cNvSpPr>
              <p:nvPr/>
            </p:nvSpPr>
            <p:spPr bwMode="black">
              <a:xfrm>
                <a:off x="4781503" y="3912599"/>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1">
                  <a:lumMod val="75000"/>
                </a:schemeClr>
              </a:solidFill>
              <a:ln>
                <a:solidFill>
                  <a:srgbClr val="000000"/>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sp>
            <p:nvSpPr>
              <p:cNvPr id="41" name="Oval 40"/>
              <p:cNvSpPr/>
              <p:nvPr/>
            </p:nvSpPr>
            <p:spPr bwMode="auto">
              <a:xfrm>
                <a:off x="4607823" y="3748572"/>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grpSp>
      </p:grpSp>
      <p:grpSp>
        <p:nvGrpSpPr>
          <p:cNvPr id="2" name="Group 1"/>
          <p:cNvGrpSpPr/>
          <p:nvPr/>
        </p:nvGrpSpPr>
        <p:grpSpPr>
          <a:xfrm>
            <a:off x="306355" y="6029960"/>
            <a:ext cx="2605632" cy="609600"/>
            <a:chOff x="229766" y="4553997"/>
            <a:chExt cx="1954224" cy="457200"/>
          </a:xfrm>
        </p:grpSpPr>
        <p:sp>
          <p:nvSpPr>
            <p:cNvPr id="23" name="Rectangle 22"/>
            <p:cNvSpPr/>
            <p:nvPr/>
          </p:nvSpPr>
          <p:spPr>
            <a:xfrm>
              <a:off x="775767" y="4613320"/>
              <a:ext cx="1408223" cy="315423"/>
            </a:xfrm>
            <a:prstGeom prst="rect">
              <a:avLst/>
            </a:prstGeom>
            <a:ln>
              <a:noFill/>
            </a:ln>
          </p:spPr>
          <p:txBody>
            <a:bodyPr wrap="none">
              <a:spAutoFit/>
            </a:bodyPr>
            <a:lstStyle/>
            <a:p>
              <a:r>
                <a:rPr lang="en-US" sz="2133" dirty="0">
                  <a:solidFill>
                    <a:srgbClr val="000000"/>
                  </a:solidFill>
                </a:rPr>
                <a:t>Cross-Platform</a:t>
              </a:r>
            </a:p>
          </p:txBody>
        </p:sp>
        <p:grpSp>
          <p:nvGrpSpPr>
            <p:cNvPr id="42" name="Group 41"/>
            <p:cNvGrpSpPr/>
            <p:nvPr/>
          </p:nvGrpSpPr>
          <p:grpSpPr>
            <a:xfrm>
              <a:off x="229766" y="4553997"/>
              <a:ext cx="457200" cy="457200"/>
              <a:chOff x="454465" y="3274942"/>
              <a:chExt cx="906342" cy="880842"/>
            </a:xfrm>
          </p:grpSpPr>
          <p:sp>
            <p:nvSpPr>
              <p:cNvPr id="43" name="Oval 42"/>
              <p:cNvSpPr/>
              <p:nvPr/>
            </p:nvSpPr>
            <p:spPr bwMode="auto">
              <a:xfrm>
                <a:off x="454465" y="3288228"/>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pic>
            <p:nvPicPr>
              <p:cNvPr id="44" name="Picture 4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69042" y="3274942"/>
                <a:ext cx="409177" cy="473074"/>
              </a:xfrm>
              <a:prstGeom prst="rect">
                <a:avLst/>
              </a:prstGeom>
            </p:spPr>
          </p:pic>
          <p:pic>
            <p:nvPicPr>
              <p:cNvPr id="45" name="Picture 44"/>
              <p:cNvPicPr>
                <a:picLocks noChangeAspect="1"/>
              </p:cNvPicPr>
              <p:nvPr/>
            </p:nvPicPr>
            <p:blipFill>
              <a:blip r:embed="rId3"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630501" y="3692216"/>
                <a:ext cx="305310" cy="36576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641" y="3530380"/>
                <a:ext cx="322330" cy="383252"/>
              </a:xfrm>
              <a:prstGeom prst="rect">
                <a:avLst/>
              </a:prstGeom>
            </p:spPr>
          </p:pic>
        </p:grpSp>
      </p:grpSp>
    </p:spTree>
    <p:extLst>
      <p:ext uri="{BB962C8B-B14F-4D97-AF65-F5344CB8AC3E}">
        <p14:creationId xmlns:p14="http://schemas.microsoft.com/office/powerpoint/2010/main" val="5887321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a:t>
            </a:r>
            <a:r>
              <a:rPr lang="en-US" dirty="0" smtClean="0">
                <a:solidFill>
                  <a:srgbClr val="00BCF2"/>
                </a:solidFill>
              </a:rPr>
              <a:t>Agile</a:t>
            </a:r>
            <a:endParaRPr lang="en-US" dirty="0">
              <a:solidFill>
                <a:srgbClr val="00BCF2"/>
              </a:solidFill>
            </a:endParaRPr>
          </a:p>
        </p:txBody>
      </p:sp>
      <p:sp>
        <p:nvSpPr>
          <p:cNvPr id="18" name="Content Placeholder 2"/>
          <p:cNvSpPr>
            <a:spLocks noGrp="1"/>
          </p:cNvSpPr>
          <p:nvPr>
            <p:ph type="body" sz="quarter" idx="4294967295"/>
          </p:nvPr>
        </p:nvSpPr>
        <p:spPr>
          <a:xfrm>
            <a:off x="1090455" y="2742833"/>
            <a:ext cx="7151431" cy="891924"/>
          </a:xfrm>
          <a:prstGeom prst="rect">
            <a:avLst/>
          </a:prstGeom>
        </p:spPr>
        <p:txBody>
          <a:bodyPr/>
          <a:lstStyle/>
          <a:p>
            <a:pPr>
              <a:buFont typeface="Courier New" panose="02070309020205020404" pitchFamily="49" charset="0"/>
              <a:buChar char="o"/>
            </a:pPr>
            <a:r>
              <a:rPr lang="en-US" sz="2133" dirty="0" err="1" smtClean="0">
                <a:solidFill>
                  <a:srgbClr val="000000"/>
                </a:solidFill>
                <a:latin typeface="+mn-lt"/>
              </a:rPr>
              <a:t>Características</a:t>
            </a:r>
            <a:r>
              <a:rPr lang="en-US" sz="2133" dirty="0" smtClean="0">
                <a:solidFill>
                  <a:srgbClr val="000000"/>
                </a:solidFill>
                <a:latin typeface="+mn-lt"/>
              </a:rPr>
              <a:t> </a:t>
            </a:r>
            <a:r>
              <a:rPr lang="en-US" sz="2133" dirty="0" err="1" smtClean="0">
                <a:solidFill>
                  <a:srgbClr val="000000"/>
                </a:solidFill>
                <a:latin typeface="+mn-lt"/>
              </a:rPr>
              <a:t>como</a:t>
            </a:r>
            <a:r>
              <a:rPr lang="en-US" sz="2133" dirty="0" smtClean="0">
                <a:solidFill>
                  <a:srgbClr val="000000"/>
                </a:solidFill>
                <a:latin typeface="+mn-lt"/>
              </a:rPr>
              <a:t> </a:t>
            </a:r>
            <a:r>
              <a:rPr lang="en-US" sz="2133" dirty="0" err="1" smtClean="0">
                <a:solidFill>
                  <a:srgbClr val="000000"/>
                </a:solidFill>
                <a:latin typeface="+mn-lt"/>
              </a:rPr>
              <a:t>paquetes</a:t>
            </a:r>
            <a:endParaRPr lang="en-US" sz="2133" dirty="0">
              <a:solidFill>
                <a:srgbClr val="000000"/>
              </a:solidFill>
              <a:latin typeface="+mn-lt"/>
            </a:endParaRPr>
          </a:p>
          <a:p>
            <a:pPr>
              <a:buFont typeface="Courier New" panose="02070309020205020404" pitchFamily="49" charset="0"/>
              <a:buChar char="o"/>
            </a:pPr>
            <a:r>
              <a:rPr lang="en-US" sz="2133" dirty="0">
                <a:solidFill>
                  <a:srgbClr val="000000"/>
                </a:solidFill>
                <a:latin typeface="+mn-lt"/>
              </a:rPr>
              <a:t>Framework </a:t>
            </a:r>
            <a:r>
              <a:rPr lang="en-US" sz="2133" dirty="0" err="1" smtClean="0">
                <a:solidFill>
                  <a:srgbClr val="000000"/>
                </a:solidFill>
                <a:latin typeface="+mn-lt"/>
              </a:rPr>
              <a:t>como</a:t>
            </a:r>
            <a:r>
              <a:rPr lang="en-US" sz="2133" dirty="0" smtClean="0">
                <a:solidFill>
                  <a:srgbClr val="000000"/>
                </a:solidFill>
                <a:latin typeface="+mn-lt"/>
              </a:rPr>
              <a:t> parte de la App</a:t>
            </a:r>
            <a:endParaRPr lang="en-US" sz="2133" dirty="0">
              <a:solidFill>
                <a:srgbClr val="000000"/>
              </a:solidFill>
              <a:latin typeface="+mn-lt"/>
            </a:endParaRPr>
          </a:p>
        </p:txBody>
      </p:sp>
      <p:sp>
        <p:nvSpPr>
          <p:cNvPr id="20" name="Content Placeholder 2"/>
          <p:cNvSpPr>
            <a:spLocks noGrp="1"/>
          </p:cNvSpPr>
          <p:nvPr>
            <p:ph type="body" sz="quarter" idx="4294967295"/>
          </p:nvPr>
        </p:nvSpPr>
        <p:spPr>
          <a:xfrm>
            <a:off x="1090455" y="4564316"/>
            <a:ext cx="7137952" cy="1613995"/>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Bugs parches Microsoft</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Mismo </a:t>
            </a:r>
            <a:r>
              <a:rPr lang="en-US" sz="2133" dirty="0" err="1" smtClean="0">
                <a:solidFill>
                  <a:srgbClr val="000000"/>
                </a:solidFill>
                <a:latin typeface="+mn-lt"/>
              </a:rPr>
              <a:t>código</a:t>
            </a:r>
            <a:r>
              <a:rPr lang="en-US" sz="2133" dirty="0" smtClean="0">
                <a:solidFill>
                  <a:srgbClr val="000000"/>
                </a:solidFill>
                <a:latin typeface="+mn-lt"/>
              </a:rPr>
              <a:t> </a:t>
            </a:r>
            <a:r>
              <a:rPr lang="en-US" sz="2133" dirty="0" err="1" smtClean="0">
                <a:solidFill>
                  <a:srgbClr val="000000"/>
                </a:solidFill>
                <a:latin typeface="+mn-lt"/>
              </a:rPr>
              <a:t>en</a:t>
            </a:r>
            <a:r>
              <a:rPr lang="en-US" sz="2133" dirty="0" smtClean="0">
                <a:solidFill>
                  <a:srgbClr val="000000"/>
                </a:solidFill>
                <a:latin typeface="+mn-lt"/>
              </a:rPr>
              <a:t> Desarrollo y </a:t>
            </a:r>
            <a:r>
              <a:rPr lang="en-US" sz="2133" dirty="0" err="1" smtClean="0">
                <a:solidFill>
                  <a:srgbClr val="000000"/>
                </a:solidFill>
                <a:latin typeface="+mn-lt"/>
              </a:rPr>
              <a:t>producción</a:t>
            </a:r>
            <a:endParaRPr lang="en-US" sz="2133" dirty="0">
              <a:solidFill>
                <a:srgbClr val="000000"/>
              </a:solidFill>
              <a:latin typeface="+mn-lt"/>
            </a:endParaRPr>
          </a:p>
        </p:txBody>
      </p:sp>
      <p:grpSp>
        <p:nvGrpSpPr>
          <p:cNvPr id="5" name="Group 4"/>
          <p:cNvGrpSpPr/>
          <p:nvPr/>
        </p:nvGrpSpPr>
        <p:grpSpPr>
          <a:xfrm>
            <a:off x="359017" y="1912292"/>
            <a:ext cx="5594962" cy="731520"/>
            <a:chOff x="269263" y="891885"/>
            <a:chExt cx="4196223" cy="548640"/>
          </a:xfrm>
        </p:grpSpPr>
        <p:sp>
          <p:nvSpPr>
            <p:cNvPr id="17" name="Rectangle 16"/>
            <p:cNvSpPr/>
            <p:nvPr/>
          </p:nvSpPr>
          <p:spPr>
            <a:xfrm>
              <a:off x="819150" y="966150"/>
              <a:ext cx="3646336" cy="377075"/>
            </a:xfrm>
            <a:prstGeom prst="rect">
              <a:avLst/>
            </a:prstGeom>
          </p:spPr>
          <p:txBody>
            <a:bodyPr wrap="none">
              <a:spAutoFit/>
            </a:bodyPr>
            <a:lstStyle/>
            <a:p>
              <a:r>
                <a:rPr lang="en-US" sz="2667" b="1" dirty="0" err="1" smtClean="0">
                  <a:solidFill>
                    <a:srgbClr val="000000"/>
                  </a:solidFill>
                </a:rPr>
                <a:t>Ciclos</a:t>
              </a:r>
              <a:r>
                <a:rPr lang="en-US" sz="2667" b="1" dirty="0" smtClean="0">
                  <a:solidFill>
                    <a:srgbClr val="000000"/>
                  </a:solidFill>
                </a:rPr>
                <a:t> de Desarrollo </a:t>
              </a:r>
              <a:r>
                <a:rPr lang="en-US" sz="2667" b="1" dirty="0" err="1" smtClean="0">
                  <a:solidFill>
                    <a:srgbClr val="000000"/>
                  </a:solidFill>
                </a:rPr>
                <a:t>más</a:t>
              </a:r>
              <a:r>
                <a:rPr lang="en-US" sz="2667" b="1" dirty="0" smtClean="0">
                  <a:solidFill>
                    <a:srgbClr val="000000"/>
                  </a:solidFill>
                </a:rPr>
                <a:t> </a:t>
              </a:r>
              <a:r>
                <a:rPr lang="en-US" sz="2667" b="1" dirty="0" err="1" smtClean="0">
                  <a:solidFill>
                    <a:srgbClr val="000000"/>
                  </a:solidFill>
                </a:rPr>
                <a:t>rápidos</a:t>
              </a:r>
              <a:endParaRPr lang="en-US" sz="2667" b="1" dirty="0">
                <a:solidFill>
                  <a:srgbClr val="000000"/>
                </a:solidFill>
              </a:endParaRPr>
            </a:p>
          </p:txBody>
        </p:sp>
        <p:grpSp>
          <p:nvGrpSpPr>
            <p:cNvPr id="21" name="Group 20"/>
            <p:cNvGrpSpPr/>
            <p:nvPr/>
          </p:nvGrpSpPr>
          <p:grpSpPr>
            <a:xfrm>
              <a:off x="269263" y="891885"/>
              <a:ext cx="549887" cy="548640"/>
              <a:chOff x="1785636" y="1768035"/>
              <a:chExt cx="609600" cy="594360"/>
            </a:xfrm>
          </p:grpSpPr>
          <p:sp>
            <p:nvSpPr>
              <p:cNvPr id="22" name="Oval 21"/>
              <p:cNvSpPr/>
              <p:nvPr/>
            </p:nvSpPr>
            <p:spPr bwMode="auto">
              <a:xfrm>
                <a:off x="1785636" y="1768035"/>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3" name="Freeform 58"/>
              <p:cNvSpPr>
                <a:spLocks noChangeAspect="1"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6" name="Group 5"/>
          <p:cNvGrpSpPr/>
          <p:nvPr/>
        </p:nvGrpSpPr>
        <p:grpSpPr>
          <a:xfrm>
            <a:off x="359018" y="3733776"/>
            <a:ext cx="2658119" cy="731520"/>
            <a:chOff x="269263" y="2502622"/>
            <a:chExt cx="1993589" cy="548640"/>
          </a:xfrm>
        </p:grpSpPr>
        <p:sp>
          <p:nvSpPr>
            <p:cNvPr id="19" name="Rectangle 18"/>
            <p:cNvSpPr/>
            <p:nvPr/>
          </p:nvSpPr>
          <p:spPr>
            <a:xfrm>
              <a:off x="817841" y="2576887"/>
              <a:ext cx="1445011" cy="377075"/>
            </a:xfrm>
            <a:prstGeom prst="rect">
              <a:avLst/>
            </a:prstGeom>
          </p:spPr>
          <p:txBody>
            <a:bodyPr wrap="none">
              <a:spAutoFit/>
            </a:bodyPr>
            <a:lstStyle/>
            <a:p>
              <a:r>
                <a:rPr lang="en-US" sz="2667" b="1" dirty="0" err="1" smtClean="0">
                  <a:solidFill>
                    <a:srgbClr val="000000"/>
                  </a:solidFill>
                </a:rPr>
                <a:t>Más</a:t>
              </a:r>
              <a:r>
                <a:rPr lang="en-US" sz="2667" b="1" dirty="0" smtClean="0">
                  <a:solidFill>
                    <a:srgbClr val="000000"/>
                  </a:solidFill>
                </a:rPr>
                <a:t> Control</a:t>
              </a:r>
              <a:endParaRPr lang="en-US" sz="2667" b="1" dirty="0">
                <a:solidFill>
                  <a:srgbClr val="000000"/>
                </a:solidFill>
              </a:endParaRPr>
            </a:p>
          </p:txBody>
        </p:sp>
        <p:grpSp>
          <p:nvGrpSpPr>
            <p:cNvPr id="27" name="Group 26"/>
            <p:cNvGrpSpPr/>
            <p:nvPr/>
          </p:nvGrpSpPr>
          <p:grpSpPr>
            <a:xfrm>
              <a:off x="269263" y="2502622"/>
              <a:ext cx="548640" cy="548640"/>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9" name="Freeform 8"/>
              <p:cNvSpPr>
                <a:spLocks noChangeAspect="1" noEditPoints="1"/>
              </p:cNvSpPr>
              <p:nvPr/>
            </p:nvSpPr>
            <p:spPr bwMode="black">
              <a:xfrm>
                <a:off x="1921724" y="4108604"/>
                <a:ext cx="336410" cy="31352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lumMod val="75000"/>
                </a:schemeClr>
              </a:solidFill>
              <a:ln>
                <a:solidFill>
                  <a:schemeClr val="tx1">
                    <a:lumMod val="75000"/>
                  </a:schemeClr>
                </a:solid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spTree>
    <p:extLst>
      <p:ext uri="{BB962C8B-B14F-4D97-AF65-F5344CB8AC3E}">
        <p14:creationId xmlns:p14="http://schemas.microsoft.com/office/powerpoint/2010/main" val="35899134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a:t>
            </a:r>
            <a:r>
              <a:rPr lang="en-US" dirty="0" err="1" smtClean="0">
                <a:solidFill>
                  <a:srgbClr val="00BCF2"/>
                </a:solidFill>
              </a:rPr>
              <a:t>Rápido</a:t>
            </a:r>
            <a:endParaRPr lang="en-US" dirty="0">
              <a:solidFill>
                <a:srgbClr val="00BCF2"/>
              </a:solidFill>
            </a:endParaRPr>
          </a:p>
        </p:txBody>
      </p:sp>
      <p:sp>
        <p:nvSpPr>
          <p:cNvPr id="20" name="Content Placeholder 2"/>
          <p:cNvSpPr>
            <a:spLocks noGrp="1"/>
          </p:cNvSpPr>
          <p:nvPr>
            <p:ph type="body" sz="quarter" idx="4294967295"/>
          </p:nvPr>
        </p:nvSpPr>
        <p:spPr>
          <a:xfrm>
            <a:off x="1113148" y="2497510"/>
            <a:ext cx="7137952" cy="1246727"/>
          </a:xfrm>
          <a:prstGeom prst="rect">
            <a:avLst/>
          </a:prstGeom>
        </p:spPr>
        <p:txBody>
          <a:bodyPr/>
          <a:lstStyle/>
          <a:p>
            <a:pPr>
              <a:buFont typeface="Courier New" panose="02070309020205020404" pitchFamily="49" charset="0"/>
              <a:buChar char="o"/>
            </a:pPr>
            <a:r>
              <a:rPr lang="en-US" sz="2133" dirty="0" err="1" smtClean="0">
                <a:solidFill>
                  <a:srgbClr val="000000"/>
                </a:solidFill>
                <a:latin typeface="+mn-lt"/>
              </a:rPr>
              <a:t>Edita</a:t>
            </a:r>
            <a:r>
              <a:rPr lang="en-US" sz="2133" dirty="0" smtClean="0">
                <a:solidFill>
                  <a:srgbClr val="000000"/>
                </a:solidFill>
                <a:latin typeface="+mn-lt"/>
              </a:rPr>
              <a:t> </a:t>
            </a:r>
            <a:r>
              <a:rPr lang="en-US" sz="2133" dirty="0" err="1" smtClean="0">
                <a:solidFill>
                  <a:srgbClr val="000000"/>
                </a:solidFill>
                <a:latin typeface="+mn-lt"/>
              </a:rPr>
              <a:t>código</a:t>
            </a:r>
            <a:r>
              <a:rPr lang="en-US" sz="2133" dirty="0" smtClean="0">
                <a:solidFill>
                  <a:srgbClr val="000000"/>
                </a:solidFill>
                <a:latin typeface="+mn-lt"/>
              </a:rPr>
              <a:t> y </a:t>
            </a:r>
            <a:r>
              <a:rPr lang="en-US" sz="2133" dirty="0" err="1" smtClean="0">
                <a:solidFill>
                  <a:srgbClr val="000000"/>
                </a:solidFill>
                <a:latin typeface="+mn-lt"/>
              </a:rPr>
              <a:t>refresca</a:t>
            </a:r>
            <a:r>
              <a:rPr lang="en-US" sz="2133" dirty="0" smtClean="0">
                <a:solidFill>
                  <a:srgbClr val="000000"/>
                </a:solidFill>
                <a:latin typeface="+mn-lt"/>
              </a:rPr>
              <a:t> </a:t>
            </a:r>
            <a:r>
              <a:rPr lang="en-US" sz="2133" dirty="0" err="1" smtClean="0">
                <a:solidFill>
                  <a:srgbClr val="000000"/>
                </a:solidFill>
                <a:latin typeface="+mn-lt"/>
              </a:rPr>
              <a:t>en</a:t>
            </a:r>
            <a:r>
              <a:rPr lang="en-US" sz="2133" dirty="0" smtClean="0">
                <a:solidFill>
                  <a:srgbClr val="000000"/>
                </a:solidFill>
                <a:latin typeface="+mn-lt"/>
              </a:rPr>
              <a:t> </a:t>
            </a:r>
            <a:r>
              <a:rPr lang="en-US" sz="2133" dirty="0" err="1" smtClean="0">
                <a:solidFill>
                  <a:srgbClr val="000000"/>
                </a:solidFill>
                <a:latin typeface="+mn-lt"/>
              </a:rPr>
              <a:t>navegador</a:t>
            </a:r>
            <a:endParaRPr lang="en-US" sz="2133" dirty="0">
              <a:solidFill>
                <a:srgbClr val="000000"/>
              </a:solidFill>
              <a:latin typeface="+mn-lt"/>
            </a:endParaRPr>
          </a:p>
          <a:p>
            <a:pPr>
              <a:buFont typeface="Courier New" panose="02070309020205020404" pitchFamily="49" charset="0"/>
              <a:buChar char="o"/>
            </a:pPr>
            <a:r>
              <a:rPr lang="en-US" sz="2133" dirty="0" err="1" smtClean="0">
                <a:solidFill>
                  <a:srgbClr val="000000"/>
                </a:solidFill>
                <a:latin typeface="+mn-lt"/>
              </a:rPr>
              <a:t>Flexibilidad</a:t>
            </a:r>
            <a:r>
              <a:rPr lang="en-US" sz="2133" dirty="0" smtClean="0">
                <a:solidFill>
                  <a:srgbClr val="000000"/>
                </a:solidFill>
                <a:latin typeface="+mn-lt"/>
              </a:rPr>
              <a:t> de </a:t>
            </a:r>
            <a:r>
              <a:rPr lang="en-US" sz="2133" dirty="0" err="1" smtClean="0">
                <a:solidFill>
                  <a:srgbClr val="000000"/>
                </a:solidFill>
                <a:latin typeface="+mn-lt"/>
              </a:rPr>
              <a:t>entornos</a:t>
            </a:r>
            <a:r>
              <a:rPr lang="en-US" sz="2133" dirty="0" smtClean="0">
                <a:solidFill>
                  <a:srgbClr val="000000"/>
                </a:solidFill>
                <a:latin typeface="+mn-lt"/>
              </a:rPr>
              <a:t> </a:t>
            </a:r>
            <a:r>
              <a:rPr lang="en-US" sz="2133" dirty="0" err="1" smtClean="0">
                <a:solidFill>
                  <a:srgbClr val="000000"/>
                </a:solidFill>
                <a:latin typeface="+mn-lt"/>
              </a:rPr>
              <a:t>dinámicos</a:t>
            </a:r>
            <a:r>
              <a:rPr lang="en-US" sz="2133" dirty="0" smtClean="0">
                <a:solidFill>
                  <a:srgbClr val="000000"/>
                </a:solidFill>
                <a:latin typeface="+mn-lt"/>
              </a:rPr>
              <a:t> con la </a:t>
            </a:r>
            <a:r>
              <a:rPr lang="en-US" sz="2133" dirty="0" err="1" smtClean="0">
                <a:solidFill>
                  <a:srgbClr val="000000"/>
                </a:solidFill>
                <a:latin typeface="+mn-lt"/>
              </a:rPr>
              <a:t>potencia</a:t>
            </a:r>
            <a:r>
              <a:rPr lang="en-US" sz="2133" dirty="0" smtClean="0">
                <a:solidFill>
                  <a:srgbClr val="000000"/>
                </a:solidFill>
                <a:latin typeface="+mn-lt"/>
              </a:rPr>
              <a:t> de .NET</a:t>
            </a:r>
            <a:endParaRPr lang="en-US" sz="2133" dirty="0">
              <a:solidFill>
                <a:srgbClr val="000000"/>
              </a:solidFill>
              <a:latin typeface="+mn-lt"/>
            </a:endParaRPr>
          </a:p>
          <a:p>
            <a:pPr>
              <a:buFont typeface="Courier New" panose="02070309020205020404" pitchFamily="49" charset="0"/>
              <a:buChar char="o"/>
            </a:pPr>
            <a:r>
              <a:rPr lang="en-US" sz="2133" dirty="0" err="1" smtClean="0">
                <a:solidFill>
                  <a:srgbClr val="000000"/>
                </a:solidFill>
                <a:latin typeface="+mn-lt"/>
              </a:rPr>
              <a:t>Desarrolla</a:t>
            </a:r>
            <a:r>
              <a:rPr lang="en-US" sz="2133" dirty="0" smtClean="0">
                <a:solidFill>
                  <a:srgbClr val="000000"/>
                </a:solidFill>
                <a:latin typeface="+mn-lt"/>
              </a:rPr>
              <a:t> con Visual </a:t>
            </a:r>
            <a:r>
              <a:rPr lang="en-US" sz="2133" dirty="0">
                <a:solidFill>
                  <a:srgbClr val="000000"/>
                </a:solidFill>
                <a:latin typeface="+mn-lt"/>
              </a:rPr>
              <a:t>Studio, third party </a:t>
            </a:r>
            <a:r>
              <a:rPr lang="en-US" sz="2133" dirty="0" smtClean="0">
                <a:solidFill>
                  <a:srgbClr val="000000"/>
                </a:solidFill>
                <a:latin typeface="+mn-lt"/>
              </a:rPr>
              <a:t>y </a:t>
            </a:r>
            <a:r>
              <a:rPr lang="en-US" sz="2133" dirty="0" err="1" smtClean="0">
                <a:solidFill>
                  <a:srgbClr val="000000"/>
                </a:solidFill>
                <a:latin typeface="+mn-lt"/>
              </a:rPr>
              <a:t>editores</a:t>
            </a:r>
            <a:r>
              <a:rPr lang="en-US" sz="2133" dirty="0" smtClean="0">
                <a:solidFill>
                  <a:srgbClr val="000000"/>
                </a:solidFill>
                <a:latin typeface="+mn-lt"/>
              </a:rPr>
              <a:t> cloud</a:t>
            </a:r>
            <a:endParaRPr lang="en-US" sz="2133" dirty="0">
              <a:solidFill>
                <a:srgbClr val="000000"/>
              </a:solidFill>
              <a:latin typeface="+mn-lt"/>
            </a:endParaRPr>
          </a:p>
        </p:txBody>
      </p:sp>
      <p:grpSp>
        <p:nvGrpSpPr>
          <p:cNvPr id="37" name="Group 36"/>
          <p:cNvGrpSpPr/>
          <p:nvPr/>
        </p:nvGrpSpPr>
        <p:grpSpPr>
          <a:xfrm>
            <a:off x="359017" y="1788868"/>
            <a:ext cx="7192264" cy="731520"/>
            <a:chOff x="269263" y="1320831"/>
            <a:chExt cx="5394198" cy="548640"/>
          </a:xfrm>
        </p:grpSpPr>
        <p:sp>
          <p:nvSpPr>
            <p:cNvPr id="19" name="Rectangle 18"/>
            <p:cNvSpPr/>
            <p:nvPr/>
          </p:nvSpPr>
          <p:spPr>
            <a:xfrm>
              <a:off x="829807" y="1395096"/>
              <a:ext cx="4833654" cy="377074"/>
            </a:xfrm>
            <a:prstGeom prst="rect">
              <a:avLst/>
            </a:prstGeom>
          </p:spPr>
          <p:txBody>
            <a:bodyPr wrap="square">
              <a:spAutoFit/>
            </a:bodyPr>
            <a:lstStyle/>
            <a:p>
              <a:r>
                <a:rPr lang="en-US" sz="2667" b="1" dirty="0" err="1" smtClean="0">
                  <a:solidFill>
                    <a:srgbClr val="000000"/>
                  </a:solidFill>
                </a:rPr>
                <a:t>Productividad</a:t>
              </a:r>
              <a:endParaRPr lang="en-US" sz="2667" b="1" dirty="0">
                <a:solidFill>
                  <a:srgbClr val="000000"/>
                </a:solidFill>
              </a:endParaRPr>
            </a:p>
          </p:txBody>
        </p:sp>
        <p:grpSp>
          <p:nvGrpSpPr>
            <p:cNvPr id="2" name="Group 1"/>
            <p:cNvGrpSpPr/>
            <p:nvPr/>
          </p:nvGrpSpPr>
          <p:grpSpPr>
            <a:xfrm>
              <a:off x="269263" y="1320831"/>
              <a:ext cx="548640" cy="548640"/>
              <a:chOff x="269263" y="891885"/>
              <a:chExt cx="548640" cy="548640"/>
            </a:xfrm>
          </p:grpSpPr>
          <p:sp>
            <p:nvSpPr>
              <p:cNvPr id="28" name="Oval 27"/>
              <p:cNvSpPr/>
              <p:nvPr/>
            </p:nvSpPr>
            <p:spPr bwMode="auto">
              <a:xfrm>
                <a:off x="269263" y="891885"/>
                <a:ext cx="548640"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13" name="Freeform 124"/>
              <p:cNvSpPr>
                <a:spLocks/>
              </p:cNvSpPr>
              <p:nvPr/>
            </p:nvSpPr>
            <p:spPr bwMode="black">
              <a:xfrm>
                <a:off x="378364" y="1020571"/>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sp>
        <p:nvSpPr>
          <p:cNvPr id="30" name="Content Placeholder 2"/>
          <p:cNvSpPr>
            <a:spLocks noGrp="1"/>
          </p:cNvSpPr>
          <p:nvPr>
            <p:ph type="body" sz="quarter" idx="4294967295"/>
          </p:nvPr>
        </p:nvSpPr>
        <p:spPr>
          <a:xfrm>
            <a:off x="1106410" y="4853404"/>
            <a:ext cx="7151431" cy="1723179"/>
          </a:xfrm>
          <a:prstGeom prst="rect">
            <a:avLst/>
          </a:prstGeom>
        </p:spPr>
        <p:txBody>
          <a:bodyPr/>
          <a:lstStyle/>
          <a:p>
            <a:pPr>
              <a:buFont typeface="Courier New" panose="02070309020205020404" pitchFamily="49" charset="0"/>
              <a:buChar char="o"/>
            </a:pPr>
            <a:r>
              <a:rPr lang="en-US" sz="2133" dirty="0" err="1" smtClean="0">
                <a:solidFill>
                  <a:srgbClr val="000000"/>
                </a:solidFill>
                <a:latin typeface="+mn-lt"/>
              </a:rPr>
              <a:t>Tiempos</a:t>
            </a:r>
            <a:r>
              <a:rPr lang="en-US" sz="2133" dirty="0" smtClean="0">
                <a:solidFill>
                  <a:srgbClr val="000000"/>
                </a:solidFill>
                <a:latin typeface="+mn-lt"/>
              </a:rPr>
              <a:t> de </a:t>
            </a:r>
            <a:r>
              <a:rPr lang="en-US" sz="2133" dirty="0" err="1" smtClean="0">
                <a:solidFill>
                  <a:srgbClr val="000000"/>
                </a:solidFill>
                <a:latin typeface="+mn-lt"/>
              </a:rPr>
              <a:t>arranque</a:t>
            </a:r>
            <a:r>
              <a:rPr lang="en-US" sz="2133" dirty="0" smtClean="0">
                <a:solidFill>
                  <a:srgbClr val="000000"/>
                </a:solidFill>
                <a:latin typeface="+mn-lt"/>
              </a:rPr>
              <a:t> </a:t>
            </a:r>
            <a:r>
              <a:rPr lang="en-US" sz="2133" dirty="0" err="1" smtClean="0">
                <a:solidFill>
                  <a:srgbClr val="000000"/>
                </a:solidFill>
                <a:latin typeface="+mn-lt"/>
              </a:rPr>
              <a:t>más</a:t>
            </a:r>
            <a:r>
              <a:rPr lang="en-US" sz="2133" dirty="0" smtClean="0">
                <a:solidFill>
                  <a:srgbClr val="000000"/>
                </a:solidFill>
                <a:latin typeface="+mn-lt"/>
              </a:rPr>
              <a:t> </a:t>
            </a:r>
            <a:r>
              <a:rPr lang="en-US" sz="2133" dirty="0" err="1" smtClean="0">
                <a:solidFill>
                  <a:srgbClr val="000000"/>
                </a:solidFill>
                <a:latin typeface="+mn-lt"/>
              </a:rPr>
              <a:t>rápidos</a:t>
            </a:r>
            <a:endParaRPr lang="en-US" sz="2133" dirty="0">
              <a:solidFill>
                <a:srgbClr val="000000"/>
              </a:solidFill>
              <a:latin typeface="+mn-lt"/>
            </a:endParaRPr>
          </a:p>
          <a:p>
            <a:pPr>
              <a:buFont typeface="Courier New" panose="02070309020205020404" pitchFamily="49" charset="0"/>
              <a:buChar char="o"/>
            </a:pPr>
            <a:r>
              <a:rPr lang="en-US" sz="2133" dirty="0" err="1" smtClean="0">
                <a:solidFill>
                  <a:srgbClr val="000000"/>
                </a:solidFill>
                <a:latin typeface="+mn-lt"/>
              </a:rPr>
              <a:t>Menor</a:t>
            </a:r>
            <a:r>
              <a:rPr lang="en-US" sz="2133" dirty="0" smtClean="0">
                <a:solidFill>
                  <a:srgbClr val="000000"/>
                </a:solidFill>
                <a:latin typeface="+mn-lt"/>
              </a:rPr>
              <a:t> consume </a:t>
            </a:r>
            <a:r>
              <a:rPr lang="en-US" sz="2133" dirty="0" err="1" smtClean="0">
                <a:solidFill>
                  <a:srgbClr val="000000"/>
                </a:solidFill>
                <a:latin typeface="+mn-lt"/>
              </a:rPr>
              <a:t>emmoria</a:t>
            </a:r>
            <a:r>
              <a:rPr lang="en-US" sz="2133" dirty="0" smtClean="0">
                <a:solidFill>
                  <a:srgbClr val="000000"/>
                </a:solidFill>
                <a:latin typeface="+mn-lt"/>
              </a:rPr>
              <a:t> </a:t>
            </a:r>
          </a:p>
          <a:p>
            <a:pPr>
              <a:buFont typeface="Courier New" panose="02070309020205020404" pitchFamily="49" charset="0"/>
              <a:buChar char="o"/>
            </a:pPr>
            <a:r>
              <a:rPr lang="en-US" sz="2133" dirty="0" smtClean="0">
                <a:solidFill>
                  <a:srgbClr val="000000"/>
                </a:solidFill>
                <a:latin typeface="+mn-lt"/>
              </a:rPr>
              <a:t>Modular</a:t>
            </a:r>
          </a:p>
        </p:txBody>
      </p:sp>
      <p:grpSp>
        <p:nvGrpSpPr>
          <p:cNvPr id="36" name="Group 35"/>
          <p:cNvGrpSpPr/>
          <p:nvPr/>
        </p:nvGrpSpPr>
        <p:grpSpPr>
          <a:xfrm>
            <a:off x="373227" y="4151901"/>
            <a:ext cx="4003630" cy="731520"/>
            <a:chOff x="279920" y="2764829"/>
            <a:chExt cx="3002723" cy="548640"/>
          </a:xfrm>
        </p:grpSpPr>
        <p:sp>
          <p:nvSpPr>
            <p:cNvPr id="32" name="Rectangle 31"/>
            <p:cNvSpPr/>
            <p:nvPr/>
          </p:nvSpPr>
          <p:spPr>
            <a:xfrm>
              <a:off x="829807" y="2839094"/>
              <a:ext cx="2452836" cy="377075"/>
            </a:xfrm>
            <a:prstGeom prst="rect">
              <a:avLst/>
            </a:prstGeom>
          </p:spPr>
          <p:txBody>
            <a:bodyPr wrap="none">
              <a:spAutoFit/>
            </a:bodyPr>
            <a:lstStyle/>
            <a:p>
              <a:r>
                <a:rPr lang="en-US" sz="2667" b="1" dirty="0" err="1" smtClean="0">
                  <a:solidFill>
                    <a:srgbClr val="000000"/>
                  </a:solidFill>
                </a:rPr>
                <a:t>Rendimiento</a:t>
              </a:r>
              <a:r>
                <a:rPr lang="en-US" sz="2667" b="1" dirty="0" smtClean="0">
                  <a:solidFill>
                    <a:srgbClr val="000000"/>
                  </a:solidFill>
                </a:rPr>
                <a:t> Runtime</a:t>
              </a:r>
              <a:endParaRPr lang="en-US" sz="2667" b="1" dirty="0">
                <a:solidFill>
                  <a:srgbClr val="000000"/>
                </a:solidFill>
              </a:endParaRPr>
            </a:p>
          </p:txBody>
        </p:sp>
        <p:grpSp>
          <p:nvGrpSpPr>
            <p:cNvPr id="33" name="Group 32"/>
            <p:cNvGrpSpPr/>
            <p:nvPr/>
          </p:nvGrpSpPr>
          <p:grpSpPr>
            <a:xfrm>
              <a:off x="279920" y="2764829"/>
              <a:ext cx="549887" cy="548640"/>
              <a:chOff x="199611" y="1000770"/>
              <a:chExt cx="549887" cy="548640"/>
            </a:xfrm>
          </p:grpSpPr>
          <p:sp>
            <p:nvSpPr>
              <p:cNvPr id="34" name="Oval 33"/>
              <p:cNvSpPr/>
              <p:nvPr/>
            </p:nvSpPr>
            <p:spPr bwMode="auto">
              <a:xfrm>
                <a:off x="199611" y="1000770"/>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5" name="Freeform 35"/>
              <p:cNvSpPr>
                <a:spLocks noChangeAspect="1"/>
              </p:cNvSpPr>
              <p:nvPr/>
            </p:nvSpPr>
            <p:spPr bwMode="black">
              <a:xfrm>
                <a:off x="339694" y="1131961"/>
                <a:ext cx="303095" cy="27830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1">
                  <a:lumMod val="75000"/>
                </a:schemeClr>
              </a:solidFill>
              <a:ln>
                <a:solidFill>
                  <a:srgbClr val="000000"/>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spTree>
    <p:extLst>
      <p:ext uri="{BB962C8B-B14F-4D97-AF65-F5344CB8AC3E}">
        <p14:creationId xmlns:p14="http://schemas.microsoft.com/office/powerpoint/2010/main" val="19088575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err="1" smtClean="0"/>
              <a:t>Keynote</a:t>
            </a:r>
            <a:endParaRPr lang="en-US" dirty="0"/>
          </a:p>
        </p:txBody>
      </p:sp>
      <p:sp>
        <p:nvSpPr>
          <p:cNvPr id="2" name="Subtitle 1"/>
          <p:cNvSpPr>
            <a:spLocks noGrp="1"/>
          </p:cNvSpPr>
          <p:nvPr>
            <p:ph type="subTitle" idx="1"/>
          </p:nvPr>
        </p:nvSpPr>
        <p:spPr>
          <a:xfrm>
            <a:off x="728296" y="3431828"/>
            <a:ext cx="7608765" cy="762613"/>
          </a:xfrm>
        </p:spPr>
        <p:txBody>
          <a:bodyPr/>
          <a:lstStyle/>
          <a:p>
            <a:r>
              <a:rPr lang="en-US" dirty="0" smtClean="0"/>
              <a:t>Reconnect(); Sevilla</a:t>
            </a:r>
          </a:p>
        </p:txBody>
      </p:sp>
    </p:spTree>
    <p:extLst>
      <p:ext uri="{BB962C8B-B14F-4D97-AF65-F5344CB8AC3E}">
        <p14:creationId xmlns:p14="http://schemas.microsoft.com/office/powerpoint/2010/main" val="2441737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Cloud</a:t>
            </a:r>
          </a:p>
        </p:txBody>
      </p:sp>
      <p:sp>
        <p:nvSpPr>
          <p:cNvPr id="21" name="Content Placeholder 2"/>
          <p:cNvSpPr>
            <a:spLocks noGrp="1"/>
          </p:cNvSpPr>
          <p:nvPr>
            <p:ph type="body" sz="quarter" idx="4294967295"/>
          </p:nvPr>
        </p:nvSpPr>
        <p:spPr>
          <a:xfrm>
            <a:off x="1090455" y="3837553"/>
            <a:ext cx="7151431" cy="487384"/>
          </a:xfrm>
          <a:prstGeom prst="rect">
            <a:avLst/>
          </a:prstGeom>
        </p:spPr>
        <p:txBody>
          <a:bodyPr/>
          <a:lstStyle/>
          <a:p>
            <a:pPr>
              <a:buFont typeface="Courier New" panose="02070309020205020404" pitchFamily="49" charset="0"/>
              <a:buChar char="o"/>
            </a:pPr>
            <a:r>
              <a:rPr lang="en-US" sz="2133" dirty="0">
                <a:solidFill>
                  <a:srgbClr val="000000"/>
                </a:solidFill>
                <a:latin typeface="+mn-lt"/>
              </a:rPr>
              <a:t>Configuration, Session &amp; Cache</a:t>
            </a:r>
            <a:endParaRPr lang="en-US" sz="2133" dirty="0">
              <a:solidFill>
                <a:srgbClr val="000000"/>
              </a:solidFill>
              <a:latin typeface="+mn-lt"/>
            </a:endParaRPr>
          </a:p>
        </p:txBody>
      </p:sp>
      <p:sp>
        <p:nvSpPr>
          <p:cNvPr id="23" name="Content Placeholder 2"/>
          <p:cNvSpPr>
            <a:spLocks noGrp="1"/>
          </p:cNvSpPr>
          <p:nvPr>
            <p:ph type="body" sz="quarter" idx="4294967295"/>
          </p:nvPr>
        </p:nvSpPr>
        <p:spPr>
          <a:xfrm>
            <a:off x="1090455" y="5283799"/>
            <a:ext cx="7137952" cy="887141"/>
          </a:xfrm>
          <a:prstGeom prst="rect">
            <a:avLst/>
          </a:prstGeom>
        </p:spPr>
        <p:txBody>
          <a:bodyPr/>
          <a:lstStyle/>
          <a:p>
            <a:pPr>
              <a:buFont typeface="Courier New" panose="02070309020205020404" pitchFamily="49" charset="0"/>
              <a:buChar char="o"/>
            </a:pPr>
            <a:r>
              <a:rPr lang="en-US" sz="2133" dirty="0">
                <a:solidFill>
                  <a:srgbClr val="000000"/>
                </a:solidFill>
                <a:latin typeface="+mn-lt"/>
              </a:rPr>
              <a:t>Run/Debug </a:t>
            </a:r>
            <a:r>
              <a:rPr lang="en-US" sz="2133" dirty="0" err="1" smtClean="0">
                <a:solidFill>
                  <a:srgbClr val="000000"/>
                </a:solidFill>
                <a:latin typeface="+mn-lt"/>
              </a:rPr>
              <a:t>en</a:t>
            </a:r>
            <a:r>
              <a:rPr lang="en-US" sz="2133" dirty="0" smtClean="0">
                <a:solidFill>
                  <a:srgbClr val="000000"/>
                </a:solidFill>
                <a:latin typeface="+mn-lt"/>
              </a:rPr>
              <a:t> Cloud</a:t>
            </a:r>
            <a:endParaRPr lang="en-US" sz="2133" dirty="0">
              <a:solidFill>
                <a:srgbClr val="000000"/>
              </a:solidFill>
              <a:latin typeface="+mn-lt"/>
            </a:endParaRPr>
          </a:p>
          <a:p>
            <a:pPr>
              <a:buFont typeface="Courier New" panose="02070309020205020404" pitchFamily="49" charset="0"/>
              <a:buChar char="o"/>
            </a:pPr>
            <a:r>
              <a:rPr lang="en-US" sz="2133" dirty="0">
                <a:solidFill>
                  <a:srgbClr val="000000"/>
                </a:solidFill>
                <a:latin typeface="+mn-lt"/>
              </a:rPr>
              <a:t>Tracing/Logging </a:t>
            </a:r>
            <a:r>
              <a:rPr lang="en-US" sz="2133" dirty="0" smtClean="0">
                <a:solidFill>
                  <a:srgbClr val="000000"/>
                </a:solidFill>
                <a:latin typeface="+mn-lt"/>
              </a:rPr>
              <a:t>sin </a:t>
            </a:r>
            <a:r>
              <a:rPr lang="en-US" sz="2133" dirty="0" err="1" smtClean="0">
                <a:solidFill>
                  <a:srgbClr val="000000"/>
                </a:solidFill>
                <a:latin typeface="+mn-lt"/>
              </a:rPr>
              <a:t>hacer</a:t>
            </a:r>
            <a:r>
              <a:rPr lang="en-US" sz="2133" dirty="0" smtClean="0">
                <a:solidFill>
                  <a:srgbClr val="000000"/>
                </a:solidFill>
                <a:latin typeface="+mn-lt"/>
              </a:rPr>
              <a:t> un deploy de </a:t>
            </a:r>
            <a:r>
              <a:rPr lang="en-US" sz="2133" dirty="0" err="1" smtClean="0">
                <a:solidFill>
                  <a:srgbClr val="000000"/>
                </a:solidFill>
                <a:latin typeface="+mn-lt"/>
              </a:rPr>
              <a:t>nuevo</a:t>
            </a:r>
            <a:endParaRPr lang="en-US" sz="2133" dirty="0">
              <a:solidFill>
                <a:srgbClr val="000000"/>
              </a:solidFill>
              <a:latin typeface="+mn-lt"/>
            </a:endParaRPr>
          </a:p>
        </p:txBody>
      </p:sp>
      <p:grpSp>
        <p:nvGrpSpPr>
          <p:cNvPr id="27" name="Group 26"/>
          <p:cNvGrpSpPr/>
          <p:nvPr/>
        </p:nvGrpSpPr>
        <p:grpSpPr>
          <a:xfrm>
            <a:off x="359017" y="4552277"/>
            <a:ext cx="2531361" cy="731520"/>
            <a:chOff x="280617" y="3243687"/>
            <a:chExt cx="1898521" cy="548640"/>
          </a:xfrm>
        </p:grpSpPr>
        <p:sp>
          <p:nvSpPr>
            <p:cNvPr id="29" name="Rectangle 28"/>
            <p:cNvSpPr/>
            <p:nvPr/>
          </p:nvSpPr>
          <p:spPr>
            <a:xfrm>
              <a:off x="819150" y="3317952"/>
              <a:ext cx="1359988" cy="377074"/>
            </a:xfrm>
            <a:prstGeom prst="rect">
              <a:avLst/>
            </a:prstGeom>
          </p:spPr>
          <p:txBody>
            <a:bodyPr wrap="none">
              <a:spAutoFit/>
            </a:bodyPr>
            <a:lstStyle/>
            <a:p>
              <a:r>
                <a:rPr lang="en-US" sz="2667" b="1" dirty="0">
                  <a:solidFill>
                    <a:srgbClr val="000000"/>
                  </a:solidFill>
                </a:rPr>
                <a:t>Diagnostics</a:t>
              </a:r>
            </a:p>
          </p:txBody>
        </p:sp>
        <p:grpSp>
          <p:nvGrpSpPr>
            <p:cNvPr id="30" name="Group 29"/>
            <p:cNvGrpSpPr/>
            <p:nvPr/>
          </p:nvGrpSpPr>
          <p:grpSpPr>
            <a:xfrm>
              <a:off x="280617" y="3243687"/>
              <a:ext cx="548640" cy="548640"/>
              <a:chOff x="270573" y="3225135"/>
              <a:chExt cx="548640" cy="548640"/>
            </a:xfrm>
          </p:grpSpPr>
          <p:sp>
            <p:nvSpPr>
              <p:cNvPr id="31" name="Oval 30"/>
              <p:cNvSpPr/>
              <p:nvPr/>
            </p:nvSpPr>
            <p:spPr bwMode="auto">
              <a:xfrm>
                <a:off x="270573" y="3225135"/>
                <a:ext cx="548640"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2" name="Freeform 7"/>
              <p:cNvSpPr>
                <a:spLocks noEditPoints="1"/>
              </p:cNvSpPr>
              <p:nvPr/>
            </p:nvSpPr>
            <p:spPr bwMode="black">
              <a:xfrm>
                <a:off x="362238" y="3327150"/>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chemeClr val="tx1">
                  <a:lumMod val="75000"/>
                </a:schemeClr>
              </a:solidFill>
              <a:ln>
                <a:solidFill>
                  <a:schemeClr val="tx1">
                    <a:lumMod val="75000"/>
                  </a:schemeClr>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grpSp>
        <p:nvGrpSpPr>
          <p:cNvPr id="9" name="Group 8"/>
          <p:cNvGrpSpPr/>
          <p:nvPr/>
        </p:nvGrpSpPr>
        <p:grpSpPr>
          <a:xfrm>
            <a:off x="359018" y="3106033"/>
            <a:ext cx="7633876" cy="731520"/>
            <a:chOff x="388172" y="2083584"/>
            <a:chExt cx="5725407" cy="548640"/>
          </a:xfrm>
        </p:grpSpPr>
        <p:sp>
          <p:nvSpPr>
            <p:cNvPr id="33" name="Rectangle 32"/>
            <p:cNvSpPr/>
            <p:nvPr/>
          </p:nvSpPr>
          <p:spPr>
            <a:xfrm>
              <a:off x="927329" y="2157849"/>
              <a:ext cx="5186250" cy="377074"/>
            </a:xfrm>
            <a:prstGeom prst="rect">
              <a:avLst/>
            </a:prstGeom>
          </p:spPr>
          <p:txBody>
            <a:bodyPr wrap="square">
              <a:spAutoFit/>
            </a:bodyPr>
            <a:lstStyle/>
            <a:p>
              <a:r>
                <a:rPr lang="en-US" sz="2667" b="1" dirty="0">
                  <a:solidFill>
                    <a:srgbClr val="000000"/>
                  </a:solidFill>
                </a:rPr>
                <a:t>Cloud Ready</a:t>
              </a:r>
              <a:endParaRPr lang="en-US" sz="2667" b="1" dirty="0">
                <a:solidFill>
                  <a:srgbClr val="000000"/>
                </a:solidFill>
              </a:endParaRPr>
            </a:p>
          </p:txBody>
        </p:sp>
        <p:grpSp>
          <p:nvGrpSpPr>
            <p:cNvPr id="34" name="Group 33"/>
            <p:cNvGrpSpPr/>
            <p:nvPr/>
          </p:nvGrpSpPr>
          <p:grpSpPr>
            <a:xfrm>
              <a:off x="388172" y="2083584"/>
              <a:ext cx="549887" cy="548640"/>
              <a:chOff x="269263" y="1094618"/>
              <a:chExt cx="549887" cy="548640"/>
            </a:xfrm>
          </p:grpSpPr>
          <p:sp>
            <p:nvSpPr>
              <p:cNvPr id="35" name="Oval 34"/>
              <p:cNvSpPr/>
              <p:nvPr/>
            </p:nvSpPr>
            <p:spPr bwMode="auto">
              <a:xfrm>
                <a:off x="269263" y="1094618"/>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6" name="Cloud 35"/>
              <p:cNvSpPr>
                <a:spLocks noChangeAspect="1"/>
              </p:cNvSpPr>
              <p:nvPr/>
            </p:nvSpPr>
            <p:spPr>
              <a:xfrm>
                <a:off x="346336" y="1225314"/>
                <a:ext cx="381149" cy="287249"/>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0000"/>
                  </a:solidFill>
                </a:endParaRPr>
              </a:p>
            </p:txBody>
          </p:sp>
        </p:grpSp>
      </p:grpSp>
      <p:grpSp>
        <p:nvGrpSpPr>
          <p:cNvPr id="10" name="Group 9"/>
          <p:cNvGrpSpPr/>
          <p:nvPr/>
        </p:nvGrpSpPr>
        <p:grpSpPr>
          <a:xfrm>
            <a:off x="359018" y="1774268"/>
            <a:ext cx="7633876" cy="913199"/>
            <a:chOff x="397655" y="1205192"/>
            <a:chExt cx="5725407" cy="684899"/>
          </a:xfrm>
        </p:grpSpPr>
        <p:sp>
          <p:nvSpPr>
            <p:cNvPr id="37" name="Rectangle 36"/>
            <p:cNvSpPr/>
            <p:nvPr/>
          </p:nvSpPr>
          <p:spPr>
            <a:xfrm>
              <a:off x="936812" y="1205192"/>
              <a:ext cx="5186250" cy="684899"/>
            </a:xfrm>
            <a:prstGeom prst="rect">
              <a:avLst/>
            </a:prstGeom>
          </p:spPr>
          <p:txBody>
            <a:bodyPr wrap="square">
              <a:spAutoFit/>
            </a:bodyPr>
            <a:lstStyle/>
            <a:p>
              <a:r>
                <a:rPr lang="en-US" sz="2667" b="1" dirty="0" err="1" smtClean="0">
                  <a:solidFill>
                    <a:srgbClr val="000000"/>
                  </a:solidFill>
                </a:rPr>
                <a:t>Transición</a:t>
              </a:r>
              <a:r>
                <a:rPr lang="en-US" sz="2667" b="1" dirty="0" smtClean="0">
                  <a:solidFill>
                    <a:srgbClr val="000000"/>
                  </a:solidFill>
                </a:rPr>
                <a:t> </a:t>
              </a:r>
              <a:r>
                <a:rPr lang="en-US" sz="2667" b="1" dirty="0" err="1" smtClean="0">
                  <a:solidFill>
                    <a:srgbClr val="000000"/>
                  </a:solidFill>
                </a:rPr>
                <a:t>más</a:t>
              </a:r>
              <a:r>
                <a:rPr lang="en-US" sz="2667" b="1" dirty="0" smtClean="0">
                  <a:solidFill>
                    <a:srgbClr val="000000"/>
                  </a:solidFill>
                </a:rPr>
                <a:t> </a:t>
              </a:r>
              <a:r>
                <a:rPr lang="en-US" sz="2667" b="1" dirty="0" err="1" smtClean="0">
                  <a:solidFill>
                    <a:srgbClr val="000000"/>
                  </a:solidFill>
                </a:rPr>
                <a:t>sencilla</a:t>
              </a:r>
              <a:r>
                <a:rPr lang="en-US" sz="2667" b="1" dirty="0" smtClean="0">
                  <a:solidFill>
                    <a:srgbClr val="000000"/>
                  </a:solidFill>
                </a:rPr>
                <a:t> entre on-premises y la </a:t>
              </a:r>
              <a:r>
                <a:rPr lang="en-US" sz="2667" b="1" dirty="0" err="1" smtClean="0">
                  <a:solidFill>
                    <a:srgbClr val="000000"/>
                  </a:solidFill>
                </a:rPr>
                <a:t>nube</a:t>
              </a:r>
              <a:endParaRPr lang="en-US" sz="2667" b="1" dirty="0">
                <a:solidFill>
                  <a:srgbClr val="000000"/>
                </a:solidFill>
              </a:endParaRPr>
            </a:p>
          </p:txBody>
        </p:sp>
        <p:grpSp>
          <p:nvGrpSpPr>
            <p:cNvPr id="38" name="Group 37"/>
            <p:cNvGrpSpPr/>
            <p:nvPr/>
          </p:nvGrpSpPr>
          <p:grpSpPr>
            <a:xfrm>
              <a:off x="397655" y="1284815"/>
              <a:ext cx="549887" cy="548640"/>
              <a:chOff x="269263" y="1094618"/>
              <a:chExt cx="549887" cy="548640"/>
            </a:xfrm>
          </p:grpSpPr>
          <p:sp>
            <p:nvSpPr>
              <p:cNvPr id="39" name="Oval 38"/>
              <p:cNvSpPr/>
              <p:nvPr/>
            </p:nvSpPr>
            <p:spPr bwMode="auto">
              <a:xfrm>
                <a:off x="269263" y="1094618"/>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40" name="Cloud 39"/>
              <p:cNvSpPr>
                <a:spLocks noChangeAspect="1"/>
              </p:cNvSpPr>
              <p:nvPr/>
            </p:nvSpPr>
            <p:spPr>
              <a:xfrm>
                <a:off x="346336" y="1225314"/>
                <a:ext cx="381149" cy="287249"/>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0000"/>
                  </a:solidFill>
                </a:endParaRPr>
              </a:p>
            </p:txBody>
          </p:sp>
        </p:grpSp>
      </p:grpSp>
    </p:spTree>
    <p:extLst>
      <p:ext uri="{BB962C8B-B14F-4D97-AF65-F5344CB8AC3E}">
        <p14:creationId xmlns:p14="http://schemas.microsoft.com/office/powerpoint/2010/main" val="28815121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Cross Platform</a:t>
            </a:r>
          </a:p>
        </p:txBody>
      </p:sp>
      <p:sp>
        <p:nvSpPr>
          <p:cNvPr id="18" name="Content Placeholder 2"/>
          <p:cNvSpPr>
            <a:spLocks noGrp="1"/>
          </p:cNvSpPr>
          <p:nvPr>
            <p:ph type="body" sz="quarter" idx="4294967295"/>
          </p:nvPr>
        </p:nvSpPr>
        <p:spPr>
          <a:xfrm>
            <a:off x="1158021" y="3631240"/>
            <a:ext cx="7151431" cy="525737"/>
          </a:xfrm>
          <a:prstGeom prst="rect">
            <a:avLst/>
          </a:prstGeom>
        </p:spPr>
        <p:txBody>
          <a:bodyPr/>
          <a:lstStyle/>
          <a:p>
            <a:pPr>
              <a:buFont typeface="Courier New" panose="02070309020205020404" pitchFamily="49" charset="0"/>
              <a:buChar char="o"/>
            </a:pPr>
            <a:r>
              <a:rPr lang="en-US" sz="2133" dirty="0">
                <a:solidFill>
                  <a:srgbClr val="000000"/>
                </a:solidFill>
                <a:latin typeface="+mn-lt"/>
              </a:rPr>
              <a:t>Windows, Mac, Linux</a:t>
            </a:r>
          </a:p>
        </p:txBody>
      </p:sp>
      <p:sp>
        <p:nvSpPr>
          <p:cNvPr id="20" name="Content Placeholder 2"/>
          <p:cNvSpPr>
            <a:spLocks noGrp="1"/>
          </p:cNvSpPr>
          <p:nvPr>
            <p:ph type="body" sz="quarter" idx="4294967295"/>
          </p:nvPr>
        </p:nvSpPr>
        <p:spPr>
          <a:xfrm>
            <a:off x="1158020" y="4891325"/>
            <a:ext cx="7137952" cy="853516"/>
          </a:xfrm>
          <a:prstGeom prst="rect">
            <a:avLst/>
          </a:prstGeom>
        </p:spPr>
        <p:txBody>
          <a:bodyPr/>
          <a:lstStyle/>
          <a:p>
            <a:pPr>
              <a:buFont typeface="Courier New" panose="02070309020205020404" pitchFamily="49" charset="0"/>
              <a:buChar char="o"/>
            </a:pPr>
            <a:r>
              <a:rPr lang="en-US" sz="2133" dirty="0">
                <a:solidFill>
                  <a:srgbClr val="000000"/>
                </a:solidFill>
                <a:latin typeface="+mn-lt"/>
              </a:rPr>
              <a:t>Visual </a:t>
            </a:r>
            <a:r>
              <a:rPr lang="en-US" sz="2133" dirty="0" smtClean="0">
                <a:solidFill>
                  <a:srgbClr val="000000"/>
                </a:solidFill>
                <a:latin typeface="+mn-lt"/>
              </a:rPr>
              <a:t>Studio u </a:t>
            </a:r>
            <a:r>
              <a:rPr lang="en-US" sz="2133" dirty="0" err="1" smtClean="0">
                <a:solidFill>
                  <a:srgbClr val="000000"/>
                </a:solidFill>
                <a:latin typeface="+mn-lt"/>
              </a:rPr>
              <a:t>otros</a:t>
            </a:r>
            <a:r>
              <a:rPr lang="en-US" sz="2133" dirty="0" smtClean="0">
                <a:solidFill>
                  <a:srgbClr val="000000"/>
                </a:solidFill>
                <a:latin typeface="+mn-lt"/>
              </a:rPr>
              <a:t> </a:t>
            </a:r>
            <a:r>
              <a:rPr lang="en-US" sz="2133" dirty="0" err="1" smtClean="0">
                <a:solidFill>
                  <a:srgbClr val="000000"/>
                </a:solidFill>
                <a:latin typeface="+mn-lt"/>
              </a:rPr>
              <a:t>editores</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Sin </a:t>
            </a:r>
            <a:r>
              <a:rPr lang="en-US" sz="2133" dirty="0" err="1" smtClean="0">
                <a:solidFill>
                  <a:srgbClr val="000000"/>
                </a:solidFill>
                <a:latin typeface="+mn-lt"/>
              </a:rPr>
              <a:t>editores</a:t>
            </a:r>
            <a:r>
              <a:rPr lang="en-US" sz="2133" dirty="0" smtClean="0">
                <a:solidFill>
                  <a:srgbClr val="000000"/>
                </a:solidFill>
                <a:latin typeface="+mn-lt"/>
              </a:rPr>
              <a:t> </a:t>
            </a:r>
            <a:r>
              <a:rPr lang="en-US" sz="2133" dirty="0">
                <a:solidFill>
                  <a:srgbClr val="000000"/>
                </a:solidFill>
                <a:latin typeface="+mn-lt"/>
              </a:rPr>
              <a:t>(command line)</a:t>
            </a:r>
          </a:p>
        </p:txBody>
      </p:sp>
      <p:grpSp>
        <p:nvGrpSpPr>
          <p:cNvPr id="2" name="Group 1"/>
          <p:cNvGrpSpPr/>
          <p:nvPr/>
        </p:nvGrpSpPr>
        <p:grpSpPr>
          <a:xfrm>
            <a:off x="359017" y="1829439"/>
            <a:ext cx="6887656" cy="731520"/>
            <a:chOff x="269263" y="3568402"/>
            <a:chExt cx="5165743" cy="548640"/>
          </a:xfrm>
        </p:grpSpPr>
        <p:sp>
          <p:nvSpPr>
            <p:cNvPr id="13" name="Rectangle 12"/>
            <p:cNvSpPr/>
            <p:nvPr/>
          </p:nvSpPr>
          <p:spPr>
            <a:xfrm>
              <a:off x="868515" y="3642667"/>
              <a:ext cx="4566491" cy="377075"/>
            </a:xfrm>
            <a:prstGeom prst="rect">
              <a:avLst/>
            </a:prstGeom>
          </p:spPr>
          <p:txBody>
            <a:bodyPr wrap="none">
              <a:spAutoFit/>
            </a:bodyPr>
            <a:lstStyle/>
            <a:p>
              <a:r>
                <a:rPr lang="en-US" sz="2667" b="1" dirty="0">
                  <a:solidFill>
                    <a:srgbClr val="000000"/>
                  </a:solidFill>
                </a:rPr>
                <a:t>Open Source </a:t>
              </a:r>
              <a:r>
                <a:rPr lang="en-US" sz="2667" b="1" dirty="0" err="1" smtClean="0">
                  <a:solidFill>
                    <a:srgbClr val="000000"/>
                  </a:solidFill>
                </a:rPr>
                <a:t>permitiendo</a:t>
              </a:r>
              <a:r>
                <a:rPr lang="en-US" sz="2667" b="1" dirty="0" smtClean="0">
                  <a:solidFill>
                    <a:srgbClr val="000000"/>
                  </a:solidFill>
                </a:rPr>
                <a:t> </a:t>
              </a:r>
              <a:r>
                <a:rPr lang="en-US" sz="2667" b="1" dirty="0" err="1" smtClean="0">
                  <a:solidFill>
                    <a:srgbClr val="000000"/>
                  </a:solidFill>
                </a:rPr>
                <a:t>contribuciones</a:t>
              </a:r>
              <a:endParaRPr lang="en-US" sz="2667" b="1" dirty="0">
                <a:solidFill>
                  <a:srgbClr val="000000"/>
                </a:solidFill>
              </a:endParaRPr>
            </a:p>
          </p:txBody>
        </p:sp>
        <p:grpSp>
          <p:nvGrpSpPr>
            <p:cNvPr id="25" name="Group 24"/>
            <p:cNvGrpSpPr/>
            <p:nvPr/>
          </p:nvGrpSpPr>
          <p:grpSpPr>
            <a:xfrm>
              <a:off x="269263" y="3568402"/>
              <a:ext cx="548640" cy="548640"/>
              <a:chOff x="1782919" y="4229482"/>
              <a:chExt cx="609600" cy="594360"/>
            </a:xfrm>
          </p:grpSpPr>
          <p:sp>
            <p:nvSpPr>
              <p:cNvPr id="26" name="Oval 25"/>
              <p:cNvSpPr/>
              <p:nvPr/>
            </p:nvSpPr>
            <p:spPr bwMode="auto">
              <a:xfrm>
                <a:off x="1782919" y="4229482"/>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0" name="Rectangle 29"/>
              <p:cNvSpPr/>
              <p:nvPr/>
            </p:nvSpPr>
            <p:spPr>
              <a:xfrm>
                <a:off x="1839155" y="4376620"/>
                <a:ext cx="497060" cy="275075"/>
              </a:xfrm>
              <a:prstGeom prst="rect">
                <a:avLst/>
              </a:prstGeom>
              <a:ln>
                <a:noFill/>
              </a:ln>
            </p:spPr>
            <p:txBody>
              <a:bodyPr wrap="square">
                <a:spAutoFit/>
              </a:bodyPr>
              <a:lstStyle/>
              <a:p>
                <a:pPr algn="ctr"/>
                <a:r>
                  <a:rPr lang="en-US" sz="1600" b="1" dirty="0">
                    <a:solidFill>
                      <a:srgbClr val="000000"/>
                    </a:solidFill>
                  </a:rPr>
                  <a:t>OSS</a:t>
                </a:r>
                <a:endParaRPr lang="en-US" sz="1600" b="1" dirty="0">
                  <a:solidFill>
                    <a:srgbClr val="000000"/>
                  </a:solidFill>
                </a:endParaRPr>
              </a:p>
            </p:txBody>
          </p:sp>
        </p:grpSp>
      </p:grpSp>
      <p:sp>
        <p:nvSpPr>
          <p:cNvPr id="19" name="Rectangle 18"/>
          <p:cNvSpPr/>
          <p:nvPr/>
        </p:nvSpPr>
        <p:spPr>
          <a:xfrm>
            <a:off x="1090537" y="4264973"/>
            <a:ext cx="1325556" cy="502766"/>
          </a:xfrm>
          <a:prstGeom prst="rect">
            <a:avLst/>
          </a:prstGeom>
        </p:spPr>
        <p:txBody>
          <a:bodyPr wrap="none">
            <a:spAutoFit/>
          </a:bodyPr>
          <a:lstStyle/>
          <a:p>
            <a:r>
              <a:rPr lang="en-US" sz="2667" b="1" dirty="0" err="1" smtClean="0">
                <a:solidFill>
                  <a:srgbClr val="000000"/>
                </a:solidFill>
              </a:rPr>
              <a:t>Editores</a:t>
            </a:r>
            <a:endParaRPr lang="en-US" sz="2667" b="1" dirty="0">
              <a:solidFill>
                <a:srgbClr val="000000"/>
              </a:solidFill>
            </a:endParaRPr>
          </a:p>
        </p:txBody>
      </p:sp>
      <p:grpSp>
        <p:nvGrpSpPr>
          <p:cNvPr id="31" name="Group 30"/>
          <p:cNvGrpSpPr/>
          <p:nvPr/>
        </p:nvGrpSpPr>
        <p:grpSpPr>
          <a:xfrm>
            <a:off x="359017" y="4165953"/>
            <a:ext cx="731520" cy="731520"/>
            <a:chOff x="2199148" y="3390553"/>
            <a:chExt cx="609600" cy="594360"/>
          </a:xfrm>
        </p:grpSpPr>
        <p:sp>
          <p:nvSpPr>
            <p:cNvPr id="32" name="Oval 31"/>
            <p:cNvSpPr/>
            <p:nvPr/>
          </p:nvSpPr>
          <p:spPr bwMode="auto">
            <a:xfrm>
              <a:off x="2199148" y="3390553"/>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3" name="Freeform 110"/>
            <p:cNvSpPr>
              <a:spLocks noEditPoints="1"/>
            </p:cNvSpPr>
            <p:nvPr/>
          </p:nvSpPr>
          <p:spPr bwMode="black">
            <a:xfrm>
              <a:off x="2376214" y="3555350"/>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lumMod val="75000"/>
              </a:schemeClr>
            </a:solidFill>
            <a:ln>
              <a:solidFill>
                <a:schemeClr val="tx1">
                  <a:lumMod val="75000"/>
                </a:schemeClr>
              </a:solidFill>
            </a:ln>
            <a:extLst/>
          </p:spPr>
          <p:txBody>
            <a:bodyPr vert="horz" wrap="square" lIns="121920" tIns="60960" rIns="121920" bIns="60960" numCol="1" anchor="t" anchorCtr="0" compatLnSpc="1">
              <a:prstTxWarp prst="textNoShape">
                <a:avLst/>
              </a:prstTxWarp>
            </a:bodyPr>
            <a:lstStyle/>
            <a:p>
              <a:endParaRPr lang="en-US" sz="2667">
                <a:solidFill>
                  <a:srgbClr val="000000"/>
                </a:solidFill>
              </a:endParaRPr>
            </a:p>
          </p:txBody>
        </p:sp>
      </p:grpSp>
      <p:sp>
        <p:nvSpPr>
          <p:cNvPr id="17" name="Rectangle 16"/>
          <p:cNvSpPr/>
          <p:nvPr/>
        </p:nvSpPr>
        <p:spPr>
          <a:xfrm>
            <a:off x="1094028" y="3020007"/>
            <a:ext cx="1366080" cy="502766"/>
          </a:xfrm>
          <a:prstGeom prst="rect">
            <a:avLst/>
          </a:prstGeom>
        </p:spPr>
        <p:txBody>
          <a:bodyPr wrap="none">
            <a:spAutoFit/>
          </a:bodyPr>
          <a:lstStyle/>
          <a:p>
            <a:r>
              <a:rPr lang="en-US" sz="2667" b="1" dirty="0">
                <a:solidFill>
                  <a:srgbClr val="000000"/>
                </a:solidFill>
              </a:rPr>
              <a:t>Runtime</a:t>
            </a:r>
          </a:p>
        </p:txBody>
      </p:sp>
      <p:grpSp>
        <p:nvGrpSpPr>
          <p:cNvPr id="34" name="Group 33"/>
          <p:cNvGrpSpPr/>
          <p:nvPr/>
        </p:nvGrpSpPr>
        <p:grpSpPr>
          <a:xfrm>
            <a:off x="359017" y="2920987"/>
            <a:ext cx="731520" cy="731520"/>
            <a:chOff x="454465" y="3274942"/>
            <a:chExt cx="906342" cy="880842"/>
          </a:xfrm>
        </p:grpSpPr>
        <p:sp>
          <p:nvSpPr>
            <p:cNvPr id="35" name="Oval 34"/>
            <p:cNvSpPr/>
            <p:nvPr/>
          </p:nvSpPr>
          <p:spPr bwMode="auto">
            <a:xfrm>
              <a:off x="454465" y="3288228"/>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pic>
          <p:nvPicPr>
            <p:cNvPr id="36" name="Picture 3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69042" y="3274942"/>
              <a:ext cx="409177" cy="473074"/>
            </a:xfrm>
            <a:prstGeom prst="rect">
              <a:avLst/>
            </a:prstGeom>
          </p:spPr>
        </p:pic>
        <p:pic>
          <p:nvPicPr>
            <p:cNvPr id="37" name="Picture 36"/>
            <p:cNvPicPr>
              <a:picLocks noChangeAspect="1"/>
            </p:cNvPicPr>
            <p:nvPr/>
          </p:nvPicPr>
          <p:blipFill>
            <a:blip r:embed="rId3"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630501" y="3692216"/>
              <a:ext cx="305310" cy="36576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641" y="3530380"/>
              <a:ext cx="322330" cy="383252"/>
            </a:xfrm>
            <a:prstGeom prst="rect">
              <a:avLst/>
            </a:prstGeom>
          </p:spPr>
        </p:pic>
      </p:grpSp>
    </p:spTree>
    <p:extLst>
      <p:ext uri="{BB962C8B-B14F-4D97-AF65-F5344CB8AC3E}">
        <p14:creationId xmlns:p14="http://schemas.microsoft.com/office/powerpoint/2010/main" val="27728970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a:t>
            </a:r>
            <a:endParaRPr lang="en-US" dirty="0"/>
          </a:p>
        </p:txBody>
      </p:sp>
    </p:spTree>
    <p:extLst>
      <p:ext uri="{BB962C8B-B14F-4D97-AF65-F5344CB8AC3E}">
        <p14:creationId xmlns:p14="http://schemas.microsoft.com/office/powerpoint/2010/main" val="309962056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5"/>
            <a:ext cx="7630213" cy="7535268"/>
          </a:xfrm>
        </p:spPr>
        <p:txBody>
          <a:bodyPr/>
          <a:lstStyle/>
          <a:p>
            <a:r>
              <a:rPr lang="en-US" sz="1867" b="1" dirty="0" smtClean="0"/>
              <a:t>Nuevo SDK de Azure 2.5 para VS </a:t>
            </a:r>
            <a:r>
              <a:rPr lang="en-US" sz="1867" b="1" dirty="0"/>
              <a:t>2012, 2013 &amp; 2015</a:t>
            </a:r>
          </a:p>
          <a:p>
            <a:r>
              <a:rPr lang="en-US" sz="1867" dirty="0"/>
              <a:t>Diagnostics (errors by default, dynamic enable/disable, crash dumps, ETW/</a:t>
            </a:r>
            <a:r>
              <a:rPr lang="en-US" sz="1867" dirty="0" err="1"/>
              <a:t>EventSource</a:t>
            </a:r>
            <a:r>
              <a:rPr lang="en-US" sz="1867" dirty="0"/>
              <a:t>, Azure VM support)</a:t>
            </a:r>
          </a:p>
          <a:p>
            <a:r>
              <a:rPr lang="en-US" sz="1867" dirty="0"/>
              <a:t>Azure VM </a:t>
            </a:r>
            <a:r>
              <a:rPr lang="en-US" sz="1867" dirty="0" smtClean="0"/>
              <a:t>y Azure </a:t>
            </a:r>
            <a:r>
              <a:rPr lang="en-US" sz="1867" dirty="0"/>
              <a:t>Cloud Service remote debugging</a:t>
            </a:r>
          </a:p>
          <a:p>
            <a:r>
              <a:rPr lang="en-US" sz="1867" dirty="0"/>
              <a:t>Azure Resource Manager</a:t>
            </a:r>
          </a:p>
          <a:p>
            <a:r>
              <a:rPr lang="en-US" sz="1867" dirty="0"/>
              <a:t>Dev </a:t>
            </a:r>
            <a:r>
              <a:rPr lang="en-US" sz="1867" dirty="0" smtClean="0"/>
              <a:t>Test Environments</a:t>
            </a:r>
            <a:endParaRPr lang="en-US" sz="1867" dirty="0"/>
          </a:p>
          <a:p>
            <a:r>
              <a:rPr lang="en-US" sz="1867" dirty="0"/>
              <a:t>Dev Test Lab service integration</a:t>
            </a:r>
          </a:p>
          <a:p>
            <a:r>
              <a:rPr lang="en-US" sz="1867" dirty="0"/>
              <a:t>Storage tools update (hierarchical blob folders)</a:t>
            </a:r>
          </a:p>
          <a:p>
            <a:r>
              <a:rPr lang="en-US" sz="1867" dirty="0"/>
              <a:t>Getting Started Templates</a:t>
            </a:r>
          </a:p>
          <a:p>
            <a:r>
              <a:rPr lang="en-US" sz="1867" dirty="0" err="1"/>
              <a:t>AzCopy</a:t>
            </a:r>
            <a:r>
              <a:rPr lang="en-US" sz="1867" dirty="0"/>
              <a:t> &amp; Storage Tools Update</a:t>
            </a:r>
          </a:p>
          <a:p>
            <a:r>
              <a:rPr lang="en-US" sz="1867" dirty="0" err="1"/>
              <a:t>HDInsight</a:t>
            </a:r>
            <a:endParaRPr lang="en-US" sz="1867" dirty="0"/>
          </a:p>
          <a:p>
            <a:endParaRPr lang="en-US" sz="1867" dirty="0"/>
          </a:p>
          <a:p>
            <a:r>
              <a:rPr lang="en-US" sz="1867" b="1" dirty="0"/>
              <a:t>New in Azure PowerShell &amp; CLI Tools</a:t>
            </a:r>
          </a:p>
          <a:p>
            <a:r>
              <a:rPr lang="en-US" sz="1867" dirty="0"/>
              <a:t>Scripting and command line tools for SDK 2.5</a:t>
            </a:r>
          </a:p>
        </p:txBody>
      </p:sp>
      <p:sp>
        <p:nvSpPr>
          <p:cNvPr id="3" name="Title 2"/>
          <p:cNvSpPr>
            <a:spLocks noGrp="1"/>
          </p:cNvSpPr>
          <p:nvPr>
            <p:ph type="title"/>
          </p:nvPr>
        </p:nvSpPr>
        <p:spPr/>
        <p:txBody>
          <a:bodyPr/>
          <a:lstStyle/>
          <a:p>
            <a:r>
              <a:rPr lang="en-US" dirty="0" smtClean="0">
                <a:solidFill>
                  <a:srgbClr val="00BCF2"/>
                </a:solidFill>
              </a:rPr>
              <a:t>Azure SDK 2.5 &amp; PowerShell</a:t>
            </a:r>
            <a:endParaRPr lang="en-US" dirty="0">
              <a:solidFill>
                <a:srgbClr val="00BCF2"/>
              </a:solidFill>
            </a:endParaRPr>
          </a:p>
        </p:txBody>
      </p:sp>
    </p:spTree>
    <p:extLst>
      <p:ext uri="{BB962C8B-B14F-4D97-AF65-F5344CB8AC3E}">
        <p14:creationId xmlns:p14="http://schemas.microsoft.com/office/powerpoint/2010/main" val="8061246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4"/>
            <a:ext cx="7630213" cy="4444807"/>
          </a:xfrm>
        </p:spPr>
        <p:txBody>
          <a:bodyPr/>
          <a:lstStyle/>
          <a:p>
            <a:r>
              <a:rPr lang="en-US" sz="1867" b="1" dirty="0" err="1" smtClean="0"/>
              <a:t>Novedades</a:t>
            </a:r>
            <a:r>
              <a:rPr lang="en-US" sz="1867" b="1" dirty="0" smtClean="0"/>
              <a:t> </a:t>
            </a:r>
            <a:r>
              <a:rPr lang="en-US" sz="1867" b="1" dirty="0" err="1" smtClean="0"/>
              <a:t>en</a:t>
            </a:r>
            <a:r>
              <a:rPr lang="en-US" sz="1867" b="1" dirty="0" smtClean="0"/>
              <a:t> Visual </a:t>
            </a:r>
            <a:r>
              <a:rPr lang="en-US" sz="1867" b="1" dirty="0"/>
              <a:t>Studio 2015:</a:t>
            </a:r>
          </a:p>
          <a:p>
            <a:r>
              <a:rPr lang="en-US" sz="1867" dirty="0"/>
              <a:t>Azure </a:t>
            </a:r>
            <a:r>
              <a:rPr lang="en-US" sz="1867" dirty="0" err="1"/>
              <a:t>WebJobs</a:t>
            </a:r>
            <a:r>
              <a:rPr lang="en-US" sz="1867" dirty="0"/>
              <a:t> Tooling</a:t>
            </a:r>
          </a:p>
          <a:p>
            <a:r>
              <a:rPr lang="en-US" sz="1867" dirty="0"/>
              <a:t>Azure </a:t>
            </a:r>
            <a:r>
              <a:rPr lang="en-US" sz="1867" dirty="0" err="1"/>
              <a:t>WebSite</a:t>
            </a:r>
            <a:r>
              <a:rPr lang="en-US" sz="1867" dirty="0"/>
              <a:t> and Mobile Service remote debugging</a:t>
            </a:r>
          </a:p>
          <a:p>
            <a:r>
              <a:rPr lang="en-US" sz="1867" dirty="0"/>
              <a:t>ASP.NET 5 Publish driven </a:t>
            </a:r>
            <a:r>
              <a:rPr lang="en-US" sz="1867" dirty="0" err="1" smtClean="0"/>
              <a:t>por</a:t>
            </a:r>
            <a:r>
              <a:rPr lang="en-US" sz="1867" dirty="0" smtClean="0"/>
              <a:t> script </a:t>
            </a:r>
            <a:r>
              <a:rPr lang="en-US" sz="1867" dirty="0"/>
              <a:t>PS1 </a:t>
            </a:r>
          </a:p>
          <a:p>
            <a:r>
              <a:rPr lang="en-US" sz="1867" dirty="0" err="1" smtClean="0"/>
              <a:t>Mejoras</a:t>
            </a:r>
            <a:r>
              <a:rPr lang="en-US" sz="1867" dirty="0" smtClean="0"/>
              <a:t> </a:t>
            </a:r>
            <a:r>
              <a:rPr lang="en-US" sz="1867" dirty="0" err="1" smtClean="0"/>
              <a:t>en</a:t>
            </a:r>
            <a:r>
              <a:rPr lang="en-US" sz="1867" dirty="0" smtClean="0"/>
              <a:t> Sign </a:t>
            </a:r>
            <a:r>
              <a:rPr lang="en-US" sz="1867" dirty="0"/>
              <a:t>in </a:t>
            </a:r>
            <a:r>
              <a:rPr lang="en-US" sz="1867" dirty="0" smtClean="0"/>
              <a:t>(</a:t>
            </a:r>
            <a:r>
              <a:rPr lang="en-US" sz="1867" dirty="0"/>
              <a:t>VS sign in, </a:t>
            </a:r>
            <a:r>
              <a:rPr lang="en-US" sz="1867" dirty="0" smtClean="0"/>
              <a:t>multiples </a:t>
            </a:r>
            <a:r>
              <a:rPr lang="en-US" sz="1867" dirty="0" err="1" smtClean="0"/>
              <a:t>cuentas</a:t>
            </a:r>
            <a:r>
              <a:rPr lang="en-US" sz="1867" dirty="0" smtClean="0"/>
              <a:t>, </a:t>
            </a:r>
            <a:r>
              <a:rPr lang="en-US" sz="1867" dirty="0"/>
              <a:t>saved in profile)</a:t>
            </a:r>
          </a:p>
          <a:p>
            <a:r>
              <a:rPr lang="en-US" sz="1867" dirty="0"/>
              <a:t>Create Dev-Test Environments in </a:t>
            </a:r>
            <a:r>
              <a:rPr lang="en-US" sz="1867" dirty="0" err="1"/>
              <a:t>WebSites</a:t>
            </a:r>
            <a:r>
              <a:rPr lang="en-US" sz="1867" dirty="0"/>
              <a:t> &amp; Azure VM</a:t>
            </a:r>
          </a:p>
          <a:p>
            <a:r>
              <a:rPr lang="en-US" sz="1867" dirty="0"/>
              <a:t>Connected Services updates &amp; enterprise SSO </a:t>
            </a:r>
            <a:r>
              <a:rPr lang="en-US" sz="1867" dirty="0" err="1"/>
              <a:t>auth</a:t>
            </a:r>
            <a:r>
              <a:rPr lang="en-US" sz="1867" dirty="0"/>
              <a:t> using AAD</a:t>
            </a:r>
          </a:p>
          <a:p>
            <a:r>
              <a:rPr lang="en-US" sz="1867" dirty="0"/>
              <a:t>Notification Hub (test send, browse registrations)</a:t>
            </a:r>
          </a:p>
        </p:txBody>
      </p:sp>
      <p:sp>
        <p:nvSpPr>
          <p:cNvPr id="3" name="Title 2"/>
          <p:cNvSpPr>
            <a:spLocks noGrp="1"/>
          </p:cNvSpPr>
          <p:nvPr>
            <p:ph type="title"/>
          </p:nvPr>
        </p:nvSpPr>
        <p:spPr/>
        <p:txBody>
          <a:bodyPr/>
          <a:lstStyle/>
          <a:p>
            <a:r>
              <a:rPr lang="en-US" dirty="0" smtClean="0">
                <a:solidFill>
                  <a:srgbClr val="00BCF2"/>
                </a:solidFill>
              </a:rPr>
              <a:t>Visual Studio 2015</a:t>
            </a:r>
            <a:endParaRPr lang="en-US" dirty="0">
              <a:solidFill>
                <a:srgbClr val="00BCF2"/>
              </a:solidFill>
            </a:endParaRPr>
          </a:p>
        </p:txBody>
      </p:sp>
    </p:spTree>
    <p:extLst>
      <p:ext uri="{BB962C8B-B14F-4D97-AF65-F5344CB8AC3E}">
        <p14:creationId xmlns:p14="http://schemas.microsoft.com/office/powerpoint/2010/main" val="4885430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5"/>
            <a:ext cx="7630213" cy="5011180"/>
          </a:xfrm>
        </p:spPr>
        <p:txBody>
          <a:bodyPr/>
          <a:lstStyle/>
          <a:p>
            <a:r>
              <a:rPr lang="en-US" sz="1867" b="1" dirty="0" err="1" smtClean="0"/>
              <a:t>Novedades</a:t>
            </a:r>
            <a:r>
              <a:rPr lang="en-US" sz="1867" b="1" dirty="0" smtClean="0"/>
              <a:t> </a:t>
            </a:r>
            <a:r>
              <a:rPr lang="en-US" sz="1867" b="1" dirty="0" err="1" smtClean="0"/>
              <a:t>en</a:t>
            </a:r>
            <a:r>
              <a:rPr lang="en-US" sz="1867" b="1" dirty="0" smtClean="0"/>
              <a:t> Visual </a:t>
            </a:r>
            <a:r>
              <a:rPr lang="en-US" sz="1867" b="1" dirty="0"/>
              <a:t>Studio 2015:</a:t>
            </a:r>
          </a:p>
          <a:p>
            <a:r>
              <a:rPr lang="en-US" sz="1867" dirty="0"/>
              <a:t>Azure </a:t>
            </a:r>
            <a:r>
              <a:rPr lang="en-US" sz="1867" dirty="0" err="1"/>
              <a:t>WebJobs</a:t>
            </a:r>
            <a:r>
              <a:rPr lang="en-US" sz="1867" dirty="0"/>
              <a:t> Tooling</a:t>
            </a:r>
          </a:p>
          <a:p>
            <a:r>
              <a:rPr lang="en-US" sz="1867" dirty="0"/>
              <a:t>Azure </a:t>
            </a:r>
            <a:r>
              <a:rPr lang="en-US" sz="1867" dirty="0" err="1"/>
              <a:t>WebSite</a:t>
            </a:r>
            <a:r>
              <a:rPr lang="en-US" sz="1867" dirty="0"/>
              <a:t> and Mobile Service remote debugging</a:t>
            </a:r>
          </a:p>
          <a:p>
            <a:r>
              <a:rPr lang="en-US" sz="1867" dirty="0"/>
              <a:t>Sign in improvements (VS sign in, multiple accounts, saved in profile)</a:t>
            </a:r>
          </a:p>
          <a:p>
            <a:r>
              <a:rPr lang="en-US" sz="1867" dirty="0"/>
              <a:t>Create Dev-Test Environments in </a:t>
            </a:r>
            <a:r>
              <a:rPr lang="en-US" sz="1867" dirty="0" err="1"/>
              <a:t>WebSites</a:t>
            </a:r>
            <a:r>
              <a:rPr lang="en-US" sz="1867" dirty="0"/>
              <a:t> &amp; Azure VM</a:t>
            </a:r>
          </a:p>
          <a:p>
            <a:r>
              <a:rPr lang="en-US" sz="1867" dirty="0"/>
              <a:t>Connected Services updates &amp; enterprise SSO </a:t>
            </a:r>
            <a:r>
              <a:rPr lang="en-US" sz="1867" dirty="0" err="1"/>
              <a:t>auth</a:t>
            </a:r>
            <a:r>
              <a:rPr lang="en-US" sz="1867" dirty="0"/>
              <a:t> using AAD</a:t>
            </a:r>
          </a:p>
          <a:p>
            <a:r>
              <a:rPr lang="en-US" sz="1867" dirty="0"/>
              <a:t>Notification Hub (test send, browse registrations)</a:t>
            </a:r>
          </a:p>
          <a:p>
            <a:endParaRPr lang="en-US" sz="1867" dirty="0"/>
          </a:p>
          <a:p>
            <a:endParaRPr lang="en-US" sz="1867" dirty="0"/>
          </a:p>
        </p:txBody>
      </p:sp>
      <p:sp>
        <p:nvSpPr>
          <p:cNvPr id="3" name="Title 2"/>
          <p:cNvSpPr>
            <a:spLocks noGrp="1"/>
          </p:cNvSpPr>
          <p:nvPr>
            <p:ph type="title"/>
          </p:nvPr>
        </p:nvSpPr>
        <p:spPr/>
        <p:txBody>
          <a:bodyPr/>
          <a:lstStyle/>
          <a:p>
            <a:r>
              <a:rPr lang="en-US" dirty="0" smtClean="0">
                <a:solidFill>
                  <a:srgbClr val="00BCF2"/>
                </a:solidFill>
              </a:rPr>
              <a:t>Visual Studio 2015</a:t>
            </a:r>
            <a:endParaRPr lang="en-US" dirty="0">
              <a:solidFill>
                <a:srgbClr val="00BCF2"/>
              </a:solidFill>
            </a:endParaRPr>
          </a:p>
        </p:txBody>
      </p:sp>
    </p:spTree>
    <p:extLst>
      <p:ext uri="{BB962C8B-B14F-4D97-AF65-F5344CB8AC3E}">
        <p14:creationId xmlns:p14="http://schemas.microsoft.com/office/powerpoint/2010/main" val="17045718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Xamarin</a:t>
            </a:r>
            <a:endParaRPr lang="en-US" dirty="0"/>
          </a:p>
        </p:txBody>
      </p:sp>
    </p:spTree>
    <p:extLst>
      <p:ext uri="{BB962C8B-B14F-4D97-AF65-F5344CB8AC3E}">
        <p14:creationId xmlns:p14="http://schemas.microsoft.com/office/powerpoint/2010/main" val="52897005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557151"/>
          </a:xfrm>
        </p:spPr>
        <p:txBody>
          <a:bodyPr/>
          <a:lstStyle/>
          <a:p>
            <a:r>
              <a:rPr lang="en-US" sz="2667" dirty="0" err="1" smtClean="0"/>
              <a:t>Crea</a:t>
            </a:r>
            <a:r>
              <a:rPr lang="en-US" sz="2667" dirty="0" smtClean="0"/>
              <a:t> Apps </a:t>
            </a:r>
            <a:r>
              <a:rPr lang="en-US" sz="2667" dirty="0" err="1" smtClean="0"/>
              <a:t>nativas</a:t>
            </a:r>
            <a:r>
              <a:rPr lang="en-US" sz="2667" dirty="0" smtClean="0"/>
              <a:t> iOS</a:t>
            </a:r>
            <a:r>
              <a:rPr lang="en-US" sz="2667" dirty="0"/>
              <a:t>, Android, &amp; Windows Apps </a:t>
            </a:r>
            <a:r>
              <a:rPr lang="en-US" sz="2667" dirty="0" smtClean="0"/>
              <a:t>con C</a:t>
            </a:r>
            <a:r>
              <a:rPr lang="en-US" sz="2667" dirty="0"/>
              <a:t>#</a:t>
            </a:r>
            <a:endParaRPr lang="en-US" sz="2667" dirty="0"/>
          </a:p>
        </p:txBody>
      </p:sp>
      <p:sp>
        <p:nvSpPr>
          <p:cNvPr id="2" name="Title 1"/>
          <p:cNvSpPr>
            <a:spLocks noGrp="1"/>
          </p:cNvSpPr>
          <p:nvPr>
            <p:ph type="title"/>
          </p:nvPr>
        </p:nvSpPr>
        <p:spPr/>
        <p:txBody>
          <a:bodyPr/>
          <a:lstStyle/>
          <a:p>
            <a:r>
              <a:rPr lang="en-US" dirty="0" smtClean="0">
                <a:solidFill>
                  <a:srgbClr val="00BCF2"/>
                </a:solidFill>
              </a:rPr>
              <a:t>Xamarin Platform</a:t>
            </a:r>
            <a:endParaRPr lang="en-US" dirty="0">
              <a:solidFill>
                <a:srgbClr val="00BCF2"/>
              </a:solidFill>
            </a:endParaRPr>
          </a:p>
        </p:txBody>
      </p:sp>
      <p:pic>
        <p:nvPicPr>
          <p:cNvPr id="6" name="Picture 5"/>
          <p:cNvPicPr>
            <a:picLocks noChangeAspect="1"/>
          </p:cNvPicPr>
          <p:nvPr/>
        </p:nvPicPr>
        <p:blipFill>
          <a:blip r:embed="rId2"/>
          <a:stretch>
            <a:fillRect/>
          </a:stretch>
        </p:blipFill>
        <p:spPr>
          <a:xfrm>
            <a:off x="517408" y="2032000"/>
            <a:ext cx="7300816" cy="4694296"/>
          </a:xfrm>
          <a:prstGeom prst="rect">
            <a:avLst/>
          </a:prstGeom>
        </p:spPr>
      </p:pic>
    </p:spTree>
    <p:extLst>
      <p:ext uri="{BB962C8B-B14F-4D97-AF65-F5344CB8AC3E}">
        <p14:creationId xmlns:p14="http://schemas.microsoft.com/office/powerpoint/2010/main" val="225567955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err="1" smtClean="0"/>
              <a:t>Nativo</a:t>
            </a:r>
            <a:r>
              <a:rPr lang="en-US" dirty="0" smtClean="0"/>
              <a:t> con </a:t>
            </a:r>
            <a:r>
              <a:rPr lang="en-US" dirty="0" err="1" smtClean="0"/>
              <a:t>código</a:t>
            </a:r>
            <a:r>
              <a:rPr lang="en-US" dirty="0" smtClean="0"/>
              <a:t> </a:t>
            </a:r>
            <a:r>
              <a:rPr lang="en-US" dirty="0" err="1" smtClean="0"/>
              <a:t>compartido</a:t>
            </a:r>
            <a:endParaRPr lang="en-US" dirty="0"/>
          </a:p>
        </p:txBody>
      </p:sp>
      <p:sp>
        <p:nvSpPr>
          <p:cNvPr id="2" name="Title 1"/>
          <p:cNvSpPr>
            <a:spLocks noGrp="1"/>
          </p:cNvSpPr>
          <p:nvPr>
            <p:ph type="title"/>
          </p:nvPr>
        </p:nvSpPr>
        <p:spPr/>
        <p:txBody>
          <a:bodyPr/>
          <a:lstStyle/>
          <a:p>
            <a:r>
              <a:rPr lang="en-US" dirty="0" smtClean="0">
                <a:solidFill>
                  <a:srgbClr val="00BCF2"/>
                </a:solidFill>
              </a:rPr>
              <a:t>Xamarin</a:t>
            </a:r>
            <a:endParaRPr lang="en-US" dirty="0">
              <a:solidFill>
                <a:srgbClr val="00BCF2"/>
              </a:solidFill>
            </a:endParaRPr>
          </a:p>
        </p:txBody>
      </p:sp>
      <p:pic>
        <p:nvPicPr>
          <p:cNvPr id="10" name="Picture 9" descr="uniqu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01" y="2179936"/>
            <a:ext cx="6319129" cy="4209573"/>
          </a:xfrm>
          <a:prstGeom prst="rect">
            <a:avLst/>
          </a:prstGeom>
        </p:spPr>
      </p:pic>
    </p:spTree>
    <p:extLst>
      <p:ext uri="{BB962C8B-B14F-4D97-AF65-F5344CB8AC3E}">
        <p14:creationId xmlns:p14="http://schemas.microsoft.com/office/powerpoint/2010/main" val="413308526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smtClean="0"/>
              <a:t>iOS Designer</a:t>
            </a:r>
            <a:endParaRPr lang="en-US" dirty="0"/>
          </a:p>
        </p:txBody>
      </p:sp>
      <p:sp>
        <p:nvSpPr>
          <p:cNvPr id="2" name="Title 1"/>
          <p:cNvSpPr>
            <a:spLocks noGrp="1"/>
          </p:cNvSpPr>
          <p:nvPr>
            <p:ph type="title"/>
          </p:nvPr>
        </p:nvSpPr>
        <p:spPr/>
        <p:txBody>
          <a:bodyPr/>
          <a:lstStyle/>
          <a:p>
            <a:r>
              <a:rPr lang="en-US" dirty="0" err="1" smtClean="0">
                <a:solidFill>
                  <a:srgbClr val="00BCF2"/>
                </a:solidFill>
              </a:rPr>
              <a:t>Integración</a:t>
            </a:r>
            <a:r>
              <a:rPr lang="en-US" dirty="0" smtClean="0">
                <a:solidFill>
                  <a:srgbClr val="00BCF2"/>
                </a:solidFill>
              </a:rPr>
              <a:t> Visual Studio</a:t>
            </a:r>
            <a:endParaRPr lang="en-US" dirty="0">
              <a:solidFill>
                <a:srgbClr val="00BCF2"/>
              </a:solidFill>
            </a:endParaRPr>
          </a:p>
        </p:txBody>
      </p:sp>
      <p:pic>
        <p:nvPicPr>
          <p:cNvPr id="7" name="Picture 6" descr="xamarin designer for ios visual studi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9" y="1706359"/>
            <a:ext cx="9749061" cy="5037015"/>
          </a:xfrm>
          <a:prstGeom prst="rect">
            <a:avLst/>
          </a:prstGeom>
        </p:spPr>
      </p:pic>
    </p:spTree>
    <p:extLst>
      <p:ext uri="{BB962C8B-B14F-4D97-AF65-F5344CB8AC3E}">
        <p14:creationId xmlns:p14="http://schemas.microsoft.com/office/powerpoint/2010/main" val="256180592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Novedades</a:t>
            </a:r>
            <a:r>
              <a:rPr lang="en-US" dirty="0" smtClean="0"/>
              <a:t> .NET</a:t>
            </a:r>
            <a:endParaRPr lang="en-US" dirty="0"/>
          </a:p>
        </p:txBody>
      </p:sp>
    </p:spTree>
    <p:extLst>
      <p:ext uri="{BB962C8B-B14F-4D97-AF65-F5344CB8AC3E}">
        <p14:creationId xmlns:p14="http://schemas.microsoft.com/office/powerpoint/2010/main" val="354752981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smtClean="0"/>
              <a:t>Android Designer</a:t>
            </a:r>
            <a:endParaRPr lang="en-US" dirty="0"/>
          </a:p>
        </p:txBody>
      </p:sp>
      <p:sp>
        <p:nvSpPr>
          <p:cNvPr id="2" name="Title 1"/>
          <p:cNvSpPr>
            <a:spLocks noGrp="1"/>
          </p:cNvSpPr>
          <p:nvPr>
            <p:ph type="title"/>
          </p:nvPr>
        </p:nvSpPr>
        <p:spPr/>
        <p:txBody>
          <a:bodyPr/>
          <a:lstStyle/>
          <a:p>
            <a:r>
              <a:rPr lang="en-US" dirty="0" err="1" smtClean="0">
                <a:solidFill>
                  <a:srgbClr val="00BCF2"/>
                </a:solidFill>
              </a:rPr>
              <a:t>Integración</a:t>
            </a:r>
            <a:r>
              <a:rPr lang="en-US" dirty="0" smtClean="0">
                <a:solidFill>
                  <a:srgbClr val="00BCF2"/>
                </a:solidFill>
              </a:rPr>
              <a:t> Visual Studio</a:t>
            </a:r>
            <a:endParaRPr lang="en-US" dirty="0">
              <a:solidFill>
                <a:srgbClr val="00BCF2"/>
              </a:solidFill>
            </a:endParaRPr>
          </a:p>
        </p:txBody>
      </p:sp>
      <p:pic>
        <p:nvPicPr>
          <p:cNvPr id="6" name="Picture 5" descr="xamarin designer for ios visual studi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9" y="1706359"/>
            <a:ext cx="9749061" cy="5037015"/>
          </a:xfrm>
          <a:prstGeom prst="rect">
            <a:avLst/>
          </a:prstGeom>
        </p:spPr>
      </p:pic>
      <p:pic>
        <p:nvPicPr>
          <p:cNvPr id="3" name="Picture 2"/>
          <p:cNvPicPr>
            <a:picLocks noChangeAspect="1"/>
          </p:cNvPicPr>
          <p:nvPr/>
        </p:nvPicPr>
        <p:blipFill>
          <a:blip r:embed="rId3"/>
          <a:stretch>
            <a:fillRect/>
          </a:stretch>
        </p:blipFill>
        <p:spPr>
          <a:xfrm>
            <a:off x="1278595" y="2270978"/>
            <a:ext cx="5968384" cy="3721892"/>
          </a:xfrm>
          <a:prstGeom prst="rect">
            <a:avLst/>
          </a:prstGeom>
        </p:spPr>
      </p:pic>
    </p:spTree>
    <p:extLst>
      <p:ext uri="{BB962C8B-B14F-4D97-AF65-F5344CB8AC3E}">
        <p14:creationId xmlns:p14="http://schemas.microsoft.com/office/powerpoint/2010/main" val="85000174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27" y="1797616"/>
            <a:ext cx="2574203" cy="257420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316" y="1819584"/>
            <a:ext cx="2502600" cy="2502600"/>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85" y="1797616"/>
            <a:ext cx="2605193" cy="2605193"/>
          </a:xfrm>
          <a:prstGeom prst="rect">
            <a:avLst/>
          </a:prstGeom>
        </p:spPr>
      </p:pic>
      <p:sp>
        <p:nvSpPr>
          <p:cNvPr id="12" name="Title 11"/>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hay de Nuevo </a:t>
            </a:r>
            <a:r>
              <a:rPr lang="en-US" dirty="0" err="1" smtClean="0">
                <a:solidFill>
                  <a:srgbClr val="00BCF2"/>
                </a:solidFill>
              </a:rPr>
              <a:t>en</a:t>
            </a:r>
            <a:r>
              <a:rPr lang="en-US" dirty="0" smtClean="0">
                <a:solidFill>
                  <a:srgbClr val="00BCF2"/>
                </a:solidFill>
              </a:rPr>
              <a:t> la </a:t>
            </a:r>
            <a:r>
              <a:rPr lang="en-US" dirty="0" err="1" smtClean="0">
                <a:solidFill>
                  <a:srgbClr val="00BCF2"/>
                </a:solidFill>
              </a:rPr>
              <a:t>plataforma</a:t>
            </a:r>
            <a:r>
              <a:rPr lang="en-US" dirty="0" smtClean="0">
                <a:solidFill>
                  <a:srgbClr val="00BCF2"/>
                </a:solidFill>
              </a:rPr>
              <a:t> </a:t>
            </a:r>
            <a:r>
              <a:rPr lang="en-US" dirty="0" smtClean="0">
                <a:solidFill>
                  <a:srgbClr val="00BCF2"/>
                </a:solidFill>
                <a:latin typeface="Segoe UI" charset="0"/>
                <a:ea typeface="Segoe UI" charset="0"/>
                <a:cs typeface="Segoe UI" charset="0"/>
              </a:rPr>
              <a:t>Xamarin</a:t>
            </a:r>
            <a:r>
              <a:rPr lang="en-US" dirty="0" smtClean="0">
                <a:solidFill>
                  <a:srgbClr val="00BCF2"/>
                </a:solidFill>
              </a:rPr>
              <a:t>?</a:t>
            </a:r>
            <a:endParaRPr lang="en-US" dirty="0">
              <a:solidFill>
                <a:srgbClr val="00BCF2"/>
              </a:solidFill>
            </a:endParaRPr>
          </a:p>
        </p:txBody>
      </p:sp>
      <p:sp>
        <p:nvSpPr>
          <p:cNvPr id="18" name="Rectangle 17"/>
          <p:cNvSpPr/>
          <p:nvPr/>
        </p:nvSpPr>
        <p:spPr>
          <a:xfrm>
            <a:off x="853046" y="4314578"/>
            <a:ext cx="2542564" cy="701731"/>
          </a:xfrm>
          <a:prstGeom prst="rect">
            <a:avLst/>
          </a:prstGeom>
        </p:spPr>
        <p:txBody>
          <a:bodyPr wrap="square">
            <a:spAutoFit/>
          </a:bodyPr>
          <a:lstStyle/>
          <a:p>
            <a:pPr algn="ctr" defTabSz="1100639" latinLnBrk="1" hangingPunct="0">
              <a:lnSpc>
                <a:spcPct val="110000"/>
              </a:lnSpc>
            </a:pPr>
            <a:r>
              <a:rPr lang="en-US" dirty="0" err="1" smtClean="0">
                <a:latin typeface="Segoe UI Light" charset="0"/>
                <a:ea typeface="Segoe UI Light" charset="0"/>
                <a:cs typeface="Segoe UI Light" charset="0"/>
                <a:sym typeface="Segoe UI"/>
              </a:rPr>
              <a:t>Mejorada</a:t>
            </a:r>
            <a:r>
              <a:rPr lang="en-US" dirty="0" smtClean="0">
                <a:latin typeface="Segoe UI Light" charset="0"/>
                <a:ea typeface="Segoe UI Light" charset="0"/>
                <a:cs typeface="Segoe UI Light" charset="0"/>
                <a:sym typeface="Segoe UI"/>
              </a:rPr>
              <a:t> la </a:t>
            </a:r>
            <a:r>
              <a:rPr lang="en-US" dirty="0" err="1" smtClean="0">
                <a:latin typeface="Segoe UI Light" charset="0"/>
                <a:ea typeface="Segoe UI Light" charset="0"/>
                <a:cs typeface="Segoe UI Light" charset="0"/>
                <a:sym typeface="Segoe UI"/>
              </a:rPr>
              <a:t>integración</a:t>
            </a:r>
            <a:r>
              <a:rPr lang="en-US" dirty="0" smtClean="0">
                <a:latin typeface="Segoe UI Light" charset="0"/>
                <a:ea typeface="Segoe UI Light" charset="0"/>
                <a:cs typeface="Segoe UI Light" charset="0"/>
                <a:sym typeface="Segoe UI"/>
              </a:rPr>
              <a:t> con VS</a:t>
            </a:r>
            <a:endParaRPr lang="en-US" dirty="0">
              <a:latin typeface="Segoe UI Light" charset="0"/>
              <a:ea typeface="Segoe UI Light" charset="0"/>
              <a:cs typeface="Segoe UI Light" charset="0"/>
              <a:sym typeface="Segoe UI"/>
            </a:endParaRPr>
          </a:p>
        </p:txBody>
      </p:sp>
      <p:sp>
        <p:nvSpPr>
          <p:cNvPr id="20" name="Rectangle 19"/>
          <p:cNvSpPr/>
          <p:nvPr/>
        </p:nvSpPr>
        <p:spPr>
          <a:xfrm>
            <a:off x="3717993" y="4314578"/>
            <a:ext cx="2125577" cy="397032"/>
          </a:xfrm>
          <a:prstGeom prst="rect">
            <a:avLst/>
          </a:prstGeom>
        </p:spPr>
        <p:txBody>
          <a:bodyPr wrap="square">
            <a:spAutoFit/>
          </a:bodyPr>
          <a:lstStyle/>
          <a:p>
            <a:pPr algn="ctr" defTabSz="1100639" latinLnBrk="1" hangingPunct="0">
              <a:lnSpc>
                <a:spcPct val="110000"/>
              </a:lnSpc>
            </a:pPr>
            <a:r>
              <a:rPr lang="en-US" dirty="0" err="1">
                <a:latin typeface="Segoe UI Light" charset="0"/>
                <a:ea typeface="Segoe UI Light" charset="0"/>
                <a:cs typeface="Segoe UI Light" charset="0"/>
              </a:rPr>
              <a:t>Xamarin.Forms</a:t>
            </a:r>
            <a:r>
              <a:rPr lang="en-US" dirty="0">
                <a:latin typeface="Segoe UI Light" charset="0"/>
                <a:ea typeface="Segoe UI Light" charset="0"/>
                <a:cs typeface="Segoe UI Light" charset="0"/>
              </a:rPr>
              <a:t> 2.0</a:t>
            </a:r>
          </a:p>
        </p:txBody>
      </p:sp>
      <p:sp>
        <p:nvSpPr>
          <p:cNvPr id="21" name="Rectangle 20"/>
          <p:cNvSpPr/>
          <p:nvPr/>
        </p:nvSpPr>
        <p:spPr>
          <a:xfrm>
            <a:off x="6543159" y="4314578"/>
            <a:ext cx="2232795" cy="369332"/>
          </a:xfrm>
          <a:prstGeom prst="rect">
            <a:avLst/>
          </a:prstGeom>
        </p:spPr>
        <p:txBody>
          <a:bodyPr wrap="square">
            <a:spAutoFit/>
          </a:bodyPr>
          <a:lstStyle/>
          <a:p>
            <a:pPr algn="ctr" defTabSz="1100639" latinLnBrk="1" hangingPunct="0"/>
            <a:r>
              <a:rPr lang="en-US" altLang="zh-CN" dirty="0">
                <a:latin typeface="Segoe UI Light" charset="0"/>
                <a:ea typeface="Segoe UI Light" charset="0"/>
                <a:cs typeface="Segoe UI Light" charset="0"/>
                <a:sym typeface="Segoe UI"/>
              </a:rPr>
              <a:t>iOS 9 &amp; Android M</a:t>
            </a:r>
          </a:p>
        </p:txBody>
      </p:sp>
      <p:sp>
        <p:nvSpPr>
          <p:cNvPr id="23" name="Rectangle 22"/>
          <p:cNvSpPr/>
          <p:nvPr/>
        </p:nvSpPr>
        <p:spPr>
          <a:xfrm>
            <a:off x="9377550" y="4297686"/>
            <a:ext cx="2084896" cy="646331"/>
          </a:xfrm>
          <a:prstGeom prst="rect">
            <a:avLst/>
          </a:prstGeom>
        </p:spPr>
        <p:txBody>
          <a:bodyPr wrap="square">
            <a:spAutoFit/>
          </a:bodyPr>
          <a:lstStyle/>
          <a:p>
            <a:pPr algn="ctr" defTabSz="1100639" latinLnBrk="1" hangingPunct="0"/>
            <a:r>
              <a:rPr lang="en-US" dirty="0" err="1" smtClean="0">
                <a:latin typeface="Segoe UI Light" charset="0"/>
                <a:ea typeface="Segoe UI Light" charset="0"/>
                <a:cs typeface="Segoe UI Light" charset="0"/>
                <a:sym typeface="Segoe UI"/>
              </a:rPr>
              <a:t>Tecnologías</a:t>
            </a:r>
            <a:r>
              <a:rPr lang="en-US" dirty="0" smtClean="0">
                <a:latin typeface="Segoe UI Light" charset="0"/>
                <a:ea typeface="Segoe UI Light" charset="0"/>
                <a:cs typeface="Segoe UI Light" charset="0"/>
                <a:sym typeface="Segoe UI"/>
              </a:rPr>
              <a:t> </a:t>
            </a:r>
            <a:r>
              <a:rPr lang="en-US" dirty="0" err="1" smtClean="0">
                <a:latin typeface="Segoe UI Light" charset="0"/>
                <a:ea typeface="Segoe UI Light" charset="0"/>
                <a:cs typeface="Segoe UI Light" charset="0"/>
                <a:sym typeface="Segoe UI"/>
              </a:rPr>
              <a:t>nuevas</a:t>
            </a:r>
            <a:r>
              <a:rPr lang="en-US" dirty="0" smtClean="0">
                <a:latin typeface="Segoe UI Light" charset="0"/>
                <a:ea typeface="Segoe UI Light" charset="0"/>
                <a:cs typeface="Segoe UI Light" charset="0"/>
                <a:sym typeface="Segoe UI"/>
              </a:rPr>
              <a:t> </a:t>
            </a:r>
            <a:r>
              <a:rPr lang="en-US" dirty="0" err="1" smtClean="0">
                <a:latin typeface="Segoe UI Light" charset="0"/>
                <a:ea typeface="Segoe UI Light" charset="0"/>
                <a:cs typeface="Segoe UI Light" charset="0"/>
                <a:sym typeface="Segoe UI"/>
              </a:rPr>
              <a:t>en</a:t>
            </a:r>
            <a:r>
              <a:rPr lang="en-US" dirty="0" smtClean="0">
                <a:latin typeface="Segoe UI Light" charset="0"/>
                <a:ea typeface="Segoe UI Light" charset="0"/>
                <a:cs typeface="Segoe UI Light" charset="0"/>
                <a:sym typeface="Segoe UI"/>
              </a:rPr>
              <a:t> Preview</a:t>
            </a:r>
            <a:endParaRPr lang="en-US" dirty="0">
              <a:latin typeface="Segoe UI Light" charset="0"/>
              <a:ea typeface="Segoe UI Light" charset="0"/>
              <a:cs typeface="Segoe UI Light" charset="0"/>
              <a:sym typeface="Segoe UI"/>
            </a:endParaRPr>
          </a:p>
        </p:txBody>
      </p:sp>
      <p:cxnSp>
        <p:nvCxnSpPr>
          <p:cNvPr id="31" name="Straight Connector 30"/>
          <p:cNvCxnSpPr/>
          <p:nvPr/>
        </p:nvCxnSpPr>
        <p:spPr>
          <a:xfrm>
            <a:off x="1294614" y="6292804"/>
            <a:ext cx="3058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397" y="6292804"/>
            <a:ext cx="3058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158303" y="6292804"/>
            <a:ext cx="3058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9391584" y="2174788"/>
            <a:ext cx="1712251" cy="1712251"/>
          </a:xfrm>
          <a:prstGeom prst="ellipse">
            <a:avLst/>
          </a:prstGeom>
          <a:noFill/>
          <a:ln w="19050">
            <a:solidFill>
              <a:srgbClr val="1FA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6848" y="2072608"/>
            <a:ext cx="1997787" cy="1997787"/>
          </a:xfrm>
          <a:prstGeom prst="rect">
            <a:avLst/>
          </a:prstGeom>
        </p:spPr>
      </p:pic>
    </p:spTree>
    <p:extLst>
      <p:ext uri="{BB962C8B-B14F-4D97-AF65-F5344CB8AC3E}">
        <p14:creationId xmlns:p14="http://schemas.microsoft.com/office/powerpoint/2010/main" val="3371715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28" y="1805861"/>
            <a:ext cx="3200400" cy="3200400"/>
          </a:xfrm>
          <a:prstGeom prst="rect">
            <a:avLst/>
          </a:prstGeom>
        </p:spPr>
      </p:pic>
      <p:sp>
        <p:nvSpPr>
          <p:cNvPr id="12" name="Title 11"/>
          <p:cNvSpPr>
            <a:spLocks noGrp="1"/>
          </p:cNvSpPr>
          <p:nvPr>
            <p:ph type="title"/>
          </p:nvPr>
        </p:nvSpPr>
        <p:spPr/>
        <p:txBody>
          <a:bodyPr/>
          <a:lstStyle/>
          <a:p>
            <a:r>
              <a:rPr lang="en-US" b="1" dirty="0" smtClean="0">
                <a:solidFill>
                  <a:srgbClr val="06AED0"/>
                </a:solidFill>
              </a:rPr>
              <a:t>Preview Technologies</a:t>
            </a:r>
            <a:endParaRPr lang="en-US" dirty="0">
              <a:solidFill>
                <a:srgbClr val="06AED0"/>
              </a:solidFill>
            </a:endParaRPr>
          </a:p>
        </p:txBody>
      </p:sp>
      <p:cxnSp>
        <p:nvCxnSpPr>
          <p:cNvPr id="31" name="Straight Connector 30"/>
          <p:cNvCxnSpPr/>
          <p:nvPr/>
        </p:nvCxnSpPr>
        <p:spPr>
          <a:xfrm>
            <a:off x="1294614" y="6292804"/>
            <a:ext cx="3058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397" y="6292804"/>
            <a:ext cx="3058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158303" y="6292804"/>
            <a:ext cx="3058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960" y="1929379"/>
            <a:ext cx="3200400" cy="3200400"/>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7315591" y="906196"/>
            <a:ext cx="4572000" cy="4572000"/>
          </a:xfrm>
          <a:prstGeom prst="rect">
            <a:avLst/>
          </a:prstGeom>
        </p:spPr>
      </p:pic>
      <p:sp>
        <p:nvSpPr>
          <p:cNvPr id="26" name="Rectangle 25"/>
          <p:cNvSpPr/>
          <p:nvPr/>
        </p:nvSpPr>
        <p:spPr>
          <a:xfrm>
            <a:off x="853046" y="4931263"/>
            <a:ext cx="2542564" cy="430887"/>
          </a:xfrm>
          <a:prstGeom prst="rect">
            <a:avLst/>
          </a:prstGeom>
        </p:spPr>
        <p:txBody>
          <a:bodyPr wrap="square">
            <a:spAutoFit/>
          </a:bodyPr>
          <a:lstStyle/>
          <a:p>
            <a:pPr algn="ctr" defTabSz="1100639" latinLnBrk="1" hangingPunct="0">
              <a:lnSpc>
                <a:spcPct val="110000"/>
              </a:lnSpc>
            </a:pPr>
            <a:r>
              <a:rPr lang="en-US" sz="2000" dirty="0" smtClean="0">
                <a:latin typeface="Segoe UI Light" charset="0"/>
                <a:ea typeface="Segoe UI Light" charset="0"/>
                <a:cs typeface="Segoe UI Light" charset="0"/>
                <a:sym typeface="Segoe UI"/>
              </a:rPr>
              <a:t>Profiler</a:t>
            </a:r>
            <a:endParaRPr lang="en-US" sz="2000" dirty="0">
              <a:latin typeface="Segoe UI Light" charset="0"/>
              <a:ea typeface="Segoe UI Light" charset="0"/>
              <a:cs typeface="Segoe UI Light" charset="0"/>
              <a:sym typeface="Segoe UI"/>
            </a:endParaRPr>
          </a:p>
        </p:txBody>
      </p:sp>
      <p:sp>
        <p:nvSpPr>
          <p:cNvPr id="27" name="Rectangle 26"/>
          <p:cNvSpPr/>
          <p:nvPr/>
        </p:nvSpPr>
        <p:spPr>
          <a:xfrm>
            <a:off x="4684577" y="4776465"/>
            <a:ext cx="2825166" cy="769441"/>
          </a:xfrm>
          <a:prstGeom prst="rect">
            <a:avLst/>
          </a:prstGeom>
        </p:spPr>
        <p:txBody>
          <a:bodyPr wrap="square">
            <a:spAutoFit/>
          </a:bodyPr>
          <a:lstStyle/>
          <a:p>
            <a:pPr algn="ctr" defTabSz="1100639" latinLnBrk="1" hangingPunct="0">
              <a:lnSpc>
                <a:spcPct val="110000"/>
              </a:lnSpc>
            </a:pPr>
            <a:r>
              <a:rPr lang="en-US" sz="2000" dirty="0" smtClean="0">
                <a:latin typeface="Segoe UI Light" charset="0"/>
                <a:ea typeface="Segoe UI Light" charset="0"/>
                <a:cs typeface="Segoe UI Light" charset="0"/>
              </a:rPr>
              <a:t>Objective Sharpie</a:t>
            </a:r>
          </a:p>
          <a:p>
            <a:pPr algn="ctr" defTabSz="1100639" latinLnBrk="1" hangingPunct="0">
              <a:lnSpc>
                <a:spcPct val="110000"/>
              </a:lnSpc>
            </a:pPr>
            <a:r>
              <a:rPr lang="en-US" sz="2000" dirty="0" err="1" smtClean="0">
                <a:latin typeface="Segoe UI Light" charset="0"/>
                <a:ea typeface="Segoe UI Light" charset="0"/>
                <a:cs typeface="Segoe UI Light" charset="0"/>
              </a:rPr>
              <a:t>CocoaPod</a:t>
            </a:r>
            <a:r>
              <a:rPr lang="en-US" sz="2000" dirty="0" smtClean="0">
                <a:latin typeface="Segoe UI Light" charset="0"/>
                <a:ea typeface="Segoe UI Light" charset="0"/>
                <a:cs typeface="Segoe UI Light" charset="0"/>
              </a:rPr>
              <a:t> Integration</a:t>
            </a:r>
            <a:endParaRPr lang="en-US" sz="2000" dirty="0">
              <a:latin typeface="Segoe UI Light" charset="0"/>
              <a:ea typeface="Segoe UI Light" charset="0"/>
              <a:cs typeface="Segoe UI Light" charset="0"/>
            </a:endParaRPr>
          </a:p>
        </p:txBody>
      </p:sp>
      <p:sp>
        <p:nvSpPr>
          <p:cNvPr id="29" name="Rectangle 28"/>
          <p:cNvSpPr/>
          <p:nvPr/>
        </p:nvSpPr>
        <p:spPr>
          <a:xfrm>
            <a:off x="8587605" y="4973995"/>
            <a:ext cx="2232795" cy="400110"/>
          </a:xfrm>
          <a:prstGeom prst="rect">
            <a:avLst/>
          </a:prstGeom>
        </p:spPr>
        <p:txBody>
          <a:bodyPr wrap="square">
            <a:spAutoFit/>
          </a:bodyPr>
          <a:lstStyle/>
          <a:p>
            <a:pPr algn="ctr" defTabSz="1100639" latinLnBrk="1" hangingPunct="0"/>
            <a:r>
              <a:rPr lang="en-US" altLang="zh-CN" sz="2000" smtClean="0">
                <a:latin typeface="Segoe UI Light" charset="0"/>
                <a:ea typeface="Segoe UI Light" charset="0"/>
                <a:cs typeface="Segoe UI Light" charset="0"/>
                <a:sym typeface="Segoe UI"/>
              </a:rPr>
              <a:t>Inspector</a:t>
            </a:r>
            <a:endParaRPr lang="en-US" altLang="zh-CN" sz="2000" dirty="0">
              <a:latin typeface="Segoe UI Light" charset="0"/>
              <a:ea typeface="Segoe UI Light" charset="0"/>
              <a:cs typeface="Segoe UI Light" charset="0"/>
              <a:sym typeface="Segoe UI"/>
            </a:endParaRPr>
          </a:p>
        </p:txBody>
      </p:sp>
    </p:spTree>
    <p:extLst>
      <p:ext uri="{BB962C8B-B14F-4D97-AF65-F5344CB8AC3E}">
        <p14:creationId xmlns:p14="http://schemas.microsoft.com/office/powerpoint/2010/main" val="407840702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0BCF2"/>
                </a:solidFill>
              </a:rPr>
              <a:t>Xamarin </a:t>
            </a:r>
          </a:p>
        </p:txBody>
      </p:sp>
      <p:grpSp>
        <p:nvGrpSpPr>
          <p:cNvPr id="16" name="Group 15"/>
          <p:cNvGrpSpPr/>
          <p:nvPr/>
        </p:nvGrpSpPr>
        <p:grpSpPr>
          <a:xfrm>
            <a:off x="887731" y="2369841"/>
            <a:ext cx="3388306" cy="1126224"/>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BUILD</a:t>
              </a:r>
              <a:endParaRPr lang="en-US" sz="1372" b="1" dirty="0">
                <a:solidFill>
                  <a:srgbClr val="FFFFFF"/>
                </a:solidFill>
              </a:endParaRPr>
            </a:p>
          </p:txBody>
        </p:sp>
      </p:grpSp>
      <p:grpSp>
        <p:nvGrpSpPr>
          <p:cNvPr id="12" name="Group 11"/>
          <p:cNvGrpSpPr/>
          <p:nvPr/>
        </p:nvGrpSpPr>
        <p:grpSpPr>
          <a:xfrm>
            <a:off x="4391641" y="2369839"/>
            <a:ext cx="3592421" cy="113103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TEST</a:t>
              </a:r>
            </a:p>
          </p:txBody>
        </p:sp>
      </p:grpSp>
      <p:grpSp>
        <p:nvGrpSpPr>
          <p:cNvPr id="14" name="Group 13"/>
          <p:cNvGrpSpPr/>
          <p:nvPr/>
        </p:nvGrpSpPr>
        <p:grpSpPr>
          <a:xfrm>
            <a:off x="8099665" y="2369841"/>
            <a:ext cx="3204603" cy="1122632"/>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MONITOREA</a:t>
              </a:r>
              <a:endParaRPr lang="en-US" sz="1372" b="1" dirty="0">
                <a:solidFill>
                  <a:srgbClr val="FFFFFF"/>
                </a:solidFill>
              </a:endParaRPr>
            </a:p>
          </p:txBody>
        </p:sp>
      </p:grpSp>
      <p:grpSp>
        <p:nvGrpSpPr>
          <p:cNvPr id="15" name="Group 14"/>
          <p:cNvGrpSpPr/>
          <p:nvPr/>
        </p:nvGrpSpPr>
        <p:grpSpPr>
          <a:xfrm>
            <a:off x="3840530" y="4491820"/>
            <a:ext cx="4510938" cy="112263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17540" y="4581390"/>
              <a:ext cx="4601392" cy="1145142"/>
            </a:xfrm>
            <a:prstGeom prst="rect">
              <a:avLst/>
            </a:prstGeom>
            <a:noFill/>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ACELERA</a:t>
              </a:r>
              <a:endParaRPr lang="en-US" sz="1372" b="1" dirty="0">
                <a:solidFill>
                  <a:srgbClr val="FFFFFF"/>
                </a:solidFill>
              </a:endParaRPr>
            </a:p>
          </p:txBody>
        </p:sp>
      </p:grpSp>
      <p:grpSp>
        <p:nvGrpSpPr>
          <p:cNvPr id="27" name="Group 26"/>
          <p:cNvGrpSpPr/>
          <p:nvPr/>
        </p:nvGrpSpPr>
        <p:grpSpPr>
          <a:xfrm>
            <a:off x="2437346" y="3661790"/>
            <a:ext cx="7311083" cy="699757"/>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206470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23024"/>
            <a:ext cx="7964440" cy="1588011"/>
          </a:xfrm>
          <a:prstGeom prst="rect">
            <a:avLst/>
          </a:prstGeom>
        </p:spPr>
      </p:pic>
      <p:sp>
        <p:nvSpPr>
          <p:cNvPr id="2" name="TextBox 1"/>
          <p:cNvSpPr txBox="1"/>
          <p:nvPr/>
        </p:nvSpPr>
        <p:spPr>
          <a:xfrm>
            <a:off x="208156" y="3052956"/>
            <a:ext cx="2236510" cy="837152"/>
          </a:xfrm>
          <a:prstGeom prst="rect">
            <a:avLst/>
          </a:prstGeom>
          <a:noFill/>
        </p:spPr>
        <p:txBody>
          <a:bodyPr wrap="none" lIns="243840" tIns="195072" rIns="243840" bIns="195072" rtlCol="0">
            <a:spAutoFit/>
          </a:bodyPr>
          <a:lstStyle/>
          <a:p>
            <a:pPr>
              <a:lnSpc>
                <a:spcPct val="90000"/>
              </a:lnSpc>
            </a:pPr>
            <a:r>
              <a:rPr lang="en-US" sz="3200" i="1" dirty="0" err="1" smtClean="0">
                <a:gradFill>
                  <a:gsLst>
                    <a:gs pos="2917">
                      <a:schemeClr val="tx1"/>
                    </a:gs>
                    <a:gs pos="30000">
                      <a:schemeClr val="tx1"/>
                    </a:gs>
                  </a:gsLst>
                  <a:lin ang="5400000" scaled="0"/>
                </a:gradFill>
              </a:rPr>
              <a:t>Ahora</a:t>
            </a:r>
            <a:r>
              <a:rPr lang="en-US" sz="3200" i="1" dirty="0" smtClean="0">
                <a:gradFill>
                  <a:gsLst>
                    <a:gs pos="2917">
                      <a:schemeClr val="tx1"/>
                    </a:gs>
                    <a:gs pos="30000">
                      <a:schemeClr val="tx1"/>
                    </a:gs>
                  </a:gsLst>
                  <a:lin ang="5400000" scaled="0"/>
                </a:gradFill>
              </a:rPr>
              <a:t> con</a:t>
            </a:r>
            <a:endParaRPr lang="en-US" sz="3200" i="1" dirty="0">
              <a:gradFill>
                <a:gsLst>
                  <a:gs pos="2917">
                    <a:schemeClr val="tx1"/>
                  </a:gs>
                  <a:gs pos="30000">
                    <a:schemeClr val="tx1"/>
                  </a:gs>
                </a:gsLst>
                <a:lin ang="5400000" scaled="0"/>
              </a:gradFill>
            </a:endParaRPr>
          </a:p>
        </p:txBody>
      </p:sp>
      <p:pic>
        <p:nvPicPr>
          <p:cNvPr id="4" name="Picture 3" descr="http://s.pluralsight.com/sc/img/about/pluralsight-logo-black-500x155-v1.png"/>
          <p:cNvPicPr/>
          <p:nvPr/>
        </p:nvPicPr>
        <p:blipFill>
          <a:blip r:embed="rId3">
            <a:extLst>
              <a:ext uri="{28A0092B-C50C-407E-A947-70E740481C1C}">
                <a14:useLocalDpi xmlns:a14="http://schemas.microsoft.com/office/drawing/2010/main" val="0"/>
              </a:ext>
            </a:extLst>
          </a:blip>
          <a:srcRect/>
          <a:stretch>
            <a:fillRect/>
          </a:stretch>
        </p:blipFill>
        <p:spPr bwMode="auto">
          <a:xfrm>
            <a:off x="2060950" y="2805153"/>
            <a:ext cx="4761865" cy="1475105"/>
          </a:xfrm>
          <a:prstGeom prst="rect">
            <a:avLst/>
          </a:prstGeom>
          <a:noFill/>
          <a:ln>
            <a:noFill/>
          </a:ln>
        </p:spPr>
      </p:pic>
    </p:spTree>
    <p:extLst>
      <p:ext uri="{BB962C8B-B14F-4D97-AF65-F5344CB8AC3E}">
        <p14:creationId xmlns:p14="http://schemas.microsoft.com/office/powerpoint/2010/main" val="35883510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3603"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10 </a:t>
            </a:r>
            <a:r>
              <a:rPr lang="en-US" sz="3733" dirty="0" err="1" smtClean="0">
                <a:solidFill>
                  <a:schemeClr val="bg1"/>
                </a:solidFill>
                <a:ea typeface="Segoe UI" pitchFamily="34" charset="0"/>
                <a:cs typeface="Segoe UI" pitchFamily="34" charset="0"/>
              </a:rPr>
              <a:t>cursos</a:t>
            </a:r>
            <a:endParaRPr lang="en-US" sz="24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3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Pro w/MSDN</a:t>
            </a: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Test Pro w/MSDN</a:t>
            </a:r>
          </a:p>
        </p:txBody>
      </p:sp>
      <p:sp>
        <p:nvSpPr>
          <p:cNvPr id="4" name="Rectangle 3"/>
          <p:cNvSpPr/>
          <p:nvPr/>
        </p:nvSpPr>
        <p:spPr bwMode="auto">
          <a:xfrm>
            <a:off x="2824589"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20 </a:t>
            </a:r>
            <a:r>
              <a:rPr lang="en-US" sz="3733" dirty="0" err="1" smtClean="0">
                <a:solidFill>
                  <a:schemeClr val="bg1"/>
                </a:solidFill>
                <a:ea typeface="Segoe UI" pitchFamily="34" charset="0"/>
                <a:cs typeface="Segoe UI" pitchFamily="34" charset="0"/>
              </a:rPr>
              <a:t>cursos</a:t>
            </a:r>
            <a:endParaRPr lang="en-US" sz="12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12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Premium w/MSDN</a:t>
            </a: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MSDN Platforms</a:t>
            </a:r>
          </a:p>
        </p:txBody>
      </p:sp>
      <p:pic>
        <p:nvPicPr>
          <p:cNvPr id="7" name="Picture 6" descr="http://s.pluralsight.com/sc/img/about/pluralsight-logo-black-500x155-v1.png"/>
          <p:cNvPicPr/>
          <p:nvPr/>
        </p:nvPicPr>
        <p:blipFill>
          <a:blip r:embed="rId2">
            <a:extLst>
              <a:ext uri="{28A0092B-C50C-407E-A947-70E740481C1C}">
                <a14:useLocalDpi xmlns:a14="http://schemas.microsoft.com/office/drawing/2010/main" val="0"/>
              </a:ext>
            </a:extLst>
          </a:blip>
          <a:srcRect/>
          <a:stretch>
            <a:fillRect/>
          </a:stretch>
        </p:blipFill>
        <p:spPr bwMode="auto">
          <a:xfrm>
            <a:off x="78512" y="1"/>
            <a:ext cx="4761865" cy="1475105"/>
          </a:xfrm>
          <a:prstGeom prst="rect">
            <a:avLst/>
          </a:prstGeom>
          <a:noFill/>
          <a:ln>
            <a:noFill/>
          </a:ln>
        </p:spPr>
      </p:pic>
      <p:sp>
        <p:nvSpPr>
          <p:cNvPr id="2" name="Title 1"/>
          <p:cNvSpPr>
            <a:spLocks noGrp="1"/>
          </p:cNvSpPr>
          <p:nvPr>
            <p:ph type="title"/>
          </p:nvPr>
        </p:nvSpPr>
        <p:spPr>
          <a:xfrm>
            <a:off x="386803" y="289516"/>
            <a:ext cx="11439957" cy="899665"/>
          </a:xfrm>
        </p:spPr>
        <p:txBody>
          <a:bodyPr/>
          <a:lstStyle/>
          <a:p>
            <a:r>
              <a:rPr lang="en-US" dirty="0" smtClean="0"/>
              <a:t>					</a:t>
            </a:r>
            <a:r>
              <a:rPr lang="en-US" dirty="0" err="1" smtClean="0">
                <a:solidFill>
                  <a:srgbClr val="00BCF2"/>
                </a:solidFill>
              </a:rPr>
              <a:t>beneficios</a:t>
            </a:r>
            <a:endParaRPr lang="en-US" dirty="0">
              <a:solidFill>
                <a:srgbClr val="00BCF2"/>
              </a:solidFill>
            </a:endParaRPr>
          </a:p>
        </p:txBody>
      </p:sp>
      <p:sp>
        <p:nvSpPr>
          <p:cNvPr id="9" name="Rectangle 8"/>
          <p:cNvSpPr/>
          <p:nvPr/>
        </p:nvSpPr>
        <p:spPr bwMode="auto">
          <a:xfrm>
            <a:off x="5505574"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30 </a:t>
            </a:r>
            <a:r>
              <a:rPr lang="en-US" sz="3733" dirty="0" err="1" smtClean="0">
                <a:solidFill>
                  <a:schemeClr val="bg1"/>
                </a:solidFill>
                <a:ea typeface="Segoe UI" pitchFamily="34" charset="0"/>
                <a:cs typeface="Segoe UI" pitchFamily="34" charset="0"/>
              </a:rPr>
              <a:t>cursos</a:t>
            </a:r>
            <a:endParaRPr lang="en-US" sz="12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12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a:t>
            </a:r>
            <a:r>
              <a:rPr lang="en-US" sz="1867" dirty="0">
                <a:solidFill>
                  <a:schemeClr val="bg1"/>
                </a:solidFill>
                <a:ea typeface="Segoe UI" pitchFamily="34" charset="0"/>
                <a:cs typeface="Segoe UI" pitchFamily="34" charset="0"/>
              </a:rPr>
              <a:t>Ultimate w/MSDN</a:t>
            </a:r>
          </a:p>
          <a:p>
            <a:pPr algn="ctr" defTabSz="932449" fontAlgn="base">
              <a:lnSpc>
                <a:spcPct val="90000"/>
              </a:lnSpc>
              <a:spcBef>
                <a:spcPct val="0"/>
              </a:spcBef>
              <a:spcAft>
                <a:spcPct val="0"/>
              </a:spcAft>
            </a:pPr>
            <a:endParaRPr lang="en-US" sz="1867" dirty="0">
              <a:solidFill>
                <a:schemeClr val="bg1"/>
              </a:solidFill>
              <a:ea typeface="Segoe UI" pitchFamily="34" charset="0"/>
              <a:cs typeface="Segoe UI" pitchFamily="34" charset="0"/>
            </a:endParaRPr>
          </a:p>
        </p:txBody>
      </p:sp>
      <p:sp>
        <p:nvSpPr>
          <p:cNvPr id="5" name="TextBox 4"/>
          <p:cNvSpPr txBox="1"/>
          <p:nvPr/>
        </p:nvSpPr>
        <p:spPr>
          <a:xfrm>
            <a:off x="1" y="5210023"/>
            <a:ext cx="8074001" cy="722185"/>
          </a:xfrm>
          <a:prstGeom prst="rect">
            <a:avLst/>
          </a:prstGeom>
          <a:noFill/>
        </p:spPr>
        <p:txBody>
          <a:bodyPr wrap="square" lIns="243840" tIns="195072" rIns="243840" bIns="195072" rtlCol="0">
            <a:spAutoFit/>
          </a:bodyPr>
          <a:lstStyle/>
          <a:p>
            <a:r>
              <a:rPr lang="en-US" sz="2133" i="1" dirty="0" err="1" smtClean="0"/>
              <a:t>Disponible</a:t>
            </a:r>
            <a:r>
              <a:rPr lang="en-US" sz="2133" i="1" dirty="0" smtClean="0"/>
              <a:t> </a:t>
            </a:r>
            <a:r>
              <a:rPr lang="en-US" sz="2133" i="1" dirty="0" err="1" smtClean="0"/>
              <a:t>desde</a:t>
            </a:r>
            <a:r>
              <a:rPr lang="en-US" sz="2133" i="1" dirty="0" smtClean="0"/>
              <a:t> el 11 de </a:t>
            </a:r>
            <a:r>
              <a:rPr lang="en-US" sz="2133" i="1" dirty="0" err="1" smtClean="0"/>
              <a:t>Noviembre</a:t>
            </a:r>
            <a:r>
              <a:rPr lang="en-US" sz="2133" i="1" dirty="0" smtClean="0"/>
              <a:t>, 2015.</a:t>
            </a:r>
            <a:endParaRPr lang="en-US" sz="2133" i="1" dirty="0"/>
          </a:p>
        </p:txBody>
      </p:sp>
      <p:sp>
        <p:nvSpPr>
          <p:cNvPr id="6" name="Rectangle 5"/>
          <p:cNvSpPr/>
          <p:nvPr/>
        </p:nvSpPr>
        <p:spPr bwMode="auto">
          <a:xfrm>
            <a:off x="143603" y="4215642"/>
            <a:ext cx="7930399" cy="75108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2400" dirty="0">
                <a:solidFill>
                  <a:schemeClr val="bg1"/>
                </a:solidFill>
              </a:rPr>
              <a:t>15% </a:t>
            </a:r>
            <a:r>
              <a:rPr lang="en-US" sz="2400" dirty="0" err="1" smtClean="0">
                <a:solidFill>
                  <a:schemeClr val="bg1"/>
                </a:solidFill>
              </a:rPr>
              <a:t>descuento</a:t>
            </a:r>
            <a:r>
              <a:rPr lang="en-US" sz="2400" dirty="0" smtClean="0">
                <a:solidFill>
                  <a:schemeClr val="bg1"/>
                </a:solidFill>
              </a:rPr>
              <a:t> </a:t>
            </a:r>
            <a:r>
              <a:rPr lang="en-US" sz="2400" dirty="0" err="1" smtClean="0">
                <a:solidFill>
                  <a:schemeClr val="bg1"/>
                </a:solidFill>
              </a:rPr>
              <a:t>en</a:t>
            </a:r>
            <a:r>
              <a:rPr lang="en-US" sz="2400" dirty="0">
                <a:solidFill>
                  <a:schemeClr val="bg1"/>
                </a:solidFill>
              </a:rPr>
              <a:t> </a:t>
            </a:r>
            <a:r>
              <a:rPr lang="en-US" sz="2400" dirty="0" smtClean="0">
                <a:solidFill>
                  <a:schemeClr val="bg1"/>
                </a:solidFill>
              </a:rPr>
              <a:t>la </a:t>
            </a:r>
            <a:r>
              <a:rPr lang="en-US" sz="2400" dirty="0" err="1" smtClean="0">
                <a:solidFill>
                  <a:schemeClr val="bg1"/>
                </a:solidFill>
              </a:rPr>
              <a:t>compra</a:t>
            </a:r>
            <a:r>
              <a:rPr lang="en-US" sz="2400" dirty="0" smtClean="0">
                <a:solidFill>
                  <a:schemeClr val="bg1"/>
                </a:solidFill>
              </a:rPr>
              <a:t> de </a:t>
            </a:r>
            <a:r>
              <a:rPr lang="en-US" sz="2400" dirty="0" err="1" smtClean="0">
                <a:solidFill>
                  <a:schemeClr val="bg1"/>
                </a:solidFill>
              </a:rPr>
              <a:t>suscripción</a:t>
            </a:r>
            <a:r>
              <a:rPr lang="en-US" sz="2400" dirty="0" smtClean="0">
                <a:solidFill>
                  <a:schemeClr val="bg1"/>
                </a:solidFill>
              </a:rPr>
              <a:t>  </a:t>
            </a:r>
            <a:r>
              <a:rPr lang="en-US" sz="2400" dirty="0">
                <a:solidFill>
                  <a:schemeClr val="bg1"/>
                </a:solidFill>
              </a:rPr>
              <a:t>Pluralsight </a:t>
            </a:r>
            <a:endParaRPr lang="en-US" sz="2400" dirty="0">
              <a:solidFill>
                <a:schemeClr val="bg1"/>
              </a:solidFill>
            </a:endParaRPr>
          </a:p>
        </p:txBody>
      </p:sp>
    </p:spTree>
    <p:extLst>
      <p:ext uri="{BB962C8B-B14F-4D97-AF65-F5344CB8AC3E}">
        <p14:creationId xmlns:p14="http://schemas.microsoft.com/office/powerpoint/2010/main" val="215549624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62555"/>
            <a:ext cx="11637012" cy="2132892"/>
          </a:xfrm>
        </p:spPr>
        <p:txBody>
          <a:bodyPr/>
          <a:lstStyle/>
          <a:p>
            <a:r>
              <a:rPr lang="en-US" sz="13800" dirty="0"/>
              <a:t>P</a:t>
            </a:r>
            <a:r>
              <a:rPr lang="en-US" sz="13800" dirty="0" smtClean="0"/>
              <a:t> &amp; R</a:t>
            </a:r>
            <a:endParaRPr lang="en-US" sz="13800" dirty="0"/>
          </a:p>
        </p:txBody>
      </p:sp>
    </p:spTree>
    <p:extLst>
      <p:ext uri="{BB962C8B-B14F-4D97-AF65-F5344CB8AC3E}">
        <p14:creationId xmlns:p14="http://schemas.microsoft.com/office/powerpoint/2010/main" val="927964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CF2"/>
                </a:solidFill>
              </a:rPr>
              <a:t>La </a:t>
            </a:r>
            <a:r>
              <a:rPr lang="en-US" dirty="0" err="1" smtClean="0">
                <a:solidFill>
                  <a:srgbClr val="00BCF2"/>
                </a:solidFill>
              </a:rPr>
              <a:t>nueva</a:t>
            </a:r>
            <a:r>
              <a:rPr lang="en-US" dirty="0" smtClean="0">
                <a:solidFill>
                  <a:srgbClr val="00BCF2"/>
                </a:solidFill>
              </a:rPr>
              <a:t> </a:t>
            </a:r>
            <a:r>
              <a:rPr lang="en-US" dirty="0" err="1" smtClean="0">
                <a:solidFill>
                  <a:srgbClr val="00BCF2"/>
                </a:solidFill>
              </a:rPr>
              <a:t>generación</a:t>
            </a:r>
            <a:r>
              <a:rPr lang="en-US" dirty="0" smtClean="0">
                <a:solidFill>
                  <a:srgbClr val="00BCF2"/>
                </a:solidFill>
              </a:rPr>
              <a:t> de .NET</a:t>
            </a:r>
            <a:endParaRPr lang="en-US" dirty="0">
              <a:solidFill>
                <a:srgbClr val="00BCF2"/>
              </a:solidFill>
            </a:endParaRPr>
          </a:p>
        </p:txBody>
      </p:sp>
      <p:pic>
        <p:nvPicPr>
          <p:cNvPr id="52" name="Picture 51"/>
          <p:cNvPicPr>
            <a:picLocks noChangeAspect="1"/>
          </p:cNvPicPr>
          <p:nvPr/>
        </p:nvPicPr>
        <p:blipFill>
          <a:blip r:embed="rId2"/>
          <a:stretch>
            <a:fillRect/>
          </a:stretch>
        </p:blipFill>
        <p:spPr>
          <a:xfrm>
            <a:off x="359018" y="1495667"/>
            <a:ext cx="9208196" cy="4122879"/>
          </a:xfrm>
          <a:prstGeom prst="rect">
            <a:avLst/>
          </a:prstGeom>
          <a:ln>
            <a:solidFill>
              <a:srgbClr val="000000"/>
            </a:solidFill>
          </a:ln>
        </p:spPr>
      </p:pic>
    </p:spTree>
    <p:extLst>
      <p:ext uri="{BB962C8B-B14F-4D97-AF65-F5344CB8AC3E}">
        <p14:creationId xmlns:p14="http://schemas.microsoft.com/office/powerpoint/2010/main" val="16140428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8265160" cy="5063437"/>
          </a:xfrm>
        </p:spPr>
        <p:txBody>
          <a:bodyPr/>
          <a:lstStyle/>
          <a:p>
            <a:r>
              <a:rPr lang="en-US" sz="3200" dirty="0" smtClean="0"/>
              <a:t>Gran </a:t>
            </a:r>
            <a:r>
              <a:rPr lang="en-US" sz="3200" dirty="0" err="1" smtClean="0"/>
              <a:t>cantidad</a:t>
            </a:r>
            <a:r>
              <a:rPr lang="en-US" sz="3200" dirty="0" smtClean="0"/>
              <a:t> de </a:t>
            </a:r>
            <a:r>
              <a:rPr lang="en-US" sz="3200" dirty="0" err="1" smtClean="0"/>
              <a:t>mejoras</a:t>
            </a:r>
            <a:r>
              <a:rPr lang="en-US" sz="3200" dirty="0" smtClean="0"/>
              <a:t> </a:t>
            </a:r>
            <a:r>
              <a:rPr lang="en-US" sz="3200" dirty="0" err="1" smtClean="0"/>
              <a:t>en</a:t>
            </a:r>
            <a:r>
              <a:rPr lang="en-US" sz="3200" dirty="0" smtClean="0"/>
              <a:t> </a:t>
            </a:r>
            <a:r>
              <a:rPr lang="en-US" sz="3200" dirty="0" err="1" smtClean="0"/>
              <a:t>rendimiento</a:t>
            </a:r>
            <a:r>
              <a:rPr lang="en-US" sz="3200" dirty="0" smtClean="0"/>
              <a:t>, </a:t>
            </a:r>
            <a:r>
              <a:rPr lang="en-US" sz="3200" dirty="0" err="1" smtClean="0"/>
              <a:t>compatibilidad</a:t>
            </a:r>
            <a:r>
              <a:rPr lang="en-US" sz="3200" dirty="0" smtClean="0"/>
              <a:t> y bug fixes</a:t>
            </a:r>
            <a:endParaRPr lang="en-US" sz="3200" dirty="0"/>
          </a:p>
          <a:p>
            <a:r>
              <a:rPr lang="en-US" sz="3200" dirty="0" err="1" smtClean="0"/>
              <a:t>Seis</a:t>
            </a:r>
            <a:r>
              <a:rPr lang="en-US" sz="3200" dirty="0" smtClean="0"/>
              <a:t> </a:t>
            </a:r>
            <a:r>
              <a:rPr lang="en-US" sz="3200" dirty="0" err="1" smtClean="0"/>
              <a:t>pequeñas</a:t>
            </a:r>
            <a:r>
              <a:rPr lang="en-US" sz="3200" dirty="0" smtClean="0"/>
              <a:t> </a:t>
            </a:r>
            <a:r>
              <a:rPr lang="en-US" sz="3200" dirty="0" err="1" smtClean="0"/>
              <a:t>pero</a:t>
            </a:r>
            <a:r>
              <a:rPr lang="en-US" sz="3200" dirty="0" smtClean="0"/>
              <a:t> </a:t>
            </a:r>
            <a:r>
              <a:rPr lang="en-US" sz="3200" dirty="0" err="1" smtClean="0"/>
              <a:t>grandes</a:t>
            </a:r>
            <a:r>
              <a:rPr lang="en-US" sz="3200" dirty="0" smtClean="0"/>
              <a:t> </a:t>
            </a:r>
            <a:r>
              <a:rPr lang="en-US" sz="3200" dirty="0" err="1" smtClean="0"/>
              <a:t>novedades</a:t>
            </a:r>
            <a:endParaRPr lang="en-US" sz="3200" dirty="0" smtClean="0"/>
          </a:p>
          <a:p>
            <a:pPr lvl="1"/>
            <a:r>
              <a:rPr lang="en-US" sz="1867" dirty="0" err="1" smtClean="0"/>
              <a:t>Reescalado</a:t>
            </a:r>
            <a:r>
              <a:rPr lang="en-US" sz="1867" dirty="0" smtClean="0"/>
              <a:t> de </a:t>
            </a:r>
            <a:r>
              <a:rPr lang="en-US" sz="1867" dirty="0" err="1" smtClean="0"/>
              <a:t>controles</a:t>
            </a:r>
            <a:r>
              <a:rPr lang="en-US" sz="1867" dirty="0" smtClean="0"/>
              <a:t> Windows </a:t>
            </a:r>
            <a:r>
              <a:rPr lang="en-US" sz="1867" dirty="0"/>
              <a:t>Forms </a:t>
            </a:r>
            <a:r>
              <a:rPr lang="en-US" sz="1867" dirty="0" err="1" smtClean="0"/>
              <a:t>usando</a:t>
            </a:r>
            <a:r>
              <a:rPr lang="en-US" sz="1867" dirty="0" smtClean="0"/>
              <a:t> la </a:t>
            </a:r>
            <a:r>
              <a:rPr lang="en-US" sz="1867" dirty="0" err="1" smtClean="0"/>
              <a:t>configuración</a:t>
            </a:r>
            <a:r>
              <a:rPr lang="en-US" sz="1867" dirty="0" smtClean="0"/>
              <a:t> DPI del </a:t>
            </a:r>
            <a:r>
              <a:rPr lang="en-US" sz="1867" dirty="0" err="1" smtClean="0"/>
              <a:t>sistema</a:t>
            </a:r>
            <a:endParaRPr lang="en-US" sz="1867" dirty="0"/>
          </a:p>
          <a:p>
            <a:pPr lvl="1"/>
            <a:r>
              <a:rPr lang="en-US" sz="1867" dirty="0" err="1" smtClean="0"/>
              <a:t>Mejoras</a:t>
            </a:r>
            <a:r>
              <a:rPr lang="en-US" sz="1867" dirty="0" smtClean="0"/>
              <a:t> </a:t>
            </a:r>
            <a:r>
              <a:rPr lang="en-US" sz="1867" dirty="0" err="1" smtClean="0"/>
              <a:t>en</a:t>
            </a:r>
            <a:r>
              <a:rPr lang="en-US" sz="1867" dirty="0" smtClean="0"/>
              <a:t> </a:t>
            </a:r>
            <a:r>
              <a:rPr lang="en-US" sz="1867" dirty="0" err="1" smtClean="0"/>
              <a:t>transacciones</a:t>
            </a:r>
            <a:r>
              <a:rPr lang="en-US" sz="1867" dirty="0" smtClean="0"/>
              <a:t> Microsoft </a:t>
            </a:r>
            <a:r>
              <a:rPr lang="en-US" sz="1867" dirty="0"/>
              <a:t>Distributed Transaction Coordinator (MSDTC</a:t>
            </a:r>
            <a:r>
              <a:rPr lang="en-US" sz="1867" dirty="0" smtClean="0"/>
              <a:t>)</a:t>
            </a:r>
            <a:endParaRPr lang="en-US" sz="1867" dirty="0"/>
          </a:p>
          <a:p>
            <a:pPr lvl="1"/>
            <a:r>
              <a:rPr lang="en-US" sz="1867" dirty="0"/>
              <a:t>Out-of-process, </a:t>
            </a:r>
            <a:r>
              <a:rPr lang="en-US" sz="1867" dirty="0" err="1" smtClean="0"/>
              <a:t>trazas</a:t>
            </a:r>
            <a:r>
              <a:rPr lang="en-US" sz="1867" dirty="0" smtClean="0"/>
              <a:t> de </a:t>
            </a:r>
            <a:r>
              <a:rPr lang="en-US" sz="1867" dirty="0" err="1" smtClean="0"/>
              <a:t>actividad</a:t>
            </a:r>
            <a:r>
              <a:rPr lang="en-US" sz="1867" dirty="0" smtClean="0"/>
              <a:t> </a:t>
            </a:r>
            <a:r>
              <a:rPr lang="en-US" sz="1867" dirty="0" err="1" smtClean="0"/>
              <a:t>basadas</a:t>
            </a:r>
            <a:r>
              <a:rPr lang="en-US" sz="1867" dirty="0" smtClean="0"/>
              <a:t> </a:t>
            </a:r>
            <a:r>
              <a:rPr lang="en-US" sz="1867" dirty="0" err="1" smtClean="0"/>
              <a:t>en</a:t>
            </a:r>
            <a:r>
              <a:rPr lang="en-US" sz="1867" dirty="0" smtClean="0"/>
              <a:t> ETW </a:t>
            </a:r>
            <a:r>
              <a:rPr lang="en-US" sz="1867" dirty="0"/>
              <a:t>(Event Tracing </a:t>
            </a:r>
            <a:r>
              <a:rPr lang="en-US" sz="1867" dirty="0" smtClean="0"/>
              <a:t>para Windows</a:t>
            </a:r>
            <a:r>
              <a:rPr lang="en-US" sz="1867" dirty="0"/>
              <a:t>)</a:t>
            </a:r>
          </a:p>
          <a:p>
            <a:pPr lvl="1"/>
            <a:r>
              <a:rPr lang="en-US" sz="1867" dirty="0" err="1" smtClean="0"/>
              <a:t>Nuevas</a:t>
            </a:r>
            <a:r>
              <a:rPr lang="en-US" sz="1867" dirty="0" smtClean="0"/>
              <a:t> APIs debugging (</a:t>
            </a:r>
            <a:r>
              <a:rPr lang="en-US" sz="1867" dirty="0" err="1" smtClean="0"/>
              <a:t>ICorDebug</a:t>
            </a:r>
            <a:r>
              <a:rPr lang="en-US" sz="1867" dirty="0"/>
              <a:t>)</a:t>
            </a:r>
          </a:p>
          <a:p>
            <a:pPr lvl="1"/>
            <a:r>
              <a:rPr lang="en-US" sz="1867" dirty="0" err="1" smtClean="0"/>
              <a:t>Nuevas</a:t>
            </a:r>
            <a:r>
              <a:rPr lang="en-US" sz="1867" dirty="0" smtClean="0"/>
              <a:t> APIs profiler </a:t>
            </a:r>
            <a:r>
              <a:rPr lang="en-US" sz="1867" dirty="0"/>
              <a:t>(</a:t>
            </a:r>
            <a:r>
              <a:rPr lang="en-US" sz="1867" dirty="0" err="1"/>
              <a:t>ICorProfiler</a:t>
            </a:r>
            <a:r>
              <a:rPr lang="en-US" sz="1867" dirty="0"/>
              <a:t>)</a:t>
            </a:r>
          </a:p>
          <a:p>
            <a:r>
              <a:rPr lang="en-US" sz="3200" dirty="0" err="1" smtClean="0"/>
              <a:t>Listado</a:t>
            </a:r>
            <a:r>
              <a:rPr lang="en-US" sz="3200" dirty="0" smtClean="0"/>
              <a:t> complete de </a:t>
            </a:r>
            <a:r>
              <a:rPr lang="en-US" sz="3200" dirty="0" err="1" smtClean="0"/>
              <a:t>novedades</a:t>
            </a:r>
            <a:r>
              <a:rPr lang="en-US" sz="3200" dirty="0" smtClean="0"/>
              <a:t> </a:t>
            </a:r>
            <a:r>
              <a:rPr lang="en-US" sz="3200" dirty="0" err="1" smtClean="0"/>
              <a:t>en</a:t>
            </a:r>
            <a:r>
              <a:rPr lang="en-US" sz="3200" dirty="0" smtClean="0"/>
              <a:t>  </a:t>
            </a:r>
            <a:r>
              <a:rPr lang="en-US" sz="1867" dirty="0"/>
              <a:t>http://blogs.msdn.com/dotnet</a:t>
            </a:r>
            <a:endParaRPr lang="en-US" sz="3200" dirty="0"/>
          </a:p>
        </p:txBody>
      </p:sp>
      <p:sp>
        <p:nvSpPr>
          <p:cNvPr id="3" name="Title 2"/>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a:t>
            </a:r>
            <a:r>
              <a:rPr lang="en-US" dirty="0" err="1" smtClean="0">
                <a:solidFill>
                  <a:srgbClr val="00BCF2"/>
                </a:solidFill>
              </a:rPr>
              <a:t>novedades</a:t>
            </a:r>
            <a:r>
              <a:rPr lang="en-US" dirty="0" smtClean="0">
                <a:solidFill>
                  <a:srgbClr val="00BCF2"/>
                </a:solidFill>
              </a:rPr>
              <a:t> hay </a:t>
            </a:r>
            <a:r>
              <a:rPr lang="en-US" dirty="0" err="1" smtClean="0">
                <a:solidFill>
                  <a:srgbClr val="00BCF2"/>
                </a:solidFill>
              </a:rPr>
              <a:t>en</a:t>
            </a:r>
            <a:r>
              <a:rPr lang="en-US" dirty="0" smtClean="0">
                <a:solidFill>
                  <a:srgbClr val="00BCF2"/>
                </a:solidFill>
              </a:rPr>
              <a:t> .NET 4.5.2</a:t>
            </a:r>
            <a:r>
              <a:rPr lang="en-US" dirty="0">
                <a:solidFill>
                  <a:srgbClr val="00BCF2"/>
                </a:solidFill>
              </a:rPr>
              <a:t>?</a:t>
            </a:r>
          </a:p>
        </p:txBody>
      </p:sp>
    </p:spTree>
    <p:extLst>
      <p:ext uri="{BB962C8B-B14F-4D97-AF65-F5344CB8AC3E}">
        <p14:creationId xmlns:p14="http://schemas.microsoft.com/office/powerpoint/2010/main" val="4286143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3 arrow"/>
          <p:cNvSpPr>
            <a:spLocks noChangeAspect="1"/>
          </p:cNvSpPr>
          <p:nvPr/>
        </p:nvSpPr>
        <p:spPr bwMode="auto">
          <a:xfrm>
            <a:off x="1520225" y="1494928"/>
            <a:ext cx="3097668" cy="780875"/>
          </a:xfrm>
          <a:prstGeom prst="homePlate">
            <a:avLst/>
          </a:prstGeom>
          <a:solidFill>
            <a:srgbClr val="0072C6"/>
          </a:solidFill>
          <a:ln w="25400" cap="flat" cmpd="sng" algn="ctr">
            <a:noFill/>
            <a:prstDash val="solid"/>
            <a:headEnd type="none" w="med" len="med"/>
            <a:tailEnd type="none" w="med" len="med"/>
          </a:ln>
          <a:effectLst/>
        </p:spPr>
        <p:txBody>
          <a:bodyPr vert="horz" wrap="square" lIns="537855" tIns="44797" rIns="89589" bIns="71672" numCol="1" rtlCol="0" anchor="ctr" anchorCtr="0" compatLnSpc="1">
            <a:prstTxWarp prst="textNoShape">
              <a:avLst/>
            </a:prstTxWarp>
          </a:bodyPr>
          <a:lstStyle/>
          <a:p>
            <a:pPr defTabSz="895928"/>
            <a:r>
              <a:rPr lang="en-US" sz="1600" kern="0" dirty="0">
                <a:gradFill>
                  <a:gsLst>
                    <a:gs pos="9583">
                      <a:srgbClr val="FFFFFF"/>
                    </a:gs>
                    <a:gs pos="24000">
                      <a:srgbClr val="FFFFFF"/>
                    </a:gs>
                  </a:gsLst>
                  <a:lin ang="5400000" scaled="0"/>
                </a:gradFill>
              </a:rPr>
              <a:t>Universal Windows apps</a:t>
            </a:r>
          </a:p>
          <a:p>
            <a:pPr defTabSz="895928"/>
            <a:r>
              <a:rPr lang="en-US" sz="1333" kern="0" dirty="0" err="1" smtClean="0">
                <a:gradFill>
                  <a:gsLst>
                    <a:gs pos="9583">
                      <a:srgbClr val="FFFFFF"/>
                    </a:gs>
                    <a:gs pos="24000">
                      <a:srgbClr val="FFFFFF"/>
                    </a:gs>
                  </a:gsLst>
                  <a:lin ang="5400000" scaled="0"/>
                </a:gradFill>
              </a:rPr>
              <a:t>Compartido</a:t>
            </a:r>
            <a:r>
              <a:rPr lang="en-US" sz="1333" kern="0" dirty="0" smtClean="0">
                <a:gradFill>
                  <a:gsLst>
                    <a:gs pos="9583">
                      <a:srgbClr val="FFFFFF"/>
                    </a:gs>
                    <a:gs pos="24000">
                      <a:srgbClr val="FFFFFF"/>
                    </a:gs>
                  </a:gsLst>
                  <a:lin ang="5400000" scaled="0"/>
                </a:gradFill>
              </a:rPr>
              <a:t> entre Windows y Windows Mobile</a:t>
            </a:r>
            <a:endParaRPr lang="en-US" sz="1400" kern="0" dirty="0">
              <a:gradFill>
                <a:gsLst>
                  <a:gs pos="9583">
                    <a:srgbClr val="FFFFFF"/>
                  </a:gs>
                  <a:gs pos="24000">
                    <a:srgbClr val="FFFFFF"/>
                  </a:gs>
                </a:gsLst>
                <a:lin ang="5400000" scaled="0"/>
              </a:gradFill>
            </a:endParaRPr>
          </a:p>
        </p:txBody>
      </p:sp>
      <p:sp>
        <p:nvSpPr>
          <p:cNvPr id="42" name="Oval 41"/>
          <p:cNvSpPr>
            <a:spLocks noChangeAspect="1"/>
          </p:cNvSpPr>
          <p:nvPr/>
        </p:nvSpPr>
        <p:spPr bwMode="auto">
          <a:xfrm>
            <a:off x="236754" y="1250400"/>
            <a:ext cx="1132225" cy="1132225"/>
          </a:xfrm>
          <a:prstGeom prst="ellipse">
            <a:avLst/>
          </a:prstGeom>
          <a:solidFill>
            <a:schemeClr val="bg1"/>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17"/>
          <p:cNvSpPr>
            <a:spLocks noChangeAspect="1" noEditPoints="1"/>
          </p:cNvSpPr>
          <p:nvPr/>
        </p:nvSpPr>
        <p:spPr bwMode="auto">
          <a:xfrm>
            <a:off x="656715" y="1682485"/>
            <a:ext cx="494620" cy="50225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rgbClr val="0072C6"/>
          </a:solidFill>
          <a:ln>
            <a:noFill/>
          </a:ln>
          <a:extLst/>
        </p:spPr>
        <p:txBody>
          <a:bodyPr vert="horz" wrap="square" lIns="89643" tIns="44821" rIns="89643" bIns="44821" numCol="1" anchor="t" anchorCtr="0" compatLnSpc="1">
            <a:prstTxWarp prst="textNoShape">
              <a:avLst/>
            </a:prstTxWarp>
          </a:bodyPr>
          <a:lstStyle/>
          <a:p>
            <a:pPr defTabSz="914437"/>
            <a:endParaRPr lang="en-US" sz="1400">
              <a:solidFill>
                <a:srgbClr val="404040"/>
              </a:solidFill>
            </a:endParaRPr>
          </a:p>
        </p:txBody>
      </p:sp>
      <p:sp>
        <p:nvSpPr>
          <p:cNvPr id="14" name="3 arrow"/>
          <p:cNvSpPr>
            <a:spLocks noChangeAspect="1"/>
          </p:cNvSpPr>
          <p:nvPr/>
        </p:nvSpPr>
        <p:spPr bwMode="auto">
          <a:xfrm>
            <a:off x="1520221" y="3976530"/>
            <a:ext cx="3383951" cy="853044"/>
          </a:xfrm>
          <a:prstGeom prst="homePlate">
            <a:avLst/>
          </a:prstGeom>
          <a:solidFill>
            <a:srgbClr val="68217A"/>
          </a:solidFill>
          <a:ln w="25400" cap="flat" cmpd="sng" algn="ctr">
            <a:noFill/>
            <a:prstDash val="solid"/>
            <a:headEnd type="none" w="med" len="med"/>
            <a:tailEnd type="none" w="med" len="med"/>
          </a:ln>
          <a:effectLst/>
        </p:spPr>
        <p:txBody>
          <a:bodyPr vert="horz" wrap="square" lIns="537855" tIns="44797" rIns="89589" bIns="71672" numCol="1" rtlCol="0" anchor="ctr" anchorCtr="0" compatLnSpc="1">
            <a:prstTxWarp prst="textNoShape">
              <a:avLst/>
            </a:prstTxWarp>
          </a:bodyPr>
          <a:lstStyle/>
          <a:p>
            <a:pPr defTabSz="895928"/>
            <a:r>
              <a:rPr lang="en-US" sz="1600" kern="0" dirty="0">
                <a:gradFill>
                  <a:gsLst>
                    <a:gs pos="9583">
                      <a:srgbClr val="FFFFFF"/>
                    </a:gs>
                    <a:gs pos="24000">
                      <a:srgbClr val="FFFFFF"/>
                    </a:gs>
                  </a:gsLst>
                  <a:lin ang="5400000" scaled="0"/>
                </a:gradFill>
              </a:rPr>
              <a:t>.NET </a:t>
            </a:r>
            <a:r>
              <a:rPr lang="en-US" sz="1600" kern="0" dirty="0" smtClean="0">
                <a:gradFill>
                  <a:gsLst>
                    <a:gs pos="9583">
                      <a:srgbClr val="FFFFFF"/>
                    </a:gs>
                    <a:gs pos="24000">
                      <a:srgbClr val="FFFFFF"/>
                    </a:gs>
                  </a:gsLst>
                  <a:lin ang="5400000" scaled="0"/>
                </a:gradFill>
              </a:rPr>
              <a:t>Native</a:t>
            </a:r>
            <a:endParaRPr lang="en-US" sz="1600" kern="0" dirty="0">
              <a:gradFill>
                <a:gsLst>
                  <a:gs pos="9583">
                    <a:srgbClr val="FFFFFF"/>
                  </a:gs>
                  <a:gs pos="24000">
                    <a:srgbClr val="FFFFFF"/>
                  </a:gs>
                </a:gsLst>
                <a:lin ang="5400000" scaled="0"/>
              </a:gradFill>
            </a:endParaRPr>
          </a:p>
          <a:p>
            <a:pPr defTabSz="895928"/>
            <a:r>
              <a:rPr lang="en-US" sz="1333" kern="0" dirty="0" err="1" smtClean="0">
                <a:gradFill>
                  <a:gsLst>
                    <a:gs pos="9583">
                      <a:srgbClr val="FFFFFF"/>
                    </a:gs>
                    <a:gs pos="24000">
                      <a:srgbClr val="FFFFFF"/>
                    </a:gs>
                  </a:gsLst>
                  <a:lin ang="5400000" scaled="0"/>
                </a:gradFill>
              </a:rPr>
              <a:t>Compilación</a:t>
            </a:r>
            <a:r>
              <a:rPr lang="en-US" sz="1333" kern="0" dirty="0" smtClean="0">
                <a:gradFill>
                  <a:gsLst>
                    <a:gs pos="9583">
                      <a:srgbClr val="FFFFFF"/>
                    </a:gs>
                    <a:gs pos="24000">
                      <a:srgbClr val="FFFFFF"/>
                    </a:gs>
                  </a:gsLst>
                  <a:lin ang="5400000" scaled="0"/>
                </a:gradFill>
              </a:rPr>
              <a:t> </a:t>
            </a:r>
            <a:r>
              <a:rPr lang="en-US" sz="1333" kern="0" dirty="0" err="1" smtClean="0">
                <a:gradFill>
                  <a:gsLst>
                    <a:gs pos="9583">
                      <a:srgbClr val="FFFFFF"/>
                    </a:gs>
                    <a:gs pos="24000">
                      <a:srgbClr val="FFFFFF"/>
                    </a:gs>
                  </a:gsLst>
                  <a:lin ang="5400000" scaled="0"/>
                </a:gradFill>
              </a:rPr>
              <a:t>nativa</a:t>
            </a:r>
            <a:endParaRPr lang="en-US" sz="1400" kern="0" dirty="0">
              <a:gradFill>
                <a:gsLst>
                  <a:gs pos="9583">
                    <a:srgbClr val="FFFFFF"/>
                  </a:gs>
                  <a:gs pos="24000">
                    <a:srgbClr val="FFFFFF"/>
                  </a:gs>
                </a:gsLst>
                <a:lin ang="5400000" scaled="0"/>
              </a:gradFill>
            </a:endParaRPr>
          </a:p>
        </p:txBody>
      </p:sp>
      <p:sp>
        <p:nvSpPr>
          <p:cNvPr id="16" name="Oval 15"/>
          <p:cNvSpPr>
            <a:spLocks noChangeAspect="1"/>
          </p:cNvSpPr>
          <p:nvPr/>
        </p:nvSpPr>
        <p:spPr bwMode="auto">
          <a:xfrm>
            <a:off x="236748" y="3731993"/>
            <a:ext cx="1236864" cy="1236864"/>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3"/>
          <a:stretch>
            <a:fillRect/>
          </a:stretch>
        </p:blipFill>
        <p:spPr>
          <a:xfrm>
            <a:off x="493543" y="3976525"/>
            <a:ext cx="785232" cy="800191"/>
          </a:xfrm>
          <a:prstGeom prst="rect">
            <a:avLst/>
          </a:prstGeom>
        </p:spPr>
      </p:pic>
      <p:sp>
        <p:nvSpPr>
          <p:cNvPr id="6" name="Rectangle 5"/>
          <p:cNvSpPr/>
          <p:nvPr/>
        </p:nvSpPr>
        <p:spPr>
          <a:xfrm>
            <a:off x="268281" y="5011317"/>
            <a:ext cx="5408756" cy="1205779"/>
          </a:xfrm>
          <a:prstGeom prst="rect">
            <a:avLst/>
          </a:prstGeom>
        </p:spPr>
        <p:txBody>
          <a:bodyPr wrap="square">
            <a:spAutoFit/>
          </a:bodyPr>
          <a:lstStyle/>
          <a:p>
            <a:pPr defTabSz="914169">
              <a:lnSpc>
                <a:spcPct val="90000"/>
              </a:lnSpc>
            </a:pPr>
            <a:r>
              <a:rPr lang="en-US" sz="2745" dirty="0" err="1" smtClean="0">
                <a:latin typeface="Segoe UI Light"/>
                <a:ea typeface="ＭＳ Ｐゴシック" charset="0"/>
              </a:rPr>
              <a:t>Compilación</a:t>
            </a:r>
            <a:r>
              <a:rPr lang="en-US" sz="2745" dirty="0" smtClean="0">
                <a:latin typeface="Segoe UI Light"/>
                <a:ea typeface="ＭＳ Ｐゴシック" charset="0"/>
              </a:rPr>
              <a:t> .NET Native</a:t>
            </a:r>
            <a:endParaRPr lang="en-US" sz="2745" dirty="0">
              <a:latin typeface="Segoe UI Light"/>
              <a:ea typeface="ＭＳ Ｐゴシック" charset="0"/>
            </a:endParaRPr>
          </a:p>
          <a:p>
            <a:pPr marL="228784" indent="-228784" defTabSz="914169">
              <a:lnSpc>
                <a:spcPct val="90000"/>
              </a:lnSpc>
              <a:buFont typeface="Arial" panose="020B0604020202020204" pitchFamily="34" charset="0"/>
              <a:buChar char="•"/>
            </a:pPr>
            <a:r>
              <a:rPr lang="en-US" sz="1765" dirty="0" err="1" smtClean="0">
                <a:ea typeface="ＭＳ Ｐゴシック" charset="0"/>
              </a:rPr>
              <a:t>Optimizado</a:t>
            </a:r>
            <a:r>
              <a:rPr lang="en-US" sz="1765" dirty="0" smtClean="0">
                <a:ea typeface="ＭＳ Ｐゴシック" charset="0"/>
              </a:rPr>
              <a:t> con C</a:t>
            </a:r>
            <a:r>
              <a:rPr lang="en-US" sz="1765" dirty="0">
                <a:ea typeface="ＭＳ Ｐゴシック" charset="0"/>
              </a:rPr>
              <a:t>++ </a:t>
            </a:r>
            <a:r>
              <a:rPr lang="en-US" sz="1765" dirty="0" err="1" smtClean="0">
                <a:ea typeface="ＭＳ Ｐゴシック" charset="0"/>
              </a:rPr>
              <a:t>obteniendo</a:t>
            </a:r>
            <a:r>
              <a:rPr lang="en-US" sz="1765" dirty="0" smtClean="0">
                <a:ea typeface="ＭＳ Ｐゴシック" charset="0"/>
              </a:rPr>
              <a:t> la </a:t>
            </a:r>
            <a:r>
              <a:rPr lang="en-US" sz="1765" dirty="0" err="1" smtClean="0">
                <a:ea typeface="ＭＳ Ｐゴシック" charset="0"/>
              </a:rPr>
              <a:t>productividad</a:t>
            </a:r>
            <a:r>
              <a:rPr lang="en-US" sz="1765" dirty="0" smtClean="0">
                <a:ea typeface="ＭＳ Ｐゴシック" charset="0"/>
              </a:rPr>
              <a:t> de C#</a:t>
            </a:r>
            <a:endParaRPr lang="en-US" sz="1765" dirty="0">
              <a:ea typeface="ＭＳ Ｐゴシック" charset="0"/>
            </a:endParaRPr>
          </a:p>
          <a:p>
            <a:pPr marL="228784" indent="-228784" defTabSz="914169">
              <a:lnSpc>
                <a:spcPct val="90000"/>
              </a:lnSpc>
              <a:buFont typeface="Arial" panose="020B0604020202020204" pitchFamily="34" charset="0"/>
              <a:buChar char="•"/>
            </a:pPr>
            <a:r>
              <a:rPr lang="en-US" sz="1765" dirty="0" err="1" smtClean="0">
                <a:ea typeface="ＭＳ Ｐゴシック" charset="0"/>
              </a:rPr>
              <a:t>Más</a:t>
            </a:r>
            <a:r>
              <a:rPr lang="en-US" sz="1765" dirty="0" smtClean="0">
                <a:ea typeface="ＭＳ Ｐゴシック" charset="0"/>
              </a:rPr>
              <a:t> </a:t>
            </a:r>
            <a:r>
              <a:rPr lang="en-US" sz="1765" dirty="0" err="1" smtClean="0">
                <a:ea typeface="ＭＳ Ｐゴシック" charset="0"/>
              </a:rPr>
              <a:t>en</a:t>
            </a:r>
            <a:r>
              <a:rPr lang="en-US" sz="1765" dirty="0" smtClean="0">
                <a:ea typeface="ＭＳ Ｐゴシック" charset="0"/>
              </a:rPr>
              <a:t>: </a:t>
            </a:r>
            <a:r>
              <a:rPr lang="en-US" sz="1765" dirty="0">
                <a:ea typeface="ＭＳ Ｐゴシック" charset="0"/>
                <a:hlinkClick r:id="rId4"/>
              </a:rPr>
              <a:t>http://aka.ms/dotnetnative</a:t>
            </a:r>
            <a:r>
              <a:rPr lang="en-US" sz="1765" dirty="0">
                <a:ea typeface="ＭＳ Ｐゴシック" charset="0"/>
              </a:rPr>
              <a:t>  </a:t>
            </a:r>
          </a:p>
        </p:txBody>
      </p:sp>
      <p:pic>
        <p:nvPicPr>
          <p:cNvPr id="22" name="Picture 21"/>
          <p:cNvPicPr>
            <a:picLocks noChangeAspect="1"/>
          </p:cNvPicPr>
          <p:nvPr/>
        </p:nvPicPr>
        <p:blipFill>
          <a:blip r:embed="rId5"/>
          <a:stretch>
            <a:fillRect/>
          </a:stretch>
        </p:blipFill>
        <p:spPr>
          <a:xfrm>
            <a:off x="4720963" y="1357971"/>
            <a:ext cx="3048000" cy="1653540"/>
          </a:xfrm>
          <a:prstGeom prst="rect">
            <a:avLst/>
          </a:prstGeom>
        </p:spPr>
      </p:pic>
      <p:sp>
        <p:nvSpPr>
          <p:cNvPr id="19" name="Rectangle 18"/>
          <p:cNvSpPr/>
          <p:nvPr/>
        </p:nvSpPr>
        <p:spPr>
          <a:xfrm>
            <a:off x="4621287" y="3178609"/>
            <a:ext cx="3247351" cy="757130"/>
          </a:xfrm>
          <a:prstGeom prst="rect">
            <a:avLst/>
          </a:prstGeom>
        </p:spPr>
        <p:txBody>
          <a:bodyPr wrap="square">
            <a:spAutoFit/>
          </a:bodyPr>
          <a:lstStyle/>
          <a:p>
            <a:pPr algn="ctr" defTabSz="914169">
              <a:lnSpc>
                <a:spcPct val="90000"/>
              </a:lnSpc>
            </a:pPr>
            <a:r>
              <a:rPr lang="en-US" sz="2400" dirty="0" smtClean="0">
                <a:latin typeface="Segoe UI Light"/>
                <a:ea typeface="ＭＳ Ｐゴシック" charset="0"/>
              </a:rPr>
              <a:t>Proyecto de Universal app</a:t>
            </a:r>
            <a:endParaRPr lang="en-US" sz="2400" dirty="0">
              <a:latin typeface="Segoe UI Light"/>
              <a:ea typeface="ＭＳ Ｐゴシック" charset="0"/>
            </a:endParaRPr>
          </a:p>
        </p:txBody>
      </p:sp>
      <p:sp>
        <p:nvSpPr>
          <p:cNvPr id="2" name="Title 1"/>
          <p:cNvSpPr>
            <a:spLocks noGrp="1"/>
          </p:cNvSpPr>
          <p:nvPr>
            <p:ph type="title"/>
          </p:nvPr>
        </p:nvSpPr>
        <p:spPr/>
        <p:txBody>
          <a:bodyPr/>
          <a:lstStyle/>
          <a:p>
            <a:r>
              <a:rPr lang="en-US" sz="4267" dirty="0">
                <a:solidFill>
                  <a:srgbClr val="00BCF2"/>
                </a:solidFill>
              </a:rPr>
              <a:t>.NET </a:t>
            </a:r>
            <a:r>
              <a:rPr lang="en-US" sz="4267" dirty="0" err="1" smtClean="0">
                <a:solidFill>
                  <a:srgbClr val="00BCF2"/>
                </a:solidFill>
              </a:rPr>
              <a:t>en</a:t>
            </a:r>
            <a:r>
              <a:rPr lang="en-US" sz="4267" dirty="0" smtClean="0">
                <a:solidFill>
                  <a:srgbClr val="00BCF2"/>
                </a:solidFill>
              </a:rPr>
              <a:t> </a:t>
            </a:r>
            <a:r>
              <a:rPr lang="en-US" sz="4267" dirty="0" err="1" smtClean="0">
                <a:solidFill>
                  <a:srgbClr val="00BCF2"/>
                </a:solidFill>
              </a:rPr>
              <a:t>dispositivos</a:t>
            </a:r>
            <a:r>
              <a:rPr lang="en-US" sz="4267" dirty="0" smtClean="0">
                <a:solidFill>
                  <a:srgbClr val="00BCF2"/>
                </a:solidFill>
              </a:rPr>
              <a:t> Windows Store</a:t>
            </a:r>
            <a:endParaRPr lang="en-US" sz="4267" dirty="0">
              <a:solidFill>
                <a:srgbClr val="00BCF2"/>
              </a:solidFill>
            </a:endParaRPr>
          </a:p>
        </p:txBody>
      </p:sp>
    </p:spTree>
    <p:extLst>
      <p:ext uri="{BB962C8B-B14F-4D97-AF65-F5344CB8AC3E}">
        <p14:creationId xmlns:p14="http://schemas.microsoft.com/office/powerpoint/2010/main" val="335975703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CF2"/>
                </a:solidFill>
              </a:rPr>
              <a:t>.NET 2015 - Web </a:t>
            </a:r>
            <a:r>
              <a:rPr lang="en-US" dirty="0" smtClean="0">
                <a:solidFill>
                  <a:srgbClr val="00BCF2"/>
                </a:solidFill>
              </a:rPr>
              <a:t>y </a:t>
            </a:r>
            <a:r>
              <a:rPr lang="en-US" dirty="0" err="1" smtClean="0">
                <a:solidFill>
                  <a:srgbClr val="00BCF2"/>
                </a:solidFill>
              </a:rPr>
              <a:t>Servicios</a:t>
            </a:r>
            <a:endParaRPr lang="en-US" dirty="0">
              <a:solidFill>
                <a:srgbClr val="00BCF2"/>
              </a:solidFill>
            </a:endParaRPr>
          </a:p>
        </p:txBody>
      </p:sp>
      <p:sp>
        <p:nvSpPr>
          <p:cNvPr id="4" name="Rectangle 3"/>
          <p:cNvSpPr/>
          <p:nvPr/>
        </p:nvSpPr>
        <p:spPr>
          <a:xfrm>
            <a:off x="5595728" y="3542370"/>
            <a:ext cx="3547766" cy="379656"/>
          </a:xfrm>
          <a:prstGeom prst="rect">
            <a:avLst/>
          </a:prstGeom>
        </p:spPr>
        <p:txBody>
          <a:bodyPr wrap="none">
            <a:spAutoFit/>
          </a:bodyPr>
          <a:lstStyle/>
          <a:p>
            <a:r>
              <a:rPr lang="en-US" sz="1867" dirty="0" err="1" smtClean="0"/>
              <a:t>Elige</a:t>
            </a:r>
            <a:r>
              <a:rPr lang="en-US" sz="1867" dirty="0" smtClean="0"/>
              <a:t> </a:t>
            </a:r>
            <a:r>
              <a:rPr lang="en-US" sz="1867" dirty="0" err="1" smtClean="0"/>
              <a:t>tus</a:t>
            </a:r>
            <a:r>
              <a:rPr lang="en-US" sz="1867" dirty="0" smtClean="0"/>
              <a:t> </a:t>
            </a:r>
            <a:r>
              <a:rPr lang="en-US" sz="1867" dirty="0" err="1" smtClean="0"/>
              <a:t>Editores</a:t>
            </a:r>
            <a:r>
              <a:rPr lang="en-US" sz="1867" dirty="0" smtClean="0"/>
              <a:t> y </a:t>
            </a:r>
            <a:r>
              <a:rPr lang="en-US" sz="1867" dirty="0" err="1" smtClean="0"/>
              <a:t>Herramientas</a:t>
            </a:r>
            <a:endParaRPr lang="en-US" sz="1867" dirty="0"/>
          </a:p>
        </p:txBody>
      </p:sp>
      <p:sp>
        <p:nvSpPr>
          <p:cNvPr id="9" name="Rectangle 8"/>
          <p:cNvSpPr/>
          <p:nvPr/>
        </p:nvSpPr>
        <p:spPr>
          <a:xfrm>
            <a:off x="1335552" y="4805014"/>
            <a:ext cx="3133487" cy="666977"/>
          </a:xfrm>
          <a:prstGeom prst="rect">
            <a:avLst/>
          </a:prstGeom>
        </p:spPr>
        <p:txBody>
          <a:bodyPr wrap="none">
            <a:spAutoFit/>
          </a:bodyPr>
          <a:lstStyle/>
          <a:p>
            <a:r>
              <a:rPr lang="en-US" sz="1867" dirty="0"/>
              <a:t>Open Source </a:t>
            </a:r>
            <a:br>
              <a:rPr lang="en-US" sz="1867" dirty="0"/>
            </a:br>
            <a:r>
              <a:rPr lang="en-US" sz="1867" dirty="0" smtClean="0"/>
              <a:t>con Soporte a </a:t>
            </a:r>
            <a:r>
              <a:rPr lang="en-US" sz="1867" dirty="0" err="1" smtClean="0"/>
              <a:t>contribuciones</a:t>
            </a:r>
            <a:endParaRPr lang="en-US" sz="1867" dirty="0"/>
          </a:p>
        </p:txBody>
      </p:sp>
      <p:grpSp>
        <p:nvGrpSpPr>
          <p:cNvPr id="7" name="Group 6"/>
          <p:cNvGrpSpPr/>
          <p:nvPr/>
        </p:nvGrpSpPr>
        <p:grpSpPr>
          <a:xfrm>
            <a:off x="4594110" y="3518323"/>
            <a:ext cx="888525" cy="850501"/>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2">
                <a:lumMod val="50000"/>
                <a:lumOff val="50000"/>
              </a:schemeClr>
            </a:solidFill>
            <a:ln>
              <a:noFill/>
            </a:ln>
            <a:extLst/>
          </p:spPr>
          <p:txBody>
            <a:bodyPr vert="horz" wrap="square" lIns="89643" tIns="44821" rIns="89643" bIns="44821" numCol="1" anchor="t" anchorCtr="0" compatLnSpc="1">
              <a:prstTxWarp prst="textNoShape">
                <a:avLst/>
              </a:prstTxWarp>
            </a:bodyPr>
            <a:lstStyle/>
            <a:p>
              <a:endParaRPr lang="en-US" sz="1400"/>
            </a:p>
          </p:txBody>
        </p:sp>
      </p:grpSp>
      <p:grpSp>
        <p:nvGrpSpPr>
          <p:cNvPr id="8" name="Group 7"/>
          <p:cNvGrpSpPr/>
          <p:nvPr/>
        </p:nvGrpSpPr>
        <p:grpSpPr>
          <a:xfrm>
            <a:off x="335366" y="4852203"/>
            <a:ext cx="888525" cy="850501"/>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2256866" y="5140354"/>
              <a:ext cx="352153" cy="222299"/>
            </a:xfrm>
            <a:prstGeom prst="rect">
              <a:avLst/>
            </a:prstGeom>
          </p:spPr>
          <p:txBody>
            <a:bodyPr wrap="none">
              <a:spAutoFit/>
            </a:bodyPr>
            <a:lstStyle/>
            <a:p>
              <a:r>
                <a:rPr lang="en-US" sz="1467" dirty="0"/>
                <a:t>OSS</a:t>
              </a:r>
            </a:p>
          </p:txBody>
        </p:sp>
      </p:grpSp>
      <p:sp>
        <p:nvSpPr>
          <p:cNvPr id="24" name="Rectangle 23"/>
          <p:cNvSpPr/>
          <p:nvPr/>
        </p:nvSpPr>
        <p:spPr>
          <a:xfrm>
            <a:off x="1256039" y="3444957"/>
            <a:ext cx="2802883" cy="666977"/>
          </a:xfrm>
          <a:prstGeom prst="rect">
            <a:avLst/>
          </a:prstGeom>
        </p:spPr>
        <p:txBody>
          <a:bodyPr wrap="none">
            <a:spAutoFit/>
          </a:bodyPr>
          <a:lstStyle/>
          <a:p>
            <a:r>
              <a:rPr lang="en-US" sz="1867" dirty="0" err="1" smtClean="0"/>
              <a:t>Transición</a:t>
            </a:r>
            <a:r>
              <a:rPr lang="en-US" sz="1867" dirty="0" smtClean="0"/>
              <a:t> </a:t>
            </a:r>
            <a:r>
              <a:rPr lang="en-US" sz="1867" dirty="0" err="1" smtClean="0"/>
              <a:t>más</a:t>
            </a:r>
            <a:r>
              <a:rPr lang="en-US" sz="1867" dirty="0" smtClean="0"/>
              <a:t> </a:t>
            </a:r>
            <a:r>
              <a:rPr lang="en-US" sz="1867" dirty="0" err="1" smtClean="0"/>
              <a:t>sencilla</a:t>
            </a:r>
            <a:r>
              <a:rPr lang="en-US" sz="1867" dirty="0" smtClean="0"/>
              <a:t> de </a:t>
            </a:r>
          </a:p>
          <a:p>
            <a:r>
              <a:rPr lang="en-US" sz="1867" dirty="0" smtClean="0"/>
              <a:t>on-premises a la </a:t>
            </a:r>
            <a:r>
              <a:rPr lang="en-US" sz="1867" dirty="0" err="1" smtClean="0"/>
              <a:t>nube</a:t>
            </a:r>
            <a:endParaRPr lang="en-US" sz="1867" dirty="0"/>
          </a:p>
        </p:txBody>
      </p:sp>
      <p:sp>
        <p:nvSpPr>
          <p:cNvPr id="30" name="Freeform 13"/>
          <p:cNvSpPr>
            <a:spLocks noChangeAspect="1" noEditPoints="1"/>
          </p:cNvSpPr>
          <p:nvPr/>
        </p:nvSpPr>
        <p:spPr bwMode="auto">
          <a:xfrm>
            <a:off x="331825" y="3428651"/>
            <a:ext cx="899087" cy="90239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3" tIns="44821" rIns="89643" bIns="44821" numCol="1" anchor="t" anchorCtr="0" compatLnSpc="1">
            <a:prstTxWarp prst="textNoShape">
              <a:avLst/>
            </a:prstTxWarp>
          </a:bodyPr>
          <a:lstStyle/>
          <a:p>
            <a:endParaRPr lang="en-US" sz="1400"/>
          </a:p>
        </p:txBody>
      </p:sp>
      <p:sp>
        <p:nvSpPr>
          <p:cNvPr id="35" name="Rectangle 34"/>
          <p:cNvSpPr/>
          <p:nvPr/>
        </p:nvSpPr>
        <p:spPr>
          <a:xfrm>
            <a:off x="5534703" y="2186099"/>
            <a:ext cx="2116285" cy="379656"/>
          </a:xfrm>
          <a:prstGeom prst="rect">
            <a:avLst/>
          </a:prstGeom>
        </p:spPr>
        <p:txBody>
          <a:bodyPr wrap="none">
            <a:spAutoFit/>
          </a:bodyPr>
          <a:lstStyle/>
          <a:p>
            <a:r>
              <a:rPr lang="en-US" sz="1867" dirty="0" err="1" smtClean="0"/>
              <a:t>Ciclos</a:t>
            </a:r>
            <a:r>
              <a:rPr lang="en-US" sz="1867" dirty="0" smtClean="0"/>
              <a:t> </a:t>
            </a:r>
            <a:r>
              <a:rPr lang="en-US" sz="1867" dirty="0" err="1" smtClean="0"/>
              <a:t>más</a:t>
            </a:r>
            <a:r>
              <a:rPr lang="en-US" sz="1867" dirty="0" smtClean="0"/>
              <a:t> </a:t>
            </a:r>
            <a:r>
              <a:rPr lang="en-US" sz="1867" dirty="0" err="1" smtClean="0"/>
              <a:t>rápidos</a:t>
            </a:r>
            <a:endParaRPr lang="en-US" sz="1867" dirty="0"/>
          </a:p>
        </p:txBody>
      </p:sp>
      <p:sp>
        <p:nvSpPr>
          <p:cNvPr id="36" name="Rectangle 35"/>
          <p:cNvSpPr/>
          <p:nvPr/>
        </p:nvSpPr>
        <p:spPr>
          <a:xfrm>
            <a:off x="1273158" y="2076072"/>
            <a:ext cx="1027845" cy="379656"/>
          </a:xfrm>
          <a:prstGeom prst="rect">
            <a:avLst/>
          </a:prstGeom>
        </p:spPr>
        <p:txBody>
          <a:bodyPr wrap="none">
            <a:spAutoFit/>
          </a:bodyPr>
          <a:lstStyle/>
          <a:p>
            <a:r>
              <a:rPr lang="en-US" sz="1867" dirty="0" smtClean="0"/>
              <a:t>Modular</a:t>
            </a:r>
            <a:endParaRPr lang="en-US" sz="1867" dirty="0"/>
          </a:p>
        </p:txBody>
      </p:sp>
      <p:grpSp>
        <p:nvGrpSpPr>
          <p:cNvPr id="37" name="Group 36"/>
          <p:cNvGrpSpPr/>
          <p:nvPr/>
        </p:nvGrpSpPr>
        <p:grpSpPr>
          <a:xfrm>
            <a:off x="4595233" y="2007888"/>
            <a:ext cx="870836" cy="833569"/>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800">
                <a:solidFill>
                  <a:schemeClr val="bg2">
                    <a:lumMod val="10000"/>
                  </a:schemeClr>
                </a:solidFill>
              </a:endParaRPr>
            </a:p>
          </p:txBody>
        </p:sp>
      </p:grpSp>
      <p:grpSp>
        <p:nvGrpSpPr>
          <p:cNvPr id="40" name="Group 39"/>
          <p:cNvGrpSpPr/>
          <p:nvPr/>
        </p:nvGrpSpPr>
        <p:grpSpPr>
          <a:xfrm>
            <a:off x="345743" y="1923186"/>
            <a:ext cx="870836" cy="833569"/>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800">
                <a:ln>
                  <a:solidFill>
                    <a:sysClr val="windowText" lastClr="000000"/>
                  </a:solidFill>
                </a:ln>
                <a:solidFill>
                  <a:srgbClr val="00BCF2"/>
                </a:solidFill>
              </a:endParaRPr>
            </a:p>
          </p:txBody>
        </p:sp>
      </p:grpSp>
      <p:sp>
        <p:nvSpPr>
          <p:cNvPr id="31" name="Freeform 5"/>
          <p:cNvSpPr>
            <a:spLocks noEditPoints="1"/>
          </p:cNvSpPr>
          <p:nvPr/>
        </p:nvSpPr>
        <p:spPr bwMode="auto">
          <a:xfrm>
            <a:off x="4634121" y="4912536"/>
            <a:ext cx="861571" cy="82085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89643" tIns="44821" rIns="89643" bIns="44821" numCol="1" anchor="t" anchorCtr="0" compatLnSpc="1">
            <a:prstTxWarp prst="textNoShape">
              <a:avLst/>
            </a:prstTxWarp>
          </a:bodyPr>
          <a:lstStyle/>
          <a:p>
            <a:endParaRPr lang="en-US" sz="800"/>
          </a:p>
        </p:txBody>
      </p:sp>
      <p:sp>
        <p:nvSpPr>
          <p:cNvPr id="32" name="Freeform 35"/>
          <p:cNvSpPr>
            <a:spLocks/>
          </p:cNvSpPr>
          <p:nvPr/>
        </p:nvSpPr>
        <p:spPr bwMode="black">
          <a:xfrm>
            <a:off x="4867601" y="5071212"/>
            <a:ext cx="547993" cy="5031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1200"/>
          </a:p>
        </p:txBody>
      </p:sp>
      <p:sp>
        <p:nvSpPr>
          <p:cNvPr id="33" name="Rectangle 32"/>
          <p:cNvSpPr/>
          <p:nvPr/>
        </p:nvSpPr>
        <p:spPr>
          <a:xfrm>
            <a:off x="5595728" y="5040829"/>
            <a:ext cx="1391728" cy="400110"/>
          </a:xfrm>
          <a:prstGeom prst="rect">
            <a:avLst/>
          </a:prstGeom>
        </p:spPr>
        <p:txBody>
          <a:bodyPr wrap="none">
            <a:spAutoFit/>
          </a:bodyPr>
          <a:lstStyle/>
          <a:p>
            <a:r>
              <a:rPr lang="en-US" sz="2000" dirty="0" err="1" smtClean="0"/>
              <a:t>Más</a:t>
            </a:r>
            <a:r>
              <a:rPr lang="en-US" sz="2000" dirty="0" smtClean="0"/>
              <a:t> </a:t>
            </a:r>
            <a:r>
              <a:rPr lang="en-US" sz="2000" dirty="0" err="1" smtClean="0"/>
              <a:t>rápido</a:t>
            </a:r>
            <a:endParaRPr lang="en-US" sz="2000" dirty="0"/>
          </a:p>
        </p:txBody>
      </p:sp>
    </p:spTree>
    <p:extLst>
      <p:ext uri="{BB962C8B-B14F-4D97-AF65-F5344CB8AC3E}">
        <p14:creationId xmlns:p14="http://schemas.microsoft.com/office/powerpoint/2010/main" val="26750411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1649910"/>
            <a:ext cx="4244723" cy="5207605"/>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1320" tIns="2061777" rIns="179285" bIns="143428" numCol="1" rtlCol="0" anchor="t" anchorCtr="0" compatLnSpc="1">
            <a:prstTxWarp prst="textNoShape">
              <a:avLst/>
            </a:prstTxWarp>
          </a:bodyPr>
          <a:lstStyle/>
          <a:p>
            <a:pPr defTabSz="914169">
              <a:lnSpc>
                <a:spcPct val="90000"/>
              </a:lnSpc>
              <a:spcBef>
                <a:spcPts val="1765"/>
              </a:spcBef>
            </a:pPr>
            <a:endParaRPr lang="en-US" sz="2745"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69241" y="289958"/>
            <a:ext cx="11655840" cy="899537"/>
          </a:xfrm>
        </p:spPr>
        <p:txBody>
          <a:bodyPr/>
          <a:lstStyle/>
          <a:p>
            <a:r>
              <a:rPr lang="en-US" dirty="0" smtClean="0">
                <a:solidFill>
                  <a:srgbClr val="00BCF2"/>
                </a:solidFill>
              </a:rPr>
              <a:t>.NET Compiler Platform (“Roslyn”) </a:t>
            </a:r>
            <a:endParaRPr lang="en-US" dirty="0">
              <a:solidFill>
                <a:srgbClr val="00BCF2"/>
              </a:solidFill>
            </a:endParaRPr>
          </a:p>
        </p:txBody>
      </p:sp>
      <p:grpSp>
        <p:nvGrpSpPr>
          <p:cNvPr id="48" name="Group 47"/>
          <p:cNvGrpSpPr/>
          <p:nvPr/>
        </p:nvGrpSpPr>
        <p:grpSpPr>
          <a:xfrm>
            <a:off x="356394" y="1786372"/>
            <a:ext cx="7961591" cy="1789996"/>
            <a:chOff x="363539" y="1821692"/>
            <a:chExt cx="12210310" cy="1825884"/>
          </a:xfrm>
        </p:grpSpPr>
        <p:sp>
          <p:nvSpPr>
            <p:cNvPr id="6" name="Rectangle 5"/>
            <p:cNvSpPr/>
            <p:nvPr/>
          </p:nvSpPr>
          <p:spPr>
            <a:xfrm>
              <a:off x="363539" y="1840296"/>
              <a:ext cx="4779626" cy="1548414"/>
            </a:xfrm>
            <a:prstGeom prst="rect">
              <a:avLst/>
            </a:prstGeom>
          </p:spPr>
          <p:txBody>
            <a:bodyPr wrap="square">
              <a:spAutoFit/>
            </a:bodyPr>
            <a:lstStyle/>
            <a:p>
              <a:pPr defTabSz="914169">
                <a:lnSpc>
                  <a:spcPct val="90000"/>
                </a:lnSpc>
                <a:spcBef>
                  <a:spcPts val="883"/>
                </a:spcBef>
              </a:pPr>
              <a:r>
                <a:rPr lang="en-US" sz="2745"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DE</a:t>
              </a:r>
              <a:endPar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Compiladores</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cerrados</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Difícil</a:t>
              </a:r>
              <a:r>
                <a:rPr lang="en-US" sz="1961" dirty="0" smtClean="0">
                  <a:gradFill>
                    <a:gsLst>
                      <a:gs pos="100000">
                        <a:srgbClr val="FFFFFF"/>
                      </a:gs>
                      <a:gs pos="0">
                        <a:srgbClr val="FFFFFF"/>
                      </a:gs>
                    </a:gsLst>
                    <a:lin ang="5400000" scaled="0"/>
                  </a:gradFill>
                  <a:ea typeface="ＭＳ Ｐゴシック" charset="0"/>
                </a:rPr>
                <a:t> de extender la </a:t>
              </a:r>
              <a:r>
                <a:rPr lang="en-US" sz="1961" dirty="0" err="1" smtClean="0">
                  <a:gradFill>
                    <a:gsLst>
                      <a:gs pos="100000">
                        <a:srgbClr val="FFFFFF"/>
                      </a:gs>
                      <a:gs pos="0">
                        <a:srgbClr val="FFFFFF"/>
                      </a:gs>
                    </a:gsLst>
                    <a:lin ang="5400000" scaled="0"/>
                  </a:gradFill>
                  <a:ea typeface="ＭＳ Ｐゴシック" charset="0"/>
                </a:rPr>
                <a:t>experiencia</a:t>
              </a:r>
              <a:r>
                <a:rPr lang="en-US" sz="1961" dirty="0" smtClean="0">
                  <a:gradFill>
                    <a:gsLst>
                      <a:gs pos="100000">
                        <a:srgbClr val="FFFFFF"/>
                      </a:gs>
                      <a:gs pos="0">
                        <a:srgbClr val="FFFFFF"/>
                      </a:gs>
                    </a:gsLst>
                    <a:lin ang="5400000" scaled="0"/>
                  </a:gradFill>
                  <a:ea typeface="ＭＳ Ｐゴシック" charset="0"/>
                </a:rPr>
                <a:t> de </a:t>
              </a:r>
              <a:r>
                <a:rPr lang="en-US" sz="1961" dirty="0" err="1" smtClean="0">
                  <a:gradFill>
                    <a:gsLst>
                      <a:gs pos="100000">
                        <a:srgbClr val="FFFFFF"/>
                      </a:gs>
                      <a:gs pos="0">
                        <a:srgbClr val="FFFFFF"/>
                      </a:gs>
                    </a:gsLst>
                    <a:lin ang="5400000" scaled="0"/>
                  </a:gradFill>
                  <a:ea typeface="ＭＳ Ｐゴシック" charset="0"/>
                </a:rPr>
                <a:t>desarrollo</a:t>
              </a:r>
              <a:endParaRPr lang="en-US" sz="1961" dirty="0">
                <a:solidFill>
                  <a:srgbClr val="000000"/>
                </a:solidFill>
              </a:endParaRPr>
            </a:p>
          </p:txBody>
        </p:sp>
        <p:sp>
          <p:nvSpPr>
            <p:cNvPr id="11" name="Freeform 5"/>
            <p:cNvSpPr>
              <a:spLocks noEditPoints="1"/>
            </p:cNvSpPr>
            <p:nvPr/>
          </p:nvSpPr>
          <p:spPr bwMode="auto">
            <a:xfrm flipH="1">
              <a:off x="8469871" y="1821692"/>
              <a:ext cx="1235406" cy="1235406"/>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tx1">
                <a:lumMod val="75000"/>
              </a:schemeClr>
            </a:solidFill>
            <a:ln>
              <a:noFill/>
            </a:ln>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grpSp>
          <p:nvGrpSpPr>
            <p:cNvPr id="37" name="Group 36"/>
            <p:cNvGrpSpPr/>
            <p:nvPr/>
          </p:nvGrpSpPr>
          <p:grpSpPr>
            <a:xfrm>
              <a:off x="6326883" y="2070063"/>
              <a:ext cx="2186909" cy="738523"/>
              <a:chOff x="6326883" y="2267288"/>
              <a:chExt cx="2186909" cy="738523"/>
            </a:xfrm>
          </p:grpSpPr>
          <p:sp>
            <p:nvSpPr>
              <p:cNvPr id="13" name="TextBox 12"/>
              <p:cNvSpPr txBox="1"/>
              <p:nvPr/>
            </p:nvSpPr>
            <p:spPr>
              <a:xfrm>
                <a:off x="6326883" y="2267288"/>
                <a:ext cx="2186909" cy="738523"/>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C#, VB</a:t>
                </a:r>
              </a:p>
              <a:p>
                <a:pPr defTabSz="914437">
                  <a:lnSpc>
                    <a:spcPct val="90000"/>
                  </a:lnSpc>
                </a:pPr>
                <a:r>
                  <a:rPr lang="en-US" sz="1568" dirty="0">
                    <a:gradFill>
                      <a:gsLst>
                        <a:gs pos="2917">
                          <a:srgbClr val="404040"/>
                        </a:gs>
                        <a:gs pos="30000">
                          <a:srgbClr val="404040"/>
                        </a:gs>
                      </a:gsLst>
                      <a:lin ang="5400000" scaled="0"/>
                    </a:gradFill>
                  </a:rPr>
                  <a:t>Source code</a:t>
                </a:r>
              </a:p>
            </p:txBody>
          </p:sp>
          <p:cxnSp>
            <p:nvCxnSpPr>
              <p:cNvPr id="18" name="Straight Arrow Connector 17"/>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20557" y="2070063"/>
              <a:ext cx="2753292" cy="960052"/>
              <a:chOff x="9820557" y="2267288"/>
              <a:chExt cx="2753292" cy="960052"/>
            </a:xfrm>
          </p:grpSpPr>
          <p:sp>
            <p:nvSpPr>
              <p:cNvPr id="17" name="TextBox 16"/>
              <p:cNvSpPr txBox="1"/>
              <p:nvPr/>
            </p:nvSpPr>
            <p:spPr>
              <a:xfrm>
                <a:off x="10386941" y="2267288"/>
                <a:ext cx="2186908" cy="960052"/>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.exe/.</a:t>
                </a:r>
                <a:r>
                  <a:rPr lang="en-US" sz="1568" dirty="0" err="1">
                    <a:gradFill>
                      <a:gsLst>
                        <a:gs pos="2917">
                          <a:srgbClr val="404040"/>
                        </a:gs>
                        <a:gs pos="30000">
                          <a:srgbClr val="404040"/>
                        </a:gs>
                      </a:gsLst>
                      <a:lin ang="5400000" scaled="0"/>
                    </a:gradFill>
                  </a:rPr>
                  <a:t>dil</a:t>
                </a:r>
                <a:endParaRPr lang="en-US" sz="1568" dirty="0">
                  <a:gradFill>
                    <a:gsLst>
                      <a:gs pos="2917">
                        <a:srgbClr val="404040"/>
                      </a:gs>
                      <a:gs pos="30000">
                        <a:srgbClr val="404040"/>
                      </a:gs>
                    </a:gsLst>
                    <a:lin ang="5400000" scaled="0"/>
                  </a:gradFill>
                </a:endParaRPr>
              </a:p>
              <a:p>
                <a:pPr defTabSz="914437">
                  <a:lnSpc>
                    <a:spcPct val="90000"/>
                  </a:lnSpc>
                </a:pPr>
                <a:r>
                  <a:rPr lang="en-US" sz="1568" dirty="0">
                    <a:gradFill>
                      <a:gsLst>
                        <a:gs pos="2917">
                          <a:srgbClr val="404040"/>
                        </a:gs>
                        <a:gs pos="30000">
                          <a:srgbClr val="404040"/>
                        </a:gs>
                      </a:gsLst>
                      <a:lin ang="5400000" scaled="0"/>
                    </a:gradFill>
                  </a:rPr>
                  <a:t>IL assemblies</a:t>
                </a:r>
              </a:p>
            </p:txBody>
          </p:sp>
          <p:cxnSp>
            <p:nvCxnSpPr>
              <p:cNvPr id="25" name="Straight Arrow Connector 24"/>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536239" y="2909053"/>
              <a:ext cx="3115054" cy="738523"/>
            </a:xfrm>
            <a:prstGeom prst="rect">
              <a:avLst/>
            </a:prstGeom>
            <a:noFill/>
          </p:spPr>
          <p:txBody>
            <a:bodyPr wrap="square" lIns="179285" tIns="143428" rIns="179285" bIns="143428" rtlCol="0">
              <a:spAutoFit/>
            </a:bodyPr>
            <a:lstStyle/>
            <a:p>
              <a:pPr algn="ctr" defTabSz="914437">
                <a:lnSpc>
                  <a:spcPct val="90000"/>
                </a:lnSpc>
              </a:pPr>
              <a:r>
                <a:rPr lang="en-US" sz="1568" dirty="0">
                  <a:gradFill>
                    <a:gsLst>
                      <a:gs pos="9735">
                        <a:srgbClr val="404040"/>
                      </a:gs>
                      <a:gs pos="30000">
                        <a:srgbClr val="404040"/>
                      </a:gs>
                    </a:gsLst>
                    <a:lin ang="5400000" scaled="0"/>
                  </a:gradFill>
                </a:rPr>
                <a:t>Established .NET compilers</a:t>
              </a:r>
            </a:p>
          </p:txBody>
        </p:sp>
      </p:grpSp>
      <p:grpSp>
        <p:nvGrpSpPr>
          <p:cNvPr id="50" name="Group 49"/>
          <p:cNvGrpSpPr/>
          <p:nvPr/>
        </p:nvGrpSpPr>
        <p:grpSpPr>
          <a:xfrm>
            <a:off x="356394" y="3653108"/>
            <a:ext cx="7873207" cy="3022422"/>
            <a:chOff x="363539" y="3725862"/>
            <a:chExt cx="12210310" cy="3083027"/>
          </a:xfrm>
        </p:grpSpPr>
        <p:sp>
          <p:nvSpPr>
            <p:cNvPr id="19" name="Rectangle 18"/>
            <p:cNvSpPr/>
            <p:nvPr/>
          </p:nvSpPr>
          <p:spPr>
            <a:xfrm>
              <a:off x="363539" y="3725862"/>
              <a:ext cx="4971531" cy="2455597"/>
            </a:xfrm>
            <a:prstGeom prst="rect">
              <a:avLst/>
            </a:prstGeom>
          </p:spPr>
          <p:txBody>
            <a:bodyPr wrap="square">
              <a:spAutoFit/>
            </a:bodyPr>
            <a:lstStyle/>
            <a:p>
              <a:pPr defTabSz="914169">
                <a:lnSpc>
                  <a:spcPct val="90000"/>
                </a:lnSpc>
                <a:spcBef>
                  <a:spcPts val="883"/>
                </a:spcBef>
              </a:pPr>
              <a:r>
                <a:rPr lang="en-US" sz="2745"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A</a:t>
              </a:r>
              <a:endPar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914169">
                <a:lnSpc>
                  <a:spcPct val="90000"/>
                </a:lnSpc>
                <a:spcBef>
                  <a:spcPts val="883"/>
                </a:spcBef>
                <a:buClr>
                  <a:srgbClr val="FFFFFF"/>
                </a:buClr>
                <a:buSzPct val="80000"/>
              </a:pPr>
              <a:r>
                <a:rPr lang="en-US" sz="1961" dirty="0">
                  <a:gradFill>
                    <a:gsLst>
                      <a:gs pos="100000">
                        <a:srgbClr val="FFFFFF"/>
                      </a:gs>
                      <a:gs pos="0">
                        <a:srgbClr val="FFFFFF"/>
                      </a:gs>
                    </a:gsLst>
                    <a:lin ang="5400000" scaled="0"/>
                  </a:gradFill>
                  <a:ea typeface="ＭＳ Ｐゴシック" charset="0"/>
                </a:rPr>
                <a:t>API: </a:t>
              </a:r>
              <a:r>
                <a:rPr lang="en-US" sz="1961" dirty="0" err="1" smtClean="0">
                  <a:gradFill>
                    <a:gsLst>
                      <a:gs pos="100000">
                        <a:srgbClr val="FFFFFF"/>
                      </a:gs>
                      <a:gs pos="0">
                        <a:srgbClr val="FFFFFF"/>
                      </a:gs>
                    </a:gsLst>
                    <a:lin ang="5400000" scaled="0"/>
                  </a:gradFill>
                  <a:ea typeface="ＭＳ Ｐゴシック" charset="0"/>
                </a:rPr>
                <a:t>Plataforma</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abierta</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smtClean="0">
                  <a:gradFill>
                    <a:gsLst>
                      <a:gs pos="100000">
                        <a:srgbClr val="FFFFFF"/>
                      </a:gs>
                      <a:gs pos="0">
                        <a:srgbClr val="FFFFFF"/>
                      </a:gs>
                    </a:gsLst>
                    <a:lin ang="5400000" scaled="0"/>
                  </a:gradFill>
                  <a:ea typeface="ＭＳ Ｐゴシック" charset="0"/>
                </a:rPr>
                <a:t>Editor </a:t>
              </a:r>
              <a:r>
                <a:rPr lang="en-US" sz="1961" dirty="0" err="1" smtClean="0">
                  <a:gradFill>
                    <a:gsLst>
                      <a:gs pos="100000">
                        <a:srgbClr val="FFFFFF"/>
                      </a:gs>
                      <a:gs pos="0">
                        <a:srgbClr val="FFFFFF"/>
                      </a:gs>
                    </a:gsLst>
                    <a:lin ang="5400000" scaled="0"/>
                  </a:gradFill>
                  <a:ea typeface="ＭＳ Ｐゴシック" charset="0"/>
                </a:rPr>
                <a:t>personalizable</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a:gradFill>
                    <a:gsLst>
                      <a:gs pos="100000">
                        <a:srgbClr val="FFFFFF"/>
                      </a:gs>
                      <a:gs pos="0">
                        <a:srgbClr val="FFFFFF"/>
                      </a:gs>
                    </a:gsLst>
                    <a:lin ang="5400000" scaled="0"/>
                  </a:gradFill>
                  <a:ea typeface="ＭＳ Ｐゴシック" charset="0"/>
                </a:rPr>
                <a:t>Code analysis</a:t>
              </a: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Diagnósticos</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personalizados</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Compiladores</a:t>
              </a:r>
              <a:r>
                <a:rPr lang="en-US" sz="1961" dirty="0" smtClean="0">
                  <a:gradFill>
                    <a:gsLst>
                      <a:gs pos="100000">
                        <a:srgbClr val="FFFFFF"/>
                      </a:gs>
                      <a:gs pos="0">
                        <a:srgbClr val="FFFFFF"/>
                      </a:gs>
                    </a:gsLst>
                    <a:lin ang="5400000" scaled="0"/>
                  </a:gradFill>
                  <a:ea typeface="ＭＳ Ｐゴシック" charset="0"/>
                </a:rPr>
                <a:t> Open Source</a:t>
              </a:r>
              <a:endParaRPr lang="en-US" sz="1961" dirty="0">
                <a:solidFill>
                  <a:srgbClr val="000000"/>
                </a:solidFill>
              </a:endParaRPr>
            </a:p>
          </p:txBody>
        </p:sp>
        <p:grpSp>
          <p:nvGrpSpPr>
            <p:cNvPr id="28" name="Group 8"/>
            <p:cNvGrpSpPr>
              <a:grpSpLocks noChangeAspect="1"/>
            </p:cNvGrpSpPr>
            <p:nvPr/>
          </p:nvGrpSpPr>
          <p:grpSpPr bwMode="auto">
            <a:xfrm>
              <a:off x="8242255" y="4303053"/>
              <a:ext cx="1690639" cy="1586889"/>
              <a:chOff x="1988" y="393"/>
              <a:chExt cx="3862" cy="3625"/>
            </a:xfrm>
            <a:solidFill>
              <a:srgbClr val="661F79"/>
            </a:solidFill>
          </p:grpSpPr>
          <p:sp>
            <p:nvSpPr>
              <p:cNvPr id="30" name="Freeform 9"/>
              <p:cNvSpPr>
                <a:spLocks/>
              </p:cNvSpPr>
              <p:nvPr/>
            </p:nvSpPr>
            <p:spPr bwMode="auto">
              <a:xfrm>
                <a:off x="2109" y="478"/>
                <a:ext cx="1777" cy="816"/>
              </a:xfrm>
              <a:custGeom>
                <a:avLst/>
                <a:gdLst>
                  <a:gd name="T0" fmla="*/ 729 w 751"/>
                  <a:gd name="T1" fmla="*/ 109 h 345"/>
                  <a:gd name="T2" fmla="*/ 723 w 751"/>
                  <a:gd name="T3" fmla="*/ 153 h 345"/>
                  <a:gd name="T4" fmla="*/ 231 w 751"/>
                  <a:gd name="T5" fmla="*/ 335 h 345"/>
                  <a:gd name="T6" fmla="*/ 152 w 751"/>
                  <a:gd name="T7" fmla="*/ 319 h 345"/>
                  <a:gd name="T8" fmla="*/ 19 w 751"/>
                  <a:gd name="T9" fmla="*/ 190 h 345"/>
                  <a:gd name="T10" fmla="*/ 31 w 751"/>
                  <a:gd name="T11" fmla="*/ 143 h 345"/>
                  <a:gd name="T12" fmla="*/ 514 w 751"/>
                  <a:gd name="T13" fmla="*/ 7 h 345"/>
                  <a:gd name="T14" fmla="*/ 600 w 751"/>
                  <a:gd name="T15" fmla="*/ 21 h 345"/>
                  <a:gd name="T16" fmla="*/ 729 w 751"/>
                  <a:gd name="T17" fmla="*/ 109 h 345"/>
                  <a:gd name="T18" fmla="*/ 729 w 751"/>
                  <a:gd name="T19" fmla="*/ 10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345">
                    <a:moveTo>
                      <a:pt x="729" y="109"/>
                    </a:moveTo>
                    <a:cubicBezTo>
                      <a:pt x="751" y="125"/>
                      <a:pt x="748" y="144"/>
                      <a:pt x="723" y="153"/>
                    </a:cubicBezTo>
                    <a:cubicBezTo>
                      <a:pt x="231" y="335"/>
                      <a:pt x="231" y="335"/>
                      <a:pt x="231" y="335"/>
                    </a:cubicBezTo>
                    <a:cubicBezTo>
                      <a:pt x="206" y="345"/>
                      <a:pt x="171" y="338"/>
                      <a:pt x="152" y="319"/>
                    </a:cubicBezTo>
                    <a:cubicBezTo>
                      <a:pt x="19" y="190"/>
                      <a:pt x="19" y="190"/>
                      <a:pt x="19" y="190"/>
                    </a:cubicBezTo>
                    <a:cubicBezTo>
                      <a:pt x="0" y="171"/>
                      <a:pt x="5" y="150"/>
                      <a:pt x="31" y="143"/>
                    </a:cubicBezTo>
                    <a:cubicBezTo>
                      <a:pt x="514" y="7"/>
                      <a:pt x="514" y="7"/>
                      <a:pt x="514" y="7"/>
                    </a:cubicBezTo>
                    <a:cubicBezTo>
                      <a:pt x="538" y="0"/>
                      <a:pt x="578" y="6"/>
                      <a:pt x="600" y="21"/>
                    </a:cubicBezTo>
                    <a:cubicBezTo>
                      <a:pt x="729" y="109"/>
                      <a:pt x="729" y="109"/>
                      <a:pt x="729" y="109"/>
                    </a:cubicBezTo>
                    <a:cubicBezTo>
                      <a:pt x="729" y="109"/>
                      <a:pt x="729" y="109"/>
                      <a:pt x="72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1" name="Freeform 10"/>
              <p:cNvSpPr>
                <a:spLocks/>
              </p:cNvSpPr>
              <p:nvPr/>
            </p:nvSpPr>
            <p:spPr bwMode="auto">
              <a:xfrm>
                <a:off x="4026" y="393"/>
                <a:ext cx="1749" cy="901"/>
              </a:xfrm>
              <a:custGeom>
                <a:avLst/>
                <a:gdLst>
                  <a:gd name="T0" fmla="*/ 597 w 739"/>
                  <a:gd name="T1" fmla="*/ 351 h 381"/>
                  <a:gd name="T2" fmla="*/ 522 w 739"/>
                  <a:gd name="T3" fmla="*/ 371 h 381"/>
                  <a:gd name="T4" fmla="*/ 32 w 739"/>
                  <a:gd name="T5" fmla="*/ 189 h 381"/>
                  <a:gd name="T6" fmla="*/ 17 w 739"/>
                  <a:gd name="T7" fmla="*/ 135 h 381"/>
                  <a:gd name="T8" fmla="*/ 103 w 739"/>
                  <a:gd name="T9" fmla="*/ 31 h 381"/>
                  <a:gd name="T10" fmla="*/ 180 w 739"/>
                  <a:gd name="T11" fmla="*/ 7 h 381"/>
                  <a:gd name="T12" fmla="*/ 706 w 739"/>
                  <a:gd name="T13" fmla="*/ 147 h 381"/>
                  <a:gd name="T14" fmla="*/ 722 w 739"/>
                  <a:gd name="T15" fmla="*/ 197 h 381"/>
                  <a:gd name="T16" fmla="*/ 597 w 739"/>
                  <a:gd name="T17" fmla="*/ 351 h 381"/>
                  <a:gd name="T18" fmla="*/ 597 w 739"/>
                  <a:gd name="T19" fmla="*/ 35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81">
                    <a:moveTo>
                      <a:pt x="597" y="351"/>
                    </a:moveTo>
                    <a:cubicBezTo>
                      <a:pt x="581" y="371"/>
                      <a:pt x="547" y="381"/>
                      <a:pt x="522" y="371"/>
                    </a:cubicBezTo>
                    <a:cubicBezTo>
                      <a:pt x="32" y="189"/>
                      <a:pt x="32" y="189"/>
                      <a:pt x="32" y="189"/>
                    </a:cubicBezTo>
                    <a:cubicBezTo>
                      <a:pt x="7" y="179"/>
                      <a:pt x="0" y="155"/>
                      <a:pt x="17" y="135"/>
                    </a:cubicBezTo>
                    <a:cubicBezTo>
                      <a:pt x="103" y="31"/>
                      <a:pt x="103" y="31"/>
                      <a:pt x="103" y="31"/>
                    </a:cubicBezTo>
                    <a:cubicBezTo>
                      <a:pt x="120" y="11"/>
                      <a:pt x="155" y="0"/>
                      <a:pt x="180" y="7"/>
                    </a:cubicBezTo>
                    <a:cubicBezTo>
                      <a:pt x="706" y="147"/>
                      <a:pt x="706" y="147"/>
                      <a:pt x="706" y="147"/>
                    </a:cubicBezTo>
                    <a:cubicBezTo>
                      <a:pt x="732" y="154"/>
                      <a:pt x="739" y="177"/>
                      <a:pt x="722" y="197"/>
                    </a:cubicBezTo>
                    <a:cubicBezTo>
                      <a:pt x="597" y="351"/>
                      <a:pt x="597" y="351"/>
                      <a:pt x="597" y="351"/>
                    </a:cubicBezTo>
                    <a:cubicBezTo>
                      <a:pt x="597" y="351"/>
                      <a:pt x="597" y="351"/>
                      <a:pt x="597"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2" name="Freeform 11"/>
              <p:cNvSpPr>
                <a:spLocks/>
              </p:cNvSpPr>
              <p:nvPr/>
            </p:nvSpPr>
            <p:spPr bwMode="auto">
              <a:xfrm>
                <a:off x="4035" y="1370"/>
                <a:ext cx="1815" cy="1117"/>
              </a:xfrm>
              <a:custGeom>
                <a:avLst/>
                <a:gdLst>
                  <a:gd name="T0" fmla="*/ 234 w 767"/>
                  <a:gd name="T1" fmla="*/ 453 h 472"/>
                  <a:gd name="T2" fmla="*/ 316 w 767"/>
                  <a:gd name="T3" fmla="*/ 460 h 472"/>
                  <a:gd name="T4" fmla="*/ 738 w 767"/>
                  <a:gd name="T5" fmla="*/ 245 h 472"/>
                  <a:gd name="T6" fmla="*/ 748 w 767"/>
                  <a:gd name="T7" fmla="*/ 188 h 472"/>
                  <a:gd name="T8" fmla="*/ 597 w 767"/>
                  <a:gd name="T9" fmla="*/ 26 h 472"/>
                  <a:gd name="T10" fmla="*/ 520 w 767"/>
                  <a:gd name="T11" fmla="*/ 10 h 472"/>
                  <a:gd name="T12" fmla="*/ 27 w 767"/>
                  <a:gd name="T13" fmla="*/ 238 h 472"/>
                  <a:gd name="T14" fmla="*/ 21 w 767"/>
                  <a:gd name="T15" fmla="*/ 288 h 472"/>
                  <a:gd name="T16" fmla="*/ 234 w 767"/>
                  <a:gd name="T17" fmla="*/ 453 h 472"/>
                  <a:gd name="T18" fmla="*/ 234 w 767"/>
                  <a:gd name="T19" fmla="*/ 45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7" h="472">
                    <a:moveTo>
                      <a:pt x="234" y="453"/>
                    </a:moveTo>
                    <a:cubicBezTo>
                      <a:pt x="256" y="469"/>
                      <a:pt x="292" y="472"/>
                      <a:pt x="316" y="460"/>
                    </a:cubicBezTo>
                    <a:cubicBezTo>
                      <a:pt x="738" y="245"/>
                      <a:pt x="738" y="245"/>
                      <a:pt x="738" y="245"/>
                    </a:cubicBezTo>
                    <a:cubicBezTo>
                      <a:pt x="762" y="233"/>
                      <a:pt x="767" y="207"/>
                      <a:pt x="748" y="188"/>
                    </a:cubicBezTo>
                    <a:cubicBezTo>
                      <a:pt x="597" y="26"/>
                      <a:pt x="597" y="26"/>
                      <a:pt x="597" y="26"/>
                    </a:cubicBezTo>
                    <a:cubicBezTo>
                      <a:pt x="579" y="6"/>
                      <a:pt x="544" y="0"/>
                      <a:pt x="520" y="10"/>
                    </a:cubicBezTo>
                    <a:cubicBezTo>
                      <a:pt x="27" y="238"/>
                      <a:pt x="27" y="238"/>
                      <a:pt x="27" y="238"/>
                    </a:cubicBezTo>
                    <a:cubicBezTo>
                      <a:pt x="3" y="249"/>
                      <a:pt x="0" y="271"/>
                      <a:pt x="21" y="288"/>
                    </a:cubicBezTo>
                    <a:cubicBezTo>
                      <a:pt x="234" y="453"/>
                      <a:pt x="234" y="453"/>
                      <a:pt x="234" y="453"/>
                    </a:cubicBezTo>
                    <a:cubicBezTo>
                      <a:pt x="234" y="453"/>
                      <a:pt x="234" y="453"/>
                      <a:pt x="234"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3" name="Freeform 12"/>
              <p:cNvSpPr>
                <a:spLocks/>
              </p:cNvSpPr>
              <p:nvPr/>
            </p:nvSpPr>
            <p:spPr bwMode="auto">
              <a:xfrm>
                <a:off x="1988" y="1370"/>
                <a:ext cx="1908" cy="1212"/>
              </a:xfrm>
              <a:custGeom>
                <a:avLst/>
                <a:gdLst>
                  <a:gd name="T0" fmla="*/ 565 w 806"/>
                  <a:gd name="T1" fmla="*/ 490 h 512"/>
                  <a:gd name="T2" fmla="*/ 488 w 806"/>
                  <a:gd name="T3" fmla="*/ 498 h 512"/>
                  <a:gd name="T4" fmla="*/ 25 w 806"/>
                  <a:gd name="T5" fmla="*/ 234 h 512"/>
                  <a:gd name="T6" fmla="*/ 20 w 806"/>
                  <a:gd name="T7" fmla="*/ 179 h 512"/>
                  <a:gd name="T8" fmla="*/ 202 w 806"/>
                  <a:gd name="T9" fmla="*/ 22 h 512"/>
                  <a:gd name="T10" fmla="*/ 283 w 806"/>
                  <a:gd name="T11" fmla="*/ 10 h 512"/>
                  <a:gd name="T12" fmla="*/ 778 w 806"/>
                  <a:gd name="T13" fmla="*/ 238 h 512"/>
                  <a:gd name="T14" fmla="*/ 786 w 806"/>
                  <a:gd name="T15" fmla="*/ 290 h 512"/>
                  <a:gd name="T16" fmla="*/ 565 w 806"/>
                  <a:gd name="T17" fmla="*/ 490 h 512"/>
                  <a:gd name="T18" fmla="*/ 565 w 806"/>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512">
                    <a:moveTo>
                      <a:pt x="565" y="490"/>
                    </a:moveTo>
                    <a:cubicBezTo>
                      <a:pt x="545" y="508"/>
                      <a:pt x="511" y="512"/>
                      <a:pt x="488" y="498"/>
                    </a:cubicBezTo>
                    <a:cubicBezTo>
                      <a:pt x="25" y="234"/>
                      <a:pt x="25" y="234"/>
                      <a:pt x="25" y="234"/>
                    </a:cubicBezTo>
                    <a:cubicBezTo>
                      <a:pt x="1" y="220"/>
                      <a:pt x="0" y="195"/>
                      <a:pt x="20" y="179"/>
                    </a:cubicBezTo>
                    <a:cubicBezTo>
                      <a:pt x="202" y="22"/>
                      <a:pt x="202" y="22"/>
                      <a:pt x="202" y="22"/>
                    </a:cubicBezTo>
                    <a:cubicBezTo>
                      <a:pt x="223" y="5"/>
                      <a:pt x="259" y="0"/>
                      <a:pt x="283" y="10"/>
                    </a:cubicBezTo>
                    <a:cubicBezTo>
                      <a:pt x="778" y="238"/>
                      <a:pt x="778" y="238"/>
                      <a:pt x="778" y="238"/>
                    </a:cubicBezTo>
                    <a:cubicBezTo>
                      <a:pt x="802" y="249"/>
                      <a:pt x="806" y="273"/>
                      <a:pt x="786" y="290"/>
                    </a:cubicBezTo>
                    <a:cubicBezTo>
                      <a:pt x="565" y="490"/>
                      <a:pt x="565" y="490"/>
                      <a:pt x="565" y="490"/>
                    </a:cubicBezTo>
                    <a:cubicBezTo>
                      <a:pt x="565" y="490"/>
                      <a:pt x="565" y="490"/>
                      <a:pt x="565"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4" name="Freeform 13"/>
              <p:cNvSpPr>
                <a:spLocks/>
              </p:cNvSpPr>
              <p:nvPr/>
            </p:nvSpPr>
            <p:spPr bwMode="auto">
              <a:xfrm>
                <a:off x="2542" y="2291"/>
                <a:ext cx="1325" cy="1727"/>
              </a:xfrm>
              <a:custGeom>
                <a:avLst/>
                <a:gdLst>
                  <a:gd name="T0" fmla="*/ 560 w 560"/>
                  <a:gd name="T1" fmla="*/ 34 h 730"/>
                  <a:gd name="T2" fmla="*/ 524 w 560"/>
                  <a:gd name="T3" fmla="*/ 18 h 730"/>
                  <a:gd name="T4" fmla="*/ 335 w 560"/>
                  <a:gd name="T5" fmla="*/ 188 h 730"/>
                  <a:gd name="T6" fmla="*/ 257 w 560"/>
                  <a:gd name="T7" fmla="*/ 197 h 730"/>
                  <a:gd name="T8" fmla="*/ 42 w 560"/>
                  <a:gd name="T9" fmla="*/ 74 h 730"/>
                  <a:gd name="T10" fmla="*/ 0 w 560"/>
                  <a:gd name="T11" fmla="*/ 98 h 730"/>
                  <a:gd name="T12" fmla="*/ 0 w 560"/>
                  <a:gd name="T13" fmla="*/ 427 h 730"/>
                  <a:gd name="T14" fmla="*/ 43 w 560"/>
                  <a:gd name="T15" fmla="*/ 495 h 730"/>
                  <a:gd name="T16" fmla="*/ 516 w 560"/>
                  <a:gd name="T17" fmla="*/ 719 h 730"/>
                  <a:gd name="T18" fmla="*/ 560 w 560"/>
                  <a:gd name="T19" fmla="*/ 692 h 730"/>
                  <a:gd name="T20" fmla="*/ 560 w 560"/>
                  <a:gd name="T21" fmla="*/ 34 h 730"/>
                  <a:gd name="T22" fmla="*/ 560 w 560"/>
                  <a:gd name="T23" fmla="*/ 3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730">
                    <a:moveTo>
                      <a:pt x="560" y="34"/>
                    </a:moveTo>
                    <a:cubicBezTo>
                      <a:pt x="560" y="7"/>
                      <a:pt x="544" y="0"/>
                      <a:pt x="524" y="18"/>
                    </a:cubicBezTo>
                    <a:cubicBezTo>
                      <a:pt x="335" y="188"/>
                      <a:pt x="335" y="188"/>
                      <a:pt x="335" y="188"/>
                    </a:cubicBezTo>
                    <a:cubicBezTo>
                      <a:pt x="316" y="206"/>
                      <a:pt x="281" y="210"/>
                      <a:pt x="257" y="197"/>
                    </a:cubicBezTo>
                    <a:cubicBezTo>
                      <a:pt x="42" y="74"/>
                      <a:pt x="42" y="74"/>
                      <a:pt x="42" y="74"/>
                    </a:cubicBezTo>
                    <a:cubicBezTo>
                      <a:pt x="19" y="60"/>
                      <a:pt x="0" y="72"/>
                      <a:pt x="0" y="98"/>
                    </a:cubicBezTo>
                    <a:cubicBezTo>
                      <a:pt x="0" y="427"/>
                      <a:pt x="0" y="427"/>
                      <a:pt x="0" y="427"/>
                    </a:cubicBezTo>
                    <a:cubicBezTo>
                      <a:pt x="0" y="453"/>
                      <a:pt x="19" y="484"/>
                      <a:pt x="43" y="495"/>
                    </a:cubicBezTo>
                    <a:cubicBezTo>
                      <a:pt x="516" y="719"/>
                      <a:pt x="516" y="719"/>
                      <a:pt x="516" y="719"/>
                    </a:cubicBezTo>
                    <a:cubicBezTo>
                      <a:pt x="541" y="730"/>
                      <a:pt x="560" y="718"/>
                      <a:pt x="560" y="692"/>
                    </a:cubicBezTo>
                    <a:cubicBezTo>
                      <a:pt x="560" y="34"/>
                      <a:pt x="560" y="34"/>
                      <a:pt x="560" y="34"/>
                    </a:cubicBezTo>
                    <a:cubicBezTo>
                      <a:pt x="560" y="34"/>
                      <a:pt x="560" y="34"/>
                      <a:pt x="56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5" name="Freeform 14"/>
              <p:cNvSpPr>
                <a:spLocks/>
              </p:cNvSpPr>
              <p:nvPr/>
            </p:nvSpPr>
            <p:spPr bwMode="auto">
              <a:xfrm>
                <a:off x="4045" y="2262"/>
                <a:ext cx="1316" cy="1746"/>
              </a:xfrm>
              <a:custGeom>
                <a:avLst/>
                <a:gdLst>
                  <a:gd name="T0" fmla="*/ 304 w 556"/>
                  <a:gd name="T1" fmla="*/ 166 h 738"/>
                  <a:gd name="T2" fmla="*/ 223 w 556"/>
                  <a:gd name="T3" fmla="*/ 158 h 738"/>
                  <a:gd name="T4" fmla="*/ 39 w 556"/>
                  <a:gd name="T5" fmla="*/ 16 h 738"/>
                  <a:gd name="T6" fmla="*/ 0 w 556"/>
                  <a:gd name="T7" fmla="*/ 35 h 738"/>
                  <a:gd name="T8" fmla="*/ 0 w 556"/>
                  <a:gd name="T9" fmla="*/ 700 h 738"/>
                  <a:gd name="T10" fmla="*/ 44 w 556"/>
                  <a:gd name="T11" fmla="*/ 727 h 738"/>
                  <a:gd name="T12" fmla="*/ 513 w 556"/>
                  <a:gd name="T13" fmla="*/ 505 h 738"/>
                  <a:gd name="T14" fmla="*/ 556 w 556"/>
                  <a:gd name="T15" fmla="*/ 437 h 738"/>
                  <a:gd name="T16" fmla="*/ 556 w 556"/>
                  <a:gd name="T17" fmla="*/ 87 h 738"/>
                  <a:gd name="T18" fmla="*/ 513 w 556"/>
                  <a:gd name="T19" fmla="*/ 60 h 738"/>
                  <a:gd name="T20" fmla="*/ 304 w 556"/>
                  <a:gd name="T21" fmla="*/ 166 h 738"/>
                  <a:gd name="T22" fmla="*/ 304 w 556"/>
                  <a:gd name="T23" fmla="*/ 16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738">
                    <a:moveTo>
                      <a:pt x="304" y="166"/>
                    </a:moveTo>
                    <a:cubicBezTo>
                      <a:pt x="281" y="179"/>
                      <a:pt x="244" y="175"/>
                      <a:pt x="223" y="158"/>
                    </a:cubicBezTo>
                    <a:cubicBezTo>
                      <a:pt x="39" y="16"/>
                      <a:pt x="39" y="16"/>
                      <a:pt x="39" y="16"/>
                    </a:cubicBezTo>
                    <a:cubicBezTo>
                      <a:pt x="17" y="0"/>
                      <a:pt x="0" y="8"/>
                      <a:pt x="0" y="35"/>
                    </a:cubicBezTo>
                    <a:cubicBezTo>
                      <a:pt x="0" y="700"/>
                      <a:pt x="0" y="700"/>
                      <a:pt x="0" y="700"/>
                    </a:cubicBezTo>
                    <a:cubicBezTo>
                      <a:pt x="0" y="726"/>
                      <a:pt x="20" y="738"/>
                      <a:pt x="44" y="727"/>
                    </a:cubicBezTo>
                    <a:cubicBezTo>
                      <a:pt x="513" y="505"/>
                      <a:pt x="513" y="505"/>
                      <a:pt x="513" y="505"/>
                    </a:cubicBezTo>
                    <a:cubicBezTo>
                      <a:pt x="537" y="494"/>
                      <a:pt x="556" y="463"/>
                      <a:pt x="556" y="437"/>
                    </a:cubicBezTo>
                    <a:cubicBezTo>
                      <a:pt x="556" y="87"/>
                      <a:pt x="556" y="87"/>
                      <a:pt x="556" y="87"/>
                    </a:cubicBezTo>
                    <a:cubicBezTo>
                      <a:pt x="556" y="60"/>
                      <a:pt x="537" y="48"/>
                      <a:pt x="513" y="60"/>
                    </a:cubicBezTo>
                    <a:cubicBezTo>
                      <a:pt x="304" y="166"/>
                      <a:pt x="304" y="166"/>
                      <a:pt x="304" y="166"/>
                    </a:cubicBezTo>
                    <a:cubicBezTo>
                      <a:pt x="304" y="166"/>
                      <a:pt x="304" y="166"/>
                      <a:pt x="304"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grpSp>
        <p:sp>
          <p:nvSpPr>
            <p:cNvPr id="36" name="TextBox 35"/>
            <p:cNvSpPr txBox="1"/>
            <p:nvPr/>
          </p:nvSpPr>
          <p:spPr>
            <a:xfrm>
              <a:off x="7507284" y="5848834"/>
              <a:ext cx="3115055" cy="960055"/>
            </a:xfrm>
            <a:prstGeom prst="rect">
              <a:avLst/>
            </a:prstGeom>
            <a:noFill/>
          </p:spPr>
          <p:txBody>
            <a:bodyPr wrap="square" lIns="179285" tIns="143428" rIns="179285" bIns="143428" rtlCol="0">
              <a:spAutoFit/>
            </a:bodyPr>
            <a:lstStyle/>
            <a:p>
              <a:pPr algn="ctr" defTabSz="914437">
                <a:lnSpc>
                  <a:spcPct val="90000"/>
                </a:lnSpc>
              </a:pPr>
              <a:r>
                <a:rPr lang="en-US" sz="1568" dirty="0">
                  <a:gradFill>
                    <a:gsLst>
                      <a:gs pos="9735">
                        <a:srgbClr val="404040"/>
                      </a:gs>
                      <a:gs pos="30000">
                        <a:srgbClr val="404040"/>
                      </a:gs>
                    </a:gsLst>
                    <a:lin ang="5400000" scaled="0"/>
                  </a:gradFill>
                </a:rPr>
                <a:t>.NET Compilers Platform</a:t>
              </a:r>
            </a:p>
            <a:p>
              <a:pPr algn="ctr" defTabSz="914437">
                <a:lnSpc>
                  <a:spcPct val="90000"/>
                </a:lnSpc>
              </a:pPr>
              <a:r>
                <a:rPr lang="en-US" sz="1568" dirty="0">
                  <a:gradFill>
                    <a:gsLst>
                      <a:gs pos="9735">
                        <a:srgbClr val="404040"/>
                      </a:gs>
                      <a:gs pos="30000">
                        <a:srgbClr val="404040"/>
                      </a:gs>
                    </a:gsLst>
                    <a:lin ang="5400000" scaled="0"/>
                  </a:gradFill>
                </a:rPr>
                <a:t>(a.k.a. ROSLYN)</a:t>
              </a:r>
            </a:p>
          </p:txBody>
        </p:sp>
        <p:grpSp>
          <p:nvGrpSpPr>
            <p:cNvPr id="38" name="Group 37"/>
            <p:cNvGrpSpPr/>
            <p:nvPr/>
          </p:nvGrpSpPr>
          <p:grpSpPr>
            <a:xfrm>
              <a:off x="6326883" y="4852668"/>
              <a:ext cx="2186909" cy="738525"/>
              <a:chOff x="6326883" y="2267288"/>
              <a:chExt cx="2186909" cy="738525"/>
            </a:xfrm>
          </p:grpSpPr>
          <p:sp>
            <p:nvSpPr>
              <p:cNvPr id="39" name="TextBox 38"/>
              <p:cNvSpPr txBox="1"/>
              <p:nvPr/>
            </p:nvSpPr>
            <p:spPr>
              <a:xfrm>
                <a:off x="6326883" y="2267288"/>
                <a:ext cx="2186909" cy="738525"/>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C#, VB</a:t>
                </a:r>
              </a:p>
              <a:p>
                <a:pPr defTabSz="914437">
                  <a:lnSpc>
                    <a:spcPct val="90000"/>
                  </a:lnSpc>
                </a:pPr>
                <a:r>
                  <a:rPr lang="en-US" sz="1568" dirty="0">
                    <a:gradFill>
                      <a:gsLst>
                        <a:gs pos="2917">
                          <a:srgbClr val="404040"/>
                        </a:gs>
                        <a:gs pos="30000">
                          <a:srgbClr val="404040"/>
                        </a:gs>
                      </a:gsLst>
                      <a:lin ang="5400000" scaled="0"/>
                    </a:gradFill>
                  </a:rPr>
                  <a:t>Source code</a:t>
                </a:r>
              </a:p>
            </p:txBody>
          </p:sp>
          <p:cxnSp>
            <p:nvCxnSpPr>
              <p:cNvPr id="40" name="Straight Arrow Connector 39"/>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820557" y="4852668"/>
              <a:ext cx="2753292" cy="960054"/>
              <a:chOff x="9820557" y="2267288"/>
              <a:chExt cx="2753292" cy="960054"/>
            </a:xfrm>
          </p:grpSpPr>
          <p:sp>
            <p:nvSpPr>
              <p:cNvPr id="43" name="TextBox 42"/>
              <p:cNvSpPr txBox="1"/>
              <p:nvPr/>
            </p:nvSpPr>
            <p:spPr>
              <a:xfrm>
                <a:off x="10386941" y="2267288"/>
                <a:ext cx="2186908" cy="960054"/>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.exe/.</a:t>
                </a:r>
                <a:r>
                  <a:rPr lang="en-US" sz="1568" dirty="0" err="1">
                    <a:gradFill>
                      <a:gsLst>
                        <a:gs pos="2917">
                          <a:srgbClr val="404040"/>
                        </a:gs>
                        <a:gs pos="30000">
                          <a:srgbClr val="404040"/>
                        </a:gs>
                      </a:gsLst>
                      <a:lin ang="5400000" scaled="0"/>
                    </a:gradFill>
                  </a:rPr>
                  <a:t>dil</a:t>
                </a:r>
                <a:endParaRPr lang="en-US" sz="1568" dirty="0">
                  <a:gradFill>
                    <a:gsLst>
                      <a:gs pos="2917">
                        <a:srgbClr val="404040"/>
                      </a:gs>
                      <a:gs pos="30000">
                        <a:srgbClr val="404040"/>
                      </a:gs>
                    </a:gsLst>
                    <a:lin ang="5400000" scaled="0"/>
                  </a:gradFill>
                </a:endParaRPr>
              </a:p>
              <a:p>
                <a:pPr defTabSz="914437">
                  <a:lnSpc>
                    <a:spcPct val="90000"/>
                  </a:lnSpc>
                </a:pPr>
                <a:r>
                  <a:rPr lang="en-US" sz="1568" dirty="0">
                    <a:gradFill>
                      <a:gsLst>
                        <a:gs pos="2917">
                          <a:srgbClr val="404040"/>
                        </a:gs>
                        <a:gs pos="30000">
                          <a:srgbClr val="404040"/>
                        </a:gs>
                      </a:gsLst>
                      <a:lin ang="5400000" scaled="0"/>
                    </a:gradFill>
                  </a:rPr>
                  <a:t>IL assemblies</a:t>
                </a:r>
              </a:p>
            </p:txBody>
          </p:sp>
          <p:cxnSp>
            <p:nvCxnSpPr>
              <p:cNvPr id="44" name="Straight Arrow Connector 43"/>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a:off x="6030259" y="3414914"/>
            <a:ext cx="2919039" cy="724007"/>
            <a:chOff x="9087575" y="3482896"/>
            <a:chExt cx="2977572" cy="738525"/>
          </a:xfrm>
        </p:grpSpPr>
        <p:cxnSp>
          <p:nvCxnSpPr>
            <p:cNvPr id="46" name="Straight Arrow Connector 45"/>
            <p:cNvCxnSpPr/>
            <p:nvPr/>
          </p:nvCxnSpPr>
          <p:spPr>
            <a:xfrm rot="5400000">
              <a:off x="8766852" y="3852103"/>
              <a:ext cx="641445" cy="0"/>
            </a:xfrm>
            <a:prstGeom prst="straightConnector1">
              <a:avLst/>
            </a:prstGeom>
            <a:ln w="38100">
              <a:solidFill>
                <a:srgbClr val="661F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42733" y="3482896"/>
              <a:ext cx="2922414" cy="738525"/>
            </a:xfrm>
            <a:prstGeom prst="rect">
              <a:avLst/>
            </a:prstGeom>
            <a:noFill/>
          </p:spPr>
          <p:txBody>
            <a:bodyPr wrap="square" lIns="179285" tIns="143428" rIns="179285" bIns="143428" rtlCol="0">
              <a:spAutoFit/>
            </a:bodyPr>
            <a:lstStyle/>
            <a:p>
              <a:pPr defTabSz="914437">
                <a:lnSpc>
                  <a:spcPct val="90000"/>
                </a:lnSpc>
              </a:pPr>
              <a:r>
                <a:rPr lang="en-US" sz="1568" dirty="0">
                  <a:gradFill>
                    <a:gsLst>
                      <a:gs pos="76991">
                        <a:srgbClr val="661F79"/>
                      </a:gs>
                      <a:gs pos="30000">
                        <a:srgbClr val="661F79"/>
                      </a:gs>
                    </a:gsLst>
                    <a:lin ang="5400000" scaled="0"/>
                  </a:gradFill>
                </a:rPr>
                <a:t>Open platform </a:t>
              </a:r>
              <a:br>
                <a:rPr lang="en-US" sz="1568" dirty="0">
                  <a:gradFill>
                    <a:gsLst>
                      <a:gs pos="76991">
                        <a:srgbClr val="661F79"/>
                      </a:gs>
                      <a:gs pos="30000">
                        <a:srgbClr val="661F79"/>
                      </a:gs>
                    </a:gsLst>
                    <a:lin ang="5400000" scaled="0"/>
                  </a:gradFill>
                </a:rPr>
              </a:br>
              <a:r>
                <a:rPr lang="en-US" sz="1568" dirty="0">
                  <a:gradFill>
                    <a:gsLst>
                      <a:gs pos="76991">
                        <a:srgbClr val="661F79"/>
                      </a:gs>
                      <a:gs pos="30000">
                        <a:srgbClr val="661F79"/>
                      </a:gs>
                    </a:gsLst>
                    <a:lin ang="5400000" scaled="0"/>
                  </a:gradFill>
                </a:rPr>
                <a:t>for developers</a:t>
              </a:r>
            </a:p>
          </p:txBody>
        </p:sp>
      </p:grpSp>
    </p:spTree>
    <p:extLst>
      <p:ext uri="{BB962C8B-B14F-4D97-AF65-F5344CB8AC3E}">
        <p14:creationId xmlns:p14="http://schemas.microsoft.com/office/powerpoint/2010/main" val="3436252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 Native</a:t>
            </a:r>
            <a:endParaRPr lang="en-US" dirty="0"/>
          </a:p>
        </p:txBody>
      </p:sp>
    </p:spTree>
    <p:extLst>
      <p:ext uri="{BB962C8B-B14F-4D97-AF65-F5344CB8AC3E}">
        <p14:creationId xmlns:p14="http://schemas.microsoft.com/office/powerpoint/2010/main" val="400380829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2176</TotalTime>
  <Words>1217</Words>
  <Application>Microsoft Office PowerPoint</Application>
  <PresentationFormat>Widescreen</PresentationFormat>
  <Paragraphs>228</Paragraphs>
  <Slides>36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Courier New</vt:lpstr>
      <vt:lpstr>ＭＳ Ｐゴシック</vt:lpstr>
      <vt:lpstr>Segoe</vt:lpstr>
      <vt:lpstr>Segoe UI</vt:lpstr>
      <vt:lpstr>Segoe UI Light</vt:lpstr>
      <vt:lpstr>Segoe UI Semibold</vt:lpstr>
      <vt:lpstr>Wingdings</vt:lpstr>
      <vt:lpstr>PPT%20Theme</vt:lpstr>
      <vt:lpstr>Reconnect(); - Sevilla</vt:lpstr>
      <vt:lpstr>Keynote</vt:lpstr>
      <vt:lpstr>Novedades .NET</vt:lpstr>
      <vt:lpstr>La nueva generación de .NET</vt:lpstr>
      <vt:lpstr>¿Qué novedades hay en .NET 4.5.2?</vt:lpstr>
      <vt:lpstr>.NET en dispositivos Windows Store</vt:lpstr>
      <vt:lpstr>.NET 2015 - Web y Servicios</vt:lpstr>
      <vt:lpstr>.NET Compiler Platform (“Roslyn”) </vt:lpstr>
      <vt:lpstr>.NET Native</vt:lpstr>
      <vt:lpstr>¿Qué es .NET Native?</vt:lpstr>
      <vt:lpstr>Compilando tu App</vt:lpstr>
      <vt:lpstr>Compilando tu App</vt:lpstr>
      <vt:lpstr>Compilando tu App</vt:lpstr>
      <vt:lpstr>Rendimiento</vt:lpstr>
      <vt:lpstr>ASP.net 5</vt:lpstr>
      <vt:lpstr>¿Novedades en la web moderna?</vt:lpstr>
      <vt:lpstr>ASP.NET vNext para la web moderna</vt:lpstr>
      <vt:lpstr>Modern Web – Agile</vt:lpstr>
      <vt:lpstr>Modern Web – Rápido</vt:lpstr>
      <vt:lpstr>Modern Web – Cloud</vt:lpstr>
      <vt:lpstr>Modern Web – Cross Platform</vt:lpstr>
      <vt:lpstr>Azure</vt:lpstr>
      <vt:lpstr>Azure SDK 2.5 &amp; PowerShell</vt:lpstr>
      <vt:lpstr>Visual Studio 2015</vt:lpstr>
      <vt:lpstr>Visual Studio 2015</vt:lpstr>
      <vt:lpstr>Xamarin</vt:lpstr>
      <vt:lpstr>Xamarin Platform</vt:lpstr>
      <vt:lpstr>Xamarin</vt:lpstr>
      <vt:lpstr>Integración Visual Studio</vt:lpstr>
      <vt:lpstr>Integración Visual Studio</vt:lpstr>
      <vt:lpstr>¿Qué hay de Nuevo en la plataforma Xamarin?</vt:lpstr>
      <vt:lpstr>Preview Technologies</vt:lpstr>
      <vt:lpstr>Xamarin </vt:lpstr>
      <vt:lpstr>PowerPoint Presentation</vt:lpstr>
      <vt:lpstr>     beneficios</vt:lpstr>
      <vt:lpstr>P &amp; R</vt:lpstr>
    </vt:vector>
  </TitlesOfParts>
  <Company>MVP Award Program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Developer Readiness - Powered by MVPs</dc:title>
  <dc:subject>Windows 10 MVP Global Event</dc:subject>
  <dc:creator>JP.Clementi@microsoft.com</dc:creator>
  <cp:keywords>Microsoft MVP</cp:keywords>
  <cp:lastModifiedBy>Javier Suárez Ruiz</cp:lastModifiedBy>
  <cp:revision>34</cp:revision>
  <dcterms:created xsi:type="dcterms:W3CDTF">2015-04-22T15:30:39Z</dcterms:created>
  <dcterms:modified xsi:type="dcterms:W3CDTF">2015-12-07T12:59:56Z</dcterms:modified>
  <cp:category>Windows10</cp:category>
</cp:coreProperties>
</file>