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17"/>
  </p:notesMasterIdLst>
  <p:handoutMasterIdLst>
    <p:handoutMasterId r:id="rId18"/>
  </p:handoutMasterIdLst>
  <p:sldIdLst>
    <p:sldId id="800" r:id="rId3"/>
    <p:sldId id="690" r:id="rId4"/>
    <p:sldId id="806" r:id="rId5"/>
    <p:sldId id="691" r:id="rId6"/>
    <p:sldId id="692" r:id="rId7"/>
    <p:sldId id="693" r:id="rId8"/>
    <p:sldId id="694" r:id="rId9"/>
    <p:sldId id="807" r:id="rId10"/>
    <p:sldId id="808" r:id="rId11"/>
    <p:sldId id="809" r:id="rId12"/>
    <p:sldId id="695" r:id="rId13"/>
    <p:sldId id="745" r:id="rId14"/>
    <p:sldId id="805" r:id="rId15"/>
    <p:sldId id="80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8" autoAdjust="0"/>
    <p:restoredTop sz="65708" autoAdjust="0"/>
  </p:normalViewPr>
  <p:slideViewPr>
    <p:cSldViewPr snapToGrid="0">
      <p:cViewPr varScale="1">
        <p:scale>
          <a:sx n="72" d="100"/>
          <a:sy n="72" d="100"/>
        </p:scale>
        <p:origin x="84" y="540"/>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3/14/2014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3/14/2014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31305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11</a:t>
            </a:fld>
            <a:endParaRPr lang="en-US"/>
          </a:p>
        </p:txBody>
      </p:sp>
    </p:spTree>
    <p:extLst>
      <p:ext uri="{BB962C8B-B14F-4D97-AF65-F5344CB8AC3E}">
        <p14:creationId xmlns:p14="http://schemas.microsoft.com/office/powerpoint/2010/main" val="298388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31050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3</a:t>
            </a:fld>
            <a:endParaRPr lang="en-US"/>
          </a:p>
        </p:txBody>
      </p:sp>
    </p:spTree>
    <p:extLst>
      <p:ext uri="{BB962C8B-B14F-4D97-AF65-F5344CB8AC3E}">
        <p14:creationId xmlns:p14="http://schemas.microsoft.com/office/powerpoint/2010/main" val="425603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4</a:t>
            </a:fld>
            <a:endParaRPr lang="en-US"/>
          </a:p>
        </p:txBody>
      </p:sp>
    </p:spTree>
    <p:extLst>
      <p:ext uri="{BB962C8B-B14F-4D97-AF65-F5344CB8AC3E}">
        <p14:creationId xmlns:p14="http://schemas.microsoft.com/office/powerpoint/2010/main" val="2228497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33581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75448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the point that this can be obtained</a:t>
            </a:r>
            <a:r>
              <a:rPr lang="en-GB" baseline="0" dirty="0" smtClean="0"/>
              <a:t> from the real device too.</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10936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01560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9</a:t>
            </a:fld>
            <a:endParaRPr lang="en-US"/>
          </a:p>
        </p:txBody>
      </p:sp>
    </p:spTree>
    <p:extLst>
      <p:ext uri="{BB962C8B-B14F-4D97-AF65-F5344CB8AC3E}">
        <p14:creationId xmlns:p14="http://schemas.microsoft.com/office/powerpoint/2010/main" val="332320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3/14/2014</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3/14/2014</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3/14/2014</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3/14/2014</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3/14/2014</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3/14/2014</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3/14/2014</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3/14/2014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3/14/2014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3/14/2014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3/14/2014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3/14/2014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3/14/2014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3/14/2014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3/14/2014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3/14/2014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3/14/2014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3/14/2014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3/14/2014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3/14/2014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3/14/2014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3/14/2014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3/14/2014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3/14/2014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3/14/2014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3/14/2014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3/14/2014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3/14/2014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3/14/2014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3/14/2014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9742248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3/14/2014</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emo">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3571876"/>
            <a:ext cx="8382000" cy="619125"/>
          </a:xfrm>
        </p:spPr>
        <p:txBody>
          <a:bodyPr>
            <a:normAutofit/>
          </a:bodyPr>
          <a:lstStyle>
            <a:lvl1pPr marL="0" indent="0">
              <a:buNone/>
              <a:defRPr sz="3800" spc="0" baseline="0">
                <a:solidFill>
                  <a:schemeClr val="bg1"/>
                </a:solidFill>
              </a:defRPr>
            </a:lvl1pPr>
            <a:lvl2pPr marL="512064" indent="0">
              <a:buNone/>
              <a:defRPr>
                <a:solidFill>
                  <a:schemeClr val="bg1"/>
                </a:solidFill>
              </a:defRPr>
            </a:lvl2pPr>
            <a:lvl3pPr marL="1024128" indent="0">
              <a:buNone/>
              <a:defRPr>
                <a:solidFill>
                  <a:schemeClr val="bg1"/>
                </a:solidFill>
              </a:defRPr>
            </a:lvl3pPr>
            <a:lvl4pPr marL="1536192" indent="0">
              <a:buNone/>
              <a:defRPr>
                <a:solidFill>
                  <a:schemeClr val="bg1"/>
                </a:solidFill>
              </a:defRPr>
            </a:lvl4pPr>
            <a:lvl5pPr marL="2048256" indent="0">
              <a:buNone/>
              <a:defRPr>
                <a:solidFill>
                  <a:schemeClr val="bg1"/>
                </a:solidFill>
              </a:defRPr>
            </a:lvl5pPr>
          </a:lstStyle>
          <a:p>
            <a:pPr lvl="0"/>
            <a:r>
              <a:rPr lang="en-US" dirty="0" smtClean="0"/>
              <a:t>Click to edit text</a:t>
            </a:r>
          </a:p>
        </p:txBody>
      </p:sp>
      <p:sp>
        <p:nvSpPr>
          <p:cNvPr id="8" name="Title 4"/>
          <p:cNvSpPr>
            <a:spLocks noGrp="1"/>
          </p:cNvSpPr>
          <p:nvPr>
            <p:ph type="title"/>
          </p:nvPr>
        </p:nvSpPr>
        <p:spPr>
          <a:xfrm>
            <a:off x="476250" y="238125"/>
            <a:ext cx="7467600" cy="387798"/>
          </a:xfrm>
        </p:spPr>
        <p:txBody>
          <a:bodyPr/>
          <a:lstStyle>
            <a:lvl1pPr>
              <a:defRPr spc="0" baseline="0">
                <a:solidFill>
                  <a:schemeClr val="bg1"/>
                </a:solidFill>
              </a:defRPr>
            </a:lvl1pPr>
          </a:lstStyle>
          <a:p>
            <a:r>
              <a:rPr lang="en-US" dirty="0" smtClean="0"/>
              <a:t>Demo</a:t>
            </a:r>
            <a:endParaRPr lang="en-US" dirty="0"/>
          </a:p>
        </p:txBody>
      </p:sp>
      <p:sp>
        <p:nvSpPr>
          <p:cNvPr id="5" name="TextBox 4"/>
          <p:cNvSpPr txBox="1"/>
          <p:nvPr userDrawn="1"/>
        </p:nvSpPr>
        <p:spPr>
          <a:xfrm>
            <a:off x="485322" y="1975998"/>
            <a:ext cx="1979132" cy="895630"/>
          </a:xfrm>
          <a:prstGeom prst="rect">
            <a:avLst/>
          </a:prstGeom>
          <a:noFill/>
        </p:spPr>
        <p:txBody>
          <a:bodyPr wrap="none" lIns="64008" tIns="32004" rIns="64008" bIns="32004" rtlCol="0">
            <a:spAutoFit/>
          </a:bodyPr>
          <a:lstStyle/>
          <a:p>
            <a:r>
              <a:rPr lang="en-GB" sz="5400" b="0" kern="1200" spc="0" baseline="0" dirty="0" smtClean="0">
                <a:solidFill>
                  <a:schemeClr val="bg1"/>
                </a:solidFill>
                <a:latin typeface="+mj-lt"/>
                <a:ea typeface="+mj-ea"/>
                <a:cs typeface="+mj-cs"/>
              </a:rPr>
              <a:t>Demo</a:t>
            </a:r>
            <a:endParaRPr lang="en-GB" sz="4500" b="0" kern="1200" spc="0" baseline="0" dirty="0">
              <a:solidFill>
                <a:schemeClr val="bg1"/>
              </a:solidFill>
              <a:latin typeface="+mj-lt"/>
              <a:ea typeface="+mj-ea"/>
              <a:cs typeface="+mj-cs"/>
            </a:endParaRPr>
          </a:p>
        </p:txBody>
      </p:sp>
    </p:spTree>
    <p:extLst>
      <p:ext uri="{BB962C8B-B14F-4D97-AF65-F5344CB8AC3E}">
        <p14:creationId xmlns:p14="http://schemas.microsoft.com/office/powerpoint/2010/main" val="1261527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3/14/2014</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3/14/2014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3/14/2014</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3/14/2014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3/14/2014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image" Target="../media/image9.png"/><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theme" Target="../theme/theme2.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3/14/2014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pic>
        <p:nvPicPr>
          <p:cNvPr id="7" name="Picture 6"/>
          <p:cNvPicPr>
            <a:picLocks noChangeAspect="1"/>
          </p:cNvPicPr>
          <p:nvPr userDrawn="1"/>
        </p:nvPicPr>
        <p:blipFill>
          <a:blip r:embed="rId79">
            <a:extLst>
              <a:ext uri="{28A0092B-C50C-407E-A947-70E740481C1C}">
                <a14:useLocalDpi xmlns:a14="http://schemas.microsoft.com/office/drawing/2010/main" val="0"/>
              </a:ext>
            </a:extLst>
          </a:blip>
          <a:stretch>
            <a:fillRect/>
          </a:stretch>
        </p:blipFill>
        <p:spPr>
          <a:xfrm>
            <a:off x="7717535" y="4707617"/>
            <a:ext cx="1035729" cy="244876"/>
          </a:xfrm>
          <a:prstGeom prst="rect">
            <a:avLst/>
          </a:prstGeom>
        </p:spPr>
      </p:pic>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5" r:id="rId41"/>
    <p:sldLayoutId id="2147484468" r:id="rId42"/>
    <p:sldLayoutId id="2147484469" r:id="rId43"/>
    <p:sldLayoutId id="2147484471" r:id="rId44"/>
    <p:sldLayoutId id="2147484472" r:id="rId45"/>
    <p:sldLayoutId id="2147484473" r:id="rId46"/>
    <p:sldLayoutId id="2147484474" r:id="rId47"/>
    <p:sldLayoutId id="2147484475" r:id="rId48"/>
    <p:sldLayoutId id="2147484476" r:id="rId49"/>
    <p:sldLayoutId id="2147484478" r:id="rId50"/>
    <p:sldLayoutId id="2147484479" r:id="rId51"/>
    <p:sldLayoutId id="2147484480" r:id="rId52"/>
    <p:sldLayoutId id="2147484481" r:id="rId53"/>
    <p:sldLayoutId id="2147484482" r:id="rId54"/>
    <p:sldLayoutId id="2147484483" r:id="rId55"/>
    <p:sldLayoutId id="2147484487" r:id="rId56"/>
    <p:sldLayoutId id="2147484488" r:id="rId57"/>
    <p:sldLayoutId id="2147484490" r:id="rId58"/>
    <p:sldLayoutId id="2147484491" r:id="rId59"/>
    <p:sldLayoutId id="2147484493" r:id="rId60"/>
    <p:sldLayoutId id="2147484494" r:id="rId61"/>
    <p:sldLayoutId id="2147484495" r:id="rId62"/>
    <p:sldLayoutId id="2147484496" r:id="rId63"/>
    <p:sldLayoutId id="2147484497" r:id="rId64"/>
    <p:sldLayoutId id="2147484498" r:id="rId65"/>
    <p:sldLayoutId id="2147484500" r:id="rId66"/>
    <p:sldLayoutId id="2147484501" r:id="rId67"/>
    <p:sldLayoutId id="2147484502" r:id="rId68"/>
    <p:sldLayoutId id="2147484505" r:id="rId69"/>
    <p:sldLayoutId id="2147484506" r:id="rId70"/>
    <p:sldLayoutId id="2147484509" r:id="rId71"/>
    <p:sldLayoutId id="2147484518" r:id="rId72"/>
    <p:sldLayoutId id="2147484524" r:id="rId73"/>
    <p:sldLayoutId id="2147484525" r:id="rId74"/>
    <p:sldLayoutId id="2147484526" r:id="rId75"/>
    <p:sldLayoutId id="2147484549" r:id="rId76"/>
    <p:sldLayoutId id="2147484550" r:id="rId7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flurry.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1938992"/>
          </a:xfrm>
        </p:spPr>
        <p:txBody>
          <a:bodyPr/>
          <a:lstStyle/>
          <a:p>
            <a:pPr algn="ctr"/>
            <a:r>
              <a:rPr lang="en-US" sz="4000" dirty="0" err="1" smtClean="0">
                <a:latin typeface="Segoe WP SemiLight"/>
                <a:cs typeface="Segoe WP SemiLight"/>
              </a:rPr>
              <a:t>Ya</a:t>
            </a:r>
            <a:r>
              <a:rPr lang="en-US" sz="4000" dirty="0" smtClean="0">
                <a:latin typeface="Segoe WP SemiLight"/>
                <a:cs typeface="Segoe WP SemiLight"/>
              </a:rPr>
              <a:t> </a:t>
            </a:r>
            <a:r>
              <a:rPr lang="en-US" sz="4000" dirty="0" err="1" smtClean="0">
                <a:latin typeface="Segoe WP SemiLight"/>
                <a:cs typeface="Segoe WP SemiLight"/>
              </a:rPr>
              <a:t>tengo</a:t>
            </a:r>
            <a:r>
              <a:rPr lang="en-US" sz="4000" dirty="0" smtClean="0">
                <a:latin typeface="Segoe WP SemiLight"/>
                <a:cs typeface="Segoe WP SemiLight"/>
              </a:rPr>
              <a:t> mi App </a:t>
            </a:r>
            <a:r>
              <a:rPr lang="en-US" sz="4000" dirty="0" err="1" smtClean="0">
                <a:latin typeface="Segoe WP SemiLight"/>
                <a:cs typeface="Segoe WP SemiLight"/>
              </a:rPr>
              <a:t>publicada</a:t>
            </a:r>
            <a:r>
              <a:rPr lang="en-US" sz="4000" dirty="0" smtClean="0">
                <a:latin typeface="Segoe WP SemiLight"/>
                <a:cs typeface="Segoe WP SemiLight"/>
              </a:rPr>
              <a:t> y… ¿</a:t>
            </a:r>
            <a:r>
              <a:rPr lang="en-US" sz="4000" dirty="0" err="1" smtClean="0">
                <a:latin typeface="Segoe WP SemiLight"/>
                <a:cs typeface="Segoe WP SemiLight"/>
              </a:rPr>
              <a:t>ahora</a:t>
            </a:r>
            <a:r>
              <a:rPr lang="en-US" sz="4000" dirty="0" smtClean="0">
                <a:latin typeface="Segoe WP SemiLight"/>
                <a:cs typeface="Segoe WP SemiLight"/>
              </a:rPr>
              <a:t> </a:t>
            </a:r>
            <a:r>
              <a:rPr lang="en-US" sz="4000" dirty="0" err="1" smtClean="0">
                <a:latin typeface="Segoe WP SemiLight"/>
                <a:cs typeface="Segoe WP SemiLight"/>
              </a:rPr>
              <a:t>que</a:t>
            </a:r>
            <a:r>
              <a:rPr lang="en-US" sz="4000" dirty="0" smtClean="0">
                <a:latin typeface="Segoe WP SemiLight"/>
                <a:cs typeface="Segoe WP SemiLight"/>
              </a:rPr>
              <a:t>?</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371" y="-118"/>
            <a:ext cx="7204752" cy="5143500"/>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580112" y="4227934"/>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67544" y="2288952"/>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Analíticas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en Windows Phone</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975952"/>
            <a:ext cx="1024641" cy="1024641"/>
          </a:xfrm>
          <a:prstGeom prst="rect">
            <a:avLst/>
          </a:prstGeom>
        </p:spPr>
      </p:pic>
      <p:sp>
        <p:nvSpPr>
          <p:cNvPr id="8" name="Title 53"/>
          <p:cNvSpPr txBox="1">
            <a:spLocks/>
          </p:cNvSpPr>
          <p:nvPr/>
        </p:nvSpPr>
        <p:spPr>
          <a:xfrm>
            <a:off x="467544" y="4183399"/>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Alejandro Campos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AlejaCma</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Josué Yeray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JosueYeray</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973599"/>
            <a:ext cx="8229600" cy="3540443"/>
          </a:xfrm>
        </p:spPr>
        <p:txBody>
          <a:bodyPr/>
          <a:lstStyle/>
          <a:p>
            <a:r>
              <a:rPr lang="es-ES" dirty="0"/>
              <a:t>¿Ya?, ¿de verdad?. Pues si, con tan solo los pasos anteriores conseguimos una gran cantidad de información relacionada con nuestra aplicación. Información como:</a:t>
            </a:r>
          </a:p>
          <a:p>
            <a:pPr lvl="1"/>
            <a:r>
              <a:rPr lang="es-ES" dirty="0"/>
              <a:t>Dispositivos usados</a:t>
            </a:r>
          </a:p>
          <a:p>
            <a:pPr lvl="1"/>
            <a:r>
              <a:rPr lang="es-ES" dirty="0"/>
              <a:t>Número de usuarios</a:t>
            </a:r>
          </a:p>
          <a:p>
            <a:pPr lvl="1"/>
            <a:r>
              <a:rPr lang="es-ES" dirty="0"/>
              <a:t>Idiomas usados</a:t>
            </a:r>
          </a:p>
          <a:p>
            <a:pPr lvl="1"/>
            <a:r>
              <a:rPr lang="es-ES" dirty="0"/>
              <a:t>Versiones</a:t>
            </a:r>
          </a:p>
          <a:p>
            <a:pPr lvl="1"/>
            <a:r>
              <a:rPr lang="es-ES" dirty="0"/>
              <a:t>Zonas geográficas</a:t>
            </a:r>
          </a:p>
          <a:p>
            <a:pPr lvl="1"/>
            <a:r>
              <a:rPr lang="es-ES" dirty="0"/>
              <a:t>Frecuencia de uso</a:t>
            </a:r>
          </a:p>
          <a:p>
            <a:pPr lvl="1"/>
            <a:r>
              <a:rPr lang="es-ES" dirty="0"/>
              <a:t>Tiempo que cada usuario permanece en la aplicación</a:t>
            </a:r>
          </a:p>
          <a:p>
            <a:pPr lvl="1"/>
            <a:r>
              <a:rPr lang="es-ES" dirty="0" err="1"/>
              <a:t>Etc</a:t>
            </a:r>
            <a:endParaRPr lang="es-ES" dirty="0"/>
          </a:p>
          <a:p>
            <a:endParaRPr lang="en-GB" dirty="0">
              <a:latin typeface="Segoe WP SemiLight"/>
              <a:cs typeface="Segoe WP SemiLight"/>
            </a:endParaRPr>
          </a:p>
        </p:txBody>
      </p:sp>
      <p:sp>
        <p:nvSpPr>
          <p:cNvPr id="2" name="Title 1"/>
          <p:cNvSpPr>
            <a:spLocks noGrp="1"/>
          </p:cNvSpPr>
          <p:nvPr>
            <p:ph type="title"/>
          </p:nvPr>
        </p:nvSpPr>
        <p:spPr>
          <a:xfrm>
            <a:off x="457200" y="322017"/>
            <a:ext cx="8229600" cy="360548"/>
          </a:xfrm>
        </p:spPr>
        <p:txBody>
          <a:bodyPr/>
          <a:lstStyle/>
          <a:p>
            <a:r>
              <a:rPr lang="en-GB" dirty="0" err="1"/>
              <a:t>Integrar</a:t>
            </a:r>
            <a:r>
              <a:rPr lang="en-GB" dirty="0"/>
              <a:t> Flurry </a:t>
            </a:r>
            <a:r>
              <a:rPr lang="en-GB" dirty="0" err="1"/>
              <a:t>Analitycs</a:t>
            </a:r>
            <a:r>
              <a:rPr lang="en-GB" dirty="0"/>
              <a:t> en Apps Windows Phone</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10</a:t>
            </a:fld>
            <a:endParaRPr lang="en-US" dirty="0"/>
          </a:p>
        </p:txBody>
      </p:sp>
    </p:spTree>
    <p:extLst>
      <p:ext uri="{BB962C8B-B14F-4D97-AF65-F5344CB8AC3E}">
        <p14:creationId xmlns:p14="http://schemas.microsoft.com/office/powerpoint/2010/main" val="283513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GB" dirty="0">
                <a:latin typeface="Segoe WP SemiLight" panose="020B0402040204020203" pitchFamily="34" charset="0"/>
                <a:cs typeface="Segoe WP SemiLight" panose="020B0402040204020203" pitchFamily="34" charset="0"/>
              </a:rPr>
              <a:t>Demo 1 – </a:t>
            </a:r>
            <a:r>
              <a:rPr lang="en-GB" dirty="0" err="1" smtClean="0">
                <a:latin typeface="Segoe WP SemiLight" panose="020B0402040204020203" pitchFamily="34" charset="0"/>
                <a:cs typeface="Segoe WP SemiLight" panose="020B0402040204020203" pitchFamily="34" charset="0"/>
              </a:rPr>
              <a:t>Integrar</a:t>
            </a:r>
            <a:r>
              <a:rPr lang="en-GB" dirty="0" smtClean="0">
                <a:latin typeface="Segoe WP SemiLight" panose="020B0402040204020203" pitchFamily="34" charset="0"/>
                <a:cs typeface="Segoe WP SemiLight" panose="020B0402040204020203" pitchFamily="34" charset="0"/>
              </a:rPr>
              <a:t> Flurry Analytics</a:t>
            </a:r>
            <a:endParaRPr lang="en-GB" dirty="0">
              <a:latin typeface="Segoe WP SemiLight" panose="020B0402040204020203" pitchFamily="34" charset="0"/>
              <a:cs typeface="Segoe WP SemiLight" panose="020B0402040204020203" pitchFamily="34" charset="0"/>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11</a:t>
            </a:fld>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08182" y="762503"/>
            <a:ext cx="4917158" cy="20097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468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880182"/>
            <a:ext cx="8229600" cy="3540443"/>
          </a:xfrm>
        </p:spPr>
        <p:txBody>
          <a:bodyPr/>
          <a:lstStyle/>
          <a:p>
            <a:r>
              <a:rPr lang="es-ES" dirty="0"/>
              <a:t>Con las </a:t>
            </a:r>
            <a:r>
              <a:rPr lang="es-ES" b="1" dirty="0"/>
              <a:t>analíticas de errores</a:t>
            </a:r>
            <a:r>
              <a:rPr lang="es-ES" dirty="0"/>
              <a:t>. Podemos registrar las excepciones de nuestra aplicación utilizando el método </a:t>
            </a:r>
            <a:r>
              <a:rPr lang="es-ES" b="1" dirty="0" err="1"/>
              <a:t>LogError</a:t>
            </a:r>
            <a:r>
              <a:rPr lang="es-ES" dirty="0" smtClean="0"/>
              <a:t>:</a:t>
            </a:r>
          </a:p>
          <a:p>
            <a:endParaRPr lang="en-GB" dirty="0" smtClean="0">
              <a:latin typeface="Consolas" panose="020B0609020204030204" pitchFamily="49" charset="0"/>
              <a:cs typeface="Consolas" panose="020B0609020204030204" pitchFamily="49" charset="0"/>
            </a:endParaRPr>
          </a:p>
          <a:p>
            <a:r>
              <a:rPr lang="es-ES" dirty="0"/>
              <a:t>Otro factor de interés del que tener analíticas más exactas es de los </a:t>
            </a:r>
            <a:r>
              <a:rPr lang="es-ES" b="1" dirty="0"/>
              <a:t>eventos</a:t>
            </a:r>
            <a:r>
              <a:rPr lang="es-ES" dirty="0"/>
              <a:t> que suceden en nuestra aplicación. Usaremos el método </a:t>
            </a:r>
            <a:r>
              <a:rPr lang="es-ES" b="1" dirty="0" err="1"/>
              <a:t>LogEvent</a:t>
            </a:r>
            <a:r>
              <a:rPr lang="es-ES" dirty="0"/>
              <a:t> para añadir analíticas de eventos pudiendo registrar no solo un evento sino los parámetros que </a:t>
            </a:r>
            <a:r>
              <a:rPr lang="es-ES" dirty="0" smtClean="0"/>
              <a:t>recibe:</a:t>
            </a:r>
          </a:p>
          <a:p>
            <a:endParaRPr lang="es-ES" dirty="0"/>
          </a:p>
          <a:p>
            <a:endParaRPr lang="es-ES" dirty="0" smtClean="0"/>
          </a:p>
          <a:p>
            <a:r>
              <a:rPr lang="es-ES" dirty="0" smtClean="0"/>
              <a:t>Registrar </a:t>
            </a:r>
            <a:r>
              <a:rPr lang="es-ES" dirty="0"/>
              <a:t>vistas utilizando el método </a:t>
            </a:r>
            <a:r>
              <a:rPr lang="es-ES" b="1" dirty="0" err="1" smtClean="0"/>
              <a:t>LogPageView</a:t>
            </a:r>
            <a:r>
              <a:rPr lang="es-ES" dirty="0" smtClean="0"/>
              <a:t>.</a:t>
            </a:r>
            <a:endParaRPr lang="es-ES" dirty="0"/>
          </a:p>
          <a:p>
            <a:r>
              <a:rPr lang="es-ES" dirty="0"/>
              <a:t>Localización exacta del usuario con información del GPS utilizando el método </a:t>
            </a:r>
            <a:r>
              <a:rPr lang="es-ES" b="1" dirty="0" err="1" smtClean="0"/>
              <a:t>SetLocation</a:t>
            </a:r>
            <a:r>
              <a:rPr lang="es-ES" b="1" dirty="0" smtClean="0"/>
              <a:t>.</a:t>
            </a:r>
            <a:endParaRPr lang="es-ES" dirty="0" smtClean="0"/>
          </a:p>
          <a:p>
            <a:endParaRPr lang="es-ES" dirty="0" smtClean="0"/>
          </a:p>
          <a:p>
            <a:endParaRPr lang="es-ES" dirty="0" smtClean="0"/>
          </a:p>
        </p:txBody>
      </p:sp>
      <p:sp>
        <p:nvSpPr>
          <p:cNvPr id="2" name="Title 1"/>
          <p:cNvSpPr>
            <a:spLocks noGrp="1"/>
          </p:cNvSpPr>
          <p:nvPr>
            <p:ph type="title"/>
          </p:nvPr>
        </p:nvSpPr>
        <p:spPr>
          <a:xfrm>
            <a:off x="457200" y="322017"/>
            <a:ext cx="8229600" cy="360548"/>
          </a:xfrm>
        </p:spPr>
        <p:txBody>
          <a:bodyPr/>
          <a:lstStyle/>
          <a:p>
            <a:r>
              <a:rPr lang="en-GB" dirty="0" err="1" smtClean="0"/>
              <a:t>Analíticas</a:t>
            </a:r>
            <a:r>
              <a:rPr lang="en-GB" dirty="0" smtClean="0"/>
              <a:t> </a:t>
            </a:r>
            <a:r>
              <a:rPr lang="en-GB" dirty="0" err="1" smtClean="0"/>
              <a:t>Avanzadas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12</a:t>
            </a:fld>
            <a:endParaRPr lang="en-US" dirty="0"/>
          </a:p>
        </p:txBody>
      </p:sp>
      <p:sp>
        <p:nvSpPr>
          <p:cNvPr id="6" name="Rectangle 1"/>
          <p:cNvSpPr>
            <a:spLocks noChangeArrowheads="1"/>
          </p:cNvSpPr>
          <p:nvPr/>
        </p:nvSpPr>
        <p:spPr bwMode="auto">
          <a:xfrm>
            <a:off x="457200" y="1557973"/>
            <a:ext cx="7986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FlurryWP8SDK.Api.LogError(</a:t>
            </a:r>
            <a:r>
              <a:rPr kumimoji="0" lang="es-ES"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String</a:t>
            </a:r>
            <a:r>
              <a:rPr kumimoji="0" lang="es-E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message</a:t>
            </a:r>
            <a:r>
              <a:rPr kumimoji="0" lang="es-E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Exception</a:t>
            </a:r>
            <a:r>
              <a:rPr kumimoji="0" lang="es-E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exception</a:t>
            </a:r>
            <a:r>
              <a:rPr kumimoji="0" lang="es-E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endParaRPr kumimoji="0" lang="es-E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Rectangle 2"/>
          <p:cNvSpPr>
            <a:spLocks noChangeArrowheads="1"/>
          </p:cNvSpPr>
          <p:nvPr/>
        </p:nvSpPr>
        <p:spPr bwMode="auto">
          <a:xfrm>
            <a:off x="457200" y="2987595"/>
            <a:ext cx="8486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FlurryWP8SDK.Api.LogEvent(</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string</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eventId</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bool</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timed</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List</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&lt;</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Parameter</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&gt; </a:t>
            </a:r>
            <a:r>
              <a:rPr kumimoji="0" lang="es-ES" sz="16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parameters</a:t>
            </a:r>
            <a:r>
              <a:rPr kumimoji="0" lang="es-E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s-ES" sz="105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s-E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725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13</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err="1" smtClean="0">
                <a:solidFill>
                  <a:schemeClr val="tx1">
                    <a:lumMod val="50000"/>
                  </a:schemeClr>
                </a:solidFill>
                <a:latin typeface="Segoe WP SemiLight"/>
                <a:cs typeface="Segoe WP SemiLight"/>
              </a:rPr>
              <a:t>Ya</a:t>
            </a:r>
            <a:r>
              <a:rPr lang="en-US" dirty="0" smtClean="0">
                <a:solidFill>
                  <a:schemeClr val="tx1">
                    <a:lumMod val="50000"/>
                  </a:schemeClr>
                </a:solidFill>
                <a:latin typeface="Segoe WP SemiLight"/>
                <a:cs typeface="Segoe WP SemiLight"/>
              </a:rPr>
              <a:t> </a:t>
            </a:r>
            <a:r>
              <a:rPr lang="en-US" dirty="0" err="1" smtClean="0">
                <a:solidFill>
                  <a:schemeClr val="tx1">
                    <a:lumMod val="50000"/>
                  </a:schemeClr>
                </a:solidFill>
                <a:latin typeface="Segoe WP SemiLight"/>
                <a:cs typeface="Segoe WP SemiLight"/>
              </a:rPr>
              <a:t>tengo</a:t>
            </a:r>
            <a:r>
              <a:rPr lang="en-US" dirty="0" smtClean="0">
                <a:solidFill>
                  <a:schemeClr val="tx1">
                    <a:lumMod val="50000"/>
                  </a:schemeClr>
                </a:solidFill>
                <a:latin typeface="Segoe WP SemiLight"/>
                <a:cs typeface="Segoe WP SemiLight"/>
              </a:rPr>
              <a:t> mi App</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smtClean="0"/>
              <a:t>¿</a:t>
            </a:r>
            <a:r>
              <a:rPr lang="en-GB" dirty="0" err="1" smtClean="0"/>
              <a:t>Qué</a:t>
            </a:r>
            <a:r>
              <a:rPr lang="en-GB" dirty="0" smtClean="0"/>
              <a:t> </a:t>
            </a:r>
            <a:r>
              <a:rPr lang="en-GB" dirty="0" err="1" smtClean="0"/>
              <a:t>vamos</a:t>
            </a:r>
            <a:r>
              <a:rPr lang="en-GB" dirty="0" smtClean="0"/>
              <a:t> a </a:t>
            </a:r>
            <a:r>
              <a:rPr lang="en-GB" dirty="0" err="1" smtClean="0"/>
              <a:t>ver</a:t>
            </a:r>
            <a:r>
              <a:rPr lang="en-GB" dirty="0" smtClean="0"/>
              <a:t>?</a:t>
            </a:r>
            <a:endParaRPr lang="en-GB" dirty="0"/>
          </a:p>
        </p:txBody>
      </p:sp>
      <p:sp>
        <p:nvSpPr>
          <p:cNvPr id="3" name="Content Placeholder 2"/>
          <p:cNvSpPr>
            <a:spLocks noGrp="1"/>
          </p:cNvSpPr>
          <p:nvPr>
            <p:ph idx="1"/>
          </p:nvPr>
        </p:nvSpPr>
        <p:spPr>
          <a:xfrm>
            <a:off x="457200" y="1135380"/>
            <a:ext cx="8229600" cy="1846659"/>
          </a:xfrm>
        </p:spPr>
        <p:txBody>
          <a:bodyPr>
            <a:spAutoFit/>
          </a:bodyPr>
          <a:lstStyle/>
          <a:p>
            <a:r>
              <a:rPr lang="en-GB" dirty="0" smtClean="0">
                <a:latin typeface="Segoe WP SemiLight"/>
                <a:cs typeface="Segoe WP SemiLight"/>
              </a:rPr>
              <a:t>La </a:t>
            </a:r>
            <a:r>
              <a:rPr lang="en-GB" dirty="0" err="1" smtClean="0">
                <a:latin typeface="Segoe WP SemiLight"/>
                <a:cs typeface="Segoe WP SemiLight"/>
              </a:rPr>
              <a:t>importancia</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analíticas</a:t>
            </a:r>
            <a:endParaRPr lang="en-GB" dirty="0" smtClean="0">
              <a:latin typeface="Segoe WP SemiLight"/>
              <a:cs typeface="Segoe WP SemiLight"/>
            </a:endParaRPr>
          </a:p>
          <a:p>
            <a:r>
              <a:rPr lang="en-GB" dirty="0" smtClean="0">
                <a:latin typeface="Segoe WP SemiLight"/>
                <a:cs typeface="Segoe WP SemiLight"/>
              </a:rPr>
              <a:t>Flurry </a:t>
            </a:r>
            <a:r>
              <a:rPr lang="en-GB" dirty="0" err="1" smtClean="0">
                <a:latin typeface="Segoe WP SemiLight"/>
                <a:cs typeface="Segoe WP SemiLight"/>
              </a:rPr>
              <a:t>Analitycs</a:t>
            </a:r>
            <a:endParaRPr lang="en-GB" dirty="0" smtClean="0">
              <a:latin typeface="Segoe WP SemiLight"/>
              <a:cs typeface="Segoe WP SemiLight"/>
            </a:endParaRPr>
          </a:p>
          <a:p>
            <a:r>
              <a:rPr lang="en-GB" dirty="0" err="1" smtClean="0">
                <a:latin typeface="Segoe WP SemiLight"/>
                <a:cs typeface="Segoe WP SemiLight"/>
              </a:rPr>
              <a:t>Integrar</a:t>
            </a:r>
            <a:r>
              <a:rPr lang="en-GB" dirty="0" smtClean="0">
                <a:latin typeface="Segoe WP SemiLight"/>
                <a:cs typeface="Segoe WP SemiLight"/>
              </a:rPr>
              <a:t> Flurry </a:t>
            </a:r>
            <a:r>
              <a:rPr lang="en-GB" dirty="0" err="1" smtClean="0">
                <a:latin typeface="Segoe WP SemiLight"/>
                <a:cs typeface="Segoe WP SemiLight"/>
              </a:rPr>
              <a:t>Analitycs</a:t>
            </a:r>
            <a:r>
              <a:rPr lang="en-GB" dirty="0" smtClean="0">
                <a:latin typeface="Segoe WP SemiLight"/>
                <a:cs typeface="Segoe WP SemiLight"/>
              </a:rPr>
              <a:t> en App Windows Phone</a:t>
            </a:r>
          </a:p>
          <a:p>
            <a:r>
              <a:rPr lang="en-GB" dirty="0" smtClean="0">
                <a:latin typeface="Segoe WP SemiLight"/>
                <a:cs typeface="Segoe WP SemiLight"/>
              </a:rPr>
              <a:t>DEMO</a:t>
            </a:r>
            <a:endParaRPr lang="en-GB" dirty="0">
              <a:latin typeface="Segoe WP SemiLight"/>
              <a:cs typeface="Segoe WP SemiLight"/>
            </a:endParaRPr>
          </a:p>
          <a:p>
            <a:r>
              <a:rPr lang="en-GB" dirty="0" err="1" smtClean="0">
                <a:latin typeface="Segoe WP SemiLight"/>
                <a:cs typeface="Segoe WP SemiLight"/>
              </a:rPr>
              <a:t>Analíticas</a:t>
            </a:r>
            <a:r>
              <a:rPr lang="en-GB" dirty="0" smtClean="0">
                <a:latin typeface="Segoe WP SemiLight"/>
                <a:cs typeface="Segoe WP SemiLight"/>
              </a:rPr>
              <a:t> </a:t>
            </a:r>
            <a:r>
              <a:rPr lang="en-GB" dirty="0" err="1" smtClean="0">
                <a:latin typeface="Segoe WP SemiLight"/>
                <a:cs typeface="Segoe WP SemiLight"/>
              </a:rPr>
              <a:t>avanzadas</a:t>
            </a:r>
            <a:endParaRPr lang="en-GB" dirty="0" smtClean="0">
              <a:latin typeface="Segoe WP SemiLight"/>
              <a:cs typeface="Segoe WP SemiLight"/>
            </a:endParaRPr>
          </a:p>
        </p:txBody>
      </p:sp>
    </p:spTree>
    <p:extLst>
      <p:ext uri="{BB962C8B-B14F-4D97-AF65-F5344CB8AC3E}">
        <p14:creationId xmlns:p14="http://schemas.microsoft.com/office/powerpoint/2010/main" val="7022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6075680"/>
          </a:xfrm>
          <a:prstGeom prst="rect">
            <a:avLst/>
          </a:prstGeom>
        </p:spPr>
      </p:pic>
      <p:sp>
        <p:nvSpPr>
          <p:cNvPr id="3" name="CuadroTexto 2"/>
          <p:cNvSpPr txBox="1"/>
          <p:nvPr/>
        </p:nvSpPr>
        <p:spPr>
          <a:xfrm>
            <a:off x="0" y="438149"/>
            <a:ext cx="3371850" cy="677108"/>
          </a:xfrm>
          <a:prstGeom prst="rect">
            <a:avLst/>
          </a:prstGeom>
          <a:solidFill>
            <a:srgbClr val="00BCF2"/>
          </a:solidFill>
          <a:ln>
            <a:solidFill>
              <a:srgbClr val="00BCF2"/>
            </a:solidFill>
          </a:ln>
        </p:spPr>
        <p:txBody>
          <a:bodyPr wrap="square" lIns="0" tIns="0" rIns="0" bIns="0" rtlCol="0">
            <a:spAutoFit/>
          </a:bodyPr>
          <a:lstStyle/>
          <a:p>
            <a:r>
              <a:rPr lang="es-ES" sz="4400" dirty="0" smtClean="0">
                <a:solidFill>
                  <a:schemeClr val="bg1"/>
                </a:solidFill>
              </a:rPr>
              <a:t>Y ahora que?</a:t>
            </a:r>
            <a:endParaRPr lang="es-ES" sz="4400" dirty="0" smtClean="0">
              <a:solidFill>
                <a:schemeClr val="bg1"/>
              </a:solidFill>
            </a:endParaRPr>
          </a:p>
        </p:txBody>
      </p:sp>
    </p:spTree>
    <p:extLst>
      <p:ext uri="{BB962C8B-B14F-4D97-AF65-F5344CB8AC3E}">
        <p14:creationId xmlns:p14="http://schemas.microsoft.com/office/powerpoint/2010/main" val="571346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latin typeface="Segoe WP SemiLight"/>
                <a:cs typeface="Segoe WP SemiLight"/>
              </a:rPr>
              <a:t>La </a:t>
            </a:r>
            <a:r>
              <a:rPr lang="en-GB" dirty="0" err="1" smtClean="0">
                <a:latin typeface="Segoe WP SemiLight"/>
                <a:cs typeface="Segoe WP SemiLight"/>
              </a:rPr>
              <a:t>importancia</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analíticas</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4</a:t>
            </a:fld>
            <a:endParaRPr lang="en-GB" dirty="0"/>
          </a:p>
        </p:txBody>
      </p:sp>
    </p:spTree>
    <p:extLst>
      <p:ext uri="{BB962C8B-B14F-4D97-AF65-F5344CB8AC3E}">
        <p14:creationId xmlns:p14="http://schemas.microsoft.com/office/powerpoint/2010/main" val="313846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0" y="1353854"/>
            <a:ext cx="4427220" cy="3695223"/>
          </a:xfrm>
        </p:spPr>
        <p:txBody>
          <a:bodyPr/>
          <a:lstStyle/>
          <a:p>
            <a:r>
              <a:rPr lang="en-GB" sz="1800" dirty="0" smtClean="0">
                <a:latin typeface="+mj-lt"/>
                <a:cs typeface="Segoe WP SemiLight"/>
              </a:rPr>
              <a:t>Las </a:t>
            </a:r>
            <a:r>
              <a:rPr lang="en-GB" sz="1800" dirty="0" err="1" smtClean="0">
                <a:latin typeface="+mj-lt"/>
                <a:cs typeface="Segoe WP SemiLight"/>
              </a:rPr>
              <a:t>analíticas</a:t>
            </a:r>
            <a:r>
              <a:rPr lang="en-GB" sz="1800" dirty="0" smtClean="0">
                <a:latin typeface="+mj-lt"/>
                <a:cs typeface="Segoe WP SemiLight"/>
              </a:rPr>
              <a:t> </a:t>
            </a:r>
            <a:r>
              <a:rPr lang="en-GB" sz="1800" dirty="0" err="1" smtClean="0">
                <a:latin typeface="+mj-lt"/>
                <a:cs typeface="Segoe WP SemiLight"/>
              </a:rPr>
              <a:t>nos</a:t>
            </a:r>
            <a:r>
              <a:rPr lang="en-GB" sz="1800" dirty="0" smtClean="0">
                <a:latin typeface="+mj-lt"/>
                <a:cs typeface="Segoe WP SemiLight"/>
              </a:rPr>
              <a:t> </a:t>
            </a:r>
            <a:r>
              <a:rPr lang="en-GB" sz="1800" dirty="0" err="1" smtClean="0">
                <a:latin typeface="+mj-lt"/>
                <a:cs typeface="Segoe WP SemiLight"/>
              </a:rPr>
              <a:t>permiten</a:t>
            </a:r>
            <a:r>
              <a:rPr lang="en-GB" sz="1800" dirty="0" smtClean="0">
                <a:latin typeface="+mj-lt"/>
                <a:cs typeface="Segoe WP SemiLight"/>
              </a:rPr>
              <a:t> </a:t>
            </a:r>
            <a:r>
              <a:rPr lang="en-GB" sz="1800" dirty="0" err="1" smtClean="0">
                <a:latin typeface="+mj-lt"/>
                <a:cs typeface="Segoe WP SemiLight"/>
              </a:rPr>
              <a:t>analizar</a:t>
            </a:r>
            <a:r>
              <a:rPr lang="en-GB" sz="1800" dirty="0" smtClean="0">
                <a:latin typeface="+mj-lt"/>
                <a:cs typeface="Segoe WP SemiLight"/>
              </a:rPr>
              <a:t> la </a:t>
            </a:r>
            <a:r>
              <a:rPr lang="en-GB" sz="1800" dirty="0" err="1" smtClean="0">
                <a:latin typeface="+mj-lt"/>
                <a:cs typeface="Segoe WP SemiLight"/>
              </a:rPr>
              <a:t>información</a:t>
            </a:r>
            <a:r>
              <a:rPr lang="en-GB" sz="1800" dirty="0" smtClean="0">
                <a:latin typeface="+mj-lt"/>
                <a:cs typeface="Segoe WP SemiLight"/>
              </a:rPr>
              <a:t> </a:t>
            </a:r>
            <a:r>
              <a:rPr lang="en-GB" sz="1800" dirty="0" err="1" smtClean="0">
                <a:latin typeface="+mj-lt"/>
                <a:cs typeface="Segoe WP SemiLight"/>
              </a:rPr>
              <a:t>relacionada</a:t>
            </a:r>
            <a:r>
              <a:rPr lang="en-GB" sz="1800" dirty="0" smtClean="0">
                <a:latin typeface="+mj-lt"/>
                <a:cs typeface="Segoe WP SemiLight"/>
              </a:rPr>
              <a:t> con los </a:t>
            </a:r>
            <a:r>
              <a:rPr lang="en-GB" sz="1800" dirty="0" err="1" smtClean="0">
                <a:latin typeface="+mj-lt"/>
                <a:cs typeface="Segoe WP SemiLight"/>
              </a:rPr>
              <a:t>usuarios</a:t>
            </a:r>
            <a:r>
              <a:rPr lang="en-GB" sz="1800" dirty="0" smtClean="0">
                <a:latin typeface="+mj-lt"/>
                <a:cs typeface="Segoe WP SemiLight"/>
              </a:rPr>
              <a:t> </a:t>
            </a:r>
            <a:r>
              <a:rPr lang="en-GB" sz="1800" dirty="0" err="1" smtClean="0">
                <a:latin typeface="+mj-lt"/>
                <a:cs typeface="Segoe WP SemiLight"/>
              </a:rPr>
              <a:t>que</a:t>
            </a:r>
            <a:r>
              <a:rPr lang="en-GB" sz="1800" dirty="0" smtClean="0">
                <a:latin typeface="+mj-lt"/>
                <a:cs typeface="Segoe WP SemiLight"/>
              </a:rPr>
              <a:t> </a:t>
            </a:r>
            <a:r>
              <a:rPr lang="en-GB" sz="1800" dirty="0" err="1" smtClean="0">
                <a:latin typeface="+mj-lt"/>
                <a:cs typeface="Segoe WP SemiLight"/>
              </a:rPr>
              <a:t>utilizan</a:t>
            </a:r>
            <a:r>
              <a:rPr lang="en-GB" sz="1800" dirty="0" smtClean="0">
                <a:latin typeface="+mj-lt"/>
                <a:cs typeface="Segoe WP SemiLight"/>
              </a:rPr>
              <a:t> </a:t>
            </a:r>
            <a:r>
              <a:rPr lang="en-GB" sz="1800" dirty="0" err="1" smtClean="0">
                <a:latin typeface="+mj-lt"/>
                <a:cs typeface="Segoe WP SemiLight"/>
              </a:rPr>
              <a:t>nuestra</a:t>
            </a:r>
            <a:r>
              <a:rPr lang="en-GB" sz="1800" dirty="0" smtClean="0">
                <a:latin typeface="+mj-lt"/>
                <a:cs typeface="Segoe WP SemiLight"/>
              </a:rPr>
              <a:t> </a:t>
            </a:r>
            <a:r>
              <a:rPr lang="en-GB" sz="1800" dirty="0" err="1" smtClean="0">
                <a:latin typeface="+mj-lt"/>
                <a:cs typeface="Segoe WP SemiLight"/>
              </a:rPr>
              <a:t>aplicación</a:t>
            </a:r>
            <a:r>
              <a:rPr lang="en-GB" sz="1800" dirty="0" smtClean="0">
                <a:latin typeface="+mj-lt"/>
                <a:cs typeface="Segoe WP SemiLight"/>
              </a:rPr>
              <a:t> con el </a:t>
            </a:r>
            <a:r>
              <a:rPr lang="en-GB" sz="1800" dirty="0" err="1" smtClean="0">
                <a:latin typeface="+mj-lt"/>
                <a:cs typeface="Segoe WP SemiLight"/>
              </a:rPr>
              <a:t>objetivo</a:t>
            </a:r>
            <a:r>
              <a:rPr lang="en-GB" sz="1800" dirty="0" smtClean="0">
                <a:latin typeface="+mj-lt"/>
                <a:cs typeface="Segoe WP SemiLight"/>
              </a:rPr>
              <a:t> de </a:t>
            </a:r>
            <a:r>
              <a:rPr lang="en-GB" sz="1800" dirty="0" err="1" smtClean="0">
                <a:latin typeface="+mj-lt"/>
                <a:cs typeface="Segoe WP SemiLight"/>
              </a:rPr>
              <a:t>tomar</a:t>
            </a:r>
            <a:r>
              <a:rPr lang="en-GB" sz="1800" dirty="0" smtClean="0">
                <a:latin typeface="+mj-lt"/>
                <a:cs typeface="Segoe WP SemiLight"/>
              </a:rPr>
              <a:t> </a:t>
            </a:r>
            <a:r>
              <a:rPr lang="en-GB" sz="1800" dirty="0" err="1" smtClean="0">
                <a:latin typeface="+mj-lt"/>
                <a:cs typeface="Segoe WP SemiLight"/>
              </a:rPr>
              <a:t>decisiones</a:t>
            </a:r>
            <a:r>
              <a:rPr lang="en-GB" sz="1800" dirty="0" smtClean="0">
                <a:latin typeface="+mj-lt"/>
                <a:cs typeface="Segoe WP SemiLight"/>
              </a:rPr>
              <a:t> de </a:t>
            </a:r>
            <a:r>
              <a:rPr lang="en-GB" sz="1800" dirty="0" err="1" smtClean="0">
                <a:latin typeface="+mj-lt"/>
                <a:cs typeface="Segoe WP SemiLight"/>
              </a:rPr>
              <a:t>manera</a:t>
            </a:r>
            <a:r>
              <a:rPr lang="en-GB" sz="1800" dirty="0" smtClean="0">
                <a:latin typeface="+mj-lt"/>
                <a:cs typeface="Segoe WP SemiLight"/>
              </a:rPr>
              <a:t> </a:t>
            </a:r>
            <a:r>
              <a:rPr lang="en-GB" sz="1800" dirty="0" err="1" smtClean="0">
                <a:latin typeface="+mj-lt"/>
                <a:cs typeface="Segoe WP SemiLight"/>
              </a:rPr>
              <a:t>correcta</a:t>
            </a:r>
            <a:r>
              <a:rPr lang="en-GB" sz="1800" dirty="0" smtClean="0">
                <a:latin typeface="+mj-lt"/>
                <a:cs typeface="Segoe WP SemiLight"/>
              </a:rPr>
              <a:t> </a:t>
            </a:r>
            <a:r>
              <a:rPr lang="en-GB" sz="1800" dirty="0" err="1" smtClean="0">
                <a:latin typeface="+mj-lt"/>
                <a:cs typeface="Segoe WP SemiLight"/>
              </a:rPr>
              <a:t>que</a:t>
            </a:r>
            <a:r>
              <a:rPr lang="en-GB" sz="1800" dirty="0" smtClean="0">
                <a:latin typeface="+mj-lt"/>
                <a:cs typeface="Segoe WP SemiLight"/>
              </a:rPr>
              <a:t> </a:t>
            </a:r>
            <a:r>
              <a:rPr lang="en-GB" sz="1800" dirty="0" err="1" smtClean="0">
                <a:latin typeface="+mj-lt"/>
                <a:cs typeface="Segoe WP SemiLight"/>
              </a:rPr>
              <a:t>permitan</a:t>
            </a:r>
            <a:r>
              <a:rPr lang="en-GB" sz="1800" dirty="0" smtClean="0">
                <a:latin typeface="+mj-lt"/>
                <a:cs typeface="Segoe WP SemiLight"/>
              </a:rPr>
              <a:t> </a:t>
            </a:r>
            <a:r>
              <a:rPr lang="en-GB" sz="1800" dirty="0" err="1" smtClean="0">
                <a:latin typeface="+mj-lt"/>
                <a:cs typeface="Segoe WP SemiLight"/>
              </a:rPr>
              <a:t>mejorar</a:t>
            </a:r>
            <a:r>
              <a:rPr lang="en-GB" sz="1800" dirty="0" smtClean="0">
                <a:latin typeface="+mj-lt"/>
                <a:cs typeface="Segoe WP SemiLight"/>
              </a:rPr>
              <a:t> la </a:t>
            </a:r>
            <a:r>
              <a:rPr lang="en-GB" sz="1800" dirty="0" err="1" smtClean="0">
                <a:latin typeface="+mj-lt"/>
                <a:cs typeface="Segoe WP SemiLight"/>
              </a:rPr>
              <a:t>aplicación</a:t>
            </a:r>
            <a:r>
              <a:rPr lang="en-GB" sz="1800" dirty="0" smtClean="0">
                <a:latin typeface="+mj-lt"/>
                <a:cs typeface="Segoe WP SemiLight"/>
              </a:rPr>
              <a:t>.</a:t>
            </a:r>
          </a:p>
          <a:p>
            <a:r>
              <a:rPr lang="en-GB" sz="1800" dirty="0" err="1" smtClean="0">
                <a:latin typeface="+mj-lt"/>
                <a:cs typeface="Segoe WP SemiLight"/>
              </a:rPr>
              <a:t>Gracias</a:t>
            </a:r>
            <a:r>
              <a:rPr lang="en-GB" sz="1800" dirty="0" smtClean="0">
                <a:latin typeface="+mj-lt"/>
                <a:cs typeface="Segoe WP SemiLight"/>
              </a:rPr>
              <a:t> al </a:t>
            </a:r>
            <a:r>
              <a:rPr lang="en-GB" sz="1800" dirty="0" err="1" smtClean="0">
                <a:latin typeface="+mj-lt"/>
                <a:cs typeface="Segoe WP SemiLight"/>
              </a:rPr>
              <a:t>uso</a:t>
            </a:r>
            <a:r>
              <a:rPr lang="en-GB" sz="1800" dirty="0" smtClean="0">
                <a:latin typeface="+mj-lt"/>
                <a:cs typeface="Segoe WP SemiLight"/>
              </a:rPr>
              <a:t> de </a:t>
            </a:r>
            <a:r>
              <a:rPr lang="en-GB" sz="1800" dirty="0" err="1" smtClean="0">
                <a:latin typeface="+mj-lt"/>
                <a:cs typeface="Segoe WP SemiLight"/>
              </a:rPr>
              <a:t>analíticas</a:t>
            </a:r>
            <a:r>
              <a:rPr lang="en-GB" sz="1800" dirty="0" smtClean="0">
                <a:latin typeface="+mj-lt"/>
                <a:cs typeface="Segoe WP SemiLight"/>
              </a:rPr>
              <a:t> </a:t>
            </a:r>
            <a:r>
              <a:rPr lang="en-GB" sz="1800" dirty="0" err="1" smtClean="0">
                <a:latin typeface="+mj-lt"/>
                <a:cs typeface="Segoe WP SemiLight"/>
              </a:rPr>
              <a:t>podemos</a:t>
            </a:r>
            <a:r>
              <a:rPr lang="en-GB" sz="1800" dirty="0" smtClean="0">
                <a:latin typeface="+mj-lt"/>
                <a:cs typeface="Segoe WP SemiLight"/>
              </a:rPr>
              <a:t>:</a:t>
            </a:r>
          </a:p>
          <a:p>
            <a:pPr lvl="1"/>
            <a:r>
              <a:rPr lang="en-GB" sz="1400" dirty="0" err="1" smtClean="0">
                <a:latin typeface="+mj-lt"/>
                <a:cs typeface="Segoe WP SemiLight"/>
              </a:rPr>
              <a:t>Medir</a:t>
            </a:r>
            <a:r>
              <a:rPr lang="en-GB" sz="1400" dirty="0" smtClean="0">
                <a:latin typeface="+mj-lt"/>
                <a:cs typeface="Segoe WP SemiLight"/>
              </a:rPr>
              <a:t> </a:t>
            </a:r>
            <a:r>
              <a:rPr lang="en-GB" sz="1400" dirty="0" err="1" smtClean="0">
                <a:latin typeface="+mj-lt"/>
                <a:cs typeface="Segoe WP SemiLight"/>
              </a:rPr>
              <a:t>resultados</a:t>
            </a:r>
            <a:endParaRPr lang="en-GB" sz="1400" dirty="0" smtClean="0">
              <a:latin typeface="+mj-lt"/>
              <a:cs typeface="Segoe WP SemiLight"/>
            </a:endParaRPr>
          </a:p>
          <a:p>
            <a:pPr lvl="1"/>
            <a:r>
              <a:rPr lang="en-GB" sz="1400" dirty="0" err="1" smtClean="0">
                <a:latin typeface="+mj-lt"/>
                <a:cs typeface="Segoe WP SemiLight"/>
              </a:rPr>
              <a:t>Detectar</a:t>
            </a:r>
            <a:r>
              <a:rPr lang="en-GB" sz="1400" dirty="0" smtClean="0">
                <a:latin typeface="+mj-lt"/>
                <a:cs typeface="Segoe WP SemiLight"/>
              </a:rPr>
              <a:t> </a:t>
            </a:r>
            <a:r>
              <a:rPr lang="en-GB" sz="1400" dirty="0" err="1" smtClean="0">
                <a:latin typeface="+mj-lt"/>
                <a:cs typeface="Segoe WP SemiLight"/>
              </a:rPr>
              <a:t>usos</a:t>
            </a:r>
            <a:endParaRPr lang="en-GB" sz="1400" dirty="0" smtClean="0">
              <a:latin typeface="+mj-lt"/>
              <a:cs typeface="Segoe WP SemiLight"/>
            </a:endParaRPr>
          </a:p>
          <a:p>
            <a:pPr lvl="1"/>
            <a:r>
              <a:rPr lang="en-GB" sz="1400" dirty="0" err="1" smtClean="0">
                <a:latin typeface="+mj-lt"/>
                <a:cs typeface="Segoe WP SemiLight"/>
              </a:rPr>
              <a:t>Detectar</a:t>
            </a:r>
            <a:r>
              <a:rPr lang="en-GB" sz="1400" dirty="0" smtClean="0">
                <a:latin typeface="+mj-lt"/>
                <a:cs typeface="Segoe WP SemiLight"/>
              </a:rPr>
              <a:t> </a:t>
            </a:r>
            <a:r>
              <a:rPr lang="en-GB" sz="1400" dirty="0" err="1" smtClean="0">
                <a:latin typeface="+mj-lt"/>
                <a:cs typeface="Segoe WP SemiLight"/>
              </a:rPr>
              <a:t>idiomas</a:t>
            </a:r>
            <a:r>
              <a:rPr lang="en-GB" sz="1400" dirty="0" smtClean="0">
                <a:latin typeface="+mj-lt"/>
                <a:cs typeface="Segoe WP SemiLight"/>
              </a:rPr>
              <a:t> a </a:t>
            </a:r>
            <a:r>
              <a:rPr lang="en-GB" sz="1400" dirty="0" err="1" smtClean="0">
                <a:latin typeface="+mj-lt"/>
                <a:cs typeface="Segoe WP SemiLight"/>
              </a:rPr>
              <a:t>cubrir</a:t>
            </a:r>
            <a:endParaRPr lang="en-GB" sz="1400" dirty="0" smtClean="0">
              <a:latin typeface="+mj-lt"/>
              <a:cs typeface="Segoe WP SemiLight"/>
            </a:endParaRPr>
          </a:p>
          <a:p>
            <a:pPr lvl="1"/>
            <a:r>
              <a:rPr lang="en-GB" sz="1400" dirty="0" err="1" smtClean="0">
                <a:latin typeface="+mj-lt"/>
                <a:cs typeface="Segoe WP SemiLight"/>
              </a:rPr>
              <a:t>Detectar</a:t>
            </a:r>
            <a:r>
              <a:rPr lang="en-GB" sz="1400" dirty="0" smtClean="0">
                <a:latin typeface="+mj-lt"/>
                <a:cs typeface="Segoe WP SemiLight"/>
              </a:rPr>
              <a:t> </a:t>
            </a:r>
            <a:r>
              <a:rPr lang="en-GB" sz="1400" dirty="0" err="1" smtClean="0">
                <a:latin typeface="+mj-lt"/>
                <a:cs typeface="Segoe WP SemiLight"/>
              </a:rPr>
              <a:t>errores</a:t>
            </a:r>
            <a:endParaRPr lang="en-GB" sz="1400" dirty="0">
              <a:latin typeface="+mj-l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smtClean="0"/>
              <a:t>La </a:t>
            </a:r>
            <a:r>
              <a:rPr lang="en-GB" dirty="0" err="1" smtClean="0"/>
              <a:t>importancia</a:t>
            </a:r>
            <a:r>
              <a:rPr lang="en-GB" dirty="0" smtClean="0"/>
              <a:t> de </a:t>
            </a:r>
            <a:r>
              <a:rPr lang="en-GB" dirty="0" err="1" smtClean="0"/>
              <a:t>las</a:t>
            </a:r>
            <a:r>
              <a:rPr lang="en-GB" dirty="0" smtClean="0"/>
              <a:t> </a:t>
            </a:r>
            <a:r>
              <a:rPr lang="en-GB" dirty="0" err="1" smtClean="0"/>
              <a:t>analíticas</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5</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99100" y="762503"/>
            <a:ext cx="3187700" cy="2390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199" y="927652"/>
            <a:ext cx="3770243" cy="3572911"/>
          </a:xfrm>
        </p:spPr>
        <p:txBody>
          <a:bodyPr/>
          <a:lstStyle/>
          <a:p>
            <a:r>
              <a:rPr lang="en-GB" sz="1800" dirty="0" smtClean="0">
                <a:latin typeface="+mj-lt"/>
                <a:cs typeface="Segoe WP SemiLight"/>
              </a:rPr>
              <a:t>Flurry Analytics </a:t>
            </a:r>
            <a:r>
              <a:rPr lang="en-GB" sz="1800" dirty="0" err="1" smtClean="0">
                <a:latin typeface="+mj-lt"/>
                <a:cs typeface="Segoe WP SemiLight"/>
              </a:rPr>
              <a:t>es</a:t>
            </a:r>
            <a:r>
              <a:rPr lang="en-GB" sz="1800" dirty="0" smtClean="0">
                <a:latin typeface="+mj-lt"/>
                <a:cs typeface="Segoe WP SemiLight"/>
              </a:rPr>
              <a:t> un </a:t>
            </a:r>
            <a:r>
              <a:rPr lang="en-GB" sz="1800" dirty="0" err="1" smtClean="0">
                <a:latin typeface="+mj-lt"/>
                <a:cs typeface="Segoe WP SemiLight"/>
              </a:rPr>
              <a:t>servicio</a:t>
            </a:r>
            <a:r>
              <a:rPr lang="en-GB" sz="1800" dirty="0" smtClean="0">
                <a:latin typeface="+mj-lt"/>
                <a:cs typeface="Segoe WP SemiLight"/>
              </a:rPr>
              <a:t> </a:t>
            </a:r>
            <a:r>
              <a:rPr lang="en-GB" sz="1800" dirty="0" err="1" smtClean="0">
                <a:latin typeface="+mj-lt"/>
                <a:cs typeface="Segoe WP SemiLight"/>
              </a:rPr>
              <a:t>gratuito</a:t>
            </a:r>
            <a:r>
              <a:rPr lang="en-GB" sz="1800" dirty="0" smtClean="0">
                <a:latin typeface="+mj-lt"/>
                <a:cs typeface="Segoe WP SemiLight"/>
              </a:rPr>
              <a:t> </a:t>
            </a:r>
            <a:r>
              <a:rPr lang="en-GB" sz="1800" dirty="0" err="1" smtClean="0">
                <a:latin typeface="+mj-lt"/>
                <a:cs typeface="Segoe WP SemiLight"/>
              </a:rPr>
              <a:t>que</a:t>
            </a:r>
            <a:r>
              <a:rPr lang="en-GB" sz="1800" dirty="0" smtClean="0">
                <a:latin typeface="+mj-lt"/>
                <a:cs typeface="Segoe WP SemiLight"/>
              </a:rPr>
              <a:t> en </a:t>
            </a:r>
            <a:r>
              <a:rPr lang="en-GB" sz="1800" dirty="0" err="1" smtClean="0">
                <a:latin typeface="+mj-lt"/>
                <a:cs typeface="Segoe WP SemiLight"/>
              </a:rPr>
              <a:t>pocos</a:t>
            </a:r>
            <a:r>
              <a:rPr lang="en-GB" sz="1800" dirty="0" smtClean="0">
                <a:latin typeface="+mj-lt"/>
                <a:cs typeface="Segoe WP SemiLight"/>
              </a:rPr>
              <a:t> </a:t>
            </a:r>
            <a:r>
              <a:rPr lang="en-GB" sz="1800" dirty="0" err="1" smtClean="0">
                <a:latin typeface="+mj-lt"/>
                <a:cs typeface="Segoe WP SemiLight"/>
              </a:rPr>
              <a:t>pasos</a:t>
            </a:r>
            <a:r>
              <a:rPr lang="en-GB" sz="1800" dirty="0" smtClean="0">
                <a:latin typeface="+mj-lt"/>
                <a:cs typeface="Segoe WP SemiLight"/>
              </a:rPr>
              <a:t> y de </a:t>
            </a:r>
            <a:r>
              <a:rPr lang="en-GB" sz="1800" dirty="0" err="1" smtClean="0">
                <a:latin typeface="+mj-lt"/>
                <a:cs typeface="Segoe WP SemiLight"/>
              </a:rPr>
              <a:t>una</a:t>
            </a:r>
            <a:r>
              <a:rPr lang="en-GB" sz="1800" dirty="0" smtClean="0">
                <a:latin typeface="+mj-lt"/>
                <a:cs typeface="Segoe WP SemiLight"/>
              </a:rPr>
              <a:t> forma </a:t>
            </a:r>
            <a:r>
              <a:rPr lang="en-GB" sz="1800" dirty="0" err="1" smtClean="0">
                <a:latin typeface="+mj-lt"/>
                <a:cs typeface="Segoe WP SemiLight"/>
              </a:rPr>
              <a:t>muy</a:t>
            </a:r>
            <a:r>
              <a:rPr lang="en-GB" sz="1800" dirty="0" smtClean="0">
                <a:latin typeface="+mj-lt"/>
                <a:cs typeface="Segoe WP SemiLight"/>
              </a:rPr>
              <a:t> </a:t>
            </a:r>
            <a:r>
              <a:rPr lang="en-GB" sz="1800" dirty="0" err="1" smtClean="0">
                <a:latin typeface="+mj-lt"/>
                <a:cs typeface="Segoe WP SemiLight"/>
              </a:rPr>
              <a:t>sencilla</a:t>
            </a:r>
            <a:r>
              <a:rPr lang="en-GB" sz="1800" dirty="0" smtClean="0">
                <a:latin typeface="+mj-lt"/>
                <a:cs typeface="Segoe WP SemiLight"/>
              </a:rPr>
              <a:t> </a:t>
            </a:r>
            <a:r>
              <a:rPr lang="en-GB" sz="1800" dirty="0" err="1" smtClean="0">
                <a:latin typeface="+mj-lt"/>
                <a:cs typeface="Segoe WP SemiLight"/>
              </a:rPr>
              <a:t>otorga</a:t>
            </a:r>
            <a:r>
              <a:rPr lang="en-GB" sz="1800" dirty="0" smtClean="0">
                <a:latin typeface="+mj-lt"/>
                <a:cs typeface="Segoe WP SemiLight"/>
              </a:rPr>
              <a:t> </a:t>
            </a:r>
            <a:r>
              <a:rPr lang="en-GB" sz="1800" dirty="0" err="1" smtClean="0">
                <a:latin typeface="+mj-lt"/>
                <a:cs typeface="Segoe WP SemiLight"/>
              </a:rPr>
              <a:t>una</a:t>
            </a:r>
            <a:r>
              <a:rPr lang="en-GB" sz="1800" dirty="0" smtClean="0">
                <a:latin typeface="+mj-lt"/>
                <a:cs typeface="Segoe WP SemiLight"/>
              </a:rPr>
              <a:t> </a:t>
            </a:r>
            <a:r>
              <a:rPr lang="en-GB" sz="1800" dirty="0" err="1" smtClean="0">
                <a:latin typeface="+mj-lt"/>
                <a:cs typeface="Segoe WP SemiLight"/>
              </a:rPr>
              <a:t>potente</a:t>
            </a:r>
            <a:r>
              <a:rPr lang="en-GB" sz="1800" dirty="0" smtClean="0">
                <a:latin typeface="+mj-lt"/>
                <a:cs typeface="Segoe WP SemiLight"/>
              </a:rPr>
              <a:t> </a:t>
            </a:r>
            <a:r>
              <a:rPr lang="en-GB" sz="1800" dirty="0" err="1" smtClean="0">
                <a:latin typeface="+mj-lt"/>
                <a:cs typeface="Segoe WP SemiLight"/>
              </a:rPr>
              <a:t>herramienta</a:t>
            </a:r>
            <a:r>
              <a:rPr lang="en-GB" sz="1800" dirty="0" smtClean="0">
                <a:latin typeface="+mj-lt"/>
                <a:cs typeface="Segoe WP SemiLight"/>
              </a:rPr>
              <a:t> para </a:t>
            </a:r>
            <a:r>
              <a:rPr lang="en-GB" sz="1800" dirty="0" err="1" smtClean="0">
                <a:latin typeface="+mj-lt"/>
                <a:cs typeface="Segoe WP SemiLight"/>
              </a:rPr>
              <a:t>recibir</a:t>
            </a:r>
            <a:r>
              <a:rPr lang="en-GB" sz="1800" dirty="0" smtClean="0">
                <a:latin typeface="+mj-lt"/>
                <a:cs typeface="Segoe WP SemiLight"/>
              </a:rPr>
              <a:t> </a:t>
            </a:r>
            <a:r>
              <a:rPr lang="en-GB" sz="1800" dirty="0" err="1" smtClean="0">
                <a:latin typeface="+mj-lt"/>
                <a:cs typeface="Segoe WP SemiLight"/>
              </a:rPr>
              <a:t>analítica</a:t>
            </a:r>
            <a:r>
              <a:rPr lang="en-GB" sz="1800" dirty="0" err="1" smtClean="0">
                <a:latin typeface="+mj-lt"/>
                <a:cs typeface="Segoe WP SemiLight"/>
              </a:rPr>
              <a:t>s</a:t>
            </a:r>
            <a:r>
              <a:rPr lang="en-GB" sz="1800" dirty="0" smtClean="0">
                <a:latin typeface="+mj-lt"/>
                <a:cs typeface="Segoe WP SemiLight"/>
              </a:rPr>
              <a:t> de </a:t>
            </a:r>
            <a:r>
              <a:rPr lang="en-GB" sz="1800" dirty="0" err="1" smtClean="0">
                <a:latin typeface="+mj-lt"/>
                <a:cs typeface="Segoe WP SemiLight"/>
              </a:rPr>
              <a:t>nuestras</a:t>
            </a:r>
            <a:r>
              <a:rPr lang="en-GB" sz="1800" dirty="0" smtClean="0">
                <a:latin typeface="+mj-lt"/>
                <a:cs typeface="Segoe WP SemiLight"/>
              </a:rPr>
              <a:t> </a:t>
            </a:r>
            <a:r>
              <a:rPr lang="en-GB" sz="1800" dirty="0" err="1" smtClean="0">
                <a:latin typeface="+mj-lt"/>
                <a:cs typeface="Segoe WP SemiLight"/>
              </a:rPr>
              <a:t>aplicaciones</a:t>
            </a:r>
            <a:r>
              <a:rPr lang="en-GB" sz="1800" dirty="0" smtClean="0">
                <a:latin typeface="+mj-lt"/>
                <a:cs typeface="Segoe WP SemiLight"/>
              </a:rPr>
              <a:t>.</a:t>
            </a:r>
          </a:p>
          <a:p>
            <a:r>
              <a:rPr lang="en-GB" sz="1800" dirty="0" smtClean="0">
                <a:latin typeface="+mj-lt"/>
                <a:cs typeface="Segoe WP SemiLight"/>
              </a:rPr>
              <a:t>Con Soporte para IOS, Android, HTML5, Blackberry y </a:t>
            </a:r>
            <a:r>
              <a:rPr lang="en-GB" sz="1800" dirty="0" err="1" smtClean="0">
                <a:latin typeface="+mj-lt"/>
                <a:cs typeface="Segoe WP SemiLight"/>
              </a:rPr>
              <a:t>por</a:t>
            </a:r>
            <a:r>
              <a:rPr lang="en-GB" sz="1800" dirty="0" smtClean="0">
                <a:latin typeface="+mj-lt"/>
                <a:cs typeface="Segoe WP SemiLight"/>
              </a:rPr>
              <a:t> </a:t>
            </a:r>
            <a:r>
              <a:rPr lang="en-GB" sz="1800" dirty="0" err="1" smtClean="0">
                <a:latin typeface="+mj-lt"/>
                <a:cs typeface="Segoe WP SemiLight"/>
              </a:rPr>
              <a:t>supuesto</a:t>
            </a:r>
            <a:r>
              <a:rPr lang="en-GB" sz="1800" dirty="0" smtClean="0">
                <a:latin typeface="+mj-lt"/>
                <a:cs typeface="Segoe WP SemiLight"/>
              </a:rPr>
              <a:t> </a:t>
            </a:r>
            <a:r>
              <a:rPr lang="en-GB" sz="1800" b="1" dirty="0" smtClean="0">
                <a:latin typeface="+mj-lt"/>
                <a:cs typeface="Segoe WP SemiLight"/>
              </a:rPr>
              <a:t>Windows Phone</a:t>
            </a:r>
            <a:r>
              <a:rPr lang="en-GB" sz="1800" dirty="0" smtClean="0">
                <a:latin typeface="+mj-lt"/>
                <a:cs typeface="Segoe WP SemiLight"/>
              </a:rPr>
              <a:t>.</a:t>
            </a:r>
            <a:endParaRPr lang="en-GB" dirty="0">
              <a:latin typeface="+mj-l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smtClean="0"/>
              <a:t>Flurry </a:t>
            </a:r>
            <a:r>
              <a:rPr lang="en-GB" dirty="0" err="1" smtClean="0"/>
              <a:t>Analitycs</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6</a:t>
            </a:fld>
            <a:endParaRPr lang="en-GB"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08182" y="762503"/>
            <a:ext cx="4917158" cy="20097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35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901148"/>
            <a:ext cx="4075043" cy="3998160"/>
          </a:xfrm>
        </p:spPr>
        <p:txBody>
          <a:bodyPr/>
          <a:lstStyle/>
          <a:p>
            <a:r>
              <a:rPr lang="es-ES" sz="1400" dirty="0">
                <a:solidFill>
                  <a:schemeClr val="tx1">
                    <a:lumMod val="50000"/>
                  </a:schemeClr>
                </a:solidFill>
                <a:latin typeface="+mj-lt"/>
              </a:rPr>
              <a:t>Para comenzar a utilizar </a:t>
            </a:r>
            <a:r>
              <a:rPr lang="es-ES" sz="1400" dirty="0" err="1">
                <a:solidFill>
                  <a:schemeClr val="tx1">
                    <a:lumMod val="50000"/>
                  </a:schemeClr>
                </a:solidFill>
                <a:latin typeface="+mj-lt"/>
              </a:rPr>
              <a:t>Flurry</a:t>
            </a:r>
            <a:r>
              <a:rPr lang="es-ES" sz="1400" dirty="0">
                <a:solidFill>
                  <a:schemeClr val="tx1">
                    <a:lumMod val="50000"/>
                  </a:schemeClr>
                </a:solidFill>
                <a:latin typeface="+mj-lt"/>
              </a:rPr>
              <a:t> </a:t>
            </a:r>
            <a:r>
              <a:rPr lang="es-ES" sz="1400" dirty="0" err="1">
                <a:solidFill>
                  <a:schemeClr val="tx1">
                    <a:lumMod val="50000"/>
                  </a:schemeClr>
                </a:solidFill>
                <a:latin typeface="+mj-lt"/>
              </a:rPr>
              <a:t>Analytics</a:t>
            </a:r>
            <a:r>
              <a:rPr lang="es-ES" sz="1400" dirty="0">
                <a:solidFill>
                  <a:schemeClr val="tx1">
                    <a:lumMod val="50000"/>
                  </a:schemeClr>
                </a:solidFill>
                <a:latin typeface="+mj-lt"/>
              </a:rPr>
              <a:t> comenzaremos realizando el registro en:</a:t>
            </a:r>
            <a:r>
              <a:rPr lang="es-ES" sz="1400" dirty="0">
                <a:solidFill>
                  <a:schemeClr val="tx1">
                    <a:lumMod val="50000"/>
                  </a:schemeClr>
                </a:solidFill>
                <a:latin typeface="+mj-lt"/>
                <a:hlinkClick r:id="rId3" tooltip=" flurry.com"/>
              </a:rPr>
              <a:t> flurry.com</a:t>
            </a:r>
            <a:r>
              <a:rPr lang="es-ES" sz="1400" dirty="0" smtClean="0">
                <a:solidFill>
                  <a:schemeClr val="tx1">
                    <a:lumMod val="50000"/>
                  </a:schemeClr>
                </a:solidFill>
                <a:latin typeface="+mj-lt"/>
              </a:rPr>
              <a:t>.</a:t>
            </a:r>
          </a:p>
          <a:p>
            <a:r>
              <a:rPr lang="es-ES" sz="1400" dirty="0" smtClean="0">
                <a:solidFill>
                  <a:schemeClr val="tx1">
                    <a:lumMod val="50000"/>
                  </a:schemeClr>
                </a:solidFill>
                <a:latin typeface="+mj-lt"/>
              </a:rPr>
              <a:t>Elegimos Windows Phone como plataforma a utilizar, </a:t>
            </a:r>
            <a:r>
              <a:rPr lang="es-ES" sz="1400" dirty="0">
                <a:solidFill>
                  <a:schemeClr val="tx1">
                    <a:lumMod val="50000"/>
                  </a:schemeClr>
                </a:solidFill>
                <a:latin typeface="+mj-lt"/>
              </a:rPr>
              <a:t>rellenamos la información básica de la aplicación, nombre y </a:t>
            </a:r>
            <a:r>
              <a:rPr lang="es-ES" sz="1400" dirty="0" smtClean="0">
                <a:solidFill>
                  <a:schemeClr val="tx1">
                    <a:lumMod val="50000"/>
                  </a:schemeClr>
                </a:solidFill>
                <a:latin typeface="+mj-lt"/>
              </a:rPr>
              <a:t>categoría y obtenemos el </a:t>
            </a:r>
            <a:r>
              <a:rPr lang="es-ES" sz="1400" b="1" dirty="0" err="1" smtClean="0">
                <a:solidFill>
                  <a:schemeClr val="tx1">
                    <a:lumMod val="50000"/>
                  </a:schemeClr>
                </a:solidFill>
                <a:latin typeface="+mj-lt"/>
              </a:rPr>
              <a:t>application</a:t>
            </a:r>
            <a:r>
              <a:rPr lang="es-ES" sz="1400" b="1" dirty="0" smtClean="0">
                <a:solidFill>
                  <a:schemeClr val="tx1">
                    <a:lumMod val="50000"/>
                  </a:schemeClr>
                </a:solidFill>
                <a:latin typeface="+mj-lt"/>
              </a:rPr>
              <a:t> </a:t>
            </a:r>
            <a:r>
              <a:rPr lang="es-ES" sz="1400" b="1" dirty="0" err="1" smtClean="0">
                <a:solidFill>
                  <a:schemeClr val="tx1">
                    <a:lumMod val="50000"/>
                  </a:schemeClr>
                </a:solidFill>
                <a:latin typeface="+mj-lt"/>
              </a:rPr>
              <a:t>key</a:t>
            </a:r>
            <a:r>
              <a:rPr lang="es-ES" sz="1400" b="1" dirty="0" smtClean="0">
                <a:solidFill>
                  <a:schemeClr val="tx1">
                    <a:lumMod val="50000"/>
                  </a:schemeClr>
                </a:solidFill>
                <a:latin typeface="+mj-lt"/>
              </a:rPr>
              <a:t> </a:t>
            </a:r>
            <a:r>
              <a:rPr lang="es-ES" sz="1400" dirty="0" smtClean="0">
                <a:solidFill>
                  <a:schemeClr val="tx1">
                    <a:lumMod val="50000"/>
                  </a:schemeClr>
                </a:solidFill>
                <a:latin typeface="+mj-lt"/>
              </a:rPr>
              <a:t>necesario para poder acceder a </a:t>
            </a:r>
            <a:r>
              <a:rPr lang="es-ES" sz="1400" dirty="0" err="1" smtClean="0">
                <a:solidFill>
                  <a:schemeClr val="tx1">
                    <a:lumMod val="50000"/>
                  </a:schemeClr>
                </a:solidFill>
                <a:latin typeface="+mj-lt"/>
              </a:rPr>
              <a:t>flurry</a:t>
            </a:r>
            <a:r>
              <a:rPr lang="es-ES" sz="1400" dirty="0" smtClean="0">
                <a:solidFill>
                  <a:schemeClr val="tx1">
                    <a:lumMod val="50000"/>
                  </a:schemeClr>
                </a:solidFill>
                <a:latin typeface="+mj-lt"/>
              </a:rPr>
              <a:t> desde nuestra aplicación.</a:t>
            </a:r>
          </a:p>
          <a:p>
            <a:r>
              <a:rPr lang="es-ES" sz="1400" dirty="0" smtClean="0">
                <a:solidFill>
                  <a:schemeClr val="tx1">
                    <a:lumMod val="50000"/>
                  </a:schemeClr>
                </a:solidFill>
                <a:latin typeface="+mj-lt"/>
                <a:cs typeface="Segoe WP SemiLight"/>
              </a:rPr>
              <a:t>Descargamos el archivo </a:t>
            </a:r>
            <a:r>
              <a:rPr lang="es-ES" sz="1400" dirty="0" err="1" smtClean="0">
                <a:solidFill>
                  <a:schemeClr val="tx1">
                    <a:lumMod val="50000"/>
                  </a:schemeClr>
                </a:solidFill>
                <a:latin typeface="+mj-lt"/>
                <a:cs typeface="Segoe WP SemiLight"/>
              </a:rPr>
              <a:t>zip</a:t>
            </a:r>
            <a:r>
              <a:rPr lang="es-ES" sz="1400" dirty="0" smtClean="0">
                <a:solidFill>
                  <a:schemeClr val="tx1">
                    <a:lumMod val="50000"/>
                  </a:schemeClr>
                </a:solidFill>
                <a:latin typeface="+mj-lt"/>
                <a:cs typeface="Segoe WP SemiLight"/>
              </a:rPr>
              <a:t> disponible al final del proceso que contiene:</a:t>
            </a:r>
          </a:p>
          <a:p>
            <a:pPr lvl="1"/>
            <a:r>
              <a:rPr lang="es-ES" sz="1400" dirty="0">
                <a:solidFill>
                  <a:schemeClr val="tx1">
                    <a:lumMod val="50000"/>
                  </a:schemeClr>
                </a:solidFill>
                <a:latin typeface="+mj-lt"/>
              </a:rPr>
              <a:t>Documentación</a:t>
            </a:r>
          </a:p>
          <a:p>
            <a:pPr lvl="1"/>
            <a:r>
              <a:rPr lang="es-ES" sz="1400" dirty="0">
                <a:solidFill>
                  <a:schemeClr val="tx1">
                    <a:lumMod val="50000"/>
                  </a:schemeClr>
                </a:solidFill>
                <a:latin typeface="+mj-lt"/>
              </a:rPr>
              <a:t>La librería a utilizar en nuestra aplicación Windows Phone</a:t>
            </a:r>
          </a:p>
          <a:p>
            <a:pPr lvl="1"/>
            <a:r>
              <a:rPr lang="es-ES" sz="1400" dirty="0">
                <a:solidFill>
                  <a:schemeClr val="tx1">
                    <a:lumMod val="50000"/>
                  </a:schemeClr>
                </a:solidFill>
                <a:latin typeface="+mj-lt"/>
              </a:rPr>
              <a:t>El </a:t>
            </a:r>
            <a:r>
              <a:rPr lang="es-ES" sz="1400" dirty="0" err="1">
                <a:solidFill>
                  <a:schemeClr val="tx1">
                    <a:lumMod val="50000"/>
                  </a:schemeClr>
                </a:solidFill>
                <a:latin typeface="+mj-lt"/>
              </a:rPr>
              <a:t>Application</a:t>
            </a:r>
            <a:r>
              <a:rPr lang="es-ES" sz="1400" dirty="0">
                <a:solidFill>
                  <a:schemeClr val="tx1">
                    <a:lumMod val="50000"/>
                  </a:schemeClr>
                </a:solidFill>
                <a:latin typeface="+mj-lt"/>
              </a:rPr>
              <a:t> Key</a:t>
            </a: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err="1" smtClean="0"/>
              <a:t>Integrar</a:t>
            </a:r>
            <a:r>
              <a:rPr lang="en-GB" dirty="0" smtClean="0"/>
              <a:t> Flurry </a:t>
            </a:r>
            <a:r>
              <a:rPr lang="en-GB" dirty="0" err="1" smtClean="0"/>
              <a:t>Analitycs</a:t>
            </a:r>
            <a:r>
              <a:rPr lang="en-GB" dirty="0" smtClean="0"/>
              <a:t> en Apps Windows Phone</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7</a:t>
            </a:fld>
            <a:endParaRPr lang="en-GB" dirty="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243" y="901148"/>
            <a:ext cx="4324954" cy="3191320"/>
          </a:xfrm>
          <a:prstGeom prst="rect">
            <a:avLst/>
          </a:prstGeom>
        </p:spPr>
      </p:pic>
    </p:spTree>
    <p:extLst>
      <p:ext uri="{BB962C8B-B14F-4D97-AF65-F5344CB8AC3E}">
        <p14:creationId xmlns:p14="http://schemas.microsoft.com/office/powerpoint/2010/main" val="5117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973599"/>
            <a:ext cx="8229600" cy="3540443"/>
          </a:xfrm>
        </p:spPr>
        <p:txBody>
          <a:bodyPr/>
          <a:lstStyle/>
          <a:p>
            <a:r>
              <a:rPr lang="es-ES" dirty="0"/>
              <a:t>Añadimos la referencia a la librería </a:t>
            </a:r>
            <a:r>
              <a:rPr lang="es-ES" b="1" dirty="0"/>
              <a:t>FlurryWP8SDK.dll</a:t>
            </a:r>
            <a:r>
              <a:rPr lang="es-ES" dirty="0"/>
              <a:t> que teníamos disponible en el archivo descomprimido previamente.</a:t>
            </a:r>
          </a:p>
          <a:p>
            <a:r>
              <a:rPr lang="es-ES" dirty="0"/>
              <a:t>En el archivo de manifiesto, WMAppManifiest.xml, para que todo funcione correctamente añadimos las siguientes capacidades:</a:t>
            </a:r>
          </a:p>
          <a:p>
            <a:pPr lvl="1"/>
            <a:r>
              <a:rPr lang="es-ES" dirty="0"/>
              <a:t>ID_CAP_NETWORKING</a:t>
            </a:r>
          </a:p>
          <a:p>
            <a:pPr lvl="1"/>
            <a:r>
              <a:rPr lang="es-ES" dirty="0"/>
              <a:t>ID_CAP_IDENTITY_DEVICE</a:t>
            </a:r>
          </a:p>
          <a:p>
            <a:r>
              <a:rPr lang="es-ES" dirty="0"/>
              <a:t>En el evento </a:t>
            </a:r>
            <a:r>
              <a:rPr lang="es-ES" b="1" dirty="0" err="1"/>
              <a:t>Application_Launching</a:t>
            </a:r>
            <a:r>
              <a:rPr lang="es-ES" dirty="0"/>
              <a:t> </a:t>
            </a:r>
            <a:r>
              <a:rPr lang="es-ES" dirty="0" smtClean="0"/>
              <a:t>y </a:t>
            </a:r>
            <a:r>
              <a:rPr lang="es-ES" b="1" dirty="0" err="1" smtClean="0"/>
              <a:t>Application_Activated</a:t>
            </a:r>
            <a:r>
              <a:rPr lang="es-ES" b="1" dirty="0" smtClean="0"/>
              <a:t> </a:t>
            </a:r>
            <a:r>
              <a:rPr lang="es-ES" dirty="0" smtClean="0"/>
              <a:t>añadimos</a:t>
            </a:r>
            <a:r>
              <a:rPr lang="es-ES" dirty="0"/>
              <a:t>:</a:t>
            </a:r>
            <a:endParaRPr lang="en-GB" dirty="0">
              <a:latin typeface="Segoe WP SemiLight"/>
              <a:cs typeface="Segoe WP SemiLight"/>
            </a:endParaRPr>
          </a:p>
        </p:txBody>
      </p:sp>
      <p:sp>
        <p:nvSpPr>
          <p:cNvPr id="2" name="Title 1"/>
          <p:cNvSpPr>
            <a:spLocks noGrp="1"/>
          </p:cNvSpPr>
          <p:nvPr>
            <p:ph type="title"/>
          </p:nvPr>
        </p:nvSpPr>
        <p:spPr>
          <a:xfrm>
            <a:off x="457200" y="322017"/>
            <a:ext cx="8229600" cy="360548"/>
          </a:xfrm>
        </p:spPr>
        <p:txBody>
          <a:bodyPr/>
          <a:lstStyle/>
          <a:p>
            <a:r>
              <a:rPr lang="en-GB" dirty="0" err="1"/>
              <a:t>Integrar</a:t>
            </a:r>
            <a:r>
              <a:rPr lang="en-GB" dirty="0"/>
              <a:t> Flurry </a:t>
            </a:r>
            <a:r>
              <a:rPr lang="en-GB" dirty="0" err="1"/>
              <a:t>Analitycs</a:t>
            </a:r>
            <a:r>
              <a:rPr lang="en-GB" dirty="0"/>
              <a:t> en Apps Windows Phone</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8</a:t>
            </a:fld>
            <a:endParaRPr lang="en-US" dirty="0"/>
          </a:p>
        </p:txBody>
      </p:sp>
      <p:sp>
        <p:nvSpPr>
          <p:cNvPr id="7" name="Rectangle 2"/>
          <p:cNvSpPr>
            <a:spLocks noChangeArrowheads="1"/>
          </p:cNvSpPr>
          <p:nvPr/>
        </p:nvSpPr>
        <p:spPr bwMode="auto">
          <a:xfrm>
            <a:off x="457199" y="3430732"/>
            <a:ext cx="842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FlurryWP8SDK.Api.StartSession("FLURRY_API_KEY");</a:t>
            </a:r>
            <a:r>
              <a:rPr kumimoji="0" lang="es-E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s-ES" sz="48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190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latin typeface="Segoe WP SemiLight"/>
                <a:cs typeface="Segoe WP SemiLight"/>
              </a:rPr>
              <a:t>Y </a:t>
            </a:r>
            <a:r>
              <a:rPr lang="en-GB" dirty="0" err="1" smtClean="0">
                <a:latin typeface="Segoe WP SemiLight"/>
                <a:cs typeface="Segoe WP SemiLight"/>
              </a:rPr>
              <a:t>listo</a:t>
            </a:r>
            <a:r>
              <a:rPr lang="en-GB" dirty="0" smtClean="0">
                <a:latin typeface="Segoe WP SemiLight"/>
                <a:cs typeface="Segoe WP SemiLight"/>
              </a:rPr>
              <a:t>!</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9</a:t>
            </a:fld>
            <a:endParaRPr lang="en-GB" dirty="0"/>
          </a:p>
        </p:txBody>
      </p:sp>
    </p:spTree>
    <p:extLst>
      <p:ext uri="{BB962C8B-B14F-4D97-AF65-F5344CB8AC3E}">
        <p14:creationId xmlns:p14="http://schemas.microsoft.com/office/powerpoint/2010/main" val="1318521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9381</TotalTime>
  <Words>508</Words>
  <Application>Microsoft Office PowerPoint</Application>
  <PresentationFormat>Presentación en pantalla (16:9)</PresentationFormat>
  <Paragraphs>93</Paragraphs>
  <Slides>14</Slides>
  <Notes>13</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14</vt:i4>
      </vt:variant>
    </vt:vector>
  </HeadingPairs>
  <TitlesOfParts>
    <vt:vector size="25" baseType="lpstr">
      <vt:lpstr>Aller</vt:lpstr>
      <vt:lpstr>Arial</vt:lpstr>
      <vt:lpstr>Consolas</vt:lpstr>
      <vt:lpstr>Segoe Condensed</vt:lpstr>
      <vt:lpstr>Segoe UI</vt:lpstr>
      <vt:lpstr>Segoe UI Light</vt:lpstr>
      <vt:lpstr>Segoe WP Light</vt:lpstr>
      <vt:lpstr>Segoe WP SemiLight</vt:lpstr>
      <vt:lpstr>Wingdings</vt:lpstr>
      <vt:lpstr>Windows Phone blue</vt:lpstr>
      <vt:lpstr>TechEd_2012_Template_16x9 (4)</vt:lpstr>
      <vt:lpstr>Ya tengo mi App publicada y… ¿ahora que?</vt:lpstr>
      <vt:lpstr>¿Qué vamos a ver?</vt:lpstr>
      <vt:lpstr>Presentación de PowerPoint</vt:lpstr>
      <vt:lpstr>La importancia de las analíticas</vt:lpstr>
      <vt:lpstr>La importancia de las analíticas</vt:lpstr>
      <vt:lpstr>Flurry Analitycs</vt:lpstr>
      <vt:lpstr>Integrar Flurry Analitycs en Apps Windows Phone</vt:lpstr>
      <vt:lpstr>Integrar Flurry Analitycs en Apps Windows Phone</vt:lpstr>
      <vt:lpstr>Y listo!</vt:lpstr>
      <vt:lpstr>Integrar Flurry Analitycs en Apps Windows Phone</vt:lpstr>
      <vt:lpstr>Presentación de PowerPoint</vt:lpstr>
      <vt:lpstr>Analíticas Avanzadas</vt:lpstr>
      <vt:lpstr>Preguntas y respuestas</vt:lpstr>
      <vt:lpstr>Ya tengo mi App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465</cp:revision>
  <dcterms:created xsi:type="dcterms:W3CDTF">2012-05-11T22:32:06Z</dcterms:created>
  <dcterms:modified xsi:type="dcterms:W3CDTF">2014-03-14T19:51:24Z</dcterms:modified>
</cp:coreProperties>
</file>