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02" r:id="rId5"/>
    <p:sldMasterId id="2147484237" r:id="rId6"/>
  </p:sldMasterIdLst>
  <p:notesMasterIdLst>
    <p:notesMasterId r:id="rId44"/>
  </p:notesMasterIdLst>
  <p:handoutMasterIdLst>
    <p:handoutMasterId r:id="rId45"/>
  </p:handoutMasterIdLst>
  <p:sldIdLst>
    <p:sldId id="1090" r:id="rId7"/>
    <p:sldId id="1091" r:id="rId8"/>
    <p:sldId id="1092" r:id="rId9"/>
    <p:sldId id="1122" r:id="rId10"/>
    <p:sldId id="1116" r:id="rId11"/>
    <p:sldId id="1117" r:id="rId12"/>
    <p:sldId id="1118" r:id="rId13"/>
    <p:sldId id="1094" r:id="rId14"/>
    <p:sldId id="1123" r:id="rId15"/>
    <p:sldId id="1095" r:id="rId16"/>
    <p:sldId id="1096" r:id="rId17"/>
    <p:sldId id="1120" r:id="rId18"/>
    <p:sldId id="1155" r:id="rId19"/>
    <p:sldId id="1108" r:id="rId20"/>
    <p:sldId id="1160" r:id="rId21"/>
    <p:sldId id="1124" r:id="rId22"/>
    <p:sldId id="1125" r:id="rId23"/>
    <p:sldId id="1135" r:id="rId24"/>
    <p:sldId id="1136" r:id="rId25"/>
    <p:sldId id="1128" r:id="rId26"/>
    <p:sldId id="1133" r:id="rId27"/>
    <p:sldId id="1157" r:id="rId28"/>
    <p:sldId id="1145" r:id="rId29"/>
    <p:sldId id="1146" r:id="rId30"/>
    <p:sldId id="1147" r:id="rId31"/>
    <p:sldId id="1148" r:id="rId32"/>
    <p:sldId id="1149" r:id="rId33"/>
    <p:sldId id="1132" r:id="rId34"/>
    <p:sldId id="1110" r:id="rId35"/>
    <p:sldId id="1109" r:id="rId36"/>
    <p:sldId id="1111" r:id="rId37"/>
    <p:sldId id="1112" r:id="rId38"/>
    <p:sldId id="1113" r:id="rId39"/>
    <p:sldId id="1127" r:id="rId40"/>
    <p:sldId id="1114" r:id="rId41"/>
    <p:sldId id="1159" r:id="rId42"/>
    <p:sldId id="1083"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ilverlight 8.1" id="{33190A15-43F5-4CC9-8701-15A70A24A2E5}">
          <p14:sldIdLst>
            <p14:sldId id="1090"/>
            <p14:sldId id="1091"/>
            <p14:sldId id="1092"/>
            <p14:sldId id="1122"/>
            <p14:sldId id="1116"/>
            <p14:sldId id="1117"/>
            <p14:sldId id="1118"/>
            <p14:sldId id="1094"/>
            <p14:sldId id="1123"/>
            <p14:sldId id="1095"/>
            <p14:sldId id="1096"/>
            <p14:sldId id="1120"/>
            <p14:sldId id="1155"/>
            <p14:sldId id="1108"/>
            <p14:sldId id="1160"/>
            <p14:sldId id="1124"/>
            <p14:sldId id="1125"/>
            <p14:sldId id="1135"/>
            <p14:sldId id="1136"/>
            <p14:sldId id="1128"/>
            <p14:sldId id="1133"/>
            <p14:sldId id="1157"/>
            <p14:sldId id="1145"/>
            <p14:sldId id="1146"/>
            <p14:sldId id="1147"/>
            <p14:sldId id="1148"/>
            <p14:sldId id="1149"/>
            <p14:sldId id="1132"/>
            <p14:sldId id="1110"/>
            <p14:sldId id="1109"/>
            <p14:sldId id="1111"/>
            <p14:sldId id="1112"/>
            <p14:sldId id="1113"/>
          </p14:sldIdLst>
        </p14:section>
        <p14:section name="Cierre" id="{158F434C-02D6-4BC8-ABD5-B7F6DB9DF8AC}">
          <p14:sldIdLst>
            <p14:sldId id="1127"/>
            <p14:sldId id="1114"/>
            <p14:sldId id="1159"/>
            <p14:sldId id="10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5" clrIdx="1"/>
  <p:cmAuthor id="2" name="Alex McKelvey" initials="AM" lastIdx="16" clrIdx="2">
    <p:extLst>
      <p:ext uri="{19B8F6BF-5375-455C-9EA6-DF929625EA0E}">
        <p15:presenceInfo xmlns:p15="http://schemas.microsoft.com/office/powerpoint/2012/main" userId="S-1-5-21-2127521184-1604012920-1887927527-2443943" providerId="AD"/>
      </p:ext>
    </p:extLst>
  </p:cmAuthor>
  <p:cmAuthor id="3" name="Mike Taulty" initials="MT" lastIdx="6" clrIdx="3">
    <p:extLst>
      <p:ext uri="{19B8F6BF-5375-455C-9EA6-DF929625EA0E}">
        <p15:presenceInfo xmlns:p15="http://schemas.microsoft.com/office/powerpoint/2012/main" userId="S-1-5-21-1721254763-462695806-1538882281-93706" providerId="AD"/>
      </p:ext>
    </p:extLst>
  </p:cmAuthor>
  <p:cmAuthor id="4" name="Jaime Rodriguez" initials="JR" lastIdx="20" clrIdx="4">
    <p:extLst>
      <p:ext uri="{19B8F6BF-5375-455C-9EA6-DF929625EA0E}">
        <p15:presenceInfo xmlns:p15="http://schemas.microsoft.com/office/powerpoint/2012/main" userId="S-1-5-21-2127521184-1604012920-1887927527-13774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BF6900"/>
    <a:srgbClr val="008DB5"/>
    <a:srgbClr val="00BCF2"/>
    <a:srgbClr val="E51300"/>
    <a:srgbClr val="505050"/>
    <a:srgbClr val="0072C6"/>
    <a:srgbClr val="000000"/>
    <a:srgbClr val="FFFF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213" autoAdjust="0"/>
  </p:normalViewPr>
  <p:slideViewPr>
    <p:cSldViewPr>
      <p:cViewPr varScale="1">
        <p:scale>
          <a:sx n="41" d="100"/>
          <a:sy n="41" d="100"/>
        </p:scale>
        <p:origin x="1600" y="36"/>
      </p:cViewPr>
      <p:guideLst/>
    </p:cSldViewPr>
  </p:slideViewPr>
  <p:notesTextViewPr>
    <p:cViewPr>
      <p:scale>
        <a:sx n="100" d="100"/>
        <a:sy n="100" d="100"/>
      </p:scale>
      <p:origin x="0" y="0"/>
    </p:cViewPr>
  </p:notesTextViewPr>
  <p:sorterViewPr>
    <p:cViewPr varScale="1">
      <p:scale>
        <a:sx n="1" d="1"/>
        <a:sy n="1" d="1"/>
      </p:scale>
      <p:origin x="0" y="-5107"/>
    </p:cViewPr>
  </p:sorterViewPr>
  <p:notesViewPr>
    <p:cSldViewPr showGuides="1">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073FB-84E6-4C69-BFE6-E38254AE751F}" type="doc">
      <dgm:prSet loTypeId="urn:microsoft.com/office/officeart/2005/8/layout/chevron1" loCatId="process" qsTypeId="urn:microsoft.com/office/officeart/2005/8/quickstyle/simple1" qsCatId="simple" csTypeId="urn:microsoft.com/office/officeart/2005/8/colors/accent1_2" csCatId="accent1" phldr="1"/>
      <dgm:spPr/>
    </dgm:pt>
    <dgm:pt modelId="{17D65227-5CB7-434C-801E-9A49D80B4F3A}">
      <dgm:prSet phldrT="[Text]"/>
      <dgm:spPr>
        <a:solidFill>
          <a:schemeClr val="accent3"/>
        </a:solidFill>
      </dgm:spPr>
      <dgm:t>
        <a:bodyPr/>
        <a:lstStyle/>
        <a:p>
          <a:r>
            <a:rPr lang="en-US" dirty="0" smtClean="0"/>
            <a:t>WP 7.0</a:t>
          </a:r>
          <a:br>
            <a:rPr lang="en-US" dirty="0" smtClean="0"/>
          </a:br>
          <a:r>
            <a:rPr lang="en-US" dirty="0" smtClean="0"/>
            <a:t>Silverlight</a:t>
          </a:r>
          <a:endParaRPr lang="en-US" dirty="0"/>
        </a:p>
      </dgm:t>
    </dgm:pt>
    <dgm:pt modelId="{6F9D9DBF-C31A-4E0D-96F8-3AEB9D2F0557}" type="parTrans" cxnId="{916D2787-454C-4FA0-8291-06B66ECDF1E6}">
      <dgm:prSet/>
      <dgm:spPr/>
      <dgm:t>
        <a:bodyPr/>
        <a:lstStyle/>
        <a:p>
          <a:endParaRPr lang="en-US"/>
        </a:p>
      </dgm:t>
    </dgm:pt>
    <dgm:pt modelId="{47AA260E-7C5A-4C05-B3CB-D6B5DFE1CCD0}" type="sibTrans" cxnId="{916D2787-454C-4FA0-8291-06B66ECDF1E6}">
      <dgm:prSet/>
      <dgm:spPr/>
      <dgm:t>
        <a:bodyPr/>
        <a:lstStyle/>
        <a:p>
          <a:endParaRPr lang="en-US"/>
        </a:p>
      </dgm:t>
    </dgm:pt>
    <dgm:pt modelId="{4DE7E769-C08D-4CED-9F7B-3BF8B62D56CA}">
      <dgm:prSet phldrT="[Text]"/>
      <dgm:spPr>
        <a:solidFill>
          <a:schemeClr val="accent3"/>
        </a:solidFill>
      </dgm:spPr>
      <dgm:t>
        <a:bodyPr/>
        <a:lstStyle/>
        <a:p>
          <a:r>
            <a:rPr lang="en-US" dirty="0" smtClean="0"/>
            <a:t>WP 7.5</a:t>
          </a:r>
          <a:br>
            <a:rPr lang="en-US" dirty="0" smtClean="0"/>
          </a:br>
          <a:r>
            <a:rPr lang="en-US" dirty="0" smtClean="0"/>
            <a:t>Silverlight</a:t>
          </a:r>
          <a:endParaRPr lang="en-US" dirty="0"/>
        </a:p>
      </dgm:t>
    </dgm:pt>
    <dgm:pt modelId="{11B4F818-7D39-4722-9FB5-E2C273672AF6}" type="parTrans" cxnId="{6815E9E7-C76C-42B5-841B-42AA0D2F280C}">
      <dgm:prSet/>
      <dgm:spPr/>
      <dgm:t>
        <a:bodyPr/>
        <a:lstStyle/>
        <a:p>
          <a:endParaRPr lang="en-US"/>
        </a:p>
      </dgm:t>
    </dgm:pt>
    <dgm:pt modelId="{E5BD55AE-366A-48B2-ACA5-0EBC550399BF}" type="sibTrans" cxnId="{6815E9E7-C76C-42B5-841B-42AA0D2F280C}">
      <dgm:prSet/>
      <dgm:spPr/>
      <dgm:t>
        <a:bodyPr/>
        <a:lstStyle/>
        <a:p>
          <a:endParaRPr lang="en-US"/>
        </a:p>
      </dgm:t>
    </dgm:pt>
    <dgm:pt modelId="{E2893F62-88C3-40D8-9874-F24B969B81C2}">
      <dgm:prSet phldrT="[Text]"/>
      <dgm:spPr>
        <a:solidFill>
          <a:schemeClr val="accent3"/>
        </a:solidFill>
      </dgm:spPr>
      <dgm:t>
        <a:bodyPr/>
        <a:lstStyle/>
        <a:p>
          <a:r>
            <a:rPr lang="en-US" dirty="0" smtClean="0"/>
            <a:t>WP 8.0</a:t>
          </a:r>
          <a:br>
            <a:rPr lang="en-US" dirty="0" smtClean="0"/>
          </a:br>
          <a:r>
            <a:rPr lang="en-US" dirty="0" smtClean="0"/>
            <a:t>Silverlight</a:t>
          </a:r>
          <a:endParaRPr lang="en-US" dirty="0"/>
        </a:p>
      </dgm:t>
    </dgm:pt>
    <dgm:pt modelId="{70D107A1-1935-4C7A-B5DB-65E328B82231}" type="parTrans" cxnId="{3C3F121B-E512-40DB-9F2B-7EF7048E07BE}">
      <dgm:prSet/>
      <dgm:spPr/>
      <dgm:t>
        <a:bodyPr/>
        <a:lstStyle/>
        <a:p>
          <a:endParaRPr lang="en-US"/>
        </a:p>
      </dgm:t>
    </dgm:pt>
    <dgm:pt modelId="{ABA80FC0-43BD-446E-A863-E658057F9B67}" type="sibTrans" cxnId="{3C3F121B-E512-40DB-9F2B-7EF7048E07BE}">
      <dgm:prSet/>
      <dgm:spPr/>
      <dgm:t>
        <a:bodyPr/>
        <a:lstStyle/>
        <a:p>
          <a:endParaRPr lang="en-US"/>
        </a:p>
      </dgm:t>
    </dgm:pt>
    <dgm:pt modelId="{76BA3B32-B357-4382-A9C5-BEEE09039E5F}">
      <dgm:prSet phldrT="[Text]"/>
      <dgm:spPr>
        <a:solidFill>
          <a:schemeClr val="accent3"/>
        </a:solidFill>
      </dgm:spPr>
      <dgm:t>
        <a:bodyPr/>
        <a:lstStyle/>
        <a:p>
          <a:r>
            <a:rPr lang="en-US" dirty="0" smtClean="0"/>
            <a:t>WP 8.1</a:t>
          </a:r>
          <a:br>
            <a:rPr lang="en-US" dirty="0" smtClean="0"/>
          </a:br>
          <a:r>
            <a:rPr lang="en-US" dirty="0" smtClean="0"/>
            <a:t>Silverlight</a:t>
          </a:r>
          <a:endParaRPr lang="en-US" dirty="0"/>
        </a:p>
      </dgm:t>
    </dgm:pt>
    <dgm:pt modelId="{2170F2B5-E105-4311-9847-7261FDC941A3}" type="parTrans" cxnId="{D34BC837-B450-45BA-8DCB-A1899B181D13}">
      <dgm:prSet/>
      <dgm:spPr/>
      <dgm:t>
        <a:bodyPr/>
        <a:lstStyle/>
        <a:p>
          <a:endParaRPr lang="en-US"/>
        </a:p>
      </dgm:t>
    </dgm:pt>
    <dgm:pt modelId="{286087ED-F169-476D-AA80-159C1D8F776E}" type="sibTrans" cxnId="{D34BC837-B450-45BA-8DCB-A1899B181D13}">
      <dgm:prSet/>
      <dgm:spPr/>
      <dgm:t>
        <a:bodyPr/>
        <a:lstStyle/>
        <a:p>
          <a:endParaRPr lang="en-US"/>
        </a:p>
      </dgm:t>
    </dgm:pt>
    <dgm:pt modelId="{B8B47DC9-35EC-4476-8EAE-97D755ABFAC9}" type="pres">
      <dgm:prSet presAssocID="{1FD073FB-84E6-4C69-BFE6-E38254AE751F}" presName="Name0" presStyleCnt="0">
        <dgm:presLayoutVars>
          <dgm:dir/>
          <dgm:animLvl val="lvl"/>
          <dgm:resizeHandles val="exact"/>
        </dgm:presLayoutVars>
      </dgm:prSet>
      <dgm:spPr/>
    </dgm:pt>
    <dgm:pt modelId="{6EE1922B-5795-4E54-B1EB-4CEA23563FA4}" type="pres">
      <dgm:prSet presAssocID="{17D65227-5CB7-434C-801E-9A49D80B4F3A}" presName="parTxOnly" presStyleLbl="node1" presStyleIdx="0" presStyleCnt="4">
        <dgm:presLayoutVars>
          <dgm:chMax val="0"/>
          <dgm:chPref val="0"/>
          <dgm:bulletEnabled val="1"/>
        </dgm:presLayoutVars>
      </dgm:prSet>
      <dgm:spPr/>
      <dgm:t>
        <a:bodyPr/>
        <a:lstStyle/>
        <a:p>
          <a:endParaRPr lang="en-US"/>
        </a:p>
      </dgm:t>
    </dgm:pt>
    <dgm:pt modelId="{6D244867-63A0-4BBA-9EC7-3F0326E9DFF2}" type="pres">
      <dgm:prSet presAssocID="{47AA260E-7C5A-4C05-B3CB-D6B5DFE1CCD0}" presName="parTxOnlySpace" presStyleCnt="0"/>
      <dgm:spPr/>
    </dgm:pt>
    <dgm:pt modelId="{3A2EB55C-813B-4D95-BE27-E494F2C1E9B2}" type="pres">
      <dgm:prSet presAssocID="{4DE7E769-C08D-4CED-9F7B-3BF8B62D56CA}" presName="parTxOnly" presStyleLbl="node1" presStyleIdx="1" presStyleCnt="4">
        <dgm:presLayoutVars>
          <dgm:chMax val="0"/>
          <dgm:chPref val="0"/>
          <dgm:bulletEnabled val="1"/>
        </dgm:presLayoutVars>
      </dgm:prSet>
      <dgm:spPr/>
      <dgm:t>
        <a:bodyPr/>
        <a:lstStyle/>
        <a:p>
          <a:endParaRPr lang="en-US"/>
        </a:p>
      </dgm:t>
    </dgm:pt>
    <dgm:pt modelId="{D8393559-5135-46E6-BC66-A66A64CAD028}" type="pres">
      <dgm:prSet presAssocID="{E5BD55AE-366A-48B2-ACA5-0EBC550399BF}" presName="parTxOnlySpace" presStyleCnt="0"/>
      <dgm:spPr/>
    </dgm:pt>
    <dgm:pt modelId="{A3506F72-76F9-42DB-8C51-332B7A2C2FA2}" type="pres">
      <dgm:prSet presAssocID="{E2893F62-88C3-40D8-9874-F24B969B81C2}" presName="parTxOnly" presStyleLbl="node1" presStyleIdx="2" presStyleCnt="4">
        <dgm:presLayoutVars>
          <dgm:chMax val="0"/>
          <dgm:chPref val="0"/>
          <dgm:bulletEnabled val="1"/>
        </dgm:presLayoutVars>
      </dgm:prSet>
      <dgm:spPr/>
      <dgm:t>
        <a:bodyPr/>
        <a:lstStyle/>
        <a:p>
          <a:endParaRPr lang="en-US"/>
        </a:p>
      </dgm:t>
    </dgm:pt>
    <dgm:pt modelId="{D8EF0CC6-3492-411A-95D4-7420D1F71228}" type="pres">
      <dgm:prSet presAssocID="{ABA80FC0-43BD-446E-A863-E658057F9B67}" presName="parTxOnlySpace" presStyleCnt="0"/>
      <dgm:spPr/>
    </dgm:pt>
    <dgm:pt modelId="{C35F50EC-4BA5-4B15-831E-EBBF4F8C77C6}" type="pres">
      <dgm:prSet presAssocID="{76BA3B32-B357-4382-A9C5-BEEE09039E5F}" presName="parTxOnly" presStyleLbl="node1" presStyleIdx="3" presStyleCnt="4">
        <dgm:presLayoutVars>
          <dgm:chMax val="0"/>
          <dgm:chPref val="0"/>
          <dgm:bulletEnabled val="1"/>
        </dgm:presLayoutVars>
      </dgm:prSet>
      <dgm:spPr/>
      <dgm:t>
        <a:bodyPr/>
        <a:lstStyle/>
        <a:p>
          <a:endParaRPr lang="en-US"/>
        </a:p>
      </dgm:t>
    </dgm:pt>
  </dgm:ptLst>
  <dgm:cxnLst>
    <dgm:cxn modelId="{CFF13AF9-BAC7-4B95-AC01-749C2921F0A8}" type="presOf" srcId="{E2893F62-88C3-40D8-9874-F24B969B81C2}" destId="{A3506F72-76F9-42DB-8C51-332B7A2C2FA2}" srcOrd="0" destOrd="0" presId="urn:microsoft.com/office/officeart/2005/8/layout/chevron1"/>
    <dgm:cxn modelId="{2409FD66-0419-4C22-9E91-5C9CCF86A0CB}" type="presOf" srcId="{76BA3B32-B357-4382-A9C5-BEEE09039E5F}" destId="{C35F50EC-4BA5-4B15-831E-EBBF4F8C77C6}" srcOrd="0" destOrd="0" presId="urn:microsoft.com/office/officeart/2005/8/layout/chevron1"/>
    <dgm:cxn modelId="{E0ADB503-E8EF-40EC-9BBB-E1D07BF954A8}" type="presOf" srcId="{4DE7E769-C08D-4CED-9F7B-3BF8B62D56CA}" destId="{3A2EB55C-813B-4D95-BE27-E494F2C1E9B2}" srcOrd="0" destOrd="0" presId="urn:microsoft.com/office/officeart/2005/8/layout/chevron1"/>
    <dgm:cxn modelId="{3C3F121B-E512-40DB-9F2B-7EF7048E07BE}" srcId="{1FD073FB-84E6-4C69-BFE6-E38254AE751F}" destId="{E2893F62-88C3-40D8-9874-F24B969B81C2}" srcOrd="2" destOrd="0" parTransId="{70D107A1-1935-4C7A-B5DB-65E328B82231}" sibTransId="{ABA80FC0-43BD-446E-A863-E658057F9B67}"/>
    <dgm:cxn modelId="{EC5EFF4E-20EF-43A5-A1E5-1A22DCDB960A}" type="presOf" srcId="{17D65227-5CB7-434C-801E-9A49D80B4F3A}" destId="{6EE1922B-5795-4E54-B1EB-4CEA23563FA4}" srcOrd="0" destOrd="0" presId="urn:microsoft.com/office/officeart/2005/8/layout/chevron1"/>
    <dgm:cxn modelId="{D34BC837-B450-45BA-8DCB-A1899B181D13}" srcId="{1FD073FB-84E6-4C69-BFE6-E38254AE751F}" destId="{76BA3B32-B357-4382-A9C5-BEEE09039E5F}" srcOrd="3" destOrd="0" parTransId="{2170F2B5-E105-4311-9847-7261FDC941A3}" sibTransId="{286087ED-F169-476D-AA80-159C1D8F776E}"/>
    <dgm:cxn modelId="{6815E9E7-C76C-42B5-841B-42AA0D2F280C}" srcId="{1FD073FB-84E6-4C69-BFE6-E38254AE751F}" destId="{4DE7E769-C08D-4CED-9F7B-3BF8B62D56CA}" srcOrd="1" destOrd="0" parTransId="{11B4F818-7D39-4722-9FB5-E2C273672AF6}" sibTransId="{E5BD55AE-366A-48B2-ACA5-0EBC550399BF}"/>
    <dgm:cxn modelId="{7CF1AD96-4AF3-4B16-9D7A-E1C9E18F8D96}" type="presOf" srcId="{1FD073FB-84E6-4C69-BFE6-E38254AE751F}" destId="{B8B47DC9-35EC-4476-8EAE-97D755ABFAC9}" srcOrd="0" destOrd="0" presId="urn:microsoft.com/office/officeart/2005/8/layout/chevron1"/>
    <dgm:cxn modelId="{916D2787-454C-4FA0-8291-06B66ECDF1E6}" srcId="{1FD073FB-84E6-4C69-BFE6-E38254AE751F}" destId="{17D65227-5CB7-434C-801E-9A49D80B4F3A}" srcOrd="0" destOrd="0" parTransId="{6F9D9DBF-C31A-4E0D-96F8-3AEB9D2F0557}" sibTransId="{47AA260E-7C5A-4C05-B3CB-D6B5DFE1CCD0}"/>
    <dgm:cxn modelId="{CAD473F9-75E7-4551-B72F-1FDE79325125}" type="presParOf" srcId="{B8B47DC9-35EC-4476-8EAE-97D755ABFAC9}" destId="{6EE1922B-5795-4E54-B1EB-4CEA23563FA4}" srcOrd="0" destOrd="0" presId="urn:microsoft.com/office/officeart/2005/8/layout/chevron1"/>
    <dgm:cxn modelId="{8B48EFF6-0079-4869-AB4A-B1970B3356A4}" type="presParOf" srcId="{B8B47DC9-35EC-4476-8EAE-97D755ABFAC9}" destId="{6D244867-63A0-4BBA-9EC7-3F0326E9DFF2}" srcOrd="1" destOrd="0" presId="urn:microsoft.com/office/officeart/2005/8/layout/chevron1"/>
    <dgm:cxn modelId="{9D650E9C-ADC8-437A-8191-BB9005F2E931}" type="presParOf" srcId="{B8B47DC9-35EC-4476-8EAE-97D755ABFAC9}" destId="{3A2EB55C-813B-4D95-BE27-E494F2C1E9B2}" srcOrd="2" destOrd="0" presId="urn:microsoft.com/office/officeart/2005/8/layout/chevron1"/>
    <dgm:cxn modelId="{1A6DB8AC-C8F2-469B-89B5-B9C4D67AFDE3}" type="presParOf" srcId="{B8B47DC9-35EC-4476-8EAE-97D755ABFAC9}" destId="{D8393559-5135-46E6-BC66-A66A64CAD028}" srcOrd="3" destOrd="0" presId="urn:microsoft.com/office/officeart/2005/8/layout/chevron1"/>
    <dgm:cxn modelId="{1F7DE34F-9F81-4395-9B8B-B58543150D84}" type="presParOf" srcId="{B8B47DC9-35EC-4476-8EAE-97D755ABFAC9}" destId="{A3506F72-76F9-42DB-8C51-332B7A2C2FA2}" srcOrd="4" destOrd="0" presId="urn:microsoft.com/office/officeart/2005/8/layout/chevron1"/>
    <dgm:cxn modelId="{0B038504-61C2-4266-B3BD-EC6CDB2E4497}" type="presParOf" srcId="{B8B47DC9-35EC-4476-8EAE-97D755ABFAC9}" destId="{D8EF0CC6-3492-411A-95D4-7420D1F71228}" srcOrd="5" destOrd="0" presId="urn:microsoft.com/office/officeart/2005/8/layout/chevron1"/>
    <dgm:cxn modelId="{CAE703E8-D271-422E-8B0D-8DF44D5EDCDD}" type="presParOf" srcId="{B8B47DC9-35EC-4476-8EAE-97D755ABFAC9}" destId="{C35F50EC-4BA5-4B15-831E-EBBF4F8C77C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D073FB-84E6-4C69-BFE6-E38254AE751F}" type="doc">
      <dgm:prSet loTypeId="urn:microsoft.com/office/officeart/2005/8/layout/chevron1" loCatId="process" qsTypeId="urn:microsoft.com/office/officeart/2005/8/quickstyle/simple1" qsCatId="simple" csTypeId="urn:microsoft.com/office/officeart/2005/8/colors/accent1_2" csCatId="accent1" phldr="1"/>
      <dgm:spPr/>
    </dgm:pt>
    <dgm:pt modelId="{76BA3B32-B357-4382-A9C5-BEEE09039E5F}">
      <dgm:prSet phldrT="[Text]" custT="1"/>
      <dgm:spPr>
        <a:solidFill>
          <a:schemeClr val="accent5"/>
        </a:solidFill>
      </dgm:spPr>
      <dgm:t>
        <a:bodyPr/>
        <a:lstStyle/>
        <a:p>
          <a:r>
            <a:rPr lang="en-US" sz="3200" dirty="0" smtClean="0"/>
            <a:t>WP 8.1</a:t>
          </a:r>
          <a:br>
            <a:rPr lang="en-US" sz="3200" dirty="0" smtClean="0"/>
          </a:br>
          <a:r>
            <a:rPr lang="en-US" sz="3200" dirty="0" err="1" smtClean="0"/>
            <a:t>WinRT</a:t>
          </a:r>
          <a:endParaRPr lang="en-US" sz="3200" dirty="0"/>
        </a:p>
      </dgm:t>
    </dgm:pt>
    <dgm:pt modelId="{2170F2B5-E105-4311-9847-7261FDC941A3}" type="parTrans" cxnId="{D34BC837-B450-45BA-8DCB-A1899B181D13}">
      <dgm:prSet/>
      <dgm:spPr/>
      <dgm:t>
        <a:bodyPr/>
        <a:lstStyle/>
        <a:p>
          <a:endParaRPr lang="en-US"/>
        </a:p>
      </dgm:t>
    </dgm:pt>
    <dgm:pt modelId="{286087ED-F169-476D-AA80-159C1D8F776E}" type="sibTrans" cxnId="{D34BC837-B450-45BA-8DCB-A1899B181D13}">
      <dgm:prSet/>
      <dgm:spPr/>
      <dgm:t>
        <a:bodyPr/>
        <a:lstStyle/>
        <a:p>
          <a:endParaRPr lang="en-US"/>
        </a:p>
      </dgm:t>
    </dgm:pt>
    <dgm:pt modelId="{867C8B81-E297-4C78-8F4D-33C635951A2C}">
      <dgm:prSet phldrT="[Text]"/>
      <dgm:spPr>
        <a:noFill/>
        <a:ln>
          <a:noFill/>
        </a:ln>
      </dgm:spPr>
      <dgm:t>
        <a:bodyPr/>
        <a:lstStyle/>
        <a:p>
          <a:r>
            <a:rPr lang="en-US" dirty="0" smtClean="0"/>
            <a:t> </a:t>
          </a:r>
          <a:endParaRPr lang="en-US" dirty="0"/>
        </a:p>
      </dgm:t>
    </dgm:pt>
    <dgm:pt modelId="{7D7AD95A-82C8-450F-B9FA-C6149BE2DEA1}" type="sibTrans" cxnId="{427A5018-7A8B-4717-917F-CDCEFB5DB827}">
      <dgm:prSet/>
      <dgm:spPr/>
      <dgm:t>
        <a:bodyPr/>
        <a:lstStyle/>
        <a:p>
          <a:endParaRPr lang="en-US"/>
        </a:p>
      </dgm:t>
    </dgm:pt>
    <dgm:pt modelId="{59D719DA-F815-4202-B06A-DCCF2D8E73EA}" type="parTrans" cxnId="{427A5018-7A8B-4717-917F-CDCEFB5DB827}">
      <dgm:prSet/>
      <dgm:spPr/>
      <dgm:t>
        <a:bodyPr/>
        <a:lstStyle/>
        <a:p>
          <a:endParaRPr lang="en-US"/>
        </a:p>
      </dgm:t>
    </dgm:pt>
    <dgm:pt modelId="{87C88BCA-F920-4879-866B-46A4449170F0}">
      <dgm:prSet phldrT="[Text]"/>
      <dgm:spPr>
        <a:noFill/>
        <a:ln>
          <a:noFill/>
        </a:ln>
      </dgm:spPr>
      <dgm:t>
        <a:bodyPr/>
        <a:lstStyle/>
        <a:p>
          <a:r>
            <a:rPr lang="en-US" dirty="0" smtClean="0"/>
            <a:t> </a:t>
          </a:r>
          <a:endParaRPr lang="en-US" dirty="0"/>
        </a:p>
      </dgm:t>
    </dgm:pt>
    <dgm:pt modelId="{CEE7EBDB-6EE6-4FDE-A01A-5B6DD47D7E7B}" type="sibTrans" cxnId="{31A06E04-7919-4F11-9AC6-08341B7AEBEA}">
      <dgm:prSet/>
      <dgm:spPr/>
      <dgm:t>
        <a:bodyPr/>
        <a:lstStyle/>
        <a:p>
          <a:endParaRPr lang="en-US"/>
        </a:p>
      </dgm:t>
    </dgm:pt>
    <dgm:pt modelId="{853E1566-7BF7-40E3-B5B5-85079C2EF258}" type="parTrans" cxnId="{31A06E04-7919-4F11-9AC6-08341B7AEBEA}">
      <dgm:prSet/>
      <dgm:spPr/>
      <dgm:t>
        <a:bodyPr/>
        <a:lstStyle/>
        <a:p>
          <a:endParaRPr lang="en-US"/>
        </a:p>
      </dgm:t>
    </dgm:pt>
    <dgm:pt modelId="{17D65227-5CB7-434C-801E-9A49D80B4F3A}">
      <dgm:prSet phldrT="[Text]"/>
      <dgm:spPr>
        <a:noFill/>
        <a:ln>
          <a:noFill/>
        </a:ln>
      </dgm:spPr>
      <dgm:t>
        <a:bodyPr/>
        <a:lstStyle/>
        <a:p>
          <a:r>
            <a:rPr lang="en-US" dirty="0" smtClean="0"/>
            <a:t> </a:t>
          </a:r>
          <a:endParaRPr lang="en-US" dirty="0"/>
        </a:p>
      </dgm:t>
    </dgm:pt>
    <dgm:pt modelId="{47AA260E-7C5A-4C05-B3CB-D6B5DFE1CCD0}" type="sibTrans" cxnId="{916D2787-454C-4FA0-8291-06B66ECDF1E6}">
      <dgm:prSet/>
      <dgm:spPr/>
      <dgm:t>
        <a:bodyPr/>
        <a:lstStyle/>
        <a:p>
          <a:endParaRPr lang="en-US"/>
        </a:p>
      </dgm:t>
    </dgm:pt>
    <dgm:pt modelId="{6F9D9DBF-C31A-4E0D-96F8-3AEB9D2F0557}" type="parTrans" cxnId="{916D2787-454C-4FA0-8291-06B66ECDF1E6}">
      <dgm:prSet/>
      <dgm:spPr/>
      <dgm:t>
        <a:bodyPr/>
        <a:lstStyle/>
        <a:p>
          <a:endParaRPr lang="en-US"/>
        </a:p>
      </dgm:t>
    </dgm:pt>
    <dgm:pt modelId="{B8B47DC9-35EC-4476-8EAE-97D755ABFAC9}" type="pres">
      <dgm:prSet presAssocID="{1FD073FB-84E6-4C69-BFE6-E38254AE751F}" presName="Name0" presStyleCnt="0">
        <dgm:presLayoutVars>
          <dgm:dir/>
          <dgm:animLvl val="lvl"/>
          <dgm:resizeHandles val="exact"/>
        </dgm:presLayoutVars>
      </dgm:prSet>
      <dgm:spPr/>
    </dgm:pt>
    <dgm:pt modelId="{6EE1922B-5795-4E54-B1EB-4CEA23563FA4}" type="pres">
      <dgm:prSet presAssocID="{17D65227-5CB7-434C-801E-9A49D80B4F3A}" presName="parTxOnly" presStyleLbl="node1" presStyleIdx="0" presStyleCnt="4">
        <dgm:presLayoutVars>
          <dgm:chMax val="0"/>
          <dgm:chPref val="0"/>
          <dgm:bulletEnabled val="1"/>
        </dgm:presLayoutVars>
      </dgm:prSet>
      <dgm:spPr/>
      <dgm:t>
        <a:bodyPr/>
        <a:lstStyle/>
        <a:p>
          <a:endParaRPr lang="en-US"/>
        </a:p>
      </dgm:t>
    </dgm:pt>
    <dgm:pt modelId="{6D244867-63A0-4BBA-9EC7-3F0326E9DFF2}" type="pres">
      <dgm:prSet presAssocID="{47AA260E-7C5A-4C05-B3CB-D6B5DFE1CCD0}" presName="parTxOnlySpace" presStyleCnt="0"/>
      <dgm:spPr/>
    </dgm:pt>
    <dgm:pt modelId="{A37D316F-D279-4EBC-94CB-135B86695F3B}" type="pres">
      <dgm:prSet presAssocID="{87C88BCA-F920-4879-866B-46A4449170F0}" presName="parTxOnly" presStyleLbl="node1" presStyleIdx="1" presStyleCnt="4">
        <dgm:presLayoutVars>
          <dgm:chMax val="0"/>
          <dgm:chPref val="0"/>
          <dgm:bulletEnabled val="1"/>
        </dgm:presLayoutVars>
      </dgm:prSet>
      <dgm:spPr/>
      <dgm:t>
        <a:bodyPr/>
        <a:lstStyle/>
        <a:p>
          <a:endParaRPr lang="en-US"/>
        </a:p>
      </dgm:t>
    </dgm:pt>
    <dgm:pt modelId="{3B5D6FE0-780C-4226-BA9D-3A3FF5D92068}" type="pres">
      <dgm:prSet presAssocID="{CEE7EBDB-6EE6-4FDE-A01A-5B6DD47D7E7B}" presName="parTxOnlySpace" presStyleCnt="0"/>
      <dgm:spPr/>
    </dgm:pt>
    <dgm:pt modelId="{D00E97A0-F707-4C94-BB40-0D4C88117D2B}" type="pres">
      <dgm:prSet presAssocID="{867C8B81-E297-4C78-8F4D-33C635951A2C}" presName="parTxOnly" presStyleLbl="node1" presStyleIdx="2" presStyleCnt="4">
        <dgm:presLayoutVars>
          <dgm:chMax val="0"/>
          <dgm:chPref val="0"/>
          <dgm:bulletEnabled val="1"/>
        </dgm:presLayoutVars>
      </dgm:prSet>
      <dgm:spPr/>
      <dgm:t>
        <a:bodyPr/>
        <a:lstStyle/>
        <a:p>
          <a:endParaRPr lang="en-US"/>
        </a:p>
      </dgm:t>
    </dgm:pt>
    <dgm:pt modelId="{B7EBC765-6E31-4DA6-A031-FEAE45539726}" type="pres">
      <dgm:prSet presAssocID="{7D7AD95A-82C8-450F-B9FA-C6149BE2DEA1}" presName="parTxOnlySpace" presStyleCnt="0"/>
      <dgm:spPr/>
    </dgm:pt>
    <dgm:pt modelId="{C35F50EC-4BA5-4B15-831E-EBBF4F8C77C6}" type="pres">
      <dgm:prSet presAssocID="{76BA3B32-B357-4382-A9C5-BEEE09039E5F}" presName="parTxOnly" presStyleLbl="node1" presStyleIdx="3" presStyleCnt="4">
        <dgm:presLayoutVars>
          <dgm:chMax val="0"/>
          <dgm:chPref val="0"/>
          <dgm:bulletEnabled val="1"/>
        </dgm:presLayoutVars>
      </dgm:prSet>
      <dgm:spPr/>
      <dgm:t>
        <a:bodyPr/>
        <a:lstStyle/>
        <a:p>
          <a:endParaRPr lang="en-US"/>
        </a:p>
      </dgm:t>
    </dgm:pt>
  </dgm:ptLst>
  <dgm:cxnLst>
    <dgm:cxn modelId="{D34BC837-B450-45BA-8DCB-A1899B181D13}" srcId="{1FD073FB-84E6-4C69-BFE6-E38254AE751F}" destId="{76BA3B32-B357-4382-A9C5-BEEE09039E5F}" srcOrd="3" destOrd="0" parTransId="{2170F2B5-E105-4311-9847-7261FDC941A3}" sibTransId="{286087ED-F169-476D-AA80-159C1D8F776E}"/>
    <dgm:cxn modelId="{46BA3767-83FF-4BC6-95F3-46596C101338}" type="presOf" srcId="{87C88BCA-F920-4879-866B-46A4449170F0}" destId="{A37D316F-D279-4EBC-94CB-135B86695F3B}" srcOrd="0" destOrd="0" presId="urn:microsoft.com/office/officeart/2005/8/layout/chevron1"/>
    <dgm:cxn modelId="{A418C845-C121-464A-8832-D18E37ADBE4C}" type="presOf" srcId="{76BA3B32-B357-4382-A9C5-BEEE09039E5F}" destId="{C35F50EC-4BA5-4B15-831E-EBBF4F8C77C6}" srcOrd="0" destOrd="0" presId="urn:microsoft.com/office/officeart/2005/8/layout/chevron1"/>
    <dgm:cxn modelId="{427A5018-7A8B-4717-917F-CDCEFB5DB827}" srcId="{1FD073FB-84E6-4C69-BFE6-E38254AE751F}" destId="{867C8B81-E297-4C78-8F4D-33C635951A2C}" srcOrd="2" destOrd="0" parTransId="{59D719DA-F815-4202-B06A-DCCF2D8E73EA}" sibTransId="{7D7AD95A-82C8-450F-B9FA-C6149BE2DEA1}"/>
    <dgm:cxn modelId="{2FFD0E4C-4C2E-4C7C-90E5-390B390B6449}" type="presOf" srcId="{17D65227-5CB7-434C-801E-9A49D80B4F3A}" destId="{6EE1922B-5795-4E54-B1EB-4CEA23563FA4}" srcOrd="0" destOrd="0" presId="urn:microsoft.com/office/officeart/2005/8/layout/chevron1"/>
    <dgm:cxn modelId="{1AA00963-8C36-456F-B5AA-20DC830D4F63}" type="presOf" srcId="{867C8B81-E297-4C78-8F4D-33C635951A2C}" destId="{D00E97A0-F707-4C94-BB40-0D4C88117D2B}" srcOrd="0" destOrd="0" presId="urn:microsoft.com/office/officeart/2005/8/layout/chevron1"/>
    <dgm:cxn modelId="{ABD02760-A897-49A5-907A-6C018E414010}" type="presOf" srcId="{1FD073FB-84E6-4C69-BFE6-E38254AE751F}" destId="{B8B47DC9-35EC-4476-8EAE-97D755ABFAC9}" srcOrd="0" destOrd="0" presId="urn:microsoft.com/office/officeart/2005/8/layout/chevron1"/>
    <dgm:cxn modelId="{31A06E04-7919-4F11-9AC6-08341B7AEBEA}" srcId="{1FD073FB-84E6-4C69-BFE6-E38254AE751F}" destId="{87C88BCA-F920-4879-866B-46A4449170F0}" srcOrd="1" destOrd="0" parTransId="{853E1566-7BF7-40E3-B5B5-85079C2EF258}" sibTransId="{CEE7EBDB-6EE6-4FDE-A01A-5B6DD47D7E7B}"/>
    <dgm:cxn modelId="{916D2787-454C-4FA0-8291-06B66ECDF1E6}" srcId="{1FD073FB-84E6-4C69-BFE6-E38254AE751F}" destId="{17D65227-5CB7-434C-801E-9A49D80B4F3A}" srcOrd="0" destOrd="0" parTransId="{6F9D9DBF-C31A-4E0D-96F8-3AEB9D2F0557}" sibTransId="{47AA260E-7C5A-4C05-B3CB-D6B5DFE1CCD0}"/>
    <dgm:cxn modelId="{77229D8D-5977-4D60-9922-B6D5E3E1AD3D}" type="presParOf" srcId="{B8B47DC9-35EC-4476-8EAE-97D755ABFAC9}" destId="{6EE1922B-5795-4E54-B1EB-4CEA23563FA4}" srcOrd="0" destOrd="0" presId="urn:microsoft.com/office/officeart/2005/8/layout/chevron1"/>
    <dgm:cxn modelId="{DD7E9DE8-0745-4791-96CE-E781B1B137A4}" type="presParOf" srcId="{B8B47DC9-35EC-4476-8EAE-97D755ABFAC9}" destId="{6D244867-63A0-4BBA-9EC7-3F0326E9DFF2}" srcOrd="1" destOrd="0" presId="urn:microsoft.com/office/officeart/2005/8/layout/chevron1"/>
    <dgm:cxn modelId="{51817ACE-CA6F-498C-9311-F341778E6180}" type="presParOf" srcId="{B8B47DC9-35EC-4476-8EAE-97D755ABFAC9}" destId="{A37D316F-D279-4EBC-94CB-135B86695F3B}" srcOrd="2" destOrd="0" presId="urn:microsoft.com/office/officeart/2005/8/layout/chevron1"/>
    <dgm:cxn modelId="{EE55601B-BE58-4A46-85FB-C5AFE0612CB9}" type="presParOf" srcId="{B8B47DC9-35EC-4476-8EAE-97D755ABFAC9}" destId="{3B5D6FE0-780C-4226-BA9D-3A3FF5D92068}" srcOrd="3" destOrd="0" presId="urn:microsoft.com/office/officeart/2005/8/layout/chevron1"/>
    <dgm:cxn modelId="{DBF7C528-56ED-4024-A03D-471D5BB007EF}" type="presParOf" srcId="{B8B47DC9-35EC-4476-8EAE-97D755ABFAC9}" destId="{D00E97A0-F707-4C94-BB40-0D4C88117D2B}" srcOrd="4" destOrd="0" presId="urn:microsoft.com/office/officeart/2005/8/layout/chevron1"/>
    <dgm:cxn modelId="{38338D49-4BB1-469C-835D-C401B34DF61C}" type="presParOf" srcId="{B8B47DC9-35EC-4476-8EAE-97D755ABFAC9}" destId="{B7EBC765-6E31-4DA6-A031-FEAE45539726}" srcOrd="5" destOrd="0" presId="urn:microsoft.com/office/officeart/2005/8/layout/chevron1"/>
    <dgm:cxn modelId="{466D3D1B-9674-4A4A-B17E-A3D379F6575A}" type="presParOf" srcId="{B8B47DC9-35EC-4476-8EAE-97D755ABFAC9}" destId="{C35F50EC-4BA5-4B15-831E-EBBF4F8C77C6}"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D073FB-84E6-4C69-BFE6-E38254AE751F}" type="doc">
      <dgm:prSet loTypeId="urn:microsoft.com/office/officeart/2005/8/layout/chevron1" loCatId="process" qsTypeId="urn:microsoft.com/office/officeart/2005/8/quickstyle/simple1" qsCatId="simple" csTypeId="urn:microsoft.com/office/officeart/2005/8/colors/accent2_2" csCatId="accent2" phldr="1"/>
      <dgm:spPr/>
    </dgm:pt>
    <dgm:pt modelId="{76BA3B32-B357-4382-A9C5-BEEE09039E5F}">
      <dgm:prSet phldrT="[Text]" custT="1"/>
      <dgm:spPr/>
      <dgm:t>
        <a:bodyPr/>
        <a:lstStyle/>
        <a:p>
          <a:r>
            <a:rPr lang="en-US" sz="3200" dirty="0" smtClean="0"/>
            <a:t>W 8.1</a:t>
          </a:r>
          <a:br>
            <a:rPr lang="en-US" sz="3200" dirty="0" smtClean="0"/>
          </a:br>
          <a:r>
            <a:rPr lang="en-US" sz="3200" dirty="0" err="1" smtClean="0"/>
            <a:t>WinRT</a:t>
          </a:r>
          <a:endParaRPr lang="en-US" sz="3200" dirty="0"/>
        </a:p>
      </dgm:t>
    </dgm:pt>
    <dgm:pt modelId="{2170F2B5-E105-4311-9847-7261FDC941A3}" type="parTrans" cxnId="{D34BC837-B450-45BA-8DCB-A1899B181D13}">
      <dgm:prSet/>
      <dgm:spPr/>
      <dgm:t>
        <a:bodyPr/>
        <a:lstStyle/>
        <a:p>
          <a:endParaRPr lang="en-US"/>
        </a:p>
      </dgm:t>
    </dgm:pt>
    <dgm:pt modelId="{286087ED-F169-476D-AA80-159C1D8F776E}" type="sibTrans" cxnId="{D34BC837-B450-45BA-8DCB-A1899B181D13}">
      <dgm:prSet/>
      <dgm:spPr/>
      <dgm:t>
        <a:bodyPr/>
        <a:lstStyle/>
        <a:p>
          <a:endParaRPr lang="en-US"/>
        </a:p>
      </dgm:t>
    </dgm:pt>
    <dgm:pt modelId="{867C8B81-E297-4C78-8F4D-33C635951A2C}">
      <dgm:prSet phldrT="[Text]"/>
      <dgm:spPr/>
      <dgm:t>
        <a:bodyPr/>
        <a:lstStyle/>
        <a:p>
          <a:r>
            <a:rPr lang="en-US" dirty="0" smtClean="0"/>
            <a:t>W 8.0</a:t>
          </a:r>
          <a:br>
            <a:rPr lang="en-US" dirty="0" smtClean="0"/>
          </a:br>
          <a:r>
            <a:rPr lang="en-US" dirty="0" err="1" smtClean="0"/>
            <a:t>WinRT</a:t>
          </a:r>
          <a:r>
            <a:rPr lang="en-US" dirty="0" smtClean="0"/>
            <a:t> </a:t>
          </a:r>
          <a:endParaRPr lang="en-US" dirty="0"/>
        </a:p>
      </dgm:t>
    </dgm:pt>
    <dgm:pt modelId="{7D7AD95A-82C8-450F-B9FA-C6149BE2DEA1}" type="sibTrans" cxnId="{427A5018-7A8B-4717-917F-CDCEFB5DB827}">
      <dgm:prSet/>
      <dgm:spPr/>
      <dgm:t>
        <a:bodyPr/>
        <a:lstStyle/>
        <a:p>
          <a:endParaRPr lang="en-US"/>
        </a:p>
      </dgm:t>
    </dgm:pt>
    <dgm:pt modelId="{59D719DA-F815-4202-B06A-DCCF2D8E73EA}" type="parTrans" cxnId="{427A5018-7A8B-4717-917F-CDCEFB5DB827}">
      <dgm:prSet/>
      <dgm:spPr/>
      <dgm:t>
        <a:bodyPr/>
        <a:lstStyle/>
        <a:p>
          <a:endParaRPr lang="en-US"/>
        </a:p>
      </dgm:t>
    </dgm:pt>
    <dgm:pt modelId="{17D65227-5CB7-434C-801E-9A49D80B4F3A}">
      <dgm:prSet phldrT="[Text]"/>
      <dgm:spPr>
        <a:solidFill>
          <a:schemeClr val="bg1"/>
        </a:solidFill>
      </dgm:spPr>
      <dgm:t>
        <a:bodyPr/>
        <a:lstStyle/>
        <a:p>
          <a:r>
            <a:rPr lang="en-US" dirty="0" smtClean="0"/>
            <a:t> </a:t>
          </a:r>
          <a:endParaRPr lang="en-US" dirty="0"/>
        </a:p>
      </dgm:t>
    </dgm:pt>
    <dgm:pt modelId="{47AA260E-7C5A-4C05-B3CB-D6B5DFE1CCD0}" type="sibTrans" cxnId="{916D2787-454C-4FA0-8291-06B66ECDF1E6}">
      <dgm:prSet/>
      <dgm:spPr/>
      <dgm:t>
        <a:bodyPr/>
        <a:lstStyle/>
        <a:p>
          <a:endParaRPr lang="en-US"/>
        </a:p>
      </dgm:t>
    </dgm:pt>
    <dgm:pt modelId="{6F9D9DBF-C31A-4E0D-96F8-3AEB9D2F0557}" type="parTrans" cxnId="{916D2787-454C-4FA0-8291-06B66ECDF1E6}">
      <dgm:prSet/>
      <dgm:spPr/>
      <dgm:t>
        <a:bodyPr/>
        <a:lstStyle/>
        <a:p>
          <a:endParaRPr lang="en-US"/>
        </a:p>
      </dgm:t>
    </dgm:pt>
    <dgm:pt modelId="{87C88BCA-F920-4879-866B-46A4449170F0}">
      <dgm:prSet phldrT="[Text]"/>
      <dgm:spPr>
        <a:solidFill>
          <a:schemeClr val="bg1"/>
        </a:solidFill>
      </dgm:spPr>
      <dgm:t>
        <a:bodyPr/>
        <a:lstStyle/>
        <a:p>
          <a:r>
            <a:rPr lang="en-US" dirty="0" smtClean="0"/>
            <a:t> </a:t>
          </a:r>
          <a:endParaRPr lang="en-US" dirty="0"/>
        </a:p>
      </dgm:t>
    </dgm:pt>
    <dgm:pt modelId="{CEE7EBDB-6EE6-4FDE-A01A-5B6DD47D7E7B}" type="sibTrans" cxnId="{31A06E04-7919-4F11-9AC6-08341B7AEBEA}">
      <dgm:prSet/>
      <dgm:spPr/>
      <dgm:t>
        <a:bodyPr/>
        <a:lstStyle/>
        <a:p>
          <a:endParaRPr lang="en-US"/>
        </a:p>
      </dgm:t>
    </dgm:pt>
    <dgm:pt modelId="{853E1566-7BF7-40E3-B5B5-85079C2EF258}" type="parTrans" cxnId="{31A06E04-7919-4F11-9AC6-08341B7AEBEA}">
      <dgm:prSet/>
      <dgm:spPr/>
      <dgm:t>
        <a:bodyPr/>
        <a:lstStyle/>
        <a:p>
          <a:endParaRPr lang="en-US"/>
        </a:p>
      </dgm:t>
    </dgm:pt>
    <dgm:pt modelId="{B8B47DC9-35EC-4476-8EAE-97D755ABFAC9}" type="pres">
      <dgm:prSet presAssocID="{1FD073FB-84E6-4C69-BFE6-E38254AE751F}" presName="Name0" presStyleCnt="0">
        <dgm:presLayoutVars>
          <dgm:dir/>
          <dgm:animLvl val="lvl"/>
          <dgm:resizeHandles val="exact"/>
        </dgm:presLayoutVars>
      </dgm:prSet>
      <dgm:spPr/>
    </dgm:pt>
    <dgm:pt modelId="{6EE1922B-5795-4E54-B1EB-4CEA23563FA4}" type="pres">
      <dgm:prSet presAssocID="{17D65227-5CB7-434C-801E-9A49D80B4F3A}" presName="parTxOnly" presStyleLbl="node1" presStyleIdx="0" presStyleCnt="4">
        <dgm:presLayoutVars>
          <dgm:chMax val="0"/>
          <dgm:chPref val="0"/>
          <dgm:bulletEnabled val="1"/>
        </dgm:presLayoutVars>
      </dgm:prSet>
      <dgm:spPr/>
      <dgm:t>
        <a:bodyPr/>
        <a:lstStyle/>
        <a:p>
          <a:endParaRPr lang="en-US"/>
        </a:p>
      </dgm:t>
    </dgm:pt>
    <dgm:pt modelId="{6D244867-63A0-4BBA-9EC7-3F0326E9DFF2}" type="pres">
      <dgm:prSet presAssocID="{47AA260E-7C5A-4C05-B3CB-D6B5DFE1CCD0}" presName="parTxOnlySpace" presStyleCnt="0"/>
      <dgm:spPr/>
    </dgm:pt>
    <dgm:pt modelId="{A37D316F-D279-4EBC-94CB-135B86695F3B}" type="pres">
      <dgm:prSet presAssocID="{87C88BCA-F920-4879-866B-46A4449170F0}" presName="parTxOnly" presStyleLbl="node1" presStyleIdx="1" presStyleCnt="4">
        <dgm:presLayoutVars>
          <dgm:chMax val="0"/>
          <dgm:chPref val="0"/>
          <dgm:bulletEnabled val="1"/>
        </dgm:presLayoutVars>
      </dgm:prSet>
      <dgm:spPr/>
      <dgm:t>
        <a:bodyPr/>
        <a:lstStyle/>
        <a:p>
          <a:endParaRPr lang="en-US"/>
        </a:p>
      </dgm:t>
    </dgm:pt>
    <dgm:pt modelId="{3B5D6FE0-780C-4226-BA9D-3A3FF5D92068}" type="pres">
      <dgm:prSet presAssocID="{CEE7EBDB-6EE6-4FDE-A01A-5B6DD47D7E7B}" presName="parTxOnlySpace" presStyleCnt="0"/>
      <dgm:spPr/>
    </dgm:pt>
    <dgm:pt modelId="{D00E97A0-F707-4C94-BB40-0D4C88117D2B}" type="pres">
      <dgm:prSet presAssocID="{867C8B81-E297-4C78-8F4D-33C635951A2C}" presName="parTxOnly" presStyleLbl="node1" presStyleIdx="2" presStyleCnt="4">
        <dgm:presLayoutVars>
          <dgm:chMax val="0"/>
          <dgm:chPref val="0"/>
          <dgm:bulletEnabled val="1"/>
        </dgm:presLayoutVars>
      </dgm:prSet>
      <dgm:spPr/>
      <dgm:t>
        <a:bodyPr/>
        <a:lstStyle/>
        <a:p>
          <a:endParaRPr lang="en-US"/>
        </a:p>
      </dgm:t>
    </dgm:pt>
    <dgm:pt modelId="{B7EBC765-6E31-4DA6-A031-FEAE45539726}" type="pres">
      <dgm:prSet presAssocID="{7D7AD95A-82C8-450F-B9FA-C6149BE2DEA1}" presName="parTxOnlySpace" presStyleCnt="0"/>
      <dgm:spPr/>
    </dgm:pt>
    <dgm:pt modelId="{C35F50EC-4BA5-4B15-831E-EBBF4F8C77C6}" type="pres">
      <dgm:prSet presAssocID="{76BA3B32-B357-4382-A9C5-BEEE09039E5F}" presName="parTxOnly" presStyleLbl="node1" presStyleIdx="3" presStyleCnt="4">
        <dgm:presLayoutVars>
          <dgm:chMax val="0"/>
          <dgm:chPref val="0"/>
          <dgm:bulletEnabled val="1"/>
        </dgm:presLayoutVars>
      </dgm:prSet>
      <dgm:spPr/>
      <dgm:t>
        <a:bodyPr/>
        <a:lstStyle/>
        <a:p>
          <a:endParaRPr lang="en-US"/>
        </a:p>
      </dgm:t>
    </dgm:pt>
  </dgm:ptLst>
  <dgm:cxnLst>
    <dgm:cxn modelId="{715EF1E5-150E-4C00-ABE1-7F625DBEFAC6}" type="presOf" srcId="{17D65227-5CB7-434C-801E-9A49D80B4F3A}" destId="{6EE1922B-5795-4E54-B1EB-4CEA23563FA4}" srcOrd="0" destOrd="0" presId="urn:microsoft.com/office/officeart/2005/8/layout/chevron1"/>
    <dgm:cxn modelId="{BE44D440-DA47-49B8-A719-3899CC12F84E}" type="presOf" srcId="{76BA3B32-B357-4382-A9C5-BEEE09039E5F}" destId="{C35F50EC-4BA5-4B15-831E-EBBF4F8C77C6}" srcOrd="0" destOrd="0" presId="urn:microsoft.com/office/officeart/2005/8/layout/chevron1"/>
    <dgm:cxn modelId="{D34BC837-B450-45BA-8DCB-A1899B181D13}" srcId="{1FD073FB-84E6-4C69-BFE6-E38254AE751F}" destId="{76BA3B32-B357-4382-A9C5-BEEE09039E5F}" srcOrd="3" destOrd="0" parTransId="{2170F2B5-E105-4311-9847-7261FDC941A3}" sibTransId="{286087ED-F169-476D-AA80-159C1D8F776E}"/>
    <dgm:cxn modelId="{33978E52-A9C8-406C-A4E0-3DB45DDC3725}" type="presOf" srcId="{1FD073FB-84E6-4C69-BFE6-E38254AE751F}" destId="{B8B47DC9-35EC-4476-8EAE-97D755ABFAC9}" srcOrd="0" destOrd="0" presId="urn:microsoft.com/office/officeart/2005/8/layout/chevron1"/>
    <dgm:cxn modelId="{188A64D7-10FF-44C8-97E8-9FAB6E43F247}" type="presOf" srcId="{87C88BCA-F920-4879-866B-46A4449170F0}" destId="{A37D316F-D279-4EBC-94CB-135B86695F3B}" srcOrd="0" destOrd="0" presId="urn:microsoft.com/office/officeart/2005/8/layout/chevron1"/>
    <dgm:cxn modelId="{427A5018-7A8B-4717-917F-CDCEFB5DB827}" srcId="{1FD073FB-84E6-4C69-BFE6-E38254AE751F}" destId="{867C8B81-E297-4C78-8F4D-33C635951A2C}" srcOrd="2" destOrd="0" parTransId="{59D719DA-F815-4202-B06A-DCCF2D8E73EA}" sibTransId="{7D7AD95A-82C8-450F-B9FA-C6149BE2DEA1}"/>
    <dgm:cxn modelId="{31A06E04-7919-4F11-9AC6-08341B7AEBEA}" srcId="{1FD073FB-84E6-4C69-BFE6-E38254AE751F}" destId="{87C88BCA-F920-4879-866B-46A4449170F0}" srcOrd="1" destOrd="0" parTransId="{853E1566-7BF7-40E3-B5B5-85079C2EF258}" sibTransId="{CEE7EBDB-6EE6-4FDE-A01A-5B6DD47D7E7B}"/>
    <dgm:cxn modelId="{916D2787-454C-4FA0-8291-06B66ECDF1E6}" srcId="{1FD073FB-84E6-4C69-BFE6-E38254AE751F}" destId="{17D65227-5CB7-434C-801E-9A49D80B4F3A}" srcOrd="0" destOrd="0" parTransId="{6F9D9DBF-C31A-4E0D-96F8-3AEB9D2F0557}" sibTransId="{47AA260E-7C5A-4C05-B3CB-D6B5DFE1CCD0}"/>
    <dgm:cxn modelId="{0CADBE5F-63DE-4134-9BA3-46165BF5B39E}" type="presOf" srcId="{867C8B81-E297-4C78-8F4D-33C635951A2C}" destId="{D00E97A0-F707-4C94-BB40-0D4C88117D2B}" srcOrd="0" destOrd="0" presId="urn:microsoft.com/office/officeart/2005/8/layout/chevron1"/>
    <dgm:cxn modelId="{8FDCB59E-CB94-46A2-8469-36760DF90EBF}" type="presParOf" srcId="{B8B47DC9-35EC-4476-8EAE-97D755ABFAC9}" destId="{6EE1922B-5795-4E54-B1EB-4CEA23563FA4}" srcOrd="0" destOrd="0" presId="urn:microsoft.com/office/officeart/2005/8/layout/chevron1"/>
    <dgm:cxn modelId="{033A85B2-DE28-48B7-8933-7E7E26FF046A}" type="presParOf" srcId="{B8B47DC9-35EC-4476-8EAE-97D755ABFAC9}" destId="{6D244867-63A0-4BBA-9EC7-3F0326E9DFF2}" srcOrd="1" destOrd="0" presId="urn:microsoft.com/office/officeart/2005/8/layout/chevron1"/>
    <dgm:cxn modelId="{D66C17AF-B102-4B69-BC92-572F5DF5956B}" type="presParOf" srcId="{B8B47DC9-35EC-4476-8EAE-97D755ABFAC9}" destId="{A37D316F-D279-4EBC-94CB-135B86695F3B}" srcOrd="2" destOrd="0" presId="urn:microsoft.com/office/officeart/2005/8/layout/chevron1"/>
    <dgm:cxn modelId="{E76DEDB1-613E-422C-AE75-32B575880E63}" type="presParOf" srcId="{B8B47DC9-35EC-4476-8EAE-97D755ABFAC9}" destId="{3B5D6FE0-780C-4226-BA9D-3A3FF5D92068}" srcOrd="3" destOrd="0" presId="urn:microsoft.com/office/officeart/2005/8/layout/chevron1"/>
    <dgm:cxn modelId="{45F07FD7-D7EB-4037-A544-2C96ACC69343}" type="presParOf" srcId="{B8B47DC9-35EC-4476-8EAE-97D755ABFAC9}" destId="{D00E97A0-F707-4C94-BB40-0D4C88117D2B}" srcOrd="4" destOrd="0" presId="urn:microsoft.com/office/officeart/2005/8/layout/chevron1"/>
    <dgm:cxn modelId="{674551BF-29EB-448F-BF87-AF055ED12779}" type="presParOf" srcId="{B8B47DC9-35EC-4476-8EAE-97D755ABFAC9}" destId="{B7EBC765-6E31-4DA6-A031-FEAE45539726}" srcOrd="5" destOrd="0" presId="urn:microsoft.com/office/officeart/2005/8/layout/chevron1"/>
    <dgm:cxn modelId="{1379B837-2B8E-4707-8D58-1DDD74A68C6C}" type="presParOf" srcId="{B8B47DC9-35EC-4476-8EAE-97D755ABFAC9}" destId="{C35F50EC-4BA5-4B15-831E-EBBF4F8C77C6}"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1922B-5795-4E54-B1EB-4CEA23563FA4}">
      <dsp:nvSpPr>
        <dsp:cNvPr id="0" name=""/>
        <dsp:cNvSpPr/>
      </dsp:nvSpPr>
      <dsp:spPr>
        <a:xfrm>
          <a:off x="5373" y="655995"/>
          <a:ext cx="3127940" cy="1251176"/>
        </a:xfrm>
        <a:prstGeom prst="chevron">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WP 7.0</a:t>
          </a:r>
          <a:br>
            <a:rPr lang="en-US" sz="3100" kern="1200" dirty="0" smtClean="0"/>
          </a:br>
          <a:r>
            <a:rPr lang="en-US" sz="3100" kern="1200" dirty="0" smtClean="0"/>
            <a:t>Silverlight</a:t>
          </a:r>
          <a:endParaRPr lang="en-US" sz="3100" kern="1200" dirty="0"/>
        </a:p>
      </dsp:txBody>
      <dsp:txXfrm>
        <a:off x="630961" y="655995"/>
        <a:ext cx="1876764" cy="1251176"/>
      </dsp:txXfrm>
    </dsp:sp>
    <dsp:sp modelId="{3A2EB55C-813B-4D95-BE27-E494F2C1E9B2}">
      <dsp:nvSpPr>
        <dsp:cNvPr id="0" name=""/>
        <dsp:cNvSpPr/>
      </dsp:nvSpPr>
      <dsp:spPr>
        <a:xfrm>
          <a:off x="2820520" y="655995"/>
          <a:ext cx="3127940" cy="1251176"/>
        </a:xfrm>
        <a:prstGeom prst="chevron">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WP 7.5</a:t>
          </a:r>
          <a:br>
            <a:rPr lang="en-US" sz="3100" kern="1200" dirty="0" smtClean="0"/>
          </a:br>
          <a:r>
            <a:rPr lang="en-US" sz="3100" kern="1200" dirty="0" smtClean="0"/>
            <a:t>Silverlight</a:t>
          </a:r>
          <a:endParaRPr lang="en-US" sz="3100" kern="1200" dirty="0"/>
        </a:p>
      </dsp:txBody>
      <dsp:txXfrm>
        <a:off x="3446108" y="655995"/>
        <a:ext cx="1876764" cy="1251176"/>
      </dsp:txXfrm>
    </dsp:sp>
    <dsp:sp modelId="{A3506F72-76F9-42DB-8C51-332B7A2C2FA2}">
      <dsp:nvSpPr>
        <dsp:cNvPr id="0" name=""/>
        <dsp:cNvSpPr/>
      </dsp:nvSpPr>
      <dsp:spPr>
        <a:xfrm>
          <a:off x="5635666" y="655995"/>
          <a:ext cx="3127940" cy="1251176"/>
        </a:xfrm>
        <a:prstGeom prst="chevron">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WP 8.0</a:t>
          </a:r>
          <a:br>
            <a:rPr lang="en-US" sz="3100" kern="1200" dirty="0" smtClean="0"/>
          </a:br>
          <a:r>
            <a:rPr lang="en-US" sz="3100" kern="1200" dirty="0" smtClean="0"/>
            <a:t>Silverlight</a:t>
          </a:r>
          <a:endParaRPr lang="en-US" sz="3100" kern="1200" dirty="0"/>
        </a:p>
      </dsp:txBody>
      <dsp:txXfrm>
        <a:off x="6261254" y="655995"/>
        <a:ext cx="1876764" cy="1251176"/>
      </dsp:txXfrm>
    </dsp:sp>
    <dsp:sp modelId="{C35F50EC-4BA5-4B15-831E-EBBF4F8C77C6}">
      <dsp:nvSpPr>
        <dsp:cNvPr id="0" name=""/>
        <dsp:cNvSpPr/>
      </dsp:nvSpPr>
      <dsp:spPr>
        <a:xfrm>
          <a:off x="8450813" y="655995"/>
          <a:ext cx="3127940" cy="1251176"/>
        </a:xfrm>
        <a:prstGeom prst="chevron">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WP 8.1</a:t>
          </a:r>
          <a:br>
            <a:rPr lang="en-US" sz="3100" kern="1200" dirty="0" smtClean="0"/>
          </a:br>
          <a:r>
            <a:rPr lang="en-US" sz="3100" kern="1200" dirty="0" smtClean="0"/>
            <a:t>Silverlight</a:t>
          </a:r>
          <a:endParaRPr lang="en-US" sz="3100" kern="1200" dirty="0"/>
        </a:p>
      </dsp:txBody>
      <dsp:txXfrm>
        <a:off x="9076401" y="655995"/>
        <a:ext cx="1876764" cy="1251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1922B-5795-4E54-B1EB-4CEA23563FA4}">
      <dsp:nvSpPr>
        <dsp:cNvPr id="0" name=""/>
        <dsp:cNvSpPr/>
      </dsp:nvSpPr>
      <dsp:spPr>
        <a:xfrm>
          <a:off x="5373" y="655995"/>
          <a:ext cx="3127940" cy="1251176"/>
        </a:xfrm>
        <a:prstGeom prst="chevron">
          <a:avLst/>
        </a:prstGeom>
        <a:no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630961" y="655995"/>
        <a:ext cx="1876764" cy="1251176"/>
      </dsp:txXfrm>
    </dsp:sp>
    <dsp:sp modelId="{A37D316F-D279-4EBC-94CB-135B86695F3B}">
      <dsp:nvSpPr>
        <dsp:cNvPr id="0" name=""/>
        <dsp:cNvSpPr/>
      </dsp:nvSpPr>
      <dsp:spPr>
        <a:xfrm>
          <a:off x="2820520" y="655995"/>
          <a:ext cx="3127940" cy="1251176"/>
        </a:xfrm>
        <a:prstGeom prst="chevron">
          <a:avLst/>
        </a:prstGeom>
        <a:no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3446108" y="655995"/>
        <a:ext cx="1876764" cy="1251176"/>
      </dsp:txXfrm>
    </dsp:sp>
    <dsp:sp modelId="{D00E97A0-F707-4C94-BB40-0D4C88117D2B}">
      <dsp:nvSpPr>
        <dsp:cNvPr id="0" name=""/>
        <dsp:cNvSpPr/>
      </dsp:nvSpPr>
      <dsp:spPr>
        <a:xfrm>
          <a:off x="5635666" y="655995"/>
          <a:ext cx="3127940" cy="1251176"/>
        </a:xfrm>
        <a:prstGeom prst="chevron">
          <a:avLst/>
        </a:prstGeom>
        <a:no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6261254" y="655995"/>
        <a:ext cx="1876764" cy="1251176"/>
      </dsp:txXfrm>
    </dsp:sp>
    <dsp:sp modelId="{C35F50EC-4BA5-4B15-831E-EBBF4F8C77C6}">
      <dsp:nvSpPr>
        <dsp:cNvPr id="0" name=""/>
        <dsp:cNvSpPr/>
      </dsp:nvSpPr>
      <dsp:spPr>
        <a:xfrm>
          <a:off x="8450813" y="655995"/>
          <a:ext cx="3127940" cy="1251176"/>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smtClean="0"/>
            <a:t>WP 8.1</a:t>
          </a:r>
          <a:br>
            <a:rPr lang="en-US" sz="3200" kern="1200" dirty="0" smtClean="0"/>
          </a:br>
          <a:r>
            <a:rPr lang="en-US" sz="3200" kern="1200" dirty="0" err="1" smtClean="0"/>
            <a:t>WinRT</a:t>
          </a:r>
          <a:endParaRPr lang="en-US" sz="3200" kern="1200" dirty="0"/>
        </a:p>
      </dsp:txBody>
      <dsp:txXfrm>
        <a:off x="9076401" y="655995"/>
        <a:ext cx="1876764" cy="1251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1922B-5795-4E54-B1EB-4CEA23563FA4}">
      <dsp:nvSpPr>
        <dsp:cNvPr id="0" name=""/>
        <dsp:cNvSpPr/>
      </dsp:nvSpPr>
      <dsp:spPr>
        <a:xfrm>
          <a:off x="5373" y="655995"/>
          <a:ext cx="3127940" cy="1251176"/>
        </a:xfrm>
        <a:prstGeom prst="chevron">
          <a:avLst/>
        </a:prstGeom>
        <a:solidFill>
          <a:schemeClr val="bg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a:lnSpc>
              <a:spcPct val="90000"/>
            </a:lnSpc>
            <a:spcBef>
              <a:spcPct val="0"/>
            </a:spcBef>
            <a:spcAft>
              <a:spcPct val="35000"/>
            </a:spcAft>
          </a:pPr>
          <a:r>
            <a:rPr lang="en-US" sz="3700" kern="1200" dirty="0" smtClean="0"/>
            <a:t> </a:t>
          </a:r>
          <a:endParaRPr lang="en-US" sz="3700" kern="1200" dirty="0"/>
        </a:p>
      </dsp:txBody>
      <dsp:txXfrm>
        <a:off x="630961" y="655995"/>
        <a:ext cx="1876764" cy="1251176"/>
      </dsp:txXfrm>
    </dsp:sp>
    <dsp:sp modelId="{A37D316F-D279-4EBC-94CB-135B86695F3B}">
      <dsp:nvSpPr>
        <dsp:cNvPr id="0" name=""/>
        <dsp:cNvSpPr/>
      </dsp:nvSpPr>
      <dsp:spPr>
        <a:xfrm>
          <a:off x="2820520" y="655995"/>
          <a:ext cx="3127940" cy="1251176"/>
        </a:xfrm>
        <a:prstGeom prst="chevron">
          <a:avLst/>
        </a:prstGeom>
        <a:solidFill>
          <a:schemeClr val="bg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a:lnSpc>
              <a:spcPct val="90000"/>
            </a:lnSpc>
            <a:spcBef>
              <a:spcPct val="0"/>
            </a:spcBef>
            <a:spcAft>
              <a:spcPct val="35000"/>
            </a:spcAft>
          </a:pPr>
          <a:r>
            <a:rPr lang="en-US" sz="3700" kern="1200" dirty="0" smtClean="0"/>
            <a:t> </a:t>
          </a:r>
          <a:endParaRPr lang="en-US" sz="3700" kern="1200" dirty="0"/>
        </a:p>
      </dsp:txBody>
      <dsp:txXfrm>
        <a:off x="3446108" y="655995"/>
        <a:ext cx="1876764" cy="1251176"/>
      </dsp:txXfrm>
    </dsp:sp>
    <dsp:sp modelId="{D00E97A0-F707-4C94-BB40-0D4C88117D2B}">
      <dsp:nvSpPr>
        <dsp:cNvPr id="0" name=""/>
        <dsp:cNvSpPr/>
      </dsp:nvSpPr>
      <dsp:spPr>
        <a:xfrm>
          <a:off x="5635666" y="655995"/>
          <a:ext cx="3127940" cy="1251176"/>
        </a:xfrm>
        <a:prstGeom prst="chevr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a:lnSpc>
              <a:spcPct val="90000"/>
            </a:lnSpc>
            <a:spcBef>
              <a:spcPct val="0"/>
            </a:spcBef>
            <a:spcAft>
              <a:spcPct val="35000"/>
            </a:spcAft>
          </a:pPr>
          <a:r>
            <a:rPr lang="en-US" sz="3700" kern="1200" dirty="0" smtClean="0"/>
            <a:t>W 8.0</a:t>
          </a:r>
          <a:br>
            <a:rPr lang="en-US" sz="3700" kern="1200" dirty="0" smtClean="0"/>
          </a:br>
          <a:r>
            <a:rPr lang="en-US" sz="3700" kern="1200" dirty="0" err="1" smtClean="0"/>
            <a:t>WinRT</a:t>
          </a:r>
          <a:r>
            <a:rPr lang="en-US" sz="3700" kern="1200" dirty="0" smtClean="0"/>
            <a:t> </a:t>
          </a:r>
          <a:endParaRPr lang="en-US" sz="3700" kern="1200" dirty="0"/>
        </a:p>
      </dsp:txBody>
      <dsp:txXfrm>
        <a:off x="6261254" y="655995"/>
        <a:ext cx="1876764" cy="1251176"/>
      </dsp:txXfrm>
    </dsp:sp>
    <dsp:sp modelId="{C35F50EC-4BA5-4B15-831E-EBBF4F8C77C6}">
      <dsp:nvSpPr>
        <dsp:cNvPr id="0" name=""/>
        <dsp:cNvSpPr/>
      </dsp:nvSpPr>
      <dsp:spPr>
        <a:xfrm>
          <a:off x="8450813" y="655995"/>
          <a:ext cx="3127940" cy="1251176"/>
        </a:xfrm>
        <a:prstGeom prst="chevr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smtClean="0"/>
            <a:t>W 8.1</a:t>
          </a:r>
          <a:br>
            <a:rPr lang="en-US" sz="3200" kern="1200" dirty="0" smtClean="0"/>
          </a:br>
          <a:r>
            <a:rPr lang="en-US" sz="3200" kern="1200" dirty="0" err="1" smtClean="0"/>
            <a:t>WinRT</a:t>
          </a:r>
          <a:endParaRPr lang="en-US" sz="3200" kern="1200" dirty="0"/>
        </a:p>
      </dsp:txBody>
      <dsp:txXfrm>
        <a:off x="9076401" y="655995"/>
        <a:ext cx="1876764" cy="12511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21B101-3FEC-40B4-9122-B43DB4C5E52A}" type="datetime1">
              <a:rPr lang="en-US" smtClean="0">
                <a:latin typeface="Segoe UI" pitchFamily="34" charset="0"/>
              </a:rPr>
              <a:t>10/2/2014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DCB8B13-F54A-4625-AF12-F2357174F504}" type="datetime1">
              <a:rPr lang="en-US" smtClean="0"/>
              <a:t>10/2/2014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861509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43409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15</a:t>
            </a:fld>
            <a:endParaRPr lang="en-US"/>
          </a:p>
        </p:txBody>
      </p:sp>
    </p:spTree>
    <p:extLst>
      <p:ext uri="{BB962C8B-B14F-4D97-AF65-F5344CB8AC3E}">
        <p14:creationId xmlns:p14="http://schemas.microsoft.com/office/powerpoint/2010/main" val="1644830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endParaRPr lang="en-US" sz="1400" dirty="0">
              <a:ea typeface="Calibri"/>
              <a:cs typeface="Times New Roman"/>
            </a:endParaRPr>
          </a:p>
        </p:txBody>
      </p:sp>
    </p:spTree>
    <p:extLst>
      <p:ext uri="{BB962C8B-B14F-4D97-AF65-F5344CB8AC3E}">
        <p14:creationId xmlns:p14="http://schemas.microsoft.com/office/powerpoint/2010/main" val="348391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3E6C1CF0-316C-4904-A0F9-3EEDE72BDC86}" type="slidenum">
              <a:rPr lang="en-US" smtClean="0"/>
              <a:t>19</a:t>
            </a:fld>
            <a:endParaRPr lang="en-US"/>
          </a:p>
        </p:txBody>
      </p:sp>
    </p:spTree>
    <p:extLst>
      <p:ext uri="{BB962C8B-B14F-4D97-AF65-F5344CB8AC3E}">
        <p14:creationId xmlns:p14="http://schemas.microsoft.com/office/powerpoint/2010/main" val="344464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2"/>
          </p:nvPr>
        </p:nvSpPr>
        <p:spPr/>
        <p:txBody>
          <a:bodyPr/>
          <a:lstStyle/>
          <a:p>
            <a:fld id="{6DCB8B13-F54A-4625-AF12-F2357174F504}" type="datetime1">
              <a:rPr lang="en-US" smtClean="0"/>
              <a:t>10/2/2014</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8113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5609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808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571557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040075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543086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54157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829391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576946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62676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27A55FCA-734B-45E5-B28F-7465A7E135FD}" type="datetime1">
              <a:rPr lang="en-US" smtClean="0">
                <a:solidFill>
                  <a:prstClr val="black"/>
                </a:solidFill>
              </a:r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0289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1436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2"/>
          </p:nvPr>
        </p:nvSpPr>
        <p:spPr/>
        <p:txBody>
          <a:bodyPr/>
          <a:lstStyle/>
          <a:p>
            <a:fld id="{6DCB8B13-F54A-4625-AF12-F2357174F504}" type="datetime1">
              <a:rPr lang="en-US" smtClean="0"/>
              <a:t>10/2/2014</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816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99750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1878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86282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10/2/2014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39558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10/2/2014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8151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5.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pic>
        <p:nvPicPr>
          <p:cNvPr id="5" name="Picture 4" descr="PPT_Image_FINAL.jpg"/>
          <p:cNvPicPr>
            <a:picLocks noChangeAspect="1"/>
          </p:cNvPicPr>
          <p:nvPr userDrawn="1"/>
        </p:nvPicPr>
        <p:blipFill rotWithShape="1">
          <a:blip r:embed="rId3"/>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rgbClr val="00BCF2">
              <a:alpha val="85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20160625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6345" y="6365516"/>
            <a:ext cx="1377619" cy="466344"/>
          </a:xfrm>
          <a:prstGeom prst="rect">
            <a:avLst/>
          </a:prstGeom>
        </p:spPr>
      </p:pic>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spTree>
    <p:extLst>
      <p:ext uri="{BB962C8B-B14F-4D97-AF65-F5344CB8AC3E}">
        <p14:creationId xmlns:p14="http://schemas.microsoft.com/office/powerpoint/2010/main" val="353567900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15386524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10/2/2014</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‹Nº›</a:t>
            </a:fld>
            <a:endParaRPr lang="en-US" dirty="0"/>
          </a:p>
        </p:txBody>
      </p:sp>
    </p:spTree>
    <p:extLst>
      <p:ext uri="{BB962C8B-B14F-4D97-AF65-F5344CB8AC3E}">
        <p14:creationId xmlns:p14="http://schemas.microsoft.com/office/powerpoint/2010/main" val="2103195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10/2/2014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10/2/2014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10/2/2014</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10/2/2014</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88605353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10/2/2014</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‹Nº›</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4192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7474582" y="503527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181070002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7474582" y="503527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120561900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9876456" y="448838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250283776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76975751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10/2/2014</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‹Nº›</a:t>
            </a:fld>
            <a:endParaRPr lang="en-US"/>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134124479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10/2/2014</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‹Nº›</a:t>
            </a:fld>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621822" y="2404044"/>
            <a:ext cx="3049529" cy="490301"/>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10/2/2014</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52" name="Text Placeholder 8"/>
          <p:cNvSpPr>
            <a:spLocks noGrp="1"/>
          </p:cNvSpPr>
          <p:nvPr>
            <p:ph type="body" sz="quarter" idx="22" hasCustomPrompt="1"/>
          </p:nvPr>
        </p:nvSpPr>
        <p:spPr>
          <a:xfrm>
            <a:off x="621822" y="544118"/>
            <a:ext cx="3042187" cy="410690"/>
          </a:xfrm>
        </p:spPr>
        <p:txBody>
          <a:bodyPr wrap="square">
            <a:spAutoFit/>
          </a:bodyPr>
          <a:lstStyle>
            <a:lvl1pPr marL="0" indent="0">
              <a:buNone/>
              <a:defRPr sz="1632" baseline="0">
                <a:solidFill>
                  <a:schemeClr val="tx1"/>
                </a:solidFill>
              </a:defRPr>
            </a:lvl1pPr>
            <a:lvl2pPr marL="237473" indent="0">
              <a:buNone/>
              <a:defRPr sz="1632">
                <a:solidFill>
                  <a:schemeClr val="tx2"/>
                </a:solidFill>
              </a:defRPr>
            </a:lvl2pPr>
            <a:lvl3pPr>
              <a:defRPr sz="1632">
                <a:solidFill>
                  <a:schemeClr val="tx2"/>
                </a:solidFill>
              </a:defRPr>
            </a:lvl3pPr>
            <a:lvl4pPr>
              <a:defRPr sz="1632">
                <a:solidFill>
                  <a:schemeClr val="tx2"/>
                </a:solidFill>
              </a:defRPr>
            </a:lvl4pPr>
            <a:lvl5pPr>
              <a:defRPr sz="1632">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5509401" y="2404045"/>
            <a:ext cx="4677280" cy="1515608"/>
          </a:xfrm>
        </p:spPr>
        <p:txBody>
          <a:bodyPr/>
          <a:lstStyle>
            <a:lvl1pPr marL="0" indent="0">
              <a:buNone/>
              <a:defRPr sz="1632">
                <a:solidFill>
                  <a:schemeClr val="tx1"/>
                </a:solidFill>
              </a:defRPr>
            </a:lvl1pPr>
            <a:lvl2pPr>
              <a:defRPr sz="1632"/>
            </a:lvl2pPr>
            <a:lvl3pPr>
              <a:defRPr sz="1632"/>
            </a:lvl3pPr>
            <a:lvl4pPr>
              <a:defRPr sz="1632"/>
            </a:lvl4pPr>
            <a:lvl5pPr>
              <a:defRPr sz="1632"/>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3978" y="6410533"/>
            <a:ext cx="1334583" cy="315490"/>
          </a:xfrm>
          <a:prstGeom prst="rect">
            <a:avLst/>
          </a:prstGeom>
        </p:spPr>
      </p:pic>
    </p:spTree>
    <p:extLst>
      <p:ext uri="{BB962C8B-B14F-4D97-AF65-F5344CB8AC3E}">
        <p14:creationId xmlns:p14="http://schemas.microsoft.com/office/powerpoint/2010/main" val="940768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621824" y="546609"/>
            <a:ext cx="11192828" cy="490301"/>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621824" y="1100991"/>
            <a:ext cx="11192828" cy="410690"/>
          </a:xfrm>
        </p:spPr>
        <p:txBody>
          <a:bodyPr/>
          <a:lstStyle>
            <a:lvl1pPr marL="0" indent="0">
              <a:buNone/>
              <a:defRPr sz="1632">
                <a:solidFill>
                  <a:schemeClr val="tx1"/>
                </a:solidFill>
              </a:defRPr>
            </a:lvl1pPr>
            <a:lvl2pPr marL="237473" indent="0">
              <a:buNone/>
              <a:defRPr sz="1632">
                <a:solidFill>
                  <a:schemeClr val="tx1"/>
                </a:solidFill>
              </a:defRPr>
            </a:lvl2pPr>
            <a:lvl3pPr marL="466310" indent="0">
              <a:buNone/>
              <a:defRPr sz="1632">
                <a:solidFill>
                  <a:schemeClr val="tx1"/>
                </a:solidFill>
              </a:defRPr>
            </a:lvl3pPr>
            <a:lvl4pPr marL="703782" indent="0">
              <a:buNone/>
              <a:defRPr sz="1632">
                <a:solidFill>
                  <a:schemeClr val="tx1"/>
                </a:solidFill>
              </a:defRPr>
            </a:lvl4pPr>
            <a:lvl5pPr marL="932619" indent="0">
              <a:buNone/>
              <a:defRPr sz="1632">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10/2/2014</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10656935" y="6498493"/>
            <a:ext cx="1157716" cy="157489"/>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z="2448" spc="0" baseline="0">
                <a:solidFill>
                  <a:srgbClr val="FFFFFF"/>
                </a:solidFill>
              </a:endParaRPr>
            </a:p>
          </p:txBody>
        </p:sp>
      </p:grpSp>
      <p:sp>
        <p:nvSpPr>
          <p:cNvPr id="74" name="Text Placeholder 2"/>
          <p:cNvSpPr>
            <a:spLocks noGrp="1"/>
          </p:cNvSpPr>
          <p:nvPr>
            <p:ph type="body" sz="quarter" idx="22" hasCustomPrompt="1"/>
          </p:nvPr>
        </p:nvSpPr>
        <p:spPr>
          <a:xfrm>
            <a:off x="621824" y="2404908"/>
            <a:ext cx="3048664" cy="2424510"/>
          </a:xfrm>
        </p:spPr>
        <p:txBody>
          <a:bodyPr/>
          <a:lstStyle>
            <a:lvl1pPr marL="0" indent="0">
              <a:lnSpc>
                <a:spcPct val="105000"/>
              </a:lnSpc>
              <a:buNone/>
              <a:defRPr sz="3264">
                <a:solidFill>
                  <a:schemeClr val="tx1"/>
                </a:solidFill>
              </a:defRPr>
            </a:lvl1pPr>
            <a:lvl2pPr marL="0" indent="0">
              <a:buNone/>
              <a:defRPr/>
            </a:lvl2pPr>
            <a:lvl3pPr marL="388591" indent="-155437">
              <a:defRPr/>
            </a:lvl3pPr>
            <a:lvl4pPr marL="626064" indent="-155437">
              <a:defRPr/>
            </a:lvl4pPr>
            <a:lvl5pPr marL="854901" indent="-155437">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5514368" y="2404908"/>
            <a:ext cx="6300284" cy="712118"/>
          </a:xfrm>
        </p:spPr>
        <p:txBody>
          <a:bodyPr/>
          <a:lstStyle>
            <a:lvl1pPr marL="0" indent="0">
              <a:lnSpc>
                <a:spcPct val="105000"/>
              </a:lnSpc>
              <a:buNone/>
              <a:defRPr sz="3264">
                <a:solidFill>
                  <a:schemeClr val="tx1"/>
                </a:solidFill>
              </a:defRPr>
            </a:lvl1pPr>
            <a:lvl2pPr marL="0" indent="0">
              <a:buNone/>
              <a:defRPr/>
            </a:lvl2pPr>
            <a:lvl3pPr marL="388591" indent="-155437">
              <a:defRPr/>
            </a:lvl3pPr>
            <a:lvl4pPr marL="626064" indent="-155437">
              <a:defRPr/>
            </a:lvl4pPr>
            <a:lvl5pPr marL="854901" indent="-155437">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5514368" y="2930459"/>
            <a:ext cx="6300284" cy="1603516"/>
          </a:xfrm>
        </p:spPr>
        <p:txBody>
          <a:bodyPr/>
          <a:lstStyle>
            <a:lvl1pPr marL="0" indent="0">
              <a:lnSpc>
                <a:spcPct val="125000"/>
              </a:lnSpc>
              <a:spcBef>
                <a:spcPts val="0"/>
              </a:spcBef>
              <a:buNone/>
              <a:defRPr sz="1632">
                <a:solidFill>
                  <a:schemeClr val="tx1"/>
                </a:solidFill>
              </a:defRPr>
            </a:lvl1pPr>
            <a:lvl2pPr marL="388591" indent="-155437">
              <a:buFont typeface="Arial" pitchFamily="34" charset="0"/>
              <a:buChar char="•"/>
              <a:defRPr sz="1632"/>
            </a:lvl2pPr>
            <a:lvl3pPr marL="621746" indent="-155437">
              <a:defRPr sz="1632"/>
            </a:lvl3pPr>
            <a:lvl4pPr marL="859219" indent="-155437">
              <a:defRPr sz="1632"/>
            </a:lvl4pPr>
            <a:lvl5pPr marL="1088056" indent="-155437">
              <a:defRPr sz="1632"/>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9945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6690356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21824" y="1100992"/>
            <a:ext cx="11192828" cy="410690"/>
          </a:xfrm>
        </p:spPr>
        <p:txBody>
          <a:bodyPr/>
          <a:lstStyle>
            <a:lvl1pPr marL="0" indent="0">
              <a:buNone/>
              <a:defRPr sz="1632">
                <a:solidFill>
                  <a:schemeClr val="tx1"/>
                </a:solidFill>
              </a:defRPr>
            </a:lvl1pPr>
            <a:lvl2pPr marL="237467" indent="0">
              <a:buNone/>
              <a:defRPr sz="1632">
                <a:solidFill>
                  <a:schemeClr val="tx1"/>
                </a:solidFill>
              </a:defRPr>
            </a:lvl2pPr>
            <a:lvl3pPr marL="466299" indent="0">
              <a:buNone/>
              <a:defRPr sz="1632">
                <a:solidFill>
                  <a:schemeClr val="tx1"/>
                </a:solidFill>
              </a:defRPr>
            </a:lvl3pPr>
            <a:lvl4pPr marL="703765" indent="0">
              <a:buNone/>
              <a:defRPr sz="1632">
                <a:solidFill>
                  <a:schemeClr val="tx1"/>
                </a:solidFill>
              </a:defRPr>
            </a:lvl4pPr>
            <a:lvl5pPr marL="932596" indent="0">
              <a:buNone/>
              <a:defRPr sz="1632">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10/2/2014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21824" y="546610"/>
            <a:ext cx="11192828" cy="527359"/>
          </a:xfrm>
        </p:spPr>
        <p:txBody>
          <a:bodyPr/>
          <a:lstStyle/>
          <a:p>
            <a:r>
              <a:rPr lang="en-US" dirty="0" smtClean="0"/>
              <a:t>Click to edit title</a:t>
            </a:r>
            <a:endParaRPr lang="en-US" dirty="0"/>
          </a:p>
        </p:txBody>
      </p:sp>
    </p:spTree>
    <p:extLst>
      <p:ext uri="{BB962C8B-B14F-4D97-AF65-F5344CB8AC3E}">
        <p14:creationId xmlns:p14="http://schemas.microsoft.com/office/powerpoint/2010/main" val="30280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4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21825" y="4044116"/>
            <a:ext cx="3048664" cy="636713"/>
          </a:xfrm>
        </p:spPr>
        <p:txBody>
          <a:bodyPr wrap="square">
            <a:spAutoFit/>
          </a:bodyPr>
          <a:lstStyle>
            <a:lvl1pPr marL="0" indent="0" algn="l">
              <a:spcBef>
                <a:spcPts val="0"/>
              </a:spcBef>
              <a:buNone/>
              <a:defRPr sz="1632" baseline="0">
                <a:solidFill>
                  <a:schemeClr val="tx1"/>
                </a:solidFill>
              </a:defRPr>
            </a:lvl1pPr>
            <a:lvl2pPr marL="388591" indent="-155437" algn="l">
              <a:spcBef>
                <a:spcPts val="0"/>
              </a:spcBef>
              <a:buFont typeface="Arial" pitchFamily="34" charset="0"/>
              <a:buChar char="•"/>
              <a:defRPr sz="1632">
                <a:solidFill>
                  <a:schemeClr val="tx1">
                    <a:lumMod val="60000"/>
                    <a:lumOff val="40000"/>
                  </a:schemeClr>
                </a:solidFill>
              </a:defRPr>
            </a:lvl2pPr>
            <a:lvl3pPr marL="621746" indent="-155437" algn="l">
              <a:buFont typeface="Arial" pitchFamily="34" charset="0"/>
              <a:buChar char="•"/>
              <a:defRPr sz="1632">
                <a:solidFill>
                  <a:schemeClr val="tx1">
                    <a:tint val="75000"/>
                  </a:schemeClr>
                </a:solidFill>
              </a:defRPr>
            </a:lvl3pPr>
            <a:lvl4pPr marL="854901" indent="-155437" algn="l">
              <a:buFont typeface="Arial" pitchFamily="34" charset="0"/>
              <a:buChar char="•"/>
              <a:defRPr sz="1632">
                <a:solidFill>
                  <a:schemeClr val="tx1">
                    <a:tint val="75000"/>
                  </a:schemeClr>
                </a:solidFill>
              </a:defRPr>
            </a:lvl4pPr>
            <a:lvl5pPr marL="1010338" indent="-155437" algn="l">
              <a:buFont typeface="Arial" pitchFamily="34" charset="0"/>
              <a:buChar char="•"/>
              <a:defRPr sz="1632">
                <a:solidFill>
                  <a:schemeClr val="tx1">
                    <a:tint val="75000"/>
                  </a:schemeClr>
                </a:solidFill>
              </a:defRPr>
            </a:lvl5pPr>
            <a:lvl6pPr marL="3108731" indent="0" algn="ctr">
              <a:buNone/>
              <a:defRPr>
                <a:solidFill>
                  <a:schemeClr val="tx1">
                    <a:tint val="75000"/>
                  </a:schemeClr>
                </a:solidFill>
              </a:defRPr>
            </a:lvl6pPr>
            <a:lvl7pPr marL="3730478" indent="0" algn="ctr">
              <a:buNone/>
              <a:defRPr>
                <a:solidFill>
                  <a:schemeClr val="tx1">
                    <a:tint val="75000"/>
                  </a:schemeClr>
                </a:solidFill>
              </a:defRPr>
            </a:lvl7pPr>
            <a:lvl8pPr marL="4352224" indent="0" algn="ctr">
              <a:buNone/>
              <a:defRPr>
                <a:solidFill>
                  <a:schemeClr val="tx1">
                    <a:tint val="75000"/>
                  </a:schemeClr>
                </a:solidFill>
              </a:defRPr>
            </a:lvl8pPr>
            <a:lvl9pPr marL="497397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621825" y="544118"/>
            <a:ext cx="3048664" cy="410690"/>
          </a:xfrm>
        </p:spPr>
        <p:txBody>
          <a:bodyPr wrap="square">
            <a:spAutoFit/>
          </a:bodyPr>
          <a:lstStyle>
            <a:lvl1pPr marL="0" indent="0">
              <a:buNone/>
              <a:defRPr sz="1632" baseline="0">
                <a:solidFill>
                  <a:schemeClr val="tx1"/>
                </a:solidFill>
              </a:defRPr>
            </a:lvl1pPr>
            <a:lvl2pPr>
              <a:defRPr sz="1632">
                <a:solidFill>
                  <a:schemeClr val="tx2"/>
                </a:solidFill>
              </a:defRPr>
            </a:lvl2pPr>
            <a:lvl3pPr>
              <a:defRPr sz="1632">
                <a:solidFill>
                  <a:schemeClr val="tx2"/>
                </a:solidFill>
              </a:defRPr>
            </a:lvl3pPr>
            <a:lvl4pPr>
              <a:defRPr sz="1632">
                <a:solidFill>
                  <a:schemeClr val="tx2"/>
                </a:solidFill>
              </a:defRPr>
            </a:lvl4pPr>
            <a:lvl5pPr marL="932619" indent="0">
              <a:buNone/>
              <a:defRPr sz="1632">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621825" y="2404044"/>
            <a:ext cx="3048664" cy="1218795"/>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911408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pic>
        <p:nvPicPr>
          <p:cNvPr id="5" name="Picture 4" descr="PPT_Image_FINAL.jpg"/>
          <p:cNvPicPr>
            <a:picLocks noChangeAspect="1"/>
          </p:cNvPicPr>
          <p:nvPr userDrawn="1"/>
        </p:nvPicPr>
        <p:blipFill rotWithShape="1">
          <a:blip r:embed="rId3"/>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chemeClr val="accent1">
              <a:alpha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28876896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376757711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400436255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4629017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2515239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746172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2119185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10/2/2014</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4368245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302919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6345" y="6365516"/>
            <a:ext cx="1377619" cy="466344"/>
          </a:xfrm>
          <a:prstGeom prst="rect">
            <a:avLst/>
          </a:prstGeom>
        </p:spPr>
      </p:pic>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spTree>
    <p:extLst>
      <p:ext uri="{BB962C8B-B14F-4D97-AF65-F5344CB8AC3E}">
        <p14:creationId xmlns:p14="http://schemas.microsoft.com/office/powerpoint/2010/main" val="4828959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39236160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7996977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4499723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26259553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10/2/2014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38456467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10/2/2014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2595093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10/2/2014</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25703739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10/2/2014</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9138069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1649839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766088044"/>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61403098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9138209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5018090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21821948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10/2/2014</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‹Nº›</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293392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547722758"/>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1" name="Picture 20"/>
          <p:cNvPicPr>
            <a:picLocks noChangeAspect="1"/>
          </p:cNvPicPr>
          <p:nvPr userDrawn="1"/>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22780241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9876456" y="448838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pic>
        <p:nvPicPr>
          <p:cNvPr id="20" name="Picture 1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269608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pic>
        <p:nvPicPr>
          <p:cNvPr id="10" name="Picture 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55465137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10/2/2014</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‹Nº›</a:t>
            </a:fld>
            <a:endParaRPr lang="en-US"/>
          </a:p>
        </p:txBody>
      </p:sp>
    </p:spTree>
    <p:extLst>
      <p:ext uri="{BB962C8B-B14F-4D97-AF65-F5344CB8AC3E}">
        <p14:creationId xmlns:p14="http://schemas.microsoft.com/office/powerpoint/2010/main" val="101243204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15238180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36017164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21806126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10/2/2014</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‹Nº›</a:t>
            </a:fld>
            <a:endParaRPr lang="en-US" dirty="0"/>
          </a:p>
        </p:txBody>
      </p:sp>
    </p:spTree>
    <p:extLst>
      <p:ext uri="{BB962C8B-B14F-4D97-AF65-F5344CB8AC3E}">
        <p14:creationId xmlns:p14="http://schemas.microsoft.com/office/powerpoint/2010/main" val="33202421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6308543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pic>
        <p:nvPicPr>
          <p:cNvPr id="5" name="Picture 4" descr="PPT_Image_FINAL.jpg"/>
          <p:cNvPicPr>
            <a:picLocks noChangeAspect="1"/>
          </p:cNvPicPr>
          <p:nvPr userDrawn="1"/>
        </p:nvPicPr>
        <p:blipFill rotWithShape="1">
          <a:blip r:embed="rId3"/>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chemeClr val="accent1">
              <a:alpha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40300236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40401007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310071408"/>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5526726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1612465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7214395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2583666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10/2/2014</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8508581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26291276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6345" y="6365516"/>
            <a:ext cx="1377619" cy="466344"/>
          </a:xfrm>
          <a:prstGeom prst="rect">
            <a:avLst/>
          </a:prstGeom>
        </p:spPr>
      </p:pic>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spTree>
    <p:extLst>
      <p:ext uri="{BB962C8B-B14F-4D97-AF65-F5344CB8AC3E}">
        <p14:creationId xmlns:p14="http://schemas.microsoft.com/office/powerpoint/2010/main" val="230023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10/2/2014</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3338134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15515389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10/2/2014</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31091393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10/2/2014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23288337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10/2/2014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29157"/>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10/2/2014</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79127279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10/2/2014</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52786482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266596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74362297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76001499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832260007"/>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10/2/2014</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69901647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10/2/2014</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‹Nº›</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85026070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6443467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1" name="Picture 20"/>
          <p:cNvPicPr>
            <a:picLocks noChangeAspect="1"/>
          </p:cNvPicPr>
          <p:nvPr userDrawn="1"/>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786033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sp>
        <p:nvSpPr>
          <p:cNvPr id="9" name="Rectangle 8"/>
          <p:cNvSpPr/>
          <p:nvPr userDrawn="1"/>
        </p:nvSpPr>
        <p:spPr>
          <a:xfrm>
            <a:off x="9876456" y="448838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pic>
        <p:nvPicPr>
          <p:cNvPr id="20" name="Picture 1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0963028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10/2/2014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pic>
        <p:nvPicPr>
          <p:cNvPr id="10" name="Picture 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4364775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10/2/2014</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‹Nº›</a:t>
            </a:fld>
            <a:endParaRPr lang="en-US"/>
          </a:p>
        </p:txBody>
      </p:sp>
    </p:spTree>
    <p:extLst>
      <p:ext uri="{BB962C8B-B14F-4D97-AF65-F5344CB8AC3E}">
        <p14:creationId xmlns:p14="http://schemas.microsoft.com/office/powerpoint/2010/main" val="214357601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2938313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10/2/2014</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30655943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theme" Target="../theme/theme3.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10/2/2014</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95" r:id="rId1"/>
    <p:sldLayoutId id="2147484167" r:id="rId2"/>
    <p:sldLayoutId id="2147484166" r:id="rId3"/>
    <p:sldLayoutId id="2147484183" r:id="rId4"/>
    <p:sldLayoutId id="2147484194" r:id="rId5"/>
    <p:sldLayoutId id="2147484277" r:id="rId6"/>
    <p:sldLayoutId id="2147484269" r:id="rId7"/>
    <p:sldLayoutId id="2147484105" r:id="rId8"/>
    <p:sldLayoutId id="2147484182" r:id="rId9"/>
    <p:sldLayoutId id="2147484200"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201" r:id="rId23"/>
    <p:sldLayoutId id="2147484196" r:id="rId24"/>
    <p:sldLayoutId id="2147484197" r:id="rId25"/>
    <p:sldLayoutId id="2147484198" r:id="rId26"/>
    <p:sldLayoutId id="2147484199" r:id="rId27"/>
    <p:sldLayoutId id="2147484093" r:id="rId28"/>
    <p:sldLayoutId id="2147484127" r:id="rId29"/>
    <p:sldLayoutId id="2147484128" r:id="rId30"/>
    <p:sldLayoutId id="2147484129" r:id="rId31"/>
    <p:sldLayoutId id="2147484096" r:id="rId32"/>
    <p:sldLayoutId id="2147484297" r:id="rId33"/>
    <p:sldLayoutId id="2147484299" r:id="rId34"/>
    <p:sldLayoutId id="2147484300" r:id="rId35"/>
    <p:sldLayoutId id="2147484302" r:id="rId36"/>
    <p:sldLayoutId id="2147484303" r:id="rId37"/>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orient="horz" pos="763" userDrawn="1">
          <p15:clr>
            <a:srgbClr val="5ACBF0"/>
          </p15:clr>
        </p15:guide>
        <p15:guide id="17" orient="horz" pos="1339" userDrawn="1">
          <p15:clr>
            <a:srgbClr val="5ACBF0"/>
          </p15:clr>
        </p15:guide>
        <p15:guide id="18" orient="horz" pos="1915" userDrawn="1">
          <p15:clr>
            <a:srgbClr val="5ACBF0"/>
          </p15:clr>
        </p15:guide>
        <p15:guide id="19" orient="horz" pos="2491" userDrawn="1">
          <p15:clr>
            <a:srgbClr val="5ACBF0"/>
          </p15:clr>
        </p15:guide>
        <p15:guide id="20" orient="horz" pos="3067" userDrawn="1">
          <p15:clr>
            <a:srgbClr val="5ACBF0"/>
          </p15:clr>
        </p15:guide>
        <p15:guide id="21" orient="horz" pos="3643" userDrawn="1">
          <p15:clr>
            <a:srgbClr val="5ACBF0"/>
          </p15:clr>
        </p15:guide>
        <p15:guide id="22" orient="horz" pos="4219" userDrawn="1">
          <p15:clr>
            <a:srgbClr val="5ACBF0"/>
          </p15:clr>
        </p15:guide>
        <p15:guide id="23" pos="288" userDrawn="1">
          <p15:clr>
            <a:srgbClr val="C35EA4"/>
          </p15:clr>
        </p15:guide>
        <p15:guide id="24" pos="7546" userDrawn="1">
          <p15:clr>
            <a:srgbClr val="C35EA4"/>
          </p15:clr>
        </p15:guide>
        <p15:guide id="25" orient="horz" pos="4104" userDrawn="1">
          <p15:clr>
            <a:srgbClr val="C35EA4"/>
          </p15:clr>
        </p15:guide>
        <p15:guide id="26" orient="horz" pos="302"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10/2/2014</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2600245284"/>
      </p:ext>
    </p:extLst>
  </p:cSld>
  <p:clrMap bg1="lt1" tx1="dk1" bg2="lt2" tx2="dk2" accent1="accent1" accent2="accent2" accent3="accent3" accent4="accent4" accent5="accent5" accent6="accent6" hlink="hlink" folHlink="folHlink"/>
  <p:sldLayoutIdLst>
    <p:sldLayoutId id="2147484203" r:id="rId1"/>
    <p:sldLayoutId id="2147484284" r:id="rId2"/>
    <p:sldLayoutId id="2147484285" r:id="rId3"/>
    <p:sldLayoutId id="2147484286" r:id="rId4"/>
    <p:sldLayoutId id="2147484287" r:id="rId5"/>
    <p:sldLayoutId id="2147484288" r:id="rId6"/>
    <p:sldLayoutId id="2147484289"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 id="2147484218" r:id="rId18"/>
    <p:sldLayoutId id="2147484219" r:id="rId19"/>
    <p:sldLayoutId id="2147484220" r:id="rId20"/>
    <p:sldLayoutId id="2147484221" r:id="rId21"/>
    <p:sldLayoutId id="2147484222" r:id="rId22"/>
    <p:sldLayoutId id="2147484223" r:id="rId23"/>
    <p:sldLayoutId id="2147484224" r:id="rId24"/>
    <p:sldLayoutId id="2147484225" r:id="rId25"/>
    <p:sldLayoutId id="2147484226" r:id="rId26"/>
    <p:sldLayoutId id="2147484227" r:id="rId27"/>
    <p:sldLayoutId id="2147484228" r:id="rId28"/>
    <p:sldLayoutId id="2147484229" r:id="rId29"/>
    <p:sldLayoutId id="2147484230" r:id="rId30"/>
    <p:sldLayoutId id="2147484231" r:id="rId31"/>
    <p:sldLayoutId id="2147484232"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orient="horz" pos="763">
          <p15:clr>
            <a:srgbClr val="5ACBF0"/>
          </p15:clr>
        </p15:guide>
        <p15:guide id="17" orient="horz" pos="1339">
          <p15:clr>
            <a:srgbClr val="5ACBF0"/>
          </p15:clr>
        </p15:guide>
        <p15:guide id="18" orient="horz" pos="1915">
          <p15:clr>
            <a:srgbClr val="5ACBF0"/>
          </p15:clr>
        </p15:guide>
        <p15:guide id="19" orient="horz" pos="2491">
          <p15:clr>
            <a:srgbClr val="5ACBF0"/>
          </p15:clr>
        </p15:guide>
        <p15:guide id="20" orient="horz" pos="3067">
          <p15:clr>
            <a:srgbClr val="5ACBF0"/>
          </p15:clr>
        </p15:guide>
        <p15:guide id="21" orient="horz" pos="3643">
          <p15:clr>
            <a:srgbClr val="5ACBF0"/>
          </p15:clr>
        </p15:guide>
        <p15:guide id="22" orient="horz" pos="4219">
          <p15:clr>
            <a:srgbClr val="5ACBF0"/>
          </p15:clr>
        </p15:guide>
        <p15:guide id="23" pos="288">
          <p15:clr>
            <a:srgbClr val="C35EA4"/>
          </p15:clr>
        </p15:guide>
        <p15:guide id="24" pos="7546">
          <p15:clr>
            <a:srgbClr val="C35EA4"/>
          </p15:clr>
        </p15:guide>
        <p15:guide id="25" orient="horz" pos="4104">
          <p15:clr>
            <a:srgbClr val="C35EA4"/>
          </p15:clr>
        </p15:guide>
        <p15:guide id="26" orient="horz" pos="302">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10/2/2014</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3284562403"/>
      </p:ext>
    </p:extLst>
  </p:cSld>
  <p:clrMap bg1="lt1" tx1="dk1" bg2="lt2" tx2="dk2" accent1="accent1" accent2="accent2" accent3="accent3" accent4="accent4" accent5="accent5" accent6="accent6" hlink="hlink" folHlink="folHlink"/>
  <p:sldLayoutIdLst>
    <p:sldLayoutId id="2147484238" r:id="rId1"/>
    <p:sldLayoutId id="2147484290" r:id="rId2"/>
    <p:sldLayoutId id="2147484291" r:id="rId3"/>
    <p:sldLayoutId id="2147484292" r:id="rId4"/>
    <p:sldLayoutId id="2147484293" r:id="rId5"/>
    <p:sldLayoutId id="2147484294" r:id="rId6"/>
    <p:sldLayoutId id="2147484295"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 id="2147484258" r:id="rId22"/>
    <p:sldLayoutId id="2147484259" r:id="rId23"/>
    <p:sldLayoutId id="2147484260" r:id="rId24"/>
    <p:sldLayoutId id="2147484261" r:id="rId25"/>
    <p:sldLayoutId id="2147484262" r:id="rId26"/>
    <p:sldLayoutId id="2147484263" r:id="rId27"/>
    <p:sldLayoutId id="2147484264" r:id="rId28"/>
    <p:sldLayoutId id="2147484265" r:id="rId29"/>
    <p:sldLayoutId id="2147484266" r:id="rId30"/>
    <p:sldLayoutId id="2147484267" r:id="rId31"/>
    <p:sldLayoutId id="2147484268"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orient="horz" pos="763">
          <p15:clr>
            <a:srgbClr val="5ACBF0"/>
          </p15:clr>
        </p15:guide>
        <p15:guide id="17" orient="horz" pos="1339">
          <p15:clr>
            <a:srgbClr val="5ACBF0"/>
          </p15:clr>
        </p15:guide>
        <p15:guide id="18" orient="horz" pos="1915">
          <p15:clr>
            <a:srgbClr val="5ACBF0"/>
          </p15:clr>
        </p15:guide>
        <p15:guide id="19" orient="horz" pos="2491">
          <p15:clr>
            <a:srgbClr val="5ACBF0"/>
          </p15:clr>
        </p15:guide>
        <p15:guide id="20" orient="horz" pos="3067">
          <p15:clr>
            <a:srgbClr val="5ACBF0"/>
          </p15:clr>
        </p15:guide>
        <p15:guide id="21" orient="horz" pos="3643">
          <p15:clr>
            <a:srgbClr val="5ACBF0"/>
          </p15:clr>
        </p15:guide>
        <p15:guide id="22" orient="horz" pos="4219">
          <p15:clr>
            <a:srgbClr val="5ACBF0"/>
          </p15:clr>
        </p15:guide>
        <p15:guide id="23" pos="288">
          <p15:clr>
            <a:srgbClr val="C35EA4"/>
          </p15:clr>
        </p15:guide>
        <p15:guide id="24" pos="7546">
          <p15:clr>
            <a:srgbClr val="C35EA4"/>
          </p15:clr>
        </p15:guide>
        <p15:guide id="25" orient="horz" pos="4104">
          <p15:clr>
            <a:srgbClr val="C35EA4"/>
          </p15:clr>
        </p15:guide>
        <p15:guide id="26" orient="horz" pos="302">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27.png"/><Relationship Id="rId11" Type="http://schemas.microsoft.com/office/2007/relationships/hdphoto" Target="../media/hdphoto3.wdp"/><Relationship Id="rId5" Type="http://schemas.microsoft.com/office/2007/relationships/hdphoto" Target="../media/hdphoto2.wdp"/><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chemas.microsoft.com/appx/2010/manifest" TargetMode="External"/><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2"/>
          </p:nvPr>
        </p:nvSpPr>
        <p:spPr/>
        <p:txBody>
          <a:bodyPr/>
          <a:lstStyle/>
          <a:p>
            <a:r>
              <a:rPr lang="en-US" b="1" dirty="0" smtClean="0"/>
              <a:t>Javier Suárez Ruiz</a:t>
            </a:r>
          </a:p>
          <a:p>
            <a:r>
              <a:rPr lang="en-US" dirty="0" smtClean="0"/>
              <a:t>Windows Platform Development MVP</a:t>
            </a:r>
          </a:p>
          <a:p>
            <a:endParaRPr lang="en-US" dirty="0"/>
          </a:p>
        </p:txBody>
      </p:sp>
      <p:sp>
        <p:nvSpPr>
          <p:cNvPr id="28" name="Title 27"/>
          <p:cNvSpPr>
            <a:spLocks noGrp="1"/>
          </p:cNvSpPr>
          <p:nvPr>
            <p:ph type="title"/>
          </p:nvPr>
        </p:nvSpPr>
        <p:spPr/>
        <p:txBody>
          <a:bodyPr/>
          <a:lstStyle/>
          <a:p>
            <a:r>
              <a:rPr lang="en-GB" dirty="0" err="1" smtClean="0"/>
              <a:t>Aplicaciones</a:t>
            </a:r>
            <a:r>
              <a:rPr lang="en-GB" dirty="0" smtClean="0"/>
              <a:t> Silverlight </a:t>
            </a:r>
            <a:r>
              <a:rPr lang="en-GB" dirty="0" err="1" smtClean="0"/>
              <a:t>en</a:t>
            </a:r>
            <a:r>
              <a:rPr lang="en-GB" dirty="0" smtClean="0"/>
              <a:t> Windows Phone 8.1 </a:t>
            </a:r>
            <a:endParaRPr lang="en-US" dirty="0"/>
          </a:p>
        </p:txBody>
      </p:sp>
      <p:sp>
        <p:nvSpPr>
          <p:cNvPr id="33" name="Text Placeholder 32"/>
          <p:cNvSpPr>
            <a:spLocks noGrp="1"/>
          </p:cNvSpPr>
          <p:nvPr>
            <p:ph type="body" sz="quarter" idx="24"/>
          </p:nvPr>
        </p:nvSpPr>
        <p:spPr/>
        <p:txBody>
          <a:bodyPr/>
          <a:lstStyle/>
          <a:p>
            <a:r>
              <a:rPr lang="en-US" dirty="0" smtClean="0"/>
              <a:t>30 de </a:t>
            </a:r>
            <a:r>
              <a:rPr lang="en-US" dirty="0" err="1" smtClean="0"/>
              <a:t>Septiembre</a:t>
            </a:r>
            <a:r>
              <a:rPr lang="en-US" dirty="0" smtClean="0"/>
              <a:t> del 2014</a:t>
            </a:r>
            <a:endParaRPr lang="en-US" dirty="0"/>
          </a:p>
        </p:txBody>
      </p:sp>
      <p:sp>
        <p:nvSpPr>
          <p:cNvPr id="11" name="Text Placeholder 12"/>
          <p:cNvSpPr txBox="1">
            <a:spLocks/>
          </p:cNvSpPr>
          <p:nvPr/>
        </p:nvSpPr>
        <p:spPr>
          <a:xfrm>
            <a:off x="270887" y="931575"/>
            <a:ext cx="5637691" cy="369332"/>
          </a:xfrm>
          <a:prstGeom prst="rect">
            <a:avLst/>
          </a:prstGeom>
        </p:spPr>
        <p:txBody>
          <a:bodyPr vert="horz" wrap="square" lIns="146304" tIns="91440" rIns="146304" bIns="0" rtlCol="0" anchor="b">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solidFill>
                  <a:schemeClr val="bg2">
                    <a:lumMod val="40000"/>
                    <a:lumOff val="60000"/>
                  </a:schemeClr>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Madrid Mobility Day 2014</a:t>
            </a:r>
            <a:endParaRPr lang="en-US" dirty="0"/>
          </a:p>
        </p:txBody>
      </p:sp>
      <p:sp>
        <p:nvSpPr>
          <p:cNvPr id="10" name="Rectangle 9"/>
          <p:cNvSpPr/>
          <p:nvPr/>
        </p:nvSpPr>
        <p:spPr bwMode="auto">
          <a:xfrm>
            <a:off x="10322693" y="1188989"/>
            <a:ext cx="144016" cy="1588193"/>
          </a:xfrm>
          <a:prstGeom prst="rect">
            <a:avLst/>
          </a:prstGeom>
          <a:solidFill>
            <a:srgbClr val="E51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0466709" y="2561158"/>
            <a:ext cx="864096" cy="216024"/>
          </a:xfrm>
          <a:prstGeom prst="rect">
            <a:avLst/>
          </a:prstGeom>
          <a:solidFill>
            <a:srgbClr val="E51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Placeholder 2"/>
          <p:cNvPicPr>
            <a:picLocks noGrp="1" noChangeAspect="1"/>
          </p:cNvPicPr>
          <p:nvPr>
            <p:ph type="pic" sz="quarter" idx="25"/>
          </p:nvPr>
        </p:nvPicPr>
        <p:blipFill rotWithShape="1">
          <a:blip r:embed="rId2">
            <a:extLst>
              <a:ext uri="{28A0092B-C50C-407E-A947-70E740481C1C}">
                <a14:useLocalDpi xmlns:a14="http://schemas.microsoft.com/office/drawing/2010/main" val="0"/>
              </a:ext>
            </a:extLst>
          </a:blip>
          <a:srcRect l="1611" t="-68188" r="779" b="-34237"/>
          <a:stretch/>
        </p:blipFill>
        <p:spPr>
          <a:solidFill>
            <a:schemeClr val="tx1"/>
          </a:solidFill>
        </p:spPr>
      </p:pic>
      <p:sp>
        <p:nvSpPr>
          <p:cNvPr id="35" name="Text Placeholder 34"/>
          <p:cNvSpPr>
            <a:spLocks noGrp="1"/>
          </p:cNvSpPr>
          <p:nvPr>
            <p:ph type="body" sz="quarter" idx="26"/>
          </p:nvPr>
        </p:nvSpPr>
        <p:spPr>
          <a:xfrm>
            <a:off x="10070927" y="594559"/>
            <a:ext cx="2197662" cy="2192377"/>
          </a:xfrm>
        </p:spPr>
        <p:txBody>
          <a:bodyPr/>
          <a:lstStyle/>
          <a:p>
            <a:pPr algn="ctr"/>
            <a:r>
              <a:rPr lang="en-US" dirty="0" smtClean="0"/>
              <a:t>Silverlight 8.1</a:t>
            </a:r>
            <a:endParaRPr lang="en-US" dirty="0"/>
          </a:p>
        </p:txBody>
      </p:sp>
      <p:pic>
        <p:nvPicPr>
          <p:cNvPr id="8" name="Picture Placeholder 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7800866" y="1783429"/>
            <a:ext cx="2029603" cy="2186437"/>
          </a:xfrm>
          <a:solidFill>
            <a:schemeClr val="tx1"/>
          </a:solidFill>
        </p:spPr>
      </p:pic>
      <p:pic>
        <p:nvPicPr>
          <p:cNvPr id="13" name="Picture Placeholder 12"/>
          <p:cNvPicPr>
            <a:picLocks noGrp="1" noChangeAspect="1"/>
          </p:cNvPicPr>
          <p:nvPr>
            <p:ph type="pic" sz="quarter" idx="21"/>
          </p:nvPr>
        </p:nvPicPr>
        <p:blipFill rotWithShape="1">
          <a:blip r:embed="rId4">
            <a:extLst>
              <a:ext uri="{28A0092B-C50C-407E-A947-70E740481C1C}">
                <a14:useLocalDpi xmlns:a14="http://schemas.microsoft.com/office/drawing/2010/main" val="0"/>
              </a:ext>
            </a:extLst>
          </a:blip>
          <a:srcRect l="1266" t="-51269" r="-202" b="-49801"/>
          <a:stretch/>
        </p:blipFill>
        <p:spPr>
          <a:solidFill>
            <a:schemeClr val="tx1"/>
          </a:solidFill>
        </p:spPr>
      </p:pic>
    </p:spTree>
    <p:extLst>
      <p:ext uri="{BB962C8B-B14F-4D97-AF65-F5344CB8AC3E}">
        <p14:creationId xmlns:p14="http://schemas.microsoft.com/office/powerpoint/2010/main" val="150127902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12850"/>
            <a:ext cx="7050779" cy="3397853"/>
          </a:xfrm>
        </p:spPr>
        <p:txBody>
          <a:bodyPr/>
          <a:lstStyle/>
          <a:p>
            <a:r>
              <a:rPr lang="en-US" dirty="0" err="1" smtClean="0"/>
              <a:t>Entorno</a:t>
            </a:r>
            <a:r>
              <a:rPr lang="en-US" dirty="0" smtClean="0"/>
              <a:t> al 90% de </a:t>
            </a:r>
            <a:r>
              <a:rPr lang="en-US" dirty="0" err="1" smtClean="0"/>
              <a:t>las</a:t>
            </a:r>
            <a:r>
              <a:rPr lang="en-US" dirty="0" smtClean="0"/>
              <a:t> APIs de Windows Runtime </a:t>
            </a:r>
            <a:r>
              <a:rPr lang="en-US" dirty="0" err="1" smtClean="0"/>
              <a:t>convergen</a:t>
            </a:r>
            <a:endParaRPr lang="en-US" dirty="0" smtClean="0"/>
          </a:p>
          <a:p>
            <a:endParaRPr lang="en-US" dirty="0" smtClean="0"/>
          </a:p>
          <a:p>
            <a:r>
              <a:rPr lang="en-US" dirty="0" err="1" smtClean="0"/>
              <a:t>Existe</a:t>
            </a:r>
            <a:r>
              <a:rPr lang="en-US" dirty="0" smtClean="0"/>
              <a:t> </a:t>
            </a:r>
            <a:r>
              <a:rPr lang="en-US" dirty="0" err="1" smtClean="0"/>
              <a:t>aun</a:t>
            </a:r>
            <a:r>
              <a:rPr lang="en-US" dirty="0" smtClean="0"/>
              <a:t> un </a:t>
            </a:r>
            <a:r>
              <a:rPr lang="en-US" dirty="0" err="1" smtClean="0"/>
              <a:t>pequeño</a:t>
            </a:r>
            <a:r>
              <a:rPr lang="en-US" dirty="0" smtClean="0"/>
              <a:t> </a:t>
            </a:r>
            <a:r>
              <a:rPr lang="en-US" dirty="0" err="1" smtClean="0"/>
              <a:t>grupo</a:t>
            </a:r>
            <a:r>
              <a:rPr lang="en-US" dirty="0" smtClean="0"/>
              <a:t> de </a:t>
            </a:r>
            <a:r>
              <a:rPr lang="en-US" dirty="0" err="1" smtClean="0"/>
              <a:t>características</a:t>
            </a:r>
            <a:r>
              <a:rPr lang="en-US" dirty="0" smtClean="0"/>
              <a:t> no </a:t>
            </a:r>
            <a:r>
              <a:rPr lang="en-US" dirty="0" err="1" smtClean="0"/>
              <a:t>soportadas</a:t>
            </a:r>
            <a:r>
              <a:rPr lang="en-US" dirty="0" smtClean="0"/>
              <a:t> </a:t>
            </a:r>
            <a:r>
              <a:rPr lang="en-US" dirty="0" err="1" smtClean="0"/>
              <a:t>en</a:t>
            </a:r>
            <a:r>
              <a:rPr lang="en-US" dirty="0" smtClean="0"/>
              <a:t> </a:t>
            </a:r>
            <a:r>
              <a:rPr lang="en-US" dirty="0" err="1" smtClean="0"/>
              <a:t>aplicaciones</a:t>
            </a:r>
            <a:r>
              <a:rPr lang="en-US" dirty="0" smtClean="0"/>
              <a:t> Windows XAML</a:t>
            </a:r>
            <a:endParaRPr lang="en-US" i="1" dirty="0"/>
          </a:p>
        </p:txBody>
      </p:sp>
      <p:sp>
        <p:nvSpPr>
          <p:cNvPr id="3" name="Title 2"/>
          <p:cNvSpPr>
            <a:spLocks noGrp="1"/>
          </p:cNvSpPr>
          <p:nvPr>
            <p:ph type="title"/>
          </p:nvPr>
        </p:nvSpPr>
        <p:spPr/>
        <p:txBody>
          <a:bodyPr/>
          <a:lstStyle/>
          <a:p>
            <a:r>
              <a:rPr lang="en-US" dirty="0" err="1" smtClean="0"/>
              <a:t>Convergencia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4583977"/>
              </p:ext>
            </p:extLst>
          </p:nvPr>
        </p:nvGraphicFramePr>
        <p:xfrm>
          <a:off x="7325419" y="1222541"/>
          <a:ext cx="4876800" cy="4023360"/>
        </p:xfrm>
        <a:graphic>
          <a:graphicData uri="http://schemas.openxmlformats.org/drawingml/2006/table">
            <a:tbl>
              <a:tblPr firstRow="1" bandRow="1">
                <a:tableStyleId>{5C22544A-7EE6-4342-B048-85BDC9FD1C3A}</a:tableStyleId>
              </a:tblPr>
              <a:tblGrid>
                <a:gridCol w="4876800"/>
              </a:tblGrid>
              <a:tr h="348589">
                <a:tc>
                  <a:txBody>
                    <a:bodyPr/>
                    <a:lstStyle/>
                    <a:p>
                      <a:r>
                        <a:rPr lang="en-US" dirty="0" err="1" smtClean="0"/>
                        <a:t>Características</a:t>
                      </a:r>
                      <a:r>
                        <a:rPr lang="en-US" baseline="0" dirty="0" smtClean="0"/>
                        <a:t> </a:t>
                      </a:r>
                      <a:r>
                        <a:rPr lang="en-US" baseline="0" dirty="0" err="1" smtClean="0"/>
                        <a:t>exclusivas</a:t>
                      </a:r>
                      <a:r>
                        <a:rPr lang="en-US" baseline="0" dirty="0" smtClean="0"/>
                        <a:t> de Silverlight</a:t>
                      </a:r>
                      <a:endParaRPr lang="en-US" dirty="0"/>
                    </a:p>
                  </a:txBody>
                  <a:tcPr/>
                </a:tc>
              </a:tr>
              <a:tr h="348589">
                <a:tc>
                  <a:txBody>
                    <a:bodyPr/>
                    <a:lstStyle/>
                    <a:p>
                      <a:r>
                        <a:rPr lang="en-US" dirty="0" smtClean="0"/>
                        <a:t>Lenses Support</a:t>
                      </a:r>
                      <a:endParaRPr lang="en-US" dirty="0"/>
                    </a:p>
                  </a:txBody>
                  <a:tcPr/>
                </a:tc>
              </a:tr>
              <a:tr h="348589">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dirty="0" smtClean="0"/>
                        <a:t>VOIP Support</a:t>
                      </a:r>
                    </a:p>
                  </a:txBody>
                  <a:tcPr/>
                </a:tc>
              </a:tr>
              <a:tr h="348589">
                <a:tc>
                  <a:txBody>
                    <a:bodyPr/>
                    <a:lstStyle/>
                    <a:p>
                      <a:r>
                        <a:rPr lang="en-US" dirty="0" smtClean="0"/>
                        <a:t>Camera Capture</a:t>
                      </a:r>
                      <a:r>
                        <a:rPr lang="en-US" baseline="0" dirty="0" smtClean="0"/>
                        <a:t> Task</a:t>
                      </a:r>
                      <a:endParaRPr lang="en-US" dirty="0"/>
                    </a:p>
                  </a:txBody>
                  <a:tcPr/>
                </a:tc>
              </a:tr>
              <a:tr h="348589">
                <a:tc>
                  <a:txBody>
                    <a:bodyPr/>
                    <a:lstStyle/>
                    <a:p>
                      <a:r>
                        <a:rPr lang="en-US" dirty="0" smtClean="0"/>
                        <a:t>Clipboard APIs</a:t>
                      </a:r>
                      <a:endParaRPr lang="en-US" dirty="0"/>
                    </a:p>
                  </a:txBody>
                  <a:tcPr/>
                </a:tc>
              </a:tr>
              <a:tr h="348589">
                <a:tc>
                  <a:txBody>
                    <a:bodyPr/>
                    <a:lstStyle/>
                    <a:p>
                      <a:r>
                        <a:rPr lang="en-US" dirty="0" smtClean="0"/>
                        <a:t>Lock</a:t>
                      </a:r>
                      <a:r>
                        <a:rPr lang="en-US" baseline="0" dirty="0" smtClean="0"/>
                        <a:t> Screen Wallpaper API</a:t>
                      </a:r>
                      <a:endParaRPr lang="en-US" dirty="0"/>
                    </a:p>
                  </a:txBody>
                  <a:tcPr/>
                </a:tc>
              </a:tr>
              <a:tr h="348589">
                <a:tc>
                  <a:txBody>
                    <a:bodyPr/>
                    <a:lstStyle/>
                    <a:p>
                      <a:r>
                        <a:rPr lang="en-US" dirty="0" smtClean="0"/>
                        <a:t>Ringtone Provider</a:t>
                      </a:r>
                      <a:r>
                        <a:rPr lang="en-US" baseline="0" dirty="0" smtClean="0"/>
                        <a:t> / Alarm &amp; Reminders</a:t>
                      </a:r>
                      <a:endParaRPr lang="en-US" dirty="0"/>
                    </a:p>
                  </a:txBody>
                  <a:tcPr/>
                </a:tc>
              </a:tr>
              <a:tr h="348589">
                <a:tc>
                  <a:txBody>
                    <a:bodyPr/>
                    <a:lstStyle/>
                    <a:p>
                      <a:r>
                        <a:rPr lang="en-US" dirty="0" smtClean="0"/>
                        <a:t>Simple Sound effects</a:t>
                      </a:r>
                      <a:r>
                        <a:rPr lang="en-US" baseline="0" dirty="0" smtClean="0"/>
                        <a:t> (XNA)</a:t>
                      </a:r>
                      <a:endParaRPr lang="en-US" dirty="0"/>
                    </a:p>
                  </a:txBody>
                  <a:tcPr/>
                </a:tc>
              </a:tr>
              <a:tr h="348589">
                <a:tc>
                  <a:txBody>
                    <a:bodyPr/>
                    <a:lstStyle/>
                    <a:p>
                      <a:r>
                        <a:rPr lang="en-US" dirty="0" smtClean="0"/>
                        <a:t>Lock Screen</a:t>
                      </a:r>
                      <a:endParaRPr lang="en-US" dirty="0"/>
                    </a:p>
                  </a:txBody>
                  <a:tcPr/>
                </a:tc>
              </a:tr>
              <a:tr h="348589">
                <a:tc>
                  <a:txBody>
                    <a:bodyPr/>
                    <a:lstStyle/>
                    <a:p>
                      <a:r>
                        <a:rPr lang="en-US" dirty="0" smtClean="0"/>
                        <a:t>Photos Extensibility</a:t>
                      </a:r>
                      <a:endParaRPr lang="en-US" dirty="0"/>
                    </a:p>
                  </a:txBody>
                  <a:tcPr/>
                </a:tc>
              </a:tr>
              <a:tr h="348589">
                <a:tc>
                  <a:txBody>
                    <a:bodyPr/>
                    <a:lstStyle/>
                    <a:p>
                      <a:r>
                        <a:rPr lang="en-US" dirty="0" smtClean="0"/>
                        <a:t>Search Extras</a:t>
                      </a:r>
                      <a:endParaRPr lang="en-US" dirty="0"/>
                    </a:p>
                  </a:txBody>
                  <a:tcPr/>
                </a:tc>
              </a:tr>
            </a:tbl>
          </a:graphicData>
        </a:graphic>
      </p:graphicFrame>
    </p:spTree>
    <p:extLst>
      <p:ext uri="{BB962C8B-B14F-4D97-AF65-F5344CB8AC3E}">
        <p14:creationId xmlns:p14="http://schemas.microsoft.com/office/powerpoint/2010/main" val="1417243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Convirtiendo</a:t>
            </a:r>
            <a:r>
              <a:rPr lang="en-US" dirty="0" smtClean="0"/>
              <a:t> </a:t>
            </a:r>
            <a:r>
              <a:rPr lang="en-US" dirty="0" err="1" smtClean="0"/>
              <a:t>una</a:t>
            </a:r>
            <a:r>
              <a:rPr lang="en-US" dirty="0" smtClean="0"/>
              <a:t> </a:t>
            </a:r>
            <a:r>
              <a:rPr lang="en-US" dirty="0" err="1" smtClean="0"/>
              <a:t>aplicación</a:t>
            </a:r>
            <a:r>
              <a:rPr lang="en-US" dirty="0" smtClean="0"/>
              <a:t> a Silverlight 8.1</a:t>
            </a:r>
            <a:endParaRPr lang="en-US" dirty="0"/>
          </a:p>
        </p:txBody>
      </p:sp>
      <p:sp>
        <p:nvSpPr>
          <p:cNvPr id="3" name="Text Placeholder 2"/>
          <p:cNvSpPr>
            <a:spLocks noGrp="1"/>
          </p:cNvSpPr>
          <p:nvPr>
            <p:ph type="body" sz="quarter" idx="12"/>
          </p:nvPr>
        </p:nvSpPr>
        <p:spPr/>
        <p:txBody>
          <a:bodyPr/>
          <a:lstStyle/>
          <a:p>
            <a:r>
              <a:rPr lang="en-GB" dirty="0" smtClean="0"/>
              <a:t>demo</a:t>
            </a:r>
            <a:endParaRPr lang="en-GB" dirty="0"/>
          </a:p>
        </p:txBody>
      </p:sp>
    </p:spTree>
    <p:extLst>
      <p:ext uri="{BB962C8B-B14F-4D97-AF65-F5344CB8AC3E}">
        <p14:creationId xmlns:p14="http://schemas.microsoft.com/office/powerpoint/2010/main" val="20424527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err="1" smtClean="0"/>
              <a:t>Cuando</a:t>
            </a:r>
            <a:r>
              <a:rPr lang="en-US" sz="4896" dirty="0" smtClean="0"/>
              <a:t> </a:t>
            </a:r>
            <a:r>
              <a:rPr lang="en-US" sz="4896" dirty="0" err="1" smtClean="0"/>
              <a:t>actualizamos</a:t>
            </a:r>
            <a:r>
              <a:rPr lang="en-US" sz="4896" dirty="0" smtClean="0"/>
              <a:t> </a:t>
            </a:r>
            <a:r>
              <a:rPr lang="en-US" sz="4896" dirty="0" err="1" smtClean="0"/>
              <a:t>una</a:t>
            </a:r>
            <a:r>
              <a:rPr lang="en-US" sz="4896" dirty="0" smtClean="0"/>
              <a:t> App a Silverlight 8.1</a:t>
            </a:r>
            <a:endParaRPr lang="en-US" sz="4896" dirty="0"/>
          </a:p>
        </p:txBody>
      </p:sp>
      <p:sp>
        <p:nvSpPr>
          <p:cNvPr id="2" name="Text Placeholder 1"/>
          <p:cNvSpPr>
            <a:spLocks noGrp="1"/>
          </p:cNvSpPr>
          <p:nvPr>
            <p:ph type="body" sz="quarter" idx="10"/>
          </p:nvPr>
        </p:nvSpPr>
        <p:spPr>
          <a:xfrm>
            <a:off x="274638" y="1120998"/>
            <a:ext cx="7383759" cy="5343001"/>
          </a:xfrm>
        </p:spPr>
        <p:txBody>
          <a:bodyPr/>
          <a:lstStyle/>
          <a:p>
            <a:r>
              <a:rPr lang="en-US" sz="2800" dirty="0" smtClean="0"/>
              <a:t>La app </a:t>
            </a:r>
            <a:r>
              <a:rPr lang="en-US" sz="2800" dirty="0" err="1" smtClean="0"/>
              <a:t>funciona</a:t>
            </a:r>
            <a:r>
              <a:rPr lang="en-US" sz="2800" dirty="0" smtClean="0"/>
              <a:t> </a:t>
            </a:r>
            <a:r>
              <a:rPr lang="en-US" sz="2800" dirty="0" err="1" smtClean="0"/>
              <a:t>sobre</a:t>
            </a:r>
            <a:r>
              <a:rPr lang="en-US" sz="2800" dirty="0" smtClean="0"/>
              <a:t> un </a:t>
            </a:r>
            <a:r>
              <a:rPr lang="en-US" sz="2800" dirty="0" err="1" smtClean="0"/>
              <a:t>nuevo</a:t>
            </a:r>
            <a:r>
              <a:rPr lang="en-US" sz="2800" dirty="0" smtClean="0"/>
              <a:t> host </a:t>
            </a:r>
            <a:r>
              <a:rPr lang="en-US" sz="2800" dirty="0" err="1" smtClean="0"/>
              <a:t>WinRT</a:t>
            </a:r>
            <a:endParaRPr lang="en-US" sz="2800" dirty="0"/>
          </a:p>
          <a:p>
            <a:pPr lvl="1"/>
            <a:r>
              <a:rPr lang="en-US" dirty="0" err="1" smtClean="0"/>
              <a:t>Esto</a:t>
            </a:r>
            <a:r>
              <a:rPr lang="en-US" dirty="0" smtClean="0"/>
              <a:t> </a:t>
            </a:r>
            <a:r>
              <a:rPr lang="en-US" dirty="0" err="1" smtClean="0"/>
              <a:t>afecta</a:t>
            </a:r>
            <a:r>
              <a:rPr lang="en-US" dirty="0" smtClean="0"/>
              <a:t> al </a:t>
            </a:r>
            <a:r>
              <a:rPr lang="en-US" dirty="0" err="1" smtClean="0"/>
              <a:t>comportamiento</a:t>
            </a:r>
            <a:r>
              <a:rPr lang="en-US" dirty="0" smtClean="0"/>
              <a:t> </a:t>
            </a:r>
            <a:r>
              <a:rPr lang="en-US" dirty="0" err="1" smtClean="0"/>
              <a:t>dela</a:t>
            </a:r>
            <a:r>
              <a:rPr lang="en-US" dirty="0" smtClean="0"/>
              <a:t> </a:t>
            </a:r>
            <a:r>
              <a:rPr lang="en-US" dirty="0" err="1" smtClean="0"/>
              <a:t>misma</a:t>
            </a:r>
            <a:r>
              <a:rPr lang="en-US" dirty="0" smtClean="0"/>
              <a:t>, </a:t>
            </a:r>
            <a:r>
              <a:rPr lang="en-US" dirty="0" err="1" smtClean="0"/>
              <a:t>debemos</a:t>
            </a:r>
            <a:r>
              <a:rPr lang="en-US" dirty="0" smtClean="0"/>
              <a:t> </a:t>
            </a:r>
            <a:r>
              <a:rPr lang="en-US" dirty="0" err="1" smtClean="0"/>
              <a:t>ajustar</a:t>
            </a:r>
            <a:r>
              <a:rPr lang="en-US" dirty="0" smtClean="0"/>
              <a:t> </a:t>
            </a:r>
            <a:r>
              <a:rPr lang="en-US" dirty="0" err="1" smtClean="0"/>
              <a:t>ciertas</a:t>
            </a:r>
            <a:r>
              <a:rPr lang="en-US" dirty="0" smtClean="0"/>
              <a:t> </a:t>
            </a:r>
            <a:r>
              <a:rPr lang="en-US" dirty="0" err="1" smtClean="0"/>
              <a:t>partes</a:t>
            </a:r>
            <a:r>
              <a:rPr lang="en-US" dirty="0" smtClean="0"/>
              <a:t> del </a:t>
            </a:r>
            <a:r>
              <a:rPr lang="en-US" dirty="0" err="1" smtClean="0"/>
              <a:t>código</a:t>
            </a:r>
            <a:endParaRPr lang="en-US" dirty="0"/>
          </a:p>
          <a:p>
            <a:r>
              <a:rPr lang="en-US" sz="2800" dirty="0" smtClean="0"/>
              <a:t>La app </a:t>
            </a:r>
            <a:r>
              <a:rPr lang="en-US" sz="2800" dirty="0" err="1" smtClean="0"/>
              <a:t>tiene</a:t>
            </a:r>
            <a:r>
              <a:rPr lang="en-US" sz="2800" dirty="0" smtClean="0"/>
              <a:t> </a:t>
            </a:r>
            <a:r>
              <a:rPr lang="en-US" sz="2800" dirty="0" err="1" smtClean="0"/>
              <a:t>acceso</a:t>
            </a:r>
            <a:r>
              <a:rPr lang="en-US" sz="2800" dirty="0" smtClean="0"/>
              <a:t> a </a:t>
            </a:r>
            <a:r>
              <a:rPr lang="en-US" sz="2800" dirty="0" err="1" smtClean="0"/>
              <a:t>nuevas</a:t>
            </a:r>
            <a:r>
              <a:rPr lang="en-US" sz="2800" dirty="0" smtClean="0"/>
              <a:t> APIs de Windows Phone 8.1</a:t>
            </a:r>
            <a:endParaRPr lang="en-US" sz="2800" dirty="0"/>
          </a:p>
          <a:p>
            <a:pPr lvl="1"/>
            <a:r>
              <a:rPr lang="en-US" dirty="0" smtClean="0"/>
              <a:t>Se ha </a:t>
            </a:r>
            <a:r>
              <a:rPr lang="en-US" dirty="0" err="1" smtClean="0"/>
              <a:t>ampliado</a:t>
            </a:r>
            <a:r>
              <a:rPr lang="en-US" dirty="0" smtClean="0"/>
              <a:t> </a:t>
            </a:r>
            <a:r>
              <a:rPr lang="en-US" dirty="0" err="1" smtClean="0"/>
              <a:t>automáticamente</a:t>
            </a:r>
            <a:r>
              <a:rPr lang="en-US" dirty="0" smtClean="0"/>
              <a:t> el </a:t>
            </a:r>
            <a:r>
              <a:rPr lang="en-US" dirty="0" err="1" smtClean="0"/>
              <a:t>número</a:t>
            </a:r>
            <a:r>
              <a:rPr lang="en-US" dirty="0" smtClean="0"/>
              <a:t> de </a:t>
            </a:r>
            <a:r>
              <a:rPr lang="en-US" dirty="0" err="1" smtClean="0"/>
              <a:t>referencias</a:t>
            </a:r>
            <a:r>
              <a:rPr lang="en-US" dirty="0" smtClean="0"/>
              <a:t> </a:t>
            </a:r>
          </a:p>
          <a:p>
            <a:pPr lvl="1"/>
            <a:r>
              <a:rPr lang="en-US" sz="2800" dirty="0" smtClean="0">
                <a:solidFill>
                  <a:schemeClr val="accent1"/>
                </a:solidFill>
                <a:latin typeface="+mj-lt"/>
              </a:rPr>
              <a:t>Se </a:t>
            </a:r>
            <a:r>
              <a:rPr lang="en-US" sz="2800" dirty="0" err="1" smtClean="0">
                <a:solidFill>
                  <a:schemeClr val="accent1"/>
                </a:solidFill>
                <a:latin typeface="+mj-lt"/>
              </a:rPr>
              <a:t>añade</a:t>
            </a:r>
            <a:r>
              <a:rPr lang="en-US" sz="2800" dirty="0" smtClean="0">
                <a:solidFill>
                  <a:schemeClr val="accent1"/>
                </a:solidFill>
                <a:latin typeface="+mj-lt"/>
              </a:rPr>
              <a:t> el </a:t>
            </a:r>
            <a:r>
              <a:rPr lang="en-US" sz="2800" dirty="0" err="1" smtClean="0">
                <a:solidFill>
                  <a:schemeClr val="accent1"/>
                </a:solidFill>
                <a:latin typeface="+mj-lt"/>
              </a:rPr>
              <a:t>fichero</a:t>
            </a:r>
            <a:r>
              <a:rPr lang="en-US" sz="2800" dirty="0" smtClean="0">
                <a:solidFill>
                  <a:schemeClr val="accent1"/>
                </a:solidFill>
                <a:latin typeface="+mj-lt"/>
              </a:rPr>
              <a:t> </a:t>
            </a:r>
            <a:r>
              <a:rPr lang="en-US" sz="2800" dirty="0" err="1" smtClean="0">
                <a:solidFill>
                  <a:schemeClr val="accent1"/>
                </a:solidFill>
                <a:latin typeface="+mj-lt"/>
              </a:rPr>
              <a:t>Package.appxmanifest</a:t>
            </a:r>
            <a:r>
              <a:rPr lang="en-US" sz="2800" dirty="0" smtClean="0">
                <a:solidFill>
                  <a:schemeClr val="accent1"/>
                </a:solidFill>
                <a:latin typeface="+mj-lt"/>
              </a:rPr>
              <a:t> a la </a:t>
            </a:r>
            <a:r>
              <a:rPr lang="en-US" sz="2800" dirty="0" err="1" smtClean="0">
                <a:solidFill>
                  <a:schemeClr val="accent1"/>
                </a:solidFill>
                <a:latin typeface="+mj-lt"/>
              </a:rPr>
              <a:t>solución</a:t>
            </a:r>
            <a:endParaRPr lang="en-US" sz="2800" dirty="0" smtClean="0">
              <a:solidFill>
                <a:schemeClr val="accent1"/>
              </a:solidFill>
              <a:latin typeface="+mj-lt"/>
            </a:endParaRPr>
          </a:p>
          <a:p>
            <a:pPr lvl="1"/>
            <a:r>
              <a:rPr lang="en-US" dirty="0" smtClean="0"/>
              <a:t>Para </a:t>
            </a:r>
            <a:r>
              <a:rPr lang="en-US" dirty="0" err="1" smtClean="0"/>
              <a:t>cualquier</a:t>
            </a:r>
            <a:r>
              <a:rPr lang="en-US" dirty="0" smtClean="0"/>
              <a:t> </a:t>
            </a:r>
            <a:r>
              <a:rPr lang="en-US" dirty="0" err="1" smtClean="0"/>
              <a:t>cambio</a:t>
            </a:r>
            <a:r>
              <a:rPr lang="en-US" dirty="0" smtClean="0"/>
              <a:t> de </a:t>
            </a:r>
            <a:r>
              <a:rPr lang="en-US" dirty="0" err="1" smtClean="0"/>
              <a:t>configuración</a:t>
            </a:r>
            <a:r>
              <a:rPr lang="en-US" dirty="0" smtClean="0"/>
              <a:t> </a:t>
            </a:r>
            <a:r>
              <a:rPr lang="en-US" dirty="0" err="1" smtClean="0"/>
              <a:t>utilizaremos</a:t>
            </a:r>
            <a:r>
              <a:rPr lang="en-US" dirty="0" smtClean="0"/>
              <a:t> </a:t>
            </a:r>
            <a:r>
              <a:rPr lang="en-US" dirty="0" err="1" smtClean="0"/>
              <a:t>este</a:t>
            </a:r>
            <a:r>
              <a:rPr lang="en-US" dirty="0" smtClean="0"/>
              <a:t> </a:t>
            </a:r>
            <a:r>
              <a:rPr lang="en-US" dirty="0" err="1" smtClean="0"/>
              <a:t>archivo</a:t>
            </a:r>
            <a:endParaRPr lang="en-US" dirty="0"/>
          </a:p>
          <a:p>
            <a:r>
              <a:rPr lang="en-US" sz="2800" dirty="0" smtClean="0"/>
              <a:t>Se </a:t>
            </a:r>
            <a:r>
              <a:rPr lang="en-US" sz="2800" dirty="0" err="1" smtClean="0"/>
              <a:t>pueden</a:t>
            </a:r>
            <a:r>
              <a:rPr lang="en-US" sz="2800" dirty="0" smtClean="0"/>
              <a:t> </a:t>
            </a:r>
            <a:r>
              <a:rPr lang="en-US" sz="2800" dirty="0" err="1" smtClean="0"/>
              <a:t>utilizar</a:t>
            </a:r>
            <a:r>
              <a:rPr lang="en-US" sz="2800" dirty="0" smtClean="0"/>
              <a:t> </a:t>
            </a:r>
            <a:r>
              <a:rPr lang="en-US" sz="2800" dirty="0" err="1" smtClean="0"/>
              <a:t>agentes</a:t>
            </a:r>
            <a:r>
              <a:rPr lang="en-US" sz="2800" dirty="0" smtClean="0"/>
              <a:t> </a:t>
            </a:r>
            <a:r>
              <a:rPr lang="en-US" sz="2800" dirty="0" err="1" smtClean="0"/>
              <a:t>en</a:t>
            </a:r>
            <a:r>
              <a:rPr lang="en-US" sz="2800" dirty="0" smtClean="0"/>
              <a:t> background Silverlight y background task </a:t>
            </a:r>
            <a:r>
              <a:rPr lang="en-US" sz="2800" dirty="0" err="1" smtClean="0"/>
              <a:t>WinRT</a:t>
            </a:r>
            <a:endParaRPr lang="en-US" sz="2800" dirty="0" smtClean="0"/>
          </a:p>
          <a:p>
            <a:pPr lvl="1"/>
            <a:r>
              <a:rPr lang="en-US" dirty="0" smtClean="0"/>
              <a:t>Con la </a:t>
            </a:r>
            <a:r>
              <a:rPr lang="en-US" dirty="0" err="1" smtClean="0"/>
              <a:t>excepción</a:t>
            </a:r>
            <a:r>
              <a:rPr lang="en-US" dirty="0" smtClean="0"/>
              <a:t> de los </a:t>
            </a:r>
            <a:r>
              <a:rPr lang="en-US" dirty="0" err="1" smtClean="0"/>
              <a:t>agentes</a:t>
            </a:r>
            <a:r>
              <a:rPr lang="en-US" dirty="0" smtClean="0"/>
              <a:t> </a:t>
            </a:r>
            <a:r>
              <a:rPr lang="en-US" dirty="0" err="1" smtClean="0"/>
              <a:t>en</a:t>
            </a:r>
            <a:r>
              <a:rPr lang="en-US" dirty="0" smtClean="0"/>
              <a:t> background de audio de Silverlight</a:t>
            </a:r>
            <a:endParaRPr lang="en-US" dirty="0"/>
          </a:p>
        </p:txBody>
      </p:sp>
      <p:sp>
        <p:nvSpPr>
          <p:cNvPr id="4" name="Slide Number Placeholder 3"/>
          <p:cNvSpPr>
            <a:spLocks noGrp="1"/>
          </p:cNvSpPr>
          <p:nvPr>
            <p:ph type="sldNum" sz="quarter" idx="13"/>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7727689" y="1337022"/>
            <a:ext cx="4401332" cy="3744416"/>
          </a:xfrm>
          <a:prstGeom prst="rect">
            <a:avLst/>
          </a:prstGeom>
        </p:spPr>
      </p:pic>
    </p:spTree>
    <p:extLst>
      <p:ext uri="{BB962C8B-B14F-4D97-AF65-F5344CB8AC3E}">
        <p14:creationId xmlns:p14="http://schemas.microsoft.com/office/powerpoint/2010/main" val="3796738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Ejecución</a:t>
            </a:r>
            <a:r>
              <a:rPr lang="en-GB" dirty="0" smtClean="0"/>
              <a:t> de </a:t>
            </a:r>
            <a:r>
              <a:rPr lang="en-GB" dirty="0" err="1" smtClean="0"/>
              <a:t>las</a:t>
            </a:r>
            <a:r>
              <a:rPr lang="en-GB" dirty="0" smtClean="0"/>
              <a:t> apps Silverlight 8.1 </a:t>
            </a:r>
            <a:r>
              <a:rPr lang="en-GB" dirty="0" err="1" smtClean="0"/>
              <a:t>en</a:t>
            </a:r>
            <a:r>
              <a:rPr lang="en-GB" dirty="0" smtClean="0"/>
              <a:t> Background</a:t>
            </a:r>
            <a:endParaRPr lang="en-GB" dirty="0"/>
          </a:p>
        </p:txBody>
      </p:sp>
      <p:sp>
        <p:nvSpPr>
          <p:cNvPr id="5" name="Slide Number Placeholder 4"/>
          <p:cNvSpPr>
            <a:spLocks noGrp="1"/>
          </p:cNvSpPr>
          <p:nvPr>
            <p:ph type="sldNum" sz="quarter" idx="13"/>
          </p:nvPr>
        </p:nvSpPr>
        <p:spPr/>
        <p:txBody>
          <a:bodyPr/>
          <a:lstStyle/>
          <a:p>
            <a:fld id="{2775DF8E-1151-4C45-8C93-3AB060627CA9}" type="slidenum">
              <a:rPr lang="en-US" smtClean="0"/>
              <a:pPr/>
              <a:t>13</a:t>
            </a:fld>
            <a:endParaRPr lang="en-US"/>
          </a:p>
        </p:txBody>
      </p:sp>
      <p:sp>
        <p:nvSpPr>
          <p:cNvPr id="3" name="Rectangle 2"/>
          <p:cNvSpPr/>
          <p:nvPr/>
        </p:nvSpPr>
        <p:spPr bwMode="auto">
          <a:xfrm>
            <a:off x="807418" y="1399827"/>
            <a:ext cx="4320480" cy="489654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1239466" y="1542578"/>
            <a:ext cx="3240360" cy="627864"/>
          </a:xfrm>
          <a:prstGeom prst="rect">
            <a:avLst/>
          </a:prstGeom>
          <a:noFill/>
        </p:spPr>
        <p:txBody>
          <a:bodyPr wrap="square" lIns="182880" tIns="146304" rIns="182880" bIns="146304" rtlCol="0">
            <a:spAutoFit/>
          </a:bodyPr>
          <a:lstStyle/>
          <a:p>
            <a:pPr algn="ctr">
              <a:lnSpc>
                <a:spcPct val="90000"/>
              </a:lnSpc>
            </a:pPr>
            <a:r>
              <a:rPr lang="en-GB" sz="2400" dirty="0" smtClean="0">
                <a:gradFill>
                  <a:gsLst>
                    <a:gs pos="2917">
                      <a:schemeClr val="tx1"/>
                    </a:gs>
                    <a:gs pos="30000">
                      <a:schemeClr val="tx1"/>
                    </a:gs>
                  </a:gsLst>
                  <a:lin ang="5400000" scaled="0"/>
                </a:gradFill>
              </a:rPr>
              <a:t>Silverlight 8.0</a:t>
            </a:r>
          </a:p>
        </p:txBody>
      </p:sp>
      <p:sp>
        <p:nvSpPr>
          <p:cNvPr id="8" name="Rectangle 7"/>
          <p:cNvSpPr/>
          <p:nvPr/>
        </p:nvSpPr>
        <p:spPr bwMode="auto">
          <a:xfrm>
            <a:off x="1167458" y="2138691"/>
            <a:ext cx="3456384" cy="11521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Foreground app</a:t>
            </a:r>
          </a:p>
        </p:txBody>
      </p:sp>
      <p:sp>
        <p:nvSpPr>
          <p:cNvPr id="9" name="Rectangle 8"/>
          <p:cNvSpPr/>
          <p:nvPr/>
        </p:nvSpPr>
        <p:spPr bwMode="auto">
          <a:xfrm>
            <a:off x="1607865" y="3440036"/>
            <a:ext cx="2592288" cy="9361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smtClean="0">
                <a:solidFill>
                  <a:schemeClr val="tx1"/>
                </a:solidFill>
                <a:ea typeface="Segoe UI" pitchFamily="34" charset="0"/>
                <a:cs typeface="Segoe UI" pitchFamily="34" charset="0"/>
              </a:rPr>
              <a:t>Periodic &amp; Resource-Intensive Background Agents</a:t>
            </a:r>
          </a:p>
        </p:txBody>
      </p:sp>
      <p:sp>
        <p:nvSpPr>
          <p:cNvPr id="10" name="Rectangle 9"/>
          <p:cNvSpPr/>
          <p:nvPr/>
        </p:nvSpPr>
        <p:spPr bwMode="auto">
          <a:xfrm>
            <a:off x="1607865" y="4525357"/>
            <a:ext cx="2592288" cy="76163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smtClean="0">
                <a:gradFill>
                  <a:gsLst>
                    <a:gs pos="0">
                      <a:srgbClr val="FFFFFF"/>
                    </a:gs>
                    <a:gs pos="100000">
                      <a:srgbClr val="FFFFFF"/>
                    </a:gs>
                  </a:gsLst>
                  <a:lin ang="5400000" scaled="0"/>
                </a:gradFill>
                <a:ea typeface="Segoe UI" pitchFamily="34" charset="0"/>
                <a:cs typeface="Segoe UI" pitchFamily="34" charset="0"/>
              </a:rPr>
              <a:t>CBE: Run-trackers and turn-by-turn navigation</a:t>
            </a:r>
          </a:p>
        </p:txBody>
      </p:sp>
      <p:sp>
        <p:nvSpPr>
          <p:cNvPr id="12" name="Rectangle 11"/>
          <p:cNvSpPr/>
          <p:nvPr/>
        </p:nvSpPr>
        <p:spPr bwMode="auto">
          <a:xfrm>
            <a:off x="1607865" y="5390718"/>
            <a:ext cx="2592288" cy="7616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smtClean="0">
                <a:gradFill>
                  <a:gsLst>
                    <a:gs pos="0">
                      <a:srgbClr val="FFFFFF"/>
                    </a:gs>
                    <a:gs pos="100000">
                      <a:srgbClr val="FFFFFF"/>
                    </a:gs>
                  </a:gsLst>
                  <a:lin ang="5400000" scaled="0"/>
                </a:gradFill>
                <a:ea typeface="Segoe UI" pitchFamily="34" charset="0"/>
                <a:cs typeface="Segoe UI" pitchFamily="34" charset="0"/>
              </a:rPr>
              <a:t>Background </a:t>
            </a:r>
            <a:r>
              <a:rPr lang="en-GB" sz="1600" dirty="0" err="1" smtClean="0">
                <a:gradFill>
                  <a:gsLst>
                    <a:gs pos="0">
                      <a:srgbClr val="FFFFFF"/>
                    </a:gs>
                    <a:gs pos="100000">
                      <a:srgbClr val="FFFFFF"/>
                    </a:gs>
                  </a:gsLst>
                  <a:lin ang="5400000" scaled="0"/>
                </a:gradFill>
                <a:ea typeface="Segoe UI" pitchFamily="34" charset="0"/>
                <a:cs typeface="Segoe UI" pitchFamily="34" charset="0"/>
              </a:rPr>
              <a:t>AudioPlayerAgent</a:t>
            </a:r>
            <a:r>
              <a:rPr lang="en-GB" sz="1600" dirty="0" smtClean="0">
                <a:gradFill>
                  <a:gsLst>
                    <a:gs pos="0">
                      <a:srgbClr val="FFFFFF"/>
                    </a:gs>
                    <a:gs pos="100000">
                      <a:srgbClr val="FFFFFF"/>
                    </a:gs>
                  </a:gsLst>
                  <a:lin ang="5400000" scaled="0"/>
                </a:gradFill>
                <a:ea typeface="Segoe UI" pitchFamily="34" charset="0"/>
                <a:cs typeface="Segoe UI" pitchFamily="34" charset="0"/>
              </a:rPr>
              <a:t>, </a:t>
            </a:r>
            <a:r>
              <a:rPr lang="en-GB" sz="1600" dirty="0" err="1" smtClean="0">
                <a:gradFill>
                  <a:gsLst>
                    <a:gs pos="0">
                      <a:srgbClr val="FFFFFF"/>
                    </a:gs>
                    <a:gs pos="100000">
                      <a:srgbClr val="FFFFFF"/>
                    </a:gs>
                  </a:gsLst>
                  <a:lin ang="5400000" scaled="0"/>
                </a:gradFill>
                <a:ea typeface="Segoe UI" pitchFamily="34" charset="0"/>
                <a:cs typeface="Segoe UI" pitchFamily="34" charset="0"/>
              </a:rPr>
              <a:t>AudioStreamingAgent</a:t>
            </a:r>
            <a:endParaRPr lang="en-GB"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5922887" y="1399827"/>
            <a:ext cx="5752281" cy="4896544"/>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6718343" y="1543056"/>
            <a:ext cx="4314211" cy="627864"/>
          </a:xfrm>
          <a:prstGeom prst="rect">
            <a:avLst/>
          </a:prstGeom>
          <a:noFill/>
        </p:spPr>
        <p:txBody>
          <a:bodyPr wrap="square" lIns="182880" tIns="146304" rIns="182880" bIns="146304" rtlCol="0">
            <a:spAutoFit/>
          </a:bodyPr>
          <a:lstStyle/>
          <a:p>
            <a:pPr algn="ctr">
              <a:lnSpc>
                <a:spcPct val="90000"/>
              </a:lnSpc>
            </a:pPr>
            <a:r>
              <a:rPr lang="en-GB" sz="2400" dirty="0" smtClean="0">
                <a:gradFill>
                  <a:gsLst>
                    <a:gs pos="2917">
                      <a:schemeClr val="tx1"/>
                    </a:gs>
                    <a:gs pos="30000">
                      <a:schemeClr val="tx1"/>
                    </a:gs>
                  </a:gsLst>
                  <a:lin ang="5400000" scaled="0"/>
                </a:gradFill>
              </a:rPr>
              <a:t>Silverlight 8.1</a:t>
            </a:r>
          </a:p>
        </p:txBody>
      </p:sp>
      <p:sp>
        <p:nvSpPr>
          <p:cNvPr id="15" name="Rectangle 14"/>
          <p:cNvSpPr/>
          <p:nvPr/>
        </p:nvSpPr>
        <p:spPr bwMode="auto">
          <a:xfrm>
            <a:off x="6574745" y="2139169"/>
            <a:ext cx="4601825" cy="11521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Foreground app</a:t>
            </a:r>
          </a:p>
        </p:txBody>
      </p:sp>
      <p:sp>
        <p:nvSpPr>
          <p:cNvPr id="16" name="Rectangle 15"/>
          <p:cNvSpPr/>
          <p:nvPr/>
        </p:nvSpPr>
        <p:spPr bwMode="auto">
          <a:xfrm>
            <a:off x="6697705" y="3440036"/>
            <a:ext cx="2225561" cy="9361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smtClean="0">
                <a:solidFill>
                  <a:schemeClr val="tx1"/>
                </a:solidFill>
                <a:ea typeface="Segoe UI" pitchFamily="34" charset="0"/>
                <a:cs typeface="Segoe UI" pitchFamily="34" charset="0"/>
              </a:rPr>
              <a:t>SL Periodic &amp; Resource-Intensive Background Agents</a:t>
            </a:r>
          </a:p>
        </p:txBody>
      </p:sp>
      <p:sp>
        <p:nvSpPr>
          <p:cNvPr id="18" name="Rectangle 17"/>
          <p:cNvSpPr/>
          <p:nvPr/>
        </p:nvSpPr>
        <p:spPr bwMode="auto">
          <a:xfrm>
            <a:off x="8996761" y="5309024"/>
            <a:ext cx="2088232" cy="76163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err="1" smtClean="0">
                <a:solidFill>
                  <a:schemeClr val="tx1"/>
                </a:solidFill>
                <a:ea typeface="Segoe UI" pitchFamily="34" charset="0"/>
                <a:cs typeface="Segoe UI" pitchFamily="34" charset="0"/>
              </a:rPr>
              <a:t>WinRT</a:t>
            </a:r>
            <a:r>
              <a:rPr lang="en-GB" sz="1600" dirty="0" smtClean="0">
                <a:solidFill>
                  <a:schemeClr val="tx1"/>
                </a:solidFill>
                <a:ea typeface="Segoe UI" pitchFamily="34" charset="0"/>
                <a:cs typeface="Segoe UI" pitchFamily="34" charset="0"/>
              </a:rPr>
              <a:t> Background Audio</a:t>
            </a:r>
          </a:p>
        </p:txBody>
      </p:sp>
      <p:sp>
        <p:nvSpPr>
          <p:cNvPr id="19" name="Rectangle 18"/>
          <p:cNvSpPr/>
          <p:nvPr/>
        </p:nvSpPr>
        <p:spPr bwMode="auto">
          <a:xfrm>
            <a:off x="9000483" y="3440036"/>
            <a:ext cx="2088232" cy="936104"/>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err="1" smtClean="0">
                <a:solidFill>
                  <a:schemeClr val="tx1"/>
                </a:solidFill>
                <a:ea typeface="Segoe UI" pitchFamily="34" charset="0"/>
                <a:cs typeface="Segoe UI" pitchFamily="34" charset="0"/>
              </a:rPr>
              <a:t>WinRT</a:t>
            </a:r>
            <a:r>
              <a:rPr lang="en-GB" sz="1600" dirty="0" smtClean="0">
                <a:solidFill>
                  <a:schemeClr val="tx1"/>
                </a:solidFill>
                <a:ea typeface="Segoe UI" pitchFamily="34" charset="0"/>
                <a:cs typeface="Segoe UI" pitchFamily="34" charset="0"/>
              </a:rPr>
              <a:t> Background Tasks</a:t>
            </a:r>
          </a:p>
        </p:txBody>
      </p:sp>
      <p:sp>
        <p:nvSpPr>
          <p:cNvPr id="20" name="Rectangle 19"/>
          <p:cNvSpPr/>
          <p:nvPr/>
        </p:nvSpPr>
        <p:spPr bwMode="auto">
          <a:xfrm>
            <a:off x="7704339" y="4459985"/>
            <a:ext cx="2592288" cy="761637"/>
          </a:xfrm>
          <a:prstGeom prst="rect">
            <a:avLst/>
          </a:prstGeom>
          <a:solidFill>
            <a:srgbClr val="008DB5">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smtClean="0">
                <a:gradFill>
                  <a:gsLst>
                    <a:gs pos="0">
                      <a:srgbClr val="FFFFFF"/>
                    </a:gs>
                    <a:gs pos="100000">
                      <a:srgbClr val="FFFFFF"/>
                    </a:gs>
                  </a:gsLst>
                  <a:lin ang="5400000" scaled="0"/>
                </a:gradFill>
                <a:ea typeface="Segoe UI" pitchFamily="34" charset="0"/>
                <a:cs typeface="Segoe UI" pitchFamily="34" charset="0"/>
              </a:rPr>
              <a:t>CBE: Run-trackers and turn-by-turn navigation</a:t>
            </a:r>
          </a:p>
        </p:txBody>
      </p:sp>
      <p:cxnSp>
        <p:nvCxnSpPr>
          <p:cNvPr id="22" name="Straight Connector 21"/>
          <p:cNvCxnSpPr/>
          <p:nvPr/>
        </p:nvCxnSpPr>
        <p:spPr>
          <a:xfrm>
            <a:off x="8152234" y="4529457"/>
            <a:ext cx="1715386" cy="714673"/>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152234" y="4482015"/>
            <a:ext cx="1699595" cy="739607"/>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6697704" y="5316381"/>
            <a:ext cx="2225561" cy="761637"/>
          </a:xfrm>
          <a:prstGeom prst="rect">
            <a:avLst/>
          </a:prstGeom>
          <a:solidFill>
            <a:srgbClr val="BF6900">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600" dirty="0" smtClean="0">
                <a:gradFill>
                  <a:gsLst>
                    <a:gs pos="0">
                      <a:srgbClr val="FFFFFF"/>
                    </a:gs>
                    <a:gs pos="100000">
                      <a:srgbClr val="FFFFFF"/>
                    </a:gs>
                  </a:gsLst>
                  <a:lin ang="5400000" scaled="0"/>
                </a:gradFill>
                <a:ea typeface="Segoe UI" pitchFamily="34" charset="0"/>
                <a:cs typeface="Segoe UI" pitchFamily="34" charset="0"/>
              </a:rPr>
              <a:t>Background </a:t>
            </a:r>
            <a:r>
              <a:rPr lang="en-GB" sz="1600" dirty="0" err="1" smtClean="0">
                <a:gradFill>
                  <a:gsLst>
                    <a:gs pos="0">
                      <a:srgbClr val="FFFFFF"/>
                    </a:gs>
                    <a:gs pos="100000">
                      <a:srgbClr val="FFFFFF"/>
                    </a:gs>
                  </a:gsLst>
                  <a:lin ang="5400000" scaled="0"/>
                </a:gradFill>
                <a:ea typeface="Segoe UI" pitchFamily="34" charset="0"/>
                <a:cs typeface="Segoe UI" pitchFamily="34" charset="0"/>
              </a:rPr>
              <a:t>AudioPlayerAgent</a:t>
            </a:r>
            <a:r>
              <a:rPr lang="en-GB" sz="1600" dirty="0" smtClean="0">
                <a:gradFill>
                  <a:gsLst>
                    <a:gs pos="0">
                      <a:srgbClr val="FFFFFF"/>
                    </a:gs>
                    <a:gs pos="100000">
                      <a:srgbClr val="FFFFFF"/>
                    </a:gs>
                  </a:gsLst>
                  <a:lin ang="5400000" scaled="0"/>
                </a:gradFill>
                <a:ea typeface="Segoe UI" pitchFamily="34" charset="0"/>
                <a:cs typeface="Segoe UI" pitchFamily="34" charset="0"/>
              </a:rPr>
              <a:t>, </a:t>
            </a:r>
            <a:r>
              <a:rPr lang="en-GB" sz="1600" dirty="0" err="1" smtClean="0">
                <a:gradFill>
                  <a:gsLst>
                    <a:gs pos="0">
                      <a:srgbClr val="FFFFFF"/>
                    </a:gs>
                    <a:gs pos="100000">
                      <a:srgbClr val="FFFFFF"/>
                    </a:gs>
                  </a:gsLst>
                  <a:lin ang="5400000" scaled="0"/>
                </a:gradFill>
                <a:ea typeface="Segoe UI" pitchFamily="34" charset="0"/>
                <a:cs typeface="Segoe UI" pitchFamily="34" charset="0"/>
              </a:rPr>
              <a:t>AudioStreamingAgent</a:t>
            </a:r>
            <a:endParaRPr lang="en-GB" sz="16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Connector 29"/>
          <p:cNvCxnSpPr/>
          <p:nvPr/>
        </p:nvCxnSpPr>
        <p:spPr>
          <a:xfrm>
            <a:off x="6856090" y="5377102"/>
            <a:ext cx="1751072" cy="723424"/>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891776" y="5338412"/>
            <a:ext cx="1699595" cy="739606"/>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389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animBg="1"/>
      <p:bldP spid="18" grpId="0" animBg="1"/>
      <p:bldP spid="19" grpId="0" animBg="1"/>
      <p:bldP spid="20"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Añadiendo</a:t>
            </a:r>
            <a:r>
              <a:rPr lang="en-US" dirty="0" smtClean="0"/>
              <a:t> </a:t>
            </a:r>
            <a:r>
              <a:rPr lang="en-US" dirty="0" err="1" smtClean="0"/>
              <a:t>nuevas</a:t>
            </a:r>
            <a:r>
              <a:rPr lang="en-US" dirty="0" smtClean="0"/>
              <a:t> </a:t>
            </a:r>
            <a:r>
              <a:rPr lang="en-US" dirty="0" err="1" smtClean="0"/>
              <a:t>características</a:t>
            </a:r>
            <a:endParaRPr lang="en-US" dirty="0"/>
          </a:p>
        </p:txBody>
      </p:sp>
      <p:sp>
        <p:nvSpPr>
          <p:cNvPr id="3" name="Text Placeholder 2"/>
          <p:cNvSpPr>
            <a:spLocks noGrp="1"/>
          </p:cNvSpPr>
          <p:nvPr>
            <p:ph type="body" sz="quarter" idx="12"/>
          </p:nvPr>
        </p:nvSpPr>
        <p:spPr/>
        <p:txBody>
          <a:bodyPr/>
          <a:lstStyle/>
          <a:p>
            <a:r>
              <a:rPr lang="en-GB" dirty="0" smtClean="0"/>
              <a:t>demo</a:t>
            </a:r>
            <a:endParaRPr lang="en-GB" dirty="0"/>
          </a:p>
        </p:txBody>
      </p:sp>
    </p:spTree>
    <p:extLst>
      <p:ext uri="{BB962C8B-B14F-4D97-AF65-F5344CB8AC3E}">
        <p14:creationId xmlns:p14="http://schemas.microsoft.com/office/powerpoint/2010/main" val="2480751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2830"/>
            <a:ext cx="12436475" cy="9327355"/>
          </a:xfrm>
          <a:prstGeom prst="rect">
            <a:avLst/>
          </a:prstGeom>
        </p:spPr>
      </p:pic>
    </p:spTree>
    <p:extLst>
      <p:ext uri="{BB962C8B-B14F-4D97-AF65-F5344CB8AC3E}">
        <p14:creationId xmlns:p14="http://schemas.microsoft.com/office/powerpoint/2010/main" val="197610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Cambios</a:t>
            </a:r>
            <a:r>
              <a:rPr lang="en-GB" dirty="0" smtClean="0"/>
              <a:t> </a:t>
            </a:r>
            <a:r>
              <a:rPr lang="en-GB" dirty="0" err="1" smtClean="0"/>
              <a:t>en</a:t>
            </a:r>
            <a:r>
              <a:rPr lang="en-GB" dirty="0" smtClean="0"/>
              <a:t> el </a:t>
            </a:r>
            <a:r>
              <a:rPr lang="en-GB" dirty="0" err="1" smtClean="0"/>
              <a:t>ciclo</a:t>
            </a:r>
            <a:r>
              <a:rPr lang="en-GB" dirty="0" smtClean="0"/>
              <a:t> de </a:t>
            </a:r>
            <a:r>
              <a:rPr lang="en-GB" dirty="0" err="1" smtClean="0"/>
              <a:t>vida</a:t>
            </a:r>
            <a:r>
              <a:rPr lang="en-GB" dirty="0" smtClean="0"/>
              <a:t> de apps Silverlight 8.1</a:t>
            </a:r>
            <a:endParaRPr lang="en-GB" dirty="0"/>
          </a:p>
        </p:txBody>
      </p:sp>
      <p:sp>
        <p:nvSpPr>
          <p:cNvPr id="6" name="Slide Number Placeholder 5"/>
          <p:cNvSpPr>
            <a:spLocks noGrp="1"/>
          </p:cNvSpPr>
          <p:nvPr>
            <p:ph type="sldNum" sz="quarter" idx="12"/>
          </p:nvPr>
        </p:nvSpPr>
        <p:spPr/>
        <p:txBody>
          <a:bodyPr/>
          <a:lstStyle/>
          <a:p>
            <a:fld id="{2775DF8E-1151-4C45-8C93-3AB060627CA9}" type="slidenum">
              <a:rPr lang="en-US" smtClean="0"/>
              <a:pPr/>
              <a:t>16</a:t>
            </a:fld>
            <a:endParaRPr lang="en-US"/>
          </a:p>
        </p:txBody>
      </p:sp>
    </p:spTree>
    <p:extLst>
      <p:ext uri="{BB962C8B-B14F-4D97-AF65-F5344CB8AC3E}">
        <p14:creationId xmlns:p14="http://schemas.microsoft.com/office/powerpoint/2010/main" val="41202169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Comportamiento</a:t>
            </a:r>
            <a:r>
              <a:rPr lang="en-GB" dirty="0" smtClean="0"/>
              <a:t> </a:t>
            </a:r>
            <a:r>
              <a:rPr lang="en-GB" dirty="0" err="1" smtClean="0"/>
              <a:t>diferente</a:t>
            </a:r>
            <a:r>
              <a:rPr lang="en-GB" dirty="0" smtClean="0"/>
              <a:t> de la App</a:t>
            </a:r>
            <a:endParaRPr lang="en-GB" dirty="0"/>
          </a:p>
        </p:txBody>
      </p:sp>
      <p:sp>
        <p:nvSpPr>
          <p:cNvPr id="7" name="Text Placeholder 6"/>
          <p:cNvSpPr>
            <a:spLocks noGrp="1"/>
          </p:cNvSpPr>
          <p:nvPr>
            <p:ph type="body" sz="quarter" idx="10"/>
          </p:nvPr>
        </p:nvSpPr>
        <p:spPr>
          <a:xfrm>
            <a:off x="274638" y="1409030"/>
            <a:ext cx="11887200" cy="4259628"/>
          </a:xfrm>
        </p:spPr>
        <p:txBody>
          <a:bodyPr/>
          <a:lstStyle/>
          <a:p>
            <a:r>
              <a:rPr lang="en-US" dirty="0" err="1" smtClean="0"/>
              <a:t>Desde</a:t>
            </a:r>
            <a:r>
              <a:rPr lang="en-US" dirty="0" smtClean="0"/>
              <a:t> la </a:t>
            </a:r>
            <a:r>
              <a:rPr lang="en-US" dirty="0" err="1" smtClean="0"/>
              <a:t>pagina</a:t>
            </a:r>
            <a:r>
              <a:rPr lang="en-US" dirty="0" smtClean="0"/>
              <a:t> principal, al pulsar </a:t>
            </a:r>
            <a:r>
              <a:rPr lang="en-US" dirty="0" err="1" smtClean="0"/>
              <a:t>atras</a:t>
            </a:r>
            <a:r>
              <a:rPr lang="en-US" dirty="0" smtClean="0"/>
              <a:t>, se </a:t>
            </a:r>
            <a:r>
              <a:rPr lang="en-US" dirty="0" err="1" smtClean="0"/>
              <a:t>termina</a:t>
            </a:r>
            <a:r>
              <a:rPr lang="en-US" dirty="0" smtClean="0"/>
              <a:t> al app </a:t>
            </a:r>
            <a:r>
              <a:rPr lang="en-US" dirty="0" err="1" smtClean="0"/>
              <a:t>como</a:t>
            </a:r>
            <a:r>
              <a:rPr lang="en-US" dirty="0" smtClean="0"/>
              <a:t> </a:t>
            </a:r>
            <a:r>
              <a:rPr lang="en-US" dirty="0" err="1" smtClean="0"/>
              <a:t>en</a:t>
            </a:r>
            <a:r>
              <a:rPr lang="en-US" dirty="0" smtClean="0"/>
              <a:t> Silverlight 8.0</a:t>
            </a:r>
          </a:p>
          <a:p>
            <a:pPr lvl="1"/>
            <a:r>
              <a:rPr lang="en-US" dirty="0" err="1" smtClean="0"/>
              <a:t>Esto</a:t>
            </a:r>
            <a:r>
              <a:rPr lang="en-US" dirty="0" smtClean="0"/>
              <a:t> </a:t>
            </a:r>
            <a:r>
              <a:rPr lang="en-US" dirty="0" err="1" smtClean="0"/>
              <a:t>es</a:t>
            </a:r>
            <a:r>
              <a:rPr lang="en-US" dirty="0" smtClean="0"/>
              <a:t> </a:t>
            </a:r>
            <a:r>
              <a:rPr lang="en-US" dirty="0"/>
              <a:t>un </a:t>
            </a:r>
            <a:r>
              <a:rPr lang="en-US" dirty="0" err="1"/>
              <a:t>comportamiento</a:t>
            </a:r>
            <a:r>
              <a:rPr lang="en-US" dirty="0"/>
              <a:t> </a:t>
            </a:r>
            <a:r>
              <a:rPr lang="en-US" dirty="0" err="1"/>
              <a:t>diferente</a:t>
            </a:r>
            <a:r>
              <a:rPr lang="en-US" dirty="0"/>
              <a:t> </a:t>
            </a:r>
            <a:r>
              <a:rPr lang="en-US" dirty="0" smtClean="0"/>
              <a:t>al de </a:t>
            </a:r>
            <a:r>
              <a:rPr lang="en-US" dirty="0" err="1" smtClean="0"/>
              <a:t>las</a:t>
            </a:r>
            <a:r>
              <a:rPr lang="en-US" dirty="0" smtClean="0"/>
              <a:t> apps Windows Runtime XAML, </a:t>
            </a:r>
            <a:r>
              <a:rPr lang="en-US" dirty="0" err="1" smtClean="0"/>
              <a:t>que</a:t>
            </a:r>
            <a:r>
              <a:rPr lang="en-US" dirty="0" smtClean="0"/>
              <a:t> son </a:t>
            </a:r>
            <a:r>
              <a:rPr lang="en-US" dirty="0" err="1" smtClean="0"/>
              <a:t>suspendidas</a:t>
            </a:r>
            <a:r>
              <a:rPr lang="en-US" dirty="0" smtClean="0"/>
              <a:t>.</a:t>
            </a:r>
          </a:p>
          <a:p>
            <a:pPr lvl="1"/>
            <a:r>
              <a:rPr lang="en-US" dirty="0" err="1" smtClean="0"/>
              <a:t>Podemos</a:t>
            </a:r>
            <a:r>
              <a:rPr lang="en-US" dirty="0" smtClean="0"/>
              <a:t> </a:t>
            </a:r>
            <a:r>
              <a:rPr lang="en-US" dirty="0" err="1" smtClean="0"/>
              <a:t>forzar</a:t>
            </a:r>
            <a:r>
              <a:rPr lang="en-US" dirty="0" smtClean="0"/>
              <a:t> el </a:t>
            </a:r>
            <a:r>
              <a:rPr lang="en-US" dirty="0" err="1" smtClean="0"/>
              <a:t>mismo</a:t>
            </a:r>
            <a:r>
              <a:rPr lang="en-US" dirty="0" smtClean="0"/>
              <a:t> </a:t>
            </a:r>
            <a:r>
              <a:rPr lang="en-US" dirty="0" err="1" smtClean="0"/>
              <a:t>comportamiento</a:t>
            </a:r>
            <a:r>
              <a:rPr lang="en-US" dirty="0" smtClean="0"/>
              <a:t> de apps Windows Runtime </a:t>
            </a:r>
            <a:r>
              <a:rPr lang="en-US" dirty="0" err="1" smtClean="0"/>
              <a:t>estableciendo</a:t>
            </a:r>
            <a:r>
              <a:rPr lang="en-US" dirty="0" smtClean="0"/>
              <a:t> la </a:t>
            </a:r>
            <a:r>
              <a:rPr lang="en-US" dirty="0" err="1" smtClean="0"/>
              <a:t>propiedad</a:t>
            </a:r>
            <a:r>
              <a:rPr lang="en-US" dirty="0" smtClean="0"/>
              <a:t> </a:t>
            </a:r>
            <a:r>
              <a:rPr lang="en-US" b="1" dirty="0" err="1" smtClean="0"/>
              <a:t>NavigationService.PauseOnBack</a:t>
            </a:r>
            <a:r>
              <a:rPr lang="en-US" b="1" dirty="0" smtClean="0"/>
              <a:t> </a:t>
            </a:r>
            <a:r>
              <a:rPr lang="en-US" dirty="0" smtClean="0"/>
              <a:t>a </a:t>
            </a:r>
            <a:r>
              <a:rPr lang="en-US" b="1" dirty="0" smtClean="0"/>
              <a:t>true</a:t>
            </a:r>
          </a:p>
          <a:p>
            <a:pPr lvl="1"/>
            <a:endParaRPr lang="en-US" dirty="0" smtClean="0"/>
          </a:p>
          <a:p>
            <a:pPr lvl="1"/>
            <a:endParaRPr lang="en-US" dirty="0"/>
          </a:p>
          <a:p>
            <a:r>
              <a:rPr lang="en-US" dirty="0" smtClean="0"/>
              <a:t>Las apps Silverlight 8.1 apps son </a:t>
            </a:r>
            <a:r>
              <a:rPr lang="en-US" dirty="0" err="1" smtClean="0"/>
              <a:t>resumidas</a:t>
            </a:r>
            <a:r>
              <a:rPr lang="en-US" dirty="0" smtClean="0"/>
              <a:t> </a:t>
            </a:r>
            <a:r>
              <a:rPr lang="en-US" dirty="0" err="1" smtClean="0"/>
              <a:t>en</a:t>
            </a:r>
            <a:r>
              <a:rPr lang="en-US" dirty="0" smtClean="0"/>
              <a:t> </a:t>
            </a:r>
            <a:r>
              <a:rPr lang="en-US" dirty="0" err="1" smtClean="0"/>
              <a:t>lugar</a:t>
            </a:r>
            <a:r>
              <a:rPr lang="en-US" dirty="0" smtClean="0"/>
              <a:t> de re-</a:t>
            </a:r>
            <a:r>
              <a:rPr lang="en-US" dirty="0" err="1" smtClean="0"/>
              <a:t>lanzadas</a:t>
            </a:r>
            <a:endParaRPr lang="en-US" dirty="0" smtClean="0"/>
          </a:p>
          <a:p>
            <a:r>
              <a:rPr lang="en-US" sz="2000" dirty="0" smtClean="0">
                <a:gradFill>
                  <a:gsLst>
                    <a:gs pos="1250">
                      <a:schemeClr val="tx1"/>
                    </a:gs>
                    <a:gs pos="100000">
                      <a:schemeClr val="tx1"/>
                    </a:gs>
                  </a:gsLst>
                  <a:lin ang="5400000" scaled="0"/>
                </a:gradFill>
                <a:latin typeface="+mn-lt"/>
              </a:rPr>
              <a:t>Fast </a:t>
            </a:r>
            <a:r>
              <a:rPr lang="en-US" sz="2000" dirty="0">
                <a:gradFill>
                  <a:gsLst>
                    <a:gs pos="1250">
                      <a:schemeClr val="tx1"/>
                    </a:gs>
                    <a:gs pos="100000">
                      <a:schemeClr val="tx1"/>
                    </a:gs>
                  </a:gsLst>
                  <a:lin ang="5400000" scaled="0"/>
                </a:gradFill>
                <a:latin typeface="+mn-lt"/>
              </a:rPr>
              <a:t>App Resume (FAR) </a:t>
            </a:r>
            <a:r>
              <a:rPr lang="en-US" sz="2000" dirty="0" err="1" smtClean="0">
                <a:gradFill>
                  <a:gsLst>
                    <a:gs pos="1250">
                      <a:schemeClr val="tx1"/>
                    </a:gs>
                    <a:gs pos="100000">
                      <a:schemeClr val="tx1"/>
                    </a:gs>
                  </a:gsLst>
                  <a:lin ang="5400000" scaled="0"/>
                </a:gradFill>
                <a:latin typeface="+mn-lt"/>
              </a:rPr>
              <a:t>es</a:t>
            </a:r>
            <a:r>
              <a:rPr lang="en-US" sz="2000" dirty="0" smtClean="0">
                <a:gradFill>
                  <a:gsLst>
                    <a:gs pos="1250">
                      <a:schemeClr val="tx1"/>
                    </a:gs>
                    <a:gs pos="100000">
                      <a:schemeClr val="tx1"/>
                    </a:gs>
                  </a:gsLst>
                  <a:lin ang="5400000" scaled="0"/>
                </a:gradFill>
                <a:latin typeface="+mn-lt"/>
              </a:rPr>
              <a:t> la </a:t>
            </a:r>
            <a:r>
              <a:rPr lang="en-US" sz="2000" dirty="0" err="1" smtClean="0">
                <a:gradFill>
                  <a:gsLst>
                    <a:gs pos="1250">
                      <a:schemeClr val="tx1"/>
                    </a:gs>
                    <a:gs pos="100000">
                      <a:schemeClr val="tx1"/>
                    </a:gs>
                  </a:gsLst>
                  <a:lin ang="5400000" scaled="0"/>
                </a:gradFill>
                <a:latin typeface="+mn-lt"/>
              </a:rPr>
              <a:t>opción</a:t>
            </a:r>
            <a:r>
              <a:rPr lang="en-US" sz="2000" dirty="0" smtClean="0">
                <a:gradFill>
                  <a:gsLst>
                    <a:gs pos="1250">
                      <a:schemeClr val="tx1"/>
                    </a:gs>
                    <a:gs pos="100000">
                      <a:schemeClr val="tx1"/>
                    </a:gs>
                  </a:gsLst>
                  <a:lin ang="5400000" scaled="0"/>
                </a:gradFill>
                <a:latin typeface="+mn-lt"/>
              </a:rPr>
              <a:t> </a:t>
            </a:r>
            <a:r>
              <a:rPr lang="en-US" sz="2000" dirty="0" err="1" smtClean="0">
                <a:gradFill>
                  <a:gsLst>
                    <a:gs pos="1250">
                      <a:schemeClr val="tx1"/>
                    </a:gs>
                    <a:gs pos="100000">
                      <a:schemeClr val="tx1"/>
                    </a:gs>
                  </a:gsLst>
                  <a:lin ang="5400000" scaled="0"/>
                </a:gradFill>
                <a:latin typeface="+mn-lt"/>
              </a:rPr>
              <a:t>usada</a:t>
            </a:r>
            <a:endParaRPr lang="en-US" sz="2000" dirty="0" smtClean="0">
              <a:gradFill>
                <a:gsLst>
                  <a:gs pos="1250">
                    <a:schemeClr val="tx1"/>
                  </a:gs>
                  <a:gs pos="100000">
                    <a:schemeClr val="tx1"/>
                  </a:gs>
                </a:gsLst>
                <a:lin ang="5400000" scaled="0"/>
              </a:gradFill>
              <a:latin typeface="+mn-lt"/>
            </a:endParaRPr>
          </a:p>
        </p:txBody>
      </p:sp>
      <p:sp>
        <p:nvSpPr>
          <p:cNvPr id="5" name="Slide Number Placeholder 4"/>
          <p:cNvSpPr>
            <a:spLocks noGrp="1"/>
          </p:cNvSpPr>
          <p:nvPr>
            <p:ph type="sldNum" sz="quarter" idx="13"/>
          </p:nvPr>
        </p:nvSpPr>
        <p:spPr/>
        <p:txBody>
          <a:bodyPr/>
          <a:lstStyle/>
          <a:p>
            <a:fld id="{2775DF8E-1151-4C45-8C93-3AB060627CA9}" type="slidenum">
              <a:rPr lang="en-US" smtClean="0"/>
              <a:pPr/>
              <a:t>17</a:t>
            </a:fld>
            <a:endParaRPr lang="en-US"/>
          </a:p>
        </p:txBody>
      </p:sp>
    </p:spTree>
    <p:extLst>
      <p:ext uri="{BB962C8B-B14F-4D97-AF65-F5344CB8AC3E}">
        <p14:creationId xmlns:p14="http://schemas.microsoft.com/office/powerpoint/2010/main" val="20109951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p:cNvSpPr>
            <a:spLocks noGrp="1" noChangeAspect="1"/>
          </p:cNvSpPr>
          <p:nvPr>
            <p:ph type="body" sz="quarter" idx="10"/>
          </p:nvPr>
        </p:nvSpPr>
        <p:spPr>
          <a:xfrm>
            <a:off x="549275" y="5241417"/>
            <a:ext cx="11264583" cy="1182077"/>
          </a:xfrm>
          <a:prstGeom prst="rect">
            <a:avLst/>
          </a:prstGeom>
        </p:spPr>
        <p:txBody>
          <a:bodyPr>
            <a:noAutofit/>
          </a:bodyPr>
          <a:lstStyle/>
          <a:p>
            <a:pPr marL="0" indent="0">
              <a:buNone/>
            </a:pPr>
            <a:r>
              <a:rPr lang="en-GB" sz="3200" dirty="0" err="1" smtClean="0"/>
              <a:t>Esta</a:t>
            </a:r>
            <a:r>
              <a:rPr lang="en-GB" sz="3200" dirty="0" smtClean="0"/>
              <a:t> </a:t>
            </a:r>
            <a:r>
              <a:rPr lang="en-GB" sz="3200" dirty="0" err="1" smtClean="0"/>
              <a:t>es</a:t>
            </a:r>
            <a:r>
              <a:rPr lang="en-GB" sz="3200" dirty="0" smtClean="0"/>
              <a:t> la forma </a:t>
            </a:r>
            <a:r>
              <a:rPr lang="en-GB" sz="3200" dirty="0" err="1" smtClean="0"/>
              <a:t>en</a:t>
            </a:r>
            <a:r>
              <a:rPr lang="en-GB" sz="3200" dirty="0" smtClean="0"/>
              <a:t> la </a:t>
            </a:r>
            <a:r>
              <a:rPr lang="en-GB" sz="3200" dirty="0" err="1" smtClean="0"/>
              <a:t>que</a:t>
            </a:r>
            <a:r>
              <a:rPr lang="en-GB" sz="3200" dirty="0" smtClean="0"/>
              <a:t> FAR se </a:t>
            </a:r>
            <a:r>
              <a:rPr lang="en-GB" sz="3200" dirty="0" err="1" smtClean="0"/>
              <a:t>activaba</a:t>
            </a:r>
            <a:r>
              <a:rPr lang="en-GB" sz="3200" dirty="0" smtClean="0"/>
              <a:t> </a:t>
            </a:r>
            <a:r>
              <a:rPr lang="en-GB" sz="3200" dirty="0" err="1" smtClean="0"/>
              <a:t>en</a:t>
            </a:r>
            <a:r>
              <a:rPr lang="en-GB" sz="3200" dirty="0" smtClean="0"/>
              <a:t> </a:t>
            </a:r>
            <a:r>
              <a:rPr lang="en-GB" sz="3200" dirty="0" err="1" smtClean="0"/>
              <a:t>una</a:t>
            </a:r>
            <a:r>
              <a:rPr lang="en-GB" sz="3200" dirty="0" smtClean="0"/>
              <a:t> app Silverlight 8.0</a:t>
            </a:r>
          </a:p>
          <a:p>
            <a:pPr lvl="1"/>
            <a:r>
              <a:rPr lang="en-GB" dirty="0" err="1" smtClean="0"/>
              <a:t>Necesitas</a:t>
            </a:r>
            <a:r>
              <a:rPr lang="en-GB" dirty="0" smtClean="0"/>
              <a:t> </a:t>
            </a:r>
            <a:r>
              <a:rPr lang="en-GB" dirty="0" err="1" smtClean="0"/>
              <a:t>editar</a:t>
            </a:r>
            <a:r>
              <a:rPr lang="en-GB" dirty="0" smtClean="0"/>
              <a:t> el </a:t>
            </a:r>
            <a:r>
              <a:rPr lang="en-GB" dirty="0" err="1" smtClean="0"/>
              <a:t>archivo</a:t>
            </a:r>
            <a:r>
              <a:rPr lang="en-GB" dirty="0" smtClean="0"/>
              <a:t> a </a:t>
            </a:r>
            <a:r>
              <a:rPr lang="en-GB" dirty="0" err="1" smtClean="0"/>
              <a:t>mano</a:t>
            </a:r>
            <a:r>
              <a:rPr lang="en-GB" dirty="0" smtClean="0"/>
              <a:t>, no hay editor visual!</a:t>
            </a:r>
            <a:endParaRPr lang="en-GB" dirty="0"/>
          </a:p>
        </p:txBody>
      </p:sp>
      <p:sp>
        <p:nvSpPr>
          <p:cNvPr id="8" name="Title 5"/>
          <p:cNvSpPr>
            <a:spLocks noGrp="1" noChangeAspect="1"/>
          </p:cNvSpPr>
          <p:nvPr>
            <p:ph type="title"/>
          </p:nvPr>
        </p:nvSpPr>
        <p:spPr/>
        <p:txBody>
          <a:bodyPr/>
          <a:lstStyle/>
          <a:p>
            <a:r>
              <a:rPr lang="en-GB" sz="4000" dirty="0" smtClean="0"/>
              <a:t>8.0: </a:t>
            </a:r>
            <a:r>
              <a:rPr lang="en-GB" sz="4000" dirty="0" err="1" smtClean="0"/>
              <a:t>Habilitar</a:t>
            </a:r>
            <a:r>
              <a:rPr lang="en-GB" sz="4000" dirty="0" smtClean="0"/>
              <a:t> FAR </a:t>
            </a:r>
            <a:r>
              <a:rPr lang="en-GB" sz="4000" dirty="0" err="1" smtClean="0"/>
              <a:t>en</a:t>
            </a:r>
            <a:r>
              <a:rPr lang="en-GB" sz="4000" dirty="0" smtClean="0"/>
              <a:t> </a:t>
            </a:r>
            <a:r>
              <a:rPr lang="en-GB" sz="4000" b="1" dirty="0" smtClean="0"/>
              <a:t>Properties\WMAppManifest.xml</a:t>
            </a:r>
            <a:r>
              <a:rPr lang="en-GB" sz="4000" dirty="0" smtClean="0"/>
              <a:t> </a:t>
            </a:r>
            <a:endParaRPr lang="en-GB" sz="4000" dirty="0"/>
          </a:p>
        </p:txBody>
      </p:sp>
      <p:sp>
        <p:nvSpPr>
          <p:cNvPr id="12" name="Text Placeholder 2"/>
          <p:cNvSpPr txBox="1">
            <a:spLocks noChangeAspect="1"/>
          </p:cNvSpPr>
          <p:nvPr/>
        </p:nvSpPr>
        <p:spPr>
          <a:xfrm>
            <a:off x="1943805" y="2300423"/>
            <a:ext cx="8530443" cy="3208448"/>
          </a:xfrm>
          <a:prstGeom prst="rect">
            <a:avLst/>
          </a:prstGeom>
        </p:spPr>
        <p:txBody>
          <a:bodyPr lIns="124340" tIns="62171" rIns="124340" bIns="62171"/>
          <a:lstStyle>
            <a:lvl1pPr marL="347663" indent="-347663" algn="l" defTabSz="914363" rtl="0" eaLnBrk="1" latinLnBrk="0" hangingPunct="1">
              <a:lnSpc>
                <a:spcPct val="90000"/>
              </a:lnSpc>
              <a:spcBef>
                <a:spcPct val="20000"/>
              </a:spcBef>
              <a:buClr>
                <a:schemeClr val="accent1"/>
              </a:buClr>
              <a:buSzPct val="100000"/>
              <a:buFont typeface="Wingdings" pitchFamily="2" charset="2"/>
              <a:buChar char="§"/>
              <a:defRPr sz="3200" kern="1200" spc="-150" baseline="0">
                <a:gradFill>
                  <a:gsLst>
                    <a:gs pos="0">
                      <a:srgbClr val="737373"/>
                    </a:gs>
                    <a:gs pos="86000">
                      <a:srgbClr val="737373"/>
                    </a:gs>
                  </a:gsLst>
                  <a:lin ang="5400000" scaled="0"/>
                </a:gradFill>
                <a:latin typeface="Segoe" charset="0"/>
                <a:ea typeface="+mn-ea"/>
                <a:cs typeface="+mn-cs"/>
              </a:defRPr>
            </a:lvl1pPr>
            <a:lvl2pPr marL="744538" indent="-284163" algn="l" defTabSz="914363" rtl="0" eaLnBrk="1" latinLnBrk="0" hangingPunct="1">
              <a:lnSpc>
                <a:spcPct val="90000"/>
              </a:lnSpc>
              <a:spcBef>
                <a:spcPct val="20000"/>
              </a:spcBef>
              <a:buClr>
                <a:schemeClr val="tx2"/>
              </a:buClr>
              <a:buSzPct val="100000"/>
              <a:buFont typeface="Wingdings" pitchFamily="2" charset="2"/>
              <a:buChar char="§"/>
              <a:defRPr sz="3200" kern="1200" spc="-150" baseline="0">
                <a:gradFill>
                  <a:gsLst>
                    <a:gs pos="0">
                      <a:srgbClr val="737373"/>
                    </a:gs>
                    <a:gs pos="86000">
                      <a:srgbClr val="737373"/>
                    </a:gs>
                  </a:gsLst>
                  <a:lin ang="5400000" scaled="0"/>
                </a:gradFill>
                <a:latin typeface="Segoe" charset="0"/>
                <a:ea typeface="+mn-ea"/>
                <a:cs typeface="+mn-cs"/>
              </a:defRPr>
            </a:lvl2pPr>
            <a:lvl3pPr marL="1143000" indent="-287338" algn="l" defTabSz="914363" rtl="0" eaLnBrk="1" latinLnBrk="0" hangingPunct="1">
              <a:lnSpc>
                <a:spcPct val="90000"/>
              </a:lnSpc>
              <a:spcBef>
                <a:spcPct val="20000"/>
              </a:spcBef>
              <a:buClr>
                <a:schemeClr val="tx2"/>
              </a:buClr>
              <a:buSzPct val="100000"/>
              <a:buFont typeface="Wingdings" pitchFamily="2" charset="2"/>
              <a:buChar char="§"/>
              <a:defRPr sz="2800" kern="1200" spc="-150" baseline="0">
                <a:gradFill>
                  <a:gsLst>
                    <a:gs pos="0">
                      <a:srgbClr val="737373"/>
                    </a:gs>
                    <a:gs pos="86000">
                      <a:srgbClr val="737373"/>
                    </a:gs>
                  </a:gsLst>
                  <a:lin ang="5400000" scaled="0"/>
                </a:gradFill>
                <a:latin typeface="Segoe" charset="0"/>
                <a:ea typeface="+mn-ea"/>
                <a:cs typeface="+mn-cs"/>
              </a:defRPr>
            </a:lvl3pPr>
            <a:lvl4pPr marL="1490663" indent="-231775" algn="l" defTabSz="914363" rtl="0" eaLnBrk="1" latinLnBrk="0" hangingPunct="1">
              <a:lnSpc>
                <a:spcPct val="90000"/>
              </a:lnSpc>
              <a:spcBef>
                <a:spcPct val="20000"/>
              </a:spcBef>
              <a:buClr>
                <a:schemeClr val="tx2"/>
              </a:buClr>
              <a:buSzPct val="100000"/>
              <a:buFont typeface="Wingdings" pitchFamily="2" charset="2"/>
              <a:buChar char="§"/>
              <a:defRPr sz="2800" kern="1200" spc="-150" baseline="0">
                <a:gradFill>
                  <a:gsLst>
                    <a:gs pos="0">
                      <a:srgbClr val="737373"/>
                    </a:gs>
                    <a:gs pos="86000">
                      <a:srgbClr val="737373"/>
                    </a:gs>
                  </a:gsLst>
                  <a:lin ang="5400000" scaled="0"/>
                </a:gradFill>
                <a:latin typeface="Segoe" charset="0"/>
                <a:ea typeface="+mn-ea"/>
                <a:cs typeface="+mn-cs"/>
              </a:defRPr>
            </a:lvl4pPr>
            <a:lvl5pPr marL="1828800" indent="-223838" algn="l" defTabSz="914363" rtl="0" eaLnBrk="1" latinLnBrk="0" hangingPunct="1">
              <a:lnSpc>
                <a:spcPct val="90000"/>
              </a:lnSpc>
              <a:spcBef>
                <a:spcPct val="20000"/>
              </a:spcBef>
              <a:buClr>
                <a:schemeClr val="tx2"/>
              </a:buClr>
              <a:buSzPct val="100000"/>
              <a:buFont typeface="Wingdings" pitchFamily="2" charset="2"/>
              <a:buChar char="§"/>
              <a:defRPr sz="2000" kern="1200" spc="-150" baseline="0">
                <a:gradFill>
                  <a:gsLst>
                    <a:gs pos="0">
                      <a:srgbClr val="737373"/>
                    </a:gs>
                    <a:gs pos="86000">
                      <a:srgbClr val="737373"/>
                    </a:gs>
                  </a:gsLst>
                  <a:lin ang="5400000" scaled="0"/>
                </a:gradFill>
                <a:latin typeface="Segoe"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4352" dirty="0"/>
          </a:p>
        </p:txBody>
      </p:sp>
      <p:sp>
        <p:nvSpPr>
          <p:cNvPr id="13" name="Rectangle 12"/>
          <p:cNvSpPr>
            <a:spLocks noChangeAspect="1"/>
          </p:cNvSpPr>
          <p:nvPr/>
        </p:nvSpPr>
        <p:spPr>
          <a:xfrm>
            <a:off x="624100" y="1660728"/>
            <a:ext cx="11191241" cy="1004643"/>
          </a:xfrm>
          <a:prstGeom prst="rect">
            <a:avLst/>
          </a:prstGeom>
          <a:ln w="12700">
            <a:solidFill>
              <a:schemeClr val="accent3"/>
            </a:solidFill>
          </a:ln>
        </p:spPr>
        <p:style>
          <a:lnRef idx="2">
            <a:schemeClr val="accent1"/>
          </a:lnRef>
          <a:fillRef idx="1">
            <a:schemeClr val="lt1"/>
          </a:fillRef>
          <a:effectRef idx="0">
            <a:schemeClr val="accent1"/>
          </a:effectRef>
          <a:fontRef idx="minor">
            <a:schemeClr val="dk1"/>
          </a:fontRef>
        </p:style>
        <p:txBody>
          <a:bodyPr wrap="square" lIns="124340" tIns="62171" rIns="124340" bIns="62171">
            <a:spAutoFit/>
          </a:bodyPr>
          <a:lstStyle/>
          <a:p>
            <a:r>
              <a:rPr lang="en-GB" sz="1904" dirty="0">
                <a:solidFill>
                  <a:schemeClr val="accent4"/>
                </a:solidFill>
                <a:highlight>
                  <a:srgbClr val="FFFFFF"/>
                </a:highlight>
                <a:latin typeface="Consolas"/>
              </a:rPr>
              <a:t>&lt;Tasks&gt;</a:t>
            </a:r>
          </a:p>
          <a:p>
            <a:r>
              <a:rPr lang="en-GB" sz="1904" dirty="0">
                <a:solidFill>
                  <a:schemeClr val="accent4"/>
                </a:solidFill>
                <a:highlight>
                  <a:srgbClr val="FFFFFF"/>
                </a:highlight>
                <a:latin typeface="Consolas"/>
              </a:rPr>
              <a:t>    &lt;</a:t>
            </a:r>
            <a:r>
              <a:rPr lang="en-GB" sz="1904" dirty="0" err="1">
                <a:solidFill>
                  <a:schemeClr val="accent4"/>
                </a:solidFill>
                <a:highlight>
                  <a:srgbClr val="FFFFFF"/>
                </a:highlight>
                <a:latin typeface="Consolas"/>
              </a:rPr>
              <a:t>DefaultTask</a:t>
            </a:r>
            <a:r>
              <a:rPr lang="en-GB" sz="1904" dirty="0">
                <a:solidFill>
                  <a:schemeClr val="accent4"/>
                </a:solidFill>
                <a:highlight>
                  <a:srgbClr val="FFFFFF"/>
                </a:highlight>
                <a:latin typeface="Consolas"/>
              </a:rPr>
              <a:t>  Name ="_default" </a:t>
            </a:r>
            <a:r>
              <a:rPr lang="en-GB" sz="1904" dirty="0" err="1">
                <a:solidFill>
                  <a:schemeClr val="accent4"/>
                </a:solidFill>
                <a:highlight>
                  <a:srgbClr val="FFFFFF"/>
                </a:highlight>
                <a:latin typeface="Consolas"/>
              </a:rPr>
              <a:t>NavigationPage</a:t>
            </a:r>
            <a:r>
              <a:rPr lang="en-GB" sz="1904" dirty="0">
                <a:solidFill>
                  <a:schemeClr val="accent4"/>
                </a:solidFill>
                <a:highlight>
                  <a:srgbClr val="FFFFFF"/>
                </a:highlight>
                <a:latin typeface="Consolas"/>
              </a:rPr>
              <a:t>="</a:t>
            </a:r>
            <a:r>
              <a:rPr lang="en-GB" sz="1904" dirty="0" err="1">
                <a:solidFill>
                  <a:schemeClr val="accent4"/>
                </a:solidFill>
                <a:highlight>
                  <a:srgbClr val="FFFFFF"/>
                </a:highlight>
                <a:latin typeface="Consolas"/>
              </a:rPr>
              <a:t>MainPage.xaml</a:t>
            </a:r>
            <a:r>
              <a:rPr lang="en-GB" sz="1904" dirty="0">
                <a:solidFill>
                  <a:schemeClr val="accent4"/>
                </a:solidFill>
                <a:highlight>
                  <a:srgbClr val="FFFFFF"/>
                </a:highlight>
                <a:latin typeface="Consolas"/>
              </a:rPr>
              <a:t>"/&gt;</a:t>
            </a:r>
          </a:p>
          <a:p>
            <a:r>
              <a:rPr lang="en-GB" sz="1904" dirty="0">
                <a:solidFill>
                  <a:schemeClr val="accent4"/>
                </a:solidFill>
                <a:highlight>
                  <a:srgbClr val="FFFFFF"/>
                </a:highlight>
                <a:latin typeface="Consolas"/>
              </a:rPr>
              <a:t>&lt;/Tasks&gt;</a:t>
            </a:r>
          </a:p>
        </p:txBody>
      </p:sp>
      <p:sp>
        <p:nvSpPr>
          <p:cNvPr id="2" name="Down Arrow 1"/>
          <p:cNvSpPr/>
          <p:nvPr/>
        </p:nvSpPr>
        <p:spPr>
          <a:xfrm>
            <a:off x="5104521" y="2685941"/>
            <a:ext cx="1189406" cy="798865"/>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24347" rIns="186521" bIns="124347" rtlCol="0" anchor="t" anchorCtr="0"/>
          <a:lstStyle/>
          <a:p>
            <a:pPr algn="ctr"/>
            <a:endParaRPr lang="en-GB" sz="2448" dirty="0" err="1">
              <a:solidFill>
                <a:schemeClr val="tx2"/>
              </a:solidFill>
            </a:endParaRPr>
          </a:p>
        </p:txBody>
      </p:sp>
      <p:sp>
        <p:nvSpPr>
          <p:cNvPr id="9" name="Rectangle 8"/>
          <p:cNvSpPr>
            <a:spLocks noChangeAspect="1"/>
          </p:cNvSpPr>
          <p:nvPr/>
        </p:nvSpPr>
        <p:spPr>
          <a:xfrm>
            <a:off x="624100" y="3564031"/>
            <a:ext cx="11189758" cy="1297672"/>
          </a:xfrm>
          <a:prstGeom prst="rect">
            <a:avLst/>
          </a:prstGeom>
          <a:ln w="12700">
            <a:solidFill>
              <a:schemeClr val="accent3"/>
            </a:solidFill>
          </a:ln>
        </p:spPr>
        <p:style>
          <a:lnRef idx="2">
            <a:schemeClr val="accent1"/>
          </a:lnRef>
          <a:fillRef idx="1">
            <a:schemeClr val="lt1"/>
          </a:fillRef>
          <a:effectRef idx="0">
            <a:schemeClr val="accent1"/>
          </a:effectRef>
          <a:fontRef idx="minor">
            <a:schemeClr val="dk1"/>
          </a:fontRef>
        </p:style>
        <p:txBody>
          <a:bodyPr wrap="square" lIns="124340" tIns="62171" rIns="124340" bIns="62171">
            <a:spAutoFit/>
          </a:bodyPr>
          <a:lstStyle/>
          <a:p>
            <a:r>
              <a:rPr lang="en-GB" sz="1904" dirty="0">
                <a:solidFill>
                  <a:schemeClr val="accent4"/>
                </a:solidFill>
                <a:highlight>
                  <a:srgbClr val="FFFFFF"/>
                </a:highlight>
                <a:latin typeface="Consolas"/>
              </a:rPr>
              <a:t>&lt;Tasks&gt;</a:t>
            </a:r>
          </a:p>
          <a:p>
            <a:r>
              <a:rPr lang="en-GB" sz="1904" dirty="0">
                <a:solidFill>
                  <a:schemeClr val="accent4"/>
                </a:solidFill>
                <a:highlight>
                  <a:srgbClr val="FFFFFF"/>
                </a:highlight>
                <a:latin typeface="Consolas"/>
              </a:rPr>
              <a:t>    &lt;</a:t>
            </a:r>
            <a:r>
              <a:rPr lang="en-GB" sz="1904" dirty="0" err="1">
                <a:solidFill>
                  <a:schemeClr val="accent4"/>
                </a:solidFill>
                <a:highlight>
                  <a:srgbClr val="FFFFFF"/>
                </a:highlight>
                <a:latin typeface="Consolas"/>
              </a:rPr>
              <a:t>DefaultTask</a:t>
            </a:r>
            <a:r>
              <a:rPr lang="en-GB" sz="1904" dirty="0">
                <a:solidFill>
                  <a:schemeClr val="accent4"/>
                </a:solidFill>
                <a:highlight>
                  <a:srgbClr val="FFFFFF"/>
                </a:highlight>
                <a:latin typeface="Consolas"/>
              </a:rPr>
              <a:t>  Name ="_default" </a:t>
            </a:r>
            <a:r>
              <a:rPr lang="en-GB" sz="1904" dirty="0" err="1">
                <a:solidFill>
                  <a:schemeClr val="accent4"/>
                </a:solidFill>
                <a:highlight>
                  <a:srgbClr val="FFFFFF"/>
                </a:highlight>
                <a:latin typeface="Consolas"/>
              </a:rPr>
              <a:t>NavigationPage</a:t>
            </a:r>
            <a:r>
              <a:rPr lang="en-GB" sz="1904" dirty="0">
                <a:solidFill>
                  <a:schemeClr val="accent4"/>
                </a:solidFill>
                <a:highlight>
                  <a:srgbClr val="FFFFFF"/>
                </a:highlight>
                <a:latin typeface="Consolas"/>
              </a:rPr>
              <a:t>="</a:t>
            </a:r>
            <a:r>
              <a:rPr lang="en-GB" sz="1904" dirty="0" err="1">
                <a:solidFill>
                  <a:schemeClr val="accent4"/>
                </a:solidFill>
                <a:highlight>
                  <a:srgbClr val="FFFFFF"/>
                </a:highlight>
                <a:latin typeface="Consolas"/>
              </a:rPr>
              <a:t>MainPage.xaml</a:t>
            </a:r>
            <a:r>
              <a:rPr lang="en-GB" sz="1904" dirty="0">
                <a:solidFill>
                  <a:schemeClr val="accent4"/>
                </a:solidFill>
                <a:highlight>
                  <a:srgbClr val="FFFFFF"/>
                </a:highlight>
                <a:latin typeface="Consolas"/>
              </a:rPr>
              <a:t>"</a:t>
            </a:r>
            <a:br>
              <a:rPr lang="en-GB" sz="1904" dirty="0">
                <a:solidFill>
                  <a:schemeClr val="accent4"/>
                </a:solidFill>
                <a:highlight>
                  <a:srgbClr val="FFFFFF"/>
                </a:highlight>
                <a:latin typeface="Consolas"/>
              </a:rPr>
            </a:br>
            <a:r>
              <a:rPr lang="en-GB" sz="1904" dirty="0">
                <a:solidFill>
                  <a:schemeClr val="accent4"/>
                </a:solidFill>
                <a:highlight>
                  <a:srgbClr val="FFFFFF"/>
                </a:highlight>
                <a:latin typeface="Consolas"/>
              </a:rPr>
              <a:t>                  </a:t>
            </a:r>
            <a:r>
              <a:rPr lang="en-GB" sz="1904" dirty="0" err="1">
                <a:solidFill>
                  <a:schemeClr val="accent4"/>
                </a:solidFill>
                <a:highlight>
                  <a:srgbClr val="FFFFFF"/>
                </a:highlight>
                <a:latin typeface="Consolas"/>
              </a:rPr>
              <a:t>ActivationPolicy</a:t>
            </a:r>
            <a:r>
              <a:rPr lang="en-GB" sz="1904" dirty="0">
                <a:solidFill>
                  <a:schemeClr val="accent4"/>
                </a:solidFill>
                <a:highlight>
                  <a:srgbClr val="FFFFFF"/>
                </a:highlight>
                <a:latin typeface="Consolas"/>
              </a:rPr>
              <a:t>="Resume"&gt;</a:t>
            </a:r>
          </a:p>
          <a:p>
            <a:r>
              <a:rPr lang="en-GB" sz="1904" dirty="0">
                <a:solidFill>
                  <a:schemeClr val="accent4"/>
                </a:solidFill>
                <a:highlight>
                  <a:srgbClr val="FFFFFF"/>
                </a:highlight>
                <a:latin typeface="Consolas"/>
              </a:rPr>
              <a:t>&lt;/Tasks&gt;</a:t>
            </a:r>
          </a:p>
        </p:txBody>
      </p:sp>
    </p:spTree>
    <p:extLst>
      <p:ext uri="{BB962C8B-B14F-4D97-AF65-F5344CB8AC3E}">
        <p14:creationId xmlns:p14="http://schemas.microsoft.com/office/powerpoint/2010/main" val="389668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57920" y="974683"/>
            <a:ext cx="11546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492" y="6028083"/>
            <a:ext cx="11546517"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6200000">
            <a:off x="105775" y="1452136"/>
            <a:ext cx="915669" cy="334835"/>
          </a:xfrm>
          <a:prstGeom prst="rect">
            <a:avLst/>
          </a:prstGeom>
          <a:noFill/>
        </p:spPr>
        <p:txBody>
          <a:bodyPr wrap="square" lIns="0" tIns="0" rIns="0" bIns="0" rtlCol="0">
            <a:spAutoFit/>
          </a:bodyPr>
          <a:lstStyle/>
          <a:p>
            <a:r>
              <a:rPr lang="en-GB" sz="2176" dirty="0" err="1" smtClean="0"/>
              <a:t>Activa</a:t>
            </a:r>
            <a:endParaRPr lang="en-GB" sz="2176" dirty="0"/>
          </a:p>
        </p:txBody>
      </p:sp>
      <p:sp>
        <p:nvSpPr>
          <p:cNvPr id="30" name="TextBox 29"/>
          <p:cNvSpPr txBox="1"/>
          <p:nvPr/>
        </p:nvSpPr>
        <p:spPr>
          <a:xfrm rot="16200000">
            <a:off x="-187069" y="4440564"/>
            <a:ext cx="1501360" cy="334835"/>
          </a:xfrm>
          <a:prstGeom prst="rect">
            <a:avLst/>
          </a:prstGeom>
          <a:noFill/>
        </p:spPr>
        <p:txBody>
          <a:bodyPr wrap="square" lIns="0" tIns="0" rIns="0" bIns="0" rtlCol="0">
            <a:spAutoFit/>
          </a:bodyPr>
          <a:lstStyle/>
          <a:p>
            <a:r>
              <a:rPr lang="en-GB" sz="2176" dirty="0" err="1" smtClean="0"/>
              <a:t>Suspendida</a:t>
            </a:r>
            <a:endParaRPr lang="en-GB" sz="2176" dirty="0"/>
          </a:p>
        </p:txBody>
      </p:sp>
      <p:cxnSp>
        <p:nvCxnSpPr>
          <p:cNvPr id="39" name="Straight Connector 38"/>
          <p:cNvCxnSpPr/>
          <p:nvPr/>
        </p:nvCxnSpPr>
        <p:spPr>
          <a:xfrm>
            <a:off x="495492" y="3209230"/>
            <a:ext cx="1154651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2326563" y="572690"/>
            <a:ext cx="616954" cy="1131254"/>
            <a:chOff x="502909" y="450822"/>
            <a:chExt cx="689918" cy="1265040"/>
          </a:xfrm>
        </p:grpSpPr>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09" y="450822"/>
              <a:ext cx="466180" cy="776967"/>
            </a:xfrm>
            <a:prstGeom prst="rect">
              <a:avLst/>
            </a:prstGeom>
          </p:spPr>
        </p:pic>
        <p:sp>
          <p:nvSpPr>
            <p:cNvPr id="44" name="Bent Arrow 43"/>
            <p:cNvSpPr/>
            <p:nvPr/>
          </p:nvSpPr>
          <p:spPr>
            <a:xfrm flipV="1">
              <a:off x="709034" y="1283155"/>
              <a:ext cx="483793" cy="432707"/>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24347" rIns="186521" bIns="124347" rtlCol="0" anchor="t" anchorCtr="0"/>
            <a:lstStyle/>
            <a:p>
              <a:pPr algn="ctr"/>
              <a:endParaRPr lang="en-GB" sz="2448" dirty="0" err="1">
                <a:solidFill>
                  <a:schemeClr val="tx2"/>
                </a:solidFill>
              </a:endParaRPr>
            </a:p>
          </p:txBody>
        </p:sp>
      </p:grpSp>
      <p:grpSp>
        <p:nvGrpSpPr>
          <p:cNvPr id="60" name="Group 59"/>
          <p:cNvGrpSpPr/>
          <p:nvPr/>
        </p:nvGrpSpPr>
        <p:grpSpPr>
          <a:xfrm>
            <a:off x="7481304" y="569184"/>
            <a:ext cx="616954" cy="1131254"/>
            <a:chOff x="502909" y="450822"/>
            <a:chExt cx="689918" cy="126504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09" y="450822"/>
              <a:ext cx="466180" cy="776967"/>
            </a:xfrm>
            <a:prstGeom prst="rect">
              <a:avLst/>
            </a:prstGeom>
          </p:spPr>
        </p:pic>
        <p:sp>
          <p:nvSpPr>
            <p:cNvPr id="62" name="Bent Arrow 61"/>
            <p:cNvSpPr/>
            <p:nvPr/>
          </p:nvSpPr>
          <p:spPr>
            <a:xfrm flipV="1">
              <a:off x="709034" y="1283155"/>
              <a:ext cx="483793" cy="432707"/>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24347" rIns="186521" bIns="124347" rtlCol="0" anchor="t" anchorCtr="0"/>
            <a:lstStyle/>
            <a:p>
              <a:pPr algn="ctr"/>
              <a:endParaRPr lang="en-GB" sz="2448" dirty="0" err="1">
                <a:solidFill>
                  <a:schemeClr val="tx2"/>
                </a:solidFill>
              </a:endParaRPr>
            </a:p>
          </p:txBody>
        </p:sp>
      </p:grpSp>
      <p:pic>
        <p:nvPicPr>
          <p:cNvPr id="63" name="Picture 62"/>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8263923" y="3592875"/>
            <a:ext cx="644554" cy="107425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0000" y="887368"/>
            <a:ext cx="953836" cy="1589728"/>
          </a:xfrm>
          <a:prstGeom prst="rect">
            <a:avLst/>
          </a:prstGeom>
        </p:spPr>
      </p:pic>
      <p:pic>
        <p:nvPicPr>
          <p:cNvPr id="67" name="Picture 66"/>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51664" y="982356"/>
            <a:ext cx="793948" cy="1330567"/>
          </a:xfrm>
          <a:prstGeom prst="rect">
            <a:avLst/>
          </a:prstGeom>
          <a:noFill/>
          <a:ln>
            <a:noFill/>
          </a:ln>
        </p:spPr>
      </p:pic>
      <p:pic>
        <p:nvPicPr>
          <p:cNvPr id="68" name="Picture 6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3923" y="4808491"/>
            <a:ext cx="644554" cy="1074258"/>
          </a:xfrm>
          <a:prstGeom prst="rect">
            <a:avLst/>
          </a:prstGeom>
        </p:spPr>
      </p:pic>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3923" y="4810431"/>
            <a:ext cx="644554" cy="1074258"/>
          </a:xfrm>
          <a:prstGeom prst="rect">
            <a:avLst/>
          </a:prstGeom>
          <a:noFill/>
          <a:ln>
            <a:noFill/>
          </a:ln>
        </p:spPr>
      </p:pic>
      <p:sp>
        <p:nvSpPr>
          <p:cNvPr id="27" name="Title 1"/>
          <p:cNvSpPr txBox="1">
            <a:spLocks/>
          </p:cNvSpPr>
          <p:nvPr/>
        </p:nvSpPr>
        <p:spPr>
          <a:xfrm>
            <a:off x="1969765" y="6184403"/>
            <a:ext cx="9850157" cy="49030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dirty="0" err="1" smtClean="0"/>
              <a:t>Comportamiento</a:t>
            </a:r>
            <a:r>
              <a:rPr lang="en-GB" sz="4000" dirty="0" smtClean="0"/>
              <a:t> de la App con FAR </a:t>
            </a:r>
            <a:r>
              <a:rPr lang="en-GB" sz="4000" dirty="0" err="1" smtClean="0"/>
              <a:t>activo</a:t>
            </a:r>
            <a:endParaRPr lang="en-GB" sz="4000" dirty="0"/>
          </a:p>
        </p:txBody>
      </p: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6416" y="868427"/>
            <a:ext cx="965201" cy="1608669"/>
          </a:xfrm>
          <a:prstGeom prst="rect">
            <a:avLst/>
          </a:prstGeom>
        </p:spPr>
      </p:pic>
      <p:grpSp>
        <p:nvGrpSpPr>
          <p:cNvPr id="32" name="Group 31"/>
          <p:cNvGrpSpPr/>
          <p:nvPr/>
        </p:nvGrpSpPr>
        <p:grpSpPr>
          <a:xfrm>
            <a:off x="4739461" y="569184"/>
            <a:ext cx="616954" cy="1131254"/>
            <a:chOff x="502909" y="450822"/>
            <a:chExt cx="689918" cy="1265040"/>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09" y="450822"/>
              <a:ext cx="466180" cy="776967"/>
            </a:xfrm>
            <a:prstGeom prst="rect">
              <a:avLst/>
            </a:prstGeom>
          </p:spPr>
        </p:pic>
        <p:sp>
          <p:nvSpPr>
            <p:cNvPr id="34" name="Bent Arrow 33"/>
            <p:cNvSpPr/>
            <p:nvPr/>
          </p:nvSpPr>
          <p:spPr>
            <a:xfrm flipV="1">
              <a:off x="709034" y="1283155"/>
              <a:ext cx="483793" cy="432707"/>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24347" rIns="186521" bIns="124347" rtlCol="0" anchor="t" anchorCtr="0"/>
            <a:lstStyle/>
            <a:p>
              <a:pPr algn="ctr"/>
              <a:endParaRPr lang="en-GB" sz="2448" dirty="0" err="1">
                <a:solidFill>
                  <a:schemeClr val="tx2"/>
                </a:solidFill>
              </a:endParaRPr>
            </a:p>
          </p:txBody>
        </p:sp>
      </p:gr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2098" y="852775"/>
            <a:ext cx="953836" cy="1589728"/>
          </a:xfrm>
          <a:prstGeom prst="rect">
            <a:avLst/>
          </a:prstGeom>
        </p:spPr>
      </p:pic>
      <p:pic>
        <p:nvPicPr>
          <p:cNvPr id="36" name="Picture 35"/>
          <p:cNvPicPr>
            <a:picLocks noChangeAspect="1"/>
          </p:cNvPicPr>
          <p:nvPr/>
        </p:nvPicPr>
        <p:blipFill>
          <a:blip r:embed="rId8">
            <a:extLst>
              <a:ext uri="{BEBA8EAE-BF5A-486C-A8C5-ECC9F3942E4B}">
                <a14:imgProps xmlns:a14="http://schemas.microsoft.com/office/drawing/2010/main">
                  <a14:imgLayer r:embed="rId11">
                    <a14:imgEffect>
                      <a14:artisticPhotocopy/>
                    </a14:imgEffect>
                  </a14:imgLayer>
                </a14:imgProps>
              </a:ext>
              <a:ext uri="{28A0092B-C50C-407E-A947-70E740481C1C}">
                <a14:useLocalDpi xmlns:a14="http://schemas.microsoft.com/office/drawing/2010/main" val="0"/>
              </a:ext>
            </a:extLst>
          </a:blip>
          <a:stretch>
            <a:fillRect/>
          </a:stretch>
        </p:blipFill>
        <p:spPr>
          <a:xfrm>
            <a:off x="5483643" y="3578757"/>
            <a:ext cx="720080" cy="1200135"/>
          </a:xfrm>
          <a:prstGeom prst="rect">
            <a:avLst/>
          </a:prstGeom>
        </p:spPr>
      </p:pic>
      <p:sp>
        <p:nvSpPr>
          <p:cNvPr id="37" name="Explosion 1 36"/>
          <p:cNvSpPr/>
          <p:nvPr/>
        </p:nvSpPr>
        <p:spPr bwMode="auto">
          <a:xfrm>
            <a:off x="8549593" y="359528"/>
            <a:ext cx="1673554" cy="1168782"/>
          </a:xfrm>
          <a:prstGeom prst="irregularSeal1">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err="1" smtClean="0">
                <a:solidFill>
                  <a:schemeClr val="tx1"/>
                </a:solidFill>
                <a:ea typeface="Segoe UI" pitchFamily="34" charset="0"/>
                <a:cs typeface="Segoe UI" pitchFamily="34" charset="0"/>
              </a:rPr>
              <a:t>igual</a:t>
            </a:r>
            <a:endParaRPr lang="en-GB"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16254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par>
                          <p:cTn id="20" fill="hold">
                            <p:stCondLst>
                              <p:cond delay="500"/>
                            </p:stCondLst>
                            <p:childTnLst>
                              <p:par>
                                <p:cTn id="21" presetID="42" presetClass="path" presetSubtype="0" accel="50000" decel="50000" fill="hold" nodeType="afterEffect">
                                  <p:stCondLst>
                                    <p:cond delay="500"/>
                                  </p:stCondLst>
                                  <p:childTnLst>
                                    <p:animMotion origin="layout" path="M -1.95813E-6 2.16523E-6 L -1.95813E-6 0.35701 " pathEditMode="relative" rAng="0" ptsTypes="AA">
                                      <p:cBhvr>
                                        <p:cTn id="22" dur="2000" fill="hold"/>
                                        <p:tgtEl>
                                          <p:spTgt spid="35"/>
                                        </p:tgtEl>
                                        <p:attrNameLst>
                                          <p:attrName>ppt_x</p:attrName>
                                          <p:attrName>ppt_y</p:attrName>
                                        </p:attrNameLst>
                                      </p:cBhvr>
                                      <p:rCtr x="0" y="17839"/>
                                    </p:animMotion>
                                  </p:childTnLst>
                                </p:cTn>
                              </p:par>
                              <p:par>
                                <p:cTn id="23" presetID="6" presetClass="emph" presetSubtype="0" fill="hold" nodeType="withEffect">
                                  <p:stCondLst>
                                    <p:cond delay="1000"/>
                                  </p:stCondLst>
                                  <p:childTnLst>
                                    <p:animScale>
                                      <p:cBhvr>
                                        <p:cTn id="24" dur="2000" fill="hold"/>
                                        <p:tgtEl>
                                          <p:spTgt spid="35"/>
                                        </p:tgtEl>
                                      </p:cBhvr>
                                      <p:by x="70000" y="70000"/>
                                    </p:animScale>
                                  </p:childTnLst>
                                </p:cTn>
                              </p:par>
                            </p:childTnLst>
                          </p:cTn>
                        </p:par>
                        <p:par>
                          <p:cTn id="25" fill="hold">
                            <p:stCondLst>
                              <p:cond delay="3500"/>
                            </p:stCondLst>
                            <p:childTnLst>
                              <p:par>
                                <p:cTn id="26" presetID="10"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childTnLst>
                          </p:cTn>
                        </p:par>
                        <p:par>
                          <p:cTn id="48" fill="hold">
                            <p:stCondLst>
                              <p:cond delay="1000"/>
                            </p:stCondLst>
                            <p:childTnLst>
                              <p:par>
                                <p:cTn id="49" presetID="14" presetClass="entr" presetSubtype="10" fill="hold" nodeType="afterEffect">
                                  <p:stCondLst>
                                    <p:cond delay="1000"/>
                                  </p:stCondLst>
                                  <p:childTnLst>
                                    <p:set>
                                      <p:cBhvr>
                                        <p:cTn id="50" dur="1" fill="hold">
                                          <p:stCondLst>
                                            <p:cond delay="0"/>
                                          </p:stCondLst>
                                        </p:cTn>
                                        <p:tgtEl>
                                          <p:spTgt spid="69"/>
                                        </p:tgtEl>
                                        <p:attrNameLst>
                                          <p:attrName>style.visibility</p:attrName>
                                        </p:attrNameLst>
                                      </p:cBhvr>
                                      <p:to>
                                        <p:strVal val="visible"/>
                                      </p:to>
                                    </p:set>
                                    <p:animEffect transition="in" filter="randombar(horizontal)">
                                      <p:cBhvr>
                                        <p:cTn id="51" dur="500"/>
                                        <p:tgtEl>
                                          <p:spTgt spid="69"/>
                                        </p:tgtEl>
                                      </p:cBhvr>
                                    </p:animEffect>
                                  </p:childTnLst>
                                </p:cTn>
                              </p:par>
                            </p:childTnLst>
                          </p:cTn>
                        </p:par>
                        <p:par>
                          <p:cTn id="52" fill="hold">
                            <p:stCondLst>
                              <p:cond delay="2500"/>
                            </p:stCondLst>
                            <p:childTnLst>
                              <p:par>
                                <p:cTn id="53" presetID="1" presetClass="exit" presetSubtype="0" fill="hold" nodeType="afterEffect">
                                  <p:stCondLst>
                                    <p:cond delay="0"/>
                                  </p:stCondLst>
                                  <p:childTnLst>
                                    <p:set>
                                      <p:cBhvr>
                                        <p:cTn id="54" dur="1" fill="hold">
                                          <p:stCondLst>
                                            <p:cond delay="0"/>
                                          </p:stCondLst>
                                        </p:cTn>
                                        <p:tgtEl>
                                          <p:spTgt spid="68"/>
                                        </p:tgtEl>
                                        <p:attrNameLst>
                                          <p:attrName>style.visibility</p:attrName>
                                        </p:attrNameLst>
                                      </p:cBhvr>
                                      <p:to>
                                        <p:strVal val="hidden"/>
                                      </p:to>
                                    </p:set>
                                  </p:childTnLst>
                                </p:cTn>
                              </p:par>
                            </p:childTnLst>
                          </p:cTn>
                        </p:par>
                        <p:par>
                          <p:cTn id="55" fill="hold">
                            <p:stCondLst>
                              <p:cond delay="2500"/>
                            </p:stCondLst>
                            <p:childTnLst>
                              <p:par>
                                <p:cTn id="56" presetID="64" presetClass="path" presetSubtype="0" accel="50000" decel="50000" fill="hold" nodeType="afterEffect">
                                  <p:stCondLst>
                                    <p:cond delay="0"/>
                                  </p:stCondLst>
                                  <p:childTnLst>
                                    <p:animMotion origin="layout" path="M -1.38889E-6 3.82716E-6 L -0.00017 -0.52932 " pathEditMode="relative" rAng="0" ptsTypes="AA">
                                      <p:cBhvr>
                                        <p:cTn id="57" dur="1000" fill="hold"/>
                                        <p:tgtEl>
                                          <p:spTgt spid="69"/>
                                        </p:tgtEl>
                                        <p:attrNameLst>
                                          <p:attrName>ppt_x</p:attrName>
                                          <p:attrName>ppt_y</p:attrName>
                                        </p:attrNameLst>
                                      </p:cBhvr>
                                      <p:rCtr x="-17" y="-26481"/>
                                    </p:animMotion>
                                  </p:childTnLst>
                                </p:cTn>
                              </p:par>
                              <p:par>
                                <p:cTn id="58" presetID="6" presetClass="emph" presetSubtype="0" fill="hold" nodeType="withEffect">
                                  <p:stCondLst>
                                    <p:cond delay="0"/>
                                  </p:stCondLst>
                                  <p:childTnLst>
                                    <p:animScale>
                                      <p:cBhvr>
                                        <p:cTn id="59" dur="2000" fill="hold"/>
                                        <p:tgtEl>
                                          <p:spTgt spid="69"/>
                                        </p:tgtEl>
                                      </p:cBhvr>
                                      <p:by x="150000" y="150000"/>
                                    </p:animScale>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fltVal val="0"/>
                                          </p:val>
                                        </p:tav>
                                        <p:tav tm="100000">
                                          <p:val>
                                            <p:strVal val="#ppt_h"/>
                                          </p:val>
                                        </p:tav>
                                      </p:tavLst>
                                    </p:anim>
                                    <p:animEffect transition="in" filter="fade">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Qué</a:t>
            </a:r>
            <a:r>
              <a:rPr lang="en-GB" dirty="0" smtClean="0"/>
              <a:t> </a:t>
            </a:r>
            <a:r>
              <a:rPr lang="en-GB" dirty="0" err="1" smtClean="0"/>
              <a:t>vamos</a:t>
            </a:r>
            <a:r>
              <a:rPr lang="en-GB" dirty="0" smtClean="0"/>
              <a:t> a </a:t>
            </a:r>
            <a:r>
              <a:rPr lang="en-GB" dirty="0" err="1" smtClean="0"/>
              <a:t>ver</a:t>
            </a:r>
            <a:r>
              <a:rPr lang="en-GB" dirty="0"/>
              <a:t>?</a:t>
            </a:r>
          </a:p>
        </p:txBody>
      </p:sp>
      <p:sp>
        <p:nvSpPr>
          <p:cNvPr id="3" name="Text Placeholder 2"/>
          <p:cNvSpPr>
            <a:spLocks noGrp="1"/>
          </p:cNvSpPr>
          <p:nvPr>
            <p:ph type="body" sz="quarter" idx="10"/>
          </p:nvPr>
        </p:nvSpPr>
        <p:spPr>
          <a:xfrm>
            <a:off x="274638" y="1212850"/>
            <a:ext cx="11887200" cy="3730252"/>
          </a:xfrm>
        </p:spPr>
        <p:txBody>
          <a:bodyPr/>
          <a:lstStyle/>
          <a:p>
            <a:pPr lvl="0"/>
            <a:r>
              <a:rPr lang="en-GB" dirty="0" smtClean="0"/>
              <a:t>Frameworks </a:t>
            </a:r>
            <a:r>
              <a:rPr lang="en-GB" dirty="0"/>
              <a:t>XAML </a:t>
            </a:r>
            <a:r>
              <a:rPr lang="en-GB" dirty="0" err="1" smtClean="0"/>
              <a:t>disponibles</a:t>
            </a:r>
            <a:r>
              <a:rPr lang="en-GB" dirty="0" smtClean="0"/>
              <a:t> </a:t>
            </a:r>
            <a:r>
              <a:rPr lang="en-GB" dirty="0" err="1" smtClean="0"/>
              <a:t>en</a:t>
            </a:r>
            <a:r>
              <a:rPr lang="en-GB" dirty="0" smtClean="0"/>
              <a:t> Windows Phone 8.1</a:t>
            </a:r>
          </a:p>
          <a:p>
            <a:pPr lvl="0"/>
            <a:r>
              <a:rPr lang="en-GB" dirty="0" smtClean="0"/>
              <a:t>¿</a:t>
            </a:r>
            <a:r>
              <a:rPr lang="en-GB" dirty="0" err="1" smtClean="0"/>
              <a:t>Por</a:t>
            </a:r>
            <a:r>
              <a:rPr lang="en-GB" dirty="0" smtClean="0"/>
              <a:t> </a:t>
            </a:r>
            <a:r>
              <a:rPr lang="en-GB" dirty="0" err="1" smtClean="0"/>
              <a:t>que</a:t>
            </a:r>
            <a:r>
              <a:rPr lang="en-GB" dirty="0" smtClean="0"/>
              <a:t> </a:t>
            </a:r>
            <a:r>
              <a:rPr lang="en-GB" dirty="0" err="1" smtClean="0"/>
              <a:t>usar</a:t>
            </a:r>
            <a:r>
              <a:rPr lang="en-GB" dirty="0"/>
              <a:t> Silverlight </a:t>
            </a:r>
            <a:r>
              <a:rPr lang="en-GB" dirty="0" smtClean="0"/>
              <a:t> </a:t>
            </a:r>
            <a:r>
              <a:rPr lang="en-GB" dirty="0" err="1" smtClean="0"/>
              <a:t>en</a:t>
            </a:r>
            <a:r>
              <a:rPr lang="en-GB" dirty="0" smtClean="0"/>
              <a:t> Windows </a:t>
            </a:r>
            <a:r>
              <a:rPr lang="en-GB" dirty="0"/>
              <a:t>Phone?</a:t>
            </a:r>
            <a:endParaRPr lang="en-GB" dirty="0" smtClean="0"/>
          </a:p>
          <a:p>
            <a:pPr lvl="0"/>
            <a:r>
              <a:rPr lang="en-GB" dirty="0" err="1" smtClean="0"/>
              <a:t>Actualizar</a:t>
            </a:r>
            <a:r>
              <a:rPr lang="en-GB" dirty="0" smtClean="0"/>
              <a:t> a Silverlight 8.1</a:t>
            </a:r>
          </a:p>
          <a:p>
            <a:pPr lvl="0"/>
            <a:r>
              <a:rPr lang="en-GB" dirty="0" err="1" smtClean="0"/>
              <a:t>Cambios</a:t>
            </a:r>
            <a:r>
              <a:rPr lang="en-GB" dirty="0" smtClean="0"/>
              <a:t> </a:t>
            </a:r>
            <a:r>
              <a:rPr lang="en-GB" dirty="0" err="1" smtClean="0"/>
              <a:t>en</a:t>
            </a:r>
            <a:r>
              <a:rPr lang="en-GB" dirty="0" smtClean="0"/>
              <a:t> el </a:t>
            </a:r>
            <a:r>
              <a:rPr lang="en-GB" dirty="0" err="1" smtClean="0"/>
              <a:t>ciclo</a:t>
            </a:r>
            <a:r>
              <a:rPr lang="en-GB" dirty="0" smtClean="0"/>
              <a:t> de </a:t>
            </a:r>
            <a:r>
              <a:rPr lang="en-GB" dirty="0" err="1" smtClean="0"/>
              <a:t>vida</a:t>
            </a:r>
            <a:endParaRPr lang="en-GB" dirty="0" smtClean="0"/>
          </a:p>
          <a:p>
            <a:pPr lvl="0"/>
            <a:r>
              <a:rPr lang="en-GB" dirty="0" err="1" smtClean="0"/>
              <a:t>Cambios</a:t>
            </a:r>
            <a:r>
              <a:rPr lang="en-GB" dirty="0" smtClean="0"/>
              <a:t> </a:t>
            </a:r>
            <a:r>
              <a:rPr lang="en-GB" dirty="0" err="1" smtClean="0"/>
              <a:t>en</a:t>
            </a:r>
            <a:r>
              <a:rPr lang="en-GB" dirty="0" smtClean="0"/>
              <a:t> Tiles </a:t>
            </a:r>
          </a:p>
          <a:p>
            <a:r>
              <a:rPr lang="en-GB" dirty="0" err="1" smtClean="0"/>
              <a:t>Cambios</a:t>
            </a:r>
            <a:r>
              <a:rPr lang="en-GB" dirty="0" smtClean="0"/>
              <a:t> </a:t>
            </a:r>
            <a:r>
              <a:rPr lang="en-GB" dirty="0" err="1" smtClean="0"/>
              <a:t>en</a:t>
            </a:r>
            <a:r>
              <a:rPr lang="en-GB" dirty="0" smtClean="0"/>
              <a:t> la </a:t>
            </a:r>
            <a:r>
              <a:rPr lang="en-GB" dirty="0" err="1" smtClean="0"/>
              <a:t>publicación</a:t>
            </a:r>
            <a:endParaRPr lang="en-GB" dirty="0"/>
          </a:p>
        </p:txBody>
      </p:sp>
    </p:spTree>
    <p:extLst>
      <p:ext uri="{BB962C8B-B14F-4D97-AF65-F5344CB8AC3E}">
        <p14:creationId xmlns:p14="http://schemas.microsoft.com/office/powerpoint/2010/main" val="6078651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Que</a:t>
            </a:r>
            <a:r>
              <a:rPr lang="en-GB" dirty="0" smtClean="0"/>
              <a:t> </a:t>
            </a:r>
            <a:r>
              <a:rPr lang="en-GB" dirty="0" err="1" smtClean="0"/>
              <a:t>necesito</a:t>
            </a:r>
            <a:r>
              <a:rPr lang="en-GB" dirty="0" smtClean="0"/>
              <a:t> </a:t>
            </a:r>
            <a:r>
              <a:rPr lang="en-GB" dirty="0" err="1" smtClean="0"/>
              <a:t>tener</a:t>
            </a:r>
            <a:r>
              <a:rPr lang="en-GB" dirty="0" smtClean="0"/>
              <a:t> </a:t>
            </a:r>
            <a:r>
              <a:rPr lang="en-GB" dirty="0" err="1" smtClean="0"/>
              <a:t>en</a:t>
            </a:r>
            <a:r>
              <a:rPr lang="en-GB" dirty="0" smtClean="0"/>
              <a:t> </a:t>
            </a:r>
            <a:r>
              <a:rPr lang="en-GB" dirty="0" err="1" smtClean="0"/>
              <a:t>cuenta</a:t>
            </a:r>
            <a:r>
              <a:rPr lang="en-GB" dirty="0" smtClean="0"/>
              <a:t> con FAR </a:t>
            </a:r>
            <a:r>
              <a:rPr lang="en-GB" dirty="0" err="1" smtClean="0"/>
              <a:t>activo</a:t>
            </a:r>
            <a:r>
              <a:rPr lang="en-GB" dirty="0" smtClean="0"/>
              <a:t>?</a:t>
            </a:r>
            <a:endParaRPr lang="en-GB" dirty="0"/>
          </a:p>
        </p:txBody>
      </p:sp>
      <p:sp>
        <p:nvSpPr>
          <p:cNvPr id="3" name="Text Placeholder 2"/>
          <p:cNvSpPr>
            <a:spLocks noGrp="1"/>
          </p:cNvSpPr>
          <p:nvPr>
            <p:ph type="body" sz="quarter" idx="10"/>
          </p:nvPr>
        </p:nvSpPr>
        <p:spPr>
          <a:xfrm>
            <a:off x="274638" y="1212850"/>
            <a:ext cx="11887200" cy="4862870"/>
          </a:xfrm>
        </p:spPr>
        <p:txBody>
          <a:bodyPr/>
          <a:lstStyle/>
          <a:p>
            <a:r>
              <a:rPr lang="en-GB" sz="3200" dirty="0" err="1" smtClean="0"/>
              <a:t>En</a:t>
            </a:r>
            <a:r>
              <a:rPr lang="en-GB" sz="3200" dirty="0" smtClean="0"/>
              <a:t> la </a:t>
            </a:r>
            <a:r>
              <a:rPr lang="en-GB" sz="3200" dirty="0" err="1" smtClean="0"/>
              <a:t>mayoría</a:t>
            </a:r>
            <a:r>
              <a:rPr lang="en-GB" sz="3200" dirty="0" smtClean="0"/>
              <a:t> de </a:t>
            </a:r>
            <a:r>
              <a:rPr lang="en-GB" sz="3200" dirty="0" err="1" smtClean="0"/>
              <a:t>casos</a:t>
            </a:r>
            <a:r>
              <a:rPr lang="en-GB" sz="3200" dirty="0" smtClean="0"/>
              <a:t> - NADA</a:t>
            </a:r>
          </a:p>
          <a:p>
            <a:r>
              <a:rPr lang="en-GB" sz="3200" dirty="0" smtClean="0"/>
              <a:t>Las </a:t>
            </a:r>
            <a:r>
              <a:rPr lang="en-GB" sz="3200" dirty="0" err="1" smtClean="0"/>
              <a:t>plantillas</a:t>
            </a:r>
            <a:r>
              <a:rPr lang="en-GB" sz="3200" dirty="0" smtClean="0"/>
              <a:t> </a:t>
            </a:r>
            <a:r>
              <a:rPr lang="en-GB" sz="3200" dirty="0" err="1" smtClean="0"/>
              <a:t>ya</a:t>
            </a:r>
            <a:r>
              <a:rPr lang="en-GB" sz="3200" dirty="0" smtClean="0"/>
              <a:t> </a:t>
            </a:r>
            <a:r>
              <a:rPr lang="en-GB" sz="3200" dirty="0" err="1" smtClean="0"/>
              <a:t>traen</a:t>
            </a:r>
            <a:r>
              <a:rPr lang="en-GB" sz="3200" dirty="0" smtClean="0"/>
              <a:t> </a:t>
            </a:r>
            <a:r>
              <a:rPr lang="en-GB" sz="3200" dirty="0" err="1" smtClean="0"/>
              <a:t>código</a:t>
            </a:r>
            <a:r>
              <a:rPr lang="en-GB" sz="3200" dirty="0" smtClean="0"/>
              <a:t> </a:t>
            </a:r>
            <a:r>
              <a:rPr lang="en-GB" sz="3200" dirty="0" err="1" smtClean="0"/>
              <a:t>pata</a:t>
            </a:r>
            <a:r>
              <a:rPr lang="en-GB" sz="3200" dirty="0" smtClean="0"/>
              <a:t> </a:t>
            </a:r>
            <a:r>
              <a:rPr lang="en-GB" sz="3200" dirty="0" err="1" smtClean="0"/>
              <a:t>hacer</a:t>
            </a:r>
            <a:r>
              <a:rPr lang="en-GB" sz="3200" dirty="0" smtClean="0"/>
              <a:t> </a:t>
            </a:r>
            <a:r>
              <a:rPr lang="en-GB" sz="3200" dirty="0" err="1" smtClean="0"/>
              <a:t>que</a:t>
            </a:r>
            <a:r>
              <a:rPr lang="en-GB" sz="3200" dirty="0" smtClean="0"/>
              <a:t> la </a:t>
            </a:r>
            <a:r>
              <a:rPr lang="en-GB" sz="3200" dirty="0" err="1" smtClean="0"/>
              <a:t>experiencia</a:t>
            </a:r>
            <a:r>
              <a:rPr lang="en-GB" sz="3200" dirty="0" smtClean="0"/>
              <a:t> de </a:t>
            </a:r>
            <a:r>
              <a:rPr lang="en-GB" sz="3200" dirty="0" err="1" smtClean="0"/>
              <a:t>las</a:t>
            </a:r>
            <a:r>
              <a:rPr lang="en-GB" sz="3200" dirty="0" smtClean="0"/>
              <a:t> </a:t>
            </a:r>
            <a:r>
              <a:rPr lang="en-GB" sz="3200" dirty="0" err="1" smtClean="0"/>
              <a:t>aplicaciones</a:t>
            </a:r>
            <a:r>
              <a:rPr lang="en-GB" sz="3200" dirty="0" smtClean="0"/>
              <a:t> sea la </a:t>
            </a:r>
            <a:r>
              <a:rPr lang="en-GB" sz="3200" dirty="0" err="1" smtClean="0"/>
              <a:t>misma</a:t>
            </a:r>
            <a:r>
              <a:rPr lang="en-GB" sz="3200" dirty="0" smtClean="0"/>
              <a:t> al </a:t>
            </a:r>
            <a:r>
              <a:rPr lang="en-GB" sz="3200" dirty="0" err="1" smtClean="0"/>
              <a:t>hacer</a:t>
            </a:r>
            <a:r>
              <a:rPr lang="en-GB" sz="3200" dirty="0" smtClean="0"/>
              <a:t>  ‘Resume’</a:t>
            </a:r>
          </a:p>
          <a:p>
            <a:pPr lvl="1"/>
            <a:r>
              <a:rPr lang="en-GB" dirty="0" err="1" smtClean="0"/>
              <a:t>Limpia</a:t>
            </a:r>
            <a:r>
              <a:rPr lang="en-GB" dirty="0" smtClean="0"/>
              <a:t> la cola de </a:t>
            </a:r>
            <a:r>
              <a:rPr lang="en-GB" dirty="0" err="1" smtClean="0"/>
              <a:t>navegación</a:t>
            </a:r>
            <a:endParaRPr lang="en-GB" dirty="0" smtClean="0"/>
          </a:p>
          <a:p>
            <a:pPr lvl="1"/>
            <a:r>
              <a:rPr lang="en-GB" dirty="0" err="1" smtClean="0"/>
              <a:t>Reinicia</a:t>
            </a:r>
            <a:r>
              <a:rPr lang="en-GB" dirty="0" smtClean="0"/>
              <a:t> la app ‘</a:t>
            </a:r>
            <a:r>
              <a:rPr lang="en-GB" dirty="0" err="1" smtClean="0"/>
              <a:t>normalmente</a:t>
            </a:r>
            <a:r>
              <a:rPr lang="en-GB" dirty="0" smtClean="0"/>
              <a:t>’</a:t>
            </a:r>
            <a:endParaRPr lang="en-GB" sz="700" dirty="0"/>
          </a:p>
          <a:p>
            <a:pPr lvl="1"/>
            <a:endParaRPr lang="en-GB" dirty="0" smtClean="0"/>
          </a:p>
          <a:p>
            <a:pPr lvl="1"/>
            <a:endParaRPr lang="en-GB" dirty="0"/>
          </a:p>
          <a:p>
            <a:pPr lvl="1"/>
            <a:endParaRPr lang="en-GB" dirty="0" smtClean="0"/>
          </a:p>
          <a:p>
            <a:pPr lvl="1"/>
            <a:endParaRPr lang="en-GB" dirty="0"/>
          </a:p>
          <a:p>
            <a:pPr lvl="1"/>
            <a:endParaRPr lang="en-GB" dirty="0" smtClean="0"/>
          </a:p>
          <a:p>
            <a:pPr lvl="1"/>
            <a:endParaRPr lang="en-GB" dirty="0"/>
          </a:p>
          <a:p>
            <a:r>
              <a:rPr lang="en-GB" sz="3200" dirty="0" err="1" smtClean="0"/>
              <a:t>Puedes</a:t>
            </a:r>
            <a:r>
              <a:rPr lang="en-GB" sz="3200" dirty="0" smtClean="0"/>
              <a:t> </a:t>
            </a:r>
            <a:r>
              <a:rPr lang="en-GB" sz="3200" dirty="0" err="1" smtClean="0"/>
              <a:t>cambiar</a:t>
            </a:r>
            <a:r>
              <a:rPr lang="en-GB" sz="3200" dirty="0" smtClean="0"/>
              <a:t> </a:t>
            </a:r>
            <a:r>
              <a:rPr lang="en-GB" sz="3200" dirty="0" err="1" smtClean="0"/>
              <a:t>esto</a:t>
            </a:r>
            <a:r>
              <a:rPr lang="en-GB" sz="3200" dirty="0" smtClean="0"/>
              <a:t> </a:t>
            </a:r>
            <a:r>
              <a:rPr lang="en-GB" sz="3200" dirty="0" err="1" smtClean="0"/>
              <a:t>si</a:t>
            </a:r>
            <a:r>
              <a:rPr lang="en-GB" sz="3200" dirty="0" smtClean="0"/>
              <a:t> </a:t>
            </a:r>
            <a:r>
              <a:rPr lang="en-GB" sz="3200" dirty="0" err="1" smtClean="0"/>
              <a:t>quieres</a:t>
            </a:r>
            <a:r>
              <a:rPr lang="en-GB" sz="3200" dirty="0" smtClean="0"/>
              <a:t> un </a:t>
            </a:r>
            <a:r>
              <a:rPr lang="en-GB" sz="3200" dirty="0" err="1" smtClean="0"/>
              <a:t>comportamiento</a:t>
            </a:r>
            <a:r>
              <a:rPr lang="en-GB" sz="3200" dirty="0" smtClean="0"/>
              <a:t> </a:t>
            </a:r>
            <a:r>
              <a:rPr lang="en-GB" sz="3200" dirty="0" err="1" smtClean="0"/>
              <a:t>diferente</a:t>
            </a:r>
            <a:endParaRPr lang="en-GB" sz="3200" dirty="0"/>
          </a:p>
        </p:txBody>
      </p:sp>
      <p:sp>
        <p:nvSpPr>
          <p:cNvPr id="6" name="Slide Number Placeholder 5"/>
          <p:cNvSpPr>
            <a:spLocks noGrp="1"/>
          </p:cNvSpPr>
          <p:nvPr>
            <p:ph type="sldNum" sz="quarter" idx="13"/>
          </p:nvPr>
        </p:nvSpPr>
        <p:spPr/>
        <p:txBody>
          <a:bodyPr/>
          <a:lstStyle/>
          <a:p>
            <a:fld id="{2775DF8E-1151-4C45-8C93-3AB060627CA9}" type="slidenum">
              <a:rPr lang="en-US" smtClean="0"/>
              <a:pPr/>
              <a:t>20</a:t>
            </a:fld>
            <a:endParaRPr lang="en-US"/>
          </a:p>
        </p:txBody>
      </p:sp>
      <p:sp>
        <p:nvSpPr>
          <p:cNvPr id="7" name="Rectangle 6"/>
          <p:cNvSpPr/>
          <p:nvPr/>
        </p:nvSpPr>
        <p:spPr>
          <a:xfrm>
            <a:off x="364251" y="3513049"/>
            <a:ext cx="11686634" cy="2031325"/>
          </a:xfrm>
          <a:prstGeom prst="rect">
            <a:avLst/>
          </a:prstGeom>
          <a:solidFill>
            <a:schemeClr val="bg1">
              <a:lumMod val="95000"/>
            </a:schemeClr>
          </a:solidFill>
        </p:spPr>
        <p:txBody>
          <a:bodyPr wrap="square">
            <a:spAutoFit/>
          </a:bodyPr>
          <a:lstStyle/>
          <a:p>
            <a:r>
              <a:rPr lang="en-GB" sz="1400" dirty="0">
                <a:solidFill>
                  <a:srgbClr val="0000FF"/>
                </a:solidFill>
                <a:highlight>
                  <a:srgbClr val="F2F2F2"/>
                </a:highlight>
                <a:latin typeface="Consolas" panose="020B0609020204030204" pitchFamily="49" charset="0"/>
              </a:rPr>
              <a:t>private</a:t>
            </a:r>
            <a:r>
              <a:rPr lang="en-GB" sz="1400" dirty="0">
                <a:solidFill>
                  <a:srgbClr val="000000"/>
                </a:solidFill>
                <a:highlight>
                  <a:srgbClr val="F2F2F2"/>
                </a:highlight>
                <a:latin typeface="Consolas" panose="020B0609020204030204" pitchFamily="49" charset="0"/>
              </a:rPr>
              <a:t> </a:t>
            </a:r>
            <a:r>
              <a:rPr lang="en-GB" sz="1400" dirty="0">
                <a:solidFill>
                  <a:srgbClr val="0000FF"/>
                </a:solidFill>
                <a:highlight>
                  <a:srgbClr val="F2F2F2"/>
                </a:highlight>
                <a:latin typeface="Consolas" panose="020B0609020204030204" pitchFamily="49" charset="0"/>
              </a:rPr>
              <a:t>void</a:t>
            </a:r>
            <a:r>
              <a:rPr lang="en-GB" sz="1400" dirty="0">
                <a:solidFill>
                  <a:srgbClr val="000000"/>
                </a:solidFill>
                <a:highlight>
                  <a:srgbClr val="F2F2F2"/>
                </a:highlight>
                <a:latin typeface="Consolas" panose="020B0609020204030204" pitchFamily="49" charset="0"/>
              </a:rPr>
              <a:t> </a:t>
            </a:r>
            <a:r>
              <a:rPr lang="en-GB" sz="1400" dirty="0" err="1">
                <a:solidFill>
                  <a:srgbClr val="000000"/>
                </a:solidFill>
                <a:highlight>
                  <a:srgbClr val="F2F2F2"/>
                </a:highlight>
                <a:latin typeface="Consolas" panose="020B0609020204030204" pitchFamily="49" charset="0"/>
              </a:rPr>
              <a:t>InitializePhoneApplication</a:t>
            </a:r>
            <a:r>
              <a:rPr lang="en-GB" sz="1400" dirty="0">
                <a:solidFill>
                  <a:srgbClr val="000000"/>
                </a:solidFill>
                <a:highlight>
                  <a:srgbClr val="F2F2F2"/>
                </a:highlight>
                <a:latin typeface="Consolas" panose="020B0609020204030204" pitchFamily="49" charset="0"/>
              </a:rPr>
              <a:t>()</a:t>
            </a:r>
          </a:p>
          <a:p>
            <a:r>
              <a:rPr lang="en-GB" sz="1400" dirty="0">
                <a:solidFill>
                  <a:srgbClr val="000000"/>
                </a:solidFill>
                <a:highlight>
                  <a:srgbClr val="F2F2F2"/>
                </a:highlight>
                <a:latin typeface="Consolas" panose="020B0609020204030204" pitchFamily="49" charset="0"/>
              </a:rPr>
              <a:t>{</a:t>
            </a:r>
          </a:p>
          <a:p>
            <a:r>
              <a:rPr lang="en-GB" sz="1400" dirty="0" smtClean="0">
                <a:solidFill>
                  <a:srgbClr val="000000"/>
                </a:solidFill>
                <a:highlight>
                  <a:srgbClr val="F2F2F2"/>
                </a:highlight>
                <a:latin typeface="Consolas" panose="020B0609020204030204" pitchFamily="49" charset="0"/>
              </a:rPr>
              <a:t>    ...</a:t>
            </a:r>
            <a:endParaRPr lang="en-GB" sz="1400" dirty="0">
              <a:solidFill>
                <a:srgbClr val="000000"/>
              </a:solidFill>
              <a:highlight>
                <a:srgbClr val="F2F2F2"/>
              </a:highlight>
              <a:latin typeface="Consolas" panose="020B0609020204030204" pitchFamily="49" charset="0"/>
            </a:endParaRPr>
          </a:p>
          <a:p>
            <a:endParaRPr lang="en-GB" sz="1400" dirty="0">
              <a:solidFill>
                <a:srgbClr val="000000"/>
              </a:solidFill>
              <a:highlight>
                <a:srgbClr val="F2F2F2"/>
              </a:highlight>
              <a:latin typeface="Consolas" panose="020B0609020204030204" pitchFamily="49" charset="0"/>
            </a:endParaRPr>
          </a:p>
          <a:p>
            <a:r>
              <a:rPr lang="en-GB" sz="1400" dirty="0">
                <a:solidFill>
                  <a:srgbClr val="000000"/>
                </a:solidFill>
                <a:highlight>
                  <a:srgbClr val="F2F2F2"/>
                </a:highlight>
                <a:latin typeface="Consolas" panose="020B0609020204030204" pitchFamily="49" charset="0"/>
              </a:rPr>
              <a:t>    </a:t>
            </a:r>
            <a:r>
              <a:rPr lang="en-GB" sz="1400" dirty="0">
                <a:solidFill>
                  <a:srgbClr val="008000"/>
                </a:solidFill>
                <a:highlight>
                  <a:srgbClr val="F2F2F2"/>
                </a:highlight>
                <a:latin typeface="Consolas" panose="020B0609020204030204" pitchFamily="49" charset="0"/>
              </a:rPr>
              <a:t>// Handle reset requests for clearing the </a:t>
            </a:r>
            <a:r>
              <a:rPr lang="en-GB" sz="1400" dirty="0" err="1">
                <a:solidFill>
                  <a:srgbClr val="008000"/>
                </a:solidFill>
                <a:highlight>
                  <a:srgbClr val="F2F2F2"/>
                </a:highlight>
                <a:latin typeface="Consolas" panose="020B0609020204030204" pitchFamily="49" charset="0"/>
              </a:rPr>
              <a:t>backstack</a:t>
            </a:r>
            <a:endParaRPr lang="en-GB" sz="1400" dirty="0">
              <a:solidFill>
                <a:srgbClr val="000000"/>
              </a:solidFill>
              <a:highlight>
                <a:srgbClr val="F2F2F2"/>
              </a:highlight>
              <a:latin typeface="Consolas" panose="020B0609020204030204" pitchFamily="49" charset="0"/>
            </a:endParaRPr>
          </a:p>
          <a:p>
            <a:r>
              <a:rPr lang="en-GB" sz="1400" dirty="0">
                <a:solidFill>
                  <a:srgbClr val="000000"/>
                </a:solidFill>
                <a:highlight>
                  <a:srgbClr val="F2F2F2"/>
                </a:highlight>
                <a:latin typeface="Consolas" panose="020B0609020204030204" pitchFamily="49" charset="0"/>
              </a:rPr>
              <a:t>    </a:t>
            </a:r>
            <a:r>
              <a:rPr lang="en-GB" sz="1400" dirty="0" err="1">
                <a:solidFill>
                  <a:srgbClr val="000000"/>
                </a:solidFill>
                <a:highlight>
                  <a:srgbClr val="F2F2F2"/>
                </a:highlight>
                <a:latin typeface="Consolas" panose="020B0609020204030204" pitchFamily="49" charset="0"/>
              </a:rPr>
              <a:t>RootFrame.Navigated</a:t>
            </a:r>
            <a:r>
              <a:rPr lang="en-GB" sz="1400" dirty="0">
                <a:solidFill>
                  <a:srgbClr val="000000"/>
                </a:solidFill>
                <a:highlight>
                  <a:srgbClr val="F2F2F2"/>
                </a:highlight>
                <a:latin typeface="Consolas" panose="020B0609020204030204" pitchFamily="49" charset="0"/>
              </a:rPr>
              <a:t> += </a:t>
            </a:r>
            <a:r>
              <a:rPr lang="en-GB" sz="1400" dirty="0" err="1">
                <a:solidFill>
                  <a:srgbClr val="000000"/>
                </a:solidFill>
                <a:highlight>
                  <a:srgbClr val="F2F2F2"/>
                </a:highlight>
                <a:latin typeface="Consolas" panose="020B0609020204030204" pitchFamily="49" charset="0"/>
              </a:rPr>
              <a:t>CheckForResetNavigation</a:t>
            </a:r>
            <a:r>
              <a:rPr lang="en-GB" sz="1400" dirty="0">
                <a:solidFill>
                  <a:srgbClr val="000000"/>
                </a:solidFill>
                <a:highlight>
                  <a:srgbClr val="F2F2F2"/>
                </a:highlight>
                <a:latin typeface="Consolas" panose="020B0609020204030204" pitchFamily="49" charset="0"/>
              </a:rPr>
              <a:t>;</a:t>
            </a:r>
          </a:p>
          <a:p>
            <a:endParaRPr lang="en-GB" sz="1400" dirty="0">
              <a:solidFill>
                <a:srgbClr val="000000"/>
              </a:solidFill>
              <a:highlight>
                <a:srgbClr val="F2F2F2"/>
              </a:highlight>
              <a:latin typeface="Consolas" panose="020B0609020204030204" pitchFamily="49" charset="0"/>
            </a:endParaRPr>
          </a:p>
          <a:p>
            <a:r>
              <a:rPr lang="en-GB" sz="1400" dirty="0" smtClean="0">
                <a:solidFill>
                  <a:srgbClr val="000000"/>
                </a:solidFill>
                <a:highlight>
                  <a:srgbClr val="F2F2F2"/>
                </a:highlight>
                <a:latin typeface="Consolas" panose="020B0609020204030204" pitchFamily="49" charset="0"/>
              </a:rPr>
              <a:t>    ...</a:t>
            </a:r>
            <a:endParaRPr lang="en-GB" sz="1400" dirty="0">
              <a:solidFill>
                <a:srgbClr val="000000"/>
              </a:solidFill>
              <a:highlight>
                <a:srgbClr val="F2F2F2"/>
              </a:highlight>
              <a:latin typeface="Consolas" panose="020B0609020204030204" pitchFamily="49" charset="0"/>
            </a:endParaRPr>
          </a:p>
          <a:p>
            <a:r>
              <a:rPr lang="en-GB" sz="1400" dirty="0">
                <a:solidFill>
                  <a:srgbClr val="000000"/>
                </a:solidFill>
                <a:highlight>
                  <a:srgbClr val="F2F2F2"/>
                </a:highlight>
                <a:latin typeface="Consolas" panose="020B0609020204030204" pitchFamily="49" charset="0"/>
              </a:rPr>
              <a:t>}</a:t>
            </a:r>
            <a:endParaRPr lang="en-GB" sz="3600" dirty="0"/>
          </a:p>
        </p:txBody>
      </p:sp>
    </p:spTree>
    <p:extLst>
      <p:ext uri="{BB962C8B-B14F-4D97-AF65-F5344CB8AC3E}">
        <p14:creationId xmlns:p14="http://schemas.microsoft.com/office/powerpoint/2010/main" val="38005247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Notificaciones</a:t>
            </a:r>
            <a:r>
              <a:rPr lang="en-GB" dirty="0" smtClean="0"/>
              <a:t> </a:t>
            </a:r>
            <a:r>
              <a:rPr lang="en-GB" dirty="0" err="1" smtClean="0"/>
              <a:t>en</a:t>
            </a:r>
            <a:r>
              <a:rPr lang="en-GB" dirty="0" smtClean="0"/>
              <a:t> Silverlight 8.1</a:t>
            </a:r>
            <a:endParaRPr lang="en-GB" dirty="0"/>
          </a:p>
        </p:txBody>
      </p:sp>
      <p:sp>
        <p:nvSpPr>
          <p:cNvPr id="6" name="Slide Number Placeholder 5"/>
          <p:cNvSpPr>
            <a:spLocks noGrp="1"/>
          </p:cNvSpPr>
          <p:nvPr>
            <p:ph type="sldNum" sz="quarter" idx="12"/>
          </p:nvPr>
        </p:nvSpPr>
        <p:spPr/>
        <p:txBody>
          <a:bodyPr/>
          <a:lstStyle/>
          <a:p>
            <a:fld id="{2775DF8E-1151-4C45-8C93-3AB060627CA9}" type="slidenum">
              <a:rPr lang="en-US" smtClean="0"/>
              <a:pPr/>
              <a:t>21</a:t>
            </a:fld>
            <a:endParaRPr lang="en-US"/>
          </a:p>
        </p:txBody>
      </p:sp>
    </p:spTree>
    <p:extLst>
      <p:ext uri="{BB962C8B-B14F-4D97-AF65-F5344CB8AC3E}">
        <p14:creationId xmlns:p14="http://schemas.microsoft.com/office/powerpoint/2010/main" val="25986576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Servicios</a:t>
            </a:r>
            <a:r>
              <a:rPr lang="en-GB" dirty="0" smtClean="0"/>
              <a:t> de </a:t>
            </a:r>
            <a:r>
              <a:rPr lang="en-GB" dirty="0" err="1" smtClean="0"/>
              <a:t>notificación</a:t>
            </a:r>
            <a:r>
              <a:rPr lang="en-GB" dirty="0" smtClean="0"/>
              <a:t> </a:t>
            </a:r>
            <a:r>
              <a:rPr lang="en-GB" dirty="0" err="1" smtClean="0"/>
              <a:t>en</a:t>
            </a:r>
            <a:r>
              <a:rPr lang="en-GB" dirty="0" smtClean="0"/>
              <a:t> apps Silverlight 8.1</a:t>
            </a:r>
            <a:endParaRPr lang="en-GB" dirty="0"/>
          </a:p>
        </p:txBody>
      </p:sp>
      <p:sp>
        <p:nvSpPr>
          <p:cNvPr id="5" name="Slide Number Placeholder 4"/>
          <p:cNvSpPr>
            <a:spLocks noGrp="1"/>
          </p:cNvSpPr>
          <p:nvPr>
            <p:ph type="sldNum" sz="quarter" idx="13"/>
          </p:nvPr>
        </p:nvSpPr>
        <p:spPr/>
        <p:txBody>
          <a:bodyPr/>
          <a:lstStyle/>
          <a:p>
            <a:fld id="{2775DF8E-1151-4C45-8C93-3AB060627CA9}" type="slidenum">
              <a:rPr lang="en-US" smtClean="0"/>
              <a:pPr/>
              <a:t>22</a:t>
            </a:fld>
            <a:endParaRPr lang="en-US"/>
          </a:p>
        </p:txBody>
      </p:sp>
      <p:sp>
        <p:nvSpPr>
          <p:cNvPr id="3" name="Rectangle 2"/>
          <p:cNvSpPr/>
          <p:nvPr/>
        </p:nvSpPr>
        <p:spPr bwMode="auto">
          <a:xfrm>
            <a:off x="807418" y="1399827"/>
            <a:ext cx="3528972" cy="489654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1023441" y="1510826"/>
            <a:ext cx="3240360" cy="627864"/>
          </a:xfrm>
          <a:prstGeom prst="rect">
            <a:avLst/>
          </a:prstGeom>
          <a:noFill/>
        </p:spPr>
        <p:txBody>
          <a:bodyPr wrap="square" lIns="182880" tIns="146304" rIns="182880" bIns="146304" rtlCol="0">
            <a:spAutoFit/>
          </a:bodyPr>
          <a:lstStyle/>
          <a:p>
            <a:pPr algn="ctr">
              <a:lnSpc>
                <a:spcPct val="90000"/>
              </a:lnSpc>
            </a:pPr>
            <a:r>
              <a:rPr lang="en-GB" sz="2400" dirty="0" smtClean="0">
                <a:gradFill>
                  <a:gsLst>
                    <a:gs pos="2917">
                      <a:schemeClr val="tx1"/>
                    </a:gs>
                    <a:gs pos="30000">
                      <a:schemeClr val="tx1"/>
                    </a:gs>
                  </a:gsLst>
                  <a:lin ang="5400000" scaled="0"/>
                </a:gradFill>
              </a:rPr>
              <a:t>Silverlight 8.0</a:t>
            </a:r>
          </a:p>
        </p:txBody>
      </p:sp>
      <p:sp>
        <p:nvSpPr>
          <p:cNvPr id="8" name="Rectangle 7"/>
          <p:cNvSpPr/>
          <p:nvPr/>
        </p:nvSpPr>
        <p:spPr bwMode="auto">
          <a:xfrm>
            <a:off x="1167458" y="2138690"/>
            <a:ext cx="2758687" cy="25106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13" name="Rectangle 12"/>
          <p:cNvSpPr/>
          <p:nvPr/>
        </p:nvSpPr>
        <p:spPr bwMode="auto">
          <a:xfrm>
            <a:off x="4840784" y="1399827"/>
            <a:ext cx="3672408" cy="4896544"/>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40784" y="1510826"/>
            <a:ext cx="3676358" cy="627864"/>
          </a:xfrm>
          <a:prstGeom prst="rect">
            <a:avLst/>
          </a:prstGeom>
          <a:noFill/>
        </p:spPr>
        <p:txBody>
          <a:bodyPr wrap="square" lIns="182880" tIns="146304" rIns="182880" bIns="146304" rtlCol="0">
            <a:spAutoFit/>
          </a:bodyPr>
          <a:lstStyle/>
          <a:p>
            <a:pPr algn="ctr">
              <a:lnSpc>
                <a:spcPct val="90000"/>
              </a:lnSpc>
            </a:pPr>
            <a:r>
              <a:rPr lang="en-GB" sz="2400" dirty="0" smtClean="0">
                <a:gradFill>
                  <a:gsLst>
                    <a:gs pos="2917">
                      <a:schemeClr val="tx1"/>
                    </a:gs>
                    <a:gs pos="30000">
                      <a:schemeClr val="tx1"/>
                    </a:gs>
                  </a:gsLst>
                  <a:lin ang="5400000" scaled="0"/>
                </a:gradFill>
              </a:rPr>
              <a:t>Silverlight 8.1</a:t>
            </a:r>
          </a:p>
        </p:txBody>
      </p:sp>
      <p:sp>
        <p:nvSpPr>
          <p:cNvPr id="23" name="Rectangle 22"/>
          <p:cNvSpPr/>
          <p:nvPr/>
        </p:nvSpPr>
        <p:spPr bwMode="auto">
          <a:xfrm>
            <a:off x="1530841" y="2931334"/>
            <a:ext cx="1965565" cy="9361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solidFill>
                  <a:schemeClr val="tx1"/>
                </a:solidFill>
                <a:ea typeface="Segoe UI" pitchFamily="34" charset="0"/>
                <a:cs typeface="Segoe UI" pitchFamily="34" charset="0"/>
              </a:rPr>
              <a:t>MPNS</a:t>
            </a:r>
            <a:endParaRPr lang="en-GB" sz="1600" dirty="0" smtClean="0">
              <a:solidFill>
                <a:schemeClr val="tx1"/>
              </a:solidFill>
              <a:ea typeface="Segoe UI" pitchFamily="34" charset="0"/>
              <a:cs typeface="Segoe UI" pitchFamily="34" charset="0"/>
            </a:endParaRPr>
          </a:p>
        </p:txBody>
      </p:sp>
      <p:sp>
        <p:nvSpPr>
          <p:cNvPr id="26" name="Rectangle 25"/>
          <p:cNvSpPr/>
          <p:nvPr/>
        </p:nvSpPr>
        <p:spPr bwMode="auto">
          <a:xfrm>
            <a:off x="5195714" y="2085154"/>
            <a:ext cx="3090679" cy="36443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27" name="Rectangle 26"/>
          <p:cNvSpPr/>
          <p:nvPr/>
        </p:nvSpPr>
        <p:spPr bwMode="auto">
          <a:xfrm>
            <a:off x="5328155" y="2899219"/>
            <a:ext cx="1272784" cy="9361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solidFill>
                  <a:schemeClr val="tx1"/>
                </a:solidFill>
                <a:ea typeface="Segoe UI" pitchFamily="34" charset="0"/>
                <a:cs typeface="Segoe UI" pitchFamily="34" charset="0"/>
              </a:rPr>
              <a:t>MPNS</a:t>
            </a:r>
            <a:endParaRPr lang="en-GB" sz="1600" dirty="0" smtClean="0">
              <a:solidFill>
                <a:schemeClr val="tx1"/>
              </a:solidFill>
              <a:ea typeface="Segoe UI" pitchFamily="34" charset="0"/>
              <a:cs typeface="Segoe UI" pitchFamily="34" charset="0"/>
            </a:endParaRPr>
          </a:p>
        </p:txBody>
      </p:sp>
      <p:sp>
        <p:nvSpPr>
          <p:cNvPr id="28" name="Rectangle 27"/>
          <p:cNvSpPr/>
          <p:nvPr/>
        </p:nvSpPr>
        <p:spPr bwMode="auto">
          <a:xfrm>
            <a:off x="6816404" y="2899219"/>
            <a:ext cx="1272784" cy="936104"/>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a:solidFill>
                  <a:schemeClr val="tx1"/>
                </a:solidFill>
                <a:ea typeface="Segoe UI" pitchFamily="34" charset="0"/>
                <a:cs typeface="Segoe UI" pitchFamily="34" charset="0"/>
              </a:rPr>
              <a:t>W</a:t>
            </a:r>
            <a:r>
              <a:rPr lang="en-GB" sz="2000" dirty="0" smtClean="0">
                <a:solidFill>
                  <a:schemeClr val="tx1"/>
                </a:solidFill>
                <a:ea typeface="Segoe UI" pitchFamily="34" charset="0"/>
                <a:cs typeface="Segoe UI" pitchFamily="34" charset="0"/>
              </a:rPr>
              <a:t>NS</a:t>
            </a:r>
            <a:endParaRPr lang="en-GB" sz="1600" dirty="0" smtClean="0">
              <a:solidFill>
                <a:schemeClr val="tx1"/>
              </a:solidFill>
              <a:ea typeface="Segoe UI" pitchFamily="34" charset="0"/>
              <a:cs typeface="Segoe UI" pitchFamily="34" charset="0"/>
            </a:endParaRPr>
          </a:p>
        </p:txBody>
      </p:sp>
      <p:grpSp>
        <p:nvGrpSpPr>
          <p:cNvPr id="21" name="Group 20"/>
          <p:cNvGrpSpPr/>
          <p:nvPr/>
        </p:nvGrpSpPr>
        <p:grpSpPr>
          <a:xfrm>
            <a:off x="5360536" y="4274569"/>
            <a:ext cx="2761033" cy="936104"/>
            <a:chOff x="5328155" y="4127800"/>
            <a:chExt cx="2761033" cy="936104"/>
          </a:xfrm>
        </p:grpSpPr>
        <p:sp>
          <p:nvSpPr>
            <p:cNvPr id="32" name="Rectangle 31"/>
            <p:cNvSpPr/>
            <p:nvPr/>
          </p:nvSpPr>
          <p:spPr bwMode="auto">
            <a:xfrm>
              <a:off x="5328155" y="4127800"/>
              <a:ext cx="1272784" cy="9361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solidFill>
                    <a:schemeClr val="tx1"/>
                  </a:solidFill>
                  <a:ea typeface="Segoe UI" pitchFamily="34" charset="0"/>
                  <a:cs typeface="Segoe UI" pitchFamily="34" charset="0"/>
                </a:rPr>
                <a:t>MPNS</a:t>
              </a:r>
              <a:endParaRPr lang="en-GB" sz="1600" dirty="0" smtClean="0">
                <a:solidFill>
                  <a:schemeClr val="tx1"/>
                </a:solidFill>
                <a:ea typeface="Segoe UI" pitchFamily="34" charset="0"/>
                <a:cs typeface="Segoe UI" pitchFamily="34" charset="0"/>
              </a:endParaRPr>
            </a:p>
          </p:txBody>
        </p:sp>
        <p:sp>
          <p:nvSpPr>
            <p:cNvPr id="33" name="Rectangle 32"/>
            <p:cNvSpPr/>
            <p:nvPr/>
          </p:nvSpPr>
          <p:spPr bwMode="auto">
            <a:xfrm>
              <a:off x="6816404" y="4127800"/>
              <a:ext cx="1272784" cy="936104"/>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a:solidFill>
                    <a:schemeClr val="tx1"/>
                  </a:solidFill>
                  <a:ea typeface="Segoe UI" pitchFamily="34" charset="0"/>
                  <a:cs typeface="Segoe UI" pitchFamily="34" charset="0"/>
                </a:rPr>
                <a:t>W</a:t>
              </a:r>
              <a:r>
                <a:rPr lang="en-GB" sz="2000" dirty="0" smtClean="0">
                  <a:solidFill>
                    <a:schemeClr val="tx1"/>
                  </a:solidFill>
                  <a:ea typeface="Segoe UI" pitchFamily="34" charset="0"/>
                  <a:cs typeface="Segoe UI" pitchFamily="34" charset="0"/>
                </a:rPr>
                <a:t>NS</a:t>
              </a:r>
              <a:endParaRPr lang="en-GB" sz="1600" dirty="0" smtClean="0">
                <a:solidFill>
                  <a:schemeClr val="tx1"/>
                </a:solidFill>
                <a:ea typeface="Segoe UI" pitchFamily="34" charset="0"/>
                <a:cs typeface="Segoe UI" pitchFamily="34" charset="0"/>
              </a:endParaRPr>
            </a:p>
          </p:txBody>
        </p:sp>
        <p:sp>
          <p:nvSpPr>
            <p:cNvPr id="2" name="Plus 1"/>
            <p:cNvSpPr/>
            <p:nvPr/>
          </p:nvSpPr>
          <p:spPr bwMode="auto">
            <a:xfrm>
              <a:off x="6332515" y="4293516"/>
              <a:ext cx="749350" cy="702546"/>
            </a:xfrm>
            <a:prstGeom prst="mathPlus">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 name="Multiply 6"/>
          <p:cNvSpPr/>
          <p:nvPr/>
        </p:nvSpPr>
        <p:spPr bwMode="auto">
          <a:xfrm>
            <a:off x="5080832" y="4012849"/>
            <a:ext cx="3317478" cy="1510432"/>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6332515" y="2951706"/>
            <a:ext cx="1016179" cy="738664"/>
          </a:xfrm>
          <a:prstGeom prst="rect">
            <a:avLst/>
          </a:prstGeom>
          <a:noFill/>
        </p:spPr>
        <p:txBody>
          <a:bodyPr wrap="square" lIns="182880" tIns="146304" rIns="182880" bIns="146304" rtlCol="0">
            <a:spAutoFit/>
          </a:bodyPr>
          <a:lstStyle/>
          <a:p>
            <a:pPr>
              <a:lnSpc>
                <a:spcPct val="90000"/>
              </a:lnSpc>
            </a:pPr>
            <a:r>
              <a:rPr lang="en-GB" sz="3200" b="1" dirty="0" smtClean="0">
                <a:solidFill>
                  <a:srgbClr val="FF0000"/>
                </a:solidFill>
              </a:rPr>
              <a:t>or</a:t>
            </a:r>
            <a:endParaRPr lang="en-GB" sz="2400" b="1" dirty="0" smtClean="0">
              <a:solidFill>
                <a:srgbClr val="FF0000"/>
              </a:solidFill>
            </a:endParaRPr>
          </a:p>
        </p:txBody>
      </p:sp>
      <p:sp>
        <p:nvSpPr>
          <p:cNvPr id="34" name="TextBox 33"/>
          <p:cNvSpPr txBox="1"/>
          <p:nvPr/>
        </p:nvSpPr>
        <p:spPr>
          <a:xfrm>
            <a:off x="5743740" y="2517142"/>
            <a:ext cx="764695" cy="738664"/>
          </a:xfrm>
          <a:prstGeom prst="rect">
            <a:avLst/>
          </a:prstGeom>
          <a:noFill/>
        </p:spPr>
        <p:txBody>
          <a:bodyPr wrap="square" lIns="182880" tIns="146304" rIns="182880" bIns="146304" rtlCol="0">
            <a:spAutoFit/>
          </a:bodyPr>
          <a:lstStyle/>
          <a:p>
            <a:pPr>
              <a:lnSpc>
                <a:spcPct val="90000"/>
              </a:lnSpc>
            </a:pPr>
            <a:r>
              <a:rPr lang="en-GB" sz="3200" b="1" dirty="0" smtClean="0">
                <a:solidFill>
                  <a:srgbClr val="FF0000"/>
                </a:solidFill>
              </a:rPr>
              <a:t>?</a:t>
            </a:r>
            <a:endParaRPr lang="en-GB" sz="2400" b="1" dirty="0" smtClean="0">
              <a:solidFill>
                <a:srgbClr val="FF0000"/>
              </a:solidFill>
            </a:endParaRPr>
          </a:p>
        </p:txBody>
      </p:sp>
      <p:sp>
        <p:nvSpPr>
          <p:cNvPr id="35" name="TextBox 34"/>
          <p:cNvSpPr txBox="1"/>
          <p:nvPr/>
        </p:nvSpPr>
        <p:spPr>
          <a:xfrm>
            <a:off x="7197997" y="2540955"/>
            <a:ext cx="764695" cy="738664"/>
          </a:xfrm>
          <a:prstGeom prst="rect">
            <a:avLst/>
          </a:prstGeom>
          <a:noFill/>
        </p:spPr>
        <p:txBody>
          <a:bodyPr wrap="square" lIns="182880" tIns="146304" rIns="182880" bIns="146304" rtlCol="0">
            <a:spAutoFit/>
          </a:bodyPr>
          <a:lstStyle/>
          <a:p>
            <a:pPr>
              <a:lnSpc>
                <a:spcPct val="90000"/>
              </a:lnSpc>
            </a:pPr>
            <a:r>
              <a:rPr lang="en-GB" sz="3200" b="1" dirty="0" smtClean="0">
                <a:solidFill>
                  <a:srgbClr val="FF0000"/>
                </a:solidFill>
              </a:rPr>
              <a:t>?</a:t>
            </a:r>
            <a:endParaRPr lang="en-GB" sz="2400" b="1" dirty="0" smtClean="0">
              <a:solidFill>
                <a:srgbClr val="FF0000"/>
              </a:solidFill>
            </a:endParaRPr>
          </a:p>
        </p:txBody>
      </p:sp>
      <p:sp>
        <p:nvSpPr>
          <p:cNvPr id="17" name="Rectangle 16"/>
          <p:cNvSpPr/>
          <p:nvPr/>
        </p:nvSpPr>
        <p:spPr>
          <a:xfrm>
            <a:off x="8851799" y="1399827"/>
            <a:ext cx="3537614" cy="3662541"/>
          </a:xfrm>
          <a:prstGeom prst="rect">
            <a:avLst/>
          </a:prstGeom>
        </p:spPr>
        <p:txBody>
          <a:bodyPr wrap="square">
            <a:spAutoFit/>
          </a:bodyPr>
          <a:lstStyle/>
          <a:p>
            <a:r>
              <a:rPr lang="en-GB" sz="3200" dirty="0"/>
              <a:t>WNS </a:t>
            </a:r>
            <a:r>
              <a:rPr lang="en-GB" sz="3200" dirty="0" err="1" smtClean="0"/>
              <a:t>es</a:t>
            </a:r>
            <a:r>
              <a:rPr lang="en-GB" sz="3200" dirty="0" smtClean="0"/>
              <a:t> </a:t>
            </a:r>
            <a:r>
              <a:rPr lang="en-GB" sz="3200" dirty="0" err="1" smtClean="0"/>
              <a:t>mejor</a:t>
            </a:r>
            <a:r>
              <a:rPr lang="en-GB" sz="3200" dirty="0" smtClean="0"/>
              <a:t>!</a:t>
            </a:r>
            <a:endParaRPr lang="en-GB" sz="3200" dirty="0"/>
          </a:p>
          <a:p>
            <a:pPr marL="342900" lvl="1" indent="-342900">
              <a:buFont typeface="Arial" panose="020B0604020202020204" pitchFamily="34" charset="0"/>
              <a:buChar char="•"/>
            </a:pPr>
            <a:r>
              <a:rPr lang="en-GB" sz="2000" dirty="0" err="1" smtClean="0"/>
              <a:t>Notificaciones</a:t>
            </a:r>
            <a:r>
              <a:rPr lang="en-GB" sz="2000" dirty="0" smtClean="0"/>
              <a:t> </a:t>
            </a:r>
            <a:r>
              <a:rPr lang="en-GB" sz="2000" dirty="0" err="1" smtClean="0"/>
              <a:t>recibidas</a:t>
            </a:r>
            <a:r>
              <a:rPr lang="en-GB" sz="2000" dirty="0" smtClean="0"/>
              <a:t> </a:t>
            </a:r>
            <a:r>
              <a:rPr lang="en-GB" sz="2000" dirty="0" err="1" smtClean="0"/>
              <a:t>en</a:t>
            </a:r>
            <a:r>
              <a:rPr lang="en-GB" sz="2000" dirty="0" smtClean="0"/>
              <a:t> 5s para </a:t>
            </a:r>
            <a:r>
              <a:rPr lang="en-GB" sz="2000" dirty="0" err="1" smtClean="0"/>
              <a:t>dispositivos</a:t>
            </a:r>
            <a:r>
              <a:rPr lang="en-GB" sz="2000" dirty="0" smtClean="0"/>
              <a:t> </a:t>
            </a:r>
            <a:r>
              <a:rPr lang="en-GB" sz="2000" dirty="0" err="1" smtClean="0"/>
              <a:t>conectados</a:t>
            </a:r>
            <a:r>
              <a:rPr lang="en-GB" sz="2000" dirty="0" smtClean="0"/>
              <a:t>,</a:t>
            </a:r>
            <a:endParaRPr lang="en-GB" sz="2000" dirty="0"/>
          </a:p>
          <a:p>
            <a:pPr marL="342900" lvl="1" indent="-342900">
              <a:buFont typeface="Arial" panose="020B0604020202020204" pitchFamily="34" charset="0"/>
              <a:buChar char="•"/>
            </a:pPr>
            <a:r>
              <a:rPr lang="en-GB" sz="2000" dirty="0" smtClean="0"/>
              <a:t>No </a:t>
            </a:r>
            <a:r>
              <a:rPr lang="en-GB" sz="2000" dirty="0" err="1" smtClean="0"/>
              <a:t>más</a:t>
            </a:r>
            <a:r>
              <a:rPr lang="en-GB" sz="2000" dirty="0" smtClean="0"/>
              <a:t> </a:t>
            </a:r>
            <a:r>
              <a:rPr lang="en-GB" sz="2000" dirty="0" err="1" smtClean="0"/>
              <a:t>certificados</a:t>
            </a:r>
            <a:r>
              <a:rPr lang="en-GB" sz="2000" dirty="0" smtClean="0"/>
              <a:t>: WNS </a:t>
            </a:r>
            <a:r>
              <a:rPr lang="en-GB" sz="2000" dirty="0" err="1" smtClean="0"/>
              <a:t>usa</a:t>
            </a:r>
            <a:r>
              <a:rPr lang="en-GB" sz="2000" dirty="0" smtClean="0"/>
              <a:t> </a:t>
            </a:r>
            <a:r>
              <a:rPr lang="en-GB" sz="2000" dirty="0" err="1" smtClean="0"/>
              <a:t>OAuth</a:t>
            </a:r>
            <a:r>
              <a:rPr lang="en-GB" sz="2000" dirty="0" smtClean="0"/>
              <a:t> </a:t>
            </a:r>
            <a:r>
              <a:rPr lang="en-GB" sz="2000" dirty="0" err="1" smtClean="0"/>
              <a:t>en</a:t>
            </a:r>
            <a:r>
              <a:rPr lang="en-GB" sz="2000" dirty="0" smtClean="0"/>
              <a:t> </a:t>
            </a:r>
            <a:r>
              <a:rPr lang="en-GB" sz="2000" dirty="0" err="1" smtClean="0"/>
              <a:t>lugar</a:t>
            </a:r>
            <a:r>
              <a:rPr lang="en-GB" sz="2000" dirty="0" smtClean="0"/>
              <a:t> de </a:t>
            </a:r>
            <a:r>
              <a:rPr lang="en-GB" sz="2000" dirty="0" err="1" smtClean="0"/>
              <a:t>certificado</a:t>
            </a:r>
            <a:r>
              <a:rPr lang="en-GB" sz="2000" dirty="0" smtClean="0"/>
              <a:t> SSL</a:t>
            </a:r>
            <a:endParaRPr lang="en-GB" sz="2000" dirty="0"/>
          </a:p>
          <a:p>
            <a:pPr marL="342900" lvl="1" indent="-342900">
              <a:buFont typeface="Arial" panose="020B0604020202020204" pitchFamily="34" charset="0"/>
              <a:buChar char="•"/>
            </a:pPr>
            <a:r>
              <a:rPr lang="en-GB" sz="2000" dirty="0" err="1" smtClean="0"/>
              <a:t>Convergencia</a:t>
            </a:r>
            <a:r>
              <a:rPr lang="en-GB" sz="2000" dirty="0" smtClean="0"/>
              <a:t> con apps Windows Store</a:t>
            </a:r>
            <a:endParaRPr lang="en-GB" sz="2000" dirty="0"/>
          </a:p>
          <a:p>
            <a:pPr marL="342900" lvl="1" indent="-342900">
              <a:buFont typeface="Arial" panose="020B0604020202020204" pitchFamily="34" charset="0"/>
              <a:buChar char="•"/>
            </a:pPr>
            <a:r>
              <a:rPr lang="en-GB" sz="2000" dirty="0" err="1" smtClean="0"/>
              <a:t>Muchas</a:t>
            </a:r>
            <a:r>
              <a:rPr lang="en-GB" sz="2000" dirty="0" smtClean="0"/>
              <a:t> </a:t>
            </a:r>
            <a:r>
              <a:rPr lang="en-GB" sz="2000" dirty="0" err="1" smtClean="0"/>
              <a:t>mejoras</a:t>
            </a:r>
            <a:r>
              <a:rPr lang="en-GB" sz="2000" dirty="0" smtClean="0"/>
              <a:t> con respect a MPNS</a:t>
            </a:r>
            <a:endParaRPr lang="en-GB" sz="2000" dirty="0"/>
          </a:p>
        </p:txBody>
      </p:sp>
    </p:spTree>
    <p:extLst>
      <p:ext uri="{BB962C8B-B14F-4D97-AF65-F5344CB8AC3E}">
        <p14:creationId xmlns:p14="http://schemas.microsoft.com/office/powerpoint/2010/main" val="145528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par>
                          <p:cTn id="12" fill="hold">
                            <p:stCondLst>
                              <p:cond delay="500"/>
                            </p:stCondLst>
                            <p:childTnLst>
                              <p:par>
                                <p:cTn id="13" presetID="10" presetClass="entr" presetSubtype="0" fill="hold" grpId="0" nodeType="afterEffect">
                                  <p:stCondLst>
                                    <p:cond delay="10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2000"/>
                            </p:stCondLst>
                            <p:childTnLst>
                              <p:par>
                                <p:cTn id="17" presetID="10" presetClass="entr" presetSubtype="0" fill="hold" grpId="0" nodeType="afterEffect">
                                  <p:stCondLst>
                                    <p:cond delay="50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3500"/>
                            </p:stCondLst>
                            <p:childTnLst>
                              <p:par>
                                <p:cTn id="25" presetID="10" presetClass="entr" presetSubtype="0" fill="hold" grpId="0" nodeType="afterEffect">
                                  <p:stCondLst>
                                    <p:cond delay="10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5000"/>
                            </p:stCondLst>
                            <p:childTnLst>
                              <p:par>
                                <p:cTn id="29" presetID="10" presetClass="entr" presetSubtype="0" fill="hold" grpId="0" nodeType="afterEffect">
                                  <p:stCondLst>
                                    <p:cond delay="50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par>
                          <p:cTn id="36" fill="hold">
                            <p:stCondLst>
                              <p:cond delay="0"/>
                            </p:stCondLst>
                            <p:childTnLst>
                              <p:par>
                                <p:cTn id="37" presetID="14" presetClass="entr" presetSubtype="10" fill="hold" grpId="0" nodeType="afterEffect">
                                  <p:stCondLst>
                                    <p:cond delay="100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6" grpId="0" animBg="1"/>
      <p:bldP spid="27" grpId="0" animBg="1"/>
      <p:bldP spid="28" grpId="0" animBg="1"/>
      <p:bldP spid="7" grpId="0" animBg="1"/>
      <p:bldP spid="11" grpId="0"/>
      <p:bldP spid="34" grpId="0"/>
      <p:bldP spid="3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Usar</a:t>
            </a:r>
            <a:r>
              <a:rPr lang="en-GB" dirty="0" smtClean="0"/>
              <a:t> WNS</a:t>
            </a:r>
            <a:endParaRPr lang="en-GB" dirty="0"/>
          </a:p>
        </p:txBody>
      </p:sp>
      <p:sp>
        <p:nvSpPr>
          <p:cNvPr id="3" name="Text Placeholder 2"/>
          <p:cNvSpPr>
            <a:spLocks noGrp="1"/>
          </p:cNvSpPr>
          <p:nvPr>
            <p:ph type="body" sz="quarter" idx="10"/>
          </p:nvPr>
        </p:nvSpPr>
        <p:spPr>
          <a:xfrm>
            <a:off x="274638" y="1212850"/>
            <a:ext cx="4678524" cy="1680460"/>
          </a:xfrm>
        </p:spPr>
        <p:txBody>
          <a:bodyPr/>
          <a:lstStyle/>
          <a:p>
            <a:r>
              <a:rPr lang="en-GB" dirty="0" err="1" smtClean="0"/>
              <a:t>Selecciona</a:t>
            </a:r>
            <a:r>
              <a:rPr lang="en-GB" dirty="0" smtClean="0"/>
              <a:t> WNS Notification Service </a:t>
            </a:r>
            <a:r>
              <a:rPr lang="en-GB" dirty="0" err="1" smtClean="0"/>
              <a:t>en</a:t>
            </a:r>
            <a:r>
              <a:rPr lang="en-GB" dirty="0" smtClean="0"/>
              <a:t> WMAppManifest.xml</a:t>
            </a:r>
            <a:endParaRPr lang="en-GB" dirty="0"/>
          </a:p>
        </p:txBody>
      </p:sp>
      <p:sp>
        <p:nvSpPr>
          <p:cNvPr id="6" name="Slide Number Placeholder 5"/>
          <p:cNvSpPr>
            <a:spLocks noGrp="1"/>
          </p:cNvSpPr>
          <p:nvPr>
            <p:ph type="sldNum" sz="quarter" idx="13"/>
          </p:nvPr>
        </p:nvSpPr>
        <p:spPr/>
        <p:txBody>
          <a:bodyPr/>
          <a:lstStyle/>
          <a:p>
            <a:fld id="{2775DF8E-1151-4C45-8C93-3AB060627CA9}" type="slidenum">
              <a:rPr lang="en-US" smtClean="0"/>
              <a:pPr/>
              <a:t>23</a:t>
            </a:fld>
            <a:endParaRPr lang="en-US"/>
          </a:p>
        </p:txBody>
      </p:sp>
      <p:pic>
        <p:nvPicPr>
          <p:cNvPr id="7" name="Picture 6"/>
          <p:cNvPicPr>
            <a:picLocks noChangeAspect="1"/>
          </p:cNvPicPr>
          <p:nvPr/>
        </p:nvPicPr>
        <p:blipFill>
          <a:blip r:embed="rId2"/>
          <a:stretch>
            <a:fillRect/>
          </a:stretch>
        </p:blipFill>
        <p:spPr>
          <a:xfrm>
            <a:off x="4953162" y="1234436"/>
            <a:ext cx="6977410" cy="4791008"/>
          </a:xfrm>
          <a:prstGeom prst="rect">
            <a:avLst/>
          </a:prstGeom>
        </p:spPr>
      </p:pic>
    </p:spTree>
    <p:extLst>
      <p:ext uri="{BB962C8B-B14F-4D97-AF65-F5344CB8AC3E}">
        <p14:creationId xmlns:p14="http://schemas.microsoft.com/office/powerpoint/2010/main" val="34031363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75DF8E-1151-4C45-8C93-3AB060627CA9}" type="slidenum">
              <a:rPr lang="en-US" smtClean="0"/>
              <a:pPr/>
              <a:t>24</a:t>
            </a:fld>
            <a:endParaRPr lang="en-US"/>
          </a:p>
        </p:txBody>
      </p:sp>
      <p:sp>
        <p:nvSpPr>
          <p:cNvPr id="2" name="Title 1"/>
          <p:cNvSpPr>
            <a:spLocks noGrp="1"/>
          </p:cNvSpPr>
          <p:nvPr>
            <p:ph type="title"/>
          </p:nvPr>
        </p:nvSpPr>
        <p:spPr>
          <a:xfrm>
            <a:off x="274639" y="0"/>
            <a:ext cx="11889564" cy="1301402"/>
          </a:xfrm>
        </p:spPr>
        <p:txBody>
          <a:bodyPr/>
          <a:lstStyle/>
          <a:p>
            <a:r>
              <a:rPr lang="en-GB" dirty="0" err="1" smtClean="0"/>
              <a:t>Especificar</a:t>
            </a:r>
            <a:r>
              <a:rPr lang="en-GB" dirty="0" smtClean="0"/>
              <a:t> los </a:t>
            </a:r>
            <a:r>
              <a:rPr lang="en-GB" dirty="0" err="1" smtClean="0"/>
              <a:t>recursos</a:t>
            </a:r>
            <a:r>
              <a:rPr lang="en-GB" dirty="0" smtClean="0"/>
              <a:t> de Tiles e </a:t>
            </a:r>
            <a:r>
              <a:rPr lang="en-GB" dirty="0" err="1" smtClean="0"/>
              <a:t>Icono</a:t>
            </a:r>
            <a:r>
              <a:rPr lang="en-GB" dirty="0" smtClean="0"/>
              <a:t> </a:t>
            </a:r>
            <a:r>
              <a:rPr lang="en-GB" dirty="0" err="1" smtClean="0"/>
              <a:t>en</a:t>
            </a:r>
            <a:r>
              <a:rPr lang="en-GB" dirty="0" smtClean="0"/>
              <a:t> el </a:t>
            </a:r>
            <a:r>
              <a:rPr lang="en-GB" dirty="0" err="1" smtClean="0"/>
              <a:t>archivo</a:t>
            </a:r>
            <a:r>
              <a:rPr lang="en-GB" dirty="0" smtClean="0"/>
              <a:t> </a:t>
            </a:r>
            <a:r>
              <a:rPr lang="en-GB" dirty="0" err="1" smtClean="0"/>
              <a:t>package.appxmanifest</a:t>
            </a:r>
            <a:endParaRPr lang="en-GB" dirty="0"/>
          </a:p>
        </p:txBody>
      </p:sp>
      <p:sp>
        <p:nvSpPr>
          <p:cNvPr id="7" name="Text Placeholder 6"/>
          <p:cNvSpPr>
            <a:spLocks noGrp="1"/>
          </p:cNvSpPr>
          <p:nvPr>
            <p:ph type="body" sz="quarter" idx="21"/>
          </p:nvPr>
        </p:nvSpPr>
        <p:spPr>
          <a:xfrm>
            <a:off x="274639" y="1394302"/>
            <a:ext cx="11887199" cy="5367623"/>
          </a:xfrm>
          <a:solidFill>
            <a:schemeClr val="bg1">
              <a:lumMod val="95000"/>
            </a:schemeClr>
          </a:solidFill>
        </p:spPr>
        <p:txBody>
          <a:bodyPr/>
          <a:lstStyle/>
          <a:p>
            <a:r>
              <a:rPr lang="en-GB" dirty="0">
                <a:solidFill>
                  <a:srgbClr val="0000FF"/>
                </a:solidFill>
                <a:highlight>
                  <a:srgbClr val="F2F2F2"/>
                </a:highlight>
                <a:latin typeface="Consolas" panose="020B0609020204030204" pitchFamily="49" charset="0"/>
              </a:rPr>
              <a:t>&lt;?</a:t>
            </a:r>
            <a:r>
              <a:rPr lang="en-GB" dirty="0">
                <a:solidFill>
                  <a:srgbClr val="A31515"/>
                </a:solidFill>
                <a:highlight>
                  <a:srgbClr val="F2F2F2"/>
                </a:highlight>
                <a:latin typeface="Consolas" panose="020B0609020204030204" pitchFamily="49" charset="0"/>
              </a:rPr>
              <a:t>xml</a:t>
            </a:r>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version</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1.0</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encoding</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utf-8</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?&gt;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&lt;</a:t>
            </a:r>
            <a:r>
              <a:rPr lang="en-GB" dirty="0">
                <a:solidFill>
                  <a:srgbClr val="A31515"/>
                </a:solidFill>
                <a:highlight>
                  <a:srgbClr val="F2F2F2"/>
                </a:highlight>
                <a:latin typeface="Consolas" panose="020B0609020204030204" pitchFamily="49" charset="0"/>
              </a:rPr>
              <a:t>Package</a:t>
            </a:r>
            <a:r>
              <a:rPr lang="en-GB" dirty="0">
                <a:solidFill>
                  <a:srgbClr val="0000FF"/>
                </a:solidFill>
                <a:highlight>
                  <a:srgbClr val="F2F2F2"/>
                </a:highlight>
                <a:latin typeface="Consolas" panose="020B0609020204030204" pitchFamily="49" charset="0"/>
              </a:rPr>
              <a:t> </a:t>
            </a:r>
            <a:r>
              <a:rPr lang="en-GB" dirty="0" err="1" smtClean="0">
                <a:solidFill>
                  <a:srgbClr val="FF0000"/>
                </a:solidFill>
                <a:highlight>
                  <a:srgbClr val="F2F2F2"/>
                </a:highlight>
                <a:latin typeface="Consolas" panose="020B0609020204030204" pitchFamily="49" charset="0"/>
              </a:rPr>
              <a:t>xmlns</a:t>
            </a:r>
            <a:r>
              <a:rPr lang="en-GB" dirty="0" smtClean="0">
                <a:solidFill>
                  <a:srgbClr val="0000FF"/>
                </a:solidFill>
                <a:highlight>
                  <a:srgbClr val="F2F2F2"/>
                </a:highlight>
                <a:latin typeface="Consolas" panose="020B0609020204030204" pitchFamily="49" charset="0"/>
              </a:rPr>
              <a:t>=</a:t>
            </a:r>
            <a:r>
              <a:rPr lang="en-GB" dirty="0" smtClean="0">
                <a:solidFill>
                  <a:srgbClr val="0000FF"/>
                </a:solidFill>
                <a:highlight>
                  <a:srgbClr val="F2F2F2"/>
                </a:highlight>
                <a:latin typeface="Consolas" panose="020B0609020204030204" pitchFamily="49" charset="0"/>
                <a:hlinkClick r:id="rId3"/>
              </a:rPr>
              <a:t>http</a:t>
            </a:r>
            <a:r>
              <a:rPr lang="en-GB" dirty="0">
                <a:solidFill>
                  <a:srgbClr val="0000FF"/>
                </a:solidFill>
                <a:highlight>
                  <a:srgbClr val="F2F2F2"/>
                </a:highlight>
                <a:latin typeface="Consolas" panose="020B0609020204030204" pitchFamily="49" charset="0"/>
                <a:hlinkClick r:id="rId3"/>
              </a:rPr>
              <a:t>://</a:t>
            </a:r>
            <a:r>
              <a:rPr lang="en-GB" dirty="0" smtClean="0">
                <a:solidFill>
                  <a:srgbClr val="0000FF"/>
                </a:solidFill>
                <a:highlight>
                  <a:srgbClr val="F2F2F2"/>
                </a:highlight>
                <a:latin typeface="Consolas" panose="020B0609020204030204" pitchFamily="49" charset="0"/>
                <a:hlinkClick r:id="rId3"/>
              </a:rPr>
              <a:t>schemas.microsoft.com/appx/2010/manifest</a:t>
            </a:r>
            <a:r>
              <a:rPr lang="en-GB" dirty="0" smtClean="0">
                <a:solidFill>
                  <a:srgbClr val="000000"/>
                </a:solidFill>
                <a:highlight>
                  <a:srgbClr val="F2F2F2"/>
                </a:highlight>
                <a:latin typeface="Consolas" panose="020B0609020204030204" pitchFamily="49" charset="0"/>
              </a:rPr>
              <a:t> ... /&gt;</a:t>
            </a:r>
            <a:endParaRPr lang="en-GB" dirty="0">
              <a:solidFill>
                <a:srgbClr val="000000"/>
              </a:solidFill>
              <a:highlight>
                <a:srgbClr val="F2F2F2"/>
              </a:highlight>
              <a:latin typeface="Consolas" panose="020B0609020204030204" pitchFamily="49" charset="0"/>
            </a:endParaRPr>
          </a:p>
          <a:p>
            <a:r>
              <a:rPr lang="en-GB" dirty="0" smtClean="0">
                <a:solidFill>
                  <a:srgbClr val="000000"/>
                </a:solidFill>
                <a:highlight>
                  <a:srgbClr val="F2F2F2"/>
                </a:highlight>
                <a:latin typeface="Consolas" panose="020B0609020204030204" pitchFamily="49" charset="0"/>
              </a:rPr>
              <a: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&lt;</a:t>
            </a:r>
            <a:r>
              <a:rPr lang="en-GB" dirty="0">
                <a:solidFill>
                  <a:srgbClr val="A31515"/>
                </a:solidFill>
                <a:highlight>
                  <a:srgbClr val="F2F2F2"/>
                </a:highlight>
                <a:latin typeface="Consolas" panose="020B0609020204030204" pitchFamily="49" charset="0"/>
              </a:rPr>
              <a:t>Applications</a:t>
            </a:r>
            <a:r>
              <a:rPr lang="en-GB" dirty="0">
                <a:solidFill>
                  <a:srgbClr val="0000FF"/>
                </a:solidFill>
                <a:highlight>
                  <a:srgbClr val="F2F2F2"/>
                </a:highlight>
                <a:latin typeface="Consolas" panose="020B0609020204030204" pitchFamily="49" charset="0"/>
              </a:rPr>
              <a:t>&gt;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&lt;</a:t>
            </a:r>
            <a:r>
              <a:rPr lang="en-GB" dirty="0">
                <a:solidFill>
                  <a:srgbClr val="A31515"/>
                </a:solidFill>
                <a:highlight>
                  <a:srgbClr val="F2F2F2"/>
                </a:highlight>
                <a:latin typeface="Consolas" panose="020B0609020204030204" pitchFamily="49" charset="0"/>
              </a:rPr>
              <a:t>Application</a:t>
            </a:r>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Id</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smtClean="0">
                <a:solidFill>
                  <a:srgbClr val="0000FF"/>
                </a:solidFill>
                <a:highlight>
                  <a:srgbClr val="F2F2F2"/>
                </a:highlight>
                <a:latin typeface="Consolas" panose="020B0609020204030204" pitchFamily="49" charset="0"/>
              </a:rPr>
              <a:t>App</a:t>
            </a:r>
            <a:r>
              <a:rPr lang="en-GB" dirty="0" smtClean="0">
                <a:solidFill>
                  <a:srgbClr val="000000"/>
                </a:solidFill>
                <a:highlight>
                  <a:srgbClr val="F2F2F2"/>
                </a:highlight>
                <a:latin typeface="Consolas" panose="020B0609020204030204" pitchFamily="49" charset="0"/>
              </a:rPr>
              <a:t>" </a:t>
            </a:r>
            <a:r>
              <a:rPr lang="en-GB" dirty="0" smtClean="0">
                <a:solidFill>
                  <a:srgbClr val="FF0000"/>
                </a:solidFill>
                <a:highlight>
                  <a:srgbClr val="F2F2F2"/>
                </a:highlight>
                <a:latin typeface="Consolas" panose="020B0609020204030204" pitchFamily="49" charset="0"/>
              </a:rPr>
              <a:t>Executable</a:t>
            </a:r>
            <a:r>
              <a:rPr lang="en-GB" dirty="0" smtClean="0">
                <a:solidFill>
                  <a:srgbClr val="0000FF"/>
                </a:solidFill>
                <a:highlight>
                  <a:srgbClr val="F2F2F2"/>
                </a:highlight>
                <a:latin typeface="Consolas" panose="020B0609020204030204" pitchFamily="49" charset="0"/>
              </a:rPr>
              <a:t>=</a:t>
            </a:r>
            <a:r>
              <a:rPr lang="en-GB" dirty="0" smtClean="0">
                <a:solidFill>
                  <a:srgbClr val="000000"/>
                </a:solidFill>
                <a:highlight>
                  <a:srgbClr val="F2F2F2"/>
                </a:highlight>
                <a:latin typeface="Consolas" panose="020B0609020204030204" pitchFamily="49" charset="0"/>
              </a:rPr>
              <a:t>"</a:t>
            </a:r>
            <a:r>
              <a:rPr lang="en-GB" dirty="0" smtClean="0">
                <a:solidFill>
                  <a:srgbClr val="0000FF"/>
                </a:solidFill>
                <a:highlight>
                  <a:srgbClr val="F2F2F2"/>
                </a:highlight>
                <a:latin typeface="Consolas" panose="020B0609020204030204" pitchFamily="49" charset="0"/>
              </a:rPr>
              <a:t>AGHost.exe</a:t>
            </a:r>
            <a:r>
              <a:rPr lang="en-GB" dirty="0" smtClean="0">
                <a:solidFill>
                  <a:srgbClr val="000000"/>
                </a:solidFill>
                <a:highlight>
                  <a:srgbClr val="F2F2F2"/>
                </a:highlight>
                <a:latin typeface="Consolas" panose="020B0609020204030204" pitchFamily="49" charset="0"/>
              </a:rPr>
              <a:t>"</a:t>
            </a:r>
            <a:r>
              <a:rPr lang="en-GB" dirty="0" smtClean="0">
                <a:solidFill>
                  <a:srgbClr val="0000FF"/>
                </a:solidFill>
                <a:highlight>
                  <a:srgbClr val="F2F2F2"/>
                </a:highlight>
                <a:latin typeface="Consolas" panose="020B0609020204030204" pitchFamily="49" charset="0"/>
              </a:rPr>
              <a:t> </a:t>
            </a:r>
            <a:r>
              <a:rPr lang="en-GB" dirty="0" err="1">
                <a:solidFill>
                  <a:srgbClr val="FF0000"/>
                </a:solidFill>
                <a:highlight>
                  <a:srgbClr val="F2F2F2"/>
                </a:highlight>
                <a:latin typeface="Consolas" panose="020B0609020204030204" pitchFamily="49" charset="0"/>
              </a:rPr>
              <a:t>EntryPoint</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err="1">
                <a:solidFill>
                  <a:srgbClr val="0000FF"/>
                </a:solidFill>
                <a:highlight>
                  <a:srgbClr val="F2F2F2"/>
                </a:highlight>
                <a:latin typeface="Consolas" panose="020B0609020204030204" pitchFamily="49" charset="0"/>
              </a:rPr>
              <a:t>MainPage.xaml</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&gt;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&lt;</a:t>
            </a:r>
            <a:r>
              <a:rPr lang="en-GB" dirty="0">
                <a:solidFill>
                  <a:srgbClr val="A31515"/>
                </a:solidFill>
                <a:highlight>
                  <a:srgbClr val="F2F2F2"/>
                </a:highlight>
                <a:latin typeface="Consolas" panose="020B0609020204030204" pitchFamily="49" charset="0"/>
              </a:rPr>
              <a:t>m3:VisualElements</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a:t>
            </a:r>
            <a:r>
              <a:rPr lang="en-GB" dirty="0" err="1">
                <a:solidFill>
                  <a:srgbClr val="FF0000"/>
                </a:solidFill>
                <a:highlight>
                  <a:srgbClr val="F2F2F2"/>
                </a:highlight>
                <a:latin typeface="Consolas" panose="020B0609020204030204" pitchFamily="49" charset="0"/>
              </a:rPr>
              <a:t>DisplayName</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err="1">
                <a:solidFill>
                  <a:srgbClr val="0000FF"/>
                </a:solidFill>
                <a:highlight>
                  <a:srgbClr val="F2F2F2"/>
                </a:highlight>
                <a:latin typeface="Consolas" panose="020B0609020204030204" pitchFamily="49" charset="0"/>
              </a:rPr>
              <a:t>TileUpdateAfterDeactivation</a:t>
            </a:r>
            <a:r>
              <a:rPr lang="en-GB" dirty="0">
                <a:solidFill>
                  <a:srgbClr val="000000"/>
                </a:solidFill>
                <a:highlight>
                  <a:srgbClr val="F2F2F2"/>
                </a:highlight>
                <a:latin typeface="Consolas" panose="020B0609020204030204" pitchFamily="49" charset="0"/>
              </a:rPr>
              <a:t>"</a:t>
            </a:r>
          </a:p>
          <a:p>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Square150x150Logo</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Assets\SquareTile150x150.png</a:t>
            </a:r>
            <a:r>
              <a:rPr lang="en-GB" dirty="0">
                <a:solidFill>
                  <a:srgbClr val="000000"/>
                </a:solidFill>
                <a:highlight>
                  <a:srgbClr val="F2F2F2"/>
                </a:highlight>
                <a:latin typeface="Consolas" panose="020B0609020204030204" pitchFamily="49" charset="0"/>
              </a:rPr>
              <a:t>"</a:t>
            </a:r>
          </a:p>
          <a:p>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Square44x44Logo</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Assets\Logo.png</a:t>
            </a:r>
            <a:r>
              <a:rPr lang="en-GB" dirty="0">
                <a:solidFill>
                  <a:srgbClr val="000000"/>
                </a:solidFill>
                <a:highlight>
                  <a:srgbClr val="F2F2F2"/>
                </a:highlight>
                <a:latin typeface="Consolas" panose="020B0609020204030204" pitchFamily="49" charset="0"/>
              </a:rPr>
              <a:t>"</a:t>
            </a:r>
          </a:p>
          <a:p>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Description</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err="1">
                <a:solidFill>
                  <a:srgbClr val="0000FF"/>
                </a:solidFill>
                <a:highlight>
                  <a:srgbClr val="F2F2F2"/>
                </a:highlight>
                <a:latin typeface="Consolas" panose="020B0609020204030204" pitchFamily="49" charset="0"/>
              </a:rPr>
              <a:t>TileUpdateAfterDeactivation</a:t>
            </a:r>
            <a:r>
              <a:rPr lang="en-GB" dirty="0">
                <a:solidFill>
                  <a:srgbClr val="000000"/>
                </a:solidFill>
                <a:highlight>
                  <a:srgbClr val="F2F2F2"/>
                </a:highlight>
                <a:latin typeface="Consolas" panose="020B0609020204030204" pitchFamily="49" charset="0"/>
              </a:rPr>
              <a:t>"</a:t>
            </a:r>
          </a:p>
          <a:p>
            <a:r>
              <a:rPr lang="en-GB" dirty="0">
                <a:solidFill>
                  <a:srgbClr val="0000FF"/>
                </a:solidFill>
                <a:highlight>
                  <a:srgbClr val="F2F2F2"/>
                </a:highlight>
                <a:latin typeface="Consolas" panose="020B0609020204030204" pitchFamily="49" charset="0"/>
              </a:rPr>
              <a:t>          </a:t>
            </a:r>
            <a:r>
              <a:rPr lang="en-GB" dirty="0" err="1">
                <a:solidFill>
                  <a:srgbClr val="FF0000"/>
                </a:solidFill>
                <a:highlight>
                  <a:srgbClr val="F2F2F2"/>
                </a:highlight>
                <a:latin typeface="Consolas" panose="020B0609020204030204" pitchFamily="49" charset="0"/>
              </a:rPr>
              <a:t>ForegroundText</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light</a:t>
            </a:r>
            <a:r>
              <a:rPr lang="en-GB" dirty="0">
                <a:solidFill>
                  <a:srgbClr val="000000"/>
                </a:solidFill>
                <a:highlight>
                  <a:srgbClr val="F2F2F2"/>
                </a:highlight>
                <a:latin typeface="Consolas" panose="020B0609020204030204" pitchFamily="49" charset="0"/>
              </a:rPr>
              <a:t>"</a:t>
            </a:r>
          </a:p>
          <a:p>
            <a:r>
              <a:rPr lang="en-GB" dirty="0">
                <a:solidFill>
                  <a:srgbClr val="0000FF"/>
                </a:solidFill>
                <a:highlight>
                  <a:srgbClr val="F2F2F2"/>
                </a:highlight>
                <a:latin typeface="Consolas" panose="020B0609020204030204" pitchFamily="49" charset="0"/>
              </a:rPr>
              <a:t>          </a:t>
            </a:r>
            <a:r>
              <a:rPr lang="en-GB" dirty="0" err="1">
                <a:solidFill>
                  <a:srgbClr val="FF0000"/>
                </a:solidFill>
                <a:highlight>
                  <a:srgbClr val="F2F2F2"/>
                </a:highlight>
                <a:latin typeface="Consolas" panose="020B0609020204030204" pitchFamily="49" charset="0"/>
              </a:rPr>
              <a:t>BackgroundColor</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#00b2f0</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&gt;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&lt;</a:t>
            </a:r>
            <a:r>
              <a:rPr lang="en-GB" dirty="0">
                <a:solidFill>
                  <a:srgbClr val="A31515"/>
                </a:solidFill>
                <a:highlight>
                  <a:srgbClr val="F2F2F2"/>
                </a:highlight>
                <a:latin typeface="Consolas" panose="020B0609020204030204" pitchFamily="49" charset="0"/>
              </a:rPr>
              <a:t>m3:DefaultTile</a:t>
            </a:r>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Square71x71Logo</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Assets\SquareTile71x71.png</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/&gt;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&lt;</a:t>
            </a:r>
            <a:r>
              <a:rPr lang="en-GB" dirty="0">
                <a:solidFill>
                  <a:srgbClr val="A31515"/>
                </a:solidFill>
                <a:highlight>
                  <a:srgbClr val="F2F2F2"/>
                </a:highlight>
                <a:latin typeface="Consolas" panose="020B0609020204030204" pitchFamily="49" charset="0"/>
              </a:rPr>
              <a:t>m3:SplashScreen</a:t>
            </a:r>
            <a:r>
              <a:rPr lang="en-GB" dirty="0">
                <a:solidFill>
                  <a:srgbClr val="0000FF"/>
                </a:solidFill>
                <a:highlight>
                  <a:srgbClr val="F2F2F2"/>
                </a:highlight>
                <a:latin typeface="Consolas" panose="020B0609020204030204" pitchFamily="49" charset="0"/>
              </a:rPr>
              <a:t> </a:t>
            </a:r>
            <a:r>
              <a:rPr lang="en-GB" dirty="0">
                <a:solidFill>
                  <a:srgbClr val="FF0000"/>
                </a:solidFill>
                <a:highlight>
                  <a:srgbClr val="F2F2F2"/>
                </a:highlight>
                <a:latin typeface="Consolas" panose="020B0609020204030204" pitchFamily="49" charset="0"/>
              </a:rPr>
              <a:t>Image</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Assets\SplashScreen.png</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 /&gt;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&lt;</a:t>
            </a:r>
            <a:r>
              <a:rPr lang="en-GB" dirty="0">
                <a:solidFill>
                  <a:srgbClr val="A31515"/>
                </a:solidFill>
                <a:highlight>
                  <a:srgbClr val="F2F2F2"/>
                </a:highlight>
                <a:latin typeface="Consolas" panose="020B0609020204030204" pitchFamily="49" charset="0"/>
              </a:rPr>
              <a:t>m3:ApplicationView</a:t>
            </a:r>
            <a:r>
              <a:rPr lang="en-GB" dirty="0">
                <a:solidFill>
                  <a:srgbClr val="0000FF"/>
                </a:solidFill>
                <a:highlight>
                  <a:srgbClr val="F2F2F2"/>
                </a:highlight>
                <a:latin typeface="Consolas" panose="020B0609020204030204" pitchFamily="49" charset="0"/>
              </a:rPr>
              <a:t> </a:t>
            </a:r>
            <a:r>
              <a:rPr lang="en-GB" dirty="0" err="1">
                <a:solidFill>
                  <a:srgbClr val="FF0000"/>
                </a:solidFill>
                <a:highlight>
                  <a:srgbClr val="F2F2F2"/>
                </a:highlight>
                <a:latin typeface="Consolas" panose="020B0609020204030204" pitchFamily="49" charset="0"/>
              </a:rPr>
              <a:t>MinWidth</a:t>
            </a:r>
            <a:r>
              <a:rPr lang="en-GB" dirty="0">
                <a:solidFill>
                  <a:srgbClr val="0000FF"/>
                </a:solidFill>
                <a:highlight>
                  <a:srgbClr val="F2F2F2"/>
                </a:highlight>
                <a:latin typeface="Consolas" panose="020B0609020204030204" pitchFamily="49" charset="0"/>
              </a:rPr>
              <a:t>=</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width320</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/&gt; &lt;!--</a:t>
            </a:r>
            <a:r>
              <a:rPr lang="en-GB" dirty="0">
                <a:solidFill>
                  <a:srgbClr val="008000"/>
                </a:solidFill>
                <a:highlight>
                  <a:srgbClr val="F2F2F2"/>
                </a:highlight>
                <a:latin typeface="Consolas" panose="020B0609020204030204" pitchFamily="49" charset="0"/>
              </a:rPr>
              <a:t>Used in XAML Designer. DO NOT REMOVE</a:t>
            </a:r>
            <a:r>
              <a:rPr lang="en-GB" dirty="0">
                <a:solidFill>
                  <a:srgbClr val="0000FF"/>
                </a:solidFill>
                <a:highlight>
                  <a:srgbClr val="F2F2F2"/>
                </a:highlight>
                <a:latin typeface="Consolas" panose="020B0609020204030204" pitchFamily="49" charset="0"/>
              </a:rPr>
              <a:t>--&gt;</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      &lt;/</a:t>
            </a:r>
            <a:r>
              <a:rPr lang="en-GB" dirty="0">
                <a:solidFill>
                  <a:srgbClr val="A31515"/>
                </a:solidFill>
                <a:highlight>
                  <a:srgbClr val="F2F2F2"/>
                </a:highlight>
                <a:latin typeface="Consolas" panose="020B0609020204030204" pitchFamily="49" charset="0"/>
              </a:rPr>
              <a:t>m3:VisualElements</a:t>
            </a:r>
            <a:r>
              <a:rPr lang="en-GB" dirty="0">
                <a:solidFill>
                  <a:srgbClr val="0000FF"/>
                </a:solidFill>
                <a:highlight>
                  <a:srgbClr val="F2F2F2"/>
                </a:highlight>
                <a:latin typeface="Consolas" panose="020B0609020204030204" pitchFamily="49" charset="0"/>
              </a:rPr>
              <a:t>&gt;</a:t>
            </a:r>
            <a:endParaRPr lang="en-GB" dirty="0">
              <a:solidFill>
                <a:srgbClr val="000000"/>
              </a:solidFill>
              <a:highlight>
                <a:srgbClr val="F2F2F2"/>
              </a:highlight>
              <a:latin typeface="Consolas" panose="020B0609020204030204" pitchFamily="49" charset="0"/>
            </a:endParaRPr>
          </a:p>
          <a:p>
            <a:pPr marL="0" indent="0">
              <a:buNone/>
            </a:pPr>
            <a:r>
              <a:rPr lang="en-GB" dirty="0" smtClean="0">
                <a:solidFill>
                  <a:srgbClr val="000000"/>
                </a:solidFill>
                <a:highlight>
                  <a:srgbClr val="F2F2F2"/>
                </a:highlight>
                <a:latin typeface="Consolas" panose="020B0609020204030204" pitchFamily="49" charset="0"/>
              </a:rPr>
              <a:t>  ...</a:t>
            </a:r>
            <a:endParaRPr lang="en-GB" dirty="0">
              <a:solidFill>
                <a:srgbClr val="000000"/>
              </a:solidFill>
              <a:highlight>
                <a:srgbClr val="F2F2F2"/>
              </a:highlight>
              <a:latin typeface="Consolas" panose="020B0609020204030204" pitchFamily="49" charset="0"/>
            </a:endParaRPr>
          </a:p>
          <a:p>
            <a:r>
              <a:rPr lang="en-GB" dirty="0">
                <a:solidFill>
                  <a:srgbClr val="0000FF"/>
                </a:solidFill>
                <a:highlight>
                  <a:srgbClr val="F2F2F2"/>
                </a:highlight>
                <a:latin typeface="Consolas" panose="020B0609020204030204" pitchFamily="49" charset="0"/>
              </a:rPr>
              <a:t>&lt;/</a:t>
            </a:r>
            <a:r>
              <a:rPr lang="en-GB" dirty="0">
                <a:solidFill>
                  <a:srgbClr val="A31515"/>
                </a:solidFill>
                <a:highlight>
                  <a:srgbClr val="F2F2F2"/>
                </a:highlight>
                <a:latin typeface="Consolas" panose="020B0609020204030204" pitchFamily="49" charset="0"/>
              </a:rPr>
              <a:t>Package</a:t>
            </a:r>
            <a:r>
              <a:rPr lang="en-GB" dirty="0" smtClean="0">
                <a:solidFill>
                  <a:srgbClr val="0000FF"/>
                </a:solidFill>
                <a:highlight>
                  <a:srgbClr val="F2F2F2"/>
                </a:highlight>
                <a:latin typeface="Consolas" panose="020B0609020204030204" pitchFamily="49" charset="0"/>
              </a:rPr>
              <a:t>&gt;</a:t>
            </a:r>
            <a:endParaRPr lang="en-GB" dirty="0"/>
          </a:p>
        </p:txBody>
      </p:sp>
    </p:spTree>
    <p:extLst>
      <p:ext uri="{BB962C8B-B14F-4D97-AF65-F5344CB8AC3E}">
        <p14:creationId xmlns:p14="http://schemas.microsoft.com/office/powerpoint/2010/main" val="24243749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Otras</a:t>
            </a:r>
            <a:r>
              <a:rPr lang="en-GB" dirty="0" smtClean="0"/>
              <a:t> </a:t>
            </a:r>
            <a:r>
              <a:rPr lang="en-GB" dirty="0" err="1" smtClean="0"/>
              <a:t>consideraciones</a:t>
            </a:r>
            <a:r>
              <a:rPr lang="en-GB" dirty="0" smtClean="0"/>
              <a:t>…</a:t>
            </a:r>
            <a:endParaRPr lang="en-GB" dirty="0"/>
          </a:p>
        </p:txBody>
      </p:sp>
      <p:sp>
        <p:nvSpPr>
          <p:cNvPr id="8" name="Text Placeholder 7"/>
          <p:cNvSpPr>
            <a:spLocks noGrp="1"/>
          </p:cNvSpPr>
          <p:nvPr>
            <p:ph type="body" sz="quarter" idx="10"/>
          </p:nvPr>
        </p:nvSpPr>
        <p:spPr>
          <a:xfrm>
            <a:off x="274638" y="1212850"/>
            <a:ext cx="11887200" cy="5946243"/>
          </a:xfrm>
        </p:spPr>
        <p:txBody>
          <a:bodyPr/>
          <a:lstStyle/>
          <a:p>
            <a:r>
              <a:rPr lang="en-GB" dirty="0" err="1" smtClean="0"/>
              <a:t>Cuando</a:t>
            </a:r>
            <a:r>
              <a:rPr lang="en-GB" dirty="0" smtClean="0"/>
              <a:t> </a:t>
            </a:r>
            <a:r>
              <a:rPr lang="en-GB" dirty="0" err="1" smtClean="0"/>
              <a:t>actualizamos</a:t>
            </a:r>
            <a:r>
              <a:rPr lang="en-GB" dirty="0" smtClean="0"/>
              <a:t> a WNS, </a:t>
            </a:r>
            <a:r>
              <a:rPr lang="en-GB" dirty="0" err="1" smtClean="0"/>
              <a:t>debemos</a:t>
            </a:r>
            <a:r>
              <a:rPr lang="en-GB" dirty="0" smtClean="0"/>
              <a:t> </a:t>
            </a:r>
            <a:r>
              <a:rPr lang="en-GB" dirty="0" err="1" smtClean="0"/>
              <a:t>tener</a:t>
            </a:r>
            <a:r>
              <a:rPr lang="en-GB" dirty="0" smtClean="0"/>
              <a:t> </a:t>
            </a:r>
            <a:r>
              <a:rPr lang="en-GB" dirty="0" err="1" smtClean="0"/>
              <a:t>en</a:t>
            </a:r>
            <a:r>
              <a:rPr lang="en-GB" dirty="0" smtClean="0"/>
              <a:t> </a:t>
            </a:r>
            <a:r>
              <a:rPr lang="en-GB" dirty="0" err="1" smtClean="0"/>
              <a:t>cuenta</a:t>
            </a:r>
            <a:r>
              <a:rPr lang="en-GB" dirty="0" smtClean="0"/>
              <a:t> </a:t>
            </a:r>
            <a:r>
              <a:rPr lang="en-GB" dirty="0" err="1" smtClean="0"/>
              <a:t>las</a:t>
            </a:r>
            <a:r>
              <a:rPr lang="en-GB" dirty="0" smtClean="0"/>
              <a:t> </a:t>
            </a:r>
            <a:r>
              <a:rPr lang="en-GB" dirty="0" err="1" smtClean="0"/>
              <a:t>siguientes</a:t>
            </a:r>
            <a:r>
              <a:rPr lang="en-GB" dirty="0" smtClean="0"/>
              <a:t> </a:t>
            </a:r>
            <a:r>
              <a:rPr lang="en-GB" dirty="0" err="1" smtClean="0"/>
              <a:t>consideraciones</a:t>
            </a:r>
            <a:r>
              <a:rPr lang="en-GB" dirty="0" smtClean="0"/>
              <a:t>:</a:t>
            </a:r>
          </a:p>
          <a:p>
            <a:pPr marL="342900" lvl="1" indent="-342900">
              <a:buFont typeface="Arial" panose="020B0604020202020204" pitchFamily="34" charset="0"/>
              <a:buChar char="•"/>
            </a:pPr>
            <a:r>
              <a:rPr lang="en-GB" sz="2400" dirty="0" err="1" smtClean="0"/>
              <a:t>Establecer</a:t>
            </a:r>
            <a:r>
              <a:rPr lang="en-GB" sz="2400" dirty="0" smtClean="0"/>
              <a:t> </a:t>
            </a:r>
            <a:r>
              <a:rPr lang="en-GB" sz="2400" b="1" dirty="0" err="1" smtClean="0"/>
              <a:t>ToastCapable</a:t>
            </a:r>
            <a:r>
              <a:rPr lang="en-GB" sz="2400" b="1" dirty="0" smtClean="0"/>
              <a:t> </a:t>
            </a:r>
            <a:r>
              <a:rPr lang="en-GB" sz="2400" b="1" dirty="0"/>
              <a:t>= true </a:t>
            </a:r>
            <a:r>
              <a:rPr lang="en-GB" sz="2400" dirty="0" err="1" smtClean="0"/>
              <a:t>en</a:t>
            </a:r>
            <a:r>
              <a:rPr lang="en-GB" sz="2400" dirty="0" smtClean="0"/>
              <a:t> el archive </a:t>
            </a:r>
            <a:r>
              <a:rPr lang="en-GB" sz="2400" dirty="0" err="1" smtClean="0"/>
              <a:t>Package.appxmanifest</a:t>
            </a:r>
            <a:r>
              <a:rPr lang="en-GB" sz="2400" dirty="0" smtClean="0"/>
              <a:t> file </a:t>
            </a:r>
            <a:r>
              <a:rPr lang="en-GB" sz="2400" dirty="0" err="1" smtClean="0"/>
              <a:t>si</a:t>
            </a:r>
            <a:r>
              <a:rPr lang="en-GB" sz="2400" dirty="0" smtClean="0"/>
              <a:t> </a:t>
            </a:r>
            <a:r>
              <a:rPr lang="en-GB" sz="2400" dirty="0" err="1" smtClean="0"/>
              <a:t>queremos</a:t>
            </a:r>
            <a:r>
              <a:rPr lang="en-GB" sz="2400" dirty="0" smtClean="0"/>
              <a:t> </a:t>
            </a:r>
            <a:r>
              <a:rPr lang="en-GB" sz="2400" dirty="0" err="1" smtClean="0"/>
              <a:t>lanzar</a:t>
            </a:r>
            <a:r>
              <a:rPr lang="en-GB" sz="2400" dirty="0" smtClean="0"/>
              <a:t> </a:t>
            </a:r>
            <a:r>
              <a:rPr lang="en-GB" sz="2400" dirty="0" err="1" smtClean="0"/>
              <a:t>notificaciones</a:t>
            </a:r>
            <a:r>
              <a:rPr lang="en-GB" sz="2400" dirty="0" smtClean="0"/>
              <a:t> Toast.</a:t>
            </a:r>
          </a:p>
          <a:p>
            <a:pPr marL="342900" lvl="1" indent="-342900">
              <a:buFont typeface="Arial" panose="020B0604020202020204" pitchFamily="34" charset="0"/>
              <a:buChar char="•"/>
            </a:pPr>
            <a:r>
              <a:rPr lang="en-GB" sz="2400" dirty="0" smtClean="0"/>
              <a:t>El Cycle </a:t>
            </a:r>
            <a:r>
              <a:rPr lang="en-GB" sz="2400" dirty="0"/>
              <a:t>tile </a:t>
            </a:r>
            <a:r>
              <a:rPr lang="en-GB" sz="2400" dirty="0" smtClean="0"/>
              <a:t>no </a:t>
            </a:r>
            <a:r>
              <a:rPr lang="en-GB" sz="2400" dirty="0" err="1" smtClean="0"/>
              <a:t>esta</a:t>
            </a:r>
            <a:r>
              <a:rPr lang="en-GB" sz="2400" dirty="0" smtClean="0"/>
              <a:t> </a:t>
            </a:r>
            <a:r>
              <a:rPr lang="en-GB" sz="2400" dirty="0" err="1" smtClean="0"/>
              <a:t>soportado</a:t>
            </a:r>
            <a:r>
              <a:rPr lang="en-GB" sz="2400" dirty="0" smtClean="0"/>
              <a:t>. </a:t>
            </a:r>
            <a:r>
              <a:rPr lang="en-GB" sz="2400" dirty="0" err="1" smtClean="0"/>
              <a:t>Podemos</a:t>
            </a:r>
            <a:r>
              <a:rPr lang="en-GB" sz="2400" dirty="0" smtClean="0"/>
              <a:t> </a:t>
            </a:r>
            <a:r>
              <a:rPr lang="en-GB" sz="2400" dirty="0" err="1" smtClean="0"/>
              <a:t>utilizar</a:t>
            </a:r>
            <a:r>
              <a:rPr lang="en-GB" sz="2400" dirty="0" smtClean="0"/>
              <a:t> colas de </a:t>
            </a:r>
            <a:r>
              <a:rPr lang="en-GB" sz="2400" dirty="0" err="1" smtClean="0"/>
              <a:t>notificaciones</a:t>
            </a:r>
            <a:r>
              <a:rPr lang="en-GB" sz="2400" dirty="0" smtClean="0"/>
              <a:t> </a:t>
            </a:r>
            <a:r>
              <a:rPr lang="en-GB" sz="2400" dirty="0" err="1" smtClean="0"/>
              <a:t>en</a:t>
            </a:r>
            <a:r>
              <a:rPr lang="en-GB" sz="2400" dirty="0" smtClean="0"/>
              <a:t> el Tile y la </a:t>
            </a:r>
            <a:r>
              <a:rPr lang="en-GB" sz="2400" dirty="0" err="1" smtClean="0"/>
              <a:t>plantilla</a:t>
            </a:r>
            <a:r>
              <a:rPr lang="en-GB" sz="2400" dirty="0" smtClean="0"/>
              <a:t> peek.</a:t>
            </a:r>
          </a:p>
          <a:p>
            <a:pPr marL="342900" lvl="1" indent="-342900">
              <a:buFont typeface="Arial" panose="020B0604020202020204" pitchFamily="34" charset="0"/>
              <a:buChar char="•"/>
            </a:pPr>
            <a:r>
              <a:rPr lang="en-GB" sz="2400" dirty="0" smtClean="0"/>
              <a:t>Flip tile no </a:t>
            </a:r>
            <a:r>
              <a:rPr lang="en-GB" sz="2400" dirty="0" err="1" smtClean="0"/>
              <a:t>soportado</a:t>
            </a:r>
            <a:r>
              <a:rPr lang="en-GB" sz="2400" dirty="0"/>
              <a:t>. </a:t>
            </a:r>
            <a:r>
              <a:rPr lang="en-GB" sz="2400" dirty="0" err="1"/>
              <a:t>Podemos</a:t>
            </a:r>
            <a:r>
              <a:rPr lang="en-GB" sz="2400" dirty="0"/>
              <a:t> </a:t>
            </a:r>
            <a:r>
              <a:rPr lang="en-GB" sz="2400" dirty="0" err="1"/>
              <a:t>utilizar</a:t>
            </a:r>
            <a:r>
              <a:rPr lang="en-GB" sz="2400" dirty="0"/>
              <a:t> colas de </a:t>
            </a:r>
            <a:r>
              <a:rPr lang="en-GB" sz="2400" dirty="0" err="1"/>
              <a:t>notificaciones</a:t>
            </a:r>
            <a:r>
              <a:rPr lang="en-GB" sz="2400" dirty="0"/>
              <a:t> </a:t>
            </a:r>
            <a:r>
              <a:rPr lang="en-GB" sz="2400" dirty="0" err="1"/>
              <a:t>en</a:t>
            </a:r>
            <a:r>
              <a:rPr lang="en-GB" sz="2400" dirty="0"/>
              <a:t> el Tile </a:t>
            </a:r>
            <a:r>
              <a:rPr lang="en-GB" sz="2400" dirty="0" smtClean="0"/>
              <a:t>o </a:t>
            </a:r>
            <a:r>
              <a:rPr lang="en-GB" sz="2400" dirty="0"/>
              <a:t>la </a:t>
            </a:r>
            <a:r>
              <a:rPr lang="en-GB" sz="2400" dirty="0" err="1"/>
              <a:t>plantilla</a:t>
            </a:r>
            <a:r>
              <a:rPr lang="en-GB" sz="2400" dirty="0"/>
              <a:t> peek. </a:t>
            </a:r>
            <a:endParaRPr lang="en-GB" sz="2400" dirty="0" smtClean="0"/>
          </a:p>
          <a:p>
            <a:pPr marL="342900" lvl="1" indent="-342900">
              <a:buFont typeface="Arial" panose="020B0604020202020204" pitchFamily="34" charset="0"/>
              <a:buChar char="•"/>
            </a:pPr>
            <a:r>
              <a:rPr lang="en-GB" sz="2400" dirty="0" err="1" smtClean="0"/>
              <a:t>Usar</a:t>
            </a:r>
            <a:r>
              <a:rPr lang="en-GB" sz="2400" dirty="0" smtClean="0"/>
              <a:t> el </a:t>
            </a:r>
            <a:r>
              <a:rPr lang="en-GB" sz="2400" dirty="0" err="1" smtClean="0"/>
              <a:t>modelo</a:t>
            </a:r>
            <a:r>
              <a:rPr lang="en-GB" sz="2400" dirty="0" smtClean="0"/>
              <a:t> de </a:t>
            </a:r>
            <a:r>
              <a:rPr lang="en-GB" sz="2400" dirty="0" err="1" smtClean="0"/>
              <a:t>navegación</a:t>
            </a:r>
            <a:r>
              <a:rPr lang="en-GB" sz="2400" dirty="0" smtClean="0"/>
              <a:t> apps Silverlight, </a:t>
            </a:r>
            <a:r>
              <a:rPr lang="en-GB" sz="2400" dirty="0" err="1" smtClean="0"/>
              <a:t>Ejemplo</a:t>
            </a:r>
            <a:r>
              <a:rPr lang="en-GB" sz="2400" dirty="0" smtClean="0"/>
              <a:t>: </a:t>
            </a:r>
            <a:r>
              <a:rPr lang="en-GB" sz="2400" dirty="0"/>
              <a:t>“/</a:t>
            </a:r>
            <a:r>
              <a:rPr lang="en-GB" sz="2400" dirty="0" smtClean="0"/>
              <a:t>Page2.xaml?how=toast”</a:t>
            </a:r>
          </a:p>
          <a:p>
            <a:pPr marL="342900" lvl="1" indent="-342900">
              <a:buFont typeface="Arial" panose="020B0604020202020204" pitchFamily="34" charset="0"/>
              <a:buChar char="•"/>
            </a:pPr>
            <a:r>
              <a:rPr lang="en-GB" sz="2400" dirty="0" err="1" smtClean="0"/>
              <a:t>Cuando</a:t>
            </a:r>
            <a:r>
              <a:rPr lang="en-GB" sz="2400" dirty="0" smtClean="0"/>
              <a:t> </a:t>
            </a:r>
            <a:r>
              <a:rPr lang="en-GB" sz="2400" dirty="0" err="1" smtClean="0"/>
              <a:t>usamos</a:t>
            </a:r>
            <a:r>
              <a:rPr lang="en-GB" sz="2400" dirty="0" smtClean="0"/>
              <a:t> el </a:t>
            </a:r>
            <a:r>
              <a:rPr lang="en-GB" sz="2400" dirty="0" err="1" smtClean="0"/>
              <a:t>método</a:t>
            </a:r>
            <a:r>
              <a:rPr lang="en-GB" sz="2400" dirty="0" smtClean="0"/>
              <a:t> </a:t>
            </a:r>
            <a:r>
              <a:rPr lang="en-GB" sz="2400" b="1" dirty="0" err="1" smtClean="0"/>
              <a:t>RequestCreateAsync</a:t>
            </a:r>
            <a:r>
              <a:rPr lang="en-GB" sz="2400" b="1" dirty="0" smtClean="0"/>
              <a:t>() </a:t>
            </a:r>
            <a:r>
              <a:rPr lang="en-GB" sz="2400" dirty="0" smtClean="0"/>
              <a:t>para </a:t>
            </a:r>
            <a:r>
              <a:rPr lang="en-GB" sz="2400" dirty="0" err="1" smtClean="0"/>
              <a:t>crear</a:t>
            </a:r>
            <a:r>
              <a:rPr lang="en-GB" sz="2400" dirty="0" smtClean="0"/>
              <a:t> un tile </a:t>
            </a:r>
            <a:r>
              <a:rPr lang="en-GB" sz="2400" dirty="0" err="1" smtClean="0"/>
              <a:t>secundario</a:t>
            </a:r>
            <a:r>
              <a:rPr lang="en-GB" sz="2400" dirty="0" smtClean="0"/>
              <a:t>, </a:t>
            </a:r>
            <a:r>
              <a:rPr lang="en-GB" sz="2400" dirty="0" err="1" smtClean="0"/>
              <a:t>en</a:t>
            </a:r>
            <a:r>
              <a:rPr lang="en-GB" sz="2400" dirty="0" smtClean="0"/>
              <a:t> Windows Phone la app se </a:t>
            </a:r>
            <a:r>
              <a:rPr lang="en-GB" sz="2400" dirty="0" err="1" smtClean="0"/>
              <a:t>suspenderá</a:t>
            </a:r>
            <a:r>
              <a:rPr lang="en-GB" sz="2400" dirty="0" smtClean="0"/>
              <a:t> </a:t>
            </a:r>
            <a:r>
              <a:rPr lang="en-GB" sz="2400" dirty="0" err="1" smtClean="0"/>
              <a:t>automáticamente</a:t>
            </a:r>
            <a:r>
              <a:rPr lang="en-GB" sz="2400" dirty="0" smtClean="0"/>
              <a:t> (no </a:t>
            </a:r>
            <a:r>
              <a:rPr lang="en-GB" sz="2400" dirty="0" err="1" smtClean="0"/>
              <a:t>como</a:t>
            </a:r>
            <a:r>
              <a:rPr lang="en-GB" sz="2400" dirty="0" smtClean="0"/>
              <a:t> </a:t>
            </a:r>
            <a:r>
              <a:rPr lang="en-GB" sz="2400" dirty="0" err="1" smtClean="0"/>
              <a:t>en</a:t>
            </a:r>
            <a:r>
              <a:rPr lang="en-GB" sz="2400" dirty="0" smtClean="0"/>
              <a:t> Windows). Se </a:t>
            </a:r>
            <a:r>
              <a:rPr lang="en-GB" sz="2400" dirty="0" err="1" smtClean="0"/>
              <a:t>actualizará</a:t>
            </a:r>
            <a:r>
              <a:rPr lang="en-GB" sz="2400" dirty="0" smtClean="0"/>
              <a:t> el tile </a:t>
            </a:r>
            <a:r>
              <a:rPr lang="en-GB" sz="2400" dirty="0" err="1" smtClean="0"/>
              <a:t>anaclado</a:t>
            </a:r>
            <a:r>
              <a:rPr lang="en-GB" sz="2400" dirty="0" smtClean="0"/>
              <a:t> </a:t>
            </a:r>
            <a:r>
              <a:rPr lang="en-GB" sz="2400" dirty="0" err="1" smtClean="0"/>
              <a:t>en</a:t>
            </a:r>
            <a:r>
              <a:rPr lang="en-GB" sz="2400" dirty="0" smtClean="0"/>
              <a:t> el </a:t>
            </a:r>
            <a:r>
              <a:rPr lang="en-GB" sz="2400" dirty="0" err="1" smtClean="0"/>
              <a:t>evento</a:t>
            </a:r>
            <a:r>
              <a:rPr lang="en-GB" sz="2400" dirty="0" smtClean="0"/>
              <a:t> Deactivated de la app.</a:t>
            </a:r>
          </a:p>
          <a:p>
            <a:pPr marL="342900" lvl="1" indent="-342900">
              <a:buFont typeface="Arial" panose="020B0604020202020204" pitchFamily="34" charset="0"/>
              <a:buChar char="•"/>
            </a:pPr>
            <a:r>
              <a:rPr lang="en-GB" sz="2400" dirty="0" err="1" smtClean="0"/>
              <a:t>Asegurar</a:t>
            </a:r>
            <a:r>
              <a:rPr lang="en-GB" sz="2400" dirty="0" smtClean="0"/>
              <a:t> </a:t>
            </a:r>
            <a:r>
              <a:rPr lang="en-GB" sz="2400" dirty="0" err="1" smtClean="0"/>
              <a:t>que</a:t>
            </a:r>
            <a:r>
              <a:rPr lang="en-GB" sz="2400" dirty="0" smtClean="0"/>
              <a:t> se hay </a:t>
            </a:r>
            <a:r>
              <a:rPr lang="en-GB" sz="2400" b="1" dirty="0" smtClean="0">
                <a:latin typeface="Consolas" panose="020B0609020204030204" pitchFamily="49" charset="0"/>
                <a:cs typeface="Consolas" panose="020B0609020204030204" pitchFamily="49" charset="0"/>
              </a:rPr>
              <a:t>using</a:t>
            </a:r>
            <a:r>
              <a:rPr lang="en-GB" sz="2400" dirty="0" smtClean="0"/>
              <a:t> de los namespaces de MPNS (</a:t>
            </a:r>
            <a:r>
              <a:rPr lang="en-GB" sz="2400" dirty="0" err="1" smtClean="0">
                <a:latin typeface="Consolas" panose="020B0609020204030204" pitchFamily="49" charset="0"/>
                <a:cs typeface="Consolas" panose="020B0609020204030204" pitchFamily="49" charset="0"/>
              </a:rPr>
              <a:t>Microsoft.Phone.Notification</a:t>
            </a:r>
            <a:r>
              <a:rPr lang="en-GB" sz="2400" dirty="0" smtClean="0"/>
              <a:t>, </a:t>
            </a:r>
            <a:r>
              <a:rPr lang="en-GB" sz="2400" dirty="0" err="1" smtClean="0">
                <a:latin typeface="Consolas" panose="020B0609020204030204" pitchFamily="49" charset="0"/>
                <a:cs typeface="Consolas" panose="020B0609020204030204" pitchFamily="49" charset="0"/>
              </a:rPr>
              <a:t>Microsoft.Phone.Shell</a:t>
            </a:r>
            <a:r>
              <a:rPr lang="en-GB" sz="2400" dirty="0">
                <a:latin typeface="Consolas" panose="020B0609020204030204" pitchFamily="49" charset="0"/>
                <a:cs typeface="Consolas" panose="020B0609020204030204" pitchFamily="49" charset="0"/>
              </a:rPr>
              <a:t>.*Tile</a:t>
            </a:r>
            <a:r>
              <a:rPr lang="en-GB" sz="2400" dirty="0" smtClean="0">
                <a:latin typeface="Consolas" panose="020B0609020204030204" pitchFamily="49" charset="0"/>
                <a:cs typeface="Consolas" panose="020B0609020204030204" pitchFamily="49" charset="0"/>
              </a:rPr>
              <a:t>* </a:t>
            </a:r>
            <a:r>
              <a:rPr lang="en-GB" sz="2400" dirty="0" smtClean="0"/>
              <a:t>o </a:t>
            </a:r>
            <a:r>
              <a:rPr lang="en-GB" sz="2400" dirty="0" err="1" smtClean="0">
                <a:latin typeface="Consolas" panose="020B0609020204030204" pitchFamily="49" charset="0"/>
                <a:cs typeface="Consolas" panose="020B0609020204030204" pitchFamily="49" charset="0"/>
              </a:rPr>
              <a:t>Microsoft.Phone.Shell.ShellToast</a:t>
            </a:r>
            <a:r>
              <a:rPr lang="en-GB" sz="2400" dirty="0" smtClean="0"/>
              <a:t>)</a:t>
            </a:r>
            <a:endParaRPr lang="en-GB" sz="2400" dirty="0"/>
          </a:p>
        </p:txBody>
      </p:sp>
      <p:sp>
        <p:nvSpPr>
          <p:cNvPr id="4" name="Slide Number Placeholder 3"/>
          <p:cNvSpPr>
            <a:spLocks noGrp="1"/>
          </p:cNvSpPr>
          <p:nvPr>
            <p:ph type="sldNum" sz="quarter" idx="13"/>
          </p:nvPr>
        </p:nvSpPr>
        <p:spPr/>
        <p:txBody>
          <a:bodyPr/>
          <a:lstStyle/>
          <a:p>
            <a:fld id="{2775DF8E-1151-4C45-8C93-3AB060627CA9}" type="slidenum">
              <a:rPr lang="en-US" smtClean="0"/>
              <a:pPr/>
              <a:t>25</a:t>
            </a:fld>
            <a:endParaRPr lang="en-US"/>
          </a:p>
        </p:txBody>
      </p:sp>
    </p:spTree>
    <p:extLst>
      <p:ext uri="{BB962C8B-B14F-4D97-AF65-F5344CB8AC3E}">
        <p14:creationId xmlns:p14="http://schemas.microsoft.com/office/powerpoint/2010/main" val="254553310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75DF8E-1151-4C45-8C93-3AB060627CA9}" type="slidenum">
              <a:rPr lang="en-US" smtClean="0"/>
              <a:pPr/>
              <a:t>26</a:t>
            </a:fld>
            <a:endParaRPr lang="en-US"/>
          </a:p>
        </p:txBody>
      </p:sp>
      <p:sp>
        <p:nvSpPr>
          <p:cNvPr id="7" name="Title 6"/>
          <p:cNvSpPr>
            <a:spLocks noGrp="1"/>
          </p:cNvSpPr>
          <p:nvPr>
            <p:ph type="title"/>
          </p:nvPr>
        </p:nvSpPr>
        <p:spPr/>
        <p:txBody>
          <a:bodyPr/>
          <a:lstStyle/>
          <a:p>
            <a:r>
              <a:rPr lang="en-GB" dirty="0" err="1"/>
              <a:t>Anclar</a:t>
            </a:r>
            <a:r>
              <a:rPr lang="en-GB" dirty="0"/>
              <a:t> un tile </a:t>
            </a:r>
            <a:r>
              <a:rPr lang="en-GB" dirty="0" err="1"/>
              <a:t>secundario</a:t>
            </a:r>
            <a:r>
              <a:rPr lang="en-GB" dirty="0"/>
              <a:t> </a:t>
            </a:r>
            <a:r>
              <a:rPr lang="en-GB" dirty="0" err="1"/>
              <a:t>usando</a:t>
            </a:r>
            <a:r>
              <a:rPr lang="en-GB" dirty="0"/>
              <a:t> </a:t>
            </a:r>
            <a:r>
              <a:rPr lang="en-GB" dirty="0" smtClean="0"/>
              <a:t>APIs WNS</a:t>
            </a:r>
            <a:endParaRPr lang="en-GB" dirty="0"/>
          </a:p>
        </p:txBody>
      </p:sp>
      <p:sp>
        <p:nvSpPr>
          <p:cNvPr id="8" name="Text Placeholder 7"/>
          <p:cNvSpPr>
            <a:spLocks noGrp="1"/>
          </p:cNvSpPr>
          <p:nvPr>
            <p:ph type="body" sz="quarter" idx="21"/>
          </p:nvPr>
        </p:nvSpPr>
        <p:spPr>
          <a:xfrm>
            <a:off x="275821" y="1212849"/>
            <a:ext cx="11887199" cy="5604611"/>
          </a:xfrm>
          <a:solidFill>
            <a:schemeClr val="bg1">
              <a:lumMod val="95000"/>
            </a:schemeClr>
          </a:solidFill>
        </p:spPr>
        <p:txBody>
          <a:bodyPr/>
          <a:lstStyle/>
          <a:p>
            <a:r>
              <a:rPr lang="en-GB" dirty="0">
                <a:solidFill>
                  <a:srgbClr val="0000FF"/>
                </a:solidFill>
                <a:highlight>
                  <a:srgbClr val="F2F2F2"/>
                </a:highlight>
                <a:latin typeface="Consolas" panose="020B0609020204030204" pitchFamily="49" charset="0"/>
              </a:rPr>
              <a:t>private</a:t>
            </a:r>
            <a:r>
              <a:rPr lang="en-GB" dirty="0">
                <a:solidFill>
                  <a:srgbClr val="000000"/>
                </a:solidFill>
                <a:highlight>
                  <a:srgbClr val="F2F2F2"/>
                </a:highlight>
                <a:latin typeface="Consolas" panose="020B0609020204030204" pitchFamily="49" charset="0"/>
              </a:rPr>
              <a:t> </a:t>
            </a:r>
            <a:r>
              <a:rPr lang="en-GB" dirty="0" err="1">
                <a:solidFill>
                  <a:srgbClr val="0000FF"/>
                </a:solidFill>
                <a:highlight>
                  <a:srgbClr val="F2F2F2"/>
                </a:highlight>
                <a:latin typeface="Consolas" panose="020B0609020204030204" pitchFamily="49" charset="0"/>
              </a:rPr>
              <a:t>async</a:t>
            </a:r>
            <a:r>
              <a:rPr lang="en-GB" dirty="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void</a:t>
            </a:r>
            <a:r>
              <a:rPr lang="en-GB" dirty="0">
                <a:solidFill>
                  <a:srgbClr val="000000"/>
                </a:solidFill>
                <a:highlight>
                  <a:srgbClr val="F2F2F2"/>
                </a:highlight>
                <a:latin typeface="Consolas" panose="020B0609020204030204" pitchFamily="49" charset="0"/>
              </a:rPr>
              <a:t> </a:t>
            </a:r>
            <a:r>
              <a:rPr lang="en-GB" dirty="0" err="1">
                <a:solidFill>
                  <a:srgbClr val="000000"/>
                </a:solidFill>
                <a:highlight>
                  <a:srgbClr val="F2F2F2"/>
                </a:highlight>
                <a:latin typeface="Consolas" panose="020B0609020204030204" pitchFamily="49" charset="0"/>
              </a:rPr>
              <a:t>PinAndUpdate_Click</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object</a:t>
            </a:r>
            <a:r>
              <a:rPr lang="en-GB" dirty="0">
                <a:solidFill>
                  <a:srgbClr val="000000"/>
                </a:solidFill>
                <a:highlight>
                  <a:srgbClr val="F2F2F2"/>
                </a:highlight>
                <a:latin typeface="Consolas" panose="020B0609020204030204" pitchFamily="49" charset="0"/>
              </a:rPr>
              <a:t> sender, </a:t>
            </a:r>
            <a:r>
              <a:rPr lang="en-GB" dirty="0" err="1">
                <a:solidFill>
                  <a:srgbClr val="2B91AF"/>
                </a:solidFill>
                <a:highlight>
                  <a:srgbClr val="F2F2F2"/>
                </a:highlight>
                <a:latin typeface="Consolas" panose="020B0609020204030204" pitchFamily="49" charset="0"/>
              </a:rPr>
              <a:t>RoutedEventArgs</a:t>
            </a:r>
            <a:r>
              <a:rPr lang="en-GB" dirty="0">
                <a:solidFill>
                  <a:srgbClr val="000000"/>
                </a:solidFill>
                <a:highlight>
                  <a:srgbClr val="F2F2F2"/>
                </a:highlight>
                <a:latin typeface="Consolas" panose="020B0609020204030204" pitchFamily="49" charset="0"/>
              </a:rPr>
              <a:t> e)</a:t>
            </a:r>
          </a:p>
          <a:p>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    </a:t>
            </a:r>
            <a:r>
              <a:rPr lang="en-GB" dirty="0">
                <a:solidFill>
                  <a:srgbClr val="008000"/>
                </a:solidFill>
                <a:highlight>
                  <a:srgbClr val="F2F2F2"/>
                </a:highlight>
                <a:latin typeface="Consolas" panose="020B0609020204030204" pitchFamily="49" charset="0"/>
              </a:rPr>
              <a:t>// Create the original Square150x150 tile</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err="1">
                <a:solidFill>
                  <a:srgbClr val="0000FF"/>
                </a:solidFill>
                <a:highlight>
                  <a:srgbClr val="F2F2F2"/>
                </a:highlight>
                <a:latin typeface="Consolas" panose="020B0609020204030204" pitchFamily="49" charset="0"/>
              </a:rPr>
              <a:t>var</a:t>
            </a:r>
            <a:r>
              <a:rPr lang="en-GB" dirty="0">
                <a:solidFill>
                  <a:srgbClr val="000000"/>
                </a:solidFill>
                <a:highlight>
                  <a:srgbClr val="F2F2F2"/>
                </a:highlight>
                <a:latin typeface="Consolas" panose="020B0609020204030204" pitchFamily="49" charset="0"/>
              </a:rPr>
              <a:t> tile = </a:t>
            </a:r>
            <a:r>
              <a:rPr lang="en-GB" dirty="0">
                <a:solidFill>
                  <a:srgbClr val="0000FF"/>
                </a:solidFill>
                <a:highlight>
                  <a:srgbClr val="F2F2F2"/>
                </a:highlight>
                <a:latin typeface="Consolas" panose="020B0609020204030204" pitchFamily="49" charset="0"/>
              </a:rPr>
              <a:t>new</a:t>
            </a:r>
            <a:r>
              <a:rPr lang="en-GB" dirty="0">
                <a:solidFill>
                  <a:srgbClr val="000000"/>
                </a:solidFill>
                <a:highlight>
                  <a:srgbClr val="F2F2F2"/>
                </a:highlight>
                <a:latin typeface="Consolas" panose="020B0609020204030204" pitchFamily="49" charset="0"/>
              </a:rPr>
              <a:t> </a:t>
            </a:r>
            <a:r>
              <a:rPr lang="en-GB" dirty="0" err="1">
                <a:solidFill>
                  <a:srgbClr val="2B91AF"/>
                </a:solidFill>
                <a:highlight>
                  <a:srgbClr val="F2F2F2"/>
                </a:highlight>
                <a:latin typeface="Consolas" panose="020B0609020204030204" pitchFamily="49" charset="0"/>
              </a:rPr>
              <a:t>SecondaryTile</a:t>
            </a:r>
            <a:r>
              <a:rPr lang="en-GB" dirty="0">
                <a:solidFill>
                  <a:srgbClr val="000000"/>
                </a:solidFill>
                <a:highlight>
                  <a:srgbClr val="F2F2F2"/>
                </a:highlight>
                <a:latin typeface="Consolas" panose="020B0609020204030204" pitchFamily="49" charset="0"/>
              </a:rPr>
              <a:t>(SCENARIO1_TILEID, </a:t>
            </a:r>
            <a:r>
              <a:rPr lang="en-GB" dirty="0">
                <a:solidFill>
                  <a:srgbClr val="A31515"/>
                </a:solidFill>
                <a:highlight>
                  <a:srgbClr val="F2F2F2"/>
                </a:highlight>
                <a:latin typeface="Consolas" panose="020B0609020204030204" pitchFamily="49" charset="0"/>
              </a:rPr>
              <a:t>"Scenario 1"</a:t>
            </a:r>
            <a:r>
              <a:rPr lang="en-GB" dirty="0">
                <a:solidFill>
                  <a:srgbClr val="000000"/>
                </a:solidFill>
                <a:highlight>
                  <a:srgbClr val="F2F2F2"/>
                </a:highlight>
                <a:latin typeface="Consolas" panose="020B0609020204030204" pitchFamily="49" charset="0"/>
              </a:rPr>
              <a:t>, </a:t>
            </a:r>
            <a:r>
              <a:rPr lang="en-GB" dirty="0">
                <a:solidFill>
                  <a:srgbClr val="A31515"/>
                </a:solidFill>
                <a:highlight>
                  <a:srgbClr val="F2F2F2"/>
                </a:highlight>
                <a:latin typeface="Consolas" panose="020B0609020204030204" pitchFamily="49" charset="0"/>
              </a:rPr>
              <a:t>"/</a:t>
            </a:r>
            <a:r>
              <a:rPr lang="en-GB" dirty="0" err="1">
                <a:solidFill>
                  <a:srgbClr val="A31515"/>
                </a:solidFill>
                <a:highlight>
                  <a:srgbClr val="F2F2F2"/>
                </a:highlight>
                <a:latin typeface="Consolas" panose="020B0609020204030204" pitchFamily="49" charset="0"/>
              </a:rPr>
              <a:t>MainPage.xaml?scenario</a:t>
            </a:r>
            <a:r>
              <a:rPr lang="en-GB" dirty="0">
                <a:solidFill>
                  <a:srgbClr val="A31515"/>
                </a:solidFill>
                <a:highlight>
                  <a:srgbClr val="F2F2F2"/>
                </a:highlight>
                <a:latin typeface="Consolas" panose="020B0609020204030204" pitchFamily="49" charset="0"/>
              </a:rPr>
              <a:t>=Scenario1"</a:t>
            </a:r>
            <a:r>
              <a:rPr lang="en-GB" dirty="0">
                <a:solidFill>
                  <a:srgbClr val="000000"/>
                </a:solidFill>
                <a:highlight>
                  <a:srgbClr val="F2F2F2"/>
                </a:highlight>
                <a:latin typeface="Consolas" panose="020B0609020204030204" pitchFamily="49" charset="0"/>
              </a:rPr>
              <a:t>, </a:t>
            </a:r>
            <a:r>
              <a:rPr lang="en-GB" dirty="0" smtClean="0">
                <a:solidFill>
                  <a:srgbClr val="000000"/>
                </a:solidFill>
                <a:highlight>
                  <a:srgbClr val="F2F2F2"/>
                </a:highlight>
                <a:latin typeface="Consolas" panose="020B0609020204030204" pitchFamily="49" charset="0"/>
              </a:rPr>
              <a:t/>
            </a:r>
            <a:br>
              <a:rPr lang="en-GB" dirty="0" smtClean="0">
                <a:solidFill>
                  <a:srgbClr val="000000"/>
                </a:solidFill>
                <a:highlight>
                  <a:srgbClr val="F2F2F2"/>
                </a:highlight>
                <a:latin typeface="Consolas" panose="020B0609020204030204" pitchFamily="49" charset="0"/>
              </a:rPr>
            </a:br>
            <a:r>
              <a:rPr lang="en-GB" dirty="0" smtClean="0">
                <a:solidFill>
                  <a:srgbClr val="000000"/>
                </a:solidFill>
                <a:highlight>
                  <a:srgbClr val="F2F2F2"/>
                </a:highlight>
                <a:latin typeface="Consolas" panose="020B0609020204030204" pitchFamily="49" charset="0"/>
              </a:rPr>
              <a:t>                       </a:t>
            </a:r>
            <a:r>
              <a:rPr lang="en-GB" dirty="0" smtClean="0">
                <a:solidFill>
                  <a:srgbClr val="0000FF"/>
                </a:solidFill>
                <a:highlight>
                  <a:srgbClr val="F2F2F2"/>
                </a:highlight>
                <a:latin typeface="Consolas" panose="020B0609020204030204" pitchFamily="49" charset="0"/>
              </a:rPr>
              <a:t>new</a:t>
            </a:r>
            <a:r>
              <a:rPr lang="en-GB" dirty="0" smtClean="0">
                <a:solidFill>
                  <a:srgbClr val="000000"/>
                </a:solidFill>
                <a:highlight>
                  <a:srgbClr val="F2F2F2"/>
                </a:highlight>
                <a:latin typeface="Consolas" panose="020B0609020204030204" pitchFamily="49" charset="0"/>
              </a:rPr>
              <a:t> </a:t>
            </a:r>
            <a:r>
              <a:rPr lang="en-GB" dirty="0">
                <a:solidFill>
                  <a:srgbClr val="2B91AF"/>
                </a:solidFill>
                <a:highlight>
                  <a:srgbClr val="F2F2F2"/>
                </a:highlight>
                <a:latin typeface="Consolas" panose="020B0609020204030204" pitchFamily="49" charset="0"/>
              </a:rPr>
              <a:t>Uri</a:t>
            </a:r>
            <a:r>
              <a:rPr lang="en-GB" dirty="0">
                <a:solidFill>
                  <a:srgbClr val="000000"/>
                </a:solidFill>
                <a:highlight>
                  <a:srgbClr val="F2F2F2"/>
                </a:highlight>
                <a:latin typeface="Consolas" panose="020B0609020204030204" pitchFamily="49" charset="0"/>
              </a:rPr>
              <a:t>(</a:t>
            </a:r>
            <a:r>
              <a:rPr lang="en-GB" dirty="0">
                <a:solidFill>
                  <a:srgbClr val="A31515"/>
                </a:solidFill>
                <a:highlight>
                  <a:srgbClr val="F2F2F2"/>
                </a:highlight>
                <a:latin typeface="Consolas" panose="020B0609020204030204" pitchFamily="49" charset="0"/>
              </a:rPr>
              <a:t>"</a:t>
            </a:r>
            <a:r>
              <a:rPr lang="en-GB" dirty="0" err="1">
                <a:solidFill>
                  <a:srgbClr val="A31515"/>
                </a:solidFill>
                <a:highlight>
                  <a:srgbClr val="F2F2F2"/>
                </a:highlight>
                <a:latin typeface="Consolas" panose="020B0609020204030204" pitchFamily="49" charset="0"/>
              </a:rPr>
              <a:t>ms-appx</a:t>
            </a:r>
            <a:r>
              <a:rPr lang="en-GB" dirty="0">
                <a:solidFill>
                  <a:srgbClr val="A31515"/>
                </a:solidFill>
                <a:highlight>
                  <a:srgbClr val="F2F2F2"/>
                </a:highlight>
                <a:latin typeface="Consolas" panose="020B0609020204030204" pitchFamily="49" charset="0"/>
              </a:rPr>
              <a:t>:///Assets/originalTileImage.png"</a:t>
            </a:r>
            <a:r>
              <a:rPr lang="en-GB" dirty="0">
                <a:solidFill>
                  <a:srgbClr val="000000"/>
                </a:solidFill>
                <a:highlight>
                  <a:srgbClr val="F2F2F2"/>
                </a:highlight>
                <a:latin typeface="Consolas" panose="020B0609020204030204" pitchFamily="49" charset="0"/>
              </a:rPr>
              <a:t>), </a:t>
            </a:r>
            <a:r>
              <a:rPr lang="en-GB" dirty="0" err="1">
                <a:solidFill>
                  <a:srgbClr val="2B91AF"/>
                </a:solidFill>
                <a:highlight>
                  <a:srgbClr val="F2F2F2"/>
                </a:highlight>
                <a:latin typeface="Consolas" panose="020B0609020204030204" pitchFamily="49" charset="0"/>
              </a:rPr>
              <a:t>TileSize</a:t>
            </a:r>
            <a:r>
              <a:rPr lang="en-GB" dirty="0" err="1">
                <a:solidFill>
                  <a:srgbClr val="000000"/>
                </a:solidFill>
                <a:highlight>
                  <a:srgbClr val="F2F2F2"/>
                </a:highlight>
                <a:latin typeface="Consolas" panose="020B0609020204030204" pitchFamily="49" charset="0"/>
              </a:rPr>
              <a:t>.Default</a:t>
            </a:r>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    tile.VisualElements.ShowNameOnSquare150x150Logo = </a:t>
            </a:r>
            <a:r>
              <a:rPr lang="en-GB" dirty="0">
                <a:solidFill>
                  <a:srgbClr val="0000FF"/>
                </a:solidFill>
                <a:highlight>
                  <a:srgbClr val="F2F2F2"/>
                </a:highlight>
                <a:latin typeface="Consolas" panose="020B0609020204030204" pitchFamily="49" charset="0"/>
              </a:rPr>
              <a:t>true</a:t>
            </a:r>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await</a:t>
            </a:r>
            <a:r>
              <a:rPr lang="en-GB" dirty="0">
                <a:solidFill>
                  <a:srgbClr val="000000"/>
                </a:solidFill>
                <a:highlight>
                  <a:srgbClr val="F2F2F2"/>
                </a:highlight>
                <a:latin typeface="Consolas" panose="020B0609020204030204" pitchFamily="49" charset="0"/>
              </a:rPr>
              <a:t> </a:t>
            </a:r>
            <a:r>
              <a:rPr lang="en-GB" dirty="0" err="1">
                <a:solidFill>
                  <a:srgbClr val="000000"/>
                </a:solidFill>
                <a:highlight>
                  <a:srgbClr val="F2F2F2"/>
                </a:highlight>
                <a:latin typeface="Consolas" panose="020B0609020204030204" pitchFamily="49" charset="0"/>
              </a:rPr>
              <a:t>tile.RequestCreateAsync</a:t>
            </a:r>
            <a:r>
              <a:rPr lang="en-GB" dirty="0">
                <a:solidFill>
                  <a:srgbClr val="000000"/>
                </a:solidFill>
                <a:highlight>
                  <a:srgbClr val="F2F2F2"/>
                </a:highlight>
                <a:latin typeface="Consolas" panose="020B0609020204030204" pitchFamily="49" charset="0"/>
              </a:rPr>
              <a:t>();</a:t>
            </a:r>
          </a:p>
          <a:p>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008000"/>
                </a:solidFill>
                <a:highlight>
                  <a:srgbClr val="F2F2F2"/>
                </a:highlight>
                <a:latin typeface="Consolas" panose="020B0609020204030204" pitchFamily="49" charset="0"/>
              </a:rPr>
              <a:t>// When a new tile is created, </a:t>
            </a:r>
            <a:r>
              <a:rPr lang="en-GB" dirty="0" smtClean="0">
                <a:solidFill>
                  <a:srgbClr val="008000"/>
                </a:solidFill>
                <a:highlight>
                  <a:srgbClr val="F2F2F2"/>
                </a:highlight>
                <a:latin typeface="Consolas" panose="020B0609020204030204" pitchFamily="49" charset="0"/>
              </a:rPr>
              <a:t>app </a:t>
            </a:r>
            <a:r>
              <a:rPr lang="en-GB" dirty="0">
                <a:solidFill>
                  <a:srgbClr val="008000"/>
                </a:solidFill>
                <a:highlight>
                  <a:srgbClr val="F2F2F2"/>
                </a:highlight>
                <a:latin typeface="Consolas" panose="020B0609020204030204" pitchFamily="49" charset="0"/>
              </a:rPr>
              <a:t>will be deactivated and the new tile will be displayed </a:t>
            </a:r>
            <a:r>
              <a:rPr lang="en-GB" dirty="0" smtClean="0">
                <a:solidFill>
                  <a:srgbClr val="008000"/>
                </a:solidFill>
                <a:highlight>
                  <a:srgbClr val="F2F2F2"/>
                </a:highlight>
                <a:latin typeface="Consolas" panose="020B0609020204030204" pitchFamily="49" charset="0"/>
              </a:rPr>
              <a:t>on </a:t>
            </a:r>
            <a:r>
              <a:rPr lang="en-GB" dirty="0">
                <a:solidFill>
                  <a:srgbClr val="008000"/>
                </a:solidFill>
                <a:highlight>
                  <a:srgbClr val="F2F2F2"/>
                </a:highlight>
                <a:latin typeface="Consolas" panose="020B0609020204030204" pitchFamily="49" charset="0"/>
              </a:rPr>
              <a:t>the start screen.</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008000"/>
                </a:solidFill>
                <a:highlight>
                  <a:srgbClr val="F2F2F2"/>
                </a:highlight>
                <a:latin typeface="Consolas" panose="020B0609020204030204" pitchFamily="49" charset="0"/>
              </a:rPr>
              <a:t>// Any code after the call to </a:t>
            </a:r>
            <a:r>
              <a:rPr lang="en-GB" dirty="0" err="1">
                <a:solidFill>
                  <a:srgbClr val="008000"/>
                </a:solidFill>
                <a:highlight>
                  <a:srgbClr val="F2F2F2"/>
                </a:highlight>
                <a:latin typeface="Consolas" panose="020B0609020204030204" pitchFamily="49" charset="0"/>
              </a:rPr>
              <a:t>RequestCreateAsync</a:t>
            </a:r>
            <a:r>
              <a:rPr lang="en-GB" dirty="0">
                <a:solidFill>
                  <a:srgbClr val="008000"/>
                </a:solidFill>
                <a:highlight>
                  <a:srgbClr val="F2F2F2"/>
                </a:highlight>
                <a:latin typeface="Consolas" panose="020B0609020204030204" pitchFamily="49" charset="0"/>
              </a:rPr>
              <a:t> is not guaranteed to run. </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008000"/>
                </a:solidFill>
                <a:highlight>
                  <a:srgbClr val="F2F2F2"/>
                </a:highlight>
                <a:latin typeface="Consolas" panose="020B0609020204030204" pitchFamily="49" charset="0"/>
              </a:rPr>
              <a:t>// For example, </a:t>
            </a:r>
            <a:r>
              <a:rPr lang="en-GB" dirty="0" smtClean="0">
                <a:solidFill>
                  <a:srgbClr val="008000"/>
                </a:solidFill>
                <a:highlight>
                  <a:srgbClr val="F2F2F2"/>
                </a:highlight>
                <a:latin typeface="Consolas" panose="020B0609020204030204" pitchFamily="49" charset="0"/>
              </a:rPr>
              <a:t>updating </a:t>
            </a:r>
            <a:r>
              <a:rPr lang="en-GB" dirty="0">
                <a:solidFill>
                  <a:srgbClr val="008000"/>
                </a:solidFill>
                <a:highlight>
                  <a:srgbClr val="F2F2F2"/>
                </a:highlight>
                <a:latin typeface="Consolas" panose="020B0609020204030204" pitchFamily="49" charset="0"/>
              </a:rPr>
              <a:t>the </a:t>
            </a:r>
            <a:r>
              <a:rPr lang="en-GB" dirty="0" smtClean="0">
                <a:solidFill>
                  <a:srgbClr val="008000"/>
                </a:solidFill>
                <a:highlight>
                  <a:srgbClr val="F2F2F2"/>
                </a:highlight>
                <a:latin typeface="Consolas" panose="020B0609020204030204" pitchFamily="49" charset="0"/>
              </a:rPr>
              <a:t>new secondary </a:t>
            </a:r>
            <a:r>
              <a:rPr lang="en-GB" dirty="0">
                <a:solidFill>
                  <a:srgbClr val="008000"/>
                </a:solidFill>
                <a:highlight>
                  <a:srgbClr val="F2F2F2"/>
                </a:highlight>
                <a:latin typeface="Consolas" panose="020B0609020204030204" pitchFamily="49" charset="0"/>
              </a:rPr>
              <a:t>tile with </a:t>
            </a:r>
            <a:r>
              <a:rPr lang="en-GB" dirty="0" smtClean="0">
                <a:solidFill>
                  <a:srgbClr val="008000"/>
                </a:solidFill>
                <a:highlight>
                  <a:srgbClr val="F2F2F2"/>
                </a:highlight>
                <a:latin typeface="Consolas" panose="020B0609020204030204" pitchFamily="49" charset="0"/>
              </a:rPr>
              <a:t>additional data</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p>
          <a:p>
            <a:r>
              <a:rPr lang="en-GB" dirty="0">
                <a:solidFill>
                  <a:srgbClr val="000000"/>
                </a:solidFill>
                <a:highlight>
                  <a:srgbClr val="F2F2F2"/>
                </a:highlight>
                <a:latin typeface="Consolas" panose="020B0609020204030204" pitchFamily="49" charset="0"/>
              </a:rPr>
              <a:t>    </a:t>
            </a:r>
            <a:r>
              <a:rPr lang="en-GB" dirty="0">
                <a:solidFill>
                  <a:srgbClr val="008000"/>
                </a:solidFill>
                <a:highlight>
                  <a:srgbClr val="F2F2F2"/>
                </a:highlight>
                <a:latin typeface="Consolas" panose="020B0609020204030204" pitchFamily="49" charset="0"/>
              </a:rPr>
              <a:t>// If the app is deactivated before reaching this point, </a:t>
            </a:r>
            <a:r>
              <a:rPr lang="en-GB" u="sng" dirty="0">
                <a:solidFill>
                  <a:srgbClr val="008000"/>
                </a:solidFill>
                <a:highlight>
                  <a:srgbClr val="F2F2F2"/>
                </a:highlight>
                <a:latin typeface="Consolas" panose="020B0609020204030204" pitchFamily="49" charset="0"/>
              </a:rPr>
              <a:t>the following code will never run</a:t>
            </a:r>
            <a:r>
              <a:rPr lang="en-GB" dirty="0">
                <a:solidFill>
                  <a:srgbClr val="008000"/>
                </a:solidFill>
                <a:highlight>
                  <a:srgbClr val="F2F2F2"/>
                </a:highlight>
                <a:latin typeface="Consolas" panose="020B0609020204030204" pitchFamily="49" charset="0"/>
              </a:rPr>
              <a:t>.</a:t>
            </a:r>
            <a:endParaRPr lang="en-GB" dirty="0">
              <a:solidFill>
                <a:srgbClr val="000000"/>
              </a:solidFill>
              <a:highlight>
                <a:srgbClr val="F2F2F2"/>
              </a:highlight>
              <a:latin typeface="Consolas" panose="020B0609020204030204" pitchFamily="49" charset="0"/>
            </a:endParaRPr>
          </a:p>
          <a:p>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008000"/>
                </a:solidFill>
                <a:highlight>
                  <a:srgbClr val="F2F2F2"/>
                </a:highlight>
                <a:latin typeface="Consolas" panose="020B0609020204030204" pitchFamily="49" charset="0"/>
              </a:rPr>
              <a:t>// Update the tile we created using a notification.</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err="1">
                <a:solidFill>
                  <a:srgbClr val="0000FF"/>
                </a:solidFill>
                <a:highlight>
                  <a:srgbClr val="F2F2F2"/>
                </a:highlight>
                <a:latin typeface="Consolas" panose="020B0609020204030204" pitchFamily="49" charset="0"/>
              </a:rPr>
              <a:t>var</a:t>
            </a:r>
            <a:r>
              <a:rPr lang="en-GB" dirty="0">
                <a:solidFill>
                  <a:srgbClr val="000000"/>
                </a:solidFill>
                <a:highlight>
                  <a:srgbClr val="F2F2F2"/>
                </a:highlight>
                <a:latin typeface="Consolas" panose="020B0609020204030204" pitchFamily="49" charset="0"/>
              </a:rPr>
              <a:t> </a:t>
            </a:r>
            <a:r>
              <a:rPr lang="en-GB" dirty="0" err="1">
                <a:solidFill>
                  <a:srgbClr val="000000"/>
                </a:solidFill>
                <a:highlight>
                  <a:srgbClr val="F2F2F2"/>
                </a:highlight>
                <a:latin typeface="Consolas" panose="020B0609020204030204" pitchFamily="49" charset="0"/>
              </a:rPr>
              <a:t>tileXml</a:t>
            </a:r>
            <a:r>
              <a:rPr lang="en-GB" dirty="0">
                <a:solidFill>
                  <a:srgbClr val="000000"/>
                </a:solidFill>
                <a:highlight>
                  <a:srgbClr val="F2F2F2"/>
                </a:highlight>
                <a:latin typeface="Consolas" panose="020B0609020204030204" pitchFamily="49" charset="0"/>
              </a:rPr>
              <a:t> = </a:t>
            </a:r>
            <a:r>
              <a:rPr lang="en-GB" dirty="0" err="1">
                <a:solidFill>
                  <a:srgbClr val="2B91AF"/>
                </a:solidFill>
                <a:highlight>
                  <a:srgbClr val="F2F2F2"/>
                </a:highlight>
                <a:latin typeface="Consolas" panose="020B0609020204030204" pitchFamily="49" charset="0"/>
              </a:rPr>
              <a:t>TileUpdateManager</a:t>
            </a:r>
            <a:r>
              <a:rPr lang="en-GB" dirty="0" err="1">
                <a:solidFill>
                  <a:srgbClr val="000000"/>
                </a:solidFill>
                <a:highlight>
                  <a:srgbClr val="F2F2F2"/>
                </a:highlight>
                <a:latin typeface="Consolas" panose="020B0609020204030204" pitchFamily="49" charset="0"/>
              </a:rPr>
              <a:t>.GetTemplateContent</a:t>
            </a:r>
            <a:r>
              <a:rPr lang="en-GB" dirty="0">
                <a:solidFill>
                  <a:srgbClr val="000000"/>
                </a:solidFill>
                <a:highlight>
                  <a:srgbClr val="F2F2F2"/>
                </a:highlight>
                <a:latin typeface="Consolas" panose="020B0609020204030204" pitchFamily="49" charset="0"/>
              </a:rPr>
              <a:t>(</a:t>
            </a:r>
            <a:r>
              <a:rPr lang="en-GB" dirty="0">
                <a:solidFill>
                  <a:srgbClr val="2B91AF"/>
                </a:solidFill>
                <a:highlight>
                  <a:srgbClr val="F2F2F2"/>
                </a:highlight>
                <a:latin typeface="Consolas" panose="020B0609020204030204" pitchFamily="49" charset="0"/>
              </a:rPr>
              <a:t>TileTemplateType</a:t>
            </a:r>
            <a:r>
              <a:rPr lang="en-GB" dirty="0">
                <a:solidFill>
                  <a:srgbClr val="000000"/>
                </a:solidFill>
                <a:highlight>
                  <a:srgbClr val="F2F2F2"/>
                </a:highlight>
                <a:latin typeface="Consolas" panose="020B0609020204030204" pitchFamily="49" charset="0"/>
              </a:rPr>
              <a:t>.TileSquare150x150Image);</a:t>
            </a:r>
          </a:p>
          <a:p>
            <a:r>
              <a:rPr lang="en-GB" dirty="0" smtClean="0">
                <a:solidFill>
                  <a:srgbClr val="0000FF"/>
                </a:solidFill>
                <a:highlight>
                  <a:srgbClr val="F2F2F2"/>
                </a:highlight>
                <a:latin typeface="Consolas" panose="020B0609020204030204" pitchFamily="49" charset="0"/>
              </a:rPr>
              <a:t>    ...</a:t>
            </a:r>
            <a:endParaRPr lang="en-GB" dirty="0">
              <a:solidFill>
                <a:srgbClr val="000000"/>
              </a:solidFill>
              <a:highlight>
                <a:srgbClr val="F2F2F2"/>
              </a:highlight>
              <a:latin typeface="Consolas" panose="020B0609020204030204" pitchFamily="49" charset="0"/>
            </a:endParaRPr>
          </a:p>
          <a:p>
            <a:r>
              <a:rPr lang="en-GB" dirty="0" smtClean="0">
                <a:solidFill>
                  <a:srgbClr val="000000"/>
                </a:solidFill>
                <a:highlight>
                  <a:srgbClr val="F2F2F2"/>
                </a:highlight>
                <a:latin typeface="Consolas" panose="020B0609020204030204" pitchFamily="49" charset="0"/>
              </a:rPr>
              <a:t>    </a:t>
            </a:r>
            <a:r>
              <a:rPr lang="en-GB" dirty="0" err="1" smtClean="0">
                <a:solidFill>
                  <a:srgbClr val="000000"/>
                </a:solidFill>
                <a:highlight>
                  <a:srgbClr val="F2F2F2"/>
                </a:highlight>
                <a:latin typeface="Consolas" panose="020B0609020204030204" pitchFamily="49" charset="0"/>
              </a:rPr>
              <a:t>updater.Update</a:t>
            </a:r>
            <a:r>
              <a:rPr lang="en-GB" dirty="0" smtClean="0">
                <a:solidFill>
                  <a:srgbClr val="000000"/>
                </a:solidFill>
                <a:highlight>
                  <a:srgbClr val="F2F2F2"/>
                </a:highlight>
                <a:latin typeface="Consolas" panose="020B0609020204030204" pitchFamily="49" charset="0"/>
              </a:rPr>
              <a:t>(notification</a:t>
            </a:r>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a:t>
            </a:r>
            <a:endParaRPr lang="en-GB" dirty="0"/>
          </a:p>
        </p:txBody>
      </p:sp>
      <p:sp>
        <p:nvSpPr>
          <p:cNvPr id="2" name="Rounded Rectangle 1"/>
          <p:cNvSpPr/>
          <p:nvPr/>
        </p:nvSpPr>
        <p:spPr bwMode="auto">
          <a:xfrm>
            <a:off x="547888" y="5225454"/>
            <a:ext cx="11128174" cy="1152128"/>
          </a:xfrm>
          <a:prstGeom prst="roundRect">
            <a:avLst/>
          </a:prstGeom>
          <a:solidFill>
            <a:srgbClr val="FFC000">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Oval Callout 2"/>
          <p:cNvSpPr/>
          <p:nvPr/>
        </p:nvSpPr>
        <p:spPr bwMode="auto">
          <a:xfrm>
            <a:off x="9818637" y="4164968"/>
            <a:ext cx="2343201" cy="1065247"/>
          </a:xfrm>
          <a:prstGeom prst="wedgeEllipseCallout">
            <a:avLst>
              <a:gd name="adj1" fmla="val -52885"/>
              <a:gd name="adj2" fmla="val 60974"/>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err="1" smtClean="0">
                <a:gradFill>
                  <a:gsLst>
                    <a:gs pos="0">
                      <a:srgbClr val="FFFFFF"/>
                    </a:gs>
                    <a:gs pos="100000">
                      <a:srgbClr val="FFFFFF"/>
                    </a:gs>
                  </a:gsLst>
                  <a:lin ang="5400000" scaled="0"/>
                </a:gradFill>
                <a:ea typeface="Segoe UI" pitchFamily="34" charset="0"/>
                <a:cs typeface="Segoe UI" pitchFamily="34" charset="0"/>
              </a:rPr>
              <a:t>Nunca</a:t>
            </a:r>
            <a:r>
              <a:rPr lang="en-GB" sz="2000" dirty="0" smtClean="0">
                <a:gradFill>
                  <a:gsLst>
                    <a:gs pos="0">
                      <a:srgbClr val="FFFFFF"/>
                    </a:gs>
                    <a:gs pos="100000">
                      <a:srgbClr val="FFFFFF"/>
                    </a:gs>
                  </a:gsLst>
                  <a:lin ang="5400000" scaled="0"/>
                </a:gradFill>
                <a:ea typeface="Segoe UI" pitchFamily="34" charset="0"/>
                <a:cs typeface="Segoe UI" pitchFamily="34" charset="0"/>
              </a:rPr>
              <a:t> </a:t>
            </a:r>
            <a:r>
              <a:rPr lang="en-GB" sz="2000" dirty="0" err="1" smtClean="0">
                <a:gradFill>
                  <a:gsLst>
                    <a:gs pos="0">
                      <a:srgbClr val="FFFFFF"/>
                    </a:gs>
                    <a:gs pos="100000">
                      <a:srgbClr val="FFFFFF"/>
                    </a:gs>
                  </a:gsLst>
                  <a:lin ang="5400000" scaled="0"/>
                </a:gradFill>
                <a:ea typeface="Segoe UI" pitchFamily="34" charset="0"/>
                <a:cs typeface="Segoe UI" pitchFamily="34" charset="0"/>
              </a:rPr>
              <a:t>funcionara</a:t>
            </a:r>
            <a:r>
              <a:rPr lang="en-GB" sz="2000" dirty="0" smtClean="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663776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5DF8E-1151-4C45-8C93-3AB060627CA9}" type="slidenum">
              <a:rPr lang="en-US" smtClean="0"/>
              <a:pPr/>
              <a:t>27</a:t>
            </a:fld>
            <a:endParaRPr lang="en-US"/>
          </a:p>
        </p:txBody>
      </p:sp>
      <p:sp>
        <p:nvSpPr>
          <p:cNvPr id="5" name="Title 4"/>
          <p:cNvSpPr>
            <a:spLocks noGrp="1"/>
          </p:cNvSpPr>
          <p:nvPr>
            <p:ph type="title"/>
          </p:nvPr>
        </p:nvSpPr>
        <p:spPr/>
        <p:txBody>
          <a:bodyPr/>
          <a:lstStyle/>
          <a:p>
            <a:r>
              <a:rPr lang="en-GB" dirty="0" err="1" smtClean="0"/>
              <a:t>Solución</a:t>
            </a:r>
            <a:r>
              <a:rPr lang="en-GB" dirty="0" smtClean="0"/>
              <a:t>: </a:t>
            </a:r>
            <a:r>
              <a:rPr lang="en-GB" sz="4000" dirty="0" err="1" smtClean="0"/>
              <a:t>Actualizar</a:t>
            </a:r>
            <a:r>
              <a:rPr lang="en-GB" sz="4000" dirty="0" smtClean="0"/>
              <a:t> el tile </a:t>
            </a:r>
            <a:r>
              <a:rPr lang="en-GB" sz="4000" dirty="0" err="1" smtClean="0"/>
              <a:t>en</a:t>
            </a:r>
            <a:r>
              <a:rPr lang="en-GB" sz="4000" dirty="0" smtClean="0"/>
              <a:t> el </a:t>
            </a:r>
            <a:r>
              <a:rPr lang="en-GB" sz="4000" dirty="0" err="1" smtClean="0"/>
              <a:t>evento</a:t>
            </a:r>
            <a:r>
              <a:rPr lang="en-GB" sz="4000" dirty="0" smtClean="0"/>
              <a:t> de </a:t>
            </a:r>
            <a:r>
              <a:rPr lang="en-GB" sz="4000" dirty="0" err="1" smtClean="0"/>
              <a:t>desactivación</a:t>
            </a:r>
            <a:endParaRPr lang="en-GB" sz="4000" dirty="0"/>
          </a:p>
        </p:txBody>
      </p:sp>
      <p:sp>
        <p:nvSpPr>
          <p:cNvPr id="6" name="Text Placeholder 5"/>
          <p:cNvSpPr>
            <a:spLocks noGrp="1"/>
          </p:cNvSpPr>
          <p:nvPr>
            <p:ph type="body" sz="quarter" idx="21"/>
          </p:nvPr>
        </p:nvSpPr>
        <p:spPr>
          <a:xfrm>
            <a:off x="274639" y="1487202"/>
            <a:ext cx="11887199" cy="5367623"/>
          </a:xfrm>
          <a:solidFill>
            <a:schemeClr val="bg1">
              <a:lumMod val="95000"/>
            </a:schemeClr>
          </a:solidFill>
        </p:spPr>
        <p:txBody>
          <a:bodyPr/>
          <a:lstStyle/>
          <a:p>
            <a:r>
              <a:rPr lang="en-GB" dirty="0">
                <a:solidFill>
                  <a:srgbClr val="0000FF"/>
                </a:solidFill>
                <a:highlight>
                  <a:srgbClr val="F2F2F2"/>
                </a:highlight>
                <a:latin typeface="Consolas" panose="020B0609020204030204" pitchFamily="49" charset="0"/>
              </a:rPr>
              <a:t>public</a:t>
            </a:r>
            <a:r>
              <a:rPr lang="en-GB" dirty="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partial</a:t>
            </a:r>
            <a:r>
              <a:rPr lang="en-GB" dirty="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class</a:t>
            </a:r>
            <a:r>
              <a:rPr lang="en-GB" dirty="0">
                <a:solidFill>
                  <a:srgbClr val="000000"/>
                </a:solidFill>
                <a:highlight>
                  <a:srgbClr val="F2F2F2"/>
                </a:highlight>
                <a:latin typeface="Consolas" panose="020B0609020204030204" pitchFamily="49" charset="0"/>
              </a:rPr>
              <a:t> </a:t>
            </a:r>
            <a:r>
              <a:rPr lang="en-GB" dirty="0">
                <a:solidFill>
                  <a:srgbClr val="2B91AF"/>
                </a:solidFill>
                <a:highlight>
                  <a:srgbClr val="F2F2F2"/>
                </a:highlight>
                <a:latin typeface="Consolas" panose="020B0609020204030204" pitchFamily="49" charset="0"/>
              </a:rPr>
              <a:t>App</a:t>
            </a:r>
            <a:r>
              <a:rPr lang="en-GB" dirty="0">
                <a:solidFill>
                  <a:srgbClr val="000000"/>
                </a:solidFill>
                <a:highlight>
                  <a:srgbClr val="F2F2F2"/>
                </a:highlight>
                <a:latin typeface="Consolas" panose="020B0609020204030204" pitchFamily="49" charset="0"/>
              </a:rPr>
              <a:t> : </a:t>
            </a:r>
            <a:r>
              <a:rPr lang="en-GB" dirty="0">
                <a:solidFill>
                  <a:srgbClr val="2B91AF"/>
                </a:solidFill>
                <a:highlight>
                  <a:srgbClr val="F2F2F2"/>
                </a:highlight>
                <a:latin typeface="Consolas" panose="020B0609020204030204" pitchFamily="49" charset="0"/>
              </a:rPr>
              <a:t>Application</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    </a:t>
            </a:r>
            <a:r>
              <a:rPr lang="en-GB" dirty="0">
                <a:solidFill>
                  <a:srgbClr val="808080"/>
                </a:solidFill>
                <a:highlight>
                  <a:srgbClr val="F2F2F2"/>
                </a:highlight>
                <a:latin typeface="Consolas" panose="020B0609020204030204" pitchFamily="49" charset="0"/>
              </a:rPr>
              <a:t>///</a:t>
            </a:r>
            <a:r>
              <a:rPr lang="en-GB" dirty="0">
                <a:solidFill>
                  <a:srgbClr val="008000"/>
                </a:solidFill>
                <a:highlight>
                  <a:srgbClr val="F2F2F2"/>
                </a:highlight>
                <a:latin typeface="Consolas" panose="020B0609020204030204" pitchFamily="49" charset="0"/>
              </a:rPr>
              <a:t> </a:t>
            </a:r>
            <a:r>
              <a:rPr lang="en-GB" dirty="0">
                <a:solidFill>
                  <a:srgbClr val="808080"/>
                </a:solidFill>
                <a:highlight>
                  <a:srgbClr val="F2F2F2"/>
                </a:highlight>
                <a:latin typeface="Consolas" panose="020B0609020204030204" pitchFamily="49" charset="0"/>
              </a:rPr>
              <a:t>&lt;summary&gt;</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808080"/>
                </a:solidFill>
                <a:highlight>
                  <a:srgbClr val="F2F2F2"/>
                </a:highlight>
                <a:latin typeface="Consolas" panose="020B0609020204030204" pitchFamily="49" charset="0"/>
              </a:rPr>
              <a:t>///</a:t>
            </a:r>
            <a:r>
              <a:rPr lang="en-GB" dirty="0">
                <a:solidFill>
                  <a:srgbClr val="008000"/>
                </a:solidFill>
                <a:highlight>
                  <a:srgbClr val="F2F2F2"/>
                </a:highlight>
                <a:latin typeface="Consolas" panose="020B0609020204030204" pitchFamily="49" charset="0"/>
              </a:rPr>
              <a:t> This delegate is invoked during Deactivate when a new tile is pinned. </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808080"/>
                </a:solidFill>
                <a:highlight>
                  <a:srgbClr val="F2F2F2"/>
                </a:highlight>
                <a:latin typeface="Consolas" panose="020B0609020204030204" pitchFamily="49" charset="0"/>
              </a:rPr>
              <a:t>///</a:t>
            </a:r>
            <a:r>
              <a:rPr lang="en-GB" dirty="0">
                <a:solidFill>
                  <a:srgbClr val="008000"/>
                </a:solidFill>
                <a:highlight>
                  <a:srgbClr val="F2F2F2"/>
                </a:highlight>
                <a:latin typeface="Consolas" panose="020B0609020204030204" pitchFamily="49" charset="0"/>
              </a:rPr>
              <a:t> It's important to set this property before calling </a:t>
            </a:r>
            <a:r>
              <a:rPr lang="en-GB" dirty="0" err="1">
                <a:solidFill>
                  <a:srgbClr val="008000"/>
                </a:solidFill>
                <a:highlight>
                  <a:srgbClr val="F2F2F2"/>
                </a:highlight>
                <a:latin typeface="Consolas" panose="020B0609020204030204" pitchFamily="49" charset="0"/>
              </a:rPr>
              <a:t>SecondaryTile.RequestCreateAsync</a:t>
            </a:r>
            <a:r>
              <a:rPr lang="en-GB" dirty="0">
                <a:solidFill>
                  <a:srgbClr val="008000"/>
                </a:solidFill>
                <a:highlight>
                  <a:srgbClr val="F2F2F2"/>
                </a:highlight>
                <a:latin typeface="Consolas" panose="020B0609020204030204" pitchFamily="49" charset="0"/>
              </a:rPr>
              <a:t>()</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808080"/>
                </a:solidFill>
                <a:highlight>
                  <a:srgbClr val="F2F2F2"/>
                </a:highlight>
                <a:latin typeface="Consolas" panose="020B0609020204030204" pitchFamily="49" charset="0"/>
              </a:rPr>
              <a:t>///</a:t>
            </a:r>
            <a:r>
              <a:rPr lang="en-GB" dirty="0">
                <a:solidFill>
                  <a:srgbClr val="008000"/>
                </a:solidFill>
                <a:highlight>
                  <a:srgbClr val="F2F2F2"/>
                </a:highlight>
                <a:latin typeface="Consolas" panose="020B0609020204030204" pitchFamily="49" charset="0"/>
              </a:rPr>
              <a:t> </a:t>
            </a:r>
            <a:r>
              <a:rPr lang="en-GB" dirty="0">
                <a:solidFill>
                  <a:srgbClr val="808080"/>
                </a:solidFill>
                <a:highlight>
                  <a:srgbClr val="F2F2F2"/>
                </a:highlight>
                <a:latin typeface="Consolas" panose="020B0609020204030204" pitchFamily="49" charset="0"/>
              </a:rPr>
              <a:t>&lt;/summary&gt;</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public</a:t>
            </a:r>
            <a:r>
              <a:rPr lang="en-GB" dirty="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static</a:t>
            </a:r>
            <a:r>
              <a:rPr lang="en-GB" dirty="0">
                <a:solidFill>
                  <a:srgbClr val="000000"/>
                </a:solidFill>
                <a:highlight>
                  <a:srgbClr val="F2F2F2"/>
                </a:highlight>
                <a:latin typeface="Consolas" panose="020B0609020204030204" pitchFamily="49" charset="0"/>
              </a:rPr>
              <a:t> </a:t>
            </a:r>
            <a:r>
              <a:rPr lang="en-GB" dirty="0">
                <a:solidFill>
                  <a:srgbClr val="2B91AF"/>
                </a:solidFill>
                <a:highlight>
                  <a:srgbClr val="F2F2F2"/>
                </a:highlight>
                <a:latin typeface="Consolas" panose="020B0609020204030204" pitchFamily="49" charset="0"/>
              </a:rPr>
              <a:t>Action</a:t>
            </a:r>
            <a:r>
              <a:rPr lang="en-GB" dirty="0">
                <a:solidFill>
                  <a:srgbClr val="000000"/>
                </a:solidFill>
                <a:highlight>
                  <a:srgbClr val="F2F2F2"/>
                </a:highlight>
                <a:latin typeface="Consolas" panose="020B0609020204030204" pitchFamily="49" charset="0"/>
              </a:rPr>
              <a:t> </a:t>
            </a:r>
            <a:r>
              <a:rPr lang="en-GB" dirty="0" err="1">
                <a:solidFill>
                  <a:srgbClr val="000000"/>
                </a:solidFill>
                <a:highlight>
                  <a:srgbClr val="F2F2F2"/>
                </a:highlight>
                <a:latin typeface="Consolas" panose="020B0609020204030204" pitchFamily="49" charset="0"/>
              </a:rPr>
              <a:t>OnNewTilePinned</a:t>
            </a:r>
            <a:r>
              <a:rPr lang="en-GB" dirty="0">
                <a:solidFill>
                  <a:srgbClr val="000000"/>
                </a:solidFill>
                <a:highlight>
                  <a:srgbClr val="F2F2F2"/>
                </a:highlight>
                <a:latin typeface="Consolas" panose="020B0609020204030204" pitchFamily="49" charset="0"/>
              </a:rPr>
              <a:t> { </a:t>
            </a:r>
            <a:r>
              <a:rPr lang="en-GB" dirty="0">
                <a:solidFill>
                  <a:srgbClr val="0000FF"/>
                </a:solidFill>
                <a:highlight>
                  <a:srgbClr val="F2F2F2"/>
                </a:highlight>
                <a:latin typeface="Consolas" panose="020B0609020204030204" pitchFamily="49" charset="0"/>
              </a:rPr>
              <a:t>get</a:t>
            </a:r>
            <a:r>
              <a:rPr lang="en-GB" dirty="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set</a:t>
            </a:r>
            <a:r>
              <a:rPr lang="en-GB" dirty="0">
                <a:solidFill>
                  <a:srgbClr val="000000"/>
                </a:solidFill>
                <a:highlight>
                  <a:srgbClr val="F2F2F2"/>
                </a:highlight>
                <a:latin typeface="Consolas" panose="020B0609020204030204" pitchFamily="49" charset="0"/>
              </a:rPr>
              <a:t>; </a:t>
            </a:r>
            <a:r>
              <a:rPr lang="en-GB" dirty="0" smtClean="0">
                <a:solidFill>
                  <a:srgbClr val="000000"/>
                </a:solidFill>
                <a:highlight>
                  <a:srgbClr val="F2F2F2"/>
                </a:highlight>
                <a:latin typeface="Consolas" panose="020B0609020204030204" pitchFamily="49" charset="0"/>
              </a:rPr>
              <a:t>}</a:t>
            </a:r>
          </a:p>
          <a:p>
            <a:r>
              <a:rPr lang="en-GB" dirty="0" smtClean="0">
                <a:solidFill>
                  <a:srgbClr val="000000"/>
                </a:solidFill>
                <a:highlight>
                  <a:srgbClr val="F2F2F2"/>
                </a:highlight>
                <a:latin typeface="Consolas" panose="020B0609020204030204" pitchFamily="49" charset="0"/>
              </a:rPr>
              <a:t>    ...</a:t>
            </a:r>
          </a:p>
          <a:p>
            <a:r>
              <a:rPr lang="en-GB" dirty="0" smtClean="0">
                <a:solidFill>
                  <a:srgbClr val="0000FF"/>
                </a:solidFill>
                <a:highlight>
                  <a:srgbClr val="F2F2F2"/>
                </a:highlight>
                <a:latin typeface="Consolas" panose="020B0609020204030204" pitchFamily="49" charset="0"/>
              </a:rPr>
              <a:t>    private</a:t>
            </a:r>
            <a:r>
              <a:rPr lang="en-GB" dirty="0" smtClean="0">
                <a:solidFill>
                  <a:srgbClr val="000000"/>
                </a:solidFill>
                <a:highlight>
                  <a:srgbClr val="F2F2F2"/>
                </a:highlight>
                <a:latin typeface="Consolas" panose="020B0609020204030204" pitchFamily="49" charset="0"/>
              </a:rPr>
              <a:t> </a:t>
            </a:r>
            <a:r>
              <a:rPr lang="en-GB" dirty="0">
                <a:solidFill>
                  <a:srgbClr val="0000FF"/>
                </a:solidFill>
                <a:highlight>
                  <a:srgbClr val="F2F2F2"/>
                </a:highlight>
                <a:latin typeface="Consolas" panose="020B0609020204030204" pitchFamily="49" charset="0"/>
              </a:rPr>
              <a:t>void</a:t>
            </a:r>
            <a:r>
              <a:rPr lang="en-GB" dirty="0">
                <a:solidFill>
                  <a:srgbClr val="000000"/>
                </a:solidFill>
                <a:highlight>
                  <a:srgbClr val="F2F2F2"/>
                </a:highlight>
                <a:latin typeface="Consolas" panose="020B0609020204030204" pitchFamily="49" charset="0"/>
              </a:rPr>
              <a:t> </a:t>
            </a:r>
            <a:r>
              <a:rPr lang="en-GB" dirty="0" err="1">
                <a:solidFill>
                  <a:srgbClr val="000000"/>
                </a:solidFill>
                <a:highlight>
                  <a:srgbClr val="F2F2F2"/>
                </a:highlight>
                <a:latin typeface="Consolas" panose="020B0609020204030204" pitchFamily="49" charset="0"/>
              </a:rPr>
              <a:t>Application_Deactivated</a:t>
            </a:r>
            <a:r>
              <a:rPr lang="en-GB" dirty="0">
                <a:solidFill>
                  <a:srgbClr val="000000"/>
                </a:solidFill>
                <a:highlight>
                  <a:srgbClr val="F2F2F2"/>
                </a:highlight>
                <a:latin typeface="Consolas" panose="020B0609020204030204" pitchFamily="49" charset="0"/>
              </a:rPr>
              <a:t>(</a:t>
            </a:r>
            <a:r>
              <a:rPr lang="en-GB" dirty="0">
                <a:solidFill>
                  <a:srgbClr val="0000FF"/>
                </a:solidFill>
                <a:highlight>
                  <a:srgbClr val="F2F2F2"/>
                </a:highlight>
                <a:latin typeface="Consolas" panose="020B0609020204030204" pitchFamily="49" charset="0"/>
              </a:rPr>
              <a:t>object</a:t>
            </a:r>
            <a:r>
              <a:rPr lang="en-GB" dirty="0">
                <a:solidFill>
                  <a:srgbClr val="000000"/>
                </a:solidFill>
                <a:highlight>
                  <a:srgbClr val="F2F2F2"/>
                </a:highlight>
                <a:latin typeface="Consolas" panose="020B0609020204030204" pitchFamily="49" charset="0"/>
              </a:rPr>
              <a:t> sender, </a:t>
            </a:r>
            <a:r>
              <a:rPr lang="en-GB" dirty="0" err="1">
                <a:solidFill>
                  <a:srgbClr val="2B91AF"/>
                </a:solidFill>
                <a:highlight>
                  <a:srgbClr val="F2F2F2"/>
                </a:highlight>
                <a:latin typeface="Consolas" panose="020B0609020204030204" pitchFamily="49" charset="0"/>
              </a:rPr>
              <a:t>DeactivatedEventArgs</a:t>
            </a:r>
            <a:r>
              <a:rPr lang="en-GB" dirty="0">
                <a:solidFill>
                  <a:srgbClr val="000000"/>
                </a:solidFill>
                <a:highlight>
                  <a:srgbClr val="F2F2F2"/>
                </a:highlight>
                <a:latin typeface="Consolas" panose="020B0609020204030204" pitchFamily="49" charset="0"/>
              </a:rPr>
              <a:t> e)</a:t>
            </a:r>
          </a:p>
          <a:p>
            <a:r>
              <a:rPr lang="en-GB" dirty="0">
                <a:solidFill>
                  <a:srgbClr val="000000"/>
                </a:solidFill>
                <a:highlight>
                  <a:srgbClr val="F2F2F2"/>
                </a:highlight>
                <a:latin typeface="Consolas" panose="020B0609020204030204" pitchFamily="49" charset="0"/>
              </a:rPr>
              <a:t>    {</a:t>
            </a:r>
          </a:p>
          <a:p>
            <a:r>
              <a:rPr lang="en-GB" dirty="0" smtClean="0">
                <a:solidFill>
                  <a:srgbClr val="0000FF"/>
                </a:solidFill>
                <a:highlight>
                  <a:srgbClr val="F2F2F2"/>
                </a:highlight>
                <a:latin typeface="Consolas" panose="020B0609020204030204" pitchFamily="49" charset="0"/>
              </a:rPr>
              <a:t>        if</a:t>
            </a:r>
            <a:r>
              <a:rPr lang="en-GB" dirty="0" smtClean="0">
                <a:solidFill>
                  <a:srgbClr val="000000"/>
                </a:solidFill>
                <a:highlight>
                  <a:srgbClr val="F2F2F2"/>
                </a:highlight>
                <a:latin typeface="Consolas" panose="020B0609020204030204" pitchFamily="49" charset="0"/>
              </a:rPr>
              <a:t> </a:t>
            </a:r>
            <a:r>
              <a:rPr lang="en-GB" dirty="0">
                <a:solidFill>
                  <a:srgbClr val="000000"/>
                </a:solidFill>
                <a:highlight>
                  <a:srgbClr val="F2F2F2"/>
                </a:highlight>
                <a:latin typeface="Consolas" panose="020B0609020204030204" pitchFamily="49" charset="0"/>
              </a:rPr>
              <a:t>(</a:t>
            </a:r>
            <a:r>
              <a:rPr lang="en-GB" dirty="0" err="1">
                <a:solidFill>
                  <a:srgbClr val="000000"/>
                </a:solidFill>
                <a:highlight>
                  <a:srgbClr val="F2F2F2"/>
                </a:highlight>
                <a:latin typeface="Consolas" panose="020B0609020204030204" pitchFamily="49" charset="0"/>
              </a:rPr>
              <a:t>OnNewTilePinned</a:t>
            </a:r>
            <a:r>
              <a:rPr lang="en-GB" dirty="0">
                <a:solidFill>
                  <a:srgbClr val="000000"/>
                </a:solidFill>
                <a:highlight>
                  <a:srgbClr val="F2F2F2"/>
                </a:highlight>
                <a:latin typeface="Consolas" panose="020B0609020204030204" pitchFamily="49" charset="0"/>
              </a:rPr>
              <a:t> != </a:t>
            </a:r>
            <a:r>
              <a:rPr lang="en-GB" dirty="0">
                <a:solidFill>
                  <a:srgbClr val="0000FF"/>
                </a:solidFill>
                <a:highlight>
                  <a:srgbClr val="F2F2F2"/>
                </a:highlight>
                <a:latin typeface="Consolas" panose="020B0609020204030204" pitchFamily="49" charset="0"/>
              </a:rPr>
              <a:t>null</a:t>
            </a:r>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        {</a:t>
            </a:r>
          </a:p>
          <a:p>
            <a:r>
              <a:rPr lang="en-GB" dirty="0">
                <a:solidFill>
                  <a:srgbClr val="000000"/>
                </a:solidFill>
                <a:highlight>
                  <a:srgbClr val="F2F2F2"/>
                </a:highlight>
                <a:latin typeface="Consolas" panose="020B0609020204030204" pitchFamily="49" charset="0"/>
              </a:rPr>
              <a:t>            </a:t>
            </a:r>
            <a:r>
              <a:rPr lang="en-GB" dirty="0" err="1">
                <a:solidFill>
                  <a:srgbClr val="000000"/>
                </a:solidFill>
                <a:highlight>
                  <a:srgbClr val="F2F2F2"/>
                </a:highlight>
                <a:latin typeface="Consolas" panose="020B0609020204030204" pitchFamily="49" charset="0"/>
              </a:rPr>
              <a:t>OnNewTilePinned</a:t>
            </a:r>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            </a:t>
            </a:r>
            <a:r>
              <a:rPr lang="en-GB" dirty="0" err="1">
                <a:solidFill>
                  <a:srgbClr val="000000"/>
                </a:solidFill>
                <a:highlight>
                  <a:srgbClr val="F2F2F2"/>
                </a:highlight>
                <a:latin typeface="Consolas" panose="020B0609020204030204" pitchFamily="49" charset="0"/>
              </a:rPr>
              <a:t>OnNewTilePinned</a:t>
            </a:r>
            <a:r>
              <a:rPr lang="en-GB" dirty="0">
                <a:solidFill>
                  <a:srgbClr val="000000"/>
                </a:solidFill>
                <a:highlight>
                  <a:srgbClr val="F2F2F2"/>
                </a:highlight>
                <a:latin typeface="Consolas" panose="020B0609020204030204" pitchFamily="49" charset="0"/>
              </a:rPr>
              <a:t> = </a:t>
            </a:r>
            <a:r>
              <a:rPr lang="en-GB" dirty="0">
                <a:solidFill>
                  <a:srgbClr val="0000FF"/>
                </a:solidFill>
                <a:highlight>
                  <a:srgbClr val="F2F2F2"/>
                </a:highlight>
                <a:latin typeface="Consolas" panose="020B0609020204030204" pitchFamily="49" charset="0"/>
              </a:rPr>
              <a:t>null</a:t>
            </a:r>
            <a:r>
              <a:rPr lang="en-GB" dirty="0">
                <a:solidFill>
                  <a:srgbClr val="000000"/>
                </a:solidFill>
                <a:highlight>
                  <a:srgbClr val="F2F2F2"/>
                </a:highlight>
                <a:latin typeface="Consolas" panose="020B0609020204030204" pitchFamily="49" charset="0"/>
              </a:rPr>
              <a:t>;</a:t>
            </a:r>
          </a:p>
          <a:p>
            <a:r>
              <a:rPr lang="en-GB" dirty="0">
                <a:solidFill>
                  <a:srgbClr val="000000"/>
                </a:solidFill>
                <a:highlight>
                  <a:srgbClr val="F2F2F2"/>
                </a:highlight>
                <a:latin typeface="Consolas" panose="020B0609020204030204" pitchFamily="49" charset="0"/>
              </a:rPr>
              <a:t>        </a:t>
            </a:r>
            <a:r>
              <a:rPr lang="en-GB" dirty="0" smtClean="0">
                <a:solidFill>
                  <a:srgbClr val="000000"/>
                </a:solidFill>
                <a:highlight>
                  <a:srgbClr val="F2F2F2"/>
                </a:highlight>
                <a:latin typeface="Consolas" panose="020B0609020204030204" pitchFamily="49" charset="0"/>
              </a:rPr>
              <a:t>}</a:t>
            </a:r>
            <a:endParaRPr lang="en-GB" dirty="0">
              <a:solidFill>
                <a:srgbClr val="000000"/>
              </a:solidFill>
              <a:highlight>
                <a:srgbClr val="F2F2F2"/>
              </a:highlight>
              <a:latin typeface="Consolas" panose="020B0609020204030204" pitchFamily="49" charset="0"/>
            </a:endParaRPr>
          </a:p>
          <a:p>
            <a:r>
              <a:rPr lang="en-GB" dirty="0">
                <a:solidFill>
                  <a:srgbClr val="000000"/>
                </a:solidFill>
                <a:highlight>
                  <a:srgbClr val="F2F2F2"/>
                </a:highlight>
                <a:latin typeface="Consolas" panose="020B0609020204030204" pitchFamily="49" charset="0"/>
              </a:rPr>
              <a:t>    }</a:t>
            </a:r>
          </a:p>
          <a:p>
            <a:endParaRPr lang="en-GB" dirty="0">
              <a:solidFill>
                <a:srgbClr val="000000"/>
              </a:solidFill>
              <a:highlight>
                <a:srgbClr val="F2F2F2"/>
              </a:highlight>
              <a:latin typeface="Consolas" panose="020B0609020204030204" pitchFamily="49" charset="0"/>
            </a:endParaRPr>
          </a:p>
          <a:p>
            <a:r>
              <a:rPr lang="en-GB" dirty="0" smtClean="0">
                <a:solidFill>
                  <a:srgbClr val="000000"/>
                </a:solidFill>
                <a:highlight>
                  <a:srgbClr val="F2F2F2"/>
                </a:highlight>
                <a:latin typeface="Consolas" panose="020B0609020204030204" pitchFamily="49" charset="0"/>
              </a:rPr>
              <a:t>    ...</a:t>
            </a:r>
            <a:endParaRPr lang="en-GB" dirty="0"/>
          </a:p>
        </p:txBody>
      </p:sp>
    </p:spTree>
    <p:extLst>
      <p:ext uri="{BB962C8B-B14F-4D97-AF65-F5344CB8AC3E}">
        <p14:creationId xmlns:p14="http://schemas.microsoft.com/office/powerpoint/2010/main" val="217867230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600" dirty="0" err="1" smtClean="0"/>
              <a:t>Actualizando</a:t>
            </a:r>
            <a:r>
              <a:rPr lang="en-GB" sz="6600" dirty="0" smtClean="0"/>
              <a:t> un tile </a:t>
            </a:r>
            <a:r>
              <a:rPr lang="en-GB" sz="6600" dirty="0" err="1" smtClean="0"/>
              <a:t>anclado</a:t>
            </a:r>
            <a:r>
              <a:rPr lang="en-GB" sz="6600" dirty="0" smtClean="0"/>
              <a:t> </a:t>
            </a:r>
            <a:r>
              <a:rPr lang="en-GB" sz="6600" dirty="0" err="1" smtClean="0"/>
              <a:t>en</a:t>
            </a:r>
            <a:r>
              <a:rPr lang="en-GB" sz="6600" dirty="0" smtClean="0"/>
              <a:t> el </a:t>
            </a:r>
            <a:r>
              <a:rPr lang="en-GB" sz="6600" dirty="0" err="1" smtClean="0"/>
              <a:t>evento</a:t>
            </a:r>
            <a:r>
              <a:rPr lang="en-GB" sz="6600" dirty="0" smtClean="0"/>
              <a:t> de </a:t>
            </a:r>
            <a:r>
              <a:rPr lang="en-GB" sz="6600" dirty="0" err="1" smtClean="0"/>
              <a:t>desactivación</a:t>
            </a:r>
            <a:endParaRPr lang="en-GB" sz="6600" dirty="0"/>
          </a:p>
        </p:txBody>
      </p:sp>
      <p:sp>
        <p:nvSpPr>
          <p:cNvPr id="3" name="Text Placeholder 2"/>
          <p:cNvSpPr>
            <a:spLocks noGrp="1"/>
          </p:cNvSpPr>
          <p:nvPr>
            <p:ph type="body" sz="quarter" idx="12"/>
          </p:nvPr>
        </p:nvSpPr>
        <p:spPr/>
        <p:txBody>
          <a:bodyPr/>
          <a:lstStyle/>
          <a:p>
            <a:r>
              <a:rPr lang="en-GB" dirty="0" smtClean="0"/>
              <a:t>demo</a:t>
            </a:r>
            <a:endParaRPr lang="en-GB" dirty="0"/>
          </a:p>
        </p:txBody>
      </p:sp>
      <p:sp>
        <p:nvSpPr>
          <p:cNvPr id="6" name="Slide Number Placeholder 5"/>
          <p:cNvSpPr>
            <a:spLocks noGrp="1"/>
          </p:cNvSpPr>
          <p:nvPr>
            <p:ph type="sldNum" sz="quarter" idx="15"/>
          </p:nvPr>
        </p:nvSpPr>
        <p:spPr/>
        <p:txBody>
          <a:bodyPr/>
          <a:lstStyle/>
          <a:p>
            <a:fld id="{2775DF8E-1151-4C45-8C93-3AB060627CA9}" type="slidenum">
              <a:rPr lang="en-US" smtClean="0"/>
              <a:pPr/>
              <a:t>28</a:t>
            </a:fld>
            <a:endParaRPr lang="en-US"/>
          </a:p>
        </p:txBody>
      </p:sp>
    </p:spTree>
    <p:extLst>
      <p:ext uri="{BB962C8B-B14F-4D97-AF65-F5344CB8AC3E}">
        <p14:creationId xmlns:p14="http://schemas.microsoft.com/office/powerpoint/2010/main" val="4175181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Publicación</a:t>
            </a:r>
            <a:endParaRPr lang="en-US" dirty="0"/>
          </a:p>
        </p:txBody>
      </p:sp>
    </p:spTree>
    <p:extLst>
      <p:ext uri="{BB962C8B-B14F-4D97-AF65-F5344CB8AC3E}">
        <p14:creationId xmlns:p14="http://schemas.microsoft.com/office/powerpoint/2010/main" val="35950880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89037" y="3045818"/>
            <a:ext cx="4239965" cy="683264"/>
          </a:xfrm>
        </p:spPr>
        <p:style>
          <a:lnRef idx="1">
            <a:schemeClr val="accent5"/>
          </a:lnRef>
          <a:fillRef idx="3">
            <a:schemeClr val="accent5"/>
          </a:fillRef>
          <a:effectRef idx="2">
            <a:schemeClr val="accent5"/>
          </a:effectRef>
          <a:fontRef idx="minor">
            <a:schemeClr val="lt1"/>
          </a:fontRef>
        </p:style>
        <p:txBody>
          <a:bodyPr/>
          <a:lstStyle/>
          <a:p>
            <a:pPr marL="0" indent="0" algn="ctr">
              <a:buNone/>
            </a:pPr>
            <a:r>
              <a:rPr lang="en-US" dirty="0" smtClean="0"/>
              <a:t>Windows Runtime</a:t>
            </a:r>
          </a:p>
        </p:txBody>
      </p:sp>
      <p:sp>
        <p:nvSpPr>
          <p:cNvPr id="3" name="Title 2"/>
          <p:cNvSpPr>
            <a:spLocks noGrp="1"/>
          </p:cNvSpPr>
          <p:nvPr>
            <p:ph type="title"/>
          </p:nvPr>
        </p:nvSpPr>
        <p:spPr/>
        <p:txBody>
          <a:bodyPr/>
          <a:lstStyle/>
          <a:p>
            <a:r>
              <a:rPr lang="en-US" sz="4000" dirty="0"/>
              <a:t>Frameworks XAML </a:t>
            </a:r>
            <a:r>
              <a:rPr lang="en-US" sz="4000" dirty="0" err="1" smtClean="0"/>
              <a:t>disponibles</a:t>
            </a:r>
            <a:r>
              <a:rPr lang="en-US" sz="4000" dirty="0" smtClean="0"/>
              <a:t> </a:t>
            </a:r>
            <a:r>
              <a:rPr lang="en-US" sz="4000" dirty="0" err="1" smtClean="0"/>
              <a:t>en</a:t>
            </a:r>
            <a:r>
              <a:rPr lang="en-US" sz="4000" dirty="0" smtClean="0"/>
              <a:t> Windows Phone 8.1</a:t>
            </a:r>
            <a:endParaRPr lang="en-US" sz="4000" dirty="0"/>
          </a:p>
        </p:txBody>
      </p:sp>
      <p:sp>
        <p:nvSpPr>
          <p:cNvPr id="4" name="Text Placeholder 1"/>
          <p:cNvSpPr txBox="1">
            <a:spLocks/>
          </p:cNvSpPr>
          <p:nvPr/>
        </p:nvSpPr>
        <p:spPr>
          <a:xfrm>
            <a:off x="6751637" y="3045818"/>
            <a:ext cx="4239965" cy="738664"/>
          </a:xfrm>
          <a:prstGeom prst="rect">
            <a:avLst/>
          </a:prstGeom>
        </p:spPr>
        <p:style>
          <a:lnRef idx="3">
            <a:schemeClr val="lt1"/>
          </a:lnRef>
          <a:fillRef idx="1">
            <a:schemeClr val="accent3"/>
          </a:fillRef>
          <a:effectRef idx="1">
            <a:schemeClr val="accent3"/>
          </a:effectRef>
          <a:fontRef idx="minor">
            <a:schemeClr val="lt1"/>
          </a:fontRef>
        </p:style>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Clr>
                <a:srgbClr val="FFFFFF"/>
              </a:buClr>
              <a:buFont typeface="Wingdings" panose="05000000000000000000" pitchFamily="2" charset="2"/>
              <a:buNone/>
            </a:pPr>
            <a:r>
              <a:rPr lang="en-US" dirty="0" smtClean="0">
                <a:gradFill>
                  <a:gsLst>
                    <a:gs pos="1250">
                      <a:srgbClr val="FFFFFF"/>
                    </a:gs>
                    <a:gs pos="100000">
                      <a:srgbClr val="FFFFFF"/>
                    </a:gs>
                  </a:gsLst>
                  <a:lin ang="5400000" scaled="0"/>
                </a:gradFill>
                <a:latin typeface="Segoe UI"/>
              </a:rPr>
              <a:t>Silverlight</a:t>
            </a:r>
          </a:p>
        </p:txBody>
      </p:sp>
    </p:spTree>
    <p:extLst>
      <p:ext uri="{BB962C8B-B14F-4D97-AF65-F5344CB8AC3E}">
        <p14:creationId xmlns:p14="http://schemas.microsoft.com/office/powerpoint/2010/main" val="59627481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Despliegue</a:t>
            </a:r>
            <a:r>
              <a:rPr lang="en-US" dirty="0" smtClean="0"/>
              <a:t> de Apps Silverlight 8.1</a:t>
            </a:r>
            <a:endParaRPr lang="en-US" dirty="0"/>
          </a:p>
        </p:txBody>
      </p:sp>
      <p:sp>
        <p:nvSpPr>
          <p:cNvPr id="2" name="Text Placeholder 1"/>
          <p:cNvSpPr>
            <a:spLocks noGrp="1"/>
          </p:cNvSpPr>
          <p:nvPr>
            <p:ph type="body" sz="quarter" idx="10"/>
          </p:nvPr>
        </p:nvSpPr>
        <p:spPr>
          <a:xfrm>
            <a:off x="274638" y="976982"/>
            <a:ext cx="11887200" cy="5714291"/>
          </a:xfrm>
        </p:spPr>
        <p:txBody>
          <a:bodyPr/>
          <a:lstStyle/>
          <a:p>
            <a:r>
              <a:rPr lang="en-US" dirty="0" smtClean="0"/>
              <a:t>Las apps Silverlight 8.1 solo </a:t>
            </a:r>
            <a:r>
              <a:rPr lang="en-US" dirty="0" err="1" smtClean="0"/>
              <a:t>funcionan</a:t>
            </a:r>
            <a:r>
              <a:rPr lang="en-US" dirty="0" smtClean="0"/>
              <a:t> </a:t>
            </a:r>
            <a:r>
              <a:rPr lang="en-US" dirty="0" err="1" smtClean="0"/>
              <a:t>en</a:t>
            </a:r>
            <a:r>
              <a:rPr lang="en-US" dirty="0" smtClean="0"/>
              <a:t> </a:t>
            </a:r>
            <a:r>
              <a:rPr lang="en-US" dirty="0" err="1" smtClean="0"/>
              <a:t>dispositivos</a:t>
            </a:r>
            <a:r>
              <a:rPr lang="en-US" dirty="0" smtClean="0"/>
              <a:t> con Windows Phone 8.1</a:t>
            </a:r>
          </a:p>
          <a:p>
            <a:endParaRPr lang="en-US" dirty="0"/>
          </a:p>
          <a:p>
            <a:r>
              <a:rPr lang="en-US" dirty="0" smtClean="0"/>
              <a:t>La Store </a:t>
            </a:r>
            <a:r>
              <a:rPr lang="en-US" dirty="0" err="1" smtClean="0"/>
              <a:t>soporta</a:t>
            </a:r>
            <a:r>
              <a:rPr lang="en-US" dirty="0" smtClean="0"/>
              <a:t> </a:t>
            </a:r>
            <a:r>
              <a:rPr lang="en-US" dirty="0" err="1" smtClean="0"/>
              <a:t>tres</a:t>
            </a:r>
            <a:r>
              <a:rPr lang="en-US" dirty="0" smtClean="0"/>
              <a:t> </a:t>
            </a:r>
            <a:r>
              <a:rPr lang="en-US" dirty="0" err="1" smtClean="0"/>
              <a:t>versiones</a:t>
            </a:r>
            <a:endParaRPr lang="en-US" dirty="0" smtClean="0"/>
          </a:p>
          <a:p>
            <a:pPr marL="571500" lvl="1" indent="-571500">
              <a:buFont typeface="Arial" panose="020B0604020202020204" pitchFamily="34" charset="0"/>
              <a:buChar char="•"/>
            </a:pPr>
            <a:r>
              <a:rPr lang="en-US" dirty="0" smtClean="0"/>
              <a:t>8.1</a:t>
            </a:r>
          </a:p>
          <a:p>
            <a:pPr marL="571500" lvl="1" indent="-571500">
              <a:buFont typeface="Arial" panose="020B0604020202020204" pitchFamily="34" charset="0"/>
              <a:buChar char="•"/>
            </a:pPr>
            <a:r>
              <a:rPr lang="en-US" dirty="0" smtClean="0"/>
              <a:t>8.0</a:t>
            </a:r>
          </a:p>
          <a:p>
            <a:pPr marL="571500" lvl="1" indent="-571500">
              <a:buFont typeface="Arial" panose="020B0604020202020204" pitchFamily="34" charset="0"/>
              <a:buChar char="•"/>
            </a:pPr>
            <a:r>
              <a:rPr lang="en-US" dirty="0" smtClean="0"/>
              <a:t>7.1</a:t>
            </a:r>
          </a:p>
          <a:p>
            <a:pPr marL="571500" lvl="1" indent="-571500">
              <a:buFont typeface="Arial" panose="020B0604020202020204" pitchFamily="34" charset="0"/>
              <a:buChar char="•"/>
            </a:pPr>
            <a:endParaRPr lang="en-US" dirty="0" smtClean="0"/>
          </a:p>
          <a:p>
            <a:r>
              <a:rPr lang="en-US" dirty="0" smtClean="0"/>
              <a:t>Las apps Silverlight 8.1 </a:t>
            </a:r>
            <a:r>
              <a:rPr lang="en-US" dirty="0" err="1" smtClean="0"/>
              <a:t>necesitan</a:t>
            </a:r>
            <a:r>
              <a:rPr lang="en-US" dirty="0" smtClean="0"/>
              <a:t> </a:t>
            </a:r>
            <a:r>
              <a:rPr lang="en-US" dirty="0" err="1" smtClean="0"/>
              <a:t>que</a:t>
            </a:r>
            <a:r>
              <a:rPr lang="en-US" dirty="0" smtClean="0"/>
              <a:t> </a:t>
            </a:r>
            <a:r>
              <a:rPr lang="en-US" dirty="0" err="1" smtClean="0"/>
              <a:t>editemos</a:t>
            </a:r>
            <a:r>
              <a:rPr lang="en-US" dirty="0" smtClean="0"/>
              <a:t> a </a:t>
            </a:r>
            <a:r>
              <a:rPr lang="en-US" dirty="0" err="1" smtClean="0"/>
              <a:t>mano</a:t>
            </a:r>
            <a:r>
              <a:rPr lang="en-US" dirty="0" smtClean="0"/>
              <a:t> el </a:t>
            </a:r>
            <a:r>
              <a:rPr lang="en-US" dirty="0" err="1" smtClean="0"/>
              <a:t>archivo</a:t>
            </a:r>
            <a:r>
              <a:rPr lang="en-US" dirty="0" smtClean="0"/>
              <a:t> </a:t>
            </a:r>
            <a:r>
              <a:rPr lang="en-US" dirty="0" err="1" smtClean="0"/>
              <a:t>Package.appxmanifest</a:t>
            </a:r>
            <a:r>
              <a:rPr lang="en-US" dirty="0" smtClean="0"/>
              <a:t> antes de </a:t>
            </a:r>
            <a:r>
              <a:rPr lang="en-US" dirty="0" err="1" smtClean="0"/>
              <a:t>enviar</a:t>
            </a:r>
            <a:r>
              <a:rPr lang="en-US" dirty="0" smtClean="0"/>
              <a:t>!</a:t>
            </a:r>
          </a:p>
          <a:p>
            <a:pPr lvl="1"/>
            <a:r>
              <a:rPr lang="en-US" dirty="0" err="1" smtClean="0"/>
              <a:t>Buscad</a:t>
            </a:r>
            <a:r>
              <a:rPr lang="en-US" dirty="0" smtClean="0"/>
              <a:t> </a:t>
            </a:r>
            <a:r>
              <a:rPr lang="en-US" dirty="0" err="1" smtClean="0"/>
              <a:t>por</a:t>
            </a:r>
            <a:r>
              <a:rPr lang="en-US" dirty="0" smtClean="0"/>
              <a:t> </a:t>
            </a:r>
            <a:r>
              <a:rPr lang="en-GB" b="1" dirty="0" smtClean="0"/>
              <a:t>Prepare </a:t>
            </a:r>
            <a:r>
              <a:rPr lang="en-GB" b="1" dirty="0"/>
              <a:t>your Windows Phone Silverlight 8.1 app for </a:t>
            </a:r>
            <a:r>
              <a:rPr lang="en-GB" b="1" dirty="0" smtClean="0"/>
              <a:t>publishing</a:t>
            </a:r>
            <a:r>
              <a:rPr lang="en-GB" dirty="0" smtClean="0"/>
              <a:t> </a:t>
            </a:r>
            <a:r>
              <a:rPr lang="en-GB" dirty="0" err="1" smtClean="0"/>
              <a:t>en</a:t>
            </a:r>
            <a:r>
              <a:rPr lang="en-GB" dirty="0" smtClean="0"/>
              <a:t> la </a:t>
            </a:r>
            <a:r>
              <a:rPr lang="en-GB" dirty="0" err="1" smtClean="0"/>
              <a:t>documentación</a:t>
            </a:r>
            <a:r>
              <a:rPr lang="en-GB" dirty="0" smtClean="0"/>
              <a:t> de la MSDN</a:t>
            </a:r>
            <a:endParaRPr lang="en-US" dirty="0" smtClean="0"/>
          </a:p>
        </p:txBody>
      </p:sp>
    </p:spTree>
    <p:extLst>
      <p:ext uri="{BB962C8B-B14F-4D97-AF65-F5344CB8AC3E}">
        <p14:creationId xmlns:p14="http://schemas.microsoft.com/office/powerpoint/2010/main" val="115907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1º Paso: </a:t>
            </a:r>
            <a:r>
              <a:rPr lang="en-US" dirty="0" err="1" smtClean="0"/>
              <a:t>Reservar</a:t>
            </a:r>
            <a:r>
              <a:rPr lang="en-US" dirty="0" smtClean="0"/>
              <a:t> el </a:t>
            </a:r>
            <a:r>
              <a:rPr lang="en-US" dirty="0" err="1" smtClean="0"/>
              <a:t>nombre</a:t>
            </a:r>
            <a:r>
              <a:rPr lang="en-US" dirty="0" smtClean="0"/>
              <a:t> de la App</a:t>
            </a:r>
            <a:endParaRPr lang="en-US" dirty="0"/>
          </a:p>
        </p:txBody>
      </p:sp>
      <p:pic>
        <p:nvPicPr>
          <p:cNvPr id="6" name="Picture 5"/>
          <p:cNvPicPr>
            <a:picLocks noChangeAspect="1"/>
          </p:cNvPicPr>
          <p:nvPr/>
        </p:nvPicPr>
        <p:blipFill>
          <a:blip r:embed="rId3"/>
          <a:stretch>
            <a:fillRect/>
          </a:stretch>
        </p:blipFill>
        <p:spPr>
          <a:xfrm>
            <a:off x="2255837" y="1155706"/>
            <a:ext cx="8458200" cy="5442184"/>
          </a:xfrm>
          <a:prstGeom prst="rect">
            <a:avLst/>
          </a:prstGeom>
        </p:spPr>
      </p:pic>
      <p:sp>
        <p:nvSpPr>
          <p:cNvPr id="7" name="Right Arrow 6"/>
          <p:cNvSpPr/>
          <p:nvPr/>
        </p:nvSpPr>
        <p:spPr bwMode="auto">
          <a:xfrm flipH="1">
            <a:off x="4130005" y="4206634"/>
            <a:ext cx="2819400" cy="6096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smtClean="0">
                <a:solidFill>
                  <a:schemeClr val="bg1"/>
                </a:solidFill>
                <a:ea typeface="Segoe UI" pitchFamily="34" charset="0"/>
                <a:cs typeface="Segoe UI" pitchFamily="34" charset="0"/>
              </a:rPr>
              <a:t>Nombre</a:t>
            </a:r>
            <a:r>
              <a:rPr lang="en-US" sz="2000" dirty="0" smtClean="0">
                <a:solidFill>
                  <a:schemeClr val="bg1"/>
                </a:solidFill>
                <a:ea typeface="Segoe UI" pitchFamily="34" charset="0"/>
                <a:cs typeface="Segoe UI" pitchFamily="34" charset="0"/>
              </a:rPr>
              <a:t> de la App</a:t>
            </a:r>
          </a:p>
        </p:txBody>
      </p:sp>
      <p:sp>
        <p:nvSpPr>
          <p:cNvPr id="8" name="Right Arrow 7"/>
          <p:cNvSpPr/>
          <p:nvPr/>
        </p:nvSpPr>
        <p:spPr bwMode="auto">
          <a:xfrm flipH="1">
            <a:off x="4770437" y="5249862"/>
            <a:ext cx="3886200" cy="6096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solidFill>
                  <a:schemeClr val="bg1"/>
                </a:solidFill>
                <a:ea typeface="Segoe UI" pitchFamily="34" charset="0"/>
                <a:cs typeface="Segoe UI" pitchFamily="34" charset="0"/>
              </a:rPr>
              <a:t>Identidad</a:t>
            </a:r>
            <a:r>
              <a:rPr lang="en-US" sz="2400" dirty="0" smtClean="0">
                <a:solidFill>
                  <a:schemeClr val="bg1"/>
                </a:solidFill>
                <a:ea typeface="Segoe UI" pitchFamily="34" charset="0"/>
                <a:cs typeface="Segoe UI" pitchFamily="34" charset="0"/>
              </a:rPr>
              <a:t> del </a:t>
            </a:r>
            <a:r>
              <a:rPr lang="en-US" sz="2400" dirty="0" err="1" smtClean="0">
                <a:solidFill>
                  <a:schemeClr val="bg1"/>
                </a:solidFill>
                <a:ea typeface="Segoe UI" pitchFamily="34" charset="0"/>
                <a:cs typeface="Segoe UI" pitchFamily="34" charset="0"/>
              </a:rPr>
              <a:t>paquete</a:t>
            </a:r>
            <a:endParaRPr lang="en-US" sz="2400" dirty="0" smtClean="0">
              <a:solidFill>
                <a:schemeClr val="bg1"/>
              </a:solidFill>
              <a:ea typeface="Segoe UI" pitchFamily="34" charset="0"/>
              <a:cs typeface="Segoe UI" pitchFamily="34" charset="0"/>
            </a:endParaRPr>
          </a:p>
        </p:txBody>
      </p:sp>
      <p:sp>
        <p:nvSpPr>
          <p:cNvPr id="10" name="Right Arrow 9"/>
          <p:cNvSpPr/>
          <p:nvPr/>
        </p:nvSpPr>
        <p:spPr bwMode="auto">
          <a:xfrm flipH="1">
            <a:off x="5684837" y="5938764"/>
            <a:ext cx="3505200" cy="6096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smtClean="0">
                <a:solidFill>
                  <a:schemeClr val="bg1"/>
                </a:solidFill>
                <a:ea typeface="Segoe UI" pitchFamily="34" charset="0"/>
                <a:cs typeface="Segoe UI" pitchFamily="34" charset="0"/>
              </a:rPr>
              <a:t>Nombre</a:t>
            </a:r>
            <a:r>
              <a:rPr lang="en-US" sz="2000" dirty="0" smtClean="0">
                <a:solidFill>
                  <a:schemeClr val="bg1"/>
                </a:solidFill>
                <a:ea typeface="Segoe UI" pitchFamily="34" charset="0"/>
                <a:cs typeface="Segoe UI" pitchFamily="34" charset="0"/>
              </a:rPr>
              <a:t> de </a:t>
            </a:r>
            <a:r>
              <a:rPr lang="en-US" sz="2000" dirty="0" err="1" smtClean="0">
                <a:solidFill>
                  <a:schemeClr val="bg1"/>
                </a:solidFill>
                <a:ea typeface="Segoe UI" pitchFamily="34" charset="0"/>
                <a:cs typeface="Segoe UI" pitchFamily="34" charset="0"/>
              </a:rPr>
              <a:t>publicador</a:t>
            </a:r>
            <a:endParaRPr lang="en-US" sz="2000"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449017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2º Paso: </a:t>
            </a:r>
            <a:r>
              <a:rPr lang="en-US" dirty="0" err="1" smtClean="0"/>
              <a:t>Editar</a:t>
            </a:r>
            <a:r>
              <a:rPr lang="en-US" dirty="0" smtClean="0"/>
              <a:t> el </a:t>
            </a:r>
            <a:r>
              <a:rPr lang="en-US" dirty="0" err="1" smtClean="0"/>
              <a:t>archivo</a:t>
            </a:r>
            <a:r>
              <a:rPr lang="en-US" dirty="0" smtClean="0"/>
              <a:t> AppXManifest.xml</a:t>
            </a:r>
            <a:endParaRPr lang="en-US" dirty="0"/>
          </a:p>
        </p:txBody>
      </p:sp>
      <p:pic>
        <p:nvPicPr>
          <p:cNvPr id="2" name="Picture 1"/>
          <p:cNvPicPr>
            <a:picLocks noChangeAspect="1"/>
          </p:cNvPicPr>
          <p:nvPr/>
        </p:nvPicPr>
        <p:blipFill>
          <a:blip r:embed="rId3"/>
          <a:stretch>
            <a:fillRect/>
          </a:stretch>
        </p:blipFill>
        <p:spPr>
          <a:xfrm>
            <a:off x="2329805" y="1445897"/>
            <a:ext cx="9062864" cy="4931685"/>
          </a:xfrm>
          <a:prstGeom prst="rect">
            <a:avLst/>
          </a:prstGeom>
        </p:spPr>
      </p:pic>
      <p:sp>
        <p:nvSpPr>
          <p:cNvPr id="7" name="Right Arrow 6"/>
          <p:cNvSpPr/>
          <p:nvPr/>
        </p:nvSpPr>
        <p:spPr bwMode="auto">
          <a:xfrm flipH="1">
            <a:off x="8351837" y="5119910"/>
            <a:ext cx="2299952" cy="6096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ea typeface="Segoe UI" pitchFamily="34" charset="0"/>
                <a:cs typeface="Segoe UI" pitchFamily="34" charset="0"/>
              </a:rPr>
              <a:t>Nombre</a:t>
            </a:r>
            <a:r>
              <a:rPr lang="en-US" sz="1600" dirty="0" smtClean="0">
                <a:solidFill>
                  <a:schemeClr val="bg1"/>
                </a:solidFill>
                <a:ea typeface="Segoe UI" pitchFamily="34" charset="0"/>
                <a:cs typeface="Segoe UI" pitchFamily="34" charset="0"/>
              </a:rPr>
              <a:t> de la App</a:t>
            </a:r>
          </a:p>
        </p:txBody>
      </p:sp>
      <p:sp>
        <p:nvSpPr>
          <p:cNvPr id="8" name="Right Arrow 7"/>
          <p:cNvSpPr/>
          <p:nvPr/>
        </p:nvSpPr>
        <p:spPr bwMode="auto">
          <a:xfrm flipH="1">
            <a:off x="7832388" y="3192462"/>
            <a:ext cx="3930464" cy="6096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solidFill>
                  <a:schemeClr val="bg1"/>
                </a:solidFill>
                <a:ea typeface="Segoe UI" pitchFamily="34" charset="0"/>
                <a:cs typeface="Segoe UI" pitchFamily="34" charset="0"/>
              </a:rPr>
              <a:t>Identidad</a:t>
            </a:r>
            <a:r>
              <a:rPr lang="en-US" sz="2400" dirty="0" smtClean="0">
                <a:solidFill>
                  <a:schemeClr val="bg1"/>
                </a:solidFill>
                <a:ea typeface="Segoe UI" pitchFamily="34" charset="0"/>
                <a:cs typeface="Segoe UI" pitchFamily="34" charset="0"/>
              </a:rPr>
              <a:t> del </a:t>
            </a:r>
            <a:r>
              <a:rPr lang="en-US" sz="2400" dirty="0" err="1" smtClean="0">
                <a:solidFill>
                  <a:schemeClr val="bg1"/>
                </a:solidFill>
                <a:ea typeface="Segoe UI" pitchFamily="34" charset="0"/>
                <a:cs typeface="Segoe UI" pitchFamily="34" charset="0"/>
              </a:rPr>
              <a:t>paquete</a:t>
            </a:r>
            <a:endParaRPr lang="en-US" sz="2400" dirty="0" smtClean="0">
              <a:solidFill>
                <a:schemeClr val="bg1"/>
              </a:solidFill>
              <a:ea typeface="Segoe UI" pitchFamily="34" charset="0"/>
              <a:cs typeface="Segoe UI" pitchFamily="34" charset="0"/>
            </a:endParaRPr>
          </a:p>
        </p:txBody>
      </p:sp>
      <p:sp>
        <p:nvSpPr>
          <p:cNvPr id="10" name="Right Arrow 9"/>
          <p:cNvSpPr/>
          <p:nvPr/>
        </p:nvSpPr>
        <p:spPr bwMode="auto">
          <a:xfrm>
            <a:off x="1249686" y="3421062"/>
            <a:ext cx="2911150" cy="6096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err="1" smtClean="0">
                <a:solidFill>
                  <a:schemeClr val="bg1"/>
                </a:solidFill>
                <a:ea typeface="Segoe UI" pitchFamily="34" charset="0"/>
                <a:cs typeface="Segoe UI" pitchFamily="34" charset="0"/>
              </a:rPr>
              <a:t>Nombre</a:t>
            </a:r>
            <a:r>
              <a:rPr lang="en-US" dirty="0" smtClean="0">
                <a:solidFill>
                  <a:schemeClr val="bg1"/>
                </a:solidFill>
                <a:ea typeface="Segoe UI" pitchFamily="34" charset="0"/>
                <a:cs typeface="Segoe UI" pitchFamily="34" charset="0"/>
              </a:rPr>
              <a:t> de </a:t>
            </a:r>
            <a:r>
              <a:rPr lang="en-US" dirty="0" err="1" smtClean="0">
                <a:solidFill>
                  <a:schemeClr val="bg1"/>
                </a:solidFill>
                <a:ea typeface="Segoe UI" pitchFamily="34" charset="0"/>
                <a:cs typeface="Segoe UI" pitchFamily="34" charset="0"/>
              </a:rPr>
              <a:t>publicador</a:t>
            </a:r>
            <a:endParaRPr lang="en-US"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982747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3º Paso: WMAppManifest.xml</a:t>
            </a:r>
            <a:endParaRPr lang="en-US" dirty="0"/>
          </a:p>
        </p:txBody>
      </p:sp>
      <p:pic>
        <p:nvPicPr>
          <p:cNvPr id="5" name="Picture 4"/>
          <p:cNvPicPr>
            <a:picLocks noChangeAspect="1"/>
          </p:cNvPicPr>
          <p:nvPr/>
        </p:nvPicPr>
        <p:blipFill>
          <a:blip r:embed="rId2"/>
          <a:stretch>
            <a:fillRect/>
          </a:stretch>
        </p:blipFill>
        <p:spPr>
          <a:xfrm>
            <a:off x="2041773" y="1582701"/>
            <a:ext cx="8686800" cy="3829050"/>
          </a:xfrm>
          <a:prstGeom prst="rect">
            <a:avLst/>
          </a:prstGeom>
        </p:spPr>
      </p:pic>
      <p:sp>
        <p:nvSpPr>
          <p:cNvPr id="7" name="Right Arrow 6"/>
          <p:cNvSpPr/>
          <p:nvPr/>
        </p:nvSpPr>
        <p:spPr bwMode="auto">
          <a:xfrm flipH="1">
            <a:off x="5235197" y="3192426"/>
            <a:ext cx="2299952" cy="6096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ea typeface="Segoe UI" pitchFamily="34" charset="0"/>
                <a:cs typeface="Segoe UI" pitchFamily="34" charset="0"/>
              </a:rPr>
              <a:t>Nombre</a:t>
            </a:r>
            <a:r>
              <a:rPr lang="en-US" sz="1600" dirty="0" smtClean="0">
                <a:solidFill>
                  <a:schemeClr val="bg1"/>
                </a:solidFill>
                <a:ea typeface="Segoe UI" pitchFamily="34" charset="0"/>
                <a:cs typeface="Segoe UI" pitchFamily="34" charset="0"/>
              </a:rPr>
              <a:t> de la App</a:t>
            </a:r>
          </a:p>
        </p:txBody>
      </p:sp>
    </p:spTree>
    <p:extLst>
      <p:ext uri="{BB962C8B-B14F-4D97-AF65-F5344CB8AC3E}">
        <p14:creationId xmlns:p14="http://schemas.microsoft.com/office/powerpoint/2010/main" val="2677597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Conclusiones</a:t>
            </a:r>
            <a:endParaRPr lang="en-GB" dirty="0"/>
          </a:p>
        </p:txBody>
      </p:sp>
      <p:sp>
        <p:nvSpPr>
          <p:cNvPr id="6" name="Slide Number Placeholder 5"/>
          <p:cNvSpPr>
            <a:spLocks noGrp="1"/>
          </p:cNvSpPr>
          <p:nvPr>
            <p:ph type="sldNum" sz="quarter" idx="12"/>
          </p:nvPr>
        </p:nvSpPr>
        <p:spPr/>
        <p:txBody>
          <a:bodyPr/>
          <a:lstStyle/>
          <a:p>
            <a:fld id="{2775DF8E-1151-4C45-8C93-3AB060627CA9}" type="slidenum">
              <a:rPr lang="en-US" smtClean="0"/>
              <a:pPr/>
              <a:t>34</a:t>
            </a:fld>
            <a:endParaRPr lang="en-US"/>
          </a:p>
        </p:txBody>
      </p:sp>
    </p:spTree>
    <p:extLst>
      <p:ext uri="{BB962C8B-B14F-4D97-AF65-F5344CB8AC3E}">
        <p14:creationId xmlns:p14="http://schemas.microsoft.com/office/powerpoint/2010/main" val="159024901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Aft>
                <a:spcPts val="600"/>
              </a:spcAft>
            </a:pPr>
            <a:r>
              <a:rPr lang="en-US" dirty="0" smtClean="0"/>
              <a:t>¿</a:t>
            </a:r>
            <a:r>
              <a:rPr lang="en-US" dirty="0" err="1" smtClean="0"/>
              <a:t>Qué</a:t>
            </a:r>
            <a:r>
              <a:rPr lang="en-US" dirty="0" smtClean="0"/>
              <a:t> Framework XAML </a:t>
            </a:r>
            <a:r>
              <a:rPr lang="en-US" dirty="0" err="1" smtClean="0"/>
              <a:t>debería</a:t>
            </a:r>
            <a:r>
              <a:rPr lang="en-US" dirty="0" smtClean="0"/>
              <a:t> </a:t>
            </a:r>
            <a:r>
              <a:rPr lang="en-US" dirty="0" err="1" smtClean="0"/>
              <a:t>usar</a:t>
            </a:r>
            <a:r>
              <a:rPr lang="en-US" dirty="0" smtClean="0"/>
              <a:t>?</a:t>
            </a:r>
            <a:endParaRPr lang="en-US" dirty="0">
              <a:gradFill>
                <a:gsLst>
                  <a:gs pos="2917">
                    <a:schemeClr val="tx1"/>
                  </a:gs>
                  <a:gs pos="30000">
                    <a:schemeClr val="tx1"/>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1444880344"/>
              </p:ext>
            </p:extLst>
          </p:nvPr>
        </p:nvGraphicFramePr>
        <p:xfrm>
          <a:off x="322726" y="1287462"/>
          <a:ext cx="11889564" cy="4189416"/>
        </p:xfrm>
        <a:graphic>
          <a:graphicData uri="http://schemas.openxmlformats.org/drawingml/2006/table">
            <a:tbl>
              <a:tblPr firstRow="1" bandRow="1">
                <a:tableStyleId>{5C22544A-7EE6-4342-B048-85BDC9FD1C3A}</a:tableStyleId>
              </a:tblPr>
              <a:tblGrid>
                <a:gridCol w="7724311"/>
                <a:gridCol w="4165253"/>
              </a:tblGrid>
              <a:tr h="598488">
                <a:tc>
                  <a:txBody>
                    <a:bodyPr/>
                    <a:lstStyle/>
                    <a:p>
                      <a:r>
                        <a:rPr lang="en-US" sz="2400" dirty="0" err="1" smtClean="0"/>
                        <a:t>Tipo</a:t>
                      </a:r>
                      <a:r>
                        <a:rPr lang="en-US" sz="2400" dirty="0" smtClean="0"/>
                        <a:t> de App</a:t>
                      </a:r>
                      <a:endParaRPr lang="en-US" sz="2400" dirty="0"/>
                    </a:p>
                  </a:txBody>
                  <a:tcPr/>
                </a:tc>
                <a:tc>
                  <a:txBody>
                    <a:bodyPr/>
                    <a:lstStyle/>
                    <a:p>
                      <a:r>
                        <a:rPr lang="en-US" sz="2400" dirty="0" smtClean="0"/>
                        <a:t>Framework</a:t>
                      </a:r>
                      <a:endParaRPr lang="en-US" sz="2400" dirty="0"/>
                    </a:p>
                  </a:txBody>
                  <a:tcPr/>
                </a:tc>
              </a:tr>
              <a:tr h="598488">
                <a:tc>
                  <a:txBody>
                    <a:bodyPr/>
                    <a:lstStyle/>
                    <a:p>
                      <a:r>
                        <a:rPr lang="en-US" sz="2800" dirty="0" smtClean="0"/>
                        <a:t>Nueva App</a:t>
                      </a:r>
                      <a:endParaRPr lang="en-US" sz="2800" dirty="0"/>
                    </a:p>
                  </a:txBody>
                  <a:tcPr/>
                </a:tc>
                <a:tc>
                  <a:txBody>
                    <a:bodyPr/>
                    <a:lstStyle/>
                    <a:p>
                      <a:r>
                        <a:rPr lang="en-US" sz="2800" dirty="0" err="1" smtClean="0"/>
                        <a:t>WinRT</a:t>
                      </a:r>
                      <a:r>
                        <a:rPr lang="en-US" sz="2800" dirty="0" smtClean="0"/>
                        <a:t> or Silverlight</a:t>
                      </a:r>
                      <a:endParaRPr lang="en-US" sz="2800" dirty="0"/>
                    </a:p>
                  </a:txBody>
                  <a:tcPr/>
                </a:tc>
              </a:tr>
              <a:tr h="598488">
                <a:tc>
                  <a:txBody>
                    <a:bodyPr/>
                    <a:lstStyle/>
                    <a:p>
                      <a:r>
                        <a:rPr lang="en-US" sz="2800" baseline="0" dirty="0" smtClean="0"/>
                        <a:t>App Windows Store </a:t>
                      </a:r>
                      <a:r>
                        <a:rPr lang="en-US" sz="2800" baseline="0" dirty="0" err="1" smtClean="0"/>
                        <a:t>existente</a:t>
                      </a:r>
                      <a:endParaRPr lang="en-US" sz="2800" dirty="0"/>
                    </a:p>
                  </a:txBody>
                  <a:tcPr/>
                </a:tc>
                <a:tc>
                  <a:txBody>
                    <a:bodyPr/>
                    <a:lstStyle/>
                    <a:p>
                      <a:r>
                        <a:rPr lang="en-US" sz="2800" dirty="0" err="1" smtClean="0"/>
                        <a:t>WinRT</a:t>
                      </a:r>
                      <a:endParaRPr lang="en-US" sz="2800" dirty="0"/>
                    </a:p>
                  </a:txBody>
                  <a:tcPr/>
                </a:tc>
              </a:tr>
              <a:tr h="598488">
                <a:tc>
                  <a:txBody>
                    <a:bodyPr/>
                    <a:lstStyle/>
                    <a:p>
                      <a:r>
                        <a:rPr lang="en-US" sz="2800" dirty="0" smtClean="0"/>
                        <a:t>Lock Screen Image</a:t>
                      </a:r>
                      <a:r>
                        <a:rPr lang="en-US" sz="2800" baseline="0" dirty="0" smtClean="0"/>
                        <a:t> (social, weather, sports, ..)</a:t>
                      </a:r>
                      <a:endParaRPr lang="en-US" sz="2800" dirty="0"/>
                    </a:p>
                  </a:txBody>
                  <a:tcPr/>
                </a:tc>
                <a:tc>
                  <a:txBody>
                    <a:bodyPr/>
                    <a:lstStyle/>
                    <a:p>
                      <a:r>
                        <a:rPr lang="en-US" sz="2800" dirty="0" smtClean="0"/>
                        <a:t>Silverlight 8.x</a:t>
                      </a:r>
                      <a:endParaRPr lang="en-US" sz="2800" dirty="0"/>
                    </a:p>
                  </a:txBody>
                  <a:tcPr/>
                </a:tc>
              </a:tr>
              <a:tr h="598488">
                <a:tc>
                  <a:txBody>
                    <a:bodyPr/>
                    <a:lstStyle/>
                    <a:p>
                      <a:r>
                        <a:rPr lang="en-US" sz="2800" dirty="0" smtClean="0"/>
                        <a:t>App </a:t>
                      </a:r>
                      <a:r>
                        <a:rPr lang="en-US" sz="2800" dirty="0" err="1" smtClean="0"/>
                        <a:t>que</a:t>
                      </a:r>
                      <a:r>
                        <a:rPr lang="en-US" sz="2800" dirty="0" smtClean="0"/>
                        <a:t> </a:t>
                      </a:r>
                      <a:r>
                        <a:rPr lang="en-US" sz="2800" dirty="0" err="1" smtClean="0"/>
                        <a:t>haga</a:t>
                      </a:r>
                      <a:r>
                        <a:rPr lang="en-US" sz="2800" dirty="0" smtClean="0"/>
                        <a:t> </a:t>
                      </a:r>
                      <a:r>
                        <a:rPr lang="en-US" sz="2800" dirty="0" err="1" smtClean="0"/>
                        <a:t>uso</a:t>
                      </a:r>
                      <a:r>
                        <a:rPr lang="en-US" sz="2800" baseline="0" dirty="0" smtClean="0"/>
                        <a:t> de Lenses </a:t>
                      </a:r>
                      <a:r>
                        <a:rPr lang="en-US" sz="2800" dirty="0" smtClean="0"/>
                        <a:t>o</a:t>
                      </a:r>
                      <a:r>
                        <a:rPr lang="en-US" sz="2800" baseline="0" dirty="0" smtClean="0"/>
                        <a:t> VOIP</a:t>
                      </a:r>
                      <a:endParaRPr lang="en-US" sz="2800" dirty="0"/>
                    </a:p>
                  </a:txBody>
                  <a:tcPr/>
                </a:tc>
                <a:tc>
                  <a:txBody>
                    <a:bodyPr/>
                    <a:lstStyle/>
                    <a:p>
                      <a:r>
                        <a:rPr lang="en-US" sz="2800" dirty="0" smtClean="0"/>
                        <a:t>Silverlight 8.x</a:t>
                      </a:r>
                      <a:endParaRPr lang="en-US" sz="2800" dirty="0"/>
                    </a:p>
                  </a:txBody>
                  <a:tcPr/>
                </a:tc>
              </a:tr>
              <a:tr h="598488">
                <a:tc>
                  <a:txBody>
                    <a:bodyPr/>
                    <a:lstStyle/>
                    <a:p>
                      <a:r>
                        <a:rPr lang="en-US" sz="2800" baseline="0" dirty="0" smtClean="0"/>
                        <a:t>App de </a:t>
                      </a:r>
                      <a:r>
                        <a:rPr lang="en-US" sz="2800" baseline="0" dirty="0" err="1" smtClean="0"/>
                        <a:t>música</a:t>
                      </a:r>
                      <a:endParaRPr lang="en-US" sz="2800" dirty="0"/>
                    </a:p>
                  </a:txBody>
                  <a:tcPr/>
                </a:tc>
                <a:tc>
                  <a:txBody>
                    <a:bodyPr/>
                    <a:lstStyle/>
                    <a:p>
                      <a:r>
                        <a:rPr lang="en-US" sz="2800" dirty="0" smtClean="0"/>
                        <a:t>Silverlight 8.0</a:t>
                      </a:r>
                      <a:r>
                        <a:rPr lang="en-US" sz="2800" baseline="0" dirty="0" smtClean="0"/>
                        <a:t> o </a:t>
                      </a:r>
                      <a:r>
                        <a:rPr lang="en-US" sz="2800" baseline="0" dirty="0" err="1" smtClean="0"/>
                        <a:t>WinRT</a:t>
                      </a:r>
                      <a:endParaRPr lang="en-US" sz="2800" dirty="0"/>
                    </a:p>
                  </a:txBody>
                  <a:tcPr/>
                </a:tc>
              </a:tr>
              <a:tr h="598488">
                <a:tc>
                  <a:txBody>
                    <a:bodyPr/>
                    <a:lstStyle/>
                    <a:p>
                      <a:r>
                        <a:rPr lang="en-US" sz="2800" dirty="0" smtClean="0"/>
                        <a:t>App</a:t>
                      </a:r>
                      <a:r>
                        <a:rPr lang="en-US" sz="2800" baseline="0" dirty="0" smtClean="0"/>
                        <a:t> </a:t>
                      </a:r>
                      <a:r>
                        <a:rPr lang="en-US" sz="2800" baseline="0" dirty="0" err="1" smtClean="0"/>
                        <a:t>existente</a:t>
                      </a:r>
                      <a:r>
                        <a:rPr lang="en-US" sz="2800" baseline="0" dirty="0" smtClean="0"/>
                        <a:t> Silverlight Phone</a:t>
                      </a:r>
                      <a:endParaRPr lang="en-US" sz="2800" dirty="0"/>
                    </a:p>
                  </a:txBody>
                  <a:tcPr/>
                </a:tc>
                <a:tc>
                  <a:txBody>
                    <a:bodyPr/>
                    <a:lstStyle/>
                    <a:p>
                      <a:r>
                        <a:rPr lang="en-US" sz="2800" dirty="0" smtClean="0"/>
                        <a:t>Silverlight 8.x o </a:t>
                      </a:r>
                      <a:r>
                        <a:rPr lang="en-US" sz="2800" dirty="0" err="1" smtClean="0"/>
                        <a:t>WinRT</a:t>
                      </a:r>
                      <a:endParaRPr lang="en-US" sz="2800" dirty="0"/>
                    </a:p>
                  </a:txBody>
                  <a:tcPr/>
                </a:tc>
              </a:tr>
            </a:tbl>
          </a:graphicData>
        </a:graphic>
      </p:graphicFrame>
    </p:spTree>
    <p:extLst>
      <p:ext uri="{BB962C8B-B14F-4D97-AF65-F5344CB8AC3E}">
        <p14:creationId xmlns:p14="http://schemas.microsoft.com/office/powerpoint/2010/main" val="3561894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Preguntas</a:t>
            </a:r>
            <a:r>
              <a:rPr lang="en-US" dirty="0" smtClean="0"/>
              <a:t> y </a:t>
            </a:r>
            <a:r>
              <a:rPr lang="en-US" dirty="0" err="1" smtClean="0"/>
              <a:t>Respuestas</a:t>
            </a:r>
            <a:endParaRPr lang="en-US" dirty="0"/>
          </a:p>
        </p:txBody>
      </p:sp>
      <p:sp>
        <p:nvSpPr>
          <p:cNvPr id="5" name="Text Placeholder 1"/>
          <p:cNvSpPr txBox="1">
            <a:spLocks/>
          </p:cNvSpPr>
          <p:nvPr/>
        </p:nvSpPr>
        <p:spPr>
          <a:xfrm>
            <a:off x="323527" y="1563638"/>
            <a:ext cx="11655349" cy="438189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700" dirty="0">
                <a:solidFill>
                  <a:schemeClr val="accent1"/>
                </a:solidFill>
                <a:latin typeface="Aller" pitchFamily="2" charset="0"/>
              </a:rPr>
              <a:t>P</a:t>
            </a:r>
            <a:r>
              <a:rPr lang="en-US" sz="13800" dirty="0" smtClean="0">
                <a:solidFill>
                  <a:schemeClr val="accent1"/>
                </a:solidFill>
                <a:latin typeface="Aller" pitchFamily="2" charset="0"/>
              </a:rPr>
              <a:t>&amp;</a:t>
            </a:r>
            <a:r>
              <a:rPr lang="en-US" sz="28700" dirty="0">
                <a:solidFill>
                  <a:schemeClr val="accent1"/>
                </a:solidFill>
                <a:latin typeface="Aller" pitchFamily="2" charset="0"/>
              </a:rPr>
              <a:t>R</a:t>
            </a:r>
            <a:endParaRPr lang="ru-RU" sz="28700" dirty="0">
              <a:solidFill>
                <a:schemeClr val="accent1"/>
              </a:solidFill>
            </a:endParaRPr>
          </a:p>
        </p:txBody>
      </p:sp>
    </p:spTree>
    <p:extLst>
      <p:ext uri="{BB962C8B-B14F-4D97-AF65-F5344CB8AC3E}">
        <p14:creationId xmlns:p14="http://schemas.microsoft.com/office/powerpoint/2010/main" val="239401875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36872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B6F15528-21DE-4FAA-801E-634DDDAF4B2B}" type="slidenum">
              <a:rPr lang="en-US" smtClean="0">
                <a:solidFill>
                  <a:srgbClr val="000000">
                    <a:lumMod val="40000"/>
                    <a:lumOff val="60000"/>
                  </a:srgbClr>
                </a:solidFill>
              </a:rPr>
              <a:pPr/>
              <a:t>4</a:t>
            </a:fld>
            <a:endParaRPr lang="en-US" dirty="0">
              <a:solidFill>
                <a:srgbClr val="000000">
                  <a:lumMod val="40000"/>
                  <a:lumOff val="60000"/>
                </a:srgbClr>
              </a:solidFill>
            </a:endParaRPr>
          </a:p>
        </p:txBody>
      </p:sp>
      <p:sp>
        <p:nvSpPr>
          <p:cNvPr id="3" name="Title 2"/>
          <p:cNvSpPr>
            <a:spLocks noGrp="1"/>
          </p:cNvSpPr>
          <p:nvPr>
            <p:ph type="title"/>
          </p:nvPr>
        </p:nvSpPr>
        <p:spPr>
          <a:xfrm>
            <a:off x="622617" y="279558"/>
            <a:ext cx="11191240" cy="794409"/>
          </a:xfrm>
        </p:spPr>
        <p:txBody>
          <a:bodyPr/>
          <a:lstStyle/>
          <a:p>
            <a:r>
              <a:rPr lang="en-US" dirty="0" err="1" smtClean="0"/>
              <a:t>Plataforma</a:t>
            </a:r>
            <a:r>
              <a:rPr lang="en-US" dirty="0" smtClean="0"/>
              <a:t> de Desarrollo </a:t>
            </a:r>
            <a:r>
              <a:rPr lang="en-US" dirty="0" err="1" smtClean="0"/>
              <a:t>en</a:t>
            </a:r>
            <a:r>
              <a:rPr lang="en-US" dirty="0" smtClean="0"/>
              <a:t> Windows Phone 8.1</a:t>
            </a:r>
            <a:endParaRPr lang="en-US" dirty="0"/>
          </a:p>
        </p:txBody>
      </p:sp>
      <p:sp>
        <p:nvSpPr>
          <p:cNvPr id="82" name="Rectangle 81"/>
          <p:cNvSpPr/>
          <p:nvPr/>
        </p:nvSpPr>
        <p:spPr bwMode="auto">
          <a:xfrm>
            <a:off x="2124888" y="2721729"/>
            <a:ext cx="8104339" cy="1356538"/>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24342" tIns="124347" rIns="124342" bIns="62171" numCol="1" rtlCol="0" anchor="t" anchorCtr="0" compatLnSpc="1">
            <a:prstTxWarp prst="textNoShape">
              <a:avLst/>
            </a:prstTxWarp>
          </a:bodyPr>
          <a:lstStyle/>
          <a:p>
            <a:pPr algn="ctr" defTabSz="1268069" fontAlgn="base">
              <a:spcBef>
                <a:spcPct val="0"/>
              </a:spcBef>
              <a:spcAft>
                <a:spcPct val="0"/>
              </a:spcAft>
            </a:pPr>
            <a:r>
              <a:rPr lang="en-US" sz="1496" dirty="0" err="1" smtClean="0">
                <a:gradFill>
                  <a:gsLst>
                    <a:gs pos="0">
                      <a:srgbClr val="505050"/>
                    </a:gs>
                    <a:gs pos="100000">
                      <a:srgbClr val="505050"/>
                    </a:gs>
                  </a:gsLst>
                  <a:lin ang="5400000" scaled="0"/>
                </a:gradFill>
                <a:ea typeface="+mj-ea"/>
                <a:cs typeface="+mj-cs"/>
              </a:rPr>
              <a:t>Conjunto</a:t>
            </a:r>
            <a:r>
              <a:rPr lang="en-US" sz="1496" dirty="0" smtClean="0">
                <a:gradFill>
                  <a:gsLst>
                    <a:gs pos="0">
                      <a:srgbClr val="505050"/>
                    </a:gs>
                    <a:gs pos="100000">
                      <a:srgbClr val="505050"/>
                    </a:gs>
                  </a:gsLst>
                  <a:lin ang="5400000" scaled="0"/>
                </a:gradFill>
                <a:ea typeface="+mj-ea"/>
                <a:cs typeface="+mj-cs"/>
              </a:rPr>
              <a:t> de APIs Windows Runtime</a:t>
            </a:r>
            <a:endParaRPr lang="en-US" sz="1496" dirty="0">
              <a:gradFill>
                <a:gsLst>
                  <a:gs pos="0">
                    <a:srgbClr val="505050"/>
                  </a:gs>
                  <a:gs pos="100000">
                    <a:srgbClr val="505050"/>
                  </a:gs>
                </a:gsLst>
                <a:lin ang="5400000" scaled="0"/>
              </a:gradFill>
              <a:ea typeface="+mj-ea"/>
              <a:cs typeface="+mj-cs"/>
            </a:endParaRPr>
          </a:p>
        </p:txBody>
      </p:sp>
      <p:sp>
        <p:nvSpPr>
          <p:cNvPr id="83" name="Rectangle 82"/>
          <p:cNvSpPr/>
          <p:nvPr/>
        </p:nvSpPr>
        <p:spPr>
          <a:xfrm>
            <a:off x="2329042" y="3164275"/>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Graphics</a:t>
            </a:r>
          </a:p>
        </p:txBody>
      </p:sp>
      <p:sp>
        <p:nvSpPr>
          <p:cNvPr id="84" name="Rectangle 83"/>
          <p:cNvSpPr/>
          <p:nvPr/>
        </p:nvSpPr>
        <p:spPr>
          <a:xfrm>
            <a:off x="4286839" y="3164275"/>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Audio</a:t>
            </a:r>
          </a:p>
        </p:txBody>
      </p:sp>
      <p:sp>
        <p:nvSpPr>
          <p:cNvPr id="85" name="Rectangle 84"/>
          <p:cNvSpPr/>
          <p:nvPr/>
        </p:nvSpPr>
        <p:spPr>
          <a:xfrm>
            <a:off x="6244637" y="3164275"/>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Media</a:t>
            </a:r>
          </a:p>
        </p:txBody>
      </p:sp>
      <p:sp>
        <p:nvSpPr>
          <p:cNvPr id="86" name="Rectangle 85"/>
          <p:cNvSpPr/>
          <p:nvPr/>
        </p:nvSpPr>
        <p:spPr>
          <a:xfrm>
            <a:off x="2329042" y="3630085"/>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Networking</a:t>
            </a:r>
          </a:p>
        </p:txBody>
      </p:sp>
      <p:sp>
        <p:nvSpPr>
          <p:cNvPr id="87" name="Rectangle 86"/>
          <p:cNvSpPr/>
          <p:nvPr/>
        </p:nvSpPr>
        <p:spPr>
          <a:xfrm>
            <a:off x="4285506" y="3630083"/>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File System</a:t>
            </a:r>
          </a:p>
        </p:txBody>
      </p:sp>
      <p:sp>
        <p:nvSpPr>
          <p:cNvPr id="88" name="Rectangle 87"/>
          <p:cNvSpPr/>
          <p:nvPr/>
        </p:nvSpPr>
        <p:spPr>
          <a:xfrm>
            <a:off x="6241972" y="3630083"/>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Input</a:t>
            </a:r>
          </a:p>
        </p:txBody>
      </p:sp>
      <p:sp>
        <p:nvSpPr>
          <p:cNvPr id="89" name="Rectangle 88"/>
          <p:cNvSpPr/>
          <p:nvPr/>
        </p:nvSpPr>
        <p:spPr>
          <a:xfrm>
            <a:off x="8202435" y="3164275"/>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Commerce</a:t>
            </a:r>
          </a:p>
        </p:txBody>
      </p:sp>
      <p:sp>
        <p:nvSpPr>
          <p:cNvPr id="90" name="Rectangle 89"/>
          <p:cNvSpPr/>
          <p:nvPr/>
        </p:nvSpPr>
        <p:spPr>
          <a:xfrm>
            <a:off x="8198435" y="3629346"/>
            <a:ext cx="1776721" cy="374046"/>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Sensors</a:t>
            </a:r>
          </a:p>
        </p:txBody>
      </p:sp>
      <p:sp>
        <p:nvSpPr>
          <p:cNvPr id="91" name="Rectangle 90"/>
          <p:cNvSpPr/>
          <p:nvPr/>
        </p:nvSpPr>
        <p:spPr>
          <a:xfrm>
            <a:off x="8521193" y="4261143"/>
            <a:ext cx="1712815" cy="561070"/>
          </a:xfrm>
          <a:prstGeom prst="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t" anchorCtr="0" forceAA="0" compatLnSpc="1">
            <a:prstTxWarp prst="textNoShape">
              <a:avLst/>
            </a:prstTxWarp>
            <a:noAutofit/>
          </a:bodyPr>
          <a:lstStyle/>
          <a:p>
            <a:pPr algn="ctr" defTabSz="1268069" fontAlgn="base">
              <a:spcBef>
                <a:spcPct val="0"/>
              </a:spcBef>
              <a:spcAft>
                <a:spcPct val="0"/>
              </a:spcAft>
            </a:pPr>
            <a:r>
              <a:rPr lang="en-US" sz="1632" dirty="0">
                <a:gradFill>
                  <a:gsLst>
                    <a:gs pos="0">
                      <a:srgbClr val="FFFFFF"/>
                    </a:gs>
                    <a:gs pos="100000">
                      <a:srgbClr val="FFFFFF"/>
                    </a:gs>
                  </a:gsLst>
                  <a:lin ang="5400000" scaled="0"/>
                </a:gradFill>
              </a:rPr>
              <a:t>.NET CLR</a:t>
            </a:r>
          </a:p>
        </p:txBody>
      </p:sp>
      <p:sp>
        <p:nvSpPr>
          <p:cNvPr id="92" name="Rectangle 91"/>
          <p:cNvSpPr/>
          <p:nvPr/>
        </p:nvSpPr>
        <p:spPr>
          <a:xfrm>
            <a:off x="2127140" y="4261143"/>
            <a:ext cx="6300541" cy="56107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t" anchorCtr="0" forceAA="0" compatLnSpc="1">
            <a:prstTxWarp prst="textNoShape">
              <a:avLst/>
            </a:prstTxWarp>
            <a:noAutofit/>
          </a:bodyPr>
          <a:lstStyle/>
          <a:p>
            <a:pPr algn="ctr" defTabSz="1268069" fontAlgn="base">
              <a:spcBef>
                <a:spcPct val="0"/>
              </a:spcBef>
              <a:spcAft>
                <a:spcPct val="0"/>
              </a:spcAft>
            </a:pPr>
            <a:r>
              <a:rPr lang="en-US" sz="1632" dirty="0">
                <a:gradFill>
                  <a:gsLst>
                    <a:gs pos="0">
                      <a:srgbClr val="FFFFFF"/>
                    </a:gs>
                    <a:gs pos="100000">
                      <a:srgbClr val="FFFFFF"/>
                    </a:gs>
                  </a:gsLst>
                  <a:lin ang="5400000" scaled="0"/>
                </a:gradFill>
              </a:rPr>
              <a:t>Windows Runtime (WinRT)</a:t>
            </a:r>
          </a:p>
        </p:txBody>
      </p:sp>
      <p:grpSp>
        <p:nvGrpSpPr>
          <p:cNvPr id="93" name="Group 92"/>
          <p:cNvGrpSpPr/>
          <p:nvPr/>
        </p:nvGrpSpPr>
        <p:grpSpPr>
          <a:xfrm>
            <a:off x="2122360" y="1569056"/>
            <a:ext cx="8106867" cy="951729"/>
            <a:chOff x="1639972" y="1786762"/>
            <a:chExt cx="8503920" cy="1006813"/>
          </a:xfrm>
        </p:grpSpPr>
        <p:sp>
          <p:nvSpPr>
            <p:cNvPr id="94" name="Rectangle 93"/>
            <p:cNvSpPr/>
            <p:nvPr/>
          </p:nvSpPr>
          <p:spPr>
            <a:xfrm>
              <a:off x="5994658" y="1786762"/>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68069" fontAlgn="base">
                <a:spcBef>
                  <a:spcPct val="0"/>
                </a:spcBef>
                <a:spcAft>
                  <a:spcPct val="0"/>
                </a:spcAft>
              </a:pPr>
              <a:r>
                <a:rPr lang="en-US" sz="1632" dirty="0">
                  <a:gradFill>
                    <a:gsLst>
                      <a:gs pos="0">
                        <a:srgbClr val="FFFFFF"/>
                      </a:gs>
                      <a:gs pos="100000">
                        <a:srgbClr val="FFFFFF"/>
                      </a:gs>
                    </a:gsLst>
                    <a:lin ang="5400000" scaled="0"/>
                  </a:gradFill>
                </a:rPr>
                <a:t>DirectX</a:t>
              </a:r>
            </a:p>
            <a:p>
              <a:pPr algn="ctr" defTabSz="1268069" fontAlgn="base">
                <a:spcBef>
                  <a:spcPct val="0"/>
                </a:spcBef>
                <a:spcAft>
                  <a:spcPct val="0"/>
                </a:spcAft>
              </a:pPr>
              <a:r>
                <a:rPr lang="en-US" sz="1496" i="1" dirty="0">
                  <a:gradFill>
                    <a:gsLst>
                      <a:gs pos="0">
                        <a:srgbClr val="FFFFFF"/>
                      </a:gs>
                      <a:gs pos="100000">
                        <a:srgbClr val="FFFFFF"/>
                      </a:gs>
                    </a:gsLst>
                    <a:lin ang="5400000" scaled="0"/>
                  </a:gradFill>
                </a:rPr>
                <a:t>(C++)</a:t>
              </a:r>
            </a:p>
          </p:txBody>
        </p:sp>
        <p:sp>
          <p:nvSpPr>
            <p:cNvPr id="95" name="Rectangle 94"/>
            <p:cNvSpPr/>
            <p:nvPr/>
          </p:nvSpPr>
          <p:spPr>
            <a:xfrm>
              <a:off x="8132212" y="1786762"/>
              <a:ext cx="2011680" cy="1005840"/>
            </a:xfrm>
            <a:prstGeom prst="rect">
              <a:avLst/>
            </a:prstGeom>
            <a:solidFill>
              <a:schemeClr val="accent4">
                <a:lumMod val="40000"/>
                <a:lumOff val="60000"/>
              </a:schemeClr>
            </a:solidFill>
            <a:ln w="50800" cap="sq">
              <a:solidFill>
                <a:schemeClr val="accent4">
                  <a:lumMod val="40000"/>
                  <a:lumOff val="6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68069" fontAlgn="base">
                <a:spcBef>
                  <a:spcPct val="0"/>
                </a:spcBef>
                <a:spcAft>
                  <a:spcPct val="0"/>
                </a:spcAft>
              </a:pPr>
              <a:r>
                <a:rPr lang="en-US" sz="1632" dirty="0">
                  <a:gradFill>
                    <a:gsLst>
                      <a:gs pos="0">
                        <a:srgbClr val="FFFFFF"/>
                      </a:gs>
                      <a:gs pos="100000">
                        <a:srgbClr val="FFFFFF"/>
                      </a:gs>
                    </a:gsLst>
                    <a:lin ang="5400000" scaled="0"/>
                  </a:gradFill>
                </a:rPr>
                <a:t>Windows Phone</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Silverlight</a:t>
              </a:r>
            </a:p>
            <a:p>
              <a:pPr algn="ctr" defTabSz="1268069" fontAlgn="base">
                <a:spcBef>
                  <a:spcPct val="0"/>
                </a:spcBef>
                <a:spcAft>
                  <a:spcPct val="0"/>
                </a:spcAft>
              </a:pPr>
              <a:r>
                <a:rPr lang="en-US" sz="1496" i="1" dirty="0">
                  <a:gradFill>
                    <a:gsLst>
                      <a:gs pos="0">
                        <a:srgbClr val="FFFFFF"/>
                      </a:gs>
                      <a:gs pos="100000">
                        <a:srgbClr val="FFFFFF"/>
                      </a:gs>
                    </a:gsLst>
                    <a:lin ang="5400000" scaled="0"/>
                  </a:gradFill>
                </a:rPr>
                <a:t>(C# | VB)</a:t>
              </a:r>
              <a:endParaRPr lang="en-US" sz="1632" i="1" dirty="0">
                <a:gradFill>
                  <a:gsLst>
                    <a:gs pos="0">
                      <a:srgbClr val="FFFFFF"/>
                    </a:gs>
                    <a:gs pos="100000">
                      <a:srgbClr val="FFFFFF"/>
                    </a:gs>
                  </a:gsLst>
                  <a:lin ang="5400000" scaled="0"/>
                </a:gradFill>
              </a:endParaRPr>
            </a:p>
          </p:txBody>
        </p:sp>
        <p:sp>
          <p:nvSpPr>
            <p:cNvPr id="96" name="Rectangle 95"/>
            <p:cNvSpPr/>
            <p:nvPr/>
          </p:nvSpPr>
          <p:spPr>
            <a:xfrm>
              <a:off x="3819609" y="1787735"/>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68069" fontAlgn="base">
                <a:spcBef>
                  <a:spcPct val="0"/>
                </a:spcBef>
                <a:spcAft>
                  <a:spcPct val="0"/>
                </a:spcAft>
              </a:pPr>
              <a:r>
                <a:rPr lang="en-US" sz="1632" dirty="0">
                  <a:gradFill>
                    <a:gsLst>
                      <a:gs pos="0">
                        <a:srgbClr val="FFFFFF"/>
                      </a:gs>
                      <a:gs pos="100000">
                        <a:srgbClr val="FFFFFF"/>
                      </a:gs>
                    </a:gsLst>
                    <a:lin ang="5400000" scaled="0"/>
                  </a:gradFill>
                </a:rPr>
                <a:t>Windows </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XAML</a:t>
              </a:r>
            </a:p>
            <a:p>
              <a:pPr algn="ctr" defTabSz="1268069" fontAlgn="base">
                <a:spcBef>
                  <a:spcPct val="0"/>
                </a:spcBef>
                <a:spcAft>
                  <a:spcPct val="0"/>
                </a:spcAft>
              </a:pPr>
              <a:r>
                <a:rPr lang="en-US" sz="1496" i="1" dirty="0">
                  <a:gradFill>
                    <a:gsLst>
                      <a:gs pos="0">
                        <a:srgbClr val="FFFFFF"/>
                      </a:gs>
                      <a:gs pos="100000">
                        <a:srgbClr val="FFFFFF"/>
                      </a:gs>
                    </a:gsLst>
                    <a:lin ang="5400000" scaled="0"/>
                  </a:gradFill>
                </a:rPr>
                <a:t>(C# </a:t>
              </a:r>
              <a:r>
                <a:rPr lang="en-US" sz="1496" i="1" dirty="0">
                  <a:solidFill>
                    <a:schemeClr val="accent1">
                      <a:lumMod val="40000"/>
                      <a:lumOff val="60000"/>
                    </a:schemeClr>
                  </a:solidFill>
                </a:rPr>
                <a:t>|</a:t>
              </a:r>
              <a:r>
                <a:rPr lang="en-US" sz="1496" i="1" dirty="0">
                  <a:gradFill>
                    <a:gsLst>
                      <a:gs pos="0">
                        <a:srgbClr val="FFFFFF"/>
                      </a:gs>
                      <a:gs pos="100000">
                        <a:srgbClr val="FFFFFF"/>
                      </a:gs>
                    </a:gsLst>
                    <a:lin ang="5400000" scaled="0"/>
                  </a:gradFill>
                </a:rPr>
                <a:t> VB </a:t>
              </a:r>
              <a:r>
                <a:rPr lang="en-US" sz="1496" i="1" dirty="0">
                  <a:solidFill>
                    <a:schemeClr val="accent1">
                      <a:lumMod val="40000"/>
                      <a:lumOff val="60000"/>
                    </a:schemeClr>
                  </a:solidFill>
                </a:rPr>
                <a:t>|</a:t>
              </a:r>
              <a:r>
                <a:rPr lang="en-US" sz="1496" i="1" dirty="0">
                  <a:gradFill>
                    <a:gsLst>
                      <a:gs pos="0">
                        <a:srgbClr val="FFFFFF"/>
                      </a:gs>
                      <a:gs pos="100000">
                        <a:srgbClr val="FFFFFF"/>
                      </a:gs>
                    </a:gsLst>
                    <a:lin ang="5400000" scaled="0"/>
                  </a:gradFill>
                </a:rPr>
                <a:t> C++)</a:t>
              </a:r>
            </a:p>
          </p:txBody>
        </p:sp>
        <p:sp>
          <p:nvSpPr>
            <p:cNvPr id="97" name="Rectangle 96"/>
            <p:cNvSpPr/>
            <p:nvPr/>
          </p:nvSpPr>
          <p:spPr>
            <a:xfrm>
              <a:off x="1639972" y="1786762"/>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68069" fontAlgn="base">
                <a:spcBef>
                  <a:spcPct val="0"/>
                </a:spcBef>
                <a:spcAft>
                  <a:spcPct val="0"/>
                </a:spcAft>
              </a:pPr>
              <a:r>
                <a:rPr lang="en-US" sz="1632" dirty="0">
                  <a:gradFill>
                    <a:gsLst>
                      <a:gs pos="0">
                        <a:srgbClr val="FFFFFF"/>
                      </a:gs>
                      <a:gs pos="100000">
                        <a:srgbClr val="FFFFFF"/>
                      </a:gs>
                    </a:gsLst>
                    <a:lin ang="5400000" scaled="0"/>
                  </a:gradFill>
                </a:rPr>
                <a:t>WinJS</a:t>
              </a:r>
            </a:p>
            <a:p>
              <a:pPr algn="ctr" defTabSz="1268069" fontAlgn="base">
                <a:spcBef>
                  <a:spcPct val="0"/>
                </a:spcBef>
                <a:spcAft>
                  <a:spcPct val="0"/>
                </a:spcAft>
              </a:pPr>
              <a:r>
                <a:rPr lang="en-US" sz="1632" dirty="0">
                  <a:gradFill>
                    <a:gsLst>
                      <a:gs pos="0">
                        <a:srgbClr val="FFFFFF"/>
                      </a:gs>
                      <a:gs pos="100000">
                        <a:srgbClr val="FFFFFF"/>
                      </a:gs>
                    </a:gsLst>
                    <a:lin ang="5400000" scaled="0"/>
                  </a:gradFill>
                </a:rPr>
                <a:t>(HTML + JS)</a:t>
              </a:r>
            </a:p>
          </p:txBody>
        </p:sp>
      </p:grpSp>
      <p:sp>
        <p:nvSpPr>
          <p:cNvPr id="98" name="Rectangle 97"/>
          <p:cNvSpPr/>
          <p:nvPr/>
        </p:nvSpPr>
        <p:spPr bwMode="auto">
          <a:xfrm>
            <a:off x="301412" y="1552834"/>
            <a:ext cx="1589697" cy="3272905"/>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24342" tIns="124347" rIns="124342" bIns="62171" numCol="1" rtlCol="0" anchor="t" anchorCtr="0" compatLnSpc="1">
            <a:prstTxWarp prst="textNoShape">
              <a:avLst/>
            </a:prstTxWarp>
          </a:bodyPr>
          <a:lstStyle/>
          <a:p>
            <a:pPr algn="ctr" defTabSz="1268069" fontAlgn="base">
              <a:spcBef>
                <a:spcPct val="0"/>
              </a:spcBef>
              <a:spcAft>
                <a:spcPct val="0"/>
              </a:spcAft>
            </a:pPr>
            <a:r>
              <a:rPr lang="en-US" sz="1496" dirty="0">
                <a:gradFill>
                  <a:gsLst>
                    <a:gs pos="0">
                      <a:srgbClr val="505050"/>
                    </a:gs>
                    <a:gs pos="100000">
                      <a:srgbClr val="505050"/>
                    </a:gs>
                  </a:gsLst>
                  <a:lin ang="5400000" scaled="0"/>
                </a:gradFill>
                <a:ea typeface="+mj-ea"/>
                <a:cs typeface="+mj-cs"/>
              </a:rPr>
              <a:t>App Model</a:t>
            </a:r>
          </a:p>
        </p:txBody>
      </p:sp>
      <p:sp>
        <p:nvSpPr>
          <p:cNvPr id="99" name="Rectangle 98"/>
          <p:cNvSpPr/>
          <p:nvPr/>
        </p:nvSpPr>
        <p:spPr bwMode="auto">
          <a:xfrm>
            <a:off x="10431837" y="1552835"/>
            <a:ext cx="1589697" cy="3272906"/>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24342" tIns="124347" rIns="124342" bIns="62171" numCol="1" rtlCol="0" anchor="t" anchorCtr="0" compatLnSpc="1">
            <a:prstTxWarp prst="textNoShape">
              <a:avLst/>
            </a:prstTxWarp>
          </a:bodyPr>
          <a:lstStyle/>
          <a:p>
            <a:pPr algn="ctr" defTabSz="1268069" fontAlgn="base">
              <a:spcBef>
                <a:spcPct val="0"/>
              </a:spcBef>
              <a:spcAft>
                <a:spcPct val="0"/>
              </a:spcAft>
            </a:pPr>
            <a:r>
              <a:rPr lang="en-US" sz="1496" dirty="0" err="1" smtClean="0">
                <a:gradFill>
                  <a:gsLst>
                    <a:gs pos="0">
                      <a:srgbClr val="505050"/>
                    </a:gs>
                    <a:gs pos="100000">
                      <a:srgbClr val="505050"/>
                    </a:gs>
                  </a:gsLst>
                  <a:lin ang="5400000" scaled="0"/>
                </a:gradFill>
                <a:ea typeface="+mj-ea"/>
                <a:cs typeface="+mj-cs"/>
              </a:rPr>
              <a:t>Servicios</a:t>
            </a:r>
            <a:endParaRPr lang="en-US" sz="1496" dirty="0">
              <a:gradFill>
                <a:gsLst>
                  <a:gs pos="0">
                    <a:srgbClr val="505050"/>
                  </a:gs>
                  <a:gs pos="100000">
                    <a:srgbClr val="505050"/>
                  </a:gs>
                </a:gsLst>
                <a:lin ang="5400000" scaled="0"/>
              </a:gradFill>
              <a:ea typeface="+mj-ea"/>
              <a:cs typeface="+mj-cs"/>
            </a:endParaRPr>
          </a:p>
        </p:txBody>
      </p:sp>
      <p:sp>
        <p:nvSpPr>
          <p:cNvPr id="100" name="Rectangle 99"/>
          <p:cNvSpPr/>
          <p:nvPr/>
        </p:nvSpPr>
        <p:spPr>
          <a:xfrm>
            <a:off x="394923" y="2020391"/>
            <a:ext cx="1402675" cy="46755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err="1" smtClean="0">
                <a:gradFill>
                  <a:gsLst>
                    <a:gs pos="0">
                      <a:srgbClr val="FFFFFF"/>
                    </a:gs>
                    <a:gs pos="100000">
                      <a:srgbClr val="FFFFFF"/>
                    </a:gs>
                  </a:gsLst>
                  <a:lin ang="5400000" scaled="0"/>
                </a:gradFill>
              </a:rPr>
              <a:t>Navegación</a:t>
            </a:r>
            <a:endParaRPr lang="en-US" sz="1496" dirty="0">
              <a:gradFill>
                <a:gsLst>
                  <a:gs pos="0">
                    <a:srgbClr val="FFFFFF"/>
                  </a:gs>
                  <a:gs pos="100000">
                    <a:srgbClr val="FFFFFF"/>
                  </a:gs>
                </a:gsLst>
                <a:lin ang="5400000" scaled="0"/>
              </a:gradFill>
            </a:endParaRPr>
          </a:p>
        </p:txBody>
      </p:sp>
      <p:sp>
        <p:nvSpPr>
          <p:cNvPr id="101" name="Rectangle 100"/>
          <p:cNvSpPr/>
          <p:nvPr/>
        </p:nvSpPr>
        <p:spPr>
          <a:xfrm>
            <a:off x="394923" y="2669777"/>
            <a:ext cx="1402675" cy="46755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Packaging</a:t>
            </a:r>
          </a:p>
        </p:txBody>
      </p:sp>
      <p:sp>
        <p:nvSpPr>
          <p:cNvPr id="102" name="Rectangle 101"/>
          <p:cNvSpPr/>
          <p:nvPr/>
        </p:nvSpPr>
        <p:spPr>
          <a:xfrm>
            <a:off x="394923" y="3319163"/>
            <a:ext cx="1402675" cy="46755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err="1" smtClean="0">
                <a:gradFill>
                  <a:gsLst>
                    <a:gs pos="0">
                      <a:srgbClr val="FFFFFF"/>
                    </a:gs>
                    <a:gs pos="100000">
                      <a:srgbClr val="FFFFFF"/>
                    </a:gs>
                  </a:gsLst>
                  <a:lin ang="5400000" scaled="0"/>
                </a:gradFill>
              </a:rPr>
              <a:t>Contratos</a:t>
            </a:r>
            <a:endParaRPr lang="en-US" sz="1496" dirty="0">
              <a:gradFill>
                <a:gsLst>
                  <a:gs pos="0">
                    <a:srgbClr val="FFFFFF"/>
                  </a:gs>
                  <a:gs pos="100000">
                    <a:srgbClr val="FFFFFF"/>
                  </a:gs>
                </a:gsLst>
                <a:lin ang="5400000" scaled="0"/>
              </a:gradFill>
            </a:endParaRPr>
          </a:p>
        </p:txBody>
      </p:sp>
      <p:sp>
        <p:nvSpPr>
          <p:cNvPr id="103" name="Rectangle 102"/>
          <p:cNvSpPr/>
          <p:nvPr/>
        </p:nvSpPr>
        <p:spPr>
          <a:xfrm>
            <a:off x="394923" y="3968549"/>
            <a:ext cx="1402675" cy="46755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Background</a:t>
            </a:r>
          </a:p>
        </p:txBody>
      </p:sp>
      <p:sp>
        <p:nvSpPr>
          <p:cNvPr id="104" name="Rectangle 103"/>
          <p:cNvSpPr/>
          <p:nvPr/>
        </p:nvSpPr>
        <p:spPr>
          <a:xfrm>
            <a:off x="10525348" y="2024248"/>
            <a:ext cx="1402675" cy="48138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Store(s)</a:t>
            </a:r>
          </a:p>
        </p:txBody>
      </p:sp>
      <p:sp>
        <p:nvSpPr>
          <p:cNvPr id="105" name="Rectangle 104"/>
          <p:cNvSpPr/>
          <p:nvPr/>
        </p:nvSpPr>
        <p:spPr>
          <a:xfrm>
            <a:off x="10525348" y="2664538"/>
            <a:ext cx="1402675" cy="46755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Push</a:t>
            </a:r>
          </a:p>
        </p:txBody>
      </p:sp>
      <p:sp>
        <p:nvSpPr>
          <p:cNvPr id="106" name="Rectangle 105"/>
          <p:cNvSpPr/>
          <p:nvPr/>
        </p:nvSpPr>
        <p:spPr>
          <a:xfrm>
            <a:off x="10525348" y="3319163"/>
            <a:ext cx="1402675" cy="46755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Roaming</a:t>
            </a:r>
          </a:p>
        </p:txBody>
      </p:sp>
      <p:sp>
        <p:nvSpPr>
          <p:cNvPr id="107" name="Rectangle 106"/>
          <p:cNvSpPr/>
          <p:nvPr/>
        </p:nvSpPr>
        <p:spPr>
          <a:xfrm>
            <a:off x="301413" y="4984643"/>
            <a:ext cx="11720120" cy="542433"/>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632" dirty="0">
                <a:gradFill>
                  <a:gsLst>
                    <a:gs pos="0">
                      <a:srgbClr val="FFFFFF"/>
                    </a:gs>
                    <a:gs pos="100000">
                      <a:srgbClr val="FFFFFF"/>
                    </a:gs>
                  </a:gsLst>
                  <a:lin ang="5400000" scaled="0"/>
                </a:gradFill>
              </a:rPr>
              <a:t>Windows Kernel</a:t>
            </a:r>
          </a:p>
        </p:txBody>
      </p:sp>
      <p:sp>
        <p:nvSpPr>
          <p:cNvPr id="110" name="Rectangle 109"/>
          <p:cNvSpPr/>
          <p:nvPr/>
        </p:nvSpPr>
        <p:spPr>
          <a:xfrm>
            <a:off x="10519555" y="3919829"/>
            <a:ext cx="1402675" cy="467558"/>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1496" dirty="0">
                <a:gradFill>
                  <a:gsLst>
                    <a:gs pos="0">
                      <a:srgbClr val="FFFFFF"/>
                    </a:gs>
                    <a:gs pos="100000">
                      <a:srgbClr val="FFFFFF"/>
                    </a:gs>
                  </a:gsLst>
                  <a:lin ang="5400000" scaled="0"/>
                </a:gradFill>
              </a:rPr>
              <a:t>App Data Backup</a:t>
            </a:r>
          </a:p>
        </p:txBody>
      </p:sp>
      <p:grpSp>
        <p:nvGrpSpPr>
          <p:cNvPr id="8" name="Group 7"/>
          <p:cNvGrpSpPr/>
          <p:nvPr/>
        </p:nvGrpSpPr>
        <p:grpSpPr>
          <a:xfrm>
            <a:off x="7702995" y="5644222"/>
            <a:ext cx="4318538" cy="726165"/>
            <a:chOff x="5663833" y="4223470"/>
            <a:chExt cx="4013366" cy="958406"/>
          </a:xfrm>
        </p:grpSpPr>
        <p:sp>
          <p:nvSpPr>
            <p:cNvPr id="116" name="Rectangle 115"/>
            <p:cNvSpPr/>
            <p:nvPr/>
          </p:nvSpPr>
          <p:spPr bwMode="auto">
            <a:xfrm>
              <a:off x="5663833" y="4223470"/>
              <a:ext cx="4013366" cy="958406"/>
            </a:xfrm>
            <a:prstGeom prst="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248694" tIns="62174" rIns="124342" bIns="62171" numCol="1" rtlCol="0" anchor="t" anchorCtr="0" compatLnSpc="1">
              <a:prstTxWarp prst="textNoShape">
                <a:avLst/>
              </a:prstTxWarp>
            </a:bodyPr>
            <a:lstStyle/>
            <a:p>
              <a:pPr defTabSz="1268069" fontAlgn="base">
                <a:spcBef>
                  <a:spcPct val="0"/>
                </a:spcBef>
                <a:spcAft>
                  <a:spcPct val="0"/>
                </a:spcAft>
              </a:pPr>
              <a:r>
                <a:rPr lang="en-US" sz="952" dirty="0" err="1" smtClean="0">
                  <a:solidFill>
                    <a:schemeClr val="accent1"/>
                  </a:solidFill>
                  <a:latin typeface="Segoe UI Semibold" panose="020B0702040204020203" pitchFamily="34" charset="0"/>
                  <a:ea typeface="+mj-ea"/>
                  <a:cs typeface="Segoe UI Semibold" panose="020B0702040204020203" pitchFamily="34" charset="0"/>
                </a:rPr>
                <a:t>Leyenda</a:t>
              </a:r>
              <a:endParaRPr lang="en-US" sz="952" dirty="0">
                <a:solidFill>
                  <a:schemeClr val="accent1"/>
                </a:solidFill>
                <a:latin typeface="Segoe UI Semibold" panose="020B0702040204020203" pitchFamily="34" charset="0"/>
                <a:ea typeface="+mj-ea"/>
                <a:cs typeface="Segoe UI Semibold" panose="020B0702040204020203" pitchFamily="34" charset="0"/>
              </a:endParaRPr>
            </a:p>
          </p:txBody>
        </p:sp>
        <p:sp>
          <p:nvSpPr>
            <p:cNvPr id="117" name="Rectangle 116"/>
            <p:cNvSpPr/>
            <p:nvPr/>
          </p:nvSpPr>
          <p:spPr>
            <a:xfrm>
              <a:off x="7616372" y="4827145"/>
              <a:ext cx="1656558" cy="214012"/>
            </a:xfrm>
            <a:prstGeom prst="rect">
              <a:avLst/>
            </a:prstGeom>
            <a:solidFill>
              <a:schemeClr val="accent4">
                <a:lumMod val="40000"/>
                <a:lumOff val="60000"/>
              </a:schemeClr>
            </a:solidFill>
            <a:ln>
              <a:solidFill>
                <a:schemeClr val="accent4">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816" dirty="0" smtClean="0">
                  <a:gradFill>
                    <a:gsLst>
                      <a:gs pos="0">
                        <a:srgbClr val="FFFFFF"/>
                      </a:gs>
                      <a:gs pos="100000">
                        <a:srgbClr val="FFFFFF"/>
                      </a:gs>
                    </a:gsLst>
                    <a:lin ang="5400000" scaled="0"/>
                  </a:gradFill>
                  <a:effectLst>
                    <a:outerShdw blurRad="38100" dist="38100" dir="2700000" algn="tl">
                      <a:srgbClr val="000000">
                        <a:alpha val="43137"/>
                      </a:srgbClr>
                    </a:outerShdw>
                  </a:effectLst>
                </a:rPr>
                <a:t>Solo para Windows Phone</a:t>
              </a:r>
              <a:endParaRPr lang="en-US" sz="816"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18" name="Rectangle 117"/>
            <p:cNvSpPr/>
            <p:nvPr/>
          </p:nvSpPr>
          <p:spPr>
            <a:xfrm>
              <a:off x="7616372" y="4548409"/>
              <a:ext cx="1656558" cy="214012"/>
            </a:xfrm>
            <a:prstGeom prst="rect">
              <a:avLst/>
            </a:prstGeom>
            <a:solidFill>
              <a:srgbClr val="A6A6A6"/>
            </a:solidFill>
            <a:ln>
              <a:solidFill>
                <a:schemeClr val="bg1">
                  <a:lumMod val="6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816" dirty="0" smtClean="0">
                  <a:gradFill>
                    <a:gsLst>
                      <a:gs pos="0">
                        <a:srgbClr val="FFFFFF"/>
                      </a:gs>
                      <a:gs pos="100000">
                        <a:srgbClr val="FFFFFF"/>
                      </a:gs>
                    </a:gsLst>
                    <a:lin ang="5400000" scaled="0"/>
                  </a:gradFill>
                  <a:effectLst>
                    <a:outerShdw blurRad="38100" dist="38100" dir="2700000" algn="tl">
                      <a:srgbClr val="000000">
                        <a:alpha val="43137"/>
                      </a:srgbClr>
                    </a:outerShdw>
                  </a:effectLst>
                </a:rPr>
                <a:t>Solo para Windows</a:t>
              </a:r>
              <a:endParaRPr lang="en-US" sz="816"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19" name="Rectangle 118"/>
            <p:cNvSpPr/>
            <p:nvPr/>
          </p:nvSpPr>
          <p:spPr>
            <a:xfrm>
              <a:off x="5863772" y="4547831"/>
              <a:ext cx="1656558" cy="484171"/>
            </a:xfrm>
            <a:prstGeom prst="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42" tIns="62171" rIns="124342" bIns="62171" numCol="1" spcCol="0" rtlCol="0" fromWordArt="0" anchor="ctr" anchorCtr="0" forceAA="0" compatLnSpc="1">
              <a:prstTxWarp prst="textNoShape">
                <a:avLst/>
              </a:prstTxWarp>
              <a:noAutofit/>
            </a:bodyPr>
            <a:lstStyle/>
            <a:p>
              <a:pPr algn="ctr" defTabSz="1268069" fontAlgn="base">
                <a:spcBef>
                  <a:spcPct val="0"/>
                </a:spcBef>
                <a:spcAft>
                  <a:spcPct val="0"/>
                </a:spcAft>
              </a:pPr>
              <a:r>
                <a:rPr lang="en-US" sz="816" dirty="0">
                  <a:gradFill>
                    <a:gsLst>
                      <a:gs pos="0">
                        <a:srgbClr val="FFFFFF"/>
                      </a:gs>
                      <a:gs pos="100000">
                        <a:srgbClr val="FFFFFF"/>
                      </a:gs>
                    </a:gsLst>
                    <a:lin ang="5400000" scaled="0"/>
                  </a:gradFill>
                  <a:effectLst>
                    <a:outerShdw blurRad="38100" dist="38100" dir="2700000" algn="tl">
                      <a:srgbClr val="000000">
                        <a:alpha val="43137"/>
                      </a:srgbClr>
                    </a:outerShdw>
                  </a:effectLst>
                </a:rPr>
                <a:t>Windows + </a:t>
              </a:r>
              <a:br>
                <a:rPr lang="en-US" sz="816" dirty="0">
                  <a:gradFill>
                    <a:gsLst>
                      <a:gs pos="0">
                        <a:srgbClr val="FFFFFF"/>
                      </a:gs>
                      <a:gs pos="100000">
                        <a:srgbClr val="FFFFFF"/>
                      </a:gs>
                    </a:gsLst>
                    <a:lin ang="5400000" scaled="0"/>
                  </a:gradFill>
                  <a:effectLst>
                    <a:outerShdw blurRad="38100" dist="38100" dir="2700000" algn="tl">
                      <a:srgbClr val="000000">
                        <a:alpha val="43137"/>
                      </a:srgbClr>
                    </a:outerShdw>
                  </a:effectLst>
                </a:rPr>
              </a:br>
              <a:r>
                <a:rPr lang="en-US" sz="816" dirty="0">
                  <a:gradFill>
                    <a:gsLst>
                      <a:gs pos="0">
                        <a:srgbClr val="FFFFFF"/>
                      </a:gs>
                      <a:gs pos="100000">
                        <a:srgbClr val="FFFFFF"/>
                      </a:gs>
                    </a:gsLst>
                    <a:lin ang="5400000" scaled="0"/>
                  </a:gradFill>
                  <a:effectLst>
                    <a:outerShdw blurRad="38100" dist="38100" dir="2700000" algn="tl">
                      <a:srgbClr val="000000">
                        <a:alpha val="43137"/>
                      </a:srgbClr>
                    </a:outerShdw>
                  </a:effectLst>
                </a:rPr>
                <a:t>Windows Phone</a:t>
              </a:r>
            </a:p>
          </p:txBody>
        </p:sp>
      </p:grpSp>
    </p:spTree>
    <p:extLst>
      <p:ext uri="{BB962C8B-B14F-4D97-AF65-F5344CB8AC3E}">
        <p14:creationId xmlns:p14="http://schemas.microsoft.com/office/powerpoint/2010/main" val="370447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07"/>
                                        </p:tgtEl>
                                      </p:cBhvr>
                                    </p:animEffect>
                                    <p:anim calcmode="lin" valueType="num">
                                      <p:cBhvr>
                                        <p:cTn id="7" dur="1000"/>
                                        <p:tgtEl>
                                          <p:spTgt spid="107"/>
                                        </p:tgtEl>
                                        <p:attrNameLst>
                                          <p:attrName>ppt_x</p:attrName>
                                        </p:attrNameLst>
                                      </p:cBhvr>
                                      <p:tavLst>
                                        <p:tav tm="0">
                                          <p:val>
                                            <p:strVal val="ppt_x"/>
                                          </p:val>
                                        </p:tav>
                                        <p:tav tm="100000">
                                          <p:val>
                                            <p:strVal val="ppt_x"/>
                                          </p:val>
                                        </p:tav>
                                      </p:tavLst>
                                    </p:anim>
                                    <p:anim calcmode="lin" valueType="num">
                                      <p:cBhvr>
                                        <p:cTn id="8" dur="1000"/>
                                        <p:tgtEl>
                                          <p:spTgt spid="107"/>
                                        </p:tgtEl>
                                        <p:attrNameLst>
                                          <p:attrName>ppt_y</p:attrName>
                                        </p:attrNameLst>
                                      </p:cBhvr>
                                      <p:tavLst>
                                        <p:tav tm="0">
                                          <p:val>
                                            <p:strVal val="ppt_y"/>
                                          </p:val>
                                        </p:tav>
                                        <p:tav tm="100000">
                                          <p:val>
                                            <p:strVal val="ppt_y+.1"/>
                                          </p:val>
                                        </p:tav>
                                      </p:tavLst>
                                    </p:anim>
                                    <p:set>
                                      <p:cBhvr>
                                        <p:cTn id="9" dur="1" fill="hold">
                                          <p:stCondLst>
                                            <p:cond delay="999"/>
                                          </p:stCondLst>
                                        </p:cTn>
                                        <p:tgtEl>
                                          <p:spTgt spid="107"/>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92"/>
                                        </p:tgtEl>
                                      </p:cBhvr>
                                    </p:animEffect>
                                    <p:anim calcmode="lin" valueType="num">
                                      <p:cBhvr>
                                        <p:cTn id="12" dur="1000"/>
                                        <p:tgtEl>
                                          <p:spTgt spid="92"/>
                                        </p:tgtEl>
                                        <p:attrNameLst>
                                          <p:attrName>ppt_x</p:attrName>
                                        </p:attrNameLst>
                                      </p:cBhvr>
                                      <p:tavLst>
                                        <p:tav tm="0">
                                          <p:val>
                                            <p:strVal val="ppt_x"/>
                                          </p:val>
                                        </p:tav>
                                        <p:tav tm="100000">
                                          <p:val>
                                            <p:strVal val="ppt_x"/>
                                          </p:val>
                                        </p:tav>
                                      </p:tavLst>
                                    </p:anim>
                                    <p:anim calcmode="lin" valueType="num">
                                      <p:cBhvr>
                                        <p:cTn id="13" dur="1000"/>
                                        <p:tgtEl>
                                          <p:spTgt spid="92"/>
                                        </p:tgtEl>
                                        <p:attrNameLst>
                                          <p:attrName>ppt_y</p:attrName>
                                        </p:attrNameLst>
                                      </p:cBhvr>
                                      <p:tavLst>
                                        <p:tav tm="0">
                                          <p:val>
                                            <p:strVal val="ppt_y"/>
                                          </p:val>
                                        </p:tav>
                                        <p:tav tm="100000">
                                          <p:val>
                                            <p:strVal val="ppt_y+.1"/>
                                          </p:val>
                                        </p:tav>
                                      </p:tavLst>
                                    </p:anim>
                                    <p:set>
                                      <p:cBhvr>
                                        <p:cTn id="14" dur="1" fill="hold">
                                          <p:stCondLst>
                                            <p:cond delay="999"/>
                                          </p:stCondLst>
                                        </p:cTn>
                                        <p:tgtEl>
                                          <p:spTgt spid="92"/>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91"/>
                                        </p:tgtEl>
                                      </p:cBhvr>
                                    </p:animEffect>
                                    <p:anim calcmode="lin" valueType="num">
                                      <p:cBhvr>
                                        <p:cTn id="17" dur="1000"/>
                                        <p:tgtEl>
                                          <p:spTgt spid="91"/>
                                        </p:tgtEl>
                                        <p:attrNameLst>
                                          <p:attrName>ppt_x</p:attrName>
                                        </p:attrNameLst>
                                      </p:cBhvr>
                                      <p:tavLst>
                                        <p:tav tm="0">
                                          <p:val>
                                            <p:strVal val="ppt_x"/>
                                          </p:val>
                                        </p:tav>
                                        <p:tav tm="100000">
                                          <p:val>
                                            <p:strVal val="ppt_x"/>
                                          </p:val>
                                        </p:tav>
                                      </p:tavLst>
                                    </p:anim>
                                    <p:anim calcmode="lin" valueType="num">
                                      <p:cBhvr>
                                        <p:cTn id="18" dur="1000"/>
                                        <p:tgtEl>
                                          <p:spTgt spid="91"/>
                                        </p:tgtEl>
                                        <p:attrNameLst>
                                          <p:attrName>ppt_y</p:attrName>
                                        </p:attrNameLst>
                                      </p:cBhvr>
                                      <p:tavLst>
                                        <p:tav tm="0">
                                          <p:val>
                                            <p:strVal val="ppt_y"/>
                                          </p:val>
                                        </p:tav>
                                        <p:tav tm="100000">
                                          <p:val>
                                            <p:strVal val="ppt_y+.1"/>
                                          </p:val>
                                        </p:tav>
                                      </p:tavLst>
                                    </p:anim>
                                    <p:set>
                                      <p:cBhvr>
                                        <p:cTn id="19" dur="1" fill="hold">
                                          <p:stCondLst>
                                            <p:cond delay="999"/>
                                          </p:stCondLst>
                                        </p:cTn>
                                        <p:tgtEl>
                                          <p:spTgt spid="91"/>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110"/>
                                        </p:tgtEl>
                                      </p:cBhvr>
                                    </p:animEffect>
                                    <p:anim calcmode="lin" valueType="num">
                                      <p:cBhvr>
                                        <p:cTn id="22" dur="1000"/>
                                        <p:tgtEl>
                                          <p:spTgt spid="110"/>
                                        </p:tgtEl>
                                        <p:attrNameLst>
                                          <p:attrName>ppt_x</p:attrName>
                                        </p:attrNameLst>
                                      </p:cBhvr>
                                      <p:tavLst>
                                        <p:tav tm="0">
                                          <p:val>
                                            <p:strVal val="ppt_x"/>
                                          </p:val>
                                        </p:tav>
                                        <p:tav tm="100000">
                                          <p:val>
                                            <p:strVal val="ppt_x"/>
                                          </p:val>
                                        </p:tav>
                                      </p:tavLst>
                                    </p:anim>
                                    <p:anim calcmode="lin" valueType="num">
                                      <p:cBhvr>
                                        <p:cTn id="23" dur="1000"/>
                                        <p:tgtEl>
                                          <p:spTgt spid="110"/>
                                        </p:tgtEl>
                                        <p:attrNameLst>
                                          <p:attrName>ppt_y</p:attrName>
                                        </p:attrNameLst>
                                      </p:cBhvr>
                                      <p:tavLst>
                                        <p:tav tm="0">
                                          <p:val>
                                            <p:strVal val="ppt_y"/>
                                          </p:val>
                                        </p:tav>
                                        <p:tav tm="100000">
                                          <p:val>
                                            <p:strVal val="ppt_y+.1"/>
                                          </p:val>
                                        </p:tav>
                                      </p:tavLst>
                                    </p:anim>
                                    <p:set>
                                      <p:cBhvr>
                                        <p:cTn id="24" dur="1" fill="hold">
                                          <p:stCondLst>
                                            <p:cond delay="999"/>
                                          </p:stCondLst>
                                        </p:cTn>
                                        <p:tgtEl>
                                          <p:spTgt spid="110"/>
                                        </p:tgtEl>
                                        <p:attrNameLst>
                                          <p:attrName>style.visibility</p:attrName>
                                        </p:attrNameLst>
                                      </p:cBhvr>
                                      <p:to>
                                        <p:strVal val="hidden"/>
                                      </p:to>
                                    </p:set>
                                  </p:childTnLst>
                                </p:cTn>
                              </p:par>
                              <p:par>
                                <p:cTn id="25" presetID="42" presetClass="exit" presetSubtype="0" fill="hold" grpId="0" nodeType="withEffect">
                                  <p:stCondLst>
                                    <p:cond delay="0"/>
                                  </p:stCondLst>
                                  <p:childTnLst>
                                    <p:animEffect transition="out" filter="fade">
                                      <p:cBhvr>
                                        <p:cTn id="26" dur="1000"/>
                                        <p:tgtEl>
                                          <p:spTgt spid="106"/>
                                        </p:tgtEl>
                                      </p:cBhvr>
                                    </p:animEffect>
                                    <p:anim calcmode="lin" valueType="num">
                                      <p:cBhvr>
                                        <p:cTn id="27" dur="1000"/>
                                        <p:tgtEl>
                                          <p:spTgt spid="106"/>
                                        </p:tgtEl>
                                        <p:attrNameLst>
                                          <p:attrName>ppt_x</p:attrName>
                                        </p:attrNameLst>
                                      </p:cBhvr>
                                      <p:tavLst>
                                        <p:tav tm="0">
                                          <p:val>
                                            <p:strVal val="ppt_x"/>
                                          </p:val>
                                        </p:tav>
                                        <p:tav tm="100000">
                                          <p:val>
                                            <p:strVal val="ppt_x"/>
                                          </p:val>
                                        </p:tav>
                                      </p:tavLst>
                                    </p:anim>
                                    <p:anim calcmode="lin" valueType="num">
                                      <p:cBhvr>
                                        <p:cTn id="28" dur="1000"/>
                                        <p:tgtEl>
                                          <p:spTgt spid="106"/>
                                        </p:tgtEl>
                                        <p:attrNameLst>
                                          <p:attrName>ppt_y</p:attrName>
                                        </p:attrNameLst>
                                      </p:cBhvr>
                                      <p:tavLst>
                                        <p:tav tm="0">
                                          <p:val>
                                            <p:strVal val="ppt_y"/>
                                          </p:val>
                                        </p:tav>
                                        <p:tav tm="100000">
                                          <p:val>
                                            <p:strVal val="ppt_y+.1"/>
                                          </p:val>
                                        </p:tav>
                                      </p:tavLst>
                                    </p:anim>
                                    <p:set>
                                      <p:cBhvr>
                                        <p:cTn id="29" dur="1" fill="hold">
                                          <p:stCondLst>
                                            <p:cond delay="999"/>
                                          </p:stCondLst>
                                        </p:cTn>
                                        <p:tgtEl>
                                          <p:spTgt spid="106"/>
                                        </p:tgtEl>
                                        <p:attrNameLst>
                                          <p:attrName>style.visibility</p:attrName>
                                        </p:attrNameLst>
                                      </p:cBhvr>
                                      <p:to>
                                        <p:strVal val="hidden"/>
                                      </p:to>
                                    </p:set>
                                  </p:childTnLst>
                                </p:cTn>
                              </p:par>
                              <p:par>
                                <p:cTn id="30" presetID="42" presetClass="exit" presetSubtype="0" fill="hold" grpId="0" nodeType="withEffect">
                                  <p:stCondLst>
                                    <p:cond delay="0"/>
                                  </p:stCondLst>
                                  <p:childTnLst>
                                    <p:animEffect transition="out" filter="fade">
                                      <p:cBhvr>
                                        <p:cTn id="31" dur="1000"/>
                                        <p:tgtEl>
                                          <p:spTgt spid="105"/>
                                        </p:tgtEl>
                                      </p:cBhvr>
                                    </p:animEffect>
                                    <p:anim calcmode="lin" valueType="num">
                                      <p:cBhvr>
                                        <p:cTn id="32" dur="1000"/>
                                        <p:tgtEl>
                                          <p:spTgt spid="105"/>
                                        </p:tgtEl>
                                        <p:attrNameLst>
                                          <p:attrName>ppt_x</p:attrName>
                                        </p:attrNameLst>
                                      </p:cBhvr>
                                      <p:tavLst>
                                        <p:tav tm="0">
                                          <p:val>
                                            <p:strVal val="ppt_x"/>
                                          </p:val>
                                        </p:tav>
                                        <p:tav tm="100000">
                                          <p:val>
                                            <p:strVal val="ppt_x"/>
                                          </p:val>
                                        </p:tav>
                                      </p:tavLst>
                                    </p:anim>
                                    <p:anim calcmode="lin" valueType="num">
                                      <p:cBhvr>
                                        <p:cTn id="33" dur="1000"/>
                                        <p:tgtEl>
                                          <p:spTgt spid="105"/>
                                        </p:tgtEl>
                                        <p:attrNameLst>
                                          <p:attrName>ppt_y</p:attrName>
                                        </p:attrNameLst>
                                      </p:cBhvr>
                                      <p:tavLst>
                                        <p:tav tm="0">
                                          <p:val>
                                            <p:strVal val="ppt_y"/>
                                          </p:val>
                                        </p:tav>
                                        <p:tav tm="100000">
                                          <p:val>
                                            <p:strVal val="ppt_y+.1"/>
                                          </p:val>
                                        </p:tav>
                                      </p:tavLst>
                                    </p:anim>
                                    <p:set>
                                      <p:cBhvr>
                                        <p:cTn id="34" dur="1" fill="hold">
                                          <p:stCondLst>
                                            <p:cond delay="999"/>
                                          </p:stCondLst>
                                        </p:cTn>
                                        <p:tgtEl>
                                          <p:spTgt spid="105"/>
                                        </p:tgtEl>
                                        <p:attrNameLst>
                                          <p:attrName>style.visibility</p:attrName>
                                        </p:attrNameLst>
                                      </p:cBhvr>
                                      <p:to>
                                        <p:strVal val="hidden"/>
                                      </p:to>
                                    </p:set>
                                  </p:childTnLst>
                                </p:cTn>
                              </p:par>
                              <p:par>
                                <p:cTn id="35" presetID="42" presetClass="exit" presetSubtype="0" fill="hold" grpId="0" nodeType="withEffect">
                                  <p:stCondLst>
                                    <p:cond delay="0"/>
                                  </p:stCondLst>
                                  <p:childTnLst>
                                    <p:animEffect transition="out" filter="fade">
                                      <p:cBhvr>
                                        <p:cTn id="36" dur="1000"/>
                                        <p:tgtEl>
                                          <p:spTgt spid="104"/>
                                        </p:tgtEl>
                                      </p:cBhvr>
                                    </p:animEffect>
                                    <p:anim calcmode="lin" valueType="num">
                                      <p:cBhvr>
                                        <p:cTn id="37" dur="1000"/>
                                        <p:tgtEl>
                                          <p:spTgt spid="104"/>
                                        </p:tgtEl>
                                        <p:attrNameLst>
                                          <p:attrName>ppt_x</p:attrName>
                                        </p:attrNameLst>
                                      </p:cBhvr>
                                      <p:tavLst>
                                        <p:tav tm="0">
                                          <p:val>
                                            <p:strVal val="ppt_x"/>
                                          </p:val>
                                        </p:tav>
                                        <p:tav tm="100000">
                                          <p:val>
                                            <p:strVal val="ppt_x"/>
                                          </p:val>
                                        </p:tav>
                                      </p:tavLst>
                                    </p:anim>
                                    <p:anim calcmode="lin" valueType="num">
                                      <p:cBhvr>
                                        <p:cTn id="38" dur="1000"/>
                                        <p:tgtEl>
                                          <p:spTgt spid="104"/>
                                        </p:tgtEl>
                                        <p:attrNameLst>
                                          <p:attrName>ppt_y</p:attrName>
                                        </p:attrNameLst>
                                      </p:cBhvr>
                                      <p:tavLst>
                                        <p:tav tm="0">
                                          <p:val>
                                            <p:strVal val="ppt_y"/>
                                          </p:val>
                                        </p:tav>
                                        <p:tav tm="100000">
                                          <p:val>
                                            <p:strVal val="ppt_y+.1"/>
                                          </p:val>
                                        </p:tav>
                                      </p:tavLst>
                                    </p:anim>
                                    <p:set>
                                      <p:cBhvr>
                                        <p:cTn id="39" dur="1" fill="hold">
                                          <p:stCondLst>
                                            <p:cond delay="999"/>
                                          </p:stCondLst>
                                        </p:cTn>
                                        <p:tgtEl>
                                          <p:spTgt spid="104"/>
                                        </p:tgtEl>
                                        <p:attrNameLst>
                                          <p:attrName>style.visibility</p:attrName>
                                        </p:attrNameLst>
                                      </p:cBhvr>
                                      <p:to>
                                        <p:strVal val="hidden"/>
                                      </p:to>
                                    </p:set>
                                  </p:childTnLst>
                                </p:cTn>
                              </p:par>
                              <p:par>
                                <p:cTn id="40" presetID="42" presetClass="exit" presetSubtype="0" fill="hold" grpId="0" nodeType="withEffect">
                                  <p:stCondLst>
                                    <p:cond delay="0"/>
                                  </p:stCondLst>
                                  <p:childTnLst>
                                    <p:animEffect transition="out" filter="fade">
                                      <p:cBhvr>
                                        <p:cTn id="41" dur="1000"/>
                                        <p:tgtEl>
                                          <p:spTgt spid="99"/>
                                        </p:tgtEl>
                                      </p:cBhvr>
                                    </p:animEffect>
                                    <p:anim calcmode="lin" valueType="num">
                                      <p:cBhvr>
                                        <p:cTn id="42" dur="1000"/>
                                        <p:tgtEl>
                                          <p:spTgt spid="99"/>
                                        </p:tgtEl>
                                        <p:attrNameLst>
                                          <p:attrName>ppt_x</p:attrName>
                                        </p:attrNameLst>
                                      </p:cBhvr>
                                      <p:tavLst>
                                        <p:tav tm="0">
                                          <p:val>
                                            <p:strVal val="ppt_x"/>
                                          </p:val>
                                        </p:tav>
                                        <p:tav tm="100000">
                                          <p:val>
                                            <p:strVal val="ppt_x"/>
                                          </p:val>
                                        </p:tav>
                                      </p:tavLst>
                                    </p:anim>
                                    <p:anim calcmode="lin" valueType="num">
                                      <p:cBhvr>
                                        <p:cTn id="43" dur="1000"/>
                                        <p:tgtEl>
                                          <p:spTgt spid="99"/>
                                        </p:tgtEl>
                                        <p:attrNameLst>
                                          <p:attrName>ppt_y</p:attrName>
                                        </p:attrNameLst>
                                      </p:cBhvr>
                                      <p:tavLst>
                                        <p:tav tm="0">
                                          <p:val>
                                            <p:strVal val="ppt_y"/>
                                          </p:val>
                                        </p:tav>
                                        <p:tav tm="100000">
                                          <p:val>
                                            <p:strVal val="ppt_y+.1"/>
                                          </p:val>
                                        </p:tav>
                                      </p:tavLst>
                                    </p:anim>
                                    <p:set>
                                      <p:cBhvr>
                                        <p:cTn id="44" dur="1" fill="hold">
                                          <p:stCondLst>
                                            <p:cond delay="999"/>
                                          </p:stCondLst>
                                        </p:cTn>
                                        <p:tgtEl>
                                          <p:spTgt spid="99"/>
                                        </p:tgtEl>
                                        <p:attrNameLst>
                                          <p:attrName>style.visibility</p:attrName>
                                        </p:attrNameLst>
                                      </p:cBhvr>
                                      <p:to>
                                        <p:strVal val="hidden"/>
                                      </p:to>
                                    </p:set>
                                  </p:childTnLst>
                                </p:cTn>
                              </p:par>
                              <p:par>
                                <p:cTn id="45" presetID="42" presetClass="exit" presetSubtype="0" fill="hold" grpId="0" nodeType="withEffect">
                                  <p:stCondLst>
                                    <p:cond delay="0"/>
                                  </p:stCondLst>
                                  <p:childTnLst>
                                    <p:animEffect transition="out" filter="fade">
                                      <p:cBhvr>
                                        <p:cTn id="46" dur="1000"/>
                                        <p:tgtEl>
                                          <p:spTgt spid="82"/>
                                        </p:tgtEl>
                                      </p:cBhvr>
                                    </p:animEffect>
                                    <p:anim calcmode="lin" valueType="num">
                                      <p:cBhvr>
                                        <p:cTn id="47" dur="1000"/>
                                        <p:tgtEl>
                                          <p:spTgt spid="82"/>
                                        </p:tgtEl>
                                        <p:attrNameLst>
                                          <p:attrName>ppt_x</p:attrName>
                                        </p:attrNameLst>
                                      </p:cBhvr>
                                      <p:tavLst>
                                        <p:tav tm="0">
                                          <p:val>
                                            <p:strVal val="ppt_x"/>
                                          </p:val>
                                        </p:tav>
                                        <p:tav tm="100000">
                                          <p:val>
                                            <p:strVal val="ppt_x"/>
                                          </p:val>
                                        </p:tav>
                                      </p:tavLst>
                                    </p:anim>
                                    <p:anim calcmode="lin" valueType="num">
                                      <p:cBhvr>
                                        <p:cTn id="48" dur="1000"/>
                                        <p:tgtEl>
                                          <p:spTgt spid="82"/>
                                        </p:tgtEl>
                                        <p:attrNameLst>
                                          <p:attrName>ppt_y</p:attrName>
                                        </p:attrNameLst>
                                      </p:cBhvr>
                                      <p:tavLst>
                                        <p:tav tm="0">
                                          <p:val>
                                            <p:strVal val="ppt_y"/>
                                          </p:val>
                                        </p:tav>
                                        <p:tav tm="100000">
                                          <p:val>
                                            <p:strVal val="ppt_y+.1"/>
                                          </p:val>
                                        </p:tav>
                                      </p:tavLst>
                                    </p:anim>
                                    <p:set>
                                      <p:cBhvr>
                                        <p:cTn id="49" dur="1" fill="hold">
                                          <p:stCondLst>
                                            <p:cond delay="999"/>
                                          </p:stCondLst>
                                        </p:cTn>
                                        <p:tgtEl>
                                          <p:spTgt spid="82"/>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89"/>
                                        </p:tgtEl>
                                      </p:cBhvr>
                                    </p:animEffect>
                                    <p:anim calcmode="lin" valueType="num">
                                      <p:cBhvr>
                                        <p:cTn id="52" dur="1000"/>
                                        <p:tgtEl>
                                          <p:spTgt spid="89"/>
                                        </p:tgtEl>
                                        <p:attrNameLst>
                                          <p:attrName>ppt_x</p:attrName>
                                        </p:attrNameLst>
                                      </p:cBhvr>
                                      <p:tavLst>
                                        <p:tav tm="0">
                                          <p:val>
                                            <p:strVal val="ppt_x"/>
                                          </p:val>
                                        </p:tav>
                                        <p:tav tm="100000">
                                          <p:val>
                                            <p:strVal val="ppt_x"/>
                                          </p:val>
                                        </p:tav>
                                      </p:tavLst>
                                    </p:anim>
                                    <p:anim calcmode="lin" valueType="num">
                                      <p:cBhvr>
                                        <p:cTn id="53" dur="1000"/>
                                        <p:tgtEl>
                                          <p:spTgt spid="89"/>
                                        </p:tgtEl>
                                        <p:attrNameLst>
                                          <p:attrName>ppt_y</p:attrName>
                                        </p:attrNameLst>
                                      </p:cBhvr>
                                      <p:tavLst>
                                        <p:tav tm="0">
                                          <p:val>
                                            <p:strVal val="ppt_y"/>
                                          </p:val>
                                        </p:tav>
                                        <p:tav tm="100000">
                                          <p:val>
                                            <p:strVal val="ppt_y+.1"/>
                                          </p:val>
                                        </p:tav>
                                      </p:tavLst>
                                    </p:anim>
                                    <p:set>
                                      <p:cBhvr>
                                        <p:cTn id="54" dur="1" fill="hold">
                                          <p:stCondLst>
                                            <p:cond delay="999"/>
                                          </p:stCondLst>
                                        </p:cTn>
                                        <p:tgtEl>
                                          <p:spTgt spid="89"/>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90"/>
                                        </p:tgtEl>
                                      </p:cBhvr>
                                    </p:animEffect>
                                    <p:anim calcmode="lin" valueType="num">
                                      <p:cBhvr>
                                        <p:cTn id="57" dur="1000"/>
                                        <p:tgtEl>
                                          <p:spTgt spid="90"/>
                                        </p:tgtEl>
                                        <p:attrNameLst>
                                          <p:attrName>ppt_x</p:attrName>
                                        </p:attrNameLst>
                                      </p:cBhvr>
                                      <p:tavLst>
                                        <p:tav tm="0">
                                          <p:val>
                                            <p:strVal val="ppt_x"/>
                                          </p:val>
                                        </p:tav>
                                        <p:tav tm="100000">
                                          <p:val>
                                            <p:strVal val="ppt_x"/>
                                          </p:val>
                                        </p:tav>
                                      </p:tavLst>
                                    </p:anim>
                                    <p:anim calcmode="lin" valueType="num">
                                      <p:cBhvr>
                                        <p:cTn id="58" dur="1000"/>
                                        <p:tgtEl>
                                          <p:spTgt spid="90"/>
                                        </p:tgtEl>
                                        <p:attrNameLst>
                                          <p:attrName>ppt_y</p:attrName>
                                        </p:attrNameLst>
                                      </p:cBhvr>
                                      <p:tavLst>
                                        <p:tav tm="0">
                                          <p:val>
                                            <p:strVal val="ppt_y"/>
                                          </p:val>
                                        </p:tav>
                                        <p:tav tm="100000">
                                          <p:val>
                                            <p:strVal val="ppt_y+.1"/>
                                          </p:val>
                                        </p:tav>
                                      </p:tavLst>
                                    </p:anim>
                                    <p:set>
                                      <p:cBhvr>
                                        <p:cTn id="59" dur="1" fill="hold">
                                          <p:stCondLst>
                                            <p:cond delay="999"/>
                                          </p:stCondLst>
                                        </p:cTn>
                                        <p:tgtEl>
                                          <p:spTgt spid="90"/>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88"/>
                                        </p:tgtEl>
                                      </p:cBhvr>
                                    </p:animEffect>
                                    <p:anim calcmode="lin" valueType="num">
                                      <p:cBhvr>
                                        <p:cTn id="62" dur="1000"/>
                                        <p:tgtEl>
                                          <p:spTgt spid="88"/>
                                        </p:tgtEl>
                                        <p:attrNameLst>
                                          <p:attrName>ppt_x</p:attrName>
                                        </p:attrNameLst>
                                      </p:cBhvr>
                                      <p:tavLst>
                                        <p:tav tm="0">
                                          <p:val>
                                            <p:strVal val="ppt_x"/>
                                          </p:val>
                                        </p:tav>
                                        <p:tav tm="100000">
                                          <p:val>
                                            <p:strVal val="ppt_x"/>
                                          </p:val>
                                        </p:tav>
                                      </p:tavLst>
                                    </p:anim>
                                    <p:anim calcmode="lin" valueType="num">
                                      <p:cBhvr>
                                        <p:cTn id="63" dur="1000"/>
                                        <p:tgtEl>
                                          <p:spTgt spid="88"/>
                                        </p:tgtEl>
                                        <p:attrNameLst>
                                          <p:attrName>ppt_y</p:attrName>
                                        </p:attrNameLst>
                                      </p:cBhvr>
                                      <p:tavLst>
                                        <p:tav tm="0">
                                          <p:val>
                                            <p:strVal val="ppt_y"/>
                                          </p:val>
                                        </p:tav>
                                        <p:tav tm="100000">
                                          <p:val>
                                            <p:strVal val="ppt_y+.1"/>
                                          </p:val>
                                        </p:tav>
                                      </p:tavLst>
                                    </p:anim>
                                    <p:set>
                                      <p:cBhvr>
                                        <p:cTn id="64" dur="1" fill="hold">
                                          <p:stCondLst>
                                            <p:cond delay="999"/>
                                          </p:stCondLst>
                                        </p:cTn>
                                        <p:tgtEl>
                                          <p:spTgt spid="88"/>
                                        </p:tgtEl>
                                        <p:attrNameLst>
                                          <p:attrName>style.visibility</p:attrName>
                                        </p:attrNameLst>
                                      </p:cBhvr>
                                      <p:to>
                                        <p:strVal val="hidden"/>
                                      </p:to>
                                    </p:set>
                                  </p:childTnLst>
                                </p:cTn>
                              </p:par>
                              <p:par>
                                <p:cTn id="65" presetID="42" presetClass="exit" presetSubtype="0" fill="hold" grpId="0" nodeType="withEffect">
                                  <p:stCondLst>
                                    <p:cond delay="0"/>
                                  </p:stCondLst>
                                  <p:childTnLst>
                                    <p:animEffect transition="out" filter="fade">
                                      <p:cBhvr>
                                        <p:cTn id="66" dur="1000"/>
                                        <p:tgtEl>
                                          <p:spTgt spid="85"/>
                                        </p:tgtEl>
                                      </p:cBhvr>
                                    </p:animEffect>
                                    <p:anim calcmode="lin" valueType="num">
                                      <p:cBhvr>
                                        <p:cTn id="67" dur="1000"/>
                                        <p:tgtEl>
                                          <p:spTgt spid="85"/>
                                        </p:tgtEl>
                                        <p:attrNameLst>
                                          <p:attrName>ppt_x</p:attrName>
                                        </p:attrNameLst>
                                      </p:cBhvr>
                                      <p:tavLst>
                                        <p:tav tm="0">
                                          <p:val>
                                            <p:strVal val="ppt_x"/>
                                          </p:val>
                                        </p:tav>
                                        <p:tav tm="100000">
                                          <p:val>
                                            <p:strVal val="ppt_x"/>
                                          </p:val>
                                        </p:tav>
                                      </p:tavLst>
                                    </p:anim>
                                    <p:anim calcmode="lin" valueType="num">
                                      <p:cBhvr>
                                        <p:cTn id="68" dur="1000"/>
                                        <p:tgtEl>
                                          <p:spTgt spid="85"/>
                                        </p:tgtEl>
                                        <p:attrNameLst>
                                          <p:attrName>ppt_y</p:attrName>
                                        </p:attrNameLst>
                                      </p:cBhvr>
                                      <p:tavLst>
                                        <p:tav tm="0">
                                          <p:val>
                                            <p:strVal val="ppt_y"/>
                                          </p:val>
                                        </p:tav>
                                        <p:tav tm="100000">
                                          <p:val>
                                            <p:strVal val="ppt_y+.1"/>
                                          </p:val>
                                        </p:tav>
                                      </p:tavLst>
                                    </p:anim>
                                    <p:set>
                                      <p:cBhvr>
                                        <p:cTn id="69" dur="1" fill="hold">
                                          <p:stCondLst>
                                            <p:cond delay="999"/>
                                          </p:stCondLst>
                                        </p:cTn>
                                        <p:tgtEl>
                                          <p:spTgt spid="85"/>
                                        </p:tgtEl>
                                        <p:attrNameLst>
                                          <p:attrName>style.visibility</p:attrName>
                                        </p:attrNameLst>
                                      </p:cBhvr>
                                      <p:to>
                                        <p:strVal val="hidden"/>
                                      </p:to>
                                    </p:set>
                                  </p:childTnLst>
                                </p:cTn>
                              </p:par>
                              <p:par>
                                <p:cTn id="70" presetID="42" presetClass="exit" presetSubtype="0" fill="hold" grpId="0" nodeType="withEffect">
                                  <p:stCondLst>
                                    <p:cond delay="0"/>
                                  </p:stCondLst>
                                  <p:childTnLst>
                                    <p:animEffect transition="out" filter="fade">
                                      <p:cBhvr>
                                        <p:cTn id="71" dur="1000"/>
                                        <p:tgtEl>
                                          <p:spTgt spid="84"/>
                                        </p:tgtEl>
                                      </p:cBhvr>
                                    </p:animEffect>
                                    <p:anim calcmode="lin" valueType="num">
                                      <p:cBhvr>
                                        <p:cTn id="72" dur="1000"/>
                                        <p:tgtEl>
                                          <p:spTgt spid="84"/>
                                        </p:tgtEl>
                                        <p:attrNameLst>
                                          <p:attrName>ppt_x</p:attrName>
                                        </p:attrNameLst>
                                      </p:cBhvr>
                                      <p:tavLst>
                                        <p:tav tm="0">
                                          <p:val>
                                            <p:strVal val="ppt_x"/>
                                          </p:val>
                                        </p:tav>
                                        <p:tav tm="100000">
                                          <p:val>
                                            <p:strVal val="ppt_x"/>
                                          </p:val>
                                        </p:tav>
                                      </p:tavLst>
                                    </p:anim>
                                    <p:anim calcmode="lin" valueType="num">
                                      <p:cBhvr>
                                        <p:cTn id="73" dur="1000"/>
                                        <p:tgtEl>
                                          <p:spTgt spid="84"/>
                                        </p:tgtEl>
                                        <p:attrNameLst>
                                          <p:attrName>ppt_y</p:attrName>
                                        </p:attrNameLst>
                                      </p:cBhvr>
                                      <p:tavLst>
                                        <p:tav tm="0">
                                          <p:val>
                                            <p:strVal val="ppt_y"/>
                                          </p:val>
                                        </p:tav>
                                        <p:tav tm="100000">
                                          <p:val>
                                            <p:strVal val="ppt_y+.1"/>
                                          </p:val>
                                        </p:tav>
                                      </p:tavLst>
                                    </p:anim>
                                    <p:set>
                                      <p:cBhvr>
                                        <p:cTn id="74" dur="1" fill="hold">
                                          <p:stCondLst>
                                            <p:cond delay="999"/>
                                          </p:stCondLst>
                                        </p:cTn>
                                        <p:tgtEl>
                                          <p:spTgt spid="84"/>
                                        </p:tgtEl>
                                        <p:attrNameLst>
                                          <p:attrName>style.visibility</p:attrName>
                                        </p:attrNameLst>
                                      </p:cBhvr>
                                      <p:to>
                                        <p:strVal val="hidden"/>
                                      </p:to>
                                    </p:set>
                                  </p:childTnLst>
                                </p:cTn>
                              </p:par>
                              <p:par>
                                <p:cTn id="75" presetID="42" presetClass="exit" presetSubtype="0" fill="hold" grpId="0" nodeType="withEffect">
                                  <p:stCondLst>
                                    <p:cond delay="0"/>
                                  </p:stCondLst>
                                  <p:childTnLst>
                                    <p:animEffect transition="out" filter="fade">
                                      <p:cBhvr>
                                        <p:cTn id="76" dur="1000"/>
                                        <p:tgtEl>
                                          <p:spTgt spid="87"/>
                                        </p:tgtEl>
                                      </p:cBhvr>
                                    </p:animEffect>
                                    <p:anim calcmode="lin" valueType="num">
                                      <p:cBhvr>
                                        <p:cTn id="77" dur="1000"/>
                                        <p:tgtEl>
                                          <p:spTgt spid="87"/>
                                        </p:tgtEl>
                                        <p:attrNameLst>
                                          <p:attrName>ppt_x</p:attrName>
                                        </p:attrNameLst>
                                      </p:cBhvr>
                                      <p:tavLst>
                                        <p:tav tm="0">
                                          <p:val>
                                            <p:strVal val="ppt_x"/>
                                          </p:val>
                                        </p:tav>
                                        <p:tav tm="100000">
                                          <p:val>
                                            <p:strVal val="ppt_x"/>
                                          </p:val>
                                        </p:tav>
                                      </p:tavLst>
                                    </p:anim>
                                    <p:anim calcmode="lin" valueType="num">
                                      <p:cBhvr>
                                        <p:cTn id="78" dur="1000"/>
                                        <p:tgtEl>
                                          <p:spTgt spid="87"/>
                                        </p:tgtEl>
                                        <p:attrNameLst>
                                          <p:attrName>ppt_y</p:attrName>
                                        </p:attrNameLst>
                                      </p:cBhvr>
                                      <p:tavLst>
                                        <p:tav tm="0">
                                          <p:val>
                                            <p:strVal val="ppt_y"/>
                                          </p:val>
                                        </p:tav>
                                        <p:tav tm="100000">
                                          <p:val>
                                            <p:strVal val="ppt_y+.1"/>
                                          </p:val>
                                        </p:tav>
                                      </p:tavLst>
                                    </p:anim>
                                    <p:set>
                                      <p:cBhvr>
                                        <p:cTn id="79" dur="1" fill="hold">
                                          <p:stCondLst>
                                            <p:cond delay="999"/>
                                          </p:stCondLst>
                                        </p:cTn>
                                        <p:tgtEl>
                                          <p:spTgt spid="87"/>
                                        </p:tgtEl>
                                        <p:attrNameLst>
                                          <p:attrName>style.visibility</p:attrName>
                                        </p:attrNameLst>
                                      </p:cBhvr>
                                      <p:to>
                                        <p:strVal val="hidden"/>
                                      </p:to>
                                    </p:set>
                                  </p:childTnLst>
                                </p:cTn>
                              </p:par>
                              <p:par>
                                <p:cTn id="80" presetID="42" presetClass="exit" presetSubtype="0" fill="hold" grpId="0" nodeType="withEffect">
                                  <p:stCondLst>
                                    <p:cond delay="0"/>
                                  </p:stCondLst>
                                  <p:childTnLst>
                                    <p:animEffect transition="out" filter="fade">
                                      <p:cBhvr>
                                        <p:cTn id="81" dur="1000"/>
                                        <p:tgtEl>
                                          <p:spTgt spid="86"/>
                                        </p:tgtEl>
                                      </p:cBhvr>
                                    </p:animEffect>
                                    <p:anim calcmode="lin" valueType="num">
                                      <p:cBhvr>
                                        <p:cTn id="82" dur="1000"/>
                                        <p:tgtEl>
                                          <p:spTgt spid="86"/>
                                        </p:tgtEl>
                                        <p:attrNameLst>
                                          <p:attrName>ppt_x</p:attrName>
                                        </p:attrNameLst>
                                      </p:cBhvr>
                                      <p:tavLst>
                                        <p:tav tm="0">
                                          <p:val>
                                            <p:strVal val="ppt_x"/>
                                          </p:val>
                                        </p:tav>
                                        <p:tav tm="100000">
                                          <p:val>
                                            <p:strVal val="ppt_x"/>
                                          </p:val>
                                        </p:tav>
                                      </p:tavLst>
                                    </p:anim>
                                    <p:anim calcmode="lin" valueType="num">
                                      <p:cBhvr>
                                        <p:cTn id="83" dur="1000"/>
                                        <p:tgtEl>
                                          <p:spTgt spid="86"/>
                                        </p:tgtEl>
                                        <p:attrNameLst>
                                          <p:attrName>ppt_y</p:attrName>
                                        </p:attrNameLst>
                                      </p:cBhvr>
                                      <p:tavLst>
                                        <p:tav tm="0">
                                          <p:val>
                                            <p:strVal val="ppt_y"/>
                                          </p:val>
                                        </p:tav>
                                        <p:tav tm="100000">
                                          <p:val>
                                            <p:strVal val="ppt_y+.1"/>
                                          </p:val>
                                        </p:tav>
                                      </p:tavLst>
                                    </p:anim>
                                    <p:set>
                                      <p:cBhvr>
                                        <p:cTn id="84" dur="1" fill="hold">
                                          <p:stCondLst>
                                            <p:cond delay="999"/>
                                          </p:stCondLst>
                                        </p:cTn>
                                        <p:tgtEl>
                                          <p:spTgt spid="86"/>
                                        </p:tgtEl>
                                        <p:attrNameLst>
                                          <p:attrName>style.visibility</p:attrName>
                                        </p:attrNameLst>
                                      </p:cBhvr>
                                      <p:to>
                                        <p:strVal val="hidden"/>
                                      </p:to>
                                    </p:set>
                                  </p:childTnLst>
                                </p:cTn>
                              </p:par>
                              <p:par>
                                <p:cTn id="85" presetID="42" presetClass="exit" presetSubtype="0" fill="hold" grpId="0" nodeType="withEffect">
                                  <p:stCondLst>
                                    <p:cond delay="0"/>
                                  </p:stCondLst>
                                  <p:childTnLst>
                                    <p:animEffect transition="out" filter="fade">
                                      <p:cBhvr>
                                        <p:cTn id="86" dur="1000"/>
                                        <p:tgtEl>
                                          <p:spTgt spid="83"/>
                                        </p:tgtEl>
                                      </p:cBhvr>
                                    </p:animEffect>
                                    <p:anim calcmode="lin" valueType="num">
                                      <p:cBhvr>
                                        <p:cTn id="87" dur="1000"/>
                                        <p:tgtEl>
                                          <p:spTgt spid="83"/>
                                        </p:tgtEl>
                                        <p:attrNameLst>
                                          <p:attrName>ppt_x</p:attrName>
                                        </p:attrNameLst>
                                      </p:cBhvr>
                                      <p:tavLst>
                                        <p:tav tm="0">
                                          <p:val>
                                            <p:strVal val="ppt_x"/>
                                          </p:val>
                                        </p:tav>
                                        <p:tav tm="100000">
                                          <p:val>
                                            <p:strVal val="ppt_x"/>
                                          </p:val>
                                        </p:tav>
                                      </p:tavLst>
                                    </p:anim>
                                    <p:anim calcmode="lin" valueType="num">
                                      <p:cBhvr>
                                        <p:cTn id="88" dur="1000"/>
                                        <p:tgtEl>
                                          <p:spTgt spid="83"/>
                                        </p:tgtEl>
                                        <p:attrNameLst>
                                          <p:attrName>ppt_y</p:attrName>
                                        </p:attrNameLst>
                                      </p:cBhvr>
                                      <p:tavLst>
                                        <p:tav tm="0">
                                          <p:val>
                                            <p:strVal val="ppt_y"/>
                                          </p:val>
                                        </p:tav>
                                        <p:tav tm="100000">
                                          <p:val>
                                            <p:strVal val="ppt_y+.1"/>
                                          </p:val>
                                        </p:tav>
                                      </p:tavLst>
                                    </p:anim>
                                    <p:set>
                                      <p:cBhvr>
                                        <p:cTn id="89" dur="1" fill="hold">
                                          <p:stCondLst>
                                            <p:cond delay="999"/>
                                          </p:stCondLst>
                                        </p:cTn>
                                        <p:tgtEl>
                                          <p:spTgt spid="83"/>
                                        </p:tgtEl>
                                        <p:attrNameLst>
                                          <p:attrName>style.visibility</p:attrName>
                                        </p:attrNameLst>
                                      </p:cBhvr>
                                      <p:to>
                                        <p:strVal val="hidden"/>
                                      </p:to>
                                    </p:set>
                                  </p:childTnLst>
                                </p:cTn>
                              </p:par>
                              <p:par>
                                <p:cTn id="90" presetID="42" presetClass="exit" presetSubtype="0" fill="hold" grpId="0" nodeType="withEffect">
                                  <p:stCondLst>
                                    <p:cond delay="0"/>
                                  </p:stCondLst>
                                  <p:childTnLst>
                                    <p:animEffect transition="out" filter="fade">
                                      <p:cBhvr>
                                        <p:cTn id="91" dur="1000"/>
                                        <p:tgtEl>
                                          <p:spTgt spid="101"/>
                                        </p:tgtEl>
                                      </p:cBhvr>
                                    </p:animEffect>
                                    <p:anim calcmode="lin" valueType="num">
                                      <p:cBhvr>
                                        <p:cTn id="92" dur="1000"/>
                                        <p:tgtEl>
                                          <p:spTgt spid="101"/>
                                        </p:tgtEl>
                                        <p:attrNameLst>
                                          <p:attrName>ppt_x</p:attrName>
                                        </p:attrNameLst>
                                      </p:cBhvr>
                                      <p:tavLst>
                                        <p:tav tm="0">
                                          <p:val>
                                            <p:strVal val="ppt_x"/>
                                          </p:val>
                                        </p:tav>
                                        <p:tav tm="100000">
                                          <p:val>
                                            <p:strVal val="ppt_x"/>
                                          </p:val>
                                        </p:tav>
                                      </p:tavLst>
                                    </p:anim>
                                    <p:anim calcmode="lin" valueType="num">
                                      <p:cBhvr>
                                        <p:cTn id="93" dur="1000"/>
                                        <p:tgtEl>
                                          <p:spTgt spid="101"/>
                                        </p:tgtEl>
                                        <p:attrNameLst>
                                          <p:attrName>ppt_y</p:attrName>
                                        </p:attrNameLst>
                                      </p:cBhvr>
                                      <p:tavLst>
                                        <p:tav tm="0">
                                          <p:val>
                                            <p:strVal val="ppt_y"/>
                                          </p:val>
                                        </p:tav>
                                        <p:tav tm="100000">
                                          <p:val>
                                            <p:strVal val="ppt_y+.1"/>
                                          </p:val>
                                        </p:tav>
                                      </p:tavLst>
                                    </p:anim>
                                    <p:set>
                                      <p:cBhvr>
                                        <p:cTn id="94" dur="1" fill="hold">
                                          <p:stCondLst>
                                            <p:cond delay="999"/>
                                          </p:stCondLst>
                                        </p:cTn>
                                        <p:tgtEl>
                                          <p:spTgt spid="101"/>
                                        </p:tgtEl>
                                        <p:attrNameLst>
                                          <p:attrName>style.visibility</p:attrName>
                                        </p:attrNameLst>
                                      </p:cBhvr>
                                      <p:to>
                                        <p:strVal val="hidden"/>
                                      </p:to>
                                    </p:set>
                                  </p:childTnLst>
                                </p:cTn>
                              </p:par>
                              <p:par>
                                <p:cTn id="95" presetID="42" presetClass="exit" presetSubtype="0" fill="hold" grpId="0" nodeType="withEffect">
                                  <p:stCondLst>
                                    <p:cond delay="0"/>
                                  </p:stCondLst>
                                  <p:childTnLst>
                                    <p:animEffect transition="out" filter="fade">
                                      <p:cBhvr>
                                        <p:cTn id="96" dur="1000"/>
                                        <p:tgtEl>
                                          <p:spTgt spid="102"/>
                                        </p:tgtEl>
                                      </p:cBhvr>
                                    </p:animEffect>
                                    <p:anim calcmode="lin" valueType="num">
                                      <p:cBhvr>
                                        <p:cTn id="97" dur="1000"/>
                                        <p:tgtEl>
                                          <p:spTgt spid="102"/>
                                        </p:tgtEl>
                                        <p:attrNameLst>
                                          <p:attrName>ppt_x</p:attrName>
                                        </p:attrNameLst>
                                      </p:cBhvr>
                                      <p:tavLst>
                                        <p:tav tm="0">
                                          <p:val>
                                            <p:strVal val="ppt_x"/>
                                          </p:val>
                                        </p:tav>
                                        <p:tav tm="100000">
                                          <p:val>
                                            <p:strVal val="ppt_x"/>
                                          </p:val>
                                        </p:tav>
                                      </p:tavLst>
                                    </p:anim>
                                    <p:anim calcmode="lin" valueType="num">
                                      <p:cBhvr>
                                        <p:cTn id="98" dur="1000"/>
                                        <p:tgtEl>
                                          <p:spTgt spid="102"/>
                                        </p:tgtEl>
                                        <p:attrNameLst>
                                          <p:attrName>ppt_y</p:attrName>
                                        </p:attrNameLst>
                                      </p:cBhvr>
                                      <p:tavLst>
                                        <p:tav tm="0">
                                          <p:val>
                                            <p:strVal val="ppt_y"/>
                                          </p:val>
                                        </p:tav>
                                        <p:tav tm="100000">
                                          <p:val>
                                            <p:strVal val="ppt_y+.1"/>
                                          </p:val>
                                        </p:tav>
                                      </p:tavLst>
                                    </p:anim>
                                    <p:set>
                                      <p:cBhvr>
                                        <p:cTn id="99" dur="1" fill="hold">
                                          <p:stCondLst>
                                            <p:cond delay="999"/>
                                          </p:stCondLst>
                                        </p:cTn>
                                        <p:tgtEl>
                                          <p:spTgt spid="102"/>
                                        </p:tgtEl>
                                        <p:attrNameLst>
                                          <p:attrName>style.visibility</p:attrName>
                                        </p:attrNameLst>
                                      </p:cBhvr>
                                      <p:to>
                                        <p:strVal val="hidden"/>
                                      </p:to>
                                    </p:set>
                                  </p:childTnLst>
                                </p:cTn>
                              </p:par>
                              <p:par>
                                <p:cTn id="100" presetID="42" presetClass="exit" presetSubtype="0" fill="hold" grpId="0" nodeType="withEffect">
                                  <p:stCondLst>
                                    <p:cond delay="0"/>
                                  </p:stCondLst>
                                  <p:childTnLst>
                                    <p:animEffect transition="out" filter="fade">
                                      <p:cBhvr>
                                        <p:cTn id="101" dur="1000"/>
                                        <p:tgtEl>
                                          <p:spTgt spid="103"/>
                                        </p:tgtEl>
                                      </p:cBhvr>
                                    </p:animEffect>
                                    <p:anim calcmode="lin" valueType="num">
                                      <p:cBhvr>
                                        <p:cTn id="102" dur="1000"/>
                                        <p:tgtEl>
                                          <p:spTgt spid="103"/>
                                        </p:tgtEl>
                                        <p:attrNameLst>
                                          <p:attrName>ppt_x</p:attrName>
                                        </p:attrNameLst>
                                      </p:cBhvr>
                                      <p:tavLst>
                                        <p:tav tm="0">
                                          <p:val>
                                            <p:strVal val="ppt_x"/>
                                          </p:val>
                                        </p:tav>
                                        <p:tav tm="100000">
                                          <p:val>
                                            <p:strVal val="ppt_x"/>
                                          </p:val>
                                        </p:tav>
                                      </p:tavLst>
                                    </p:anim>
                                    <p:anim calcmode="lin" valueType="num">
                                      <p:cBhvr>
                                        <p:cTn id="103" dur="1000"/>
                                        <p:tgtEl>
                                          <p:spTgt spid="103"/>
                                        </p:tgtEl>
                                        <p:attrNameLst>
                                          <p:attrName>ppt_y</p:attrName>
                                        </p:attrNameLst>
                                      </p:cBhvr>
                                      <p:tavLst>
                                        <p:tav tm="0">
                                          <p:val>
                                            <p:strVal val="ppt_y"/>
                                          </p:val>
                                        </p:tav>
                                        <p:tav tm="100000">
                                          <p:val>
                                            <p:strVal val="ppt_y+.1"/>
                                          </p:val>
                                        </p:tav>
                                      </p:tavLst>
                                    </p:anim>
                                    <p:set>
                                      <p:cBhvr>
                                        <p:cTn id="104" dur="1" fill="hold">
                                          <p:stCondLst>
                                            <p:cond delay="999"/>
                                          </p:stCondLst>
                                        </p:cTn>
                                        <p:tgtEl>
                                          <p:spTgt spid="103"/>
                                        </p:tgtEl>
                                        <p:attrNameLst>
                                          <p:attrName>style.visibility</p:attrName>
                                        </p:attrNameLst>
                                      </p:cBhvr>
                                      <p:to>
                                        <p:strVal val="hidden"/>
                                      </p:to>
                                    </p:set>
                                  </p:childTnLst>
                                </p:cTn>
                              </p:par>
                              <p:par>
                                <p:cTn id="105" presetID="42" presetClass="exit" presetSubtype="0" fill="hold" grpId="0" nodeType="withEffect">
                                  <p:stCondLst>
                                    <p:cond delay="0"/>
                                  </p:stCondLst>
                                  <p:childTnLst>
                                    <p:animEffect transition="out" filter="fade">
                                      <p:cBhvr>
                                        <p:cTn id="106" dur="1000"/>
                                        <p:tgtEl>
                                          <p:spTgt spid="100"/>
                                        </p:tgtEl>
                                      </p:cBhvr>
                                    </p:animEffect>
                                    <p:anim calcmode="lin" valueType="num">
                                      <p:cBhvr>
                                        <p:cTn id="107" dur="1000"/>
                                        <p:tgtEl>
                                          <p:spTgt spid="100"/>
                                        </p:tgtEl>
                                        <p:attrNameLst>
                                          <p:attrName>ppt_x</p:attrName>
                                        </p:attrNameLst>
                                      </p:cBhvr>
                                      <p:tavLst>
                                        <p:tav tm="0">
                                          <p:val>
                                            <p:strVal val="ppt_x"/>
                                          </p:val>
                                        </p:tav>
                                        <p:tav tm="100000">
                                          <p:val>
                                            <p:strVal val="ppt_x"/>
                                          </p:val>
                                        </p:tav>
                                      </p:tavLst>
                                    </p:anim>
                                    <p:anim calcmode="lin" valueType="num">
                                      <p:cBhvr>
                                        <p:cTn id="108" dur="1000"/>
                                        <p:tgtEl>
                                          <p:spTgt spid="100"/>
                                        </p:tgtEl>
                                        <p:attrNameLst>
                                          <p:attrName>ppt_y</p:attrName>
                                        </p:attrNameLst>
                                      </p:cBhvr>
                                      <p:tavLst>
                                        <p:tav tm="0">
                                          <p:val>
                                            <p:strVal val="ppt_y"/>
                                          </p:val>
                                        </p:tav>
                                        <p:tav tm="100000">
                                          <p:val>
                                            <p:strVal val="ppt_y+.1"/>
                                          </p:val>
                                        </p:tav>
                                      </p:tavLst>
                                    </p:anim>
                                    <p:set>
                                      <p:cBhvr>
                                        <p:cTn id="109" dur="1" fill="hold">
                                          <p:stCondLst>
                                            <p:cond delay="999"/>
                                          </p:stCondLst>
                                        </p:cTn>
                                        <p:tgtEl>
                                          <p:spTgt spid="100"/>
                                        </p:tgtEl>
                                        <p:attrNameLst>
                                          <p:attrName>style.visibility</p:attrName>
                                        </p:attrNameLst>
                                      </p:cBhvr>
                                      <p:to>
                                        <p:strVal val="hidden"/>
                                      </p:to>
                                    </p:set>
                                  </p:childTnLst>
                                </p:cTn>
                              </p:par>
                              <p:par>
                                <p:cTn id="110" presetID="42" presetClass="exit" presetSubtype="0" fill="hold" grpId="0" nodeType="withEffect">
                                  <p:stCondLst>
                                    <p:cond delay="0"/>
                                  </p:stCondLst>
                                  <p:childTnLst>
                                    <p:animEffect transition="out" filter="fade">
                                      <p:cBhvr>
                                        <p:cTn id="111" dur="1000"/>
                                        <p:tgtEl>
                                          <p:spTgt spid="98"/>
                                        </p:tgtEl>
                                      </p:cBhvr>
                                    </p:animEffect>
                                    <p:anim calcmode="lin" valueType="num">
                                      <p:cBhvr>
                                        <p:cTn id="112" dur="1000"/>
                                        <p:tgtEl>
                                          <p:spTgt spid="98"/>
                                        </p:tgtEl>
                                        <p:attrNameLst>
                                          <p:attrName>ppt_x</p:attrName>
                                        </p:attrNameLst>
                                      </p:cBhvr>
                                      <p:tavLst>
                                        <p:tav tm="0">
                                          <p:val>
                                            <p:strVal val="ppt_x"/>
                                          </p:val>
                                        </p:tav>
                                        <p:tav tm="100000">
                                          <p:val>
                                            <p:strVal val="ppt_x"/>
                                          </p:val>
                                        </p:tav>
                                      </p:tavLst>
                                    </p:anim>
                                    <p:anim calcmode="lin" valueType="num">
                                      <p:cBhvr>
                                        <p:cTn id="113" dur="1000"/>
                                        <p:tgtEl>
                                          <p:spTgt spid="98"/>
                                        </p:tgtEl>
                                        <p:attrNameLst>
                                          <p:attrName>ppt_y</p:attrName>
                                        </p:attrNameLst>
                                      </p:cBhvr>
                                      <p:tavLst>
                                        <p:tav tm="0">
                                          <p:val>
                                            <p:strVal val="ppt_y"/>
                                          </p:val>
                                        </p:tav>
                                        <p:tav tm="100000">
                                          <p:val>
                                            <p:strVal val="ppt_y+.1"/>
                                          </p:val>
                                        </p:tav>
                                      </p:tavLst>
                                    </p:anim>
                                    <p:set>
                                      <p:cBhvr>
                                        <p:cTn id="114" dur="1" fill="hold">
                                          <p:stCondLst>
                                            <p:cond delay="9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Windows Phone History</a:t>
            </a:r>
            <a:endParaRPr lang="en-US" dirty="0">
              <a:solidFill>
                <a:schemeClr val="bg1"/>
              </a:solidFill>
            </a:endParaRPr>
          </a:p>
        </p:txBody>
      </p:sp>
      <p:graphicFrame>
        <p:nvGraphicFramePr>
          <p:cNvPr id="5" name="Diagram 4"/>
          <p:cNvGraphicFramePr/>
          <p:nvPr>
            <p:extLst>
              <p:ext uri="{D42A27DB-BD31-4B8C-83A1-F6EECF244321}">
                <p14:modId xmlns:p14="http://schemas.microsoft.com/office/powerpoint/2010/main" val="3112378836"/>
              </p:ext>
            </p:extLst>
          </p:nvPr>
        </p:nvGraphicFramePr>
        <p:xfrm>
          <a:off x="306363" y="295274"/>
          <a:ext cx="11584128" cy="2563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025436850"/>
              </p:ext>
            </p:extLst>
          </p:nvPr>
        </p:nvGraphicFramePr>
        <p:xfrm>
          <a:off x="292621" y="2057102"/>
          <a:ext cx="11584128" cy="25631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2681230072"/>
              </p:ext>
            </p:extLst>
          </p:nvPr>
        </p:nvGraphicFramePr>
        <p:xfrm>
          <a:off x="296879" y="3569270"/>
          <a:ext cx="11584128" cy="25631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67239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6EE1922B-5795-4E54-B1EB-4CEA23563FA4}"/>
                                            </p:graphicEl>
                                          </p:spTgt>
                                        </p:tgtEl>
                                        <p:attrNameLst>
                                          <p:attrName>style.visibility</p:attrName>
                                        </p:attrNameLst>
                                      </p:cBhvr>
                                      <p:to>
                                        <p:strVal val="visible"/>
                                      </p:to>
                                    </p:set>
                                    <p:animEffect transition="in" filter="fade">
                                      <p:cBhvr>
                                        <p:cTn id="7" dur="500"/>
                                        <p:tgtEl>
                                          <p:spTgt spid="5">
                                            <p:graphicEl>
                                              <a:dgm id="{6EE1922B-5795-4E54-B1EB-4CEA23563F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3A2EB55C-813B-4D95-BE27-E494F2C1E9B2}"/>
                                            </p:graphicEl>
                                          </p:spTgt>
                                        </p:tgtEl>
                                        <p:attrNameLst>
                                          <p:attrName>style.visibility</p:attrName>
                                        </p:attrNameLst>
                                      </p:cBhvr>
                                      <p:to>
                                        <p:strVal val="visible"/>
                                      </p:to>
                                    </p:set>
                                    <p:animEffect transition="in" filter="fade">
                                      <p:cBhvr>
                                        <p:cTn id="12" dur="500"/>
                                        <p:tgtEl>
                                          <p:spTgt spid="5">
                                            <p:graphicEl>
                                              <a:dgm id="{3A2EB55C-813B-4D95-BE27-E494F2C1E9B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A3506F72-76F9-42DB-8C51-332B7A2C2FA2}"/>
                                            </p:graphicEl>
                                          </p:spTgt>
                                        </p:tgtEl>
                                        <p:attrNameLst>
                                          <p:attrName>style.visibility</p:attrName>
                                        </p:attrNameLst>
                                      </p:cBhvr>
                                      <p:to>
                                        <p:strVal val="visible"/>
                                      </p:to>
                                    </p:set>
                                    <p:animEffect transition="in" filter="fade">
                                      <p:cBhvr>
                                        <p:cTn id="17" dur="500"/>
                                        <p:tgtEl>
                                          <p:spTgt spid="5">
                                            <p:graphicEl>
                                              <a:dgm id="{A3506F72-76F9-42DB-8C51-332B7A2C2FA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C35F50EC-4BA5-4B15-831E-EBBF4F8C77C6}"/>
                                            </p:graphicEl>
                                          </p:spTgt>
                                        </p:tgtEl>
                                        <p:attrNameLst>
                                          <p:attrName>style.visibility</p:attrName>
                                        </p:attrNameLst>
                                      </p:cBhvr>
                                      <p:to>
                                        <p:strVal val="visible"/>
                                      </p:to>
                                    </p:set>
                                    <p:animEffect transition="in" filter="fade">
                                      <p:cBhvr>
                                        <p:cTn id="22" dur="500"/>
                                        <p:tgtEl>
                                          <p:spTgt spid="5">
                                            <p:graphicEl>
                                              <a:dgm id="{C35F50EC-4BA5-4B15-831E-EBBF4F8C77C6}"/>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2"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6" grpId="0">
        <p:bldAsOne/>
      </p:bldGraphic>
      <p:bldGraphic spid="7" grpId="2">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2850"/>
            <a:ext cx="11488216" cy="4431983"/>
          </a:xfrm>
        </p:spPr>
        <p:txBody>
          <a:bodyPr/>
          <a:lstStyle/>
          <a:p>
            <a:r>
              <a:rPr lang="en-US" dirty="0" err="1" smtClean="0"/>
              <a:t>Inversión</a:t>
            </a:r>
            <a:r>
              <a:rPr lang="en-US" dirty="0" smtClean="0"/>
              <a:t> </a:t>
            </a:r>
            <a:r>
              <a:rPr lang="en-US" dirty="0" err="1" smtClean="0"/>
              <a:t>realizada</a:t>
            </a:r>
            <a:r>
              <a:rPr lang="en-US" dirty="0" smtClean="0"/>
              <a:t> </a:t>
            </a:r>
            <a:r>
              <a:rPr lang="en-US" dirty="0" err="1" smtClean="0"/>
              <a:t>en</a:t>
            </a:r>
            <a:r>
              <a:rPr lang="en-US" dirty="0" smtClean="0"/>
              <a:t> </a:t>
            </a:r>
            <a:r>
              <a:rPr lang="en-US" dirty="0" err="1" smtClean="0"/>
              <a:t>código</a:t>
            </a:r>
            <a:r>
              <a:rPr lang="en-US" dirty="0" smtClean="0"/>
              <a:t> actual</a:t>
            </a:r>
          </a:p>
          <a:p>
            <a:r>
              <a:rPr lang="en-US" dirty="0" err="1" smtClean="0"/>
              <a:t>Funciona</a:t>
            </a:r>
            <a:r>
              <a:rPr lang="en-US" dirty="0" smtClean="0"/>
              <a:t> </a:t>
            </a:r>
            <a:r>
              <a:rPr lang="en-US" dirty="0" err="1" smtClean="0"/>
              <a:t>en</a:t>
            </a:r>
            <a:r>
              <a:rPr lang="en-US" dirty="0"/>
              <a:t> </a:t>
            </a:r>
            <a:r>
              <a:rPr lang="en-US" dirty="0" err="1" smtClean="0"/>
              <a:t>dispositivos</a:t>
            </a:r>
            <a:r>
              <a:rPr lang="en-US" dirty="0" smtClean="0"/>
              <a:t> 8.0 y 8.1 con </a:t>
            </a:r>
            <a:r>
              <a:rPr lang="en-US" dirty="0" err="1" smtClean="0"/>
              <a:t>una</a:t>
            </a:r>
            <a:r>
              <a:rPr lang="en-US" dirty="0" smtClean="0"/>
              <a:t> </a:t>
            </a:r>
            <a:r>
              <a:rPr lang="en-US" dirty="0" err="1" smtClean="0"/>
              <a:t>misma</a:t>
            </a:r>
            <a:r>
              <a:rPr lang="en-US" dirty="0" smtClean="0"/>
              <a:t> base de </a:t>
            </a:r>
            <a:r>
              <a:rPr lang="en-US" dirty="0" err="1" smtClean="0"/>
              <a:t>código</a:t>
            </a:r>
            <a:endParaRPr lang="en-US" dirty="0" smtClean="0"/>
          </a:p>
          <a:p>
            <a:r>
              <a:rPr lang="en-US" dirty="0" err="1" smtClean="0"/>
              <a:t>Aun</a:t>
            </a:r>
            <a:r>
              <a:rPr lang="en-US" dirty="0" smtClean="0"/>
              <a:t> no hay </a:t>
            </a:r>
            <a:r>
              <a:rPr lang="en-US" dirty="0" err="1" smtClean="0"/>
              <a:t>convergencia</a:t>
            </a:r>
            <a:r>
              <a:rPr lang="en-US" dirty="0" smtClean="0"/>
              <a:t> al 100%</a:t>
            </a:r>
          </a:p>
          <a:p>
            <a:pPr lvl="1"/>
            <a:r>
              <a:rPr lang="en-US" dirty="0" smtClean="0">
                <a:latin typeface="+mj-lt"/>
              </a:rPr>
              <a:t>Camera Lenses</a:t>
            </a:r>
          </a:p>
          <a:p>
            <a:pPr lvl="1"/>
            <a:r>
              <a:rPr lang="en-US" dirty="0" smtClean="0">
                <a:latin typeface="+mj-lt"/>
              </a:rPr>
              <a:t>VoIP</a:t>
            </a:r>
          </a:p>
          <a:p>
            <a:pPr lvl="1"/>
            <a:r>
              <a:rPr lang="en-US" dirty="0" smtClean="0">
                <a:latin typeface="+mj-lt"/>
              </a:rPr>
              <a:t>Lock Screen Wallpaper</a:t>
            </a:r>
          </a:p>
          <a:p>
            <a:pPr lvl="1"/>
            <a:r>
              <a:rPr lang="en-US" dirty="0" smtClean="0">
                <a:latin typeface="+mj-lt"/>
              </a:rPr>
              <a:t>Clipboard API</a:t>
            </a:r>
          </a:p>
          <a:p>
            <a:pPr lvl="1"/>
            <a:r>
              <a:rPr lang="en-US" dirty="0" smtClean="0">
                <a:latin typeface="+mj-lt"/>
              </a:rPr>
              <a:t>Simple Sound Effects (XNA)</a:t>
            </a:r>
          </a:p>
          <a:p>
            <a:pPr lvl="1"/>
            <a:r>
              <a:rPr lang="en-US" dirty="0" smtClean="0">
                <a:latin typeface="+mj-lt"/>
              </a:rPr>
              <a:t>Lock Screen</a:t>
            </a:r>
            <a:endParaRPr lang="en-US" dirty="0">
              <a:latin typeface="+mj-lt"/>
            </a:endParaRPr>
          </a:p>
        </p:txBody>
      </p:sp>
      <p:sp>
        <p:nvSpPr>
          <p:cNvPr id="3" name="Title 2"/>
          <p:cNvSpPr>
            <a:spLocks noGrp="1"/>
          </p:cNvSpPr>
          <p:nvPr>
            <p:ph type="title"/>
          </p:nvPr>
        </p:nvSpPr>
        <p:spPr/>
        <p:txBody>
          <a:bodyPr/>
          <a:lstStyle/>
          <a:p>
            <a:r>
              <a:rPr lang="en-US" sz="4000" dirty="0" smtClean="0">
                <a:solidFill>
                  <a:srgbClr val="0070C0"/>
                </a:solidFill>
              </a:rPr>
              <a:t>¿</a:t>
            </a:r>
            <a:r>
              <a:rPr lang="en-US" sz="4000" dirty="0" err="1" smtClean="0">
                <a:solidFill>
                  <a:srgbClr val="0070C0"/>
                </a:solidFill>
              </a:rPr>
              <a:t>Por</a:t>
            </a:r>
            <a:r>
              <a:rPr lang="en-US" sz="4000" dirty="0" smtClean="0">
                <a:solidFill>
                  <a:srgbClr val="0070C0"/>
                </a:solidFill>
              </a:rPr>
              <a:t> </a:t>
            </a:r>
            <a:r>
              <a:rPr lang="en-US" sz="4000" dirty="0" err="1" smtClean="0">
                <a:solidFill>
                  <a:srgbClr val="0070C0"/>
                </a:solidFill>
              </a:rPr>
              <a:t>que</a:t>
            </a:r>
            <a:r>
              <a:rPr lang="en-US" sz="4000" dirty="0" smtClean="0">
                <a:solidFill>
                  <a:srgbClr val="0070C0"/>
                </a:solidFill>
              </a:rPr>
              <a:t> </a:t>
            </a:r>
            <a:r>
              <a:rPr lang="en-US" sz="4000" dirty="0" err="1" smtClean="0">
                <a:solidFill>
                  <a:srgbClr val="0070C0"/>
                </a:solidFill>
              </a:rPr>
              <a:t>permanecer</a:t>
            </a:r>
            <a:r>
              <a:rPr lang="en-US" sz="4000" dirty="0" smtClean="0">
                <a:solidFill>
                  <a:srgbClr val="0070C0"/>
                </a:solidFill>
              </a:rPr>
              <a:t> </a:t>
            </a:r>
            <a:r>
              <a:rPr lang="en-US" sz="4000" dirty="0" err="1" smtClean="0">
                <a:solidFill>
                  <a:srgbClr val="0070C0"/>
                </a:solidFill>
              </a:rPr>
              <a:t>en</a:t>
            </a:r>
            <a:r>
              <a:rPr lang="en-US" sz="4000" dirty="0" smtClean="0">
                <a:solidFill>
                  <a:srgbClr val="0070C0"/>
                </a:solidFill>
              </a:rPr>
              <a:t> Windows Phone Silverlight?</a:t>
            </a:r>
            <a:endParaRPr lang="en-US" sz="4000" dirty="0">
              <a:solidFill>
                <a:srgbClr val="0070C0"/>
              </a:solidFill>
            </a:endParaRPr>
          </a:p>
        </p:txBody>
      </p:sp>
    </p:spTree>
    <p:extLst>
      <p:ext uri="{BB962C8B-B14F-4D97-AF65-F5344CB8AC3E}">
        <p14:creationId xmlns:p14="http://schemas.microsoft.com/office/powerpoint/2010/main" val="19880264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solidFill>
                  <a:srgbClr val="0070C0"/>
                </a:solidFill>
              </a:rPr>
              <a:t>¿</a:t>
            </a:r>
            <a:r>
              <a:rPr lang="en-US" sz="3600" dirty="0" err="1" smtClean="0">
                <a:solidFill>
                  <a:srgbClr val="0070C0"/>
                </a:solidFill>
              </a:rPr>
              <a:t>Por</a:t>
            </a:r>
            <a:r>
              <a:rPr lang="en-US" sz="3600" dirty="0" smtClean="0">
                <a:solidFill>
                  <a:srgbClr val="0070C0"/>
                </a:solidFill>
              </a:rPr>
              <a:t> </a:t>
            </a:r>
            <a:r>
              <a:rPr lang="en-US" sz="3600" dirty="0" err="1" smtClean="0">
                <a:solidFill>
                  <a:srgbClr val="0070C0"/>
                </a:solidFill>
              </a:rPr>
              <a:t>que</a:t>
            </a:r>
            <a:r>
              <a:rPr lang="en-US" sz="3600" dirty="0" smtClean="0">
                <a:solidFill>
                  <a:srgbClr val="0070C0"/>
                </a:solidFill>
              </a:rPr>
              <a:t> </a:t>
            </a:r>
            <a:r>
              <a:rPr lang="en-US" sz="3600" dirty="0" err="1" smtClean="0">
                <a:solidFill>
                  <a:srgbClr val="0070C0"/>
                </a:solidFill>
              </a:rPr>
              <a:t>convertir</a:t>
            </a:r>
            <a:r>
              <a:rPr lang="en-US" sz="3600" dirty="0" smtClean="0">
                <a:solidFill>
                  <a:srgbClr val="0070C0"/>
                </a:solidFill>
              </a:rPr>
              <a:t> </a:t>
            </a:r>
            <a:r>
              <a:rPr lang="en-US" sz="3600" dirty="0" err="1" smtClean="0">
                <a:solidFill>
                  <a:srgbClr val="0070C0"/>
                </a:solidFill>
              </a:rPr>
              <a:t>una</a:t>
            </a:r>
            <a:r>
              <a:rPr lang="en-US" sz="3600" dirty="0" smtClean="0">
                <a:solidFill>
                  <a:srgbClr val="0070C0"/>
                </a:solidFill>
              </a:rPr>
              <a:t> App de Silverlight 8.0 a Silverlight 8.1?</a:t>
            </a:r>
            <a:endParaRPr lang="en-US" sz="3600" dirty="0">
              <a:solidFill>
                <a:srgbClr val="0070C0"/>
              </a:solidFill>
            </a:endParaRPr>
          </a:p>
        </p:txBody>
      </p:sp>
      <p:sp>
        <p:nvSpPr>
          <p:cNvPr id="5" name="Text Placeholder 1"/>
          <p:cNvSpPr txBox="1">
            <a:spLocks/>
          </p:cNvSpPr>
          <p:nvPr/>
        </p:nvSpPr>
        <p:spPr>
          <a:xfrm>
            <a:off x="491067" y="1212850"/>
            <a:ext cx="6536266" cy="40010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Acceso</a:t>
            </a:r>
            <a:r>
              <a:rPr lang="en-US" dirty="0" smtClean="0"/>
              <a:t> a </a:t>
            </a:r>
            <a:r>
              <a:rPr lang="en-US" dirty="0" err="1" smtClean="0"/>
              <a:t>tarjetas</a:t>
            </a:r>
            <a:r>
              <a:rPr lang="en-US" dirty="0" smtClean="0"/>
              <a:t> SD</a:t>
            </a:r>
          </a:p>
          <a:p>
            <a:r>
              <a:rPr lang="en-US" dirty="0" smtClean="0"/>
              <a:t>Geofencing</a:t>
            </a:r>
          </a:p>
          <a:p>
            <a:r>
              <a:rPr lang="en-US" dirty="0" smtClean="0"/>
              <a:t>App to App SSO (Single Sign On)</a:t>
            </a:r>
          </a:p>
          <a:p>
            <a:r>
              <a:rPr lang="en-US" dirty="0" err="1" smtClean="0"/>
              <a:t>Contrato</a:t>
            </a:r>
            <a:r>
              <a:rPr lang="en-US" dirty="0" smtClean="0"/>
              <a:t> de </a:t>
            </a:r>
            <a:r>
              <a:rPr lang="en-US" dirty="0" err="1" smtClean="0"/>
              <a:t>compartir</a:t>
            </a:r>
            <a:endParaRPr lang="en-US" dirty="0" smtClean="0"/>
          </a:p>
          <a:p>
            <a:r>
              <a:rPr lang="en-US" dirty="0" smtClean="0"/>
              <a:t>Y mucho </a:t>
            </a:r>
            <a:r>
              <a:rPr lang="en-US" dirty="0" err="1" smtClean="0"/>
              <a:t>más</a:t>
            </a:r>
            <a:r>
              <a:rPr lang="en-US" dirty="0" smtClean="0"/>
              <a:t>…</a:t>
            </a:r>
            <a:endParaRPr lang="en-US" dirty="0"/>
          </a:p>
        </p:txBody>
      </p:sp>
      <p:pic>
        <p:nvPicPr>
          <p:cNvPr id="10" name="Picture 9"/>
          <p:cNvPicPr>
            <a:picLocks noChangeAspect="1"/>
          </p:cNvPicPr>
          <p:nvPr/>
        </p:nvPicPr>
        <p:blipFill rotWithShape="1">
          <a:blip r:embed="rId3"/>
          <a:srcRect l="832" r="2075" b="1141"/>
          <a:stretch/>
        </p:blipFill>
        <p:spPr>
          <a:xfrm>
            <a:off x="7324443" y="1232783"/>
            <a:ext cx="4940709" cy="4840742"/>
          </a:xfrm>
          <a:prstGeom prst="rect">
            <a:avLst/>
          </a:prstGeom>
          <a:ln>
            <a:solidFill>
              <a:schemeClr val="tx1"/>
            </a:solidFill>
            <a:miter lim="800000"/>
          </a:ln>
        </p:spPr>
      </p:pic>
    </p:spTree>
    <p:extLst>
      <p:ext uri="{BB962C8B-B14F-4D97-AF65-F5344CB8AC3E}">
        <p14:creationId xmlns:p14="http://schemas.microsoft.com/office/powerpoint/2010/main" val="21975324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Nuevas</a:t>
            </a:r>
            <a:r>
              <a:rPr lang="en-US" dirty="0" smtClean="0"/>
              <a:t> </a:t>
            </a:r>
            <a:r>
              <a:rPr lang="en-US" dirty="0" err="1" smtClean="0"/>
              <a:t>características</a:t>
            </a:r>
            <a:r>
              <a:rPr lang="en-US" dirty="0" smtClean="0"/>
              <a:t> </a:t>
            </a:r>
            <a:r>
              <a:rPr lang="en-US" dirty="0" err="1" smtClean="0"/>
              <a:t>disponibles</a:t>
            </a:r>
            <a:r>
              <a:rPr lang="en-US" dirty="0" smtClean="0"/>
              <a:t> </a:t>
            </a:r>
            <a:r>
              <a:rPr lang="en-US" dirty="0" err="1" smtClean="0"/>
              <a:t>en</a:t>
            </a:r>
            <a:r>
              <a:rPr lang="en-US" dirty="0" smtClean="0"/>
              <a:t> Silverlight 8.1 </a:t>
            </a:r>
            <a:endParaRPr lang="en-US" dirty="0"/>
          </a:p>
        </p:txBody>
      </p:sp>
      <p:graphicFrame>
        <p:nvGraphicFramePr>
          <p:cNvPr id="6" name="Table 5"/>
          <p:cNvGraphicFramePr>
            <a:graphicFrameLocks noGrp="1"/>
          </p:cNvGraphicFramePr>
          <p:nvPr>
            <p:extLst/>
          </p:nvPr>
        </p:nvGraphicFramePr>
        <p:xfrm>
          <a:off x="274639" y="1135062"/>
          <a:ext cx="11963400" cy="5759769"/>
        </p:xfrm>
        <a:graphic>
          <a:graphicData uri="http://schemas.openxmlformats.org/drawingml/2006/table">
            <a:tbl>
              <a:tblPr firstRow="1" bandRow="1">
                <a:tableStyleId>{5C22544A-7EE6-4342-B048-85BDC9FD1C3A}</a:tableStyleId>
              </a:tblPr>
              <a:tblGrid>
                <a:gridCol w="5333998"/>
                <a:gridCol w="6629402"/>
              </a:tblGrid>
              <a:tr h="122871">
                <a:tc>
                  <a:txBody>
                    <a:bodyPr/>
                    <a:lstStyle/>
                    <a:p>
                      <a:endParaRPr lang="en-US" dirty="0"/>
                    </a:p>
                  </a:txBody>
                  <a:tcPr/>
                </a:tc>
                <a:tc>
                  <a:txBody>
                    <a:bodyPr/>
                    <a:lstStyle/>
                    <a:p>
                      <a:endParaRPr lang="en-US"/>
                    </a:p>
                  </a:txBody>
                  <a:tcPr/>
                </a:tc>
              </a:tr>
              <a:tr h="238760">
                <a:tc>
                  <a:txBody>
                    <a:bodyPr/>
                    <a:lstStyle/>
                    <a:p>
                      <a:pPr algn="l" fontAlgn="b"/>
                      <a:r>
                        <a:rPr lang="en-US" sz="1600" b="0" u="none" strike="noStrike" dirty="0">
                          <a:effectLst/>
                        </a:rPr>
                        <a:t>Storage SD Card </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u="none" strike="noStrike" dirty="0">
                          <a:effectLst/>
                        </a:rPr>
                        <a:t>Data Enhancements (Data.XML) </a:t>
                      </a:r>
                      <a:endParaRPr lang="en-US" sz="1600" b="0" i="0" u="none" strike="noStrike" dirty="0">
                        <a:solidFill>
                          <a:srgbClr val="000000"/>
                        </a:solidFill>
                        <a:effectLst/>
                        <a:latin typeface="Calibri" panose="020F0502020204030204" pitchFamily="34" charset="0"/>
                      </a:endParaRPr>
                    </a:p>
                  </a:txBody>
                  <a:tcPr marL="4129" marR="4129" marT="4129" marB="0" anchor="b"/>
                </a:tc>
              </a:tr>
              <a:tr h="219391">
                <a:tc>
                  <a:txBody>
                    <a:bodyPr/>
                    <a:lstStyle/>
                    <a:p>
                      <a:pPr marL="0" marR="0" indent="0" algn="l" defTabSz="932742" rtl="0" eaLnBrk="1" fontAlgn="b" latinLnBrk="0" hangingPunct="1">
                        <a:lnSpc>
                          <a:spcPct val="100000"/>
                        </a:lnSpc>
                        <a:spcBef>
                          <a:spcPts val="0"/>
                        </a:spcBef>
                        <a:spcAft>
                          <a:spcPts val="0"/>
                        </a:spcAft>
                        <a:buClrTx/>
                        <a:buSzTx/>
                        <a:buFontTx/>
                        <a:buNone/>
                        <a:tabLst/>
                        <a:defRPr/>
                      </a:pPr>
                      <a:r>
                        <a:rPr lang="en-US" sz="1600" u="none" strike="noStrike" dirty="0" smtClean="0">
                          <a:effectLst/>
                        </a:rPr>
                        <a:t>Device Discovery (</a:t>
                      </a:r>
                      <a:r>
                        <a:rPr lang="en-US" sz="1600" u="none" strike="noStrike" dirty="0" err="1" smtClean="0">
                          <a:effectLst/>
                        </a:rPr>
                        <a:t>Devices.Enumeration</a:t>
                      </a:r>
                      <a:r>
                        <a:rPr lang="en-US" sz="1600" u="none" strike="noStrike" dirty="0" smtClean="0">
                          <a:effectLst/>
                        </a:rPr>
                        <a:t>)</a:t>
                      </a:r>
                      <a:endParaRPr lang="en-US" sz="1600" b="0" i="0" u="none" strike="noStrike" dirty="0" smtClean="0">
                        <a:solidFill>
                          <a:srgbClr val="000000"/>
                        </a:solidFill>
                        <a:effectLst/>
                        <a:latin typeface="Calibri" panose="020F0502020204030204" pitchFamily="34" charset="0"/>
                      </a:endParaRPr>
                    </a:p>
                  </a:txBody>
                  <a:tcPr marL="4129" marR="4129" marT="4129" marB="0" anchor="b"/>
                </a:tc>
                <a:tc>
                  <a:txBody>
                    <a:bodyPr/>
                    <a:lstStyle/>
                    <a:p>
                      <a:pPr algn="l" fontAlgn="b"/>
                      <a:r>
                        <a:rPr lang="en-US" sz="1600" u="none" strike="noStrike" dirty="0">
                          <a:effectLst/>
                        </a:rPr>
                        <a:t>Graphics Enhancements D2D/</a:t>
                      </a:r>
                      <a:r>
                        <a:rPr lang="en-US" sz="1600" u="none" strike="noStrike" dirty="0" err="1">
                          <a:effectLst/>
                        </a:rPr>
                        <a:t>Dwrite</a:t>
                      </a:r>
                      <a:r>
                        <a:rPr lang="en-US" sz="1600" u="none" strike="noStrike" dirty="0">
                          <a:effectLst/>
                        </a:rPr>
                        <a:t> (Win32)</a:t>
                      </a:r>
                      <a:endParaRPr lang="en-US" sz="1600" b="0" i="0" u="none" strike="noStrike" dirty="0">
                        <a:solidFill>
                          <a:srgbClr val="000000"/>
                        </a:solidFill>
                        <a:effectLst/>
                        <a:latin typeface="Calibri" panose="020F0502020204030204" pitchFamily="34" charset="0"/>
                      </a:endParaRPr>
                    </a:p>
                  </a:txBody>
                  <a:tcPr marL="4129" marR="4129" marT="4129" marB="0" anchor="b"/>
                </a:tc>
              </a:tr>
              <a:tr h="276222">
                <a:tc>
                  <a:txBody>
                    <a:bodyPr/>
                    <a:lstStyle/>
                    <a:p>
                      <a:pPr algn="l" fontAlgn="b"/>
                      <a:r>
                        <a:rPr lang="en-US" sz="1600" u="none" strike="noStrike" dirty="0">
                          <a:effectLst/>
                        </a:rPr>
                        <a:t>Streams (Input/Output/</a:t>
                      </a:r>
                      <a:r>
                        <a:rPr lang="en-US" sz="1600" u="none" strike="noStrike" dirty="0" err="1">
                          <a:effectLst/>
                        </a:rPr>
                        <a:t>RandomAccess</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Sensors </a:t>
                      </a:r>
                      <a:r>
                        <a:rPr lang="en-US" sz="1600" b="0" u="none" strike="noStrike" dirty="0" smtClean="0">
                          <a:effectLst/>
                        </a:rPr>
                        <a:t>(Accelerometer, </a:t>
                      </a:r>
                      <a:r>
                        <a:rPr lang="en-US" sz="1600" b="0" u="none" strike="noStrike" dirty="0">
                          <a:effectLst/>
                        </a:rPr>
                        <a:t>Light, compass, </a:t>
                      </a:r>
                      <a:r>
                        <a:rPr lang="en-US" sz="1600" b="0" u="none" strike="noStrike" dirty="0" smtClean="0">
                          <a:effectLst/>
                        </a:rPr>
                        <a:t>gyro</a:t>
                      </a:r>
                      <a:r>
                        <a:rPr lang="en-US" sz="1600" b="0" u="none" strike="noStrike" dirty="0">
                          <a:effectLst/>
                        </a:rPr>
                        <a:t>, magnet, orientation,…)</a:t>
                      </a:r>
                      <a:endParaRPr lang="en-US" sz="1600" b="0" i="0" u="none" strike="noStrike" dirty="0">
                        <a:solidFill>
                          <a:srgbClr val="000000"/>
                        </a:solidFill>
                        <a:effectLst/>
                        <a:latin typeface="Calibri" panose="020F0502020204030204" pitchFamily="34" charset="0"/>
                      </a:endParaRPr>
                    </a:p>
                  </a:txBody>
                  <a:tcPr marL="4129" marR="4129" marT="4129" marB="0" anchor="b"/>
                </a:tc>
              </a:tr>
              <a:tr h="228600">
                <a:tc>
                  <a:txBody>
                    <a:bodyPr/>
                    <a:lstStyle/>
                    <a:p>
                      <a:pPr algn="l" fontAlgn="b"/>
                      <a:r>
                        <a:rPr lang="en-US" sz="1600" u="none" strike="noStrike" dirty="0">
                          <a:effectLst/>
                        </a:rPr>
                        <a:t>Media  Editing (</a:t>
                      </a:r>
                      <a:r>
                        <a:rPr lang="en-US" sz="1600" u="none" strike="noStrike" dirty="0" err="1">
                          <a:effectLst/>
                        </a:rPr>
                        <a:t>MediaStreamSource</a:t>
                      </a:r>
                      <a:r>
                        <a:rPr lang="en-US" sz="1600" u="none" strike="noStrike" dirty="0">
                          <a:effectLst/>
                        </a:rPr>
                        <a:t>, </a:t>
                      </a:r>
                      <a:r>
                        <a:rPr lang="en-US" sz="1600" u="none" strike="noStrike" dirty="0" err="1">
                          <a:effectLst/>
                        </a:rPr>
                        <a:t>MediaProperties</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Email with Attachments</a:t>
                      </a:r>
                      <a:endParaRPr lang="en-US" sz="1600" b="0" i="0" u="none" strike="noStrike" dirty="0">
                        <a:solidFill>
                          <a:srgbClr val="000000"/>
                        </a:solidFill>
                        <a:effectLst/>
                        <a:latin typeface="Calibri" panose="020F0502020204030204" pitchFamily="34" charset="0"/>
                      </a:endParaRPr>
                    </a:p>
                  </a:txBody>
                  <a:tcPr marL="4129" marR="4129" marT="4129" marB="0" anchor="b"/>
                </a:tc>
              </a:tr>
              <a:tr h="285431">
                <a:tc>
                  <a:txBody>
                    <a:bodyPr/>
                    <a:lstStyle/>
                    <a:p>
                      <a:pPr algn="l" fontAlgn="b"/>
                      <a:r>
                        <a:rPr lang="en-US" sz="1600" u="none" strike="noStrike" dirty="0">
                          <a:effectLst/>
                        </a:rPr>
                        <a:t>Media Transcoding </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Data: Backup/Restore</a:t>
                      </a:r>
                      <a:endParaRPr lang="en-US" sz="1600" b="0" i="0" u="none" strike="noStrike" dirty="0">
                        <a:solidFill>
                          <a:srgbClr val="000000"/>
                        </a:solidFill>
                        <a:effectLst/>
                        <a:latin typeface="Calibri" panose="020F0502020204030204" pitchFamily="34" charset="0"/>
                      </a:endParaRPr>
                    </a:p>
                  </a:txBody>
                  <a:tcPr marL="4129" marR="4129" marT="4129" marB="0" anchor="b"/>
                </a:tc>
              </a:tr>
              <a:tr h="228600">
                <a:tc>
                  <a:txBody>
                    <a:bodyPr/>
                    <a:lstStyle/>
                    <a:p>
                      <a:pPr algn="l" fontAlgn="b"/>
                      <a:r>
                        <a:rPr lang="en-US" sz="1600" u="none" strike="noStrike" dirty="0">
                          <a:effectLst/>
                        </a:rPr>
                        <a:t>Graphics Enhancements WIC</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Data: Roaming</a:t>
                      </a:r>
                      <a:endParaRPr lang="en-US" sz="1600" b="0" i="0" u="none" strike="noStrike" dirty="0">
                        <a:solidFill>
                          <a:srgbClr val="000000"/>
                        </a:solidFill>
                        <a:effectLst/>
                        <a:latin typeface="Calibri" panose="020F0502020204030204" pitchFamily="34" charset="0"/>
                      </a:endParaRPr>
                    </a:p>
                  </a:txBody>
                  <a:tcPr marL="4129" marR="4129" marT="4129" marB="0" anchor="b"/>
                </a:tc>
              </a:tr>
              <a:tr h="285431">
                <a:tc>
                  <a:txBody>
                    <a:bodyPr/>
                    <a:lstStyle/>
                    <a:p>
                      <a:pPr algn="l" fontAlgn="b"/>
                      <a:r>
                        <a:rPr lang="en-US" sz="1600" b="0" u="none" strike="noStrike" dirty="0">
                          <a:effectLst/>
                        </a:rPr>
                        <a:t>Share Source</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Networking (HTTP, Connectivity, ...) </a:t>
                      </a:r>
                      <a:endParaRPr lang="en-US" sz="1600" b="0" i="0" u="none" strike="noStrike" dirty="0">
                        <a:solidFill>
                          <a:srgbClr val="000000"/>
                        </a:solidFill>
                        <a:effectLst/>
                        <a:latin typeface="Calibri" panose="020F0502020204030204" pitchFamily="34" charset="0"/>
                      </a:endParaRPr>
                    </a:p>
                  </a:txBody>
                  <a:tcPr marL="4129" marR="4129" marT="4129" marB="0" anchor="b"/>
                </a:tc>
              </a:tr>
              <a:tr h="228600">
                <a:tc>
                  <a:txBody>
                    <a:bodyPr/>
                    <a:lstStyle/>
                    <a:p>
                      <a:pPr algn="l" fontAlgn="b"/>
                      <a:r>
                        <a:rPr lang="en-US" sz="1600" b="0" u="none" strike="noStrike" dirty="0">
                          <a:effectLst/>
                        </a:rPr>
                        <a:t>Share Target (Provider</a:t>
                      </a:r>
                      <a:r>
                        <a:rPr lang="en-US" sz="1600" b="0" u="none" strike="noStrike" dirty="0" smtClean="0">
                          <a:effectLst/>
                        </a:rPr>
                        <a:t>)</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Audio Effects</a:t>
                      </a:r>
                      <a:endParaRPr lang="en-US" sz="1600" b="0" i="0" u="none" strike="noStrike" dirty="0">
                        <a:solidFill>
                          <a:srgbClr val="000000"/>
                        </a:solidFill>
                        <a:effectLst/>
                        <a:latin typeface="Calibri" panose="020F0502020204030204" pitchFamily="34" charset="0"/>
                      </a:endParaRPr>
                    </a:p>
                  </a:txBody>
                  <a:tcPr marL="4129" marR="4129" marT="4129" marB="0" anchor="b"/>
                </a:tc>
              </a:tr>
              <a:tr h="209231">
                <a:tc>
                  <a:txBody>
                    <a:bodyPr/>
                    <a:lstStyle/>
                    <a:p>
                      <a:pPr algn="l" fontAlgn="b"/>
                      <a:r>
                        <a:rPr lang="en-US" sz="1600" u="none" strike="noStrike" dirty="0" err="1">
                          <a:effectLst/>
                        </a:rPr>
                        <a:t>RFComm</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Media </a:t>
                      </a:r>
                      <a:r>
                        <a:rPr lang="en-US" sz="1600" b="0" u="none" strike="noStrike" dirty="0" smtClean="0">
                          <a:effectLst/>
                        </a:rPr>
                        <a:t>Capture</a:t>
                      </a:r>
                      <a:endParaRPr lang="en-US" sz="1600" b="0" i="0" u="none" strike="noStrike" dirty="0">
                        <a:solidFill>
                          <a:srgbClr val="000000"/>
                        </a:solidFill>
                        <a:effectLst/>
                        <a:latin typeface="Calibri" panose="020F0502020204030204" pitchFamily="34" charset="0"/>
                      </a:endParaRPr>
                    </a:p>
                  </a:txBody>
                  <a:tcPr marL="4129" marR="4129" marT="4129" marB="0" anchor="b"/>
                </a:tc>
              </a:tr>
              <a:tr h="266062">
                <a:tc>
                  <a:txBody>
                    <a:bodyPr/>
                    <a:lstStyle/>
                    <a:p>
                      <a:pPr algn="l" fontAlgn="b"/>
                      <a:r>
                        <a:rPr lang="en-US" sz="1600" b="0" u="none" strike="noStrike" dirty="0">
                          <a:effectLst/>
                        </a:rPr>
                        <a:t>App 2 App Single Sign </a:t>
                      </a:r>
                      <a:r>
                        <a:rPr lang="en-US" sz="1600" b="0" u="none" strike="noStrike" dirty="0" smtClean="0">
                          <a:effectLst/>
                        </a:rPr>
                        <a:t>On</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Bluetooth </a:t>
                      </a:r>
                      <a:r>
                        <a:rPr lang="en-US" sz="1600" b="0" u="none" strike="noStrike" dirty="0" smtClean="0">
                          <a:effectLst/>
                        </a:rPr>
                        <a:t>4.0 (Low </a:t>
                      </a:r>
                      <a:r>
                        <a:rPr lang="en-US" sz="1600" b="0" u="none" strike="noStrike" dirty="0">
                          <a:effectLst/>
                        </a:rPr>
                        <a:t>Energy) </a:t>
                      </a:r>
                      <a:endParaRPr lang="en-US" sz="1600" b="0" i="0" u="none" strike="noStrike" dirty="0">
                        <a:solidFill>
                          <a:srgbClr val="000000"/>
                        </a:solidFill>
                        <a:effectLst/>
                        <a:latin typeface="Calibri" panose="020F0502020204030204" pitchFamily="34" charset="0"/>
                      </a:endParaRPr>
                    </a:p>
                  </a:txBody>
                  <a:tcPr marL="4129" marR="4129" marT="4129" marB="0" anchor="b"/>
                </a:tc>
              </a:tr>
              <a:tr h="228600">
                <a:tc>
                  <a:txBody>
                    <a:bodyPr/>
                    <a:lstStyle/>
                    <a:p>
                      <a:pPr algn="l" fontAlgn="b"/>
                      <a:r>
                        <a:rPr lang="en-US" sz="1600" b="0" u="none" strike="noStrike" dirty="0">
                          <a:effectLst/>
                        </a:rPr>
                        <a:t>Background </a:t>
                      </a:r>
                      <a:r>
                        <a:rPr lang="en-US" sz="1600" b="0" u="none" strike="noStrike" dirty="0" smtClean="0">
                          <a:effectLst/>
                        </a:rPr>
                        <a:t>Tasks</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Web Authentication </a:t>
                      </a:r>
                      <a:endParaRPr lang="en-US" sz="1600" b="0" i="0" u="none" strike="noStrike" dirty="0">
                        <a:solidFill>
                          <a:srgbClr val="000000"/>
                        </a:solidFill>
                        <a:effectLst/>
                        <a:latin typeface="Calibri" panose="020F0502020204030204" pitchFamily="34" charset="0"/>
                      </a:endParaRPr>
                    </a:p>
                  </a:txBody>
                  <a:tcPr marL="4129" marR="4129" marT="4129" marB="0" anchor="b"/>
                </a:tc>
              </a:tr>
              <a:tr h="209231">
                <a:tc>
                  <a:txBody>
                    <a:bodyPr/>
                    <a:lstStyle/>
                    <a:p>
                      <a:pPr algn="l" fontAlgn="b"/>
                      <a:r>
                        <a:rPr lang="en-US" sz="1600" b="0" u="none" strike="noStrike" dirty="0">
                          <a:effectLst/>
                        </a:rPr>
                        <a:t>Password Credentials </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Storage Enhancements (</a:t>
                      </a:r>
                      <a:r>
                        <a:rPr lang="en-US" sz="1600" b="0" u="none" strike="noStrike" dirty="0" err="1">
                          <a:effectLst/>
                        </a:rPr>
                        <a:t>FileIO</a:t>
                      </a:r>
                      <a:r>
                        <a:rPr lang="en-US" sz="1600" b="0" u="none" strike="noStrike" dirty="0">
                          <a:effectLst/>
                        </a:rPr>
                        <a:t>, </a:t>
                      </a:r>
                      <a:r>
                        <a:rPr lang="en-US" sz="1600" b="0" u="none" strike="noStrike" dirty="0" err="1">
                          <a:effectLst/>
                        </a:rPr>
                        <a:t>PathIO</a:t>
                      </a:r>
                      <a:r>
                        <a:rPr lang="en-US" sz="1600" b="0" u="none" strike="noStrike" dirty="0">
                          <a:effectLst/>
                        </a:rPr>
                        <a:t>, </a:t>
                      </a:r>
                      <a:r>
                        <a:rPr lang="en-US" sz="1600" b="0" u="none" strike="noStrike" dirty="0" err="1">
                          <a:effectLst/>
                        </a:rPr>
                        <a:t>AccessCache</a:t>
                      </a:r>
                      <a:r>
                        <a:rPr lang="en-US" sz="1600" b="0" u="none" strike="noStrike" dirty="0">
                          <a:effectLst/>
                        </a:rPr>
                        <a:t>, Compression) </a:t>
                      </a:r>
                      <a:endParaRPr lang="en-US" sz="1600" b="0" i="0" u="none" strike="noStrike" dirty="0">
                        <a:solidFill>
                          <a:srgbClr val="000000"/>
                        </a:solidFill>
                        <a:effectLst/>
                        <a:latin typeface="Calibri" panose="020F0502020204030204" pitchFamily="34" charset="0"/>
                      </a:endParaRPr>
                    </a:p>
                  </a:txBody>
                  <a:tcPr marL="4129" marR="4129" marT="4129" marB="0" anchor="b"/>
                </a:tc>
              </a:tr>
              <a:tr h="189862">
                <a:tc>
                  <a:txBody>
                    <a:bodyPr/>
                    <a:lstStyle/>
                    <a:p>
                      <a:pPr algn="l" fontAlgn="b"/>
                      <a:r>
                        <a:rPr lang="en-US" sz="1600" b="0" u="none" strike="noStrike" dirty="0">
                          <a:effectLst/>
                        </a:rPr>
                        <a:t>WNS Push Notification </a:t>
                      </a:r>
                      <a:r>
                        <a:rPr lang="en-US" sz="1600" b="0" u="none" strike="noStrike" dirty="0" smtClean="0">
                          <a:effectLst/>
                        </a:rPr>
                        <a:t>Trigger</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Social </a:t>
                      </a:r>
                      <a:r>
                        <a:rPr lang="en-US" sz="1600" b="0" u="none" strike="noStrike" dirty="0" smtClean="0">
                          <a:effectLst/>
                        </a:rPr>
                        <a:t>RT</a:t>
                      </a:r>
                      <a:endParaRPr lang="en-US" sz="1600" b="0" i="0" u="none" strike="noStrike" dirty="0">
                        <a:solidFill>
                          <a:srgbClr val="000000"/>
                        </a:solidFill>
                        <a:effectLst/>
                        <a:latin typeface="Calibri" panose="020F0502020204030204" pitchFamily="34" charset="0"/>
                      </a:endParaRPr>
                    </a:p>
                  </a:txBody>
                  <a:tcPr marL="4129" marR="4129" marT="4129" marB="0" anchor="b"/>
                </a:tc>
              </a:tr>
              <a:tr h="170493">
                <a:tc>
                  <a:txBody>
                    <a:bodyPr/>
                    <a:lstStyle/>
                    <a:p>
                      <a:pPr algn="l" fontAlgn="b"/>
                      <a:r>
                        <a:rPr lang="en-US" sz="1600" b="0" u="none" strike="noStrike" dirty="0">
                          <a:effectLst/>
                        </a:rPr>
                        <a:t>WNS Notifications (</a:t>
                      </a:r>
                      <a:r>
                        <a:rPr lang="en-US" sz="1600" b="0" u="none" strike="noStrike" dirty="0" smtClean="0">
                          <a:effectLst/>
                        </a:rPr>
                        <a:t>Badge/Tile/Toast/Notification </a:t>
                      </a:r>
                      <a:r>
                        <a:rPr lang="en-US" sz="1600" b="0" u="none" strike="noStrike" dirty="0">
                          <a:effectLst/>
                        </a:rPr>
                        <a:t>Center</a:t>
                      </a:r>
                      <a:r>
                        <a:rPr lang="en-US" sz="1600" b="0" u="none" strike="noStrike" dirty="0" smtClean="0">
                          <a:effectLst/>
                        </a:rPr>
                        <a:t>)</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Storage (Picker Provider, Provider</a:t>
                      </a:r>
                      <a:r>
                        <a:rPr lang="en-US" sz="1600" b="0" u="none" strike="noStrike" dirty="0" smtClean="0">
                          <a:effectLst/>
                        </a:rPr>
                        <a:t>)</a:t>
                      </a:r>
                      <a:endParaRPr lang="en-US" sz="1600" b="0" i="0" u="none" strike="noStrike" dirty="0">
                        <a:solidFill>
                          <a:srgbClr val="000000"/>
                        </a:solidFill>
                        <a:effectLst/>
                        <a:latin typeface="Calibri" panose="020F0502020204030204" pitchFamily="34" charset="0"/>
                      </a:endParaRPr>
                    </a:p>
                  </a:txBody>
                  <a:tcPr marL="4129" marR="4129" marT="4129" marB="0" anchor="b"/>
                </a:tc>
              </a:tr>
              <a:tr h="227324">
                <a:tc>
                  <a:txBody>
                    <a:bodyPr/>
                    <a:lstStyle/>
                    <a:p>
                      <a:pPr algn="l" fontAlgn="b"/>
                      <a:r>
                        <a:rPr lang="en-US" sz="1600" b="0" u="none" strike="noStrike" dirty="0" err="1" smtClean="0">
                          <a:effectLst/>
                        </a:rPr>
                        <a:t>InputPane</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MSA (</a:t>
                      </a:r>
                      <a:r>
                        <a:rPr lang="en-US" sz="1600" b="0" u="none" strike="noStrike" dirty="0" err="1">
                          <a:effectLst/>
                        </a:rPr>
                        <a:t>Windows.Security.Authentication.OnlineId</a:t>
                      </a:r>
                      <a:r>
                        <a:rPr lang="en-US" sz="1600" b="0" u="none" strike="noStrike" dirty="0">
                          <a:effectLst/>
                        </a:rPr>
                        <a:t> </a:t>
                      </a:r>
                      <a:r>
                        <a:rPr lang="en-US" sz="1600" b="0" u="none" strike="noStrike" dirty="0" smtClean="0">
                          <a:effectLst/>
                        </a:rPr>
                        <a:t>)</a:t>
                      </a:r>
                      <a:endParaRPr lang="en-US" sz="1600" b="0" i="0" u="none" strike="noStrike" dirty="0">
                        <a:solidFill>
                          <a:srgbClr val="000000"/>
                        </a:solidFill>
                        <a:effectLst/>
                        <a:latin typeface="Calibri" panose="020F0502020204030204" pitchFamily="34" charset="0"/>
                      </a:endParaRPr>
                    </a:p>
                  </a:txBody>
                  <a:tcPr marL="4129" marR="4129" marT="4129" marB="0" anchor="b"/>
                </a:tc>
              </a:tr>
              <a:tr h="207955">
                <a:tc>
                  <a:txBody>
                    <a:bodyPr/>
                    <a:lstStyle/>
                    <a:p>
                      <a:pPr algn="l" fontAlgn="b"/>
                      <a:r>
                        <a:rPr lang="en-US" sz="1600" b="0" u="none" strike="noStrike" dirty="0" err="1">
                          <a:effectLst/>
                        </a:rPr>
                        <a:t>GeoFencing</a:t>
                      </a:r>
                      <a:r>
                        <a:rPr lang="en-US" sz="1600" b="0" u="none" strike="noStrike" dirty="0">
                          <a:effectLst/>
                        </a:rPr>
                        <a:t> </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err="1">
                          <a:effectLst/>
                        </a:rPr>
                        <a:t>AtomPub</a:t>
                      </a:r>
                      <a:r>
                        <a:rPr lang="en-US" sz="1600" b="0" u="none" strike="noStrike" dirty="0">
                          <a:effectLst/>
                        </a:rPr>
                        <a:t>, Http, Syndication (</a:t>
                      </a:r>
                      <a:r>
                        <a:rPr lang="en-US" sz="1600" b="0" u="none" strike="noStrike" dirty="0" err="1">
                          <a:effectLst/>
                        </a:rPr>
                        <a:t>Windows.Web</a:t>
                      </a:r>
                      <a:r>
                        <a:rPr lang="en-US" sz="1600" b="0" u="none" strike="noStrike" dirty="0">
                          <a:effectLst/>
                        </a:rPr>
                        <a:t>) </a:t>
                      </a:r>
                      <a:endParaRPr lang="en-US" sz="1600" b="0" i="0" u="none" strike="noStrike" dirty="0">
                        <a:solidFill>
                          <a:srgbClr val="000000"/>
                        </a:solidFill>
                        <a:effectLst/>
                        <a:latin typeface="Calibri" panose="020F0502020204030204" pitchFamily="34" charset="0"/>
                      </a:endParaRPr>
                    </a:p>
                  </a:txBody>
                  <a:tcPr marL="4129" marR="4129" marT="4129" marB="0" anchor="b"/>
                </a:tc>
              </a:tr>
              <a:tr h="264786">
                <a:tc>
                  <a:txBody>
                    <a:bodyPr/>
                    <a:lstStyle/>
                    <a:p>
                      <a:pPr algn="l" fontAlgn="b"/>
                      <a:r>
                        <a:rPr lang="en-US" sz="1600" b="0" u="none" strike="noStrike" dirty="0">
                          <a:effectLst/>
                        </a:rPr>
                        <a:t>NFC Secure Payment</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Media Foundations (win32)</a:t>
                      </a:r>
                      <a:endParaRPr lang="en-US" sz="1600" b="0" i="0" u="none" strike="noStrike" dirty="0">
                        <a:solidFill>
                          <a:srgbClr val="000000"/>
                        </a:solidFill>
                        <a:effectLst/>
                        <a:latin typeface="Calibri" panose="020F0502020204030204" pitchFamily="34" charset="0"/>
                      </a:endParaRPr>
                    </a:p>
                  </a:txBody>
                  <a:tcPr marL="4129" marR="4129" marT="4129" marB="0" anchor="b"/>
                </a:tc>
              </a:tr>
              <a:tr h="198746">
                <a:tc>
                  <a:txBody>
                    <a:bodyPr/>
                    <a:lstStyle/>
                    <a:p>
                      <a:pPr algn="l" fontAlgn="b"/>
                      <a:r>
                        <a:rPr lang="en-US" sz="1600" b="0" u="none" strike="noStrike" dirty="0">
                          <a:effectLst/>
                        </a:rPr>
                        <a:t>Known Folders (Audio/Video/Photos/…)</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a:effectLst/>
                        </a:rPr>
                        <a:t>Advertising ID</a:t>
                      </a:r>
                      <a:endParaRPr lang="en-US" sz="1600" b="0" i="0" u="none" strike="noStrike" dirty="0">
                        <a:solidFill>
                          <a:srgbClr val="000000"/>
                        </a:solidFill>
                        <a:effectLst/>
                        <a:latin typeface="Calibri" panose="020F0502020204030204" pitchFamily="34" charset="0"/>
                      </a:endParaRPr>
                    </a:p>
                  </a:txBody>
                  <a:tcPr marL="4129" marR="4129" marT="4129" marB="0" anchor="b"/>
                </a:tc>
              </a:tr>
              <a:tr h="209231">
                <a:tc>
                  <a:txBody>
                    <a:bodyPr/>
                    <a:lstStyle/>
                    <a:p>
                      <a:pPr algn="l" fontAlgn="b"/>
                      <a:r>
                        <a:rPr lang="en-US" sz="1600" b="0" u="none" strike="noStrike" dirty="0">
                          <a:effectLst/>
                        </a:rPr>
                        <a:t>Appointments/Calendar API enhancements </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b="0" u="none" strike="noStrike" dirty="0" smtClean="0">
                          <a:effectLst/>
                        </a:rPr>
                        <a:t>Accessibility (UIA,</a:t>
                      </a:r>
                      <a:r>
                        <a:rPr lang="en-US" sz="1600" b="0" u="none" strike="noStrike" baseline="0" dirty="0" smtClean="0">
                          <a:effectLst/>
                        </a:rPr>
                        <a:t> Large Text, High Contrast)</a:t>
                      </a:r>
                      <a:endParaRPr lang="en-US" sz="1600" b="0" i="0" u="none" strike="noStrike" dirty="0">
                        <a:solidFill>
                          <a:srgbClr val="000000"/>
                        </a:solidFill>
                        <a:effectLst/>
                        <a:latin typeface="Calibri" panose="020F0502020204030204" pitchFamily="34" charset="0"/>
                      </a:endParaRPr>
                    </a:p>
                  </a:txBody>
                  <a:tcPr marL="4129" marR="4129" marT="4129" marB="0" anchor="b"/>
                </a:tc>
              </a:tr>
              <a:tr h="266062">
                <a:tc>
                  <a:txBody>
                    <a:bodyPr/>
                    <a:lstStyle/>
                    <a:p>
                      <a:pPr algn="l" fontAlgn="b"/>
                      <a:r>
                        <a:rPr lang="en-US" sz="1600" b="0" u="none" strike="noStrike" dirty="0">
                          <a:effectLst/>
                        </a:rPr>
                        <a:t>Appointments/Calendar brokered UI</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pPr algn="l" fontAlgn="b"/>
                      <a:r>
                        <a:rPr lang="en-US" sz="1600" u="none" strike="noStrike" dirty="0">
                          <a:effectLst/>
                        </a:rPr>
                        <a:t>Precise Caret Placement - No APIs</a:t>
                      </a:r>
                      <a:endParaRPr lang="en-US" sz="1600" b="0" i="0" u="none" strike="noStrike" dirty="0">
                        <a:solidFill>
                          <a:srgbClr val="000000"/>
                        </a:solidFill>
                        <a:effectLst/>
                        <a:latin typeface="Calibri" panose="020F0502020204030204" pitchFamily="34" charset="0"/>
                      </a:endParaRPr>
                    </a:p>
                  </a:txBody>
                  <a:tcPr marL="4129" marR="4129" marT="4129" marB="0" anchor="b"/>
                </a:tc>
              </a:tr>
              <a:tr h="228600">
                <a:tc>
                  <a:txBody>
                    <a:bodyPr/>
                    <a:lstStyle/>
                    <a:p>
                      <a:pPr marL="0" marR="0" indent="0" algn="l" defTabSz="932742" rtl="0" eaLnBrk="1" fontAlgn="b" latinLnBrk="0" hangingPunct="1">
                        <a:lnSpc>
                          <a:spcPct val="100000"/>
                        </a:lnSpc>
                        <a:spcBef>
                          <a:spcPts val="0"/>
                        </a:spcBef>
                        <a:spcAft>
                          <a:spcPts val="0"/>
                        </a:spcAft>
                        <a:buClrTx/>
                        <a:buSzTx/>
                        <a:buFontTx/>
                        <a:buNone/>
                        <a:tabLst/>
                        <a:defRPr/>
                      </a:pPr>
                      <a:r>
                        <a:rPr lang="en-US" sz="1600" u="none" strike="noStrike" dirty="0" smtClean="0">
                          <a:effectLst/>
                        </a:rPr>
                        <a:t>Background Transfer </a:t>
                      </a:r>
                      <a:endParaRPr lang="en-US" sz="1600" b="0" i="0" u="none" strike="noStrike" dirty="0">
                        <a:solidFill>
                          <a:srgbClr val="000000"/>
                        </a:solidFill>
                        <a:effectLst/>
                        <a:latin typeface="Calibri" panose="020F0502020204030204" pitchFamily="34" charset="0"/>
                      </a:endParaRPr>
                    </a:p>
                  </a:txBody>
                  <a:tcPr marL="4129" marR="4129" marT="4129" marB="0" anchor="b"/>
                </a:tc>
                <a:tc>
                  <a:txBody>
                    <a:bodyPr/>
                    <a:lstStyle/>
                    <a:p>
                      <a:endParaRPr lang="en-US" dirty="0"/>
                    </a:p>
                  </a:txBody>
                  <a:tcPr marL="4129" marR="4129" marT="4129" marB="0" anchor="b"/>
                </a:tc>
              </a:tr>
            </a:tbl>
          </a:graphicData>
        </a:graphic>
      </p:graphicFrame>
    </p:spTree>
    <p:extLst>
      <p:ext uri="{BB962C8B-B14F-4D97-AF65-F5344CB8AC3E}">
        <p14:creationId xmlns:p14="http://schemas.microsoft.com/office/powerpoint/2010/main" val="33332765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Nuevas</a:t>
            </a:r>
            <a:r>
              <a:rPr lang="en-US" dirty="0"/>
              <a:t> </a:t>
            </a:r>
            <a:r>
              <a:rPr lang="en-US" dirty="0" err="1"/>
              <a:t>características</a:t>
            </a:r>
            <a:r>
              <a:rPr lang="en-US" dirty="0"/>
              <a:t> </a:t>
            </a:r>
            <a:r>
              <a:rPr lang="en-US" dirty="0" err="1"/>
              <a:t>disponibles</a:t>
            </a:r>
            <a:r>
              <a:rPr lang="en-US" dirty="0"/>
              <a:t> </a:t>
            </a:r>
            <a:r>
              <a:rPr lang="en-US" dirty="0" err="1"/>
              <a:t>en</a:t>
            </a:r>
            <a:r>
              <a:rPr lang="en-US" dirty="0"/>
              <a:t> Silverlight 8.1 </a:t>
            </a:r>
            <a:endParaRPr lang="en-GB" dirty="0"/>
          </a:p>
        </p:txBody>
      </p:sp>
      <p:sp>
        <p:nvSpPr>
          <p:cNvPr id="9" name="Text Placeholder 8"/>
          <p:cNvSpPr>
            <a:spLocks noGrp="1"/>
          </p:cNvSpPr>
          <p:nvPr>
            <p:ph type="body" sz="quarter" idx="10"/>
          </p:nvPr>
        </p:nvSpPr>
        <p:spPr>
          <a:xfrm>
            <a:off x="274638" y="1086140"/>
            <a:ext cx="11887200" cy="572464"/>
          </a:xfrm>
        </p:spPr>
        <p:txBody>
          <a:bodyPr/>
          <a:lstStyle/>
          <a:p>
            <a:r>
              <a:rPr lang="en-GB" sz="2800" dirty="0" smtClean="0"/>
              <a:t>Las apps </a:t>
            </a:r>
            <a:r>
              <a:rPr lang="en-GB" sz="2800" dirty="0" err="1" smtClean="0"/>
              <a:t>actualizadas</a:t>
            </a:r>
            <a:r>
              <a:rPr lang="en-GB" sz="2800" dirty="0" smtClean="0"/>
              <a:t> </a:t>
            </a:r>
            <a:r>
              <a:rPr lang="en-GB" sz="2800" dirty="0" err="1" smtClean="0"/>
              <a:t>pueden</a:t>
            </a:r>
            <a:r>
              <a:rPr lang="en-GB" sz="2800" dirty="0" smtClean="0"/>
              <a:t> accede a la </a:t>
            </a:r>
            <a:r>
              <a:rPr lang="en-GB" sz="2800" dirty="0" err="1" smtClean="0"/>
              <a:t>mayoría</a:t>
            </a:r>
            <a:r>
              <a:rPr lang="en-GB" sz="2800" dirty="0" smtClean="0"/>
              <a:t> de APIs </a:t>
            </a:r>
            <a:r>
              <a:rPr lang="en-GB" sz="2800" dirty="0" err="1" smtClean="0"/>
              <a:t>nuevas</a:t>
            </a:r>
            <a:r>
              <a:rPr lang="en-GB" sz="2800" dirty="0" smtClean="0"/>
              <a:t> </a:t>
            </a:r>
            <a:r>
              <a:rPr lang="en-GB" sz="2800" dirty="0" err="1" smtClean="0"/>
              <a:t>WinRT</a:t>
            </a:r>
            <a:endParaRPr lang="en-GB" sz="2800" dirty="0"/>
          </a:p>
        </p:txBody>
      </p:sp>
      <p:sp>
        <p:nvSpPr>
          <p:cNvPr id="7" name="Slide Number Placeholder 6"/>
          <p:cNvSpPr>
            <a:spLocks noGrp="1"/>
          </p:cNvSpPr>
          <p:nvPr>
            <p:ph type="sldNum" sz="quarter" idx="13"/>
          </p:nvPr>
        </p:nvSpPr>
        <p:spPr/>
        <p:txBody>
          <a:bodyPr/>
          <a:lstStyle/>
          <a:p>
            <a:fld id="{2775DF8E-1151-4C45-8C93-3AB060627CA9}" type="slidenum">
              <a:rPr lang="en-US" smtClean="0"/>
              <a:pPr/>
              <a:t>9</a:t>
            </a:fld>
            <a:endParaRPr lang="en-US"/>
          </a:p>
        </p:txBody>
      </p:sp>
      <p:sp>
        <p:nvSpPr>
          <p:cNvPr id="10" name="Rectangle 9"/>
          <p:cNvSpPr/>
          <p:nvPr/>
        </p:nvSpPr>
        <p:spPr bwMode="auto">
          <a:xfrm>
            <a:off x="681785" y="1769404"/>
            <a:ext cx="1946069"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Background Tasks &amp; Triggers</a:t>
            </a:r>
          </a:p>
        </p:txBody>
      </p:sp>
      <p:sp>
        <p:nvSpPr>
          <p:cNvPr id="11" name="Rectangle 10"/>
          <p:cNvSpPr/>
          <p:nvPr/>
        </p:nvSpPr>
        <p:spPr bwMode="auto">
          <a:xfrm>
            <a:off x="2946354" y="1789311"/>
            <a:ext cx="1946069" cy="990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err="1" smtClean="0">
                <a:gradFill>
                  <a:gsLst>
                    <a:gs pos="0">
                      <a:srgbClr val="FFFFFF"/>
                    </a:gs>
                    <a:gs pos="100000">
                      <a:srgbClr val="FFFFFF"/>
                    </a:gs>
                  </a:gsLst>
                  <a:lin ang="5400000" scaled="0"/>
                </a:gradFill>
                <a:ea typeface="Segoe UI" pitchFamily="34" charset="0"/>
                <a:cs typeface="Segoe UI" pitchFamily="34" charset="0"/>
              </a:rPr>
              <a:t>FileOpenPickerFileSavePicker</a:t>
            </a:r>
            <a:endParaRPr lang="en-GB"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5210923" y="1769404"/>
            <a:ext cx="1946069" cy="990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WNS Notifications</a:t>
            </a:r>
          </a:p>
        </p:txBody>
      </p:sp>
      <p:sp>
        <p:nvSpPr>
          <p:cNvPr id="13" name="Rectangle 12"/>
          <p:cNvSpPr/>
          <p:nvPr/>
        </p:nvSpPr>
        <p:spPr bwMode="auto">
          <a:xfrm>
            <a:off x="7475492" y="1769404"/>
            <a:ext cx="1946069" cy="9906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New Tile Templates</a:t>
            </a:r>
          </a:p>
        </p:txBody>
      </p:sp>
      <p:sp>
        <p:nvSpPr>
          <p:cNvPr id="14" name="Rectangle 13"/>
          <p:cNvSpPr/>
          <p:nvPr/>
        </p:nvSpPr>
        <p:spPr bwMode="auto">
          <a:xfrm>
            <a:off x="9740060" y="1769404"/>
            <a:ext cx="1946069" cy="990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Action Center Management</a:t>
            </a:r>
          </a:p>
        </p:txBody>
      </p:sp>
      <p:sp>
        <p:nvSpPr>
          <p:cNvPr id="15" name="Rectangle 14"/>
          <p:cNvSpPr/>
          <p:nvPr/>
        </p:nvSpPr>
        <p:spPr bwMode="auto">
          <a:xfrm>
            <a:off x="681785" y="2936514"/>
            <a:ext cx="1946069" cy="9906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App Data Roaming &amp; Backup</a:t>
            </a:r>
          </a:p>
        </p:txBody>
      </p:sp>
      <p:sp>
        <p:nvSpPr>
          <p:cNvPr id="16" name="Rectangle 15"/>
          <p:cNvSpPr/>
          <p:nvPr/>
        </p:nvSpPr>
        <p:spPr bwMode="auto">
          <a:xfrm>
            <a:off x="2946354" y="2956421"/>
            <a:ext cx="1946069" cy="9906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Credential Locker</a:t>
            </a:r>
          </a:p>
        </p:txBody>
      </p:sp>
      <p:sp>
        <p:nvSpPr>
          <p:cNvPr id="17" name="Rectangle 16"/>
          <p:cNvSpPr/>
          <p:nvPr/>
        </p:nvSpPr>
        <p:spPr bwMode="auto">
          <a:xfrm>
            <a:off x="5210923" y="2936514"/>
            <a:ext cx="1946069"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Share Source/Target</a:t>
            </a:r>
          </a:p>
        </p:txBody>
      </p:sp>
      <p:sp>
        <p:nvSpPr>
          <p:cNvPr id="18" name="Rectangle 17"/>
          <p:cNvSpPr/>
          <p:nvPr/>
        </p:nvSpPr>
        <p:spPr bwMode="auto">
          <a:xfrm>
            <a:off x="7475492" y="2936514"/>
            <a:ext cx="1946069" cy="9906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SD card r/w access</a:t>
            </a:r>
          </a:p>
        </p:txBody>
      </p:sp>
      <p:sp>
        <p:nvSpPr>
          <p:cNvPr id="19" name="Rectangle 18"/>
          <p:cNvSpPr/>
          <p:nvPr/>
        </p:nvSpPr>
        <p:spPr bwMode="auto">
          <a:xfrm>
            <a:off x="9740060" y="2936514"/>
            <a:ext cx="1946069" cy="990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err="1" smtClean="0">
                <a:gradFill>
                  <a:gsLst>
                    <a:gs pos="0">
                      <a:srgbClr val="FFFFFF"/>
                    </a:gs>
                    <a:gs pos="100000">
                      <a:srgbClr val="FFFFFF"/>
                    </a:gs>
                  </a:gsLst>
                  <a:lin ang="5400000" scaled="0"/>
                </a:gradFill>
                <a:ea typeface="Segoe UI" pitchFamily="34" charset="0"/>
                <a:cs typeface="Segoe UI" pitchFamily="34" charset="0"/>
              </a:rPr>
              <a:t>GeoFencing</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681785" y="4126377"/>
            <a:ext cx="1946069" cy="990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Email with Attachments</a:t>
            </a:r>
          </a:p>
        </p:txBody>
      </p:sp>
      <p:sp>
        <p:nvSpPr>
          <p:cNvPr id="21" name="Rectangle 20"/>
          <p:cNvSpPr/>
          <p:nvPr/>
        </p:nvSpPr>
        <p:spPr bwMode="auto">
          <a:xfrm>
            <a:off x="2946354" y="4126377"/>
            <a:ext cx="1946069" cy="990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SL XAML/ Direct3D enhancements</a:t>
            </a:r>
          </a:p>
        </p:txBody>
      </p:sp>
      <p:sp>
        <p:nvSpPr>
          <p:cNvPr id="22" name="Rectangle 21"/>
          <p:cNvSpPr/>
          <p:nvPr/>
        </p:nvSpPr>
        <p:spPr bwMode="auto">
          <a:xfrm>
            <a:off x="5210923" y="4126377"/>
            <a:ext cx="1946069" cy="9906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Bluetooth LE and RFCOMM</a:t>
            </a:r>
          </a:p>
        </p:txBody>
      </p:sp>
      <p:sp>
        <p:nvSpPr>
          <p:cNvPr id="23" name="Rectangle 22"/>
          <p:cNvSpPr/>
          <p:nvPr/>
        </p:nvSpPr>
        <p:spPr bwMode="auto">
          <a:xfrm>
            <a:off x="7475492" y="4126377"/>
            <a:ext cx="1946069" cy="990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Cryptography</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9740060" y="4126377"/>
            <a:ext cx="1946069" cy="990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Web Authentication Broker</a:t>
            </a:r>
          </a:p>
        </p:txBody>
      </p:sp>
      <p:sp>
        <p:nvSpPr>
          <p:cNvPr id="25" name="Rectangle 24"/>
          <p:cNvSpPr/>
          <p:nvPr/>
        </p:nvSpPr>
        <p:spPr bwMode="auto">
          <a:xfrm>
            <a:off x="681785" y="5293487"/>
            <a:ext cx="1946069" cy="990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WNS Push Notification Trigger</a:t>
            </a:r>
          </a:p>
        </p:txBody>
      </p:sp>
      <p:sp>
        <p:nvSpPr>
          <p:cNvPr id="26" name="Rectangle 25"/>
          <p:cNvSpPr/>
          <p:nvPr/>
        </p:nvSpPr>
        <p:spPr bwMode="auto">
          <a:xfrm>
            <a:off x="2946354" y="5293487"/>
            <a:ext cx="1946069" cy="990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Storage Provider/Picker Provider</a:t>
            </a:r>
          </a:p>
        </p:txBody>
      </p:sp>
      <p:sp>
        <p:nvSpPr>
          <p:cNvPr id="27" name="Rectangle 26"/>
          <p:cNvSpPr/>
          <p:nvPr/>
        </p:nvSpPr>
        <p:spPr bwMode="auto">
          <a:xfrm>
            <a:off x="5210923" y="5293487"/>
            <a:ext cx="1946069" cy="990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Known Folders</a:t>
            </a:r>
          </a:p>
        </p:txBody>
      </p:sp>
      <p:sp>
        <p:nvSpPr>
          <p:cNvPr id="28" name="Rectangle 27"/>
          <p:cNvSpPr/>
          <p:nvPr/>
        </p:nvSpPr>
        <p:spPr bwMode="auto">
          <a:xfrm>
            <a:off x="7475492" y="5293487"/>
            <a:ext cx="1946069"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Appointments/Calendar enhancements</a:t>
            </a:r>
          </a:p>
        </p:txBody>
      </p:sp>
      <p:sp>
        <p:nvSpPr>
          <p:cNvPr id="29" name="Rectangle 28"/>
          <p:cNvSpPr/>
          <p:nvPr/>
        </p:nvSpPr>
        <p:spPr bwMode="auto">
          <a:xfrm>
            <a:off x="9740060" y="5293487"/>
            <a:ext cx="1946069" cy="990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7200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Accessibility (UIA, Large Text, High Contrast)</a:t>
            </a:r>
          </a:p>
        </p:txBody>
      </p:sp>
    </p:spTree>
    <p:extLst>
      <p:ext uri="{BB962C8B-B14F-4D97-AF65-F5344CB8AC3E}">
        <p14:creationId xmlns:p14="http://schemas.microsoft.com/office/powerpoint/2010/main" val="292834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ppt_x"/>
                                          </p:val>
                                        </p:tav>
                                        <p:tav tm="100000">
                                          <p:val>
                                            <p:strVal val="#ppt_x"/>
                                          </p:val>
                                        </p:tav>
                                      </p:tavLst>
                                    </p:anim>
                                    <p:anim calcmode="lin" valueType="num">
                                      <p:cBhvr additive="base">
                                        <p:cTn id="73" dur="500" fill="hold"/>
                                        <p:tgtEl>
                                          <p:spTgt spid="2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ppt_x"/>
                                          </p:val>
                                        </p:tav>
                                        <p:tav tm="100000">
                                          <p:val>
                                            <p:strVal val="#ppt_x"/>
                                          </p:val>
                                        </p:tav>
                                      </p:tavLst>
                                    </p:anim>
                                    <p:anim calcmode="lin" valueType="num">
                                      <p:cBhvr additive="base">
                                        <p:cTn id="83" dur="500" fill="hold"/>
                                        <p:tgtEl>
                                          <p:spTgt spid="2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29"/>
                                        </p:tgtEl>
                                        <p:attrNameLst>
                                          <p:attrName>style.visibility</p:attrName>
                                        </p:attrNameLst>
                                      </p:cBhvr>
                                      <p:to>
                                        <p:strVal val="visible"/>
                                      </p:to>
                                    </p:set>
                                    <p:anim calcmode="lin" valueType="num">
                                      <p:cBhvr additive="base">
                                        <p:cTn id="102" dur="500" fill="hold"/>
                                        <p:tgtEl>
                                          <p:spTgt spid="29"/>
                                        </p:tgtEl>
                                        <p:attrNameLst>
                                          <p:attrName>ppt_x</p:attrName>
                                        </p:attrNameLst>
                                      </p:cBhvr>
                                      <p:tavLst>
                                        <p:tav tm="0">
                                          <p:val>
                                            <p:strVal val="#ppt_x"/>
                                          </p:val>
                                        </p:tav>
                                        <p:tav tm="100000">
                                          <p:val>
                                            <p:strVal val="#ppt_x"/>
                                          </p:val>
                                        </p:tav>
                                      </p:tavLst>
                                    </p:anim>
                                    <p:anim calcmode="lin" valueType="num">
                                      <p:cBhvr additive="base">
                                        <p:cTn id="10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theme/theme1.xml><?xml version="1.0" encoding="utf-8"?>
<a:theme xmlns:a="http://schemas.openxmlformats.org/drawingml/2006/main" name="Windows Platform - Blue Accent">
  <a:themeElements>
    <a:clrScheme name="Custom 1">
      <a:dk1>
        <a:srgbClr val="505050"/>
      </a:dk1>
      <a:lt1>
        <a:srgbClr val="FFFFFF"/>
      </a:lt1>
      <a:dk2>
        <a:srgbClr val="00BCF2"/>
      </a:dk2>
      <a:lt2>
        <a:srgbClr val="D2D2D2"/>
      </a:lt2>
      <a:accent1>
        <a:srgbClr val="00BCF2"/>
      </a:accent1>
      <a:accent2>
        <a:srgbClr val="FF8C00"/>
      </a:accent2>
      <a:accent3>
        <a:srgbClr val="68217A"/>
      </a:accent3>
      <a:accent4>
        <a:srgbClr val="00188F"/>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A057A359-1803-4B2E-B5D7-DC8CEAE39266}"/>
    </a:ext>
  </a:extLst>
</a:theme>
</file>

<file path=ppt/theme/theme2.xml><?xml version="1.0" encoding="utf-8"?>
<a:theme xmlns:a="http://schemas.openxmlformats.org/drawingml/2006/main" name="Windows Platform - Purple Accent">
  <a:themeElements>
    <a:clrScheme name="Custom 2">
      <a:dk1>
        <a:srgbClr val="505050"/>
      </a:dk1>
      <a:lt1>
        <a:srgbClr val="FFFFFF"/>
      </a:lt1>
      <a:dk2>
        <a:srgbClr val="68217A"/>
      </a:dk2>
      <a:lt2>
        <a:srgbClr val="D2D2D2"/>
      </a:lt2>
      <a:accent1>
        <a:srgbClr val="68217A"/>
      </a:accent1>
      <a:accent2>
        <a:srgbClr val="FF8C00"/>
      </a:accent2>
      <a:accent3>
        <a:srgbClr val="00BCF2"/>
      </a:accent3>
      <a:accent4>
        <a:srgbClr val="00188F"/>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DDF552AF-2435-4A4F-A0C2-1027AD00AF3C}"/>
    </a:ext>
  </a:extLst>
</a:theme>
</file>

<file path=ppt/theme/theme3.xml><?xml version="1.0" encoding="utf-8"?>
<a:theme xmlns:a="http://schemas.openxmlformats.org/drawingml/2006/main" name="Windows Platform - Dark Blue Accent">
  <a:themeElements>
    <a:clrScheme name="Custom 6">
      <a:dk1>
        <a:srgbClr val="505050"/>
      </a:dk1>
      <a:lt1>
        <a:srgbClr val="FFFFFF"/>
      </a:lt1>
      <a:dk2>
        <a:srgbClr val="0072C6"/>
      </a:dk2>
      <a:lt2>
        <a:srgbClr val="D2D2D2"/>
      </a:lt2>
      <a:accent1>
        <a:srgbClr val="0072C6"/>
      </a:accent1>
      <a:accent2>
        <a:srgbClr val="FF8C00"/>
      </a:accent2>
      <a:accent3>
        <a:srgbClr val="68217A"/>
      </a:accent3>
      <a:accent4>
        <a:srgbClr val="00BCF2"/>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153DCE28-B952-416A-A48B-B770DCDF7C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34B6DDD0D68A4F8CC5C25EB581E20E" ma:contentTypeVersion="1" ma:contentTypeDescription="Create a new document." ma:contentTypeScope="" ma:versionID="2f075e504bc32f31e90d6a9dfca30f2b">
  <xsd:schema xmlns:xsd="http://www.w3.org/2001/XMLSchema" xmlns:xs="http://www.w3.org/2001/XMLSchema" xmlns:p="http://schemas.microsoft.com/office/2006/metadata/properties" xmlns:ns3="4a4d9b98-042c-4c67-8918-9b5b81e1fbc5" targetNamespace="http://schemas.microsoft.com/office/2006/metadata/properties" ma:root="true" ma:fieldsID="d1c1a40d24b2e6dd457b12093e459ad4" ns3:_="">
    <xsd:import namespace="4a4d9b98-042c-4c67-8918-9b5b81e1fbc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4d9b98-042c-4c67-8918-9b5b81e1fbc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7ED9F2-5B19-4959-8591-C546C7AE1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4d9b98-042c-4c67-8918-9b5b81e1fb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4a4d9b98-042c-4c67-8918-9b5b81e1fbc5"/>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 Platform Template - 2014-03-05</Template>
  <TotalTime>11445</TotalTime>
  <Words>4135</Words>
  <Application>Microsoft Office PowerPoint</Application>
  <PresentationFormat>Personalizado</PresentationFormat>
  <Paragraphs>456</Paragraphs>
  <Slides>37</Slides>
  <Notes>23</Notes>
  <HiddenSlides>1</HiddenSlides>
  <MMClips>0</MMClips>
  <ScaleCrop>false</ScaleCrop>
  <HeadingPairs>
    <vt:vector size="6" baseType="variant">
      <vt:variant>
        <vt:lpstr>Fuentes usadas</vt:lpstr>
      </vt:variant>
      <vt:variant>
        <vt:i4>13</vt:i4>
      </vt:variant>
      <vt:variant>
        <vt:lpstr>Tema</vt:lpstr>
      </vt:variant>
      <vt:variant>
        <vt:i4>3</vt:i4>
      </vt:variant>
      <vt:variant>
        <vt:lpstr>Títulos de diapositiva</vt:lpstr>
      </vt:variant>
      <vt:variant>
        <vt:i4>37</vt:i4>
      </vt:variant>
    </vt:vector>
  </HeadingPairs>
  <TitlesOfParts>
    <vt:vector size="53" baseType="lpstr">
      <vt:lpstr>Aller</vt:lpstr>
      <vt:lpstr>Arial</vt:lpstr>
      <vt:lpstr>Calibri</vt:lpstr>
      <vt:lpstr>Consolas</vt:lpstr>
      <vt:lpstr>Lucida Grande</vt:lpstr>
      <vt:lpstr>Segoe</vt:lpstr>
      <vt:lpstr>Segoe Pro Light</vt:lpstr>
      <vt:lpstr>Segoe UI</vt:lpstr>
      <vt:lpstr>Segoe UI Bold</vt:lpstr>
      <vt:lpstr>Segoe UI Light</vt:lpstr>
      <vt:lpstr>Segoe UI Semibold</vt:lpstr>
      <vt:lpstr>Times New Roman</vt:lpstr>
      <vt:lpstr>Wingdings</vt:lpstr>
      <vt:lpstr>Windows Platform - Blue Accent</vt:lpstr>
      <vt:lpstr>Windows Platform - Purple Accent</vt:lpstr>
      <vt:lpstr>Windows Platform - Dark Blue Accent</vt:lpstr>
      <vt:lpstr>Aplicaciones Silverlight en Windows Phone 8.1 </vt:lpstr>
      <vt:lpstr>¿Qué vamos a ver?</vt:lpstr>
      <vt:lpstr>Frameworks XAML disponibles en Windows Phone 8.1</vt:lpstr>
      <vt:lpstr>Plataforma de Desarrollo en Windows Phone 8.1</vt:lpstr>
      <vt:lpstr>Windows Phone History</vt:lpstr>
      <vt:lpstr>¿Por que permanecer en Windows Phone Silverlight?</vt:lpstr>
      <vt:lpstr>¿Por que convertir una App de Silverlight 8.0 a Silverlight 8.1?</vt:lpstr>
      <vt:lpstr>Nuevas características disponibles en Silverlight 8.1 </vt:lpstr>
      <vt:lpstr>Nuevas características disponibles en Silverlight 8.1 </vt:lpstr>
      <vt:lpstr>Convergencia</vt:lpstr>
      <vt:lpstr>Convirtiendo una aplicación a Silverlight 8.1</vt:lpstr>
      <vt:lpstr>Cuando actualizamos una App a Silverlight 8.1</vt:lpstr>
      <vt:lpstr>Ejecución de las apps Silverlight 8.1 en Background</vt:lpstr>
      <vt:lpstr>Añadiendo nuevas características</vt:lpstr>
      <vt:lpstr>Presentación de PowerPoint</vt:lpstr>
      <vt:lpstr>Cambios en el ciclo de vida de apps Silverlight 8.1</vt:lpstr>
      <vt:lpstr>Comportamiento diferente de la App</vt:lpstr>
      <vt:lpstr>8.0: Habilitar FAR en Properties\WMAppManifest.xml </vt:lpstr>
      <vt:lpstr>Presentación de PowerPoint</vt:lpstr>
      <vt:lpstr>Que necesito tener en cuenta con FAR activo?</vt:lpstr>
      <vt:lpstr>Notificaciones en Silverlight 8.1</vt:lpstr>
      <vt:lpstr>Servicios de notificación en apps Silverlight 8.1</vt:lpstr>
      <vt:lpstr>Usar WNS</vt:lpstr>
      <vt:lpstr>Especificar los recursos de Tiles e Icono en el archivo package.appxmanifest</vt:lpstr>
      <vt:lpstr>Otras consideraciones…</vt:lpstr>
      <vt:lpstr>Anclar un tile secundario usando APIs WNS</vt:lpstr>
      <vt:lpstr>Solución: Actualizar el tile en el evento de desactivación</vt:lpstr>
      <vt:lpstr>Actualizando un tile anclado en el evento de desactivación</vt:lpstr>
      <vt:lpstr>Publicación</vt:lpstr>
      <vt:lpstr>Despliegue de Apps Silverlight 8.1</vt:lpstr>
      <vt:lpstr>1º Paso: Reservar el nombre de la App</vt:lpstr>
      <vt:lpstr>2º Paso: Editar el archivo AppXManifest.xml</vt:lpstr>
      <vt:lpstr>3º Paso: WMAppManifest.xml</vt:lpstr>
      <vt:lpstr>Conclusiones</vt:lpstr>
      <vt:lpstr>¿Qué Framework XAML debería usar?</vt:lpstr>
      <vt:lpstr>Preguntas y Respuestas</vt:lpstr>
      <vt:lpstr>Presentación de PowerPoint</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Silverlight apps on Windows Phone 8.1</dc:title>
  <dc:subject>Windows Phone 8.1 Jump Start</dc:subject>
  <dc:creator>Andy Wigley</dc:creator>
  <cp:keywords/>
  <dc:description>Template: Maryfj
Formatting: Maryfj, Sakuu
Audience Type: External</dc:description>
  <cp:lastModifiedBy>Javier Suárez Ruiz</cp:lastModifiedBy>
  <cp:revision>144</cp:revision>
  <dcterms:created xsi:type="dcterms:W3CDTF">2014-03-18T13:10:51Z</dcterms:created>
  <dcterms:modified xsi:type="dcterms:W3CDTF">2014-10-02T18:26:56Z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0x0101004F34B6DDD0D68A4F8CC5C25EB581E20E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