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41"/>
  </p:notesMasterIdLst>
  <p:sldIdLst>
    <p:sldId id="443" r:id="rId2"/>
    <p:sldId id="444" r:id="rId3"/>
    <p:sldId id="451" r:id="rId4"/>
    <p:sldId id="452" r:id="rId5"/>
    <p:sldId id="442" r:id="rId6"/>
    <p:sldId id="424" r:id="rId7"/>
    <p:sldId id="425" r:id="rId8"/>
    <p:sldId id="426" r:id="rId9"/>
    <p:sldId id="428" r:id="rId10"/>
    <p:sldId id="429" r:id="rId11"/>
    <p:sldId id="445" r:id="rId12"/>
    <p:sldId id="437" r:id="rId13"/>
    <p:sldId id="438" r:id="rId14"/>
    <p:sldId id="439" r:id="rId15"/>
    <p:sldId id="440" r:id="rId16"/>
    <p:sldId id="441" r:id="rId17"/>
    <p:sldId id="368" r:id="rId18"/>
    <p:sldId id="416" r:id="rId19"/>
    <p:sldId id="417" r:id="rId20"/>
    <p:sldId id="418" r:id="rId21"/>
    <p:sldId id="419" r:id="rId22"/>
    <p:sldId id="420" r:id="rId23"/>
    <p:sldId id="421" r:id="rId24"/>
    <p:sldId id="446" r:id="rId25"/>
    <p:sldId id="434" r:id="rId26"/>
    <p:sldId id="435" r:id="rId27"/>
    <p:sldId id="436" r:id="rId28"/>
    <p:sldId id="447" r:id="rId29"/>
    <p:sldId id="430" r:id="rId30"/>
    <p:sldId id="431" r:id="rId31"/>
    <p:sldId id="432" r:id="rId32"/>
    <p:sldId id="433" r:id="rId33"/>
    <p:sldId id="448" r:id="rId34"/>
    <p:sldId id="449" r:id="rId35"/>
    <p:sldId id="450" r:id="rId36"/>
    <p:sldId id="422" r:id="rId37"/>
    <p:sldId id="423" r:id="rId38"/>
    <p:sldId id="453" r:id="rId39"/>
    <p:sldId id="36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4B3CF4C-2C45-4BDE-B5CA-52BFF3C28F04}">
          <p14:sldIdLst>
            <p14:sldId id="443"/>
            <p14:sldId id="444"/>
            <p14:sldId id="451"/>
            <p14:sldId id="452"/>
          </p14:sldIdLst>
        </p14:section>
        <p14:section name=".NET 2015" id="{3135C010-6568-4341-9B7B-621F2D706E6E}">
          <p14:sldIdLst>
            <p14:sldId id="442"/>
            <p14:sldId id="424"/>
            <p14:sldId id="425"/>
            <p14:sldId id="426"/>
            <p14:sldId id="428"/>
            <p14:sldId id="429"/>
          </p14:sldIdLst>
        </p14:section>
        <p14:section name=".NET Native" id="{EB4B2CD9-838E-41BA-BB8C-E65BC7C99DE2}">
          <p14:sldIdLst>
            <p14:sldId id="445"/>
            <p14:sldId id="437"/>
            <p14:sldId id="438"/>
            <p14:sldId id="439"/>
            <p14:sldId id="440"/>
            <p14:sldId id="441"/>
          </p14:sldIdLst>
        </p14:section>
        <p14:section name="ASP.net" id="{A9E693B4-448E-4FEA-BB54-812C8E586BC1}">
          <p14:sldIdLst>
            <p14:sldId id="368"/>
            <p14:sldId id="416"/>
            <p14:sldId id="417"/>
            <p14:sldId id="418"/>
            <p14:sldId id="419"/>
            <p14:sldId id="420"/>
            <p14:sldId id="421"/>
          </p14:sldIdLst>
        </p14:section>
        <p14:section name="Azure" id="{4409E4F6-19B4-49AA-8562-2EF2135387D0}">
          <p14:sldIdLst>
            <p14:sldId id="446"/>
            <p14:sldId id="434"/>
            <p14:sldId id="435"/>
            <p14:sldId id="436"/>
          </p14:sldIdLst>
        </p14:section>
        <p14:section name="Xamarin" id="{9125F258-DC1A-40E5-8ECE-CF4C7FECACE1}">
          <p14:sldIdLst>
            <p14:sldId id="447"/>
            <p14:sldId id="430"/>
            <p14:sldId id="431"/>
            <p14:sldId id="432"/>
            <p14:sldId id="433"/>
            <p14:sldId id="448"/>
            <p14:sldId id="449"/>
            <p14:sldId id="450"/>
          </p14:sldIdLst>
        </p14:section>
        <p14:section name="MSDN" id="{24622A50-A6A1-4BD1-A6B4-90F48E35B564}">
          <p14:sldIdLst>
            <p14:sldId id="422"/>
            <p14:sldId id="423"/>
            <p14:sldId id="453"/>
          </p14:sldIdLst>
        </p14:section>
        <p14:section name="P&amp;R" id="{44A3C956-8714-4294-B1CE-16CE50823727}">
          <p14:sldIdLst>
            <p14:sldId id="3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9814"/>
    <a:srgbClr val="FFFFFF"/>
    <a:srgbClr val="008000"/>
    <a:srgbClr val="18B418"/>
    <a:srgbClr val="EDEFF3"/>
    <a:srgbClr val="EFEEF3"/>
    <a:srgbClr val="5C2D91"/>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51" autoAdjust="0"/>
    <p:restoredTop sz="84695" autoAdjust="0"/>
  </p:normalViewPr>
  <p:slideViewPr>
    <p:cSldViewPr snapToGrid="0">
      <p:cViewPr varScale="1">
        <p:scale>
          <a:sx n="81" d="100"/>
          <a:sy n="81" d="100"/>
        </p:scale>
        <p:origin x="288" y="45"/>
      </p:cViewPr>
      <p:guideLst/>
    </p:cSldViewPr>
  </p:slideViewPr>
  <p:notesTextViewPr>
    <p:cViewPr>
      <p:scale>
        <a:sx n="1" d="1"/>
        <a:sy n="1" d="1"/>
      </p:scale>
      <p:origin x="0" y="0"/>
    </p:cViewPr>
  </p:notesTextViewPr>
  <p:sorterViewPr>
    <p:cViewPr>
      <p:scale>
        <a:sx n="66" d="100"/>
        <a:sy n="66" d="100"/>
      </p:scale>
      <p:origin x="0" y="-1853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8F4C1-5AA7-44C6-8AFA-B82A8F670AC7}" type="datetimeFigureOut">
              <a:rPr lang="en-GB" smtClean="0"/>
              <a:t>09/12/2015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83BD9-5195-4298-B962-E0672DF7C7D2}" type="slidenum">
              <a:rPr lang="en-GB" smtClean="0"/>
              <a:t>‹#›</a:t>
            </a:fld>
            <a:endParaRPr lang="en-GB"/>
          </a:p>
        </p:txBody>
      </p:sp>
    </p:spTree>
    <p:extLst>
      <p:ext uri="{BB962C8B-B14F-4D97-AF65-F5344CB8AC3E}">
        <p14:creationId xmlns:p14="http://schemas.microsoft.com/office/powerpoint/2010/main" val="3334144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E83BD9-5195-4298-B962-E0672DF7C7D2}" type="slidenum">
              <a:rPr lang="en-GB" smtClean="0"/>
              <a:t>1</a:t>
            </a:fld>
            <a:endParaRPr lang="en-GB"/>
          </a:p>
        </p:txBody>
      </p:sp>
    </p:spTree>
    <p:extLst>
      <p:ext uri="{BB962C8B-B14F-4D97-AF65-F5344CB8AC3E}">
        <p14:creationId xmlns:p14="http://schemas.microsoft.com/office/powerpoint/2010/main" val="1646179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Visual Studio</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290EE1-A306-43E3-89F1-0B131898A858}" type="datetime1">
              <a:rPr lang="en-US" smtClean="0">
                <a:solidFill>
                  <a:prstClr val="black"/>
                </a:solidFill>
              </a:rPr>
              <a:pPr/>
              <a:t>12/9/2015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951864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sz="900" b="1" dirty="0" smtClean="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12/9/2015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910283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Visual Studio</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290EE1-A306-43E3-89F1-0B131898A858}" type="datetime1">
              <a:rPr lang="en-US" smtClean="0">
                <a:solidFill>
                  <a:prstClr val="black"/>
                </a:solidFill>
              </a:rPr>
              <a:pPr/>
              <a:t>12/9/2015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314441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33</a:t>
            </a:fld>
            <a:endParaRPr lang="en-US"/>
          </a:p>
        </p:txBody>
      </p:sp>
    </p:spTree>
    <p:extLst>
      <p:ext uri="{BB962C8B-B14F-4D97-AF65-F5344CB8AC3E}">
        <p14:creationId xmlns:p14="http://schemas.microsoft.com/office/powerpoint/2010/main" val="1280495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34</a:t>
            </a:fld>
            <a:endParaRPr lang="en-US"/>
          </a:p>
        </p:txBody>
      </p:sp>
    </p:spTree>
    <p:extLst>
      <p:ext uri="{BB962C8B-B14F-4D97-AF65-F5344CB8AC3E}">
        <p14:creationId xmlns:p14="http://schemas.microsoft.com/office/powerpoint/2010/main" val="3561442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12/9/2015 9:10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3529781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35" name="Subtitle 2"/>
          <p:cNvSpPr>
            <a:spLocks noGrp="1"/>
          </p:cNvSpPr>
          <p:nvPr>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subtitle</a:t>
            </a:r>
            <a:endParaRPr lang="en-US" dirty="0"/>
          </a:p>
        </p:txBody>
      </p:sp>
    </p:spTree>
    <p:extLst>
      <p:ext uri="{BB962C8B-B14F-4D97-AF65-F5344CB8AC3E}">
        <p14:creationId xmlns:p14="http://schemas.microsoft.com/office/powerpoint/2010/main" val="25600903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03">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35856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3854936" y="1187620"/>
            <a:ext cx="8337063"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2644867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04">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8342722" y="1187620"/>
            <a:ext cx="3849278"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275395" y="1187620"/>
            <a:ext cx="8067824"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253320801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Tree>
    <p:extLst>
      <p:ext uri="{BB962C8B-B14F-4D97-AF65-F5344CB8AC3E}">
        <p14:creationId xmlns:p14="http://schemas.microsoft.com/office/powerpoint/2010/main" val="59705654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40432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02169827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Photo Light">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9158961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hoto Dark">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8" cy="1698798"/>
          </a:xfrm>
        </p:spPr>
        <p:txBody>
          <a:bodyPr wrap="square" anchor="ctr" anchorCtr="0">
            <a:spAutoFit/>
          </a:bodyPr>
          <a:lstStyle>
            <a:lvl1pPr algn="l">
              <a:defRPr sz="5333">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4877289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hoto Color">
    <p:bg>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p:spPr>
        <p:txBody>
          <a:bodyPr/>
          <a:lstStyle>
            <a:lvl1pPr>
              <a:defRPr>
                <a:solidFill>
                  <a:schemeClr val="tx1"/>
                </a:solidFill>
              </a:defRPr>
            </a:lvl1pPr>
          </a:lstStyle>
          <a:p>
            <a:r>
              <a:rPr lang="en-US" smtClean="0"/>
              <a:t>Click icon to add picture</a:t>
            </a:r>
            <a:endParaRPr lang="en-US" dirty="0"/>
          </a:p>
        </p:txBody>
      </p:sp>
      <p:sp>
        <p:nvSpPr>
          <p:cNvPr id="2" name="Title 1"/>
          <p:cNvSpPr>
            <a:spLocks noGrp="1"/>
          </p:cNvSpPr>
          <p:nvPr>
            <p:ph type="ctrTitle" hasCustomPrompt="1"/>
          </p:nvPr>
        </p:nvSpPr>
        <p:spPr>
          <a:xfrm>
            <a:off x="269239" y="2579601"/>
            <a:ext cx="5378549" cy="1698798"/>
          </a:xfrm>
        </p:spPr>
        <p:txBody>
          <a:bodyPr wrap="square" anchor="ctr" anchorCtr="0">
            <a:spAutoFit/>
          </a:bodyPr>
          <a:lstStyle>
            <a:lvl1pPr algn="l">
              <a:defRPr sz="5333">
                <a:solidFill>
                  <a:schemeClr val="accent1"/>
                </a:solidFill>
              </a:defRPr>
            </a:lvl1pPr>
          </a:lstStyle>
          <a:p>
            <a:r>
              <a:rPr lang="en-US" dirty="0" smtClean="0"/>
              <a:t>Click to edit title</a:t>
            </a:r>
            <a:endParaRPr lang="en-US" dirty="0"/>
          </a:p>
        </p:txBody>
      </p:sp>
    </p:spTree>
    <p:extLst>
      <p:ext uri="{BB962C8B-B14F-4D97-AF65-F5344CB8AC3E}">
        <p14:creationId xmlns:p14="http://schemas.microsoft.com/office/powerpoint/2010/main" val="15881355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eview">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err="1" smtClean="0"/>
              <a:t>Conclusiones</a:t>
            </a:r>
            <a:endParaRPr lang="en-US" dirty="0"/>
          </a:p>
        </p:txBody>
      </p:sp>
    </p:spTree>
    <p:extLst>
      <p:ext uri="{BB962C8B-B14F-4D97-AF65-F5344CB8AC3E}">
        <p14:creationId xmlns:p14="http://schemas.microsoft.com/office/powerpoint/2010/main" val="1857538631"/>
      </p:ext>
    </p:extLst>
  </p:cSld>
  <p:clrMapOvr>
    <a:masterClrMapping/>
  </p:clrMapOvr>
  <p:transition>
    <p:fade/>
  </p:transition>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chemeClr val="accent1">
            <a:lumMod val="50000"/>
          </a:schemeClr>
        </a:solidFill>
        <a:effectLst/>
      </p:bgPr>
    </p:bg>
    <p:spTree>
      <p:nvGrpSpPr>
        <p:cNvPr id="1" name=""/>
        <p:cNvGrpSpPr/>
        <p:nvPr/>
      </p:nvGrpSpPr>
      <p:grpSpPr>
        <a:xfrm>
          <a:off x="0" y="0"/>
          <a:ext cx="0" cy="0"/>
          <a:chOff x="0" y="0"/>
          <a:chExt cx="0" cy="0"/>
        </a:xfrm>
      </p:grpSpPr>
      <p:grpSp>
        <p:nvGrpSpPr>
          <p:cNvPr id="44" name="Group 43"/>
          <p:cNvGrpSpPr/>
          <p:nvPr userDrawn="1"/>
        </p:nvGrpSpPr>
        <p:grpSpPr>
          <a:xfrm>
            <a:off x="10472959" y="5622049"/>
            <a:ext cx="1350521" cy="287683"/>
            <a:chOff x="416178" y="1279456"/>
            <a:chExt cx="2021678" cy="430650"/>
          </a:xfrm>
        </p:grpSpPr>
        <p:sp>
          <p:nvSpPr>
            <p:cNvPr id="45" name="Freeform 6"/>
            <p:cNvSpPr>
              <a:spLocks/>
            </p:cNvSpPr>
            <p:nvPr/>
          </p:nvSpPr>
          <p:spPr bwMode="auto">
            <a:xfrm>
              <a:off x="977113" y="1365458"/>
              <a:ext cx="279826" cy="258647"/>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6" name="Freeform 7"/>
            <p:cNvSpPr>
              <a:spLocks noEditPoints="1"/>
            </p:cNvSpPr>
            <p:nvPr/>
          </p:nvSpPr>
          <p:spPr bwMode="auto">
            <a:xfrm>
              <a:off x="1294806" y="1359681"/>
              <a:ext cx="52628" cy="26442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7" name="Freeform 8"/>
            <p:cNvSpPr>
              <a:spLocks/>
            </p:cNvSpPr>
            <p:nvPr/>
          </p:nvSpPr>
          <p:spPr bwMode="auto">
            <a:xfrm>
              <a:off x="1373106" y="1434131"/>
              <a:ext cx="145047" cy="193825"/>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8" name="Freeform 9"/>
            <p:cNvSpPr>
              <a:spLocks/>
            </p:cNvSpPr>
            <p:nvPr/>
          </p:nvSpPr>
          <p:spPr bwMode="auto">
            <a:xfrm>
              <a:off x="1550885" y="1435414"/>
              <a:ext cx="107181" cy="188690"/>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49" name="Freeform 10"/>
            <p:cNvSpPr>
              <a:spLocks noEditPoints="1"/>
            </p:cNvSpPr>
            <p:nvPr/>
          </p:nvSpPr>
          <p:spPr bwMode="auto">
            <a:xfrm>
              <a:off x="1661275" y="1434131"/>
              <a:ext cx="190615" cy="193825"/>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0" name="Freeform 11"/>
            <p:cNvSpPr>
              <a:spLocks/>
            </p:cNvSpPr>
            <p:nvPr/>
          </p:nvSpPr>
          <p:spPr bwMode="auto">
            <a:xfrm>
              <a:off x="1873070" y="1434131"/>
              <a:ext cx="123226" cy="193825"/>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1" name="Freeform 12"/>
            <p:cNvSpPr>
              <a:spLocks noEditPoints="1"/>
            </p:cNvSpPr>
            <p:nvPr/>
          </p:nvSpPr>
          <p:spPr bwMode="auto">
            <a:xfrm>
              <a:off x="2014908" y="1434131"/>
              <a:ext cx="190615" cy="193825"/>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2" name="Freeform 13"/>
            <p:cNvSpPr>
              <a:spLocks/>
            </p:cNvSpPr>
            <p:nvPr/>
          </p:nvSpPr>
          <p:spPr bwMode="auto">
            <a:xfrm>
              <a:off x="2210016" y="1346845"/>
              <a:ext cx="227840" cy="281110"/>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3" name="Rectangle 14"/>
            <p:cNvSpPr>
              <a:spLocks noChangeArrowheads="1"/>
            </p:cNvSpPr>
            <p:nvPr/>
          </p:nvSpPr>
          <p:spPr bwMode="auto">
            <a:xfrm>
              <a:off x="416178" y="1279456"/>
              <a:ext cx="205377" cy="20409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4" name="Rectangle 15"/>
            <p:cNvSpPr>
              <a:spLocks noChangeArrowheads="1"/>
            </p:cNvSpPr>
            <p:nvPr/>
          </p:nvSpPr>
          <p:spPr bwMode="auto">
            <a:xfrm>
              <a:off x="642734" y="1279456"/>
              <a:ext cx="204735" cy="20409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5" name="Rectangle 16"/>
            <p:cNvSpPr>
              <a:spLocks noChangeArrowheads="1"/>
            </p:cNvSpPr>
            <p:nvPr/>
          </p:nvSpPr>
          <p:spPr bwMode="auto">
            <a:xfrm>
              <a:off x="416178" y="1505371"/>
              <a:ext cx="205377" cy="204735"/>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sp>
          <p:nvSpPr>
            <p:cNvPr id="56" name="Rectangle 17"/>
            <p:cNvSpPr>
              <a:spLocks noChangeArrowheads="1"/>
            </p:cNvSpPr>
            <p:nvPr/>
          </p:nvSpPr>
          <p:spPr bwMode="auto">
            <a:xfrm>
              <a:off x="642734" y="1505371"/>
              <a:ext cx="204735" cy="204735"/>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77"/>
              <a:endParaRPr lang="en-US" sz="1867">
                <a:solidFill>
                  <a:prstClr val="white"/>
                </a:solidFill>
              </a:endParaRPr>
            </a:p>
          </p:txBody>
        </p:sp>
      </p:grpSp>
      <p:sp>
        <p:nvSpPr>
          <p:cNvPr id="16" name="Text Box 3"/>
          <p:cNvSpPr txBox="1">
            <a:spLocks noChangeArrowheads="1"/>
          </p:cNvSpPr>
          <p:nvPr/>
        </p:nvSpPr>
        <p:spPr bwMode="blackWhite">
          <a:xfrm>
            <a:off x="273051" y="5983783"/>
            <a:ext cx="10974388" cy="603435"/>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67" eaLnBrk="0" hangingPunct="0"/>
            <a:r>
              <a:rPr lang="en-US" sz="667" dirty="0">
                <a:solidFill>
                  <a:prstClr val="white">
                    <a:alpha val="95000"/>
                  </a:prstClr>
                </a:solidFill>
                <a:cs typeface="Segoe UI" pitchFamily="34" charset="0"/>
              </a:rPr>
              <a:t>© </a:t>
            </a:r>
            <a:r>
              <a:rPr lang="en-US" sz="667" dirty="0" smtClean="0">
                <a:solidFill>
                  <a:prstClr val="white">
                    <a:alpha val="95000"/>
                  </a:prstClr>
                </a:solidFill>
                <a:cs typeface="Segoe UI" pitchFamily="34" charset="0"/>
              </a:rPr>
              <a:t>2015 </a:t>
            </a:r>
            <a:r>
              <a:rPr lang="en-US" sz="667" dirty="0">
                <a:solidFill>
                  <a:prstClr val="white">
                    <a:alpha val="95000"/>
                  </a:prstClr>
                </a:solidFill>
                <a:cs typeface="Segoe UI" pitchFamily="34" charset="0"/>
              </a:rPr>
              <a:t>Microsoft Corporation. All rights reserved. Microsoft, Windows, Windows Vista and other product names are or may be registered trademarks and/or trademarks in the U.S. and/or other countries.</a:t>
            </a:r>
          </a:p>
          <a:p>
            <a:pPr defTabSz="932267" eaLnBrk="0" hangingPunct="0"/>
            <a:r>
              <a:rPr lang="en-US" sz="667" dirty="0">
                <a:solidFill>
                  <a:prstClr val="white">
                    <a:alpha val="95000"/>
                  </a:prstClr>
                </a:soli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22038" y="2217294"/>
            <a:ext cx="1444962" cy="2287854"/>
          </a:xfrm>
          <a:prstGeom prst="rect">
            <a:avLst/>
          </a:prstGeom>
        </p:spPr>
      </p:pic>
      <p:sp>
        <p:nvSpPr>
          <p:cNvPr id="2" name="TextBox 1"/>
          <p:cNvSpPr txBox="1"/>
          <p:nvPr userDrawn="1"/>
        </p:nvSpPr>
        <p:spPr>
          <a:xfrm>
            <a:off x="3124200" y="2508680"/>
            <a:ext cx="7239000" cy="2148280"/>
          </a:xfrm>
          <a:prstGeom prst="rect">
            <a:avLst/>
          </a:prstGeom>
          <a:noFill/>
        </p:spPr>
        <p:txBody>
          <a:bodyPr wrap="square" lIns="137160" tIns="109728" rIns="137160" bIns="109728" rtlCol="0">
            <a:spAutoFit/>
          </a:bodyPr>
          <a:lstStyle/>
          <a:p>
            <a:pPr>
              <a:lnSpc>
                <a:spcPct val="90000"/>
              </a:lnSpc>
              <a:spcBef>
                <a:spcPts val="600"/>
              </a:spcBef>
            </a:pPr>
            <a:r>
              <a:rPr lang="en-US" sz="3200" b="1" dirty="0" err="1" smtClean="0"/>
              <a:t>Permaneced</a:t>
            </a:r>
            <a:r>
              <a:rPr lang="en-US" sz="3200" b="1" dirty="0" smtClean="0"/>
              <a:t> </a:t>
            </a:r>
            <a:r>
              <a:rPr lang="en-US" sz="3200" b="1" dirty="0" err="1" smtClean="0"/>
              <a:t>atentos</a:t>
            </a:r>
            <a:r>
              <a:rPr lang="en-US" sz="3200" b="1" dirty="0" smtClean="0"/>
              <a:t> para </a:t>
            </a:r>
            <a:r>
              <a:rPr lang="en-US" sz="3200" b="1" dirty="0" err="1" smtClean="0"/>
              <a:t>más</a:t>
            </a:r>
            <a:r>
              <a:rPr lang="en-US" sz="3200" b="1" dirty="0" smtClean="0"/>
              <a:t> </a:t>
            </a:r>
            <a:r>
              <a:rPr lang="en-US" sz="3200" b="1" dirty="0" err="1" smtClean="0"/>
              <a:t>eventos</a:t>
            </a:r>
            <a:r>
              <a:rPr lang="en-US" sz="3200" b="1" dirty="0" smtClean="0"/>
              <a:t> MVP</a:t>
            </a:r>
            <a:r>
              <a:rPr lang="en-US" sz="3200" b="1" baseline="0" dirty="0" smtClean="0"/>
              <a:t> </a:t>
            </a:r>
            <a:r>
              <a:rPr lang="en-US" sz="3200" b="1" baseline="0" dirty="0" err="1" smtClean="0"/>
              <a:t>globales</a:t>
            </a:r>
            <a:r>
              <a:rPr lang="en-US" sz="3200" b="1" dirty="0" smtClean="0"/>
              <a:t>!</a:t>
            </a:r>
          </a:p>
          <a:p>
            <a:pPr>
              <a:lnSpc>
                <a:spcPct val="90000"/>
              </a:lnSpc>
              <a:spcBef>
                <a:spcPts val="600"/>
              </a:spcBef>
            </a:pPr>
            <a:endParaRPr lang="en-US" sz="3200" dirty="0" smtClean="0"/>
          </a:p>
          <a:p>
            <a:pPr>
              <a:lnSpc>
                <a:spcPct val="90000"/>
              </a:lnSpc>
              <a:spcBef>
                <a:spcPts val="600"/>
              </a:spcBef>
            </a:pPr>
            <a:r>
              <a:rPr lang="en-US" sz="3200" b="1" dirty="0" err="1" smtClean="0"/>
              <a:t>Visítanos</a:t>
            </a:r>
            <a:r>
              <a:rPr lang="en-US" sz="3200" b="1" baseline="0" dirty="0" smtClean="0"/>
              <a:t> </a:t>
            </a:r>
            <a:r>
              <a:rPr lang="en-US" sz="3200" b="1" baseline="0" dirty="0" err="1" smtClean="0"/>
              <a:t>en</a:t>
            </a:r>
            <a:r>
              <a:rPr lang="en-US" sz="3200" b="1" baseline="0" dirty="0" smtClean="0"/>
              <a:t> http://mvp.microsoft.com</a:t>
            </a:r>
            <a:endParaRPr lang="en-US" sz="3200" b="1" dirty="0" smtClean="0"/>
          </a:p>
        </p:txBody>
      </p:sp>
    </p:spTree>
    <p:extLst>
      <p:ext uri="{BB962C8B-B14F-4D97-AF65-F5344CB8AC3E}">
        <p14:creationId xmlns:p14="http://schemas.microsoft.com/office/powerpoint/2010/main" val="33373804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57175" y="1204913"/>
            <a:ext cx="11685588" cy="5653087"/>
          </a:xfrm>
        </p:spPr>
        <p:txBody>
          <a:bodyPr/>
          <a:lstStyle>
            <a:lvl2pPr marL="457200" indent="-222250">
              <a:buFont typeface="+mj-lt"/>
              <a:buAutoNum type="arabicPeriod"/>
              <a:defRPr sz="2400"/>
            </a:lvl2pPr>
            <a:lvl3pPr marL="692150" indent="-227013">
              <a:defRPr sz="2400"/>
            </a:lvl3pPr>
            <a:lvl4pPr marL="1149350" indent="-227013">
              <a:defRPr sz="2400"/>
            </a:lvl4pPr>
            <a:lvl5pPr marL="1606550" indent="-227013">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5"/>
          <p:cNvSpPr txBox="1">
            <a:spLocks/>
          </p:cNvSpPr>
          <p:nvPr/>
        </p:nvSpPr>
        <p:spPr>
          <a:xfrm>
            <a:off x="269239" y="237067"/>
            <a:ext cx="11653523" cy="982133"/>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cap="none" spc="0">
                <a:ln>
                  <a:noFill/>
                </a:ln>
                <a:solidFill>
                  <a:schemeClr val="accent2"/>
                </a:solidFill>
                <a:effectLst/>
                <a:latin typeface="+mj-lt"/>
                <a:ea typeface="+mj-ea"/>
                <a:cs typeface="+mj-cs"/>
              </a:defRPr>
            </a:lvl1pPr>
          </a:lstStyle>
          <a:p>
            <a:r>
              <a:rPr lang="en-US" dirty="0" smtClean="0"/>
              <a:t>Agenda</a:t>
            </a:r>
            <a:endParaRPr lang="en-US" dirty="0"/>
          </a:p>
        </p:txBody>
      </p:sp>
    </p:spTree>
    <p:extLst>
      <p:ext uri="{BB962C8B-B14F-4D97-AF65-F5344CB8AC3E}">
        <p14:creationId xmlns:p14="http://schemas.microsoft.com/office/powerpoint/2010/main" val="2524599731"/>
      </p:ext>
    </p:extLst>
  </p:cSld>
  <p:clrMapOvr>
    <a:masterClrMapping/>
  </p:clrMapOvr>
  <p:transition>
    <p:fade/>
  </p:transition>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smtClean="0"/>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34606524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286127745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hasCustomPrompt="1"/>
          </p:nvPr>
        </p:nvSpPr>
        <p:spPr>
          <a:xfrm>
            <a:off x="6096001" y="1187620"/>
            <a:ext cx="5826760" cy="5379312"/>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291688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4" name="Picture 3"/>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3" y="6417567"/>
            <a:ext cx="353996" cy="353996"/>
          </a:xfrm>
          <a:prstGeom prst="rect">
            <a:avLst/>
          </a:prstGeom>
        </p:spPr>
      </p:pic>
      <p:sp>
        <p:nvSpPr>
          <p:cNvPr id="5" name="Footer Placeholder 6"/>
          <p:cNvSpPr txBox="1">
            <a:spLocks/>
          </p:cNvSpPr>
          <p:nvPr userDrawn="1"/>
        </p:nvSpPr>
        <p:spPr>
          <a:xfrm>
            <a:off x="10529456"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smtClean="0">
                <a:solidFill>
                  <a:srgbClr val="666666"/>
                </a:solidFill>
              </a:rPr>
              <a:t>MICROSOFT CONFIDENTIAL</a:t>
            </a:r>
          </a:p>
        </p:txBody>
      </p:sp>
    </p:spTree>
    <p:extLst>
      <p:ext uri="{BB962C8B-B14F-4D97-AF65-F5344CB8AC3E}">
        <p14:creationId xmlns:p14="http://schemas.microsoft.com/office/powerpoint/2010/main" val="130267494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73737"/>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3052158"/>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7793" y="6417567"/>
            <a:ext cx="353996" cy="353996"/>
          </a:xfrm>
          <a:prstGeom prst="rect">
            <a:avLst/>
          </a:prstGeom>
        </p:spPr>
      </p:pic>
    </p:spTree>
    <p:extLst>
      <p:ext uri="{BB962C8B-B14F-4D97-AF65-F5344CB8AC3E}">
        <p14:creationId xmlns:p14="http://schemas.microsoft.com/office/powerpoint/2010/main" val="409080836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1857819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83581669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862362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10674497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accent2"/>
        </a:solidFill>
        <a:effectLst/>
      </p:bgPr>
    </p:bg>
    <p:spTree>
      <p:nvGrpSpPr>
        <p:cNvPr id="1" name=""/>
        <p:cNvGrpSpPr/>
        <p:nvPr/>
      </p:nvGrpSpPr>
      <p:grpSpPr>
        <a:xfrm>
          <a:off x="0" y="0"/>
          <a:ext cx="0" cy="0"/>
          <a:chOff x="0" y="0"/>
          <a:chExt cx="0" cy="0"/>
        </a:xfrm>
      </p:grpSpPr>
      <p:sp>
        <p:nvSpPr>
          <p:cNvPr id="46" name="TextBox 45"/>
          <p:cNvSpPr txBox="1"/>
          <p:nvPr/>
        </p:nvSpPr>
        <p:spPr>
          <a:xfrm>
            <a:off x="689547" y="3567659"/>
            <a:ext cx="2832186"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DEMO</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97993436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
        <p:nvSpPr>
          <p:cNvPr id="3" name="Subtitle 2"/>
          <p:cNvSpPr>
            <a:spLocks noGrp="1"/>
          </p:cNvSpPr>
          <p:nvPr userDrawn="1">
            <p:ph type="subTitle" idx="1" hasCustomPrompt="1"/>
          </p:nvPr>
        </p:nvSpPr>
        <p:spPr>
          <a:xfrm>
            <a:off x="728296" y="3431828"/>
            <a:ext cx="7608765" cy="2238552"/>
          </a:xfrm>
        </p:spPr>
        <p:txBody>
          <a:bodyPr/>
          <a:lstStyle>
            <a:lvl1pPr marL="0" indent="0" algn="l">
              <a:spcBef>
                <a:spcPts val="800"/>
              </a:spcBef>
              <a:buNone/>
              <a:defRPr sz="3733">
                <a:solidFill>
                  <a:schemeClr val="bg1"/>
                </a:solidFill>
                <a:latin typeface="+mj-lt"/>
              </a:defRPr>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edit subtitle</a:t>
            </a:r>
            <a:endParaRPr lang="en-US" dirty="0"/>
          </a:p>
        </p:txBody>
      </p:sp>
    </p:spTree>
    <p:extLst>
      <p:ext uri="{BB962C8B-B14F-4D97-AF65-F5344CB8AC3E}">
        <p14:creationId xmlns:p14="http://schemas.microsoft.com/office/powerpoint/2010/main" val="93762542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Generic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59016" y="2091585"/>
            <a:ext cx="7630213" cy="2375971"/>
          </a:xfrm>
          <a:prstGeom prst="rect">
            <a:avLst/>
          </a:prstGeom>
        </p:spPr>
        <p:txBody>
          <a:bodyPr wrap="square">
            <a:spAutoFit/>
          </a:bodyPr>
          <a:lstStyle>
            <a:lvl1pPr>
              <a:defRPr>
                <a:solidFill>
                  <a:srgbClr val="616161"/>
                </a:solidFill>
              </a:defRPr>
            </a:lvl1pPr>
            <a:lvl2pPr>
              <a:defRPr>
                <a:solidFill>
                  <a:srgbClr val="616161"/>
                </a:solidFill>
              </a:defRPr>
            </a:lvl2pPr>
            <a:lvl3pPr>
              <a:defRPr>
                <a:solidFill>
                  <a:srgbClr val="616161"/>
                </a:solidFill>
              </a:defRPr>
            </a:lvl3pPr>
            <a:lvl4pPr>
              <a:defRPr>
                <a:solidFill>
                  <a:srgbClr val="616161"/>
                </a:solidFill>
              </a:defRPr>
            </a:lvl4pPr>
            <a:lvl5pPr>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359018" y="289516"/>
            <a:ext cx="11467743" cy="899665"/>
          </a:xfrm>
          <a:prstGeom prst="rect">
            <a:avLst/>
          </a:prstGeom>
        </p:spPr>
        <p:txBody>
          <a:bodyPr/>
          <a:lstStyle>
            <a:lvl1pPr>
              <a:defRPr>
                <a:solidFill>
                  <a:srgbClr val="61616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132598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2247731"/>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61704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249847"/>
          </a:xfrm>
        </p:spPr>
        <p:txBody>
          <a:bodyPr>
            <a:spAutoFit/>
          </a:bodyPr>
          <a:lstStyle>
            <a:lvl3pPr>
              <a:defRPr sz="2353"/>
            </a:lvl3pPr>
            <a:lvl4pPr>
              <a:defRPr sz="1961"/>
            </a:lvl4pPr>
            <a:lvl5pPr>
              <a:defRPr sz="196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210815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Generic 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59019" y="1189177"/>
            <a:ext cx="7570739" cy="1958219"/>
          </a:xfrm>
        </p:spPr>
        <p:txBody>
          <a:bodyPr/>
          <a:lstStyle>
            <a:lvl1pPr marL="0" indent="0">
              <a:buNone/>
              <a:defRPr>
                <a:solidFill>
                  <a:srgbClr val="616161"/>
                </a:solidFill>
              </a:defRPr>
            </a:lvl1pPr>
            <a:lvl2pPr marL="0" indent="0">
              <a:buFontTx/>
              <a:buNone/>
              <a:defRPr sz="1867">
                <a:solidFill>
                  <a:srgbClr val="616161"/>
                </a:solidFill>
              </a:defRPr>
            </a:lvl2pPr>
            <a:lvl3pPr marL="224029" indent="0">
              <a:buNone/>
              <a:defRPr>
                <a:solidFill>
                  <a:srgbClr val="616161"/>
                </a:solidFill>
              </a:defRPr>
            </a:lvl3pPr>
            <a:lvl4pPr marL="448057" indent="0">
              <a:buNone/>
              <a:defRPr>
                <a:solidFill>
                  <a:srgbClr val="616161"/>
                </a:solidFill>
              </a:defRPr>
            </a:lvl4pPr>
            <a:lvl5pPr marL="672086" indent="0">
              <a:buNone/>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9"/>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6071204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Generic Title Only">
    <p:spTree>
      <p:nvGrpSpPr>
        <p:cNvPr id="1" name=""/>
        <p:cNvGrpSpPr/>
        <p:nvPr/>
      </p:nvGrpSpPr>
      <p:grpSpPr>
        <a:xfrm>
          <a:off x="0" y="0"/>
          <a:ext cx="0" cy="0"/>
          <a:chOff x="0" y="0"/>
          <a:chExt cx="0" cy="0"/>
        </a:xfrm>
      </p:grpSpPr>
      <p:sp>
        <p:nvSpPr>
          <p:cNvPr id="5" name="Title 1"/>
          <p:cNvSpPr>
            <a:spLocks noGrp="1"/>
          </p:cNvSpPr>
          <p:nvPr>
            <p:ph type="title"/>
          </p:nvPr>
        </p:nvSpPr>
        <p:spPr>
          <a:xfrm>
            <a:off x="359018" y="289516"/>
            <a:ext cx="11467743" cy="89966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23332288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Portada">
    <p:spTree>
      <p:nvGrpSpPr>
        <p:cNvPr id="1" name=""/>
        <p:cNvGrpSpPr/>
        <p:nvPr/>
      </p:nvGrpSpPr>
      <p:grpSpPr>
        <a:xfrm>
          <a:off x="0" y="0"/>
          <a:ext cx="0" cy="0"/>
          <a:chOff x="0" y="0"/>
          <a:chExt cx="0" cy="0"/>
        </a:xfrm>
      </p:grpSpPr>
      <p:sp>
        <p:nvSpPr>
          <p:cNvPr id="10" name="Rectangle 9"/>
          <p:cNvSpPr/>
          <p:nvPr/>
        </p:nvSpPr>
        <p:spPr>
          <a:xfrm>
            <a:off x="8115301" y="2277535"/>
            <a:ext cx="4076700" cy="230293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sp>
        <p:nvSpPr>
          <p:cNvPr id="4" name="Rectangle 3"/>
          <p:cNvSpPr/>
          <p:nvPr/>
        </p:nvSpPr>
        <p:spPr>
          <a:xfrm>
            <a:off x="1" y="2277534"/>
            <a:ext cx="8115300" cy="2302933"/>
          </a:xfrm>
          <a:prstGeom prst="rect">
            <a:avLst/>
          </a:prstGeom>
          <a:solidFill>
            <a:srgbClr val="19BF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sp>
        <p:nvSpPr>
          <p:cNvPr id="5" name="Rectangle 4"/>
          <p:cNvSpPr/>
          <p:nvPr/>
        </p:nvSpPr>
        <p:spPr>
          <a:xfrm>
            <a:off x="8115301" y="2277535"/>
            <a:ext cx="4076700" cy="230293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pic>
        <p:nvPicPr>
          <p:cNvPr id="1026" name="Picture 2" descr="Y:\Recursos\logos\Plain concepts\logo72-transp-wh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17" y="2468893"/>
            <a:ext cx="6864000" cy="1809187"/>
          </a:xfrm>
          <a:prstGeom prst="rect">
            <a:avLst/>
          </a:prstGeom>
          <a:noFill/>
          <a:extLst>
            <a:ext uri="{909E8E84-426E-40DD-AFC4-6F175D3DCCD1}">
              <a14:hiddenFill xmlns:a14="http://schemas.microsoft.com/office/drawing/2010/main">
                <a:solidFill>
                  <a:srgbClr val="FFFFFF"/>
                </a:solidFill>
              </a14:hiddenFill>
            </a:ext>
          </a:extLst>
        </p:spPr>
      </p:pic>
      <p:sp>
        <p:nvSpPr>
          <p:cNvPr id="19" name="Text Placeholder 18"/>
          <p:cNvSpPr>
            <a:spLocks noGrp="1"/>
          </p:cNvSpPr>
          <p:nvPr>
            <p:ph type="body" sz="quarter" idx="10"/>
          </p:nvPr>
        </p:nvSpPr>
        <p:spPr>
          <a:xfrm>
            <a:off x="8304874" y="3140969"/>
            <a:ext cx="3551767" cy="576924"/>
          </a:xfrm>
        </p:spPr>
        <p:txBody>
          <a:bodyPr anchor="ctr">
            <a:noAutofit/>
          </a:bodyPr>
          <a:lstStyle>
            <a:lvl1pPr marL="0" indent="0">
              <a:buNone/>
              <a:defRPr sz="2133">
                <a:solidFill>
                  <a:schemeClr val="bg1">
                    <a:lumMod val="65000"/>
                  </a:schemeClr>
                </a:solidFill>
              </a:defRPr>
            </a:lvl1pPr>
            <a:lvl2pPr marL="609585" indent="0">
              <a:buNone/>
              <a:defRPr sz="1600">
                <a:solidFill>
                  <a:schemeClr val="tx2"/>
                </a:solidFill>
              </a:defRPr>
            </a:lvl2pPr>
            <a:lvl3pPr marL="1219170" indent="0">
              <a:buNone/>
              <a:defRPr sz="1467">
                <a:solidFill>
                  <a:schemeClr val="tx2"/>
                </a:solidFill>
              </a:defRPr>
            </a:lvl3pPr>
            <a:lvl4pPr marL="1828754" indent="0">
              <a:buNone/>
              <a:defRPr sz="1400">
                <a:solidFill>
                  <a:schemeClr val="tx2"/>
                </a:solidFill>
              </a:defRPr>
            </a:lvl4pPr>
            <a:lvl5pPr marL="2438339" indent="0">
              <a:buNone/>
              <a:defRPr sz="1067">
                <a:solidFill>
                  <a:schemeClr val="tx2"/>
                </a:solidFill>
              </a:defRPr>
            </a:lvl5pPr>
          </a:lstStyle>
          <a:p>
            <a:pPr lvl="0"/>
            <a:r>
              <a:rPr lang="en-US" smtClean="0"/>
              <a:t>Click to edit Master text styles</a:t>
            </a:r>
          </a:p>
        </p:txBody>
      </p:sp>
      <p:sp>
        <p:nvSpPr>
          <p:cNvPr id="21" name="Picture Placeholder 20"/>
          <p:cNvSpPr>
            <a:spLocks noGrp="1"/>
          </p:cNvSpPr>
          <p:nvPr>
            <p:ph type="pic" sz="quarter" idx="11"/>
          </p:nvPr>
        </p:nvSpPr>
        <p:spPr>
          <a:xfrm>
            <a:off x="4078818" y="4580467"/>
            <a:ext cx="4033405" cy="2280000"/>
          </a:xfrm>
        </p:spPr>
        <p:txBody>
          <a:bodyPr/>
          <a:lstStyle/>
          <a:p>
            <a:r>
              <a:rPr lang="en-US" smtClean="0"/>
              <a:t>Click icon to add picture</a:t>
            </a:r>
            <a:endParaRPr lang="es-ES"/>
          </a:p>
        </p:txBody>
      </p:sp>
      <p:sp>
        <p:nvSpPr>
          <p:cNvPr id="23" name="Picture Placeholder 22"/>
          <p:cNvSpPr>
            <a:spLocks noGrp="1"/>
          </p:cNvSpPr>
          <p:nvPr>
            <p:ph type="pic" sz="quarter" idx="12"/>
          </p:nvPr>
        </p:nvSpPr>
        <p:spPr>
          <a:xfrm>
            <a:off x="8115300" y="2"/>
            <a:ext cx="4080000" cy="2277533"/>
          </a:xfrm>
        </p:spPr>
        <p:txBody>
          <a:bodyPr/>
          <a:lstStyle/>
          <a:p>
            <a:r>
              <a:rPr lang="en-US" smtClean="0"/>
              <a:t>Click icon to add picture</a:t>
            </a:r>
            <a:endParaRPr lang="es-ES"/>
          </a:p>
        </p:txBody>
      </p:sp>
      <p:sp>
        <p:nvSpPr>
          <p:cNvPr id="25" name="Picture Placeholder 24"/>
          <p:cNvSpPr>
            <a:spLocks noGrp="1"/>
          </p:cNvSpPr>
          <p:nvPr>
            <p:ph type="pic" sz="quarter" idx="13"/>
          </p:nvPr>
        </p:nvSpPr>
        <p:spPr>
          <a:xfrm>
            <a:off x="8115301" y="4580467"/>
            <a:ext cx="4078817" cy="2277533"/>
          </a:xfrm>
        </p:spPr>
        <p:txBody>
          <a:bodyPr/>
          <a:lstStyle/>
          <a:p>
            <a:r>
              <a:rPr lang="en-US" smtClean="0"/>
              <a:t>Click icon to add picture</a:t>
            </a:r>
            <a:endParaRPr lang="es-ES"/>
          </a:p>
        </p:txBody>
      </p:sp>
      <p:sp>
        <p:nvSpPr>
          <p:cNvPr id="9" name="Rectangle 8"/>
          <p:cNvSpPr/>
          <p:nvPr/>
        </p:nvSpPr>
        <p:spPr>
          <a:xfrm>
            <a:off x="1" y="2277534"/>
            <a:ext cx="8115300" cy="2302933"/>
          </a:xfrm>
          <a:prstGeom prst="rect">
            <a:avLst/>
          </a:prstGeom>
          <a:solidFill>
            <a:srgbClr val="19B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pic>
        <p:nvPicPr>
          <p:cNvPr id="11" name="Picture 2" descr="Y:\Recursos\logos\Plain concepts\logo72-transp-wh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17" y="2468893"/>
            <a:ext cx="6864000" cy="180918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 y="2277534"/>
            <a:ext cx="8115300" cy="23029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sp>
        <p:nvSpPr>
          <p:cNvPr id="13" name="Rectangle 12"/>
          <p:cNvSpPr/>
          <p:nvPr/>
        </p:nvSpPr>
        <p:spPr>
          <a:xfrm>
            <a:off x="8115301" y="2277535"/>
            <a:ext cx="4076700" cy="230293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836" y="2913438"/>
            <a:ext cx="6827520" cy="942329"/>
          </a:xfrm>
          <a:prstGeom prst="rect">
            <a:avLst/>
          </a:prstGeom>
        </p:spPr>
      </p:pic>
      <p:sp>
        <p:nvSpPr>
          <p:cNvPr id="15" name="Rectangle 14"/>
          <p:cNvSpPr/>
          <p:nvPr userDrawn="1"/>
        </p:nvSpPr>
        <p:spPr>
          <a:xfrm>
            <a:off x="1" y="2277534"/>
            <a:ext cx="8115300" cy="23029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sp>
        <p:nvSpPr>
          <p:cNvPr id="16" name="Rectangle 15"/>
          <p:cNvSpPr/>
          <p:nvPr userDrawn="1"/>
        </p:nvSpPr>
        <p:spPr>
          <a:xfrm>
            <a:off x="8115301" y="2277535"/>
            <a:ext cx="4076700" cy="230293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836" y="2913438"/>
            <a:ext cx="6827520" cy="942329"/>
          </a:xfrm>
          <a:prstGeom prst="rect">
            <a:avLst/>
          </a:prstGeom>
        </p:spPr>
      </p:pic>
    </p:spTree>
    <p:extLst>
      <p:ext uri="{BB962C8B-B14F-4D97-AF65-F5344CB8AC3E}">
        <p14:creationId xmlns:p14="http://schemas.microsoft.com/office/powerpoint/2010/main" val="5147000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AB">
    <p:bg>
      <p:bgPr>
        <a:solidFill>
          <a:schemeClr val="accent3"/>
        </a:solidFill>
        <a:effectLst/>
      </p:bgPr>
    </p:bg>
    <p:spTree>
      <p:nvGrpSpPr>
        <p:cNvPr id="1" name=""/>
        <p:cNvGrpSpPr/>
        <p:nvPr/>
      </p:nvGrpSpPr>
      <p:grpSpPr>
        <a:xfrm>
          <a:off x="0" y="0"/>
          <a:ext cx="0" cy="0"/>
          <a:chOff x="0" y="0"/>
          <a:chExt cx="0" cy="0"/>
        </a:xfrm>
      </p:grpSpPr>
      <p:sp>
        <p:nvSpPr>
          <p:cNvPr id="34" name="TextBox 33"/>
          <p:cNvSpPr txBox="1"/>
          <p:nvPr/>
        </p:nvSpPr>
        <p:spPr>
          <a:xfrm>
            <a:off x="689547" y="3567659"/>
            <a:ext cx="1822807" cy="1218795"/>
          </a:xfrm>
          <a:prstGeom prst="rect">
            <a:avLst/>
          </a:prstGeom>
          <a:noFill/>
        </p:spPr>
        <p:txBody>
          <a:bodyPr wrap="none" lIns="137160" tIns="109728" rIns="137160" bIns="109728" rtlCol="0">
            <a:spAutoFit/>
          </a:bodyPr>
          <a:lstStyle/>
          <a:p>
            <a:pPr>
              <a:lnSpc>
                <a:spcPct val="90000"/>
              </a:lnSpc>
              <a:spcBef>
                <a:spcPts val="600"/>
              </a:spcBef>
            </a:pPr>
            <a:r>
              <a:rPr lang="en-US" sz="7200" dirty="0" smtClean="0">
                <a:solidFill>
                  <a:schemeClr val="bg1"/>
                </a:solidFill>
              </a:rPr>
              <a:t>LAB</a:t>
            </a:r>
          </a:p>
        </p:txBody>
      </p:sp>
      <p:sp>
        <p:nvSpPr>
          <p:cNvPr id="20" name="Title 1"/>
          <p:cNvSpPr>
            <a:spLocks noGrp="1"/>
          </p:cNvSpPr>
          <p:nvPr>
            <p:ph type="ctrTitle" hasCustomPrompt="1"/>
          </p:nvPr>
        </p:nvSpPr>
        <p:spPr>
          <a:xfrm>
            <a:off x="720342" y="736517"/>
            <a:ext cx="10751313" cy="2695311"/>
          </a:xfrm>
        </p:spPr>
        <p:txBody>
          <a:bodyPr anchor="b" anchorCtr="0">
            <a:noAutofit/>
          </a:bodyPr>
          <a:lstStyle>
            <a:lvl1pPr algn="l">
              <a:defRPr sz="7200">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0358403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co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0"/>
            <a:ext cx="12192000" cy="6858000"/>
          </a:xfrm>
        </p:spPr>
        <p:txBody>
          <a:bodyPr/>
          <a:lstStyle/>
          <a:p>
            <a:r>
              <a:rPr lang="en-US" smtClean="0"/>
              <a:t>Click icon to add media</a:t>
            </a:r>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9570"/>
          <a:stretch/>
        </p:blipFill>
        <p:spPr>
          <a:xfrm>
            <a:off x="1977152" y="3813716"/>
            <a:ext cx="8237697" cy="2497874"/>
          </a:xfrm>
          <a:prstGeom prst="rect">
            <a:avLst/>
          </a:prstGeom>
        </p:spPr>
      </p:pic>
    </p:spTree>
    <p:extLst>
      <p:ext uri="{BB962C8B-B14F-4D97-AF65-F5344CB8AC3E}">
        <p14:creationId xmlns:p14="http://schemas.microsoft.com/office/powerpoint/2010/main" val="225687790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69828745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bg1"/>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1219200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146747663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01">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b="1" cap="none" spc="0">
                <a:ln>
                  <a:noFill/>
                </a:ln>
                <a:solidFill>
                  <a:schemeClr val="accent5"/>
                </a:solidFill>
                <a:effectLst/>
              </a:defRPr>
            </a:lvl1pPr>
          </a:lstStyle>
          <a:p>
            <a:r>
              <a:rPr lang="en-US" dirty="0" smtClean="0"/>
              <a:t>Click to edit title</a:t>
            </a:r>
            <a:endParaRPr lang="en-US" dirty="0"/>
          </a:p>
        </p:txBody>
      </p:sp>
      <p:sp>
        <p:nvSpPr>
          <p:cNvPr id="8" name="Text Placeholder 7"/>
          <p:cNvSpPr>
            <a:spLocks noGrp="1"/>
          </p:cNvSpPr>
          <p:nvPr>
            <p:ph type="body" sz="quarter" idx="10"/>
          </p:nvPr>
        </p:nvSpPr>
        <p:spPr>
          <a:xfrm>
            <a:off x="257174" y="1204913"/>
            <a:ext cx="11934825" cy="5653087"/>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98035724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02">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smtClean="0"/>
              <a:t>Click to edit title</a:t>
            </a:r>
            <a:endParaRPr lang="en-US" dirty="0"/>
          </a:p>
        </p:txBody>
      </p:sp>
      <p:sp>
        <p:nvSpPr>
          <p:cNvPr id="10" name="Content Placeholder 3"/>
          <p:cNvSpPr>
            <a:spLocks noGrp="1"/>
          </p:cNvSpPr>
          <p:nvPr>
            <p:ph sz="quarter" idx="14" hasCustomPrompt="1"/>
          </p:nvPr>
        </p:nvSpPr>
        <p:spPr>
          <a:xfrm>
            <a:off x="269239" y="1187620"/>
            <a:ext cx="5826760"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marL="234950" indent="0">
              <a:buNone/>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11" name="Content Placeholder 3"/>
          <p:cNvSpPr>
            <a:spLocks noGrp="1"/>
          </p:cNvSpPr>
          <p:nvPr>
            <p:ph sz="quarter" idx="15" hasCustomPrompt="1"/>
          </p:nvPr>
        </p:nvSpPr>
        <p:spPr>
          <a:xfrm>
            <a:off x="6096000" y="1187620"/>
            <a:ext cx="6095999" cy="5670380"/>
          </a:xfrm>
        </p:spPr>
        <p:txBody>
          <a:bodyPr vert="horz" lIns="137160" tIns="109728" rIns="137160" bIns="109728" rtlCol="0">
            <a:noAutofit/>
          </a:bodyPr>
          <a:lstStyle>
            <a:lvl1pPr>
              <a:defRPr lang="en-US" b="1" cap="none" spc="0" dirty="0" smtClean="0">
                <a:ln>
                  <a:noFill/>
                </a:ln>
                <a:solidFill>
                  <a:schemeClr val="tx1"/>
                </a:solidFill>
                <a:effectLst/>
              </a:defRPr>
            </a:lvl1pPr>
            <a:lvl2pPr>
              <a:defRPr lang="en-US" sz="2400" b="0" cap="none" spc="0" dirty="0" smtClean="0">
                <a:ln>
                  <a:noFill/>
                </a:ln>
                <a:solidFill>
                  <a:schemeClr val="accent1"/>
                </a:solidFill>
                <a:effectLst/>
              </a:defRPr>
            </a:lvl2pPr>
            <a:lvl3pPr>
              <a:defRPr lang="en-US" sz="2400" b="0" cap="none" spc="0" dirty="0" smtClean="0">
                <a:ln>
                  <a:noFill/>
                </a:ln>
                <a:solidFill>
                  <a:schemeClr val="accent3"/>
                </a:solidFill>
                <a:effectLst/>
              </a:defRPr>
            </a:lvl3pPr>
            <a:lvl4pPr>
              <a:defRPr lang="en-US" sz="2400" b="0" cap="none" spc="0" dirty="0" smtClean="0">
                <a:ln>
                  <a:noFill/>
                </a:ln>
                <a:solidFill>
                  <a:schemeClr val="tx2">
                    <a:lumMod val="75000"/>
                    <a:lumOff val="25000"/>
                  </a:schemeClr>
                </a:solidFill>
                <a:effectLst/>
              </a:defRPr>
            </a:lvl4pPr>
            <a:lvl5pPr>
              <a:defRPr lang="en-US" sz="2400" b="0" cap="none" spc="0" dirty="0">
                <a:ln>
                  <a:noFill/>
                </a:ln>
                <a:effectLst/>
              </a:defRPr>
            </a:lvl5pPr>
          </a:lstStyle>
          <a:p>
            <a:pPr lvl="0"/>
            <a:r>
              <a:rPr lang="en-US" dirty="0" smtClean="0"/>
              <a:t>Click to edit text</a:t>
            </a:r>
          </a:p>
          <a:p>
            <a:pPr marL="457200" lvl="1" indent="-222250">
              <a:buFont typeface="+mj-lt"/>
              <a:buAutoNum type="arabicPeriod"/>
            </a:pPr>
            <a:r>
              <a:rPr lang="en-US" dirty="0" smtClean="0"/>
              <a:t>Second level</a:t>
            </a:r>
          </a:p>
          <a:p>
            <a:pPr marL="692150" lvl="2" indent="-227013"/>
            <a:r>
              <a:rPr lang="en-US" dirty="0" smtClean="0"/>
              <a:t>Third level</a:t>
            </a:r>
          </a:p>
          <a:p>
            <a:pPr marL="1149350" lvl="3" indent="-227013"/>
            <a:r>
              <a:rPr lang="en-US" dirty="0" smtClean="0"/>
              <a:t>Fourth level</a:t>
            </a:r>
          </a:p>
          <a:p>
            <a:pPr marL="1606550" lvl="4" indent="-227013"/>
            <a:r>
              <a:rPr lang="en-US" dirty="0" smtClean="0"/>
              <a:t>Fifth level</a:t>
            </a:r>
            <a:endParaRPr lang="en-US" dirty="0"/>
          </a:p>
        </p:txBody>
      </p:sp>
      <p:sp>
        <p:nvSpPr>
          <p:cNvPr id="5" name="Rectangle 4"/>
          <p:cNvSpPr/>
          <p:nvPr/>
        </p:nvSpPr>
        <p:spPr>
          <a:xfrm>
            <a:off x="0" y="0"/>
            <a:ext cx="278780" cy="10578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a:lnSpc>
                <a:spcPct val="90000"/>
              </a:lnSpc>
              <a:spcBef>
                <a:spcPts val="600"/>
              </a:spcBef>
            </a:pPr>
            <a:endParaRPr lang="en-US" sz="2000" dirty="0" err="1">
              <a:solidFill>
                <a:prstClr val="white"/>
              </a:solidFill>
            </a:endParaRPr>
          </a:p>
        </p:txBody>
      </p:sp>
    </p:spTree>
    <p:extLst>
      <p:ext uri="{BB962C8B-B14F-4D97-AF65-F5344CB8AC3E}">
        <p14:creationId xmlns:p14="http://schemas.microsoft.com/office/powerpoint/2010/main" val="3414658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39" y="205487"/>
            <a:ext cx="11653523" cy="982133"/>
          </a:xfrm>
          <a:prstGeom prst="rect">
            <a:avLst/>
          </a:prstGeom>
        </p:spPr>
        <p:txBody>
          <a:bodyPr vert="horz" lIns="137160" tIns="109728" rIns="137160" bIns="109728"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69239" y="1187620"/>
            <a:ext cx="11653523" cy="5379312"/>
          </a:xfrm>
          <a:prstGeom prst="rect">
            <a:avLst/>
          </a:prstGeom>
        </p:spPr>
        <p:txBody>
          <a:bodyPr vert="horz" lIns="137160" tIns="109728" rIns="137160" bIns="109728"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6"/>
          <p:cNvSpPr txBox="1">
            <a:spLocks/>
          </p:cNvSpPr>
          <p:nvPr/>
        </p:nvSpPr>
        <p:spPr>
          <a:xfrm>
            <a:off x="10529456" y="6520542"/>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smtClean="0"/>
              <a:t>Reconnect(); Sevilla</a:t>
            </a:r>
            <a:endParaRPr lang="en-US" sz="800" dirty="0" smtClean="0">
              <a:solidFill>
                <a:srgbClr val="666666"/>
              </a:solidFill>
            </a:endParaRPr>
          </a:p>
        </p:txBody>
      </p:sp>
    </p:spTree>
    <p:extLst>
      <p:ext uri="{BB962C8B-B14F-4D97-AF65-F5344CB8AC3E}">
        <p14:creationId xmlns:p14="http://schemas.microsoft.com/office/powerpoint/2010/main" val="34278754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8" r:id="rId28"/>
    <p:sldLayoutId id="2147483749" r:id="rId29"/>
    <p:sldLayoutId id="2147483750" r:id="rId30"/>
    <p:sldLayoutId id="2147483757" r:id="rId31"/>
    <p:sldLayoutId id="2147483758" r:id="rId32"/>
    <p:sldLayoutId id="2147483759" r:id="rId33"/>
    <p:sldLayoutId id="2147483761" r:id="rId34"/>
    <p:sldLayoutId id="2147483762" r:id="rId35"/>
    <p:sldLayoutId id="2147483763" r:id="rId36"/>
  </p:sldLayoutIdLst>
  <p:transition>
    <p:fade/>
  </p:transition>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0" indent="0" algn="l" defTabSz="914377" rtl="0" eaLnBrk="1" latinLnBrk="0" hangingPunct="1">
        <a:lnSpc>
          <a:spcPct val="90000"/>
        </a:lnSpc>
        <a:spcBef>
          <a:spcPts val="2400"/>
        </a:spcBef>
        <a:buFont typeface="Arial" panose="020B0604020202020204" pitchFamily="34" charset="0"/>
        <a:buNone/>
        <a:defRPr sz="3733" b="0" kern="1200">
          <a:solidFill>
            <a:schemeClr val="accent1"/>
          </a:solidFill>
          <a:latin typeface="+mj-lt"/>
          <a:ea typeface="+mn-ea"/>
          <a:cs typeface="+mn-cs"/>
        </a:defRPr>
      </a:lvl1pPr>
      <a:lvl2pPr marL="0" indent="0" algn="l" defTabSz="914377" rtl="0" eaLnBrk="1" latinLnBrk="0" hangingPunct="1">
        <a:lnSpc>
          <a:spcPct val="90000"/>
        </a:lnSpc>
        <a:spcBef>
          <a:spcPts val="600"/>
        </a:spcBef>
        <a:buFont typeface="Arial" panose="020B0604020202020204" pitchFamily="34" charset="0"/>
        <a:buNone/>
        <a:defRPr sz="2400" kern="1200">
          <a:solidFill>
            <a:schemeClr val="tx1"/>
          </a:solidFill>
          <a:latin typeface="+mn-lt"/>
          <a:ea typeface="+mn-ea"/>
          <a:cs typeface="+mn-cs"/>
        </a:defRPr>
      </a:lvl2pPr>
      <a:lvl3pPr marL="233357"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457189"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4pPr>
      <a:lvl5pPr marL="690545" indent="-228594" algn="l" defTabSz="914377"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31.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3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8.emf"/><Relationship Id="rId4" Type="http://schemas.openxmlformats.org/officeDocument/2006/relationships/image" Target="../media/image27.emf"/></Relationships>
</file>

<file path=ppt/slides/_rels/slide3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3.xml"/><Relationship Id="rId5" Type="http://schemas.openxmlformats.org/officeDocument/2006/relationships/image" Target="../media/image8.png"/><Relationship Id="rId4" Type="http://schemas.openxmlformats.org/officeDocument/2006/relationships/hyperlink" Target="http://aka.ms/dotnetnativ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1621" y="746042"/>
            <a:ext cx="10751313" cy="2695311"/>
          </a:xfrm>
        </p:spPr>
        <p:txBody>
          <a:bodyPr/>
          <a:lstStyle/>
          <a:p>
            <a:r>
              <a:rPr lang="en-US" sz="6600" dirty="0" smtClean="0"/>
              <a:t>Reconnect();</a:t>
            </a:r>
            <a:br>
              <a:rPr lang="en-US" sz="6600" dirty="0" smtClean="0"/>
            </a:br>
            <a:r>
              <a:rPr lang="en-US" sz="3600" b="0" i="1" dirty="0" smtClean="0"/>
              <a:t>- Sevilla</a:t>
            </a:r>
            <a:endParaRPr lang="en-US" sz="3600" b="0" i="1" dirty="0"/>
          </a:p>
        </p:txBody>
      </p:sp>
      <p:sp>
        <p:nvSpPr>
          <p:cNvPr id="3" name="Subtitle 2"/>
          <p:cNvSpPr>
            <a:spLocks noGrp="1"/>
          </p:cNvSpPr>
          <p:nvPr>
            <p:ph type="subTitle" idx="1"/>
          </p:nvPr>
        </p:nvSpPr>
        <p:spPr>
          <a:xfrm>
            <a:off x="857875" y="3917603"/>
            <a:ext cx="10358804" cy="666196"/>
          </a:xfrm>
        </p:spPr>
        <p:txBody>
          <a:bodyPr/>
          <a:lstStyle/>
          <a:p>
            <a:r>
              <a:rPr lang="en-US" dirty="0" smtClean="0">
                <a:solidFill>
                  <a:schemeClr val="bg2">
                    <a:lumMod val="90000"/>
                  </a:schemeClr>
                </a:solidFill>
              </a:rPr>
              <a:t>CartujaDotNet</a:t>
            </a:r>
            <a:endParaRPr lang="en-US" dirty="0"/>
          </a:p>
        </p:txBody>
      </p:sp>
    </p:spTree>
    <p:extLst>
      <p:ext uri="{BB962C8B-B14F-4D97-AF65-F5344CB8AC3E}">
        <p14:creationId xmlns:p14="http://schemas.microsoft.com/office/powerpoint/2010/main" val="1975867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0" y="1649910"/>
            <a:ext cx="4244723" cy="5207605"/>
          </a:xfrm>
          <a:prstGeom prst="rect">
            <a:avLst/>
          </a:prstGeom>
          <a:solidFill>
            <a:srgbClr val="661F7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1320" tIns="2061777" rIns="179285" bIns="143428" numCol="1" rtlCol="0" anchor="t" anchorCtr="0" compatLnSpc="1">
            <a:prstTxWarp prst="textNoShape">
              <a:avLst/>
            </a:prstTxWarp>
          </a:bodyPr>
          <a:lstStyle/>
          <a:p>
            <a:pPr defTabSz="914169">
              <a:lnSpc>
                <a:spcPct val="90000"/>
              </a:lnSpc>
              <a:spcBef>
                <a:spcPts val="1765"/>
              </a:spcBef>
            </a:pPr>
            <a:endParaRPr lang="en-US" sz="2745" dirty="0">
              <a:gradFill>
                <a:gsLst>
                  <a:gs pos="100000">
                    <a:srgbClr val="FFFFFF"/>
                  </a:gs>
                  <a:gs pos="0">
                    <a:srgbClr val="FFFFFF"/>
                  </a:gs>
                </a:gsLst>
                <a:lin ang="5400000" scaled="0"/>
              </a:gradFill>
              <a:latin typeface="Segoe UI Light"/>
              <a:ea typeface="ＭＳ Ｐゴシック" charset="0"/>
            </a:endParaRPr>
          </a:p>
        </p:txBody>
      </p:sp>
      <p:sp>
        <p:nvSpPr>
          <p:cNvPr id="4" name="Title 1"/>
          <p:cNvSpPr>
            <a:spLocks noGrp="1"/>
          </p:cNvSpPr>
          <p:nvPr>
            <p:ph type="title"/>
          </p:nvPr>
        </p:nvSpPr>
        <p:spPr>
          <a:xfrm>
            <a:off x="269241" y="289958"/>
            <a:ext cx="11655840" cy="899537"/>
          </a:xfrm>
        </p:spPr>
        <p:txBody>
          <a:bodyPr/>
          <a:lstStyle/>
          <a:p>
            <a:r>
              <a:rPr lang="en-US" dirty="0" smtClean="0">
                <a:solidFill>
                  <a:srgbClr val="00BCF2"/>
                </a:solidFill>
              </a:rPr>
              <a:t>.NET Compiler Platform (“Roslyn”) </a:t>
            </a:r>
            <a:endParaRPr lang="en-US" dirty="0">
              <a:solidFill>
                <a:srgbClr val="00BCF2"/>
              </a:solidFill>
            </a:endParaRPr>
          </a:p>
        </p:txBody>
      </p:sp>
      <p:grpSp>
        <p:nvGrpSpPr>
          <p:cNvPr id="48" name="Group 47"/>
          <p:cNvGrpSpPr/>
          <p:nvPr/>
        </p:nvGrpSpPr>
        <p:grpSpPr>
          <a:xfrm>
            <a:off x="356394" y="1804608"/>
            <a:ext cx="7961591" cy="1771757"/>
            <a:chOff x="363539" y="1840296"/>
            <a:chExt cx="12210310" cy="1807280"/>
          </a:xfrm>
        </p:grpSpPr>
        <p:sp>
          <p:nvSpPr>
            <p:cNvPr id="6" name="Rectangle 5"/>
            <p:cNvSpPr/>
            <p:nvPr/>
          </p:nvSpPr>
          <p:spPr>
            <a:xfrm>
              <a:off x="363539" y="1840296"/>
              <a:ext cx="4779626" cy="1548414"/>
            </a:xfrm>
            <a:prstGeom prst="rect">
              <a:avLst/>
            </a:prstGeom>
          </p:spPr>
          <p:txBody>
            <a:bodyPr wrap="square">
              <a:spAutoFit/>
            </a:bodyPr>
            <a:lstStyle/>
            <a:p>
              <a:pPr defTabSz="914169">
                <a:lnSpc>
                  <a:spcPct val="90000"/>
                </a:lnSpc>
                <a:spcBef>
                  <a:spcPts val="883"/>
                </a:spcBef>
              </a:pPr>
              <a:r>
                <a:rPr lang="en-US" sz="2745" b="1" dirty="0" smtClean="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rPr>
                <a:t>DE</a:t>
              </a:r>
              <a:endParaRPr lang="en-US" sz="2745" b="1" dirty="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endParaRPr>
            </a:p>
            <a:p>
              <a:pPr defTabSz="914169">
                <a:lnSpc>
                  <a:spcPct val="90000"/>
                </a:lnSpc>
                <a:spcBef>
                  <a:spcPts val="883"/>
                </a:spcBef>
                <a:buClr>
                  <a:srgbClr val="FFFFFF"/>
                </a:buClr>
                <a:buSzPct val="80000"/>
              </a:pPr>
              <a:r>
                <a:rPr lang="en-US" sz="1961" dirty="0" err="1" smtClean="0">
                  <a:gradFill>
                    <a:gsLst>
                      <a:gs pos="100000">
                        <a:srgbClr val="FFFFFF"/>
                      </a:gs>
                      <a:gs pos="0">
                        <a:srgbClr val="FFFFFF"/>
                      </a:gs>
                    </a:gsLst>
                    <a:lin ang="5400000" scaled="0"/>
                  </a:gradFill>
                  <a:ea typeface="ＭＳ Ｐゴシック" charset="0"/>
                </a:rPr>
                <a:t>Compiladores</a:t>
              </a:r>
              <a:r>
                <a:rPr lang="en-US" sz="1961" dirty="0" smtClean="0">
                  <a:gradFill>
                    <a:gsLst>
                      <a:gs pos="100000">
                        <a:srgbClr val="FFFFFF"/>
                      </a:gs>
                      <a:gs pos="0">
                        <a:srgbClr val="FFFFFF"/>
                      </a:gs>
                    </a:gsLst>
                    <a:lin ang="5400000" scaled="0"/>
                  </a:gradFill>
                  <a:ea typeface="ＭＳ Ｐゴシック" charset="0"/>
                </a:rPr>
                <a:t> </a:t>
              </a:r>
              <a:r>
                <a:rPr lang="en-US" sz="1961" dirty="0" err="1" smtClean="0">
                  <a:gradFill>
                    <a:gsLst>
                      <a:gs pos="100000">
                        <a:srgbClr val="FFFFFF"/>
                      </a:gs>
                      <a:gs pos="0">
                        <a:srgbClr val="FFFFFF"/>
                      </a:gs>
                    </a:gsLst>
                    <a:lin ang="5400000" scaled="0"/>
                  </a:gradFill>
                  <a:ea typeface="ＭＳ Ｐゴシック" charset="0"/>
                </a:rPr>
                <a:t>cerrados</a:t>
              </a:r>
              <a:endParaRPr lang="en-US" sz="1961" dirty="0">
                <a:gradFill>
                  <a:gsLst>
                    <a:gs pos="100000">
                      <a:srgbClr val="FFFFFF"/>
                    </a:gs>
                    <a:gs pos="0">
                      <a:srgbClr val="FFFFFF"/>
                    </a:gs>
                  </a:gsLst>
                  <a:lin ang="5400000" scaled="0"/>
                </a:gradFill>
                <a:ea typeface="ＭＳ Ｐゴシック" charset="0"/>
              </a:endParaRPr>
            </a:p>
            <a:p>
              <a:pPr defTabSz="914169">
                <a:lnSpc>
                  <a:spcPct val="90000"/>
                </a:lnSpc>
                <a:spcBef>
                  <a:spcPts val="883"/>
                </a:spcBef>
                <a:buClr>
                  <a:srgbClr val="FFFFFF"/>
                </a:buClr>
                <a:buSzPct val="80000"/>
              </a:pPr>
              <a:r>
                <a:rPr lang="en-US" sz="1961" dirty="0" err="1" smtClean="0">
                  <a:gradFill>
                    <a:gsLst>
                      <a:gs pos="100000">
                        <a:srgbClr val="FFFFFF"/>
                      </a:gs>
                      <a:gs pos="0">
                        <a:srgbClr val="FFFFFF"/>
                      </a:gs>
                    </a:gsLst>
                    <a:lin ang="5400000" scaled="0"/>
                  </a:gradFill>
                  <a:ea typeface="ＭＳ Ｐゴシック" charset="0"/>
                </a:rPr>
                <a:t>Difícil</a:t>
              </a:r>
              <a:r>
                <a:rPr lang="en-US" sz="1961" dirty="0" smtClean="0">
                  <a:gradFill>
                    <a:gsLst>
                      <a:gs pos="100000">
                        <a:srgbClr val="FFFFFF"/>
                      </a:gs>
                      <a:gs pos="0">
                        <a:srgbClr val="FFFFFF"/>
                      </a:gs>
                    </a:gsLst>
                    <a:lin ang="5400000" scaled="0"/>
                  </a:gradFill>
                  <a:ea typeface="ＭＳ Ｐゴシック" charset="0"/>
                </a:rPr>
                <a:t> de extender la </a:t>
              </a:r>
              <a:r>
                <a:rPr lang="en-US" sz="1961" dirty="0" err="1" smtClean="0">
                  <a:gradFill>
                    <a:gsLst>
                      <a:gs pos="100000">
                        <a:srgbClr val="FFFFFF"/>
                      </a:gs>
                      <a:gs pos="0">
                        <a:srgbClr val="FFFFFF"/>
                      </a:gs>
                    </a:gsLst>
                    <a:lin ang="5400000" scaled="0"/>
                  </a:gradFill>
                  <a:ea typeface="ＭＳ Ｐゴシック" charset="0"/>
                </a:rPr>
                <a:t>experiencia</a:t>
              </a:r>
              <a:r>
                <a:rPr lang="en-US" sz="1961" dirty="0" smtClean="0">
                  <a:gradFill>
                    <a:gsLst>
                      <a:gs pos="100000">
                        <a:srgbClr val="FFFFFF"/>
                      </a:gs>
                      <a:gs pos="0">
                        <a:srgbClr val="FFFFFF"/>
                      </a:gs>
                    </a:gsLst>
                    <a:lin ang="5400000" scaled="0"/>
                  </a:gradFill>
                  <a:ea typeface="ＭＳ Ｐゴシック" charset="0"/>
                </a:rPr>
                <a:t> de </a:t>
              </a:r>
              <a:r>
                <a:rPr lang="en-US" sz="1961" dirty="0" err="1" smtClean="0">
                  <a:gradFill>
                    <a:gsLst>
                      <a:gs pos="100000">
                        <a:srgbClr val="FFFFFF"/>
                      </a:gs>
                      <a:gs pos="0">
                        <a:srgbClr val="FFFFFF"/>
                      </a:gs>
                    </a:gsLst>
                    <a:lin ang="5400000" scaled="0"/>
                  </a:gradFill>
                  <a:ea typeface="ＭＳ Ｐゴシック" charset="0"/>
                </a:rPr>
                <a:t>desarrollo</a:t>
              </a:r>
              <a:endParaRPr lang="en-US" sz="1961" dirty="0">
                <a:solidFill>
                  <a:srgbClr val="000000"/>
                </a:solidFill>
              </a:endParaRPr>
            </a:p>
          </p:txBody>
        </p:sp>
        <p:sp>
          <p:nvSpPr>
            <p:cNvPr id="11" name="Freeform 5"/>
            <p:cNvSpPr>
              <a:spLocks noEditPoints="1"/>
            </p:cNvSpPr>
            <p:nvPr/>
          </p:nvSpPr>
          <p:spPr bwMode="auto">
            <a:xfrm flipH="1">
              <a:off x="8469871" y="2002218"/>
              <a:ext cx="1235406" cy="843624"/>
            </a:xfrm>
            <a:custGeom>
              <a:avLst/>
              <a:gdLst>
                <a:gd name="T0" fmla="*/ 4246 w 4246"/>
                <a:gd name="T1" fmla="*/ 3414 h 4246"/>
                <a:gd name="T2" fmla="*/ 2233 w 4246"/>
                <a:gd name="T3" fmla="*/ 4246 h 4246"/>
                <a:gd name="T4" fmla="*/ 2233 w 4246"/>
                <a:gd name="T5" fmla="*/ 1760 h 4246"/>
                <a:gd name="T6" fmla="*/ 4246 w 4246"/>
                <a:gd name="T7" fmla="*/ 923 h 4246"/>
                <a:gd name="T8" fmla="*/ 4246 w 4246"/>
                <a:gd name="T9" fmla="*/ 3414 h 4246"/>
                <a:gd name="T10" fmla="*/ 4246 w 4246"/>
                <a:gd name="T11" fmla="*/ 3414 h 4246"/>
                <a:gd name="T12" fmla="*/ 4246 w 4246"/>
                <a:gd name="T13" fmla="*/ 3414 h 4246"/>
                <a:gd name="T14" fmla="*/ 2006 w 4246"/>
                <a:gd name="T15" fmla="*/ 1760 h 4246"/>
                <a:gd name="T16" fmla="*/ 0 w 4246"/>
                <a:gd name="T17" fmla="*/ 923 h 4246"/>
                <a:gd name="T18" fmla="*/ 0 w 4246"/>
                <a:gd name="T19" fmla="*/ 3414 h 4246"/>
                <a:gd name="T20" fmla="*/ 2006 w 4246"/>
                <a:gd name="T21" fmla="*/ 4246 h 4246"/>
                <a:gd name="T22" fmla="*/ 2006 w 4246"/>
                <a:gd name="T23" fmla="*/ 1760 h 4246"/>
                <a:gd name="T24" fmla="*/ 2006 w 4246"/>
                <a:gd name="T25" fmla="*/ 1760 h 4246"/>
                <a:gd name="T26" fmla="*/ 2006 w 4246"/>
                <a:gd name="T27" fmla="*/ 1760 h 4246"/>
                <a:gd name="T28" fmla="*/ 2120 w 4246"/>
                <a:gd name="T29" fmla="*/ 0 h 4246"/>
                <a:gd name="T30" fmla="*/ 0 w 4246"/>
                <a:gd name="T31" fmla="*/ 755 h 4246"/>
                <a:gd name="T32" fmla="*/ 2120 w 4246"/>
                <a:gd name="T33" fmla="*/ 1604 h 4246"/>
                <a:gd name="T34" fmla="*/ 4246 w 4246"/>
                <a:gd name="T35" fmla="*/ 755 h 4246"/>
                <a:gd name="T36" fmla="*/ 2120 w 4246"/>
                <a:gd name="T37" fmla="*/ 0 h 4246"/>
                <a:gd name="T38" fmla="*/ 2120 w 4246"/>
                <a:gd name="T39" fmla="*/ 0 h 4246"/>
                <a:gd name="T40" fmla="*/ 2120 w 4246"/>
                <a:gd name="T41" fmla="*/ 0 h 4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46" h="4246">
                  <a:moveTo>
                    <a:pt x="4246" y="3414"/>
                  </a:moveTo>
                  <a:lnTo>
                    <a:pt x="2233" y="4246"/>
                  </a:lnTo>
                  <a:lnTo>
                    <a:pt x="2233" y="1760"/>
                  </a:lnTo>
                  <a:lnTo>
                    <a:pt x="4246" y="923"/>
                  </a:lnTo>
                  <a:lnTo>
                    <a:pt x="4246" y="3414"/>
                  </a:lnTo>
                  <a:lnTo>
                    <a:pt x="4246" y="3414"/>
                  </a:lnTo>
                  <a:lnTo>
                    <a:pt x="4246" y="3414"/>
                  </a:lnTo>
                  <a:close/>
                  <a:moveTo>
                    <a:pt x="2006" y="1760"/>
                  </a:moveTo>
                  <a:lnTo>
                    <a:pt x="0" y="923"/>
                  </a:lnTo>
                  <a:lnTo>
                    <a:pt x="0" y="3414"/>
                  </a:lnTo>
                  <a:lnTo>
                    <a:pt x="2006" y="4246"/>
                  </a:lnTo>
                  <a:lnTo>
                    <a:pt x="2006" y="1760"/>
                  </a:lnTo>
                  <a:lnTo>
                    <a:pt x="2006" y="1760"/>
                  </a:lnTo>
                  <a:lnTo>
                    <a:pt x="2006" y="1760"/>
                  </a:lnTo>
                  <a:close/>
                  <a:moveTo>
                    <a:pt x="2120" y="0"/>
                  </a:moveTo>
                  <a:lnTo>
                    <a:pt x="0" y="755"/>
                  </a:lnTo>
                  <a:lnTo>
                    <a:pt x="2120" y="1604"/>
                  </a:lnTo>
                  <a:lnTo>
                    <a:pt x="4246" y="755"/>
                  </a:lnTo>
                  <a:lnTo>
                    <a:pt x="2120" y="0"/>
                  </a:lnTo>
                  <a:lnTo>
                    <a:pt x="2120" y="0"/>
                  </a:lnTo>
                  <a:lnTo>
                    <a:pt x="2120" y="0"/>
                  </a:lnTo>
                  <a:close/>
                </a:path>
              </a:pathLst>
            </a:custGeom>
            <a:solidFill>
              <a:schemeClr val="tx1">
                <a:lumMod val="75000"/>
              </a:schemeClr>
            </a:solidFill>
            <a:ln>
              <a:noFill/>
            </a:ln>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grpSp>
          <p:nvGrpSpPr>
            <p:cNvPr id="37" name="Group 36"/>
            <p:cNvGrpSpPr/>
            <p:nvPr/>
          </p:nvGrpSpPr>
          <p:grpSpPr>
            <a:xfrm>
              <a:off x="6326883" y="2070063"/>
              <a:ext cx="2186909" cy="738523"/>
              <a:chOff x="6326883" y="2267288"/>
              <a:chExt cx="2186909" cy="738523"/>
            </a:xfrm>
          </p:grpSpPr>
          <p:sp>
            <p:nvSpPr>
              <p:cNvPr id="13" name="TextBox 12"/>
              <p:cNvSpPr txBox="1"/>
              <p:nvPr/>
            </p:nvSpPr>
            <p:spPr>
              <a:xfrm>
                <a:off x="6326883" y="2267288"/>
                <a:ext cx="2186909" cy="738523"/>
              </a:xfrm>
              <a:prstGeom prst="rect">
                <a:avLst/>
              </a:prstGeom>
              <a:noFill/>
            </p:spPr>
            <p:txBody>
              <a:bodyPr wrap="square" lIns="179285" tIns="143428" rIns="179285" bIns="143428" rtlCol="0">
                <a:spAutoFit/>
              </a:bodyPr>
              <a:lstStyle/>
              <a:p>
                <a:pPr defTabSz="914437">
                  <a:lnSpc>
                    <a:spcPct val="90000"/>
                  </a:lnSpc>
                </a:pPr>
                <a:r>
                  <a:rPr lang="en-US" sz="1568" dirty="0">
                    <a:gradFill>
                      <a:gsLst>
                        <a:gs pos="2917">
                          <a:srgbClr val="404040"/>
                        </a:gs>
                        <a:gs pos="30000">
                          <a:srgbClr val="404040"/>
                        </a:gs>
                      </a:gsLst>
                      <a:lin ang="5400000" scaled="0"/>
                    </a:gradFill>
                  </a:rPr>
                  <a:t>C#, VB</a:t>
                </a:r>
              </a:p>
              <a:p>
                <a:pPr defTabSz="914437">
                  <a:lnSpc>
                    <a:spcPct val="90000"/>
                  </a:lnSpc>
                </a:pPr>
                <a:r>
                  <a:rPr lang="en-US" sz="1568" dirty="0">
                    <a:gradFill>
                      <a:gsLst>
                        <a:gs pos="2917">
                          <a:srgbClr val="404040"/>
                        </a:gs>
                        <a:gs pos="30000">
                          <a:srgbClr val="404040"/>
                        </a:gs>
                      </a:gsLst>
                      <a:lin ang="5400000" scaled="0"/>
                    </a:gradFill>
                  </a:rPr>
                  <a:t>Source code</a:t>
                </a:r>
              </a:p>
            </p:txBody>
          </p:sp>
          <p:cxnSp>
            <p:nvCxnSpPr>
              <p:cNvPr id="18" name="Straight Arrow Connector 17"/>
              <p:cNvCxnSpPr/>
              <p:nvPr/>
            </p:nvCxnSpPr>
            <p:spPr>
              <a:xfrm>
                <a:off x="769733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9820557" y="2070063"/>
              <a:ext cx="2753292" cy="960052"/>
              <a:chOff x="9820557" y="2267288"/>
              <a:chExt cx="2753292" cy="960052"/>
            </a:xfrm>
          </p:grpSpPr>
          <p:sp>
            <p:nvSpPr>
              <p:cNvPr id="17" name="TextBox 16"/>
              <p:cNvSpPr txBox="1"/>
              <p:nvPr/>
            </p:nvSpPr>
            <p:spPr>
              <a:xfrm>
                <a:off x="10386941" y="2267288"/>
                <a:ext cx="2186908" cy="960052"/>
              </a:xfrm>
              <a:prstGeom prst="rect">
                <a:avLst/>
              </a:prstGeom>
              <a:noFill/>
            </p:spPr>
            <p:txBody>
              <a:bodyPr wrap="square" lIns="179285" tIns="143428" rIns="179285" bIns="143428" rtlCol="0">
                <a:spAutoFit/>
              </a:bodyPr>
              <a:lstStyle/>
              <a:p>
                <a:pPr defTabSz="914437">
                  <a:lnSpc>
                    <a:spcPct val="90000"/>
                  </a:lnSpc>
                </a:pPr>
                <a:r>
                  <a:rPr lang="en-US" sz="1568" dirty="0">
                    <a:gradFill>
                      <a:gsLst>
                        <a:gs pos="2917">
                          <a:srgbClr val="404040"/>
                        </a:gs>
                        <a:gs pos="30000">
                          <a:srgbClr val="404040"/>
                        </a:gs>
                      </a:gsLst>
                      <a:lin ang="5400000" scaled="0"/>
                    </a:gradFill>
                  </a:rPr>
                  <a:t>.exe/.</a:t>
                </a:r>
                <a:r>
                  <a:rPr lang="en-US" sz="1568" dirty="0" err="1">
                    <a:gradFill>
                      <a:gsLst>
                        <a:gs pos="2917">
                          <a:srgbClr val="404040"/>
                        </a:gs>
                        <a:gs pos="30000">
                          <a:srgbClr val="404040"/>
                        </a:gs>
                      </a:gsLst>
                      <a:lin ang="5400000" scaled="0"/>
                    </a:gradFill>
                  </a:rPr>
                  <a:t>dil</a:t>
                </a:r>
                <a:endParaRPr lang="en-US" sz="1568" dirty="0">
                  <a:gradFill>
                    <a:gsLst>
                      <a:gs pos="2917">
                        <a:srgbClr val="404040"/>
                      </a:gs>
                      <a:gs pos="30000">
                        <a:srgbClr val="404040"/>
                      </a:gs>
                    </a:gsLst>
                    <a:lin ang="5400000" scaled="0"/>
                  </a:gradFill>
                </a:endParaRPr>
              </a:p>
              <a:p>
                <a:pPr defTabSz="914437">
                  <a:lnSpc>
                    <a:spcPct val="90000"/>
                  </a:lnSpc>
                </a:pPr>
                <a:r>
                  <a:rPr lang="en-US" sz="1568" dirty="0">
                    <a:gradFill>
                      <a:gsLst>
                        <a:gs pos="2917">
                          <a:srgbClr val="404040"/>
                        </a:gs>
                        <a:gs pos="30000">
                          <a:srgbClr val="404040"/>
                        </a:gs>
                      </a:gsLst>
                      <a:lin ang="5400000" scaled="0"/>
                    </a:gradFill>
                  </a:rPr>
                  <a:t>IL assemblies</a:t>
                </a:r>
              </a:p>
            </p:txBody>
          </p:sp>
          <p:cxnSp>
            <p:nvCxnSpPr>
              <p:cNvPr id="25" name="Straight Arrow Connector 24"/>
              <p:cNvCxnSpPr/>
              <p:nvPr/>
            </p:nvCxnSpPr>
            <p:spPr>
              <a:xfrm>
                <a:off x="982055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7536239" y="2909053"/>
              <a:ext cx="3115054" cy="738523"/>
            </a:xfrm>
            <a:prstGeom prst="rect">
              <a:avLst/>
            </a:prstGeom>
            <a:noFill/>
          </p:spPr>
          <p:txBody>
            <a:bodyPr wrap="square" lIns="179285" tIns="143428" rIns="179285" bIns="143428" rtlCol="0">
              <a:spAutoFit/>
            </a:bodyPr>
            <a:lstStyle/>
            <a:p>
              <a:pPr algn="ctr" defTabSz="914437">
                <a:lnSpc>
                  <a:spcPct val="90000"/>
                </a:lnSpc>
              </a:pPr>
              <a:r>
                <a:rPr lang="en-US" sz="1568" dirty="0">
                  <a:gradFill>
                    <a:gsLst>
                      <a:gs pos="9735">
                        <a:srgbClr val="404040"/>
                      </a:gs>
                      <a:gs pos="30000">
                        <a:srgbClr val="404040"/>
                      </a:gs>
                    </a:gsLst>
                    <a:lin ang="5400000" scaled="0"/>
                  </a:gradFill>
                </a:rPr>
                <a:t>Established .NET compilers</a:t>
              </a:r>
            </a:p>
          </p:txBody>
        </p:sp>
      </p:grpSp>
      <p:grpSp>
        <p:nvGrpSpPr>
          <p:cNvPr id="50" name="Group 49"/>
          <p:cNvGrpSpPr/>
          <p:nvPr/>
        </p:nvGrpSpPr>
        <p:grpSpPr>
          <a:xfrm>
            <a:off x="356394" y="3653108"/>
            <a:ext cx="7873207" cy="3022422"/>
            <a:chOff x="363539" y="3725862"/>
            <a:chExt cx="12210310" cy="3083027"/>
          </a:xfrm>
        </p:grpSpPr>
        <p:sp>
          <p:nvSpPr>
            <p:cNvPr id="19" name="Rectangle 18"/>
            <p:cNvSpPr/>
            <p:nvPr/>
          </p:nvSpPr>
          <p:spPr>
            <a:xfrm>
              <a:off x="363539" y="3725862"/>
              <a:ext cx="4971531" cy="2455597"/>
            </a:xfrm>
            <a:prstGeom prst="rect">
              <a:avLst/>
            </a:prstGeom>
          </p:spPr>
          <p:txBody>
            <a:bodyPr wrap="square">
              <a:spAutoFit/>
            </a:bodyPr>
            <a:lstStyle/>
            <a:p>
              <a:pPr defTabSz="914169">
                <a:lnSpc>
                  <a:spcPct val="90000"/>
                </a:lnSpc>
                <a:spcBef>
                  <a:spcPts val="883"/>
                </a:spcBef>
              </a:pPr>
              <a:r>
                <a:rPr lang="en-US" sz="2745" b="1" dirty="0" smtClean="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rPr>
                <a:t>A</a:t>
              </a:r>
              <a:endParaRPr lang="en-US" sz="2745" b="1" dirty="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endParaRPr>
            </a:p>
            <a:p>
              <a:pPr defTabSz="914169">
                <a:lnSpc>
                  <a:spcPct val="90000"/>
                </a:lnSpc>
                <a:spcBef>
                  <a:spcPts val="883"/>
                </a:spcBef>
                <a:buClr>
                  <a:srgbClr val="FFFFFF"/>
                </a:buClr>
                <a:buSzPct val="80000"/>
              </a:pPr>
              <a:r>
                <a:rPr lang="en-US" sz="1961" dirty="0">
                  <a:gradFill>
                    <a:gsLst>
                      <a:gs pos="100000">
                        <a:srgbClr val="FFFFFF"/>
                      </a:gs>
                      <a:gs pos="0">
                        <a:srgbClr val="FFFFFF"/>
                      </a:gs>
                    </a:gsLst>
                    <a:lin ang="5400000" scaled="0"/>
                  </a:gradFill>
                  <a:ea typeface="ＭＳ Ｐゴシック" charset="0"/>
                </a:rPr>
                <a:t>API: </a:t>
              </a:r>
              <a:r>
                <a:rPr lang="en-US" sz="1961" dirty="0" err="1" smtClean="0">
                  <a:gradFill>
                    <a:gsLst>
                      <a:gs pos="100000">
                        <a:srgbClr val="FFFFFF"/>
                      </a:gs>
                      <a:gs pos="0">
                        <a:srgbClr val="FFFFFF"/>
                      </a:gs>
                    </a:gsLst>
                    <a:lin ang="5400000" scaled="0"/>
                  </a:gradFill>
                  <a:ea typeface="ＭＳ Ｐゴシック" charset="0"/>
                </a:rPr>
                <a:t>Plataforma</a:t>
              </a:r>
              <a:r>
                <a:rPr lang="en-US" sz="1961" dirty="0" smtClean="0">
                  <a:gradFill>
                    <a:gsLst>
                      <a:gs pos="100000">
                        <a:srgbClr val="FFFFFF"/>
                      </a:gs>
                      <a:gs pos="0">
                        <a:srgbClr val="FFFFFF"/>
                      </a:gs>
                    </a:gsLst>
                    <a:lin ang="5400000" scaled="0"/>
                  </a:gradFill>
                  <a:ea typeface="ＭＳ Ｐゴシック" charset="0"/>
                </a:rPr>
                <a:t> </a:t>
              </a:r>
              <a:r>
                <a:rPr lang="en-US" sz="1961" dirty="0" err="1" smtClean="0">
                  <a:gradFill>
                    <a:gsLst>
                      <a:gs pos="100000">
                        <a:srgbClr val="FFFFFF"/>
                      </a:gs>
                      <a:gs pos="0">
                        <a:srgbClr val="FFFFFF"/>
                      </a:gs>
                    </a:gsLst>
                    <a:lin ang="5400000" scaled="0"/>
                  </a:gradFill>
                  <a:ea typeface="ＭＳ Ｐゴシック" charset="0"/>
                </a:rPr>
                <a:t>abierta</a:t>
              </a:r>
              <a:endParaRPr lang="en-US" sz="1961" dirty="0">
                <a:gradFill>
                  <a:gsLst>
                    <a:gs pos="100000">
                      <a:srgbClr val="FFFFFF"/>
                    </a:gs>
                    <a:gs pos="0">
                      <a:srgbClr val="FFFFFF"/>
                    </a:gs>
                  </a:gsLst>
                  <a:lin ang="5400000" scaled="0"/>
                </a:gradFill>
                <a:ea typeface="ＭＳ Ｐゴシック" charset="0"/>
              </a:endParaRPr>
            </a:p>
            <a:p>
              <a:pPr defTabSz="914169">
                <a:lnSpc>
                  <a:spcPct val="90000"/>
                </a:lnSpc>
                <a:spcBef>
                  <a:spcPts val="883"/>
                </a:spcBef>
                <a:buClr>
                  <a:srgbClr val="FFFFFF"/>
                </a:buClr>
                <a:buSzPct val="80000"/>
              </a:pPr>
              <a:r>
                <a:rPr lang="en-US" sz="1961" dirty="0" smtClean="0">
                  <a:gradFill>
                    <a:gsLst>
                      <a:gs pos="100000">
                        <a:srgbClr val="FFFFFF"/>
                      </a:gs>
                      <a:gs pos="0">
                        <a:srgbClr val="FFFFFF"/>
                      </a:gs>
                    </a:gsLst>
                    <a:lin ang="5400000" scaled="0"/>
                  </a:gradFill>
                  <a:ea typeface="ＭＳ Ｐゴシック" charset="0"/>
                </a:rPr>
                <a:t>Editor </a:t>
              </a:r>
              <a:r>
                <a:rPr lang="en-US" sz="1961" dirty="0" err="1" smtClean="0">
                  <a:gradFill>
                    <a:gsLst>
                      <a:gs pos="100000">
                        <a:srgbClr val="FFFFFF"/>
                      </a:gs>
                      <a:gs pos="0">
                        <a:srgbClr val="FFFFFF"/>
                      </a:gs>
                    </a:gsLst>
                    <a:lin ang="5400000" scaled="0"/>
                  </a:gradFill>
                  <a:ea typeface="ＭＳ Ｐゴシック" charset="0"/>
                </a:rPr>
                <a:t>personalizable</a:t>
              </a:r>
              <a:endParaRPr lang="en-US" sz="1961" dirty="0">
                <a:gradFill>
                  <a:gsLst>
                    <a:gs pos="100000">
                      <a:srgbClr val="FFFFFF"/>
                    </a:gs>
                    <a:gs pos="0">
                      <a:srgbClr val="FFFFFF"/>
                    </a:gs>
                  </a:gsLst>
                  <a:lin ang="5400000" scaled="0"/>
                </a:gradFill>
                <a:ea typeface="ＭＳ Ｐゴシック" charset="0"/>
              </a:endParaRPr>
            </a:p>
            <a:p>
              <a:pPr defTabSz="914169">
                <a:lnSpc>
                  <a:spcPct val="90000"/>
                </a:lnSpc>
                <a:spcBef>
                  <a:spcPts val="883"/>
                </a:spcBef>
                <a:buClr>
                  <a:srgbClr val="FFFFFF"/>
                </a:buClr>
                <a:buSzPct val="80000"/>
              </a:pPr>
              <a:r>
                <a:rPr lang="en-US" sz="1961" dirty="0">
                  <a:gradFill>
                    <a:gsLst>
                      <a:gs pos="100000">
                        <a:srgbClr val="FFFFFF"/>
                      </a:gs>
                      <a:gs pos="0">
                        <a:srgbClr val="FFFFFF"/>
                      </a:gs>
                    </a:gsLst>
                    <a:lin ang="5400000" scaled="0"/>
                  </a:gradFill>
                  <a:ea typeface="ＭＳ Ｐゴシック" charset="0"/>
                </a:rPr>
                <a:t>Code analysis</a:t>
              </a:r>
            </a:p>
            <a:p>
              <a:pPr defTabSz="914169">
                <a:lnSpc>
                  <a:spcPct val="90000"/>
                </a:lnSpc>
                <a:spcBef>
                  <a:spcPts val="883"/>
                </a:spcBef>
                <a:buClr>
                  <a:srgbClr val="FFFFFF"/>
                </a:buClr>
                <a:buSzPct val="80000"/>
              </a:pPr>
              <a:r>
                <a:rPr lang="en-US" sz="1961" dirty="0" err="1" smtClean="0">
                  <a:gradFill>
                    <a:gsLst>
                      <a:gs pos="100000">
                        <a:srgbClr val="FFFFFF"/>
                      </a:gs>
                      <a:gs pos="0">
                        <a:srgbClr val="FFFFFF"/>
                      </a:gs>
                    </a:gsLst>
                    <a:lin ang="5400000" scaled="0"/>
                  </a:gradFill>
                  <a:ea typeface="ＭＳ Ｐゴシック" charset="0"/>
                </a:rPr>
                <a:t>Diagnósticos</a:t>
              </a:r>
              <a:r>
                <a:rPr lang="en-US" sz="1961" dirty="0" smtClean="0">
                  <a:gradFill>
                    <a:gsLst>
                      <a:gs pos="100000">
                        <a:srgbClr val="FFFFFF"/>
                      </a:gs>
                      <a:gs pos="0">
                        <a:srgbClr val="FFFFFF"/>
                      </a:gs>
                    </a:gsLst>
                    <a:lin ang="5400000" scaled="0"/>
                  </a:gradFill>
                  <a:ea typeface="ＭＳ Ｐゴシック" charset="0"/>
                </a:rPr>
                <a:t> </a:t>
              </a:r>
              <a:r>
                <a:rPr lang="en-US" sz="1961" dirty="0" err="1" smtClean="0">
                  <a:gradFill>
                    <a:gsLst>
                      <a:gs pos="100000">
                        <a:srgbClr val="FFFFFF"/>
                      </a:gs>
                      <a:gs pos="0">
                        <a:srgbClr val="FFFFFF"/>
                      </a:gs>
                    </a:gsLst>
                    <a:lin ang="5400000" scaled="0"/>
                  </a:gradFill>
                  <a:ea typeface="ＭＳ Ｐゴシック" charset="0"/>
                </a:rPr>
                <a:t>personalizados</a:t>
              </a:r>
              <a:endParaRPr lang="en-US" sz="1961" dirty="0">
                <a:gradFill>
                  <a:gsLst>
                    <a:gs pos="100000">
                      <a:srgbClr val="FFFFFF"/>
                    </a:gs>
                    <a:gs pos="0">
                      <a:srgbClr val="FFFFFF"/>
                    </a:gs>
                  </a:gsLst>
                  <a:lin ang="5400000" scaled="0"/>
                </a:gradFill>
                <a:ea typeface="ＭＳ Ｐゴシック" charset="0"/>
              </a:endParaRPr>
            </a:p>
            <a:p>
              <a:pPr defTabSz="914169">
                <a:lnSpc>
                  <a:spcPct val="90000"/>
                </a:lnSpc>
                <a:spcBef>
                  <a:spcPts val="883"/>
                </a:spcBef>
                <a:buClr>
                  <a:srgbClr val="FFFFFF"/>
                </a:buClr>
                <a:buSzPct val="80000"/>
              </a:pPr>
              <a:r>
                <a:rPr lang="en-US" sz="1961" dirty="0" err="1" smtClean="0">
                  <a:gradFill>
                    <a:gsLst>
                      <a:gs pos="100000">
                        <a:srgbClr val="FFFFFF"/>
                      </a:gs>
                      <a:gs pos="0">
                        <a:srgbClr val="FFFFFF"/>
                      </a:gs>
                    </a:gsLst>
                    <a:lin ang="5400000" scaled="0"/>
                  </a:gradFill>
                  <a:ea typeface="ＭＳ Ｐゴシック" charset="0"/>
                </a:rPr>
                <a:t>Compiladores</a:t>
              </a:r>
              <a:r>
                <a:rPr lang="en-US" sz="1961" dirty="0" smtClean="0">
                  <a:gradFill>
                    <a:gsLst>
                      <a:gs pos="100000">
                        <a:srgbClr val="FFFFFF"/>
                      </a:gs>
                      <a:gs pos="0">
                        <a:srgbClr val="FFFFFF"/>
                      </a:gs>
                    </a:gsLst>
                    <a:lin ang="5400000" scaled="0"/>
                  </a:gradFill>
                  <a:ea typeface="ＭＳ Ｐゴシック" charset="0"/>
                </a:rPr>
                <a:t> Open Source</a:t>
              </a:r>
              <a:endParaRPr lang="en-US" sz="1961" dirty="0">
                <a:solidFill>
                  <a:srgbClr val="000000"/>
                </a:solidFill>
              </a:endParaRPr>
            </a:p>
          </p:txBody>
        </p:sp>
        <p:grpSp>
          <p:nvGrpSpPr>
            <p:cNvPr id="28" name="Group 8"/>
            <p:cNvGrpSpPr>
              <a:grpSpLocks noChangeAspect="1"/>
            </p:cNvGrpSpPr>
            <p:nvPr/>
          </p:nvGrpSpPr>
          <p:grpSpPr bwMode="auto">
            <a:xfrm>
              <a:off x="8242255" y="4303053"/>
              <a:ext cx="1690639" cy="1586889"/>
              <a:chOff x="1988" y="393"/>
              <a:chExt cx="3862" cy="3625"/>
            </a:xfrm>
            <a:solidFill>
              <a:srgbClr val="661F79"/>
            </a:solidFill>
          </p:grpSpPr>
          <p:sp>
            <p:nvSpPr>
              <p:cNvPr id="30" name="Freeform 9"/>
              <p:cNvSpPr>
                <a:spLocks/>
              </p:cNvSpPr>
              <p:nvPr/>
            </p:nvSpPr>
            <p:spPr bwMode="auto">
              <a:xfrm>
                <a:off x="2109" y="478"/>
                <a:ext cx="1777" cy="816"/>
              </a:xfrm>
              <a:custGeom>
                <a:avLst/>
                <a:gdLst>
                  <a:gd name="T0" fmla="*/ 729 w 751"/>
                  <a:gd name="T1" fmla="*/ 109 h 345"/>
                  <a:gd name="T2" fmla="*/ 723 w 751"/>
                  <a:gd name="T3" fmla="*/ 153 h 345"/>
                  <a:gd name="T4" fmla="*/ 231 w 751"/>
                  <a:gd name="T5" fmla="*/ 335 h 345"/>
                  <a:gd name="T6" fmla="*/ 152 w 751"/>
                  <a:gd name="T7" fmla="*/ 319 h 345"/>
                  <a:gd name="T8" fmla="*/ 19 w 751"/>
                  <a:gd name="T9" fmla="*/ 190 h 345"/>
                  <a:gd name="T10" fmla="*/ 31 w 751"/>
                  <a:gd name="T11" fmla="*/ 143 h 345"/>
                  <a:gd name="T12" fmla="*/ 514 w 751"/>
                  <a:gd name="T13" fmla="*/ 7 h 345"/>
                  <a:gd name="T14" fmla="*/ 600 w 751"/>
                  <a:gd name="T15" fmla="*/ 21 h 345"/>
                  <a:gd name="T16" fmla="*/ 729 w 751"/>
                  <a:gd name="T17" fmla="*/ 109 h 345"/>
                  <a:gd name="T18" fmla="*/ 729 w 751"/>
                  <a:gd name="T19" fmla="*/ 109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1" h="345">
                    <a:moveTo>
                      <a:pt x="729" y="109"/>
                    </a:moveTo>
                    <a:cubicBezTo>
                      <a:pt x="751" y="125"/>
                      <a:pt x="748" y="144"/>
                      <a:pt x="723" y="153"/>
                    </a:cubicBezTo>
                    <a:cubicBezTo>
                      <a:pt x="231" y="335"/>
                      <a:pt x="231" y="335"/>
                      <a:pt x="231" y="335"/>
                    </a:cubicBezTo>
                    <a:cubicBezTo>
                      <a:pt x="206" y="345"/>
                      <a:pt x="171" y="338"/>
                      <a:pt x="152" y="319"/>
                    </a:cubicBezTo>
                    <a:cubicBezTo>
                      <a:pt x="19" y="190"/>
                      <a:pt x="19" y="190"/>
                      <a:pt x="19" y="190"/>
                    </a:cubicBezTo>
                    <a:cubicBezTo>
                      <a:pt x="0" y="171"/>
                      <a:pt x="5" y="150"/>
                      <a:pt x="31" y="143"/>
                    </a:cubicBezTo>
                    <a:cubicBezTo>
                      <a:pt x="514" y="7"/>
                      <a:pt x="514" y="7"/>
                      <a:pt x="514" y="7"/>
                    </a:cubicBezTo>
                    <a:cubicBezTo>
                      <a:pt x="538" y="0"/>
                      <a:pt x="578" y="6"/>
                      <a:pt x="600" y="21"/>
                    </a:cubicBezTo>
                    <a:cubicBezTo>
                      <a:pt x="729" y="109"/>
                      <a:pt x="729" y="109"/>
                      <a:pt x="729" y="109"/>
                    </a:cubicBezTo>
                    <a:cubicBezTo>
                      <a:pt x="729" y="109"/>
                      <a:pt x="729" y="109"/>
                      <a:pt x="729"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sp>
            <p:nvSpPr>
              <p:cNvPr id="31" name="Freeform 10"/>
              <p:cNvSpPr>
                <a:spLocks/>
              </p:cNvSpPr>
              <p:nvPr/>
            </p:nvSpPr>
            <p:spPr bwMode="auto">
              <a:xfrm>
                <a:off x="4026" y="393"/>
                <a:ext cx="1749" cy="901"/>
              </a:xfrm>
              <a:custGeom>
                <a:avLst/>
                <a:gdLst>
                  <a:gd name="T0" fmla="*/ 597 w 739"/>
                  <a:gd name="T1" fmla="*/ 351 h 381"/>
                  <a:gd name="T2" fmla="*/ 522 w 739"/>
                  <a:gd name="T3" fmla="*/ 371 h 381"/>
                  <a:gd name="T4" fmla="*/ 32 w 739"/>
                  <a:gd name="T5" fmla="*/ 189 h 381"/>
                  <a:gd name="T6" fmla="*/ 17 w 739"/>
                  <a:gd name="T7" fmla="*/ 135 h 381"/>
                  <a:gd name="T8" fmla="*/ 103 w 739"/>
                  <a:gd name="T9" fmla="*/ 31 h 381"/>
                  <a:gd name="T10" fmla="*/ 180 w 739"/>
                  <a:gd name="T11" fmla="*/ 7 h 381"/>
                  <a:gd name="T12" fmla="*/ 706 w 739"/>
                  <a:gd name="T13" fmla="*/ 147 h 381"/>
                  <a:gd name="T14" fmla="*/ 722 w 739"/>
                  <a:gd name="T15" fmla="*/ 197 h 381"/>
                  <a:gd name="T16" fmla="*/ 597 w 739"/>
                  <a:gd name="T17" fmla="*/ 351 h 381"/>
                  <a:gd name="T18" fmla="*/ 597 w 739"/>
                  <a:gd name="T19" fmla="*/ 35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9" h="381">
                    <a:moveTo>
                      <a:pt x="597" y="351"/>
                    </a:moveTo>
                    <a:cubicBezTo>
                      <a:pt x="581" y="371"/>
                      <a:pt x="547" y="381"/>
                      <a:pt x="522" y="371"/>
                    </a:cubicBezTo>
                    <a:cubicBezTo>
                      <a:pt x="32" y="189"/>
                      <a:pt x="32" y="189"/>
                      <a:pt x="32" y="189"/>
                    </a:cubicBezTo>
                    <a:cubicBezTo>
                      <a:pt x="7" y="179"/>
                      <a:pt x="0" y="155"/>
                      <a:pt x="17" y="135"/>
                    </a:cubicBezTo>
                    <a:cubicBezTo>
                      <a:pt x="103" y="31"/>
                      <a:pt x="103" y="31"/>
                      <a:pt x="103" y="31"/>
                    </a:cubicBezTo>
                    <a:cubicBezTo>
                      <a:pt x="120" y="11"/>
                      <a:pt x="155" y="0"/>
                      <a:pt x="180" y="7"/>
                    </a:cubicBezTo>
                    <a:cubicBezTo>
                      <a:pt x="706" y="147"/>
                      <a:pt x="706" y="147"/>
                      <a:pt x="706" y="147"/>
                    </a:cubicBezTo>
                    <a:cubicBezTo>
                      <a:pt x="732" y="154"/>
                      <a:pt x="739" y="177"/>
                      <a:pt x="722" y="197"/>
                    </a:cubicBezTo>
                    <a:cubicBezTo>
                      <a:pt x="597" y="351"/>
                      <a:pt x="597" y="351"/>
                      <a:pt x="597" y="351"/>
                    </a:cubicBezTo>
                    <a:cubicBezTo>
                      <a:pt x="597" y="351"/>
                      <a:pt x="597" y="351"/>
                      <a:pt x="597"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sp>
            <p:nvSpPr>
              <p:cNvPr id="32" name="Freeform 11"/>
              <p:cNvSpPr>
                <a:spLocks/>
              </p:cNvSpPr>
              <p:nvPr/>
            </p:nvSpPr>
            <p:spPr bwMode="auto">
              <a:xfrm>
                <a:off x="4035" y="1370"/>
                <a:ext cx="1815" cy="1117"/>
              </a:xfrm>
              <a:custGeom>
                <a:avLst/>
                <a:gdLst>
                  <a:gd name="T0" fmla="*/ 234 w 767"/>
                  <a:gd name="T1" fmla="*/ 453 h 472"/>
                  <a:gd name="T2" fmla="*/ 316 w 767"/>
                  <a:gd name="T3" fmla="*/ 460 h 472"/>
                  <a:gd name="T4" fmla="*/ 738 w 767"/>
                  <a:gd name="T5" fmla="*/ 245 h 472"/>
                  <a:gd name="T6" fmla="*/ 748 w 767"/>
                  <a:gd name="T7" fmla="*/ 188 h 472"/>
                  <a:gd name="T8" fmla="*/ 597 w 767"/>
                  <a:gd name="T9" fmla="*/ 26 h 472"/>
                  <a:gd name="T10" fmla="*/ 520 w 767"/>
                  <a:gd name="T11" fmla="*/ 10 h 472"/>
                  <a:gd name="T12" fmla="*/ 27 w 767"/>
                  <a:gd name="T13" fmla="*/ 238 h 472"/>
                  <a:gd name="T14" fmla="*/ 21 w 767"/>
                  <a:gd name="T15" fmla="*/ 288 h 472"/>
                  <a:gd name="T16" fmla="*/ 234 w 767"/>
                  <a:gd name="T17" fmla="*/ 453 h 472"/>
                  <a:gd name="T18" fmla="*/ 234 w 767"/>
                  <a:gd name="T19" fmla="*/ 45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7" h="472">
                    <a:moveTo>
                      <a:pt x="234" y="453"/>
                    </a:moveTo>
                    <a:cubicBezTo>
                      <a:pt x="256" y="469"/>
                      <a:pt x="292" y="472"/>
                      <a:pt x="316" y="460"/>
                    </a:cubicBezTo>
                    <a:cubicBezTo>
                      <a:pt x="738" y="245"/>
                      <a:pt x="738" y="245"/>
                      <a:pt x="738" y="245"/>
                    </a:cubicBezTo>
                    <a:cubicBezTo>
                      <a:pt x="762" y="233"/>
                      <a:pt x="767" y="207"/>
                      <a:pt x="748" y="188"/>
                    </a:cubicBezTo>
                    <a:cubicBezTo>
                      <a:pt x="597" y="26"/>
                      <a:pt x="597" y="26"/>
                      <a:pt x="597" y="26"/>
                    </a:cubicBezTo>
                    <a:cubicBezTo>
                      <a:pt x="579" y="6"/>
                      <a:pt x="544" y="0"/>
                      <a:pt x="520" y="10"/>
                    </a:cubicBezTo>
                    <a:cubicBezTo>
                      <a:pt x="27" y="238"/>
                      <a:pt x="27" y="238"/>
                      <a:pt x="27" y="238"/>
                    </a:cubicBezTo>
                    <a:cubicBezTo>
                      <a:pt x="3" y="249"/>
                      <a:pt x="0" y="271"/>
                      <a:pt x="21" y="288"/>
                    </a:cubicBezTo>
                    <a:cubicBezTo>
                      <a:pt x="234" y="453"/>
                      <a:pt x="234" y="453"/>
                      <a:pt x="234" y="453"/>
                    </a:cubicBezTo>
                    <a:cubicBezTo>
                      <a:pt x="234" y="453"/>
                      <a:pt x="234" y="453"/>
                      <a:pt x="234" y="4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sp>
            <p:nvSpPr>
              <p:cNvPr id="33" name="Freeform 12"/>
              <p:cNvSpPr>
                <a:spLocks/>
              </p:cNvSpPr>
              <p:nvPr/>
            </p:nvSpPr>
            <p:spPr bwMode="auto">
              <a:xfrm>
                <a:off x="1988" y="1370"/>
                <a:ext cx="1908" cy="1212"/>
              </a:xfrm>
              <a:custGeom>
                <a:avLst/>
                <a:gdLst>
                  <a:gd name="T0" fmla="*/ 565 w 806"/>
                  <a:gd name="T1" fmla="*/ 490 h 512"/>
                  <a:gd name="T2" fmla="*/ 488 w 806"/>
                  <a:gd name="T3" fmla="*/ 498 h 512"/>
                  <a:gd name="T4" fmla="*/ 25 w 806"/>
                  <a:gd name="T5" fmla="*/ 234 h 512"/>
                  <a:gd name="T6" fmla="*/ 20 w 806"/>
                  <a:gd name="T7" fmla="*/ 179 h 512"/>
                  <a:gd name="T8" fmla="*/ 202 w 806"/>
                  <a:gd name="T9" fmla="*/ 22 h 512"/>
                  <a:gd name="T10" fmla="*/ 283 w 806"/>
                  <a:gd name="T11" fmla="*/ 10 h 512"/>
                  <a:gd name="T12" fmla="*/ 778 w 806"/>
                  <a:gd name="T13" fmla="*/ 238 h 512"/>
                  <a:gd name="T14" fmla="*/ 786 w 806"/>
                  <a:gd name="T15" fmla="*/ 290 h 512"/>
                  <a:gd name="T16" fmla="*/ 565 w 806"/>
                  <a:gd name="T17" fmla="*/ 490 h 512"/>
                  <a:gd name="T18" fmla="*/ 565 w 806"/>
                  <a:gd name="T19" fmla="*/ 49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6" h="512">
                    <a:moveTo>
                      <a:pt x="565" y="490"/>
                    </a:moveTo>
                    <a:cubicBezTo>
                      <a:pt x="545" y="508"/>
                      <a:pt x="511" y="512"/>
                      <a:pt x="488" y="498"/>
                    </a:cubicBezTo>
                    <a:cubicBezTo>
                      <a:pt x="25" y="234"/>
                      <a:pt x="25" y="234"/>
                      <a:pt x="25" y="234"/>
                    </a:cubicBezTo>
                    <a:cubicBezTo>
                      <a:pt x="1" y="220"/>
                      <a:pt x="0" y="195"/>
                      <a:pt x="20" y="179"/>
                    </a:cubicBezTo>
                    <a:cubicBezTo>
                      <a:pt x="202" y="22"/>
                      <a:pt x="202" y="22"/>
                      <a:pt x="202" y="22"/>
                    </a:cubicBezTo>
                    <a:cubicBezTo>
                      <a:pt x="223" y="5"/>
                      <a:pt x="259" y="0"/>
                      <a:pt x="283" y="10"/>
                    </a:cubicBezTo>
                    <a:cubicBezTo>
                      <a:pt x="778" y="238"/>
                      <a:pt x="778" y="238"/>
                      <a:pt x="778" y="238"/>
                    </a:cubicBezTo>
                    <a:cubicBezTo>
                      <a:pt x="802" y="249"/>
                      <a:pt x="806" y="273"/>
                      <a:pt x="786" y="290"/>
                    </a:cubicBezTo>
                    <a:cubicBezTo>
                      <a:pt x="565" y="490"/>
                      <a:pt x="565" y="490"/>
                      <a:pt x="565" y="490"/>
                    </a:cubicBezTo>
                    <a:cubicBezTo>
                      <a:pt x="565" y="490"/>
                      <a:pt x="565" y="490"/>
                      <a:pt x="565" y="4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sp>
            <p:nvSpPr>
              <p:cNvPr id="34" name="Freeform 13"/>
              <p:cNvSpPr>
                <a:spLocks/>
              </p:cNvSpPr>
              <p:nvPr/>
            </p:nvSpPr>
            <p:spPr bwMode="auto">
              <a:xfrm>
                <a:off x="2542" y="2291"/>
                <a:ext cx="1325" cy="1727"/>
              </a:xfrm>
              <a:custGeom>
                <a:avLst/>
                <a:gdLst>
                  <a:gd name="T0" fmla="*/ 560 w 560"/>
                  <a:gd name="T1" fmla="*/ 34 h 730"/>
                  <a:gd name="T2" fmla="*/ 524 w 560"/>
                  <a:gd name="T3" fmla="*/ 18 h 730"/>
                  <a:gd name="T4" fmla="*/ 335 w 560"/>
                  <a:gd name="T5" fmla="*/ 188 h 730"/>
                  <a:gd name="T6" fmla="*/ 257 w 560"/>
                  <a:gd name="T7" fmla="*/ 197 h 730"/>
                  <a:gd name="T8" fmla="*/ 42 w 560"/>
                  <a:gd name="T9" fmla="*/ 74 h 730"/>
                  <a:gd name="T10" fmla="*/ 0 w 560"/>
                  <a:gd name="T11" fmla="*/ 98 h 730"/>
                  <a:gd name="T12" fmla="*/ 0 w 560"/>
                  <a:gd name="T13" fmla="*/ 427 h 730"/>
                  <a:gd name="T14" fmla="*/ 43 w 560"/>
                  <a:gd name="T15" fmla="*/ 495 h 730"/>
                  <a:gd name="T16" fmla="*/ 516 w 560"/>
                  <a:gd name="T17" fmla="*/ 719 h 730"/>
                  <a:gd name="T18" fmla="*/ 560 w 560"/>
                  <a:gd name="T19" fmla="*/ 692 h 730"/>
                  <a:gd name="T20" fmla="*/ 560 w 560"/>
                  <a:gd name="T21" fmla="*/ 34 h 730"/>
                  <a:gd name="T22" fmla="*/ 560 w 560"/>
                  <a:gd name="T23" fmla="*/ 34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0" h="730">
                    <a:moveTo>
                      <a:pt x="560" y="34"/>
                    </a:moveTo>
                    <a:cubicBezTo>
                      <a:pt x="560" y="7"/>
                      <a:pt x="544" y="0"/>
                      <a:pt x="524" y="18"/>
                    </a:cubicBezTo>
                    <a:cubicBezTo>
                      <a:pt x="335" y="188"/>
                      <a:pt x="335" y="188"/>
                      <a:pt x="335" y="188"/>
                    </a:cubicBezTo>
                    <a:cubicBezTo>
                      <a:pt x="316" y="206"/>
                      <a:pt x="281" y="210"/>
                      <a:pt x="257" y="197"/>
                    </a:cubicBezTo>
                    <a:cubicBezTo>
                      <a:pt x="42" y="74"/>
                      <a:pt x="42" y="74"/>
                      <a:pt x="42" y="74"/>
                    </a:cubicBezTo>
                    <a:cubicBezTo>
                      <a:pt x="19" y="60"/>
                      <a:pt x="0" y="72"/>
                      <a:pt x="0" y="98"/>
                    </a:cubicBezTo>
                    <a:cubicBezTo>
                      <a:pt x="0" y="427"/>
                      <a:pt x="0" y="427"/>
                      <a:pt x="0" y="427"/>
                    </a:cubicBezTo>
                    <a:cubicBezTo>
                      <a:pt x="0" y="453"/>
                      <a:pt x="19" y="484"/>
                      <a:pt x="43" y="495"/>
                    </a:cubicBezTo>
                    <a:cubicBezTo>
                      <a:pt x="516" y="719"/>
                      <a:pt x="516" y="719"/>
                      <a:pt x="516" y="719"/>
                    </a:cubicBezTo>
                    <a:cubicBezTo>
                      <a:pt x="541" y="730"/>
                      <a:pt x="560" y="718"/>
                      <a:pt x="560" y="692"/>
                    </a:cubicBezTo>
                    <a:cubicBezTo>
                      <a:pt x="560" y="34"/>
                      <a:pt x="560" y="34"/>
                      <a:pt x="560" y="34"/>
                    </a:cubicBezTo>
                    <a:cubicBezTo>
                      <a:pt x="560" y="34"/>
                      <a:pt x="560" y="34"/>
                      <a:pt x="56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sp>
            <p:nvSpPr>
              <p:cNvPr id="35" name="Freeform 14"/>
              <p:cNvSpPr>
                <a:spLocks/>
              </p:cNvSpPr>
              <p:nvPr/>
            </p:nvSpPr>
            <p:spPr bwMode="auto">
              <a:xfrm>
                <a:off x="4045" y="2262"/>
                <a:ext cx="1316" cy="1746"/>
              </a:xfrm>
              <a:custGeom>
                <a:avLst/>
                <a:gdLst>
                  <a:gd name="T0" fmla="*/ 304 w 556"/>
                  <a:gd name="T1" fmla="*/ 166 h 738"/>
                  <a:gd name="T2" fmla="*/ 223 w 556"/>
                  <a:gd name="T3" fmla="*/ 158 h 738"/>
                  <a:gd name="T4" fmla="*/ 39 w 556"/>
                  <a:gd name="T5" fmla="*/ 16 h 738"/>
                  <a:gd name="T6" fmla="*/ 0 w 556"/>
                  <a:gd name="T7" fmla="*/ 35 h 738"/>
                  <a:gd name="T8" fmla="*/ 0 w 556"/>
                  <a:gd name="T9" fmla="*/ 700 h 738"/>
                  <a:gd name="T10" fmla="*/ 44 w 556"/>
                  <a:gd name="T11" fmla="*/ 727 h 738"/>
                  <a:gd name="T12" fmla="*/ 513 w 556"/>
                  <a:gd name="T13" fmla="*/ 505 h 738"/>
                  <a:gd name="T14" fmla="*/ 556 w 556"/>
                  <a:gd name="T15" fmla="*/ 437 h 738"/>
                  <a:gd name="T16" fmla="*/ 556 w 556"/>
                  <a:gd name="T17" fmla="*/ 87 h 738"/>
                  <a:gd name="T18" fmla="*/ 513 w 556"/>
                  <a:gd name="T19" fmla="*/ 60 h 738"/>
                  <a:gd name="T20" fmla="*/ 304 w 556"/>
                  <a:gd name="T21" fmla="*/ 166 h 738"/>
                  <a:gd name="T22" fmla="*/ 304 w 556"/>
                  <a:gd name="T23" fmla="*/ 166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6" h="738">
                    <a:moveTo>
                      <a:pt x="304" y="166"/>
                    </a:moveTo>
                    <a:cubicBezTo>
                      <a:pt x="281" y="179"/>
                      <a:pt x="244" y="175"/>
                      <a:pt x="223" y="158"/>
                    </a:cubicBezTo>
                    <a:cubicBezTo>
                      <a:pt x="39" y="16"/>
                      <a:pt x="39" y="16"/>
                      <a:pt x="39" y="16"/>
                    </a:cubicBezTo>
                    <a:cubicBezTo>
                      <a:pt x="17" y="0"/>
                      <a:pt x="0" y="8"/>
                      <a:pt x="0" y="35"/>
                    </a:cubicBezTo>
                    <a:cubicBezTo>
                      <a:pt x="0" y="700"/>
                      <a:pt x="0" y="700"/>
                      <a:pt x="0" y="700"/>
                    </a:cubicBezTo>
                    <a:cubicBezTo>
                      <a:pt x="0" y="726"/>
                      <a:pt x="20" y="738"/>
                      <a:pt x="44" y="727"/>
                    </a:cubicBezTo>
                    <a:cubicBezTo>
                      <a:pt x="513" y="505"/>
                      <a:pt x="513" y="505"/>
                      <a:pt x="513" y="505"/>
                    </a:cubicBezTo>
                    <a:cubicBezTo>
                      <a:pt x="537" y="494"/>
                      <a:pt x="556" y="463"/>
                      <a:pt x="556" y="437"/>
                    </a:cubicBezTo>
                    <a:cubicBezTo>
                      <a:pt x="556" y="87"/>
                      <a:pt x="556" y="87"/>
                      <a:pt x="556" y="87"/>
                    </a:cubicBezTo>
                    <a:cubicBezTo>
                      <a:pt x="556" y="60"/>
                      <a:pt x="537" y="48"/>
                      <a:pt x="513" y="60"/>
                    </a:cubicBezTo>
                    <a:cubicBezTo>
                      <a:pt x="304" y="166"/>
                      <a:pt x="304" y="166"/>
                      <a:pt x="304" y="166"/>
                    </a:cubicBezTo>
                    <a:cubicBezTo>
                      <a:pt x="304" y="166"/>
                      <a:pt x="304" y="166"/>
                      <a:pt x="304"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3" tIns="44821" rIns="89643" bIns="44821" numCol="1" anchor="t" anchorCtr="0" compatLnSpc="1">
                <a:prstTxWarp prst="textNoShape">
                  <a:avLst/>
                </a:prstTxWarp>
              </a:bodyPr>
              <a:lstStyle/>
              <a:p>
                <a:pPr defTabSz="914437"/>
                <a:endParaRPr lang="en-US" sz="1765">
                  <a:solidFill>
                    <a:srgbClr val="404040"/>
                  </a:solidFill>
                </a:endParaRPr>
              </a:p>
            </p:txBody>
          </p:sp>
        </p:grpSp>
        <p:sp>
          <p:nvSpPr>
            <p:cNvPr id="36" name="TextBox 35"/>
            <p:cNvSpPr txBox="1"/>
            <p:nvPr/>
          </p:nvSpPr>
          <p:spPr>
            <a:xfrm>
              <a:off x="7507284" y="5848834"/>
              <a:ext cx="3115055" cy="960055"/>
            </a:xfrm>
            <a:prstGeom prst="rect">
              <a:avLst/>
            </a:prstGeom>
            <a:noFill/>
          </p:spPr>
          <p:txBody>
            <a:bodyPr wrap="square" lIns="179285" tIns="143428" rIns="179285" bIns="143428" rtlCol="0">
              <a:spAutoFit/>
            </a:bodyPr>
            <a:lstStyle/>
            <a:p>
              <a:pPr algn="ctr" defTabSz="914437">
                <a:lnSpc>
                  <a:spcPct val="90000"/>
                </a:lnSpc>
              </a:pPr>
              <a:r>
                <a:rPr lang="en-US" sz="1568" dirty="0">
                  <a:gradFill>
                    <a:gsLst>
                      <a:gs pos="9735">
                        <a:srgbClr val="404040"/>
                      </a:gs>
                      <a:gs pos="30000">
                        <a:srgbClr val="404040"/>
                      </a:gs>
                    </a:gsLst>
                    <a:lin ang="5400000" scaled="0"/>
                  </a:gradFill>
                </a:rPr>
                <a:t>.NET Compilers Platform</a:t>
              </a:r>
            </a:p>
            <a:p>
              <a:pPr algn="ctr" defTabSz="914437">
                <a:lnSpc>
                  <a:spcPct val="90000"/>
                </a:lnSpc>
              </a:pPr>
              <a:r>
                <a:rPr lang="en-US" sz="1568" dirty="0">
                  <a:gradFill>
                    <a:gsLst>
                      <a:gs pos="9735">
                        <a:srgbClr val="404040"/>
                      </a:gs>
                      <a:gs pos="30000">
                        <a:srgbClr val="404040"/>
                      </a:gs>
                    </a:gsLst>
                    <a:lin ang="5400000" scaled="0"/>
                  </a:gradFill>
                </a:rPr>
                <a:t>(a.k.a. ROSLYN)</a:t>
              </a:r>
            </a:p>
          </p:txBody>
        </p:sp>
        <p:grpSp>
          <p:nvGrpSpPr>
            <p:cNvPr id="38" name="Group 37"/>
            <p:cNvGrpSpPr/>
            <p:nvPr/>
          </p:nvGrpSpPr>
          <p:grpSpPr>
            <a:xfrm>
              <a:off x="6326883" y="4852668"/>
              <a:ext cx="2186909" cy="738525"/>
              <a:chOff x="6326883" y="2267288"/>
              <a:chExt cx="2186909" cy="738525"/>
            </a:xfrm>
          </p:grpSpPr>
          <p:sp>
            <p:nvSpPr>
              <p:cNvPr id="39" name="TextBox 38"/>
              <p:cNvSpPr txBox="1"/>
              <p:nvPr/>
            </p:nvSpPr>
            <p:spPr>
              <a:xfrm>
                <a:off x="6326883" y="2267288"/>
                <a:ext cx="2186909" cy="738525"/>
              </a:xfrm>
              <a:prstGeom prst="rect">
                <a:avLst/>
              </a:prstGeom>
              <a:noFill/>
            </p:spPr>
            <p:txBody>
              <a:bodyPr wrap="square" lIns="179285" tIns="143428" rIns="179285" bIns="143428" rtlCol="0">
                <a:spAutoFit/>
              </a:bodyPr>
              <a:lstStyle/>
              <a:p>
                <a:pPr defTabSz="914437">
                  <a:lnSpc>
                    <a:spcPct val="90000"/>
                  </a:lnSpc>
                </a:pPr>
                <a:r>
                  <a:rPr lang="en-US" sz="1568" dirty="0">
                    <a:gradFill>
                      <a:gsLst>
                        <a:gs pos="2917">
                          <a:srgbClr val="404040"/>
                        </a:gs>
                        <a:gs pos="30000">
                          <a:srgbClr val="404040"/>
                        </a:gs>
                      </a:gsLst>
                      <a:lin ang="5400000" scaled="0"/>
                    </a:gradFill>
                  </a:rPr>
                  <a:t>C#, VB</a:t>
                </a:r>
              </a:p>
              <a:p>
                <a:pPr defTabSz="914437">
                  <a:lnSpc>
                    <a:spcPct val="90000"/>
                  </a:lnSpc>
                </a:pPr>
                <a:r>
                  <a:rPr lang="en-US" sz="1568" dirty="0">
                    <a:gradFill>
                      <a:gsLst>
                        <a:gs pos="2917">
                          <a:srgbClr val="404040"/>
                        </a:gs>
                        <a:gs pos="30000">
                          <a:srgbClr val="404040"/>
                        </a:gs>
                      </a:gsLst>
                      <a:lin ang="5400000" scaled="0"/>
                    </a:gradFill>
                  </a:rPr>
                  <a:t>Source code</a:t>
                </a:r>
              </a:p>
            </p:txBody>
          </p:sp>
          <p:cxnSp>
            <p:nvCxnSpPr>
              <p:cNvPr id="40" name="Straight Arrow Connector 39"/>
              <p:cNvCxnSpPr/>
              <p:nvPr/>
            </p:nvCxnSpPr>
            <p:spPr>
              <a:xfrm>
                <a:off x="769733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9820557" y="4852668"/>
              <a:ext cx="2753292" cy="960054"/>
              <a:chOff x="9820557" y="2267288"/>
              <a:chExt cx="2753292" cy="960054"/>
            </a:xfrm>
          </p:grpSpPr>
          <p:sp>
            <p:nvSpPr>
              <p:cNvPr id="43" name="TextBox 42"/>
              <p:cNvSpPr txBox="1"/>
              <p:nvPr/>
            </p:nvSpPr>
            <p:spPr>
              <a:xfrm>
                <a:off x="10386941" y="2267288"/>
                <a:ext cx="2186908" cy="960054"/>
              </a:xfrm>
              <a:prstGeom prst="rect">
                <a:avLst/>
              </a:prstGeom>
              <a:noFill/>
            </p:spPr>
            <p:txBody>
              <a:bodyPr wrap="square" lIns="179285" tIns="143428" rIns="179285" bIns="143428" rtlCol="0">
                <a:spAutoFit/>
              </a:bodyPr>
              <a:lstStyle/>
              <a:p>
                <a:pPr defTabSz="914437">
                  <a:lnSpc>
                    <a:spcPct val="90000"/>
                  </a:lnSpc>
                </a:pPr>
                <a:r>
                  <a:rPr lang="en-US" sz="1568" dirty="0">
                    <a:gradFill>
                      <a:gsLst>
                        <a:gs pos="2917">
                          <a:srgbClr val="404040"/>
                        </a:gs>
                        <a:gs pos="30000">
                          <a:srgbClr val="404040"/>
                        </a:gs>
                      </a:gsLst>
                      <a:lin ang="5400000" scaled="0"/>
                    </a:gradFill>
                  </a:rPr>
                  <a:t>.exe/.</a:t>
                </a:r>
                <a:r>
                  <a:rPr lang="en-US" sz="1568" dirty="0" err="1">
                    <a:gradFill>
                      <a:gsLst>
                        <a:gs pos="2917">
                          <a:srgbClr val="404040"/>
                        </a:gs>
                        <a:gs pos="30000">
                          <a:srgbClr val="404040"/>
                        </a:gs>
                      </a:gsLst>
                      <a:lin ang="5400000" scaled="0"/>
                    </a:gradFill>
                  </a:rPr>
                  <a:t>dil</a:t>
                </a:r>
                <a:endParaRPr lang="en-US" sz="1568" dirty="0">
                  <a:gradFill>
                    <a:gsLst>
                      <a:gs pos="2917">
                        <a:srgbClr val="404040"/>
                      </a:gs>
                      <a:gs pos="30000">
                        <a:srgbClr val="404040"/>
                      </a:gs>
                    </a:gsLst>
                    <a:lin ang="5400000" scaled="0"/>
                  </a:gradFill>
                </a:endParaRPr>
              </a:p>
              <a:p>
                <a:pPr defTabSz="914437">
                  <a:lnSpc>
                    <a:spcPct val="90000"/>
                  </a:lnSpc>
                </a:pPr>
                <a:r>
                  <a:rPr lang="en-US" sz="1568" dirty="0">
                    <a:gradFill>
                      <a:gsLst>
                        <a:gs pos="2917">
                          <a:srgbClr val="404040"/>
                        </a:gs>
                        <a:gs pos="30000">
                          <a:srgbClr val="404040"/>
                        </a:gs>
                      </a:gsLst>
                      <a:lin ang="5400000" scaled="0"/>
                    </a:gradFill>
                  </a:rPr>
                  <a:t>IL assemblies</a:t>
                </a:r>
              </a:p>
            </p:txBody>
          </p:sp>
          <p:cxnSp>
            <p:nvCxnSpPr>
              <p:cNvPr id="44" name="Straight Arrow Connector 43"/>
              <p:cNvCxnSpPr/>
              <p:nvPr/>
            </p:nvCxnSpPr>
            <p:spPr>
              <a:xfrm>
                <a:off x="982055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49" name="Group 48"/>
          <p:cNvGrpSpPr/>
          <p:nvPr/>
        </p:nvGrpSpPr>
        <p:grpSpPr>
          <a:xfrm>
            <a:off x="6030259" y="3414914"/>
            <a:ext cx="2919039" cy="724007"/>
            <a:chOff x="9087575" y="3482896"/>
            <a:chExt cx="2977572" cy="738525"/>
          </a:xfrm>
        </p:grpSpPr>
        <p:cxnSp>
          <p:nvCxnSpPr>
            <p:cNvPr id="46" name="Straight Arrow Connector 45"/>
            <p:cNvCxnSpPr/>
            <p:nvPr/>
          </p:nvCxnSpPr>
          <p:spPr>
            <a:xfrm rot="5400000">
              <a:off x="8766852" y="3852103"/>
              <a:ext cx="641445" cy="0"/>
            </a:xfrm>
            <a:prstGeom prst="straightConnector1">
              <a:avLst/>
            </a:prstGeom>
            <a:ln w="38100">
              <a:solidFill>
                <a:srgbClr val="661F79"/>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9142733" y="3482896"/>
              <a:ext cx="2922414" cy="738525"/>
            </a:xfrm>
            <a:prstGeom prst="rect">
              <a:avLst/>
            </a:prstGeom>
            <a:noFill/>
          </p:spPr>
          <p:txBody>
            <a:bodyPr wrap="square" lIns="179285" tIns="143428" rIns="179285" bIns="143428" rtlCol="0">
              <a:spAutoFit/>
            </a:bodyPr>
            <a:lstStyle/>
            <a:p>
              <a:pPr defTabSz="914437">
                <a:lnSpc>
                  <a:spcPct val="90000"/>
                </a:lnSpc>
              </a:pPr>
              <a:r>
                <a:rPr lang="en-US" sz="1568" dirty="0">
                  <a:gradFill>
                    <a:gsLst>
                      <a:gs pos="76991">
                        <a:srgbClr val="661F79"/>
                      </a:gs>
                      <a:gs pos="30000">
                        <a:srgbClr val="661F79"/>
                      </a:gs>
                    </a:gsLst>
                    <a:lin ang="5400000" scaled="0"/>
                  </a:gradFill>
                </a:rPr>
                <a:t>Open platform </a:t>
              </a:r>
              <a:br>
                <a:rPr lang="en-US" sz="1568" dirty="0">
                  <a:gradFill>
                    <a:gsLst>
                      <a:gs pos="76991">
                        <a:srgbClr val="661F79"/>
                      </a:gs>
                      <a:gs pos="30000">
                        <a:srgbClr val="661F79"/>
                      </a:gs>
                    </a:gsLst>
                    <a:lin ang="5400000" scaled="0"/>
                  </a:gradFill>
                </a:rPr>
              </a:br>
              <a:r>
                <a:rPr lang="en-US" sz="1568" dirty="0">
                  <a:gradFill>
                    <a:gsLst>
                      <a:gs pos="76991">
                        <a:srgbClr val="661F79"/>
                      </a:gs>
                      <a:gs pos="30000">
                        <a:srgbClr val="661F79"/>
                      </a:gs>
                    </a:gsLst>
                    <a:lin ang="5400000" scaled="0"/>
                  </a:gradFill>
                </a:rPr>
                <a:t>for developers</a:t>
              </a:r>
            </a:p>
          </p:txBody>
        </p:sp>
      </p:grpSp>
    </p:spTree>
    <p:extLst>
      <p:ext uri="{BB962C8B-B14F-4D97-AF65-F5344CB8AC3E}">
        <p14:creationId xmlns:p14="http://schemas.microsoft.com/office/powerpoint/2010/main" val="3436252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00" fill="hold"/>
                                        <p:tgtEl>
                                          <p:spTgt spid="15"/>
                                        </p:tgtEl>
                                        <p:attrNameLst>
                                          <p:attrName>ppt_x</p:attrName>
                                        </p:attrNameLst>
                                      </p:cBhvr>
                                      <p:tavLst>
                                        <p:tav tm="0">
                                          <p:val>
                                            <p:strVal val="0-#ppt_w/2"/>
                                          </p:val>
                                        </p:tav>
                                        <p:tav tm="100000">
                                          <p:val>
                                            <p:strVal val="#ppt_x"/>
                                          </p:val>
                                        </p:tav>
                                      </p:tavLst>
                                    </p:anim>
                                    <p:anim calcmode="lin" valueType="num">
                                      <p:cBhvr additive="base">
                                        <p:cTn id="8" dur="7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200"/>
                            </p:stCondLst>
                            <p:childTnLst>
                              <p:par>
                                <p:cTn id="14" presetID="10" presetClass="entr" presetSubtype="0"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500"/>
                                        <p:tgtEl>
                                          <p:spTgt spid="49"/>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.NET Native</a:t>
            </a:r>
            <a:endParaRPr lang="en-US" dirty="0"/>
          </a:p>
        </p:txBody>
      </p:sp>
    </p:spTree>
    <p:extLst>
      <p:ext uri="{BB962C8B-B14F-4D97-AF65-F5344CB8AC3E}">
        <p14:creationId xmlns:p14="http://schemas.microsoft.com/office/powerpoint/2010/main" val="400380829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59019" y="1189178"/>
            <a:ext cx="7550915" cy="2676021"/>
          </a:xfrm>
        </p:spPr>
        <p:txBody>
          <a:bodyPr/>
          <a:lstStyle/>
          <a:p>
            <a:r>
              <a:rPr lang="en-US" dirty="0" smtClean="0"/>
              <a:t>.NET</a:t>
            </a:r>
          </a:p>
          <a:p>
            <a:pPr lvl="1"/>
            <a:r>
              <a:rPr lang="en-US" dirty="0" err="1" smtClean="0"/>
              <a:t>Mismas</a:t>
            </a:r>
            <a:r>
              <a:rPr lang="en-US" dirty="0" smtClean="0"/>
              <a:t> </a:t>
            </a:r>
            <a:r>
              <a:rPr lang="en-US" dirty="0" err="1" smtClean="0"/>
              <a:t>características</a:t>
            </a:r>
            <a:r>
              <a:rPr lang="en-US" dirty="0" smtClean="0"/>
              <a:t> que .NET </a:t>
            </a:r>
          </a:p>
          <a:p>
            <a:pPr lvl="1"/>
            <a:r>
              <a:rPr lang="en-US" dirty="0" smtClean="0"/>
              <a:t>Class library </a:t>
            </a:r>
            <a:r>
              <a:rPr lang="en-US" dirty="0" err="1" smtClean="0"/>
              <a:t>refactorizadas</a:t>
            </a:r>
            <a:endParaRPr lang="en-US" dirty="0" smtClean="0"/>
          </a:p>
          <a:p>
            <a:pPr lvl="1"/>
            <a:r>
              <a:rPr lang="en-US" dirty="0" smtClean="0"/>
              <a:t>Runtime </a:t>
            </a:r>
            <a:r>
              <a:rPr lang="en-US" dirty="0" err="1" smtClean="0"/>
              <a:t>refactorizado</a:t>
            </a:r>
            <a:endParaRPr lang="en-US" dirty="0" smtClean="0"/>
          </a:p>
          <a:p>
            <a:r>
              <a:rPr lang="en-US" dirty="0" smtClean="0"/>
              <a:t>Native</a:t>
            </a:r>
          </a:p>
          <a:p>
            <a:pPr lvl="1"/>
            <a:r>
              <a:rPr lang="en-US" dirty="0" err="1" smtClean="0"/>
              <a:t>Optimizaciones</a:t>
            </a:r>
            <a:r>
              <a:rPr lang="en-US" dirty="0" smtClean="0"/>
              <a:t> C++ </a:t>
            </a:r>
          </a:p>
        </p:txBody>
      </p:sp>
      <p:sp>
        <p:nvSpPr>
          <p:cNvPr id="17" name="Title 16"/>
          <p:cNvSpPr>
            <a:spLocks noGrp="1"/>
          </p:cNvSpPr>
          <p:nvPr>
            <p:ph type="title"/>
          </p:nvPr>
        </p:nvSpPr>
        <p:spPr/>
        <p:txBody>
          <a:bodyPr/>
          <a:lstStyle/>
          <a:p>
            <a:r>
              <a:rPr lang="en-US" dirty="0" smtClean="0">
                <a:solidFill>
                  <a:srgbClr val="00BCF2"/>
                </a:solidFill>
              </a:rPr>
              <a:t>¿</a:t>
            </a:r>
            <a:r>
              <a:rPr lang="en-US" dirty="0" err="1" smtClean="0">
                <a:solidFill>
                  <a:srgbClr val="00BCF2"/>
                </a:solidFill>
              </a:rPr>
              <a:t>Qué</a:t>
            </a:r>
            <a:r>
              <a:rPr lang="en-US" dirty="0" smtClean="0">
                <a:solidFill>
                  <a:srgbClr val="00BCF2"/>
                </a:solidFill>
              </a:rPr>
              <a:t> </a:t>
            </a:r>
            <a:r>
              <a:rPr lang="en-US" dirty="0" err="1" smtClean="0">
                <a:solidFill>
                  <a:srgbClr val="00BCF2"/>
                </a:solidFill>
              </a:rPr>
              <a:t>es</a:t>
            </a:r>
            <a:r>
              <a:rPr lang="en-US" dirty="0" smtClean="0">
                <a:solidFill>
                  <a:srgbClr val="00BCF2"/>
                </a:solidFill>
              </a:rPr>
              <a:t> .NET Native?</a:t>
            </a:r>
            <a:endParaRPr lang="en-US" dirty="0">
              <a:solidFill>
                <a:srgbClr val="00BCF2"/>
              </a:solidFill>
            </a:endParaRPr>
          </a:p>
        </p:txBody>
      </p:sp>
    </p:spTree>
    <p:extLst>
      <p:ext uri="{BB962C8B-B14F-4D97-AF65-F5344CB8AC3E}">
        <p14:creationId xmlns:p14="http://schemas.microsoft.com/office/powerpoint/2010/main" val="2812394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smtClean="0">
                <a:solidFill>
                  <a:srgbClr val="00BCF2"/>
                </a:solidFill>
              </a:rPr>
              <a:t>Compilando</a:t>
            </a:r>
            <a:r>
              <a:rPr lang="en-US" dirty="0" smtClean="0">
                <a:solidFill>
                  <a:srgbClr val="00BCF2"/>
                </a:solidFill>
              </a:rPr>
              <a:t> </a:t>
            </a:r>
            <a:r>
              <a:rPr lang="en-US" dirty="0" err="1" smtClean="0">
                <a:solidFill>
                  <a:srgbClr val="00BCF2"/>
                </a:solidFill>
              </a:rPr>
              <a:t>tu</a:t>
            </a:r>
            <a:r>
              <a:rPr lang="en-US" dirty="0" smtClean="0">
                <a:solidFill>
                  <a:srgbClr val="00BCF2"/>
                </a:solidFill>
              </a:rPr>
              <a:t> App</a:t>
            </a:r>
            <a:endParaRPr lang="en-US" dirty="0">
              <a:solidFill>
                <a:srgbClr val="00BCF2"/>
              </a:solidFill>
            </a:endParaRPr>
          </a:p>
        </p:txBody>
      </p:sp>
      <p:pic>
        <p:nvPicPr>
          <p:cNvPr id="10" name="Picture 9"/>
          <p:cNvPicPr>
            <a:picLocks noChangeAspect="1"/>
          </p:cNvPicPr>
          <p:nvPr/>
        </p:nvPicPr>
        <p:blipFill>
          <a:blip r:embed="rId2"/>
          <a:stretch>
            <a:fillRect/>
          </a:stretch>
        </p:blipFill>
        <p:spPr>
          <a:xfrm>
            <a:off x="789270" y="1893890"/>
            <a:ext cx="4685625" cy="1745917"/>
          </a:xfrm>
          <a:prstGeom prst="rect">
            <a:avLst/>
          </a:prstGeom>
        </p:spPr>
      </p:pic>
    </p:spTree>
    <p:extLst>
      <p:ext uri="{BB962C8B-B14F-4D97-AF65-F5344CB8AC3E}">
        <p14:creationId xmlns:p14="http://schemas.microsoft.com/office/powerpoint/2010/main" val="3155790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smtClean="0">
                <a:solidFill>
                  <a:srgbClr val="00BCF2"/>
                </a:solidFill>
              </a:rPr>
              <a:t>Compilando</a:t>
            </a:r>
            <a:r>
              <a:rPr lang="en-US" dirty="0" smtClean="0">
                <a:solidFill>
                  <a:srgbClr val="00BCF2"/>
                </a:solidFill>
              </a:rPr>
              <a:t> </a:t>
            </a:r>
            <a:r>
              <a:rPr lang="en-US" dirty="0" err="1" smtClean="0">
                <a:solidFill>
                  <a:srgbClr val="00BCF2"/>
                </a:solidFill>
              </a:rPr>
              <a:t>tu</a:t>
            </a:r>
            <a:r>
              <a:rPr lang="en-US" dirty="0" smtClean="0">
                <a:solidFill>
                  <a:srgbClr val="00BCF2"/>
                </a:solidFill>
              </a:rPr>
              <a:t> App</a:t>
            </a:r>
            <a:endParaRPr lang="en-US" dirty="0">
              <a:solidFill>
                <a:srgbClr val="00BCF2"/>
              </a:solidFill>
            </a:endParaRPr>
          </a:p>
        </p:txBody>
      </p:sp>
      <p:pic>
        <p:nvPicPr>
          <p:cNvPr id="5" name="Picture 4"/>
          <p:cNvPicPr>
            <a:picLocks noChangeAspect="1"/>
          </p:cNvPicPr>
          <p:nvPr/>
        </p:nvPicPr>
        <p:blipFill>
          <a:blip r:embed="rId2"/>
          <a:stretch>
            <a:fillRect/>
          </a:stretch>
        </p:blipFill>
        <p:spPr>
          <a:xfrm>
            <a:off x="789270" y="1893889"/>
            <a:ext cx="4888828" cy="3563584"/>
          </a:xfrm>
          <a:prstGeom prst="rect">
            <a:avLst/>
          </a:prstGeom>
        </p:spPr>
      </p:pic>
    </p:spTree>
    <p:extLst>
      <p:ext uri="{BB962C8B-B14F-4D97-AF65-F5344CB8AC3E}">
        <p14:creationId xmlns:p14="http://schemas.microsoft.com/office/powerpoint/2010/main" val="1645671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smtClean="0">
                <a:solidFill>
                  <a:srgbClr val="00BCF2"/>
                </a:solidFill>
              </a:rPr>
              <a:t>Compilando</a:t>
            </a:r>
            <a:r>
              <a:rPr lang="en-US" dirty="0" smtClean="0">
                <a:solidFill>
                  <a:srgbClr val="00BCF2"/>
                </a:solidFill>
              </a:rPr>
              <a:t> </a:t>
            </a:r>
            <a:r>
              <a:rPr lang="en-US" dirty="0" err="1" smtClean="0">
                <a:solidFill>
                  <a:srgbClr val="00BCF2"/>
                </a:solidFill>
              </a:rPr>
              <a:t>tu</a:t>
            </a:r>
            <a:r>
              <a:rPr lang="en-US" dirty="0" smtClean="0">
                <a:solidFill>
                  <a:srgbClr val="00BCF2"/>
                </a:solidFill>
              </a:rPr>
              <a:t> App</a:t>
            </a:r>
            <a:endParaRPr lang="en-US" dirty="0">
              <a:solidFill>
                <a:srgbClr val="00BCF2"/>
              </a:solidFill>
            </a:endParaRPr>
          </a:p>
        </p:txBody>
      </p:sp>
      <p:pic>
        <p:nvPicPr>
          <p:cNvPr id="3" name="Picture 2"/>
          <p:cNvPicPr>
            <a:picLocks noChangeAspect="1"/>
          </p:cNvPicPr>
          <p:nvPr/>
        </p:nvPicPr>
        <p:blipFill>
          <a:blip r:embed="rId2"/>
          <a:stretch>
            <a:fillRect/>
          </a:stretch>
        </p:blipFill>
        <p:spPr>
          <a:xfrm>
            <a:off x="359017" y="1676248"/>
            <a:ext cx="9073667" cy="3505504"/>
          </a:xfrm>
          <a:prstGeom prst="rect">
            <a:avLst/>
          </a:prstGeom>
        </p:spPr>
      </p:pic>
    </p:spTree>
    <p:extLst>
      <p:ext uri="{BB962C8B-B14F-4D97-AF65-F5344CB8AC3E}">
        <p14:creationId xmlns:p14="http://schemas.microsoft.com/office/powerpoint/2010/main" val="74449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solidFill>
                  <a:srgbClr val="00BCF2"/>
                </a:solidFill>
              </a:rPr>
              <a:t>Rendimiento</a:t>
            </a:r>
            <a:endParaRPr lang="en-US" dirty="0">
              <a:solidFill>
                <a:srgbClr val="00BCF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008862535"/>
              </p:ext>
            </p:extLst>
          </p:nvPr>
        </p:nvGraphicFramePr>
        <p:xfrm>
          <a:off x="2711742" y="1458115"/>
          <a:ext cx="4545986" cy="4051784"/>
        </p:xfrm>
        <a:graphic>
          <a:graphicData uri="http://schemas.openxmlformats.org/drawingml/2006/table">
            <a:tbl>
              <a:tblPr firstRow="1" bandCol="1">
                <a:tableStyleId>{21E4AEA4-8DFA-4A89-87EB-49C32662AFE0}</a:tableStyleId>
              </a:tblPr>
              <a:tblGrid>
                <a:gridCol w="2319383">
                  <a:extLst>
                    <a:ext uri="{9D8B030D-6E8A-4147-A177-3AD203B41FA5}">
                      <a16:colId xmlns:a16="http://schemas.microsoft.com/office/drawing/2014/main" xmlns="" val="3808608185"/>
                    </a:ext>
                  </a:extLst>
                </a:gridCol>
                <a:gridCol w="2226603">
                  <a:extLst>
                    <a:ext uri="{9D8B030D-6E8A-4147-A177-3AD203B41FA5}">
                      <a16:colId xmlns:a16="http://schemas.microsoft.com/office/drawing/2014/main" xmlns="" val="2337250646"/>
                    </a:ext>
                  </a:extLst>
                </a:gridCol>
              </a:tblGrid>
              <a:tr h="902456">
                <a:tc>
                  <a:txBody>
                    <a:bodyPr/>
                    <a:lstStyle/>
                    <a:p>
                      <a:pPr algn="ctr" fontAlgn="b"/>
                      <a:endParaRPr lang="en-US" sz="2700" b="0" u="none" strike="noStrike" kern="1200" dirty="0">
                        <a:gradFill>
                          <a:gsLst>
                            <a:gs pos="0">
                              <a:srgbClr val="FFFFFF"/>
                            </a:gs>
                            <a:gs pos="100000">
                              <a:srgbClr val="FFFFFF"/>
                            </a:gs>
                          </a:gsLst>
                          <a:lin ang="5400000" scaled="0"/>
                        </a:gradFill>
                        <a:latin typeface="+mn-lt"/>
                        <a:ea typeface="Segoe UI" pitchFamily="34" charset="0"/>
                        <a:cs typeface="Segoe UI" pitchFamily="34" charset="0"/>
                      </a:endParaRPr>
                    </a:p>
                  </a:txBody>
                  <a:tcPr marL="89643" marR="89643" marT="44828" marB="4482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700" b="0" u="none" strike="noStrike" kern="1200" dirty="0" err="1" smtClean="0">
                          <a:gradFill>
                            <a:gsLst>
                              <a:gs pos="0">
                                <a:schemeClr val="tx1"/>
                              </a:gs>
                              <a:gs pos="100000">
                                <a:schemeClr val="tx1"/>
                              </a:gs>
                            </a:gsLst>
                            <a:lin ang="5400000" scaled="0"/>
                          </a:gradFill>
                          <a:latin typeface="+mn-lt"/>
                          <a:ea typeface="Segoe UI" pitchFamily="34" charset="0"/>
                          <a:cs typeface="Segoe UI" pitchFamily="34" charset="0"/>
                        </a:rPr>
                        <a:t>Mejoras</a:t>
                      </a:r>
                      <a:r>
                        <a:rPr lang="en-US" sz="27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 con </a:t>
                      </a:r>
                      <a:r>
                        <a:rPr lang="en-US" sz="2700" b="0" u="none" strike="noStrike" kern="1200" dirty="0" err="1" smtClean="0">
                          <a:gradFill>
                            <a:gsLst>
                              <a:gs pos="0">
                                <a:schemeClr val="tx1"/>
                              </a:gs>
                              <a:gs pos="100000">
                                <a:schemeClr val="tx1"/>
                              </a:gs>
                            </a:gsLst>
                            <a:lin ang="5400000" scaled="0"/>
                          </a:gradFill>
                          <a:latin typeface="+mn-lt"/>
                          <a:ea typeface="Segoe UI" pitchFamily="34" charset="0"/>
                          <a:cs typeface="Segoe UI" pitchFamily="34" charset="0"/>
                        </a:rPr>
                        <a:t>respecto</a:t>
                      </a:r>
                      <a:r>
                        <a:rPr lang="en-US" sz="2700" b="0" u="none" strike="noStrike" kern="1200" dirty="0" smtClean="0">
                          <a:gradFill>
                            <a:gsLst>
                              <a:gs pos="0">
                                <a:schemeClr val="tx1"/>
                              </a:gs>
                              <a:gs pos="100000">
                                <a:schemeClr val="tx1"/>
                              </a:gs>
                            </a:gsLst>
                            <a:lin ang="5400000" scaled="0"/>
                          </a:gradFill>
                          <a:latin typeface="+mn-lt"/>
                          <a:ea typeface="Segoe UI" pitchFamily="34" charset="0"/>
                          <a:cs typeface="Segoe UI" pitchFamily="34" charset="0"/>
                        </a:rPr>
                        <a:t>  NGEN</a:t>
                      </a:r>
                      <a:endParaRPr lang="en-US" sz="27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marL="89643" marR="89643" marT="44828" marB="4482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11700878"/>
                  </a:ext>
                </a:extLst>
              </a:tr>
              <a:tr h="569197">
                <a:tc>
                  <a:txBody>
                    <a:bodyPr/>
                    <a:lstStyle/>
                    <a:p>
                      <a:pPr marL="0" algn="ctr" defTabSz="914400" rtl="0" eaLnBrk="1" fontAlgn="b" latinLnBrk="0" hangingPunct="1"/>
                      <a:r>
                        <a:rPr lang="en-US" sz="2700" b="0" u="none" strike="noStrike" kern="1200" dirty="0" smtClean="0">
                          <a:ln>
                            <a:noFill/>
                          </a:ln>
                          <a:gradFill>
                            <a:gsLst>
                              <a:gs pos="0">
                                <a:srgbClr val="FFFFFF"/>
                              </a:gs>
                              <a:gs pos="100000">
                                <a:srgbClr val="FFFFFF"/>
                              </a:gs>
                            </a:gsLst>
                            <a:lin ang="5400000" scaled="0"/>
                          </a:gradFill>
                          <a:latin typeface="+mn-lt"/>
                        </a:rPr>
                        <a:t>Startup de cero</a:t>
                      </a:r>
                      <a:endParaRPr lang="en-US" sz="2700" b="0" u="none" strike="noStrike" kern="1200" dirty="0">
                        <a:ln>
                          <a:noFill/>
                        </a:ln>
                        <a:gradFill>
                          <a:gsLst>
                            <a:gs pos="0">
                              <a:srgbClr val="FFFFFF"/>
                            </a:gs>
                            <a:gs pos="100000">
                              <a:srgbClr val="FFFFFF"/>
                            </a:gs>
                          </a:gsLst>
                          <a:lin ang="5400000" scaled="0"/>
                        </a:gradFill>
                        <a:latin typeface="+mn-lt"/>
                        <a:ea typeface="+mn-ea"/>
                        <a:cs typeface="+mn-cs"/>
                      </a:endParaRPr>
                    </a:p>
                  </a:txBody>
                  <a:tcPr marL="89643" marR="89643" marT="44828" marB="44828" anchor="ctr">
                    <a:lnL w="3175" cap="flat" cmpd="sng" algn="ctr">
                      <a:solidFill>
                        <a:schemeClr val="accent2"/>
                      </a:solidFill>
                      <a:prstDash val="solid"/>
                      <a:round/>
                      <a:headEnd type="none" w="med" len="med"/>
                      <a:tailEnd type="none" w="med" len="med"/>
                    </a:lnL>
                    <a:lnR w="3175" cap="flat" cmpd="sng" algn="ctr">
                      <a:solidFill>
                        <a:schemeClr val="accent2"/>
                      </a:solidFill>
                      <a:prstDash val="solid"/>
                      <a:round/>
                      <a:headEnd type="none" w="med" len="med"/>
                      <a:tailEnd type="none" w="med" len="med"/>
                    </a:lnR>
                    <a:lnT w="3175" cap="flat" cmpd="sng" algn="ctr">
                      <a:solidFill>
                        <a:schemeClr val="accent2"/>
                      </a:solidFill>
                      <a:prstDash val="solid"/>
                      <a:round/>
                      <a:headEnd type="none" w="med" len="med"/>
                      <a:tailEnd type="none" w="med" len="med"/>
                    </a:lnT>
                    <a:lnB w="31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2700" dirty="0" smtClean="0">
                          <a:solidFill>
                            <a:srgbClr val="00B050"/>
                          </a:solidFill>
                        </a:rPr>
                        <a:t>39%</a:t>
                      </a:r>
                      <a:endParaRPr lang="en-US" sz="2700" dirty="0">
                        <a:solidFill>
                          <a:srgbClr val="00B050"/>
                        </a:solidFill>
                      </a:endParaRPr>
                    </a:p>
                  </a:txBody>
                  <a:tcPr marL="89643" marR="89643" marT="44828" marB="44828" anchor="ctr" anchorCtr="1">
                    <a:lnL w="3175" cap="flat" cmpd="sng" algn="ctr">
                      <a:solidFill>
                        <a:schemeClr val="accent2"/>
                      </a:solidFill>
                      <a:prstDash val="solid"/>
                      <a:round/>
                      <a:headEnd type="none" w="med" len="med"/>
                      <a:tailEnd type="none" w="med" len="med"/>
                    </a:lnL>
                    <a:lnR w="3175" cap="flat" cmpd="sng" algn="ctr">
                      <a:solidFill>
                        <a:schemeClr val="accent2"/>
                      </a:solidFill>
                      <a:prstDash val="solid"/>
                      <a:round/>
                      <a:headEnd type="none" w="med" len="med"/>
                      <a:tailEnd type="none" w="med" len="med"/>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solidFill>
                      <a:schemeClr val="tx1">
                        <a:alpha val="6000"/>
                      </a:schemeClr>
                    </a:solidFill>
                  </a:tcPr>
                </a:tc>
                <a:extLst>
                  <a:ext uri="{0D108BD9-81ED-4DB2-BD59-A6C34878D82A}">
                    <a16:rowId xmlns:a16="http://schemas.microsoft.com/office/drawing/2014/main" xmlns="" val="3688356004"/>
                  </a:ext>
                </a:extLst>
              </a:tr>
              <a:tr h="569197">
                <a:tc>
                  <a:txBody>
                    <a:bodyPr/>
                    <a:lstStyle/>
                    <a:p>
                      <a:pPr marL="0" algn="ctr" defTabSz="914400" rtl="0" eaLnBrk="1" fontAlgn="b" latinLnBrk="0" hangingPunct="1"/>
                      <a:r>
                        <a:rPr lang="en-US" sz="2700" b="0" u="none" strike="noStrike" kern="1200" dirty="0" smtClean="0">
                          <a:ln>
                            <a:noFill/>
                          </a:ln>
                          <a:gradFill>
                            <a:gsLst>
                              <a:gs pos="0">
                                <a:srgbClr val="FFFFFF"/>
                              </a:gs>
                              <a:gs pos="100000">
                                <a:srgbClr val="FFFFFF"/>
                              </a:gs>
                            </a:gsLst>
                            <a:lin ang="5400000" scaled="0"/>
                          </a:gradFill>
                          <a:latin typeface="+mn-lt"/>
                          <a:ea typeface="+mn-ea"/>
                          <a:cs typeface="+mn-cs"/>
                        </a:rPr>
                        <a:t>Startup </a:t>
                      </a:r>
                      <a:r>
                        <a:rPr lang="en-US" sz="2700" b="0" u="none" strike="noStrike" kern="1200" dirty="0" err="1" smtClean="0">
                          <a:ln>
                            <a:noFill/>
                          </a:ln>
                          <a:gradFill>
                            <a:gsLst>
                              <a:gs pos="0">
                                <a:srgbClr val="FFFFFF"/>
                              </a:gs>
                              <a:gs pos="100000">
                                <a:srgbClr val="FFFFFF"/>
                              </a:gs>
                            </a:gsLst>
                            <a:lin ang="5400000" scaled="0"/>
                          </a:gradFill>
                          <a:latin typeface="+mn-lt"/>
                          <a:ea typeface="+mn-ea"/>
                          <a:cs typeface="+mn-cs"/>
                        </a:rPr>
                        <a:t>reanudación</a:t>
                      </a:r>
                      <a:endParaRPr lang="en-US" sz="2700" b="0" u="none" strike="noStrike" kern="1200" dirty="0">
                        <a:ln>
                          <a:noFill/>
                        </a:ln>
                        <a:gradFill>
                          <a:gsLst>
                            <a:gs pos="0">
                              <a:srgbClr val="FFFFFF"/>
                            </a:gs>
                            <a:gs pos="100000">
                              <a:srgbClr val="FFFFFF"/>
                            </a:gs>
                          </a:gsLst>
                          <a:lin ang="5400000" scaled="0"/>
                        </a:gradFill>
                        <a:latin typeface="+mn-lt"/>
                        <a:ea typeface="+mn-ea"/>
                        <a:cs typeface="+mn-cs"/>
                      </a:endParaRPr>
                    </a:p>
                  </a:txBody>
                  <a:tcPr marL="89643" marR="89643" marT="44828" marB="44828" anchor="ctr">
                    <a:lnL w="3175" cap="flat" cmpd="sng" algn="ctr">
                      <a:solidFill>
                        <a:schemeClr val="accent2"/>
                      </a:solidFill>
                      <a:prstDash val="solid"/>
                      <a:round/>
                      <a:headEnd type="none" w="med" len="med"/>
                      <a:tailEnd type="none" w="med" len="med"/>
                    </a:lnL>
                    <a:lnR w="3175" cap="flat" cmpd="sng" algn="ctr">
                      <a:solidFill>
                        <a:schemeClr val="accent2"/>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2700" dirty="0" smtClean="0">
                          <a:solidFill>
                            <a:srgbClr val="00B050"/>
                          </a:solidFill>
                        </a:rPr>
                        <a:t>31%</a:t>
                      </a:r>
                      <a:endParaRPr lang="en-US" sz="2700" dirty="0">
                        <a:solidFill>
                          <a:srgbClr val="00B050"/>
                        </a:solidFill>
                      </a:endParaRPr>
                    </a:p>
                  </a:txBody>
                  <a:tcPr marL="89643" marR="89643" marT="44828" marB="44828" anchor="ctr" anchorCtr="1">
                    <a:lnL w="3175" cap="flat" cmpd="sng" algn="ctr">
                      <a:solidFill>
                        <a:schemeClr val="accent2"/>
                      </a:solidFill>
                      <a:prstDash val="solid"/>
                      <a:round/>
                      <a:headEnd type="none" w="med" len="med"/>
                      <a:tailEnd type="none" w="med" len="med"/>
                    </a:lnL>
                    <a:lnR w="3175" cap="flat" cmpd="sng" algn="ctr">
                      <a:solidFill>
                        <a:schemeClr val="accent2"/>
                      </a:solidFill>
                      <a:prstDash val="solid"/>
                      <a:round/>
                      <a:headEnd type="none" w="med" len="med"/>
                      <a:tailEnd type="none" w="med" len="med"/>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solidFill>
                      <a:schemeClr val="tx1">
                        <a:alpha val="6000"/>
                      </a:schemeClr>
                    </a:solidFill>
                  </a:tcPr>
                </a:tc>
                <a:extLst>
                  <a:ext uri="{0D108BD9-81ED-4DB2-BD59-A6C34878D82A}">
                    <a16:rowId xmlns:a16="http://schemas.microsoft.com/office/drawing/2014/main" xmlns="" val="2390583766"/>
                  </a:ext>
                </a:extLst>
              </a:tr>
              <a:tr h="902456">
                <a:tc>
                  <a:txBody>
                    <a:bodyPr/>
                    <a:lstStyle/>
                    <a:p>
                      <a:pPr marL="0" algn="ctr" defTabSz="914400" rtl="0" eaLnBrk="1" fontAlgn="b" latinLnBrk="0" hangingPunct="1"/>
                      <a:r>
                        <a:rPr lang="en-US" sz="2700" b="0" u="none" strike="noStrike" kern="1200" dirty="0" smtClean="0">
                          <a:ln>
                            <a:noFill/>
                          </a:ln>
                          <a:gradFill>
                            <a:gsLst>
                              <a:gs pos="0">
                                <a:srgbClr val="FFFFFF"/>
                              </a:gs>
                              <a:gs pos="100000">
                                <a:srgbClr val="FFFFFF"/>
                              </a:gs>
                            </a:gsLst>
                            <a:lin ang="5400000" scaled="0"/>
                          </a:gradFill>
                          <a:latin typeface="+mn-lt"/>
                        </a:rPr>
                        <a:t>Memoria</a:t>
                      </a:r>
                      <a:endParaRPr lang="en-US" sz="2700" b="0" u="none" strike="noStrike" kern="1200" dirty="0">
                        <a:ln>
                          <a:noFill/>
                        </a:ln>
                        <a:gradFill>
                          <a:gsLst>
                            <a:gs pos="0">
                              <a:srgbClr val="FFFFFF"/>
                            </a:gs>
                            <a:gs pos="100000">
                              <a:srgbClr val="FFFFFF"/>
                            </a:gs>
                          </a:gsLst>
                          <a:lin ang="5400000" scaled="0"/>
                        </a:gradFill>
                        <a:latin typeface="+mn-lt"/>
                        <a:ea typeface="+mn-ea"/>
                        <a:cs typeface="+mn-cs"/>
                      </a:endParaRPr>
                    </a:p>
                  </a:txBody>
                  <a:tcPr marL="89643" marR="89643" marT="44828" marB="44828" anchor="ctr">
                    <a:lnL w="3175" cap="flat" cmpd="sng" algn="ctr">
                      <a:solidFill>
                        <a:schemeClr val="accent2"/>
                      </a:solidFill>
                      <a:prstDash val="solid"/>
                      <a:round/>
                      <a:headEnd type="none" w="med" len="med"/>
                      <a:tailEnd type="none" w="med" len="med"/>
                    </a:lnL>
                    <a:lnR w="3175" cap="flat" cmpd="sng" algn="ctr">
                      <a:solidFill>
                        <a:schemeClr val="accent2"/>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l" defTabSz="914363" rtl="0" eaLnBrk="1" latinLnBrk="0" hangingPunct="1"/>
                      <a:r>
                        <a:rPr lang="en-US" sz="2700" b="0" u="none" strike="noStrike" kern="1200" dirty="0" smtClean="0">
                          <a:solidFill>
                            <a:srgbClr val="00B050"/>
                          </a:solidFill>
                          <a:latin typeface="+mn-lt"/>
                          <a:ea typeface="Segoe UI" pitchFamily="34" charset="0"/>
                          <a:cs typeface="Segoe UI" pitchFamily="34" charset="0"/>
                        </a:rPr>
                        <a:t>12%</a:t>
                      </a:r>
                      <a:endParaRPr lang="en-US" sz="2700" b="0" u="none" strike="noStrike" kern="1200" dirty="0">
                        <a:solidFill>
                          <a:srgbClr val="00B050"/>
                        </a:solidFill>
                        <a:latin typeface="+mn-lt"/>
                        <a:ea typeface="Segoe UI" pitchFamily="34" charset="0"/>
                        <a:cs typeface="Segoe UI" pitchFamily="34" charset="0"/>
                      </a:endParaRPr>
                    </a:p>
                  </a:txBody>
                  <a:tcPr marL="89643" marR="89643" marT="44828" marB="44828" anchor="ctr" anchorCtr="1">
                    <a:lnL w="3175" cap="flat" cmpd="sng" algn="ctr">
                      <a:solidFill>
                        <a:schemeClr val="accent2"/>
                      </a:solidFill>
                      <a:prstDash val="solid"/>
                      <a:round/>
                      <a:headEnd type="none" w="med" len="med"/>
                      <a:tailEnd type="none" w="med" len="med"/>
                    </a:lnL>
                    <a:lnR w="3175" cap="flat" cmpd="sng" algn="ctr">
                      <a:solidFill>
                        <a:schemeClr val="accent2"/>
                      </a:solidFill>
                      <a:prstDash val="solid"/>
                      <a:round/>
                      <a:headEnd type="none" w="med" len="med"/>
                      <a:tailEnd type="none" w="med" len="med"/>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solidFill>
                      <a:schemeClr val="tx1">
                        <a:alpha val="6000"/>
                      </a:schemeClr>
                    </a:solidFill>
                  </a:tcPr>
                </a:tc>
                <a:extLst>
                  <a:ext uri="{0D108BD9-81ED-4DB2-BD59-A6C34878D82A}">
                    <a16:rowId xmlns:a16="http://schemas.microsoft.com/office/drawing/2014/main" xmlns="" val="4231053457"/>
                  </a:ext>
                </a:extLst>
              </a:tr>
            </a:tbl>
          </a:graphicData>
        </a:graphic>
      </p:graphicFrame>
      <p:pic>
        <p:nvPicPr>
          <p:cNvPr id="5" name="Picture 4" descr="http://wordament.files.wordpress.com/2011/05/wordamenttrophy256.png?w=6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492" y="2268107"/>
            <a:ext cx="1785248" cy="17852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8315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ASP.net </a:t>
            </a:r>
            <a:r>
              <a:rPr lang="en-US" dirty="0" smtClean="0"/>
              <a:t>5</a:t>
            </a:r>
            <a:endParaRPr lang="en-US" dirty="0"/>
          </a:p>
        </p:txBody>
      </p:sp>
    </p:spTree>
    <p:extLst>
      <p:ext uri="{BB962C8B-B14F-4D97-AF65-F5344CB8AC3E}">
        <p14:creationId xmlns:p14="http://schemas.microsoft.com/office/powerpoint/2010/main" val="25492151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00BCF2"/>
                </a:solidFill>
              </a:rPr>
              <a:t>¿</a:t>
            </a:r>
            <a:r>
              <a:rPr lang="en-US" dirty="0" err="1" smtClean="0">
                <a:solidFill>
                  <a:srgbClr val="00BCF2"/>
                </a:solidFill>
              </a:rPr>
              <a:t>Novedades</a:t>
            </a:r>
            <a:r>
              <a:rPr lang="en-US" dirty="0" smtClean="0">
                <a:solidFill>
                  <a:srgbClr val="00BCF2"/>
                </a:solidFill>
              </a:rPr>
              <a:t> </a:t>
            </a:r>
            <a:r>
              <a:rPr lang="en-US" dirty="0" err="1" smtClean="0">
                <a:solidFill>
                  <a:srgbClr val="00BCF2"/>
                </a:solidFill>
              </a:rPr>
              <a:t>en</a:t>
            </a:r>
            <a:r>
              <a:rPr lang="en-US" dirty="0" smtClean="0">
                <a:solidFill>
                  <a:srgbClr val="00BCF2"/>
                </a:solidFill>
              </a:rPr>
              <a:t> la web </a:t>
            </a:r>
            <a:r>
              <a:rPr lang="en-US" dirty="0" err="1" smtClean="0">
                <a:solidFill>
                  <a:srgbClr val="00BCF2"/>
                </a:solidFill>
              </a:rPr>
              <a:t>moderna</a:t>
            </a:r>
            <a:r>
              <a:rPr lang="en-US" dirty="0" smtClean="0">
                <a:solidFill>
                  <a:srgbClr val="00BCF2"/>
                </a:solidFill>
              </a:rPr>
              <a:t>?</a:t>
            </a:r>
            <a:endParaRPr lang="en-US" dirty="0">
              <a:solidFill>
                <a:srgbClr val="00BCF2"/>
              </a:solidFill>
            </a:endParaRPr>
          </a:p>
        </p:txBody>
      </p:sp>
      <p:sp>
        <p:nvSpPr>
          <p:cNvPr id="8" name="Text Placeholder 1"/>
          <p:cNvSpPr>
            <a:spLocks noGrp="1"/>
          </p:cNvSpPr>
          <p:nvPr>
            <p:ph type="body" sz="quarter" idx="10"/>
          </p:nvPr>
        </p:nvSpPr>
        <p:spPr>
          <a:xfrm>
            <a:off x="657340" y="1953872"/>
            <a:ext cx="5132801" cy="3299686"/>
          </a:xfrm>
        </p:spPr>
        <p:txBody>
          <a:bodyPr/>
          <a:lstStyle/>
          <a:p>
            <a:r>
              <a:rPr lang="en-US" sz="2667" b="1" dirty="0"/>
              <a:t>Web Frameworks</a:t>
            </a:r>
          </a:p>
          <a:p>
            <a:pPr>
              <a:buFont typeface="Wingdings" panose="05000000000000000000" pitchFamily="2" charset="2"/>
              <a:buChar char="§"/>
            </a:pPr>
            <a:r>
              <a:rPr lang="en-US" sz="2667" dirty="0" smtClean="0"/>
              <a:t>Mobile </a:t>
            </a:r>
            <a:r>
              <a:rPr lang="en-US" sz="2667" dirty="0"/>
              <a:t>/ Tablet First</a:t>
            </a:r>
          </a:p>
          <a:p>
            <a:pPr>
              <a:buFont typeface="Wingdings" panose="05000000000000000000" pitchFamily="2" charset="2"/>
              <a:buChar char="§"/>
            </a:pPr>
            <a:r>
              <a:rPr lang="en-US" sz="2667" dirty="0" smtClean="0"/>
              <a:t>Responsive</a:t>
            </a:r>
            <a:endParaRPr lang="en-US" sz="2667" dirty="0"/>
          </a:p>
          <a:p>
            <a:pPr>
              <a:buFont typeface="Wingdings" panose="05000000000000000000" pitchFamily="2" charset="2"/>
              <a:buChar char="§"/>
            </a:pPr>
            <a:r>
              <a:rPr lang="en-US" sz="2667" dirty="0" smtClean="0"/>
              <a:t>Client </a:t>
            </a:r>
            <a:r>
              <a:rPr lang="en-US" sz="2667" dirty="0"/>
              <a:t>Frameworks</a:t>
            </a:r>
          </a:p>
          <a:p>
            <a:pPr>
              <a:buFont typeface="Wingdings" panose="05000000000000000000" pitchFamily="2" charset="2"/>
              <a:buChar char="§"/>
            </a:pPr>
            <a:r>
              <a:rPr lang="en-US" sz="2667" dirty="0" smtClean="0"/>
              <a:t>Cloud </a:t>
            </a:r>
            <a:r>
              <a:rPr lang="en-US" sz="2667" dirty="0"/>
              <a:t>Ready</a:t>
            </a:r>
          </a:p>
        </p:txBody>
      </p:sp>
      <p:sp>
        <p:nvSpPr>
          <p:cNvPr id="9" name="Text Placeholder 3"/>
          <p:cNvSpPr txBox="1">
            <a:spLocks/>
          </p:cNvSpPr>
          <p:nvPr/>
        </p:nvSpPr>
        <p:spPr>
          <a:xfrm>
            <a:off x="5790141" y="2035314"/>
            <a:ext cx="5851794" cy="3136803"/>
          </a:xfrm>
          <a:prstGeom prst="rect">
            <a:avLst/>
          </a:prstGeom>
        </p:spPr>
        <p:txBody>
          <a:bodyPr/>
          <a:lstStyle>
            <a:lvl1pPr marL="300175" indent="-300175" algn="l" defTabSz="400233" rtl="0" eaLnBrk="1" latinLnBrk="0" hangingPunct="1">
              <a:spcBef>
                <a:spcPct val="20000"/>
              </a:spcBef>
              <a:buFont typeface="Arial"/>
              <a:buChar char="•"/>
              <a:defRPr sz="1300" kern="1200">
                <a:solidFill>
                  <a:schemeClr val="tx1"/>
                </a:solidFill>
                <a:latin typeface="Segoe"/>
                <a:ea typeface="+mn-ea"/>
                <a:cs typeface="Segoe"/>
              </a:defRPr>
            </a:lvl1pPr>
            <a:lvl2pPr marL="650378" indent="-250146" algn="l" defTabSz="400233" rtl="0" eaLnBrk="1" latinLnBrk="0" hangingPunct="1">
              <a:spcBef>
                <a:spcPct val="20000"/>
              </a:spcBef>
              <a:buFont typeface="Arial"/>
              <a:buChar char="–"/>
              <a:defRPr sz="1300" kern="1200">
                <a:solidFill>
                  <a:schemeClr val="tx1"/>
                </a:solidFill>
                <a:latin typeface="Segoe"/>
                <a:ea typeface="+mn-ea"/>
                <a:cs typeface="Segoe"/>
              </a:defRPr>
            </a:lvl2pPr>
            <a:lvl3pPr marL="1000582" indent="-200116" algn="l" defTabSz="400233" rtl="0" eaLnBrk="1" latinLnBrk="0" hangingPunct="1">
              <a:spcBef>
                <a:spcPct val="20000"/>
              </a:spcBef>
              <a:buFont typeface="Arial"/>
              <a:buChar char="•"/>
              <a:defRPr sz="1300" kern="1200">
                <a:solidFill>
                  <a:schemeClr val="tx1"/>
                </a:solidFill>
                <a:latin typeface="Segoe"/>
                <a:ea typeface="+mn-ea"/>
                <a:cs typeface="Segoe"/>
              </a:defRPr>
            </a:lvl3pPr>
            <a:lvl4pPr marL="1400815" indent="-200116" algn="l" defTabSz="400233" rtl="0" eaLnBrk="1" latinLnBrk="0" hangingPunct="1">
              <a:spcBef>
                <a:spcPct val="20000"/>
              </a:spcBef>
              <a:buFont typeface="Arial"/>
              <a:buChar char="–"/>
              <a:defRPr sz="1300" kern="1200">
                <a:solidFill>
                  <a:schemeClr val="tx1"/>
                </a:solidFill>
                <a:latin typeface="Segoe"/>
                <a:ea typeface="+mn-ea"/>
                <a:cs typeface="Segoe"/>
              </a:defRPr>
            </a:lvl4pPr>
            <a:lvl5pPr marL="1801048" indent="-200116" algn="l" defTabSz="400233" rtl="0" eaLnBrk="1" latinLnBrk="0" hangingPunct="1">
              <a:spcBef>
                <a:spcPct val="20000"/>
              </a:spcBef>
              <a:buFont typeface="Arial"/>
              <a:buChar char="»"/>
              <a:defRPr sz="1300" kern="1200">
                <a:solidFill>
                  <a:schemeClr val="tx1"/>
                </a:solidFill>
                <a:latin typeface="Segoe"/>
                <a:ea typeface="+mn-ea"/>
                <a:cs typeface="Segoe"/>
              </a:defRPr>
            </a:lvl5pPr>
            <a:lvl6pPr marL="2201281" indent="-200116" algn="l" defTabSz="400233" rtl="0" eaLnBrk="1" latinLnBrk="0" hangingPunct="1">
              <a:spcBef>
                <a:spcPct val="20000"/>
              </a:spcBef>
              <a:buFont typeface="Arial"/>
              <a:buChar char="•"/>
              <a:defRPr sz="1800" kern="1200">
                <a:solidFill>
                  <a:schemeClr val="tx1"/>
                </a:solidFill>
                <a:latin typeface="+mn-lt"/>
                <a:ea typeface="+mn-ea"/>
                <a:cs typeface="+mn-cs"/>
              </a:defRPr>
            </a:lvl6pPr>
            <a:lvl7pPr marL="2601514" indent="-200116" algn="l" defTabSz="400233" rtl="0" eaLnBrk="1" latinLnBrk="0" hangingPunct="1">
              <a:spcBef>
                <a:spcPct val="20000"/>
              </a:spcBef>
              <a:buFont typeface="Arial"/>
              <a:buChar char="•"/>
              <a:defRPr sz="1800" kern="1200">
                <a:solidFill>
                  <a:schemeClr val="tx1"/>
                </a:solidFill>
                <a:latin typeface="+mn-lt"/>
                <a:ea typeface="+mn-ea"/>
                <a:cs typeface="+mn-cs"/>
              </a:defRPr>
            </a:lvl7pPr>
            <a:lvl8pPr marL="3001747" indent="-200116" algn="l" defTabSz="400233" rtl="0" eaLnBrk="1" latinLnBrk="0" hangingPunct="1">
              <a:spcBef>
                <a:spcPct val="20000"/>
              </a:spcBef>
              <a:buFont typeface="Arial"/>
              <a:buChar char="•"/>
              <a:defRPr sz="1800" kern="1200">
                <a:solidFill>
                  <a:schemeClr val="tx1"/>
                </a:solidFill>
                <a:latin typeface="+mn-lt"/>
                <a:ea typeface="+mn-ea"/>
                <a:cs typeface="+mn-cs"/>
              </a:defRPr>
            </a:lvl8pPr>
            <a:lvl9pPr marL="3401979" indent="-200116" algn="l" defTabSz="400233"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sz="2667" b="1" dirty="0"/>
              <a:t>Web </a:t>
            </a:r>
            <a:r>
              <a:rPr lang="en-US" sz="2667" b="1" dirty="0" smtClean="0"/>
              <a:t>Tooling</a:t>
            </a:r>
            <a:endParaRPr lang="en-US" sz="2667" b="1" dirty="0"/>
          </a:p>
          <a:p>
            <a:pPr>
              <a:buFont typeface="Wingdings" panose="05000000000000000000" pitchFamily="2" charset="2"/>
              <a:buChar char="§"/>
            </a:pPr>
            <a:r>
              <a:rPr lang="en-US" sz="2667" dirty="0" err="1" smtClean="0"/>
              <a:t>Basado</a:t>
            </a:r>
            <a:r>
              <a:rPr lang="en-US" sz="2667" dirty="0" smtClean="0"/>
              <a:t> </a:t>
            </a:r>
            <a:r>
              <a:rPr lang="en-US" sz="2667" dirty="0" err="1" smtClean="0"/>
              <a:t>en</a:t>
            </a:r>
            <a:r>
              <a:rPr lang="en-US" sz="2667" dirty="0" smtClean="0"/>
              <a:t> </a:t>
            </a:r>
            <a:r>
              <a:rPr lang="en-US" sz="2667" dirty="0" err="1" smtClean="0"/>
              <a:t>estándares</a:t>
            </a:r>
            <a:endParaRPr lang="en-US" sz="2667" dirty="0"/>
          </a:p>
          <a:p>
            <a:pPr>
              <a:buFont typeface="Wingdings" panose="05000000000000000000" pitchFamily="2" charset="2"/>
              <a:buChar char="§"/>
            </a:pPr>
            <a:r>
              <a:rPr lang="en-US" sz="2667" dirty="0" err="1" smtClean="0"/>
              <a:t>Herramientas</a:t>
            </a:r>
            <a:r>
              <a:rPr lang="en-US" sz="2667" dirty="0" smtClean="0"/>
              <a:t> </a:t>
            </a:r>
            <a:r>
              <a:rPr lang="en-US" sz="2667" dirty="0" err="1" smtClean="0"/>
              <a:t>en</a:t>
            </a:r>
            <a:r>
              <a:rPr lang="en-US" sz="2667" dirty="0" smtClean="0"/>
              <a:t> el </a:t>
            </a:r>
            <a:r>
              <a:rPr lang="en-US" sz="2667" dirty="0" err="1" smtClean="0"/>
              <a:t>propio</a:t>
            </a:r>
            <a:r>
              <a:rPr lang="en-US" sz="2667" dirty="0" smtClean="0"/>
              <a:t> Browser</a:t>
            </a:r>
            <a:endParaRPr lang="en-US" sz="2667" dirty="0"/>
          </a:p>
          <a:p>
            <a:pPr>
              <a:buFont typeface="Wingdings" panose="05000000000000000000" pitchFamily="2" charset="2"/>
              <a:buChar char="§"/>
            </a:pPr>
            <a:r>
              <a:rPr lang="en-US" sz="2667" dirty="0" err="1" smtClean="0"/>
              <a:t>Adoptando</a:t>
            </a:r>
            <a:r>
              <a:rPr lang="en-US" sz="2667" dirty="0" smtClean="0"/>
              <a:t> </a:t>
            </a:r>
            <a:r>
              <a:rPr lang="en-US" sz="2667" dirty="0"/>
              <a:t>3</a:t>
            </a:r>
            <a:r>
              <a:rPr lang="en-US" sz="2667" baseline="30000" dirty="0"/>
              <a:t>rd</a:t>
            </a:r>
            <a:r>
              <a:rPr lang="en-US" sz="2667" dirty="0"/>
              <a:t> Party </a:t>
            </a:r>
            <a:r>
              <a:rPr lang="en-US" sz="2667" dirty="0" smtClean="0"/>
              <a:t>Tools </a:t>
            </a:r>
            <a:r>
              <a:rPr lang="en-US" sz="2667" dirty="0" err="1" smtClean="0"/>
              <a:t>populares</a:t>
            </a:r>
            <a:endParaRPr lang="en-US" sz="2667" dirty="0"/>
          </a:p>
        </p:txBody>
      </p:sp>
    </p:spTree>
    <p:extLst>
      <p:ext uri="{BB962C8B-B14F-4D97-AF65-F5344CB8AC3E}">
        <p14:creationId xmlns:p14="http://schemas.microsoft.com/office/powerpoint/2010/main" val="414272585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solidFill>
                  <a:srgbClr val="00BCF2"/>
                </a:solidFill>
              </a:rPr>
              <a:t>ASP.NET </a:t>
            </a:r>
            <a:r>
              <a:rPr lang="en-US" sz="4400" dirty="0" smtClean="0">
                <a:solidFill>
                  <a:srgbClr val="00BCF2"/>
                </a:solidFill>
              </a:rPr>
              <a:t>5 (</a:t>
            </a:r>
            <a:r>
              <a:rPr lang="en-US" sz="4400" dirty="0" err="1" smtClean="0">
                <a:solidFill>
                  <a:srgbClr val="00BCF2"/>
                </a:solidFill>
              </a:rPr>
              <a:t>vNext</a:t>
            </a:r>
            <a:r>
              <a:rPr lang="en-US" sz="4400" dirty="0" smtClean="0">
                <a:solidFill>
                  <a:srgbClr val="00BCF2"/>
                </a:solidFill>
              </a:rPr>
              <a:t>) para la web </a:t>
            </a:r>
            <a:r>
              <a:rPr lang="en-US" sz="4400" dirty="0" err="1" smtClean="0">
                <a:solidFill>
                  <a:srgbClr val="00BCF2"/>
                </a:solidFill>
              </a:rPr>
              <a:t>moderna</a:t>
            </a:r>
            <a:endParaRPr lang="en-US" sz="4400" dirty="0">
              <a:solidFill>
                <a:srgbClr val="00BCF2"/>
              </a:solidFill>
            </a:endParaRPr>
          </a:p>
        </p:txBody>
      </p:sp>
      <p:grpSp>
        <p:nvGrpSpPr>
          <p:cNvPr id="4" name="Group 3"/>
          <p:cNvGrpSpPr/>
          <p:nvPr/>
        </p:nvGrpSpPr>
        <p:grpSpPr>
          <a:xfrm>
            <a:off x="6837945" y="3288944"/>
            <a:ext cx="5753683" cy="571930"/>
            <a:chOff x="229766" y="3940448"/>
            <a:chExt cx="4599477" cy="457199"/>
          </a:xfrm>
        </p:grpSpPr>
        <p:sp>
          <p:nvSpPr>
            <p:cNvPr id="6" name="Rectangle 5"/>
            <p:cNvSpPr/>
            <p:nvPr/>
          </p:nvSpPr>
          <p:spPr>
            <a:xfrm>
              <a:off x="782558" y="3999770"/>
              <a:ext cx="4046685" cy="315423"/>
            </a:xfrm>
            <a:prstGeom prst="rect">
              <a:avLst/>
            </a:prstGeom>
            <a:ln>
              <a:noFill/>
            </a:ln>
          </p:spPr>
          <p:txBody>
            <a:bodyPr wrap="square">
              <a:spAutoFit/>
            </a:bodyPr>
            <a:lstStyle/>
            <a:p>
              <a:r>
                <a:rPr lang="en-US" sz="2133" dirty="0">
                  <a:solidFill>
                    <a:srgbClr val="000000"/>
                  </a:solidFill>
                </a:rPr>
                <a:t>Open Source </a:t>
              </a:r>
            </a:p>
          </p:txBody>
        </p:sp>
        <p:grpSp>
          <p:nvGrpSpPr>
            <p:cNvPr id="18" name="Group 17"/>
            <p:cNvGrpSpPr/>
            <p:nvPr/>
          </p:nvGrpSpPr>
          <p:grpSpPr>
            <a:xfrm>
              <a:off x="229766" y="3940448"/>
              <a:ext cx="457200" cy="457199"/>
              <a:chOff x="1782919" y="4229482"/>
              <a:chExt cx="307510" cy="313226"/>
            </a:xfrm>
          </p:grpSpPr>
          <p:sp>
            <p:nvSpPr>
              <p:cNvPr id="19" name="Oval 18"/>
              <p:cNvSpPr/>
              <p:nvPr/>
            </p:nvSpPr>
            <p:spPr bwMode="auto">
              <a:xfrm>
                <a:off x="1782919" y="4229482"/>
                <a:ext cx="307510" cy="313226"/>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20" name="Rectangle 19"/>
              <p:cNvSpPr/>
              <p:nvPr/>
            </p:nvSpPr>
            <p:spPr>
              <a:xfrm>
                <a:off x="1794508" y="4309675"/>
                <a:ext cx="284331" cy="152839"/>
              </a:xfrm>
              <a:prstGeom prst="rect">
                <a:avLst/>
              </a:prstGeom>
              <a:ln>
                <a:noFill/>
              </a:ln>
            </p:spPr>
            <p:txBody>
              <a:bodyPr wrap="square" anchor="ctr">
                <a:spAutoFit/>
              </a:bodyPr>
              <a:lstStyle/>
              <a:p>
                <a:pPr algn="ctr"/>
                <a:r>
                  <a:rPr lang="en-US" sz="1333" b="1" dirty="0">
                    <a:solidFill>
                      <a:schemeClr val="tx1">
                        <a:lumMod val="75000"/>
                      </a:schemeClr>
                    </a:solidFill>
                  </a:rPr>
                  <a:t>OSS</a:t>
                </a:r>
              </a:p>
            </p:txBody>
          </p:sp>
        </p:grpSp>
      </p:grpSp>
      <p:grpSp>
        <p:nvGrpSpPr>
          <p:cNvPr id="10" name="Group 9"/>
          <p:cNvGrpSpPr/>
          <p:nvPr/>
        </p:nvGrpSpPr>
        <p:grpSpPr>
          <a:xfrm>
            <a:off x="839857" y="2514130"/>
            <a:ext cx="3024203" cy="571931"/>
            <a:chOff x="229766" y="1085658"/>
            <a:chExt cx="2417539" cy="457200"/>
          </a:xfrm>
        </p:grpSpPr>
        <p:sp>
          <p:nvSpPr>
            <p:cNvPr id="24" name="Rectangle 23"/>
            <p:cNvSpPr/>
            <p:nvPr/>
          </p:nvSpPr>
          <p:spPr>
            <a:xfrm>
              <a:off x="792999" y="1144981"/>
              <a:ext cx="1854306" cy="315423"/>
            </a:xfrm>
            <a:prstGeom prst="rect">
              <a:avLst/>
            </a:prstGeom>
            <a:ln>
              <a:noFill/>
            </a:ln>
          </p:spPr>
          <p:txBody>
            <a:bodyPr wrap="none">
              <a:spAutoFit/>
            </a:bodyPr>
            <a:lstStyle/>
            <a:p>
              <a:r>
                <a:rPr lang="en-US" sz="2133" dirty="0" err="1" smtClean="0">
                  <a:solidFill>
                    <a:srgbClr val="000000"/>
                  </a:solidFill>
                </a:rPr>
                <a:t>Totalmente</a:t>
              </a:r>
              <a:r>
                <a:rPr lang="en-US" sz="2133" dirty="0" smtClean="0">
                  <a:solidFill>
                    <a:srgbClr val="000000"/>
                  </a:solidFill>
                </a:rPr>
                <a:t> Modular</a:t>
              </a:r>
              <a:endParaRPr lang="en-US" sz="2133" dirty="0">
                <a:solidFill>
                  <a:srgbClr val="000000"/>
                </a:solidFill>
              </a:endParaRPr>
            </a:p>
          </p:txBody>
        </p:sp>
        <p:grpSp>
          <p:nvGrpSpPr>
            <p:cNvPr id="28" name="Group 27"/>
            <p:cNvGrpSpPr/>
            <p:nvPr/>
          </p:nvGrpSpPr>
          <p:grpSpPr>
            <a:xfrm>
              <a:off x="229766" y="1085658"/>
              <a:ext cx="457200" cy="457200"/>
              <a:chOff x="1795746" y="3978504"/>
              <a:chExt cx="609600" cy="594360"/>
            </a:xfrm>
          </p:grpSpPr>
          <p:sp>
            <p:nvSpPr>
              <p:cNvPr id="29" name="Oval 28"/>
              <p:cNvSpPr/>
              <p:nvPr/>
            </p:nvSpPr>
            <p:spPr bwMode="auto">
              <a:xfrm>
                <a:off x="1795746" y="3978504"/>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0" name="Freeform 8"/>
              <p:cNvSpPr>
                <a:spLocks noChangeAspect="1" noEditPoints="1"/>
              </p:cNvSpPr>
              <p:nvPr/>
            </p:nvSpPr>
            <p:spPr bwMode="black">
              <a:xfrm>
                <a:off x="1931686" y="4127382"/>
                <a:ext cx="336410" cy="31352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tx1">
                  <a:lumMod val="75000"/>
                </a:schemeClr>
              </a:solidFill>
              <a:ln>
                <a:noFill/>
              </a:ln>
            </p:spPr>
            <p:txBody>
              <a:bodyPr vert="horz" wrap="square" lIns="109740" tIns="54871" rIns="109740" bIns="54871" numCol="1" anchor="t" anchorCtr="0" compatLnSpc="1">
                <a:prstTxWarp prst="textNoShape">
                  <a:avLst/>
                </a:prstTxWarp>
              </a:bodyPr>
              <a:lstStyle/>
              <a:p>
                <a:endParaRPr lang="en-US" sz="2400">
                  <a:solidFill>
                    <a:srgbClr val="000000"/>
                  </a:solidFill>
                </a:endParaRPr>
              </a:p>
            </p:txBody>
          </p:sp>
        </p:grpSp>
      </p:grpSp>
      <p:grpSp>
        <p:nvGrpSpPr>
          <p:cNvPr id="8" name="Group 7"/>
          <p:cNvGrpSpPr/>
          <p:nvPr/>
        </p:nvGrpSpPr>
        <p:grpSpPr>
          <a:xfrm>
            <a:off x="839857" y="4055612"/>
            <a:ext cx="6192433" cy="776734"/>
            <a:chOff x="229766" y="2236461"/>
            <a:chExt cx="4592686" cy="620919"/>
          </a:xfrm>
        </p:grpSpPr>
        <p:sp>
          <p:nvSpPr>
            <p:cNvPr id="21" name="Rectangle 20"/>
            <p:cNvSpPr/>
            <p:nvPr/>
          </p:nvSpPr>
          <p:spPr>
            <a:xfrm>
              <a:off x="775767" y="2295784"/>
              <a:ext cx="4046685" cy="561596"/>
            </a:xfrm>
            <a:prstGeom prst="rect">
              <a:avLst/>
            </a:prstGeom>
            <a:ln>
              <a:noFill/>
            </a:ln>
          </p:spPr>
          <p:txBody>
            <a:bodyPr wrap="square">
              <a:spAutoFit/>
            </a:bodyPr>
            <a:lstStyle/>
            <a:p>
              <a:r>
                <a:rPr lang="en-US" sz="2133" dirty="0" err="1" smtClean="0">
                  <a:solidFill>
                    <a:srgbClr val="000000"/>
                  </a:solidFill>
                </a:rPr>
                <a:t>Transición</a:t>
              </a:r>
              <a:r>
                <a:rPr lang="en-US" sz="2133" dirty="0" smtClean="0">
                  <a:solidFill>
                    <a:srgbClr val="000000"/>
                  </a:solidFill>
                </a:rPr>
                <a:t> </a:t>
              </a:r>
              <a:r>
                <a:rPr lang="en-US" sz="2133" dirty="0" err="1" smtClean="0">
                  <a:solidFill>
                    <a:srgbClr val="000000"/>
                  </a:solidFill>
                </a:rPr>
                <a:t>más</a:t>
              </a:r>
              <a:r>
                <a:rPr lang="en-US" sz="2133" dirty="0" smtClean="0">
                  <a:solidFill>
                    <a:srgbClr val="000000"/>
                  </a:solidFill>
                </a:rPr>
                <a:t> </a:t>
              </a:r>
              <a:r>
                <a:rPr lang="en-US" sz="2133" dirty="0" err="1" smtClean="0">
                  <a:solidFill>
                    <a:srgbClr val="000000"/>
                  </a:solidFill>
                </a:rPr>
                <a:t>sencilla</a:t>
              </a:r>
              <a:r>
                <a:rPr lang="en-US" sz="2133" dirty="0" smtClean="0">
                  <a:solidFill>
                    <a:srgbClr val="000000"/>
                  </a:solidFill>
                </a:rPr>
                <a:t> de on-premises a la </a:t>
              </a:r>
              <a:r>
                <a:rPr lang="en-US" sz="2133" dirty="0" err="1" smtClean="0">
                  <a:solidFill>
                    <a:srgbClr val="000000"/>
                  </a:solidFill>
                </a:rPr>
                <a:t>nube</a:t>
              </a:r>
              <a:endParaRPr lang="en-US" sz="2133" dirty="0">
                <a:solidFill>
                  <a:srgbClr val="000000"/>
                </a:solidFill>
              </a:endParaRPr>
            </a:p>
          </p:txBody>
        </p:sp>
        <p:grpSp>
          <p:nvGrpSpPr>
            <p:cNvPr id="36" name="Group 35"/>
            <p:cNvGrpSpPr/>
            <p:nvPr/>
          </p:nvGrpSpPr>
          <p:grpSpPr>
            <a:xfrm>
              <a:off x="229766" y="2236461"/>
              <a:ext cx="457200" cy="457200"/>
              <a:chOff x="273390" y="2237884"/>
              <a:chExt cx="906342" cy="867556"/>
            </a:xfrm>
          </p:grpSpPr>
          <p:sp>
            <p:nvSpPr>
              <p:cNvPr id="34" name="Oval 33"/>
              <p:cNvSpPr/>
              <p:nvPr/>
            </p:nvSpPr>
            <p:spPr bwMode="auto">
              <a:xfrm>
                <a:off x="273390" y="2237884"/>
                <a:ext cx="906342" cy="867556"/>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5" name="Cloud 34"/>
              <p:cNvSpPr>
                <a:spLocks noChangeAspect="1"/>
              </p:cNvSpPr>
              <p:nvPr/>
            </p:nvSpPr>
            <p:spPr>
              <a:xfrm>
                <a:off x="471480" y="2488058"/>
                <a:ext cx="490210" cy="369442"/>
              </a:xfrm>
              <a:prstGeom prst="cloud">
                <a:avLst/>
              </a:prstGeom>
              <a:noFill/>
              <a:ln>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grpSp>
        <p:nvGrpSpPr>
          <p:cNvPr id="5" name="Group 4"/>
          <p:cNvGrpSpPr/>
          <p:nvPr/>
        </p:nvGrpSpPr>
        <p:grpSpPr>
          <a:xfrm>
            <a:off x="6837946" y="2518203"/>
            <a:ext cx="5200263" cy="571931"/>
            <a:chOff x="229766" y="3324109"/>
            <a:chExt cx="4157074" cy="457200"/>
          </a:xfrm>
        </p:grpSpPr>
        <p:sp>
          <p:nvSpPr>
            <p:cNvPr id="22" name="Rectangle 21"/>
            <p:cNvSpPr/>
            <p:nvPr/>
          </p:nvSpPr>
          <p:spPr>
            <a:xfrm>
              <a:off x="792999" y="3383432"/>
              <a:ext cx="3593841" cy="336198"/>
            </a:xfrm>
            <a:prstGeom prst="rect">
              <a:avLst/>
            </a:prstGeom>
            <a:ln>
              <a:noFill/>
            </a:ln>
          </p:spPr>
          <p:txBody>
            <a:bodyPr wrap="square">
              <a:spAutoFit/>
            </a:bodyPr>
            <a:lstStyle/>
            <a:p>
              <a:r>
                <a:rPr lang="en-US" sz="2133" dirty="0" err="1" smtClean="0">
                  <a:solidFill>
                    <a:srgbClr val="000000"/>
                  </a:solidFill>
                </a:rPr>
                <a:t>Puedes</a:t>
              </a:r>
              <a:r>
                <a:rPr lang="en-US" sz="2133" dirty="0" smtClean="0">
                  <a:solidFill>
                    <a:srgbClr val="000000"/>
                  </a:solidFill>
                </a:rPr>
                <a:t> </a:t>
              </a:r>
              <a:r>
                <a:rPr lang="en-US" sz="2133" dirty="0" err="1" smtClean="0">
                  <a:solidFill>
                    <a:srgbClr val="000000"/>
                  </a:solidFill>
                </a:rPr>
                <a:t>elegir</a:t>
              </a:r>
              <a:r>
                <a:rPr lang="en-US" sz="2133" dirty="0" smtClean="0">
                  <a:solidFill>
                    <a:srgbClr val="000000"/>
                  </a:solidFill>
                </a:rPr>
                <a:t> </a:t>
              </a:r>
              <a:r>
                <a:rPr lang="en-US" sz="2133" dirty="0" err="1" smtClean="0">
                  <a:solidFill>
                    <a:srgbClr val="000000"/>
                  </a:solidFill>
                </a:rPr>
                <a:t>tu</a:t>
              </a:r>
              <a:r>
                <a:rPr lang="en-US" sz="2133" dirty="0" smtClean="0">
                  <a:solidFill>
                    <a:srgbClr val="000000"/>
                  </a:solidFill>
                </a:rPr>
                <a:t> editor y </a:t>
              </a:r>
              <a:r>
                <a:rPr lang="en-US" sz="2133" dirty="0" err="1" smtClean="0">
                  <a:solidFill>
                    <a:srgbClr val="000000"/>
                  </a:solidFill>
                </a:rPr>
                <a:t>herramientas</a:t>
              </a:r>
              <a:endParaRPr lang="en-US" sz="2133" dirty="0">
                <a:solidFill>
                  <a:srgbClr val="000000"/>
                </a:solidFill>
              </a:endParaRPr>
            </a:p>
          </p:txBody>
        </p:sp>
        <p:grpSp>
          <p:nvGrpSpPr>
            <p:cNvPr id="25" name="Group 24"/>
            <p:cNvGrpSpPr/>
            <p:nvPr/>
          </p:nvGrpSpPr>
          <p:grpSpPr>
            <a:xfrm>
              <a:off x="229766" y="3324109"/>
              <a:ext cx="457200" cy="457200"/>
              <a:chOff x="2199148" y="3390553"/>
              <a:chExt cx="609600" cy="594360"/>
            </a:xfrm>
          </p:grpSpPr>
          <p:sp>
            <p:nvSpPr>
              <p:cNvPr id="26" name="Oval 25"/>
              <p:cNvSpPr/>
              <p:nvPr/>
            </p:nvSpPr>
            <p:spPr bwMode="auto">
              <a:xfrm>
                <a:off x="2199148" y="3390553"/>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27" name="Freeform 110"/>
              <p:cNvSpPr>
                <a:spLocks noEditPoints="1"/>
              </p:cNvSpPr>
              <p:nvPr/>
            </p:nvSpPr>
            <p:spPr bwMode="black">
              <a:xfrm>
                <a:off x="2376214" y="3555350"/>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tx1">
                  <a:lumMod val="75000"/>
                </a:schemeClr>
              </a:solidFill>
              <a:ln>
                <a:noFill/>
              </a:ln>
              <a:extLst/>
            </p:spPr>
            <p:txBody>
              <a:bodyPr vert="horz" wrap="square" lIns="121920" tIns="60960" rIns="121920" bIns="60960" numCol="1" anchor="t" anchorCtr="0" compatLnSpc="1">
                <a:prstTxWarp prst="textNoShape">
                  <a:avLst/>
                </a:prstTxWarp>
              </a:bodyPr>
              <a:lstStyle/>
              <a:p>
                <a:endParaRPr lang="en-US" sz="2667">
                  <a:solidFill>
                    <a:srgbClr val="000000"/>
                  </a:solidFill>
                </a:endParaRPr>
              </a:p>
            </p:txBody>
          </p:sp>
        </p:grpSp>
      </p:grpSp>
      <p:grpSp>
        <p:nvGrpSpPr>
          <p:cNvPr id="9" name="Group 8"/>
          <p:cNvGrpSpPr/>
          <p:nvPr/>
        </p:nvGrpSpPr>
        <p:grpSpPr>
          <a:xfrm>
            <a:off x="839857" y="3284873"/>
            <a:ext cx="3323121" cy="571931"/>
            <a:chOff x="229766" y="1671286"/>
            <a:chExt cx="2656495" cy="457200"/>
          </a:xfrm>
        </p:grpSpPr>
        <p:sp>
          <p:nvSpPr>
            <p:cNvPr id="31" name="Rectangle 30"/>
            <p:cNvSpPr/>
            <p:nvPr/>
          </p:nvSpPr>
          <p:spPr>
            <a:xfrm>
              <a:off x="782558" y="1730609"/>
              <a:ext cx="2103703" cy="315423"/>
            </a:xfrm>
            <a:prstGeom prst="rect">
              <a:avLst/>
            </a:prstGeom>
            <a:ln>
              <a:noFill/>
            </a:ln>
          </p:spPr>
          <p:txBody>
            <a:bodyPr wrap="none">
              <a:spAutoFit/>
            </a:bodyPr>
            <a:lstStyle/>
            <a:p>
              <a:r>
                <a:rPr lang="en-US" sz="2133" dirty="0" err="1" smtClean="0">
                  <a:solidFill>
                    <a:srgbClr val="000000"/>
                  </a:solidFill>
                </a:rPr>
                <a:t>Desarrollo</a:t>
              </a:r>
              <a:r>
                <a:rPr lang="en-US" sz="2133" dirty="0" smtClean="0">
                  <a:solidFill>
                    <a:srgbClr val="000000"/>
                  </a:solidFill>
                </a:rPr>
                <a:t> </a:t>
              </a:r>
              <a:r>
                <a:rPr lang="en-US" sz="2133" dirty="0" err="1" smtClean="0">
                  <a:solidFill>
                    <a:srgbClr val="000000"/>
                  </a:solidFill>
                </a:rPr>
                <a:t>más</a:t>
              </a:r>
              <a:r>
                <a:rPr lang="en-US" sz="2133" dirty="0" smtClean="0">
                  <a:solidFill>
                    <a:srgbClr val="000000"/>
                  </a:solidFill>
                </a:rPr>
                <a:t> </a:t>
              </a:r>
              <a:r>
                <a:rPr lang="en-US" sz="2133" smtClean="0">
                  <a:solidFill>
                    <a:srgbClr val="000000"/>
                  </a:solidFill>
                </a:rPr>
                <a:t>rápido</a:t>
              </a:r>
              <a:endParaRPr lang="en-US" sz="2133" dirty="0">
                <a:solidFill>
                  <a:srgbClr val="000000"/>
                </a:solidFill>
              </a:endParaRPr>
            </a:p>
          </p:txBody>
        </p:sp>
        <p:grpSp>
          <p:nvGrpSpPr>
            <p:cNvPr id="32" name="Group 31"/>
            <p:cNvGrpSpPr/>
            <p:nvPr/>
          </p:nvGrpSpPr>
          <p:grpSpPr>
            <a:xfrm>
              <a:off x="229766" y="1671286"/>
              <a:ext cx="457200" cy="457200"/>
              <a:chOff x="1785636" y="1768035"/>
              <a:chExt cx="609600" cy="594360"/>
            </a:xfrm>
          </p:grpSpPr>
          <p:sp>
            <p:nvSpPr>
              <p:cNvPr id="33" name="Oval 32"/>
              <p:cNvSpPr/>
              <p:nvPr/>
            </p:nvSpPr>
            <p:spPr bwMode="auto">
              <a:xfrm>
                <a:off x="1785636" y="1768035"/>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7"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75000"/>
                </a:schemeClr>
              </a:solidFill>
              <a:ln>
                <a:noFill/>
              </a:ln>
            </p:spPr>
            <p:txBody>
              <a:bodyPr vert="horz" wrap="square" lIns="109740" tIns="54871" rIns="109740" bIns="54871" numCol="1" anchor="t" anchorCtr="0" compatLnSpc="1">
                <a:prstTxWarp prst="textNoShape">
                  <a:avLst/>
                </a:prstTxWarp>
              </a:bodyPr>
              <a:lstStyle/>
              <a:p>
                <a:endParaRPr lang="en-US" sz="2400">
                  <a:solidFill>
                    <a:srgbClr val="000000"/>
                  </a:solidFill>
                </a:endParaRPr>
              </a:p>
            </p:txBody>
          </p:sp>
        </p:grpSp>
      </p:grpSp>
      <p:grpSp>
        <p:nvGrpSpPr>
          <p:cNvPr id="7" name="Group 6"/>
          <p:cNvGrpSpPr/>
          <p:nvPr/>
        </p:nvGrpSpPr>
        <p:grpSpPr>
          <a:xfrm>
            <a:off x="839858" y="4826359"/>
            <a:ext cx="2117416" cy="571931"/>
            <a:chOff x="229766" y="2809678"/>
            <a:chExt cx="1692658" cy="457200"/>
          </a:xfrm>
        </p:grpSpPr>
        <p:sp>
          <p:nvSpPr>
            <p:cNvPr id="38" name="Rectangle 37"/>
            <p:cNvSpPr/>
            <p:nvPr/>
          </p:nvSpPr>
          <p:spPr>
            <a:xfrm>
              <a:off x="819717" y="2869001"/>
              <a:ext cx="1102707" cy="315423"/>
            </a:xfrm>
            <a:prstGeom prst="rect">
              <a:avLst/>
            </a:prstGeom>
            <a:ln>
              <a:noFill/>
            </a:ln>
          </p:spPr>
          <p:txBody>
            <a:bodyPr wrap="none">
              <a:spAutoFit/>
            </a:bodyPr>
            <a:lstStyle/>
            <a:p>
              <a:r>
                <a:rPr lang="en-US" sz="2133" dirty="0" err="1" smtClean="0">
                  <a:solidFill>
                    <a:srgbClr val="000000"/>
                  </a:solidFill>
                </a:rPr>
                <a:t>Más</a:t>
              </a:r>
              <a:r>
                <a:rPr lang="en-US" sz="2133" dirty="0" smtClean="0">
                  <a:solidFill>
                    <a:srgbClr val="000000"/>
                  </a:solidFill>
                </a:rPr>
                <a:t> </a:t>
              </a:r>
              <a:r>
                <a:rPr lang="en-US" sz="2133" dirty="0" err="1" smtClean="0">
                  <a:solidFill>
                    <a:srgbClr val="000000"/>
                  </a:solidFill>
                </a:rPr>
                <a:t>rápido</a:t>
              </a:r>
              <a:endParaRPr lang="en-US" sz="2133" dirty="0">
                <a:solidFill>
                  <a:srgbClr val="000000"/>
                </a:solidFill>
              </a:endParaRPr>
            </a:p>
          </p:txBody>
        </p:sp>
        <p:grpSp>
          <p:nvGrpSpPr>
            <p:cNvPr id="39" name="Group 38"/>
            <p:cNvGrpSpPr/>
            <p:nvPr/>
          </p:nvGrpSpPr>
          <p:grpSpPr>
            <a:xfrm>
              <a:off x="229766" y="2809678"/>
              <a:ext cx="457200" cy="457200"/>
              <a:chOff x="4607823" y="3748572"/>
              <a:chExt cx="906342" cy="867556"/>
            </a:xfrm>
          </p:grpSpPr>
          <p:sp>
            <p:nvSpPr>
              <p:cNvPr id="40" name="Freeform 35"/>
              <p:cNvSpPr>
                <a:spLocks/>
              </p:cNvSpPr>
              <p:nvPr/>
            </p:nvSpPr>
            <p:spPr bwMode="black">
              <a:xfrm>
                <a:off x="4781503" y="3912599"/>
                <a:ext cx="558982" cy="51326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chemeClr val="tx1">
                  <a:lumMod val="75000"/>
                </a:schemeClr>
              </a:solidFill>
              <a:ln>
                <a:solidFill>
                  <a:srgbClr val="000000"/>
                </a:solidFill>
              </a:ln>
            </p:spPr>
            <p:txBody>
              <a:bodyPr vert="horz" wrap="square" lIns="109740" tIns="54871" rIns="109740" bIns="54871" numCol="1" anchor="t" anchorCtr="0" compatLnSpc="1">
                <a:prstTxWarp prst="textNoShape">
                  <a:avLst/>
                </a:prstTxWarp>
              </a:bodyPr>
              <a:lstStyle/>
              <a:p>
                <a:endParaRPr lang="en-US" sz="2133">
                  <a:solidFill>
                    <a:srgbClr val="000000"/>
                  </a:solidFill>
                </a:endParaRPr>
              </a:p>
            </p:txBody>
          </p:sp>
          <p:sp>
            <p:nvSpPr>
              <p:cNvPr id="41" name="Oval 40"/>
              <p:cNvSpPr/>
              <p:nvPr/>
            </p:nvSpPr>
            <p:spPr bwMode="auto">
              <a:xfrm>
                <a:off x="4607823" y="3748572"/>
                <a:ext cx="906342" cy="867556"/>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grpSp>
      </p:grpSp>
      <p:grpSp>
        <p:nvGrpSpPr>
          <p:cNvPr id="2" name="Group 1"/>
          <p:cNvGrpSpPr/>
          <p:nvPr/>
        </p:nvGrpSpPr>
        <p:grpSpPr>
          <a:xfrm>
            <a:off x="6837945" y="4059685"/>
            <a:ext cx="2444623" cy="571931"/>
            <a:chOff x="229766" y="4553997"/>
            <a:chExt cx="1954224" cy="457200"/>
          </a:xfrm>
        </p:grpSpPr>
        <p:sp>
          <p:nvSpPr>
            <p:cNvPr id="23" name="Rectangle 22"/>
            <p:cNvSpPr/>
            <p:nvPr/>
          </p:nvSpPr>
          <p:spPr>
            <a:xfrm>
              <a:off x="775767" y="4613320"/>
              <a:ext cx="1408223" cy="315423"/>
            </a:xfrm>
            <a:prstGeom prst="rect">
              <a:avLst/>
            </a:prstGeom>
            <a:ln>
              <a:noFill/>
            </a:ln>
          </p:spPr>
          <p:txBody>
            <a:bodyPr wrap="none">
              <a:spAutoFit/>
            </a:bodyPr>
            <a:lstStyle/>
            <a:p>
              <a:r>
                <a:rPr lang="en-US" sz="2133" dirty="0">
                  <a:solidFill>
                    <a:srgbClr val="000000"/>
                  </a:solidFill>
                </a:rPr>
                <a:t>Cross-Platform</a:t>
              </a:r>
            </a:p>
          </p:txBody>
        </p:sp>
        <p:grpSp>
          <p:nvGrpSpPr>
            <p:cNvPr id="42" name="Group 41"/>
            <p:cNvGrpSpPr/>
            <p:nvPr/>
          </p:nvGrpSpPr>
          <p:grpSpPr>
            <a:xfrm>
              <a:off x="229766" y="4553997"/>
              <a:ext cx="457200" cy="457200"/>
              <a:chOff x="454465" y="3274942"/>
              <a:chExt cx="906342" cy="880842"/>
            </a:xfrm>
          </p:grpSpPr>
          <p:sp>
            <p:nvSpPr>
              <p:cNvPr id="43" name="Oval 42"/>
              <p:cNvSpPr/>
              <p:nvPr/>
            </p:nvSpPr>
            <p:spPr bwMode="auto">
              <a:xfrm>
                <a:off x="454465" y="3288228"/>
                <a:ext cx="906342" cy="867556"/>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pic>
            <p:nvPicPr>
              <p:cNvPr id="44" name="Picture 4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69042" y="3274942"/>
                <a:ext cx="409177" cy="473074"/>
              </a:xfrm>
              <a:prstGeom prst="rect">
                <a:avLst/>
              </a:prstGeom>
            </p:spPr>
          </p:pic>
          <p:pic>
            <p:nvPicPr>
              <p:cNvPr id="45" name="Picture 44"/>
              <p:cNvPicPr>
                <a:picLocks noChangeAspect="1"/>
              </p:cNvPicPr>
              <p:nvPr/>
            </p:nvPicPr>
            <p:blipFill>
              <a:blip r:embed="rId3" cstate="print">
                <a:duotone>
                  <a:srgbClr val="55C5E9">
                    <a:shade val="45000"/>
                    <a:satMod val="135000"/>
                  </a:srgbClr>
                  <a:prstClr val="white"/>
                </a:duotone>
                <a:extLst>
                  <a:ext uri="{28A0092B-C50C-407E-A947-70E740481C1C}">
                    <a14:useLocalDpi xmlns:a14="http://schemas.microsoft.com/office/drawing/2010/main" val="0"/>
                  </a:ext>
                </a:extLst>
              </a:blip>
              <a:stretch>
                <a:fillRect/>
              </a:stretch>
            </p:blipFill>
            <p:spPr>
              <a:xfrm>
                <a:off x="630501" y="3692216"/>
                <a:ext cx="305310" cy="365760"/>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641" y="3530380"/>
                <a:ext cx="322330" cy="383252"/>
              </a:xfrm>
              <a:prstGeom prst="rect">
                <a:avLst/>
              </a:prstGeom>
            </p:spPr>
          </p:pic>
        </p:grpSp>
      </p:grpSp>
      <p:sp>
        <p:nvSpPr>
          <p:cNvPr id="47" name="Title 2"/>
          <p:cNvSpPr txBox="1">
            <a:spLocks/>
          </p:cNvSpPr>
          <p:nvPr/>
        </p:nvSpPr>
        <p:spPr>
          <a:xfrm>
            <a:off x="724257" y="1506930"/>
            <a:ext cx="11467743" cy="899665"/>
          </a:xfrm>
          <a:prstGeom prst="rect">
            <a:avLst/>
          </a:prstGeom>
        </p:spPr>
        <p:txBody>
          <a:bodyPr vert="horz" lIns="137160" tIns="109728" rIns="137160" bIns="109728" rtlCol="0" anchor="t" anchorCtr="0">
            <a:noAutofit/>
          </a:bodyPr>
          <a:lstStyle>
            <a:lvl1pPr algn="l" defTabSz="914377" rtl="0" eaLnBrk="1" latinLnBrk="0" hangingPunct="1">
              <a:lnSpc>
                <a:spcPct val="90000"/>
              </a:lnSpc>
              <a:spcBef>
                <a:spcPct val="0"/>
              </a:spcBef>
              <a:buNone/>
              <a:defRPr sz="4800" b="1" kern="1200">
                <a:solidFill>
                  <a:srgbClr val="616161"/>
                </a:solidFill>
                <a:latin typeface="+mj-lt"/>
                <a:ea typeface="+mj-ea"/>
                <a:cs typeface="+mj-cs"/>
              </a:defRPr>
            </a:lvl1pPr>
          </a:lstStyle>
          <a:p>
            <a:r>
              <a:rPr lang="en-US" sz="3200" dirty="0" smtClean="0">
                <a:solidFill>
                  <a:schemeClr val="tx1"/>
                </a:solidFill>
              </a:rPr>
              <a:t>Major improvement areas:</a:t>
            </a:r>
            <a:endParaRPr lang="en-US" sz="3200" dirty="0">
              <a:solidFill>
                <a:schemeClr val="tx1"/>
              </a:solidFill>
            </a:endParaRPr>
          </a:p>
        </p:txBody>
      </p:sp>
    </p:spTree>
    <p:extLst>
      <p:ext uri="{BB962C8B-B14F-4D97-AF65-F5344CB8AC3E}">
        <p14:creationId xmlns:p14="http://schemas.microsoft.com/office/powerpoint/2010/main" val="5887321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s-ES" dirty="0" err="1" smtClean="0"/>
              <a:t>Keynote</a:t>
            </a:r>
            <a:endParaRPr lang="en-US" dirty="0"/>
          </a:p>
        </p:txBody>
      </p:sp>
      <p:sp>
        <p:nvSpPr>
          <p:cNvPr id="2" name="Subtitle 1"/>
          <p:cNvSpPr>
            <a:spLocks noGrp="1"/>
          </p:cNvSpPr>
          <p:nvPr>
            <p:ph type="subTitle" idx="1"/>
          </p:nvPr>
        </p:nvSpPr>
        <p:spPr>
          <a:xfrm>
            <a:off x="728296" y="3431828"/>
            <a:ext cx="7608765" cy="762613"/>
          </a:xfrm>
        </p:spPr>
        <p:txBody>
          <a:bodyPr/>
          <a:lstStyle/>
          <a:p>
            <a:r>
              <a:rPr lang="en-US" dirty="0" smtClean="0"/>
              <a:t>Reconnect(); Sevilla</a:t>
            </a:r>
          </a:p>
        </p:txBody>
      </p:sp>
    </p:spTree>
    <p:extLst>
      <p:ext uri="{BB962C8B-B14F-4D97-AF65-F5344CB8AC3E}">
        <p14:creationId xmlns:p14="http://schemas.microsoft.com/office/powerpoint/2010/main" val="244173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CF2"/>
                </a:solidFill>
              </a:rPr>
              <a:t>Modern Web – </a:t>
            </a:r>
            <a:r>
              <a:rPr lang="en-US" dirty="0" err="1" smtClean="0">
                <a:solidFill>
                  <a:srgbClr val="00BCF2"/>
                </a:solidFill>
              </a:rPr>
              <a:t>Agilidad</a:t>
            </a:r>
            <a:endParaRPr lang="en-US" dirty="0">
              <a:solidFill>
                <a:srgbClr val="00BCF2"/>
              </a:solidFill>
            </a:endParaRPr>
          </a:p>
        </p:txBody>
      </p:sp>
      <p:sp>
        <p:nvSpPr>
          <p:cNvPr id="18" name="Content Placeholder 2"/>
          <p:cNvSpPr>
            <a:spLocks noGrp="1"/>
          </p:cNvSpPr>
          <p:nvPr>
            <p:ph type="body" sz="quarter" idx="4294967295"/>
          </p:nvPr>
        </p:nvSpPr>
        <p:spPr>
          <a:xfrm>
            <a:off x="1090456" y="2592521"/>
            <a:ext cx="7151431" cy="891924"/>
          </a:xfrm>
          <a:prstGeom prst="rect">
            <a:avLst/>
          </a:prstGeom>
        </p:spPr>
        <p:txBody>
          <a:bodyPr/>
          <a:lstStyle/>
          <a:p>
            <a:pPr>
              <a:buFont typeface="Courier New" panose="02070309020205020404" pitchFamily="49" charset="0"/>
              <a:buChar char="o"/>
            </a:pPr>
            <a:r>
              <a:rPr lang="en-US" sz="2133" dirty="0" smtClean="0">
                <a:solidFill>
                  <a:srgbClr val="000000"/>
                </a:solidFill>
                <a:latin typeface="+mn-lt"/>
              </a:rPr>
              <a:t> </a:t>
            </a:r>
            <a:r>
              <a:rPr lang="en-US" sz="2133" dirty="0" err="1" smtClean="0">
                <a:solidFill>
                  <a:srgbClr val="000000"/>
                </a:solidFill>
                <a:latin typeface="+mn-lt"/>
              </a:rPr>
              <a:t>Características</a:t>
            </a:r>
            <a:r>
              <a:rPr lang="en-US" sz="2133" dirty="0" smtClean="0">
                <a:solidFill>
                  <a:srgbClr val="000000"/>
                </a:solidFill>
                <a:latin typeface="+mn-lt"/>
              </a:rPr>
              <a:t> </a:t>
            </a:r>
            <a:r>
              <a:rPr lang="en-US" sz="2133" dirty="0" err="1" smtClean="0">
                <a:solidFill>
                  <a:srgbClr val="000000"/>
                </a:solidFill>
                <a:latin typeface="+mn-lt"/>
              </a:rPr>
              <a:t>como</a:t>
            </a:r>
            <a:r>
              <a:rPr lang="en-US" sz="2133" dirty="0" smtClean="0">
                <a:solidFill>
                  <a:srgbClr val="000000"/>
                </a:solidFill>
                <a:latin typeface="+mn-lt"/>
              </a:rPr>
              <a:t> </a:t>
            </a:r>
            <a:r>
              <a:rPr lang="en-US" sz="2133" dirty="0" err="1" smtClean="0">
                <a:solidFill>
                  <a:srgbClr val="000000"/>
                </a:solidFill>
                <a:latin typeface="+mn-lt"/>
              </a:rPr>
              <a:t>paquetes</a:t>
            </a:r>
            <a:endParaRPr lang="en-US" sz="2133" dirty="0">
              <a:solidFill>
                <a:srgbClr val="000000"/>
              </a:solidFill>
              <a:latin typeface="+mn-lt"/>
            </a:endParaRPr>
          </a:p>
          <a:p>
            <a:pPr>
              <a:buFont typeface="Courier New" panose="02070309020205020404" pitchFamily="49" charset="0"/>
              <a:buChar char="o"/>
            </a:pPr>
            <a:r>
              <a:rPr lang="en-US" sz="2133" dirty="0" smtClean="0">
                <a:solidFill>
                  <a:srgbClr val="000000"/>
                </a:solidFill>
                <a:latin typeface="+mn-lt"/>
              </a:rPr>
              <a:t> Framework </a:t>
            </a:r>
            <a:r>
              <a:rPr lang="en-US" sz="2133" dirty="0" err="1" smtClean="0">
                <a:solidFill>
                  <a:srgbClr val="000000"/>
                </a:solidFill>
                <a:latin typeface="+mn-lt"/>
              </a:rPr>
              <a:t>como</a:t>
            </a:r>
            <a:r>
              <a:rPr lang="en-US" sz="2133" dirty="0" smtClean="0">
                <a:solidFill>
                  <a:srgbClr val="000000"/>
                </a:solidFill>
                <a:latin typeface="+mn-lt"/>
              </a:rPr>
              <a:t> parte de la App</a:t>
            </a:r>
            <a:endParaRPr lang="en-US" sz="2133" dirty="0">
              <a:solidFill>
                <a:srgbClr val="000000"/>
              </a:solidFill>
              <a:latin typeface="+mn-lt"/>
            </a:endParaRPr>
          </a:p>
        </p:txBody>
      </p:sp>
      <p:sp>
        <p:nvSpPr>
          <p:cNvPr id="20" name="Content Placeholder 2"/>
          <p:cNvSpPr>
            <a:spLocks noGrp="1"/>
          </p:cNvSpPr>
          <p:nvPr>
            <p:ph type="body" sz="quarter" idx="4294967295"/>
          </p:nvPr>
        </p:nvSpPr>
        <p:spPr>
          <a:xfrm>
            <a:off x="1090456" y="4414004"/>
            <a:ext cx="7137952" cy="1613995"/>
          </a:xfrm>
          <a:prstGeom prst="rect">
            <a:avLst/>
          </a:prstGeom>
        </p:spPr>
        <p:txBody>
          <a:bodyPr/>
          <a:lstStyle/>
          <a:p>
            <a:pPr>
              <a:buFont typeface="Courier New" panose="02070309020205020404" pitchFamily="49" charset="0"/>
              <a:buChar char="o"/>
            </a:pPr>
            <a:r>
              <a:rPr lang="en-US" sz="2133" dirty="0" smtClean="0">
                <a:solidFill>
                  <a:srgbClr val="000000"/>
                </a:solidFill>
                <a:latin typeface="+mn-lt"/>
              </a:rPr>
              <a:t> Zero day patches </a:t>
            </a:r>
            <a:r>
              <a:rPr lang="en-US" sz="2133" dirty="0" err="1" smtClean="0">
                <a:solidFill>
                  <a:srgbClr val="000000"/>
                </a:solidFill>
                <a:latin typeface="+mn-lt"/>
              </a:rPr>
              <a:t>por</a:t>
            </a:r>
            <a:r>
              <a:rPr lang="en-US" sz="2133" dirty="0" smtClean="0">
                <a:solidFill>
                  <a:srgbClr val="000000"/>
                </a:solidFill>
                <a:latin typeface="+mn-lt"/>
              </a:rPr>
              <a:t> Microsoft</a:t>
            </a:r>
          </a:p>
          <a:p>
            <a:pPr>
              <a:buFont typeface="Courier New" panose="02070309020205020404" pitchFamily="49" charset="0"/>
              <a:buChar char="o"/>
            </a:pPr>
            <a:r>
              <a:rPr lang="en-US" sz="2133" dirty="0" smtClean="0">
                <a:solidFill>
                  <a:srgbClr val="000000"/>
                </a:solidFill>
                <a:latin typeface="+mn-lt"/>
              </a:rPr>
              <a:t> </a:t>
            </a:r>
            <a:r>
              <a:rPr lang="en-US" sz="2133" dirty="0" err="1" smtClean="0">
                <a:solidFill>
                  <a:srgbClr val="000000"/>
                </a:solidFill>
                <a:latin typeface="+mn-lt"/>
              </a:rPr>
              <a:t>Mismo</a:t>
            </a:r>
            <a:r>
              <a:rPr lang="en-US" sz="2133" dirty="0" smtClean="0">
                <a:solidFill>
                  <a:srgbClr val="000000"/>
                </a:solidFill>
                <a:latin typeface="+mn-lt"/>
              </a:rPr>
              <a:t> </a:t>
            </a:r>
            <a:r>
              <a:rPr lang="en-US" sz="2133" dirty="0" err="1" smtClean="0">
                <a:solidFill>
                  <a:srgbClr val="000000"/>
                </a:solidFill>
                <a:latin typeface="+mn-lt"/>
              </a:rPr>
              <a:t>código</a:t>
            </a:r>
            <a:r>
              <a:rPr lang="en-US" sz="2133" dirty="0" smtClean="0">
                <a:solidFill>
                  <a:srgbClr val="000000"/>
                </a:solidFill>
                <a:latin typeface="+mn-lt"/>
              </a:rPr>
              <a:t> </a:t>
            </a:r>
            <a:r>
              <a:rPr lang="en-US" sz="2133" dirty="0" err="1" smtClean="0">
                <a:solidFill>
                  <a:srgbClr val="000000"/>
                </a:solidFill>
                <a:latin typeface="+mn-lt"/>
              </a:rPr>
              <a:t>en</a:t>
            </a:r>
            <a:r>
              <a:rPr lang="en-US" sz="2133" dirty="0" smtClean="0">
                <a:solidFill>
                  <a:srgbClr val="000000"/>
                </a:solidFill>
                <a:latin typeface="+mn-lt"/>
              </a:rPr>
              <a:t> </a:t>
            </a:r>
            <a:r>
              <a:rPr lang="en-US" sz="2133" dirty="0" err="1" smtClean="0">
                <a:solidFill>
                  <a:srgbClr val="000000"/>
                </a:solidFill>
                <a:latin typeface="+mn-lt"/>
              </a:rPr>
              <a:t>desarrollo</a:t>
            </a:r>
            <a:r>
              <a:rPr lang="en-US" sz="2133" dirty="0" smtClean="0">
                <a:solidFill>
                  <a:srgbClr val="000000"/>
                </a:solidFill>
                <a:latin typeface="+mn-lt"/>
              </a:rPr>
              <a:t> y </a:t>
            </a:r>
            <a:r>
              <a:rPr lang="en-US" sz="2133" dirty="0" err="1" smtClean="0">
                <a:solidFill>
                  <a:srgbClr val="000000"/>
                </a:solidFill>
                <a:latin typeface="+mn-lt"/>
              </a:rPr>
              <a:t>producción</a:t>
            </a:r>
            <a:endParaRPr lang="en-US" sz="2133" dirty="0" smtClean="0">
              <a:solidFill>
                <a:srgbClr val="000000"/>
              </a:solidFill>
              <a:latin typeface="+mn-lt"/>
            </a:endParaRPr>
          </a:p>
          <a:p>
            <a:pPr>
              <a:buFont typeface="Courier New" panose="02070309020205020404" pitchFamily="49" charset="0"/>
              <a:buChar char="o"/>
            </a:pPr>
            <a:r>
              <a:rPr lang="en-US" sz="2133" dirty="0" smtClean="0">
                <a:solidFill>
                  <a:srgbClr val="000000"/>
                </a:solidFill>
                <a:latin typeface="+mn-lt"/>
              </a:rPr>
              <a:t> </a:t>
            </a:r>
            <a:r>
              <a:rPr lang="en-US" sz="2133" dirty="0" err="1" smtClean="0">
                <a:solidFill>
                  <a:srgbClr val="000000"/>
                </a:solidFill>
                <a:latin typeface="+mn-lt"/>
              </a:rPr>
              <a:t>Controlamos</a:t>
            </a:r>
            <a:r>
              <a:rPr lang="en-US" sz="2133" dirty="0" smtClean="0">
                <a:solidFill>
                  <a:srgbClr val="000000"/>
                </a:solidFill>
                <a:latin typeface="+mn-lt"/>
              </a:rPr>
              <a:t> </a:t>
            </a:r>
            <a:r>
              <a:rPr lang="en-US" sz="2133" dirty="0" err="1" smtClean="0">
                <a:solidFill>
                  <a:srgbClr val="000000"/>
                </a:solidFill>
                <a:latin typeface="+mn-lt"/>
              </a:rPr>
              <a:t>nuevas</a:t>
            </a:r>
            <a:r>
              <a:rPr lang="en-US" sz="2133" dirty="0" smtClean="0">
                <a:solidFill>
                  <a:srgbClr val="000000"/>
                </a:solidFill>
                <a:latin typeface="+mn-lt"/>
              </a:rPr>
              <a:t> versions (breaking changes)</a:t>
            </a:r>
            <a:endParaRPr lang="en-US" sz="2133" dirty="0">
              <a:solidFill>
                <a:srgbClr val="000000"/>
              </a:solidFill>
              <a:latin typeface="+mn-lt"/>
            </a:endParaRPr>
          </a:p>
        </p:txBody>
      </p:sp>
      <p:grpSp>
        <p:nvGrpSpPr>
          <p:cNvPr id="5" name="Group 4"/>
          <p:cNvGrpSpPr/>
          <p:nvPr/>
        </p:nvGrpSpPr>
        <p:grpSpPr>
          <a:xfrm>
            <a:off x="359018" y="1761980"/>
            <a:ext cx="5689539" cy="731520"/>
            <a:chOff x="269263" y="891885"/>
            <a:chExt cx="4267156" cy="548640"/>
          </a:xfrm>
        </p:grpSpPr>
        <p:sp>
          <p:nvSpPr>
            <p:cNvPr id="17" name="Rectangle 16"/>
            <p:cNvSpPr/>
            <p:nvPr/>
          </p:nvSpPr>
          <p:spPr>
            <a:xfrm>
              <a:off x="819150" y="966150"/>
              <a:ext cx="3717269" cy="377075"/>
            </a:xfrm>
            <a:prstGeom prst="rect">
              <a:avLst/>
            </a:prstGeom>
          </p:spPr>
          <p:txBody>
            <a:bodyPr wrap="none">
              <a:spAutoFit/>
            </a:bodyPr>
            <a:lstStyle/>
            <a:p>
              <a:r>
                <a:rPr lang="en-US" sz="2667" b="1" dirty="0" smtClean="0">
                  <a:solidFill>
                    <a:srgbClr val="000000"/>
                  </a:solidFill>
                </a:rPr>
                <a:t> </a:t>
              </a:r>
              <a:r>
                <a:rPr lang="en-US" sz="2667" b="1" dirty="0" err="1" smtClean="0">
                  <a:solidFill>
                    <a:srgbClr val="000000"/>
                  </a:solidFill>
                </a:rPr>
                <a:t>Ciclos</a:t>
              </a:r>
              <a:r>
                <a:rPr lang="en-US" sz="2667" b="1" dirty="0" smtClean="0">
                  <a:solidFill>
                    <a:srgbClr val="000000"/>
                  </a:solidFill>
                </a:rPr>
                <a:t> de Desarrollo </a:t>
              </a:r>
              <a:r>
                <a:rPr lang="en-US" sz="2667" b="1" dirty="0" err="1" smtClean="0">
                  <a:solidFill>
                    <a:srgbClr val="000000"/>
                  </a:solidFill>
                </a:rPr>
                <a:t>más</a:t>
              </a:r>
              <a:r>
                <a:rPr lang="en-US" sz="2667" b="1" dirty="0" smtClean="0">
                  <a:solidFill>
                    <a:srgbClr val="000000"/>
                  </a:solidFill>
                </a:rPr>
                <a:t> </a:t>
              </a:r>
              <a:r>
                <a:rPr lang="en-US" sz="2667" b="1" dirty="0" err="1" smtClean="0">
                  <a:solidFill>
                    <a:srgbClr val="000000"/>
                  </a:solidFill>
                </a:rPr>
                <a:t>rápidos</a:t>
              </a:r>
              <a:endParaRPr lang="en-US" sz="2667" b="1" dirty="0">
                <a:solidFill>
                  <a:srgbClr val="000000"/>
                </a:solidFill>
              </a:endParaRPr>
            </a:p>
          </p:txBody>
        </p:sp>
        <p:grpSp>
          <p:nvGrpSpPr>
            <p:cNvPr id="21" name="Group 20"/>
            <p:cNvGrpSpPr/>
            <p:nvPr/>
          </p:nvGrpSpPr>
          <p:grpSpPr>
            <a:xfrm>
              <a:off x="269263" y="891885"/>
              <a:ext cx="549887" cy="548640"/>
              <a:chOff x="1785636" y="1768035"/>
              <a:chExt cx="609600" cy="594360"/>
            </a:xfrm>
          </p:grpSpPr>
          <p:sp>
            <p:nvSpPr>
              <p:cNvPr id="22" name="Oval 21"/>
              <p:cNvSpPr/>
              <p:nvPr/>
            </p:nvSpPr>
            <p:spPr bwMode="auto">
              <a:xfrm>
                <a:off x="1785636" y="1768035"/>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23" name="Freeform 58"/>
              <p:cNvSpPr>
                <a:spLocks noChangeAspect="1"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1">
                  <a:lumMod val="75000"/>
                </a:schemeClr>
              </a:solidFill>
              <a:ln>
                <a:noFill/>
              </a:ln>
            </p:spPr>
            <p:txBody>
              <a:bodyPr vert="horz" wrap="square" lIns="109740" tIns="54871" rIns="109740" bIns="54871" numCol="1" anchor="t" anchorCtr="0" compatLnSpc="1">
                <a:prstTxWarp prst="textNoShape">
                  <a:avLst/>
                </a:prstTxWarp>
              </a:bodyPr>
              <a:lstStyle/>
              <a:p>
                <a:endParaRPr lang="en-US" sz="2400">
                  <a:solidFill>
                    <a:srgbClr val="000000"/>
                  </a:solidFill>
                </a:endParaRPr>
              </a:p>
            </p:txBody>
          </p:sp>
        </p:grpSp>
      </p:grpSp>
      <p:grpSp>
        <p:nvGrpSpPr>
          <p:cNvPr id="6" name="Group 5"/>
          <p:cNvGrpSpPr/>
          <p:nvPr/>
        </p:nvGrpSpPr>
        <p:grpSpPr>
          <a:xfrm>
            <a:off x="359018" y="3682484"/>
            <a:ext cx="2752696" cy="731520"/>
            <a:chOff x="269263" y="2502622"/>
            <a:chExt cx="2064522" cy="548640"/>
          </a:xfrm>
        </p:grpSpPr>
        <p:sp>
          <p:nvSpPr>
            <p:cNvPr id="19" name="Rectangle 18"/>
            <p:cNvSpPr/>
            <p:nvPr/>
          </p:nvSpPr>
          <p:spPr>
            <a:xfrm>
              <a:off x="817841" y="2576887"/>
              <a:ext cx="1515944" cy="377075"/>
            </a:xfrm>
            <a:prstGeom prst="rect">
              <a:avLst/>
            </a:prstGeom>
          </p:spPr>
          <p:txBody>
            <a:bodyPr wrap="none">
              <a:spAutoFit/>
            </a:bodyPr>
            <a:lstStyle/>
            <a:p>
              <a:r>
                <a:rPr lang="en-US" sz="2667" b="1" dirty="0" smtClean="0">
                  <a:solidFill>
                    <a:srgbClr val="000000"/>
                  </a:solidFill>
                </a:rPr>
                <a:t> </a:t>
              </a:r>
              <a:r>
                <a:rPr lang="en-US" sz="2667" b="1" dirty="0" err="1" smtClean="0">
                  <a:solidFill>
                    <a:srgbClr val="000000"/>
                  </a:solidFill>
                </a:rPr>
                <a:t>Más</a:t>
              </a:r>
              <a:r>
                <a:rPr lang="en-US" sz="2667" b="1" dirty="0" smtClean="0">
                  <a:solidFill>
                    <a:srgbClr val="000000"/>
                  </a:solidFill>
                </a:rPr>
                <a:t> Control</a:t>
              </a:r>
              <a:endParaRPr lang="en-US" sz="2667" b="1" dirty="0">
                <a:solidFill>
                  <a:srgbClr val="000000"/>
                </a:solidFill>
              </a:endParaRPr>
            </a:p>
          </p:txBody>
        </p:sp>
        <p:grpSp>
          <p:nvGrpSpPr>
            <p:cNvPr id="27" name="Group 26"/>
            <p:cNvGrpSpPr/>
            <p:nvPr/>
          </p:nvGrpSpPr>
          <p:grpSpPr>
            <a:xfrm>
              <a:off x="269263" y="2502622"/>
              <a:ext cx="548640" cy="548640"/>
              <a:chOff x="1795746" y="3978504"/>
              <a:chExt cx="609600" cy="594360"/>
            </a:xfrm>
          </p:grpSpPr>
          <p:sp>
            <p:nvSpPr>
              <p:cNvPr id="28" name="Oval 27"/>
              <p:cNvSpPr/>
              <p:nvPr/>
            </p:nvSpPr>
            <p:spPr bwMode="auto">
              <a:xfrm>
                <a:off x="1795746" y="3978504"/>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29" name="Freeform 8"/>
              <p:cNvSpPr>
                <a:spLocks noChangeAspect="1" noEditPoints="1"/>
              </p:cNvSpPr>
              <p:nvPr/>
            </p:nvSpPr>
            <p:spPr bwMode="black">
              <a:xfrm>
                <a:off x="1921724" y="4108604"/>
                <a:ext cx="336410" cy="31352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tx1">
                  <a:lumMod val="75000"/>
                </a:schemeClr>
              </a:solidFill>
              <a:ln>
                <a:solidFill>
                  <a:schemeClr val="tx1">
                    <a:lumMod val="75000"/>
                  </a:schemeClr>
                </a:solidFill>
              </a:ln>
            </p:spPr>
            <p:txBody>
              <a:bodyPr vert="horz" wrap="square" lIns="109740" tIns="54871" rIns="109740" bIns="54871" numCol="1" anchor="t" anchorCtr="0" compatLnSpc="1">
                <a:prstTxWarp prst="textNoShape">
                  <a:avLst/>
                </a:prstTxWarp>
              </a:bodyPr>
              <a:lstStyle/>
              <a:p>
                <a:endParaRPr lang="en-US" sz="2400">
                  <a:solidFill>
                    <a:srgbClr val="000000"/>
                  </a:solidFill>
                </a:endParaRPr>
              </a:p>
            </p:txBody>
          </p:sp>
        </p:grpSp>
      </p:grpSp>
    </p:spTree>
    <p:extLst>
      <p:ext uri="{BB962C8B-B14F-4D97-AF65-F5344CB8AC3E}">
        <p14:creationId xmlns:p14="http://schemas.microsoft.com/office/powerpoint/2010/main" val="358991348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CF2"/>
                </a:solidFill>
              </a:rPr>
              <a:t>Modern Web – </a:t>
            </a:r>
            <a:r>
              <a:rPr lang="en-US" dirty="0" err="1" smtClean="0">
                <a:solidFill>
                  <a:srgbClr val="00BCF2"/>
                </a:solidFill>
              </a:rPr>
              <a:t>Velocidad</a:t>
            </a:r>
            <a:endParaRPr lang="en-US" dirty="0">
              <a:solidFill>
                <a:srgbClr val="00BCF2"/>
              </a:solidFill>
            </a:endParaRPr>
          </a:p>
        </p:txBody>
      </p:sp>
      <p:sp>
        <p:nvSpPr>
          <p:cNvPr id="20" name="Content Placeholder 2"/>
          <p:cNvSpPr>
            <a:spLocks noGrp="1"/>
          </p:cNvSpPr>
          <p:nvPr>
            <p:ph type="body" sz="quarter" idx="4294967295"/>
          </p:nvPr>
        </p:nvSpPr>
        <p:spPr>
          <a:xfrm>
            <a:off x="1113148" y="2397302"/>
            <a:ext cx="7729295" cy="1246727"/>
          </a:xfrm>
          <a:prstGeom prst="rect">
            <a:avLst/>
          </a:prstGeom>
        </p:spPr>
        <p:txBody>
          <a:bodyPr/>
          <a:lstStyle/>
          <a:p>
            <a:pPr>
              <a:buFont typeface="Courier New" panose="02070309020205020404" pitchFamily="49" charset="0"/>
              <a:buChar char="o"/>
            </a:pPr>
            <a:r>
              <a:rPr lang="en-US" sz="2133" dirty="0" smtClean="0">
                <a:solidFill>
                  <a:srgbClr val="000000"/>
                </a:solidFill>
                <a:latin typeface="+mn-lt"/>
              </a:rPr>
              <a:t> </a:t>
            </a:r>
            <a:r>
              <a:rPr lang="en-US" sz="2133" dirty="0" err="1" smtClean="0">
                <a:solidFill>
                  <a:srgbClr val="000000"/>
                </a:solidFill>
                <a:latin typeface="+mn-lt"/>
              </a:rPr>
              <a:t>Edita</a:t>
            </a:r>
            <a:r>
              <a:rPr lang="en-US" sz="2133" dirty="0" smtClean="0">
                <a:solidFill>
                  <a:srgbClr val="000000"/>
                </a:solidFill>
                <a:latin typeface="+mn-lt"/>
              </a:rPr>
              <a:t> </a:t>
            </a:r>
            <a:r>
              <a:rPr lang="en-US" sz="2133" dirty="0" err="1" smtClean="0">
                <a:solidFill>
                  <a:srgbClr val="000000"/>
                </a:solidFill>
                <a:latin typeface="+mn-lt"/>
              </a:rPr>
              <a:t>código</a:t>
            </a:r>
            <a:r>
              <a:rPr lang="en-US" sz="2133" dirty="0" smtClean="0">
                <a:solidFill>
                  <a:srgbClr val="000000"/>
                </a:solidFill>
                <a:latin typeface="+mn-lt"/>
              </a:rPr>
              <a:t> y </a:t>
            </a:r>
            <a:r>
              <a:rPr lang="en-US" sz="2133" dirty="0" err="1" smtClean="0">
                <a:solidFill>
                  <a:srgbClr val="000000"/>
                </a:solidFill>
                <a:latin typeface="+mn-lt"/>
              </a:rPr>
              <a:t>refresca</a:t>
            </a:r>
            <a:r>
              <a:rPr lang="en-US" sz="2133" dirty="0" smtClean="0">
                <a:solidFill>
                  <a:srgbClr val="000000"/>
                </a:solidFill>
                <a:latin typeface="+mn-lt"/>
              </a:rPr>
              <a:t> </a:t>
            </a:r>
            <a:r>
              <a:rPr lang="en-US" sz="2133" dirty="0" err="1" smtClean="0">
                <a:solidFill>
                  <a:srgbClr val="000000"/>
                </a:solidFill>
                <a:latin typeface="+mn-lt"/>
              </a:rPr>
              <a:t>en</a:t>
            </a:r>
            <a:r>
              <a:rPr lang="en-US" sz="2133" dirty="0" smtClean="0">
                <a:solidFill>
                  <a:srgbClr val="000000"/>
                </a:solidFill>
                <a:latin typeface="+mn-lt"/>
              </a:rPr>
              <a:t> </a:t>
            </a:r>
            <a:r>
              <a:rPr lang="en-US" sz="2133" dirty="0" err="1" smtClean="0">
                <a:solidFill>
                  <a:srgbClr val="000000"/>
                </a:solidFill>
                <a:latin typeface="+mn-lt"/>
              </a:rPr>
              <a:t>navegador</a:t>
            </a:r>
            <a:endParaRPr lang="en-US" sz="2133" dirty="0">
              <a:solidFill>
                <a:srgbClr val="000000"/>
              </a:solidFill>
              <a:latin typeface="+mn-lt"/>
            </a:endParaRPr>
          </a:p>
          <a:p>
            <a:pPr>
              <a:buFont typeface="Courier New" panose="02070309020205020404" pitchFamily="49" charset="0"/>
              <a:buChar char="o"/>
            </a:pPr>
            <a:r>
              <a:rPr lang="en-US" sz="2133" dirty="0" smtClean="0">
                <a:solidFill>
                  <a:srgbClr val="000000"/>
                </a:solidFill>
                <a:latin typeface="+mn-lt"/>
              </a:rPr>
              <a:t> </a:t>
            </a:r>
            <a:r>
              <a:rPr lang="en-US" sz="2133" dirty="0" err="1" smtClean="0">
                <a:solidFill>
                  <a:srgbClr val="000000"/>
                </a:solidFill>
                <a:latin typeface="+mn-lt"/>
              </a:rPr>
              <a:t>Flexibilidad</a:t>
            </a:r>
            <a:r>
              <a:rPr lang="en-US" sz="2133" dirty="0" smtClean="0">
                <a:solidFill>
                  <a:srgbClr val="000000"/>
                </a:solidFill>
                <a:latin typeface="+mn-lt"/>
              </a:rPr>
              <a:t> de </a:t>
            </a:r>
            <a:r>
              <a:rPr lang="en-US" sz="2133" dirty="0" err="1" smtClean="0">
                <a:solidFill>
                  <a:srgbClr val="000000"/>
                </a:solidFill>
                <a:latin typeface="+mn-lt"/>
              </a:rPr>
              <a:t>entornos</a:t>
            </a:r>
            <a:r>
              <a:rPr lang="en-US" sz="2133" dirty="0" smtClean="0">
                <a:solidFill>
                  <a:srgbClr val="000000"/>
                </a:solidFill>
                <a:latin typeface="+mn-lt"/>
              </a:rPr>
              <a:t> </a:t>
            </a:r>
            <a:r>
              <a:rPr lang="en-US" sz="2133" dirty="0" err="1" smtClean="0">
                <a:solidFill>
                  <a:srgbClr val="000000"/>
                </a:solidFill>
                <a:latin typeface="+mn-lt"/>
              </a:rPr>
              <a:t>dinámicos</a:t>
            </a:r>
            <a:r>
              <a:rPr lang="en-US" sz="2133" dirty="0" smtClean="0">
                <a:solidFill>
                  <a:srgbClr val="000000"/>
                </a:solidFill>
                <a:latin typeface="+mn-lt"/>
              </a:rPr>
              <a:t> con la </a:t>
            </a:r>
            <a:r>
              <a:rPr lang="en-US" sz="2133" dirty="0" err="1" smtClean="0">
                <a:solidFill>
                  <a:srgbClr val="000000"/>
                </a:solidFill>
                <a:latin typeface="+mn-lt"/>
              </a:rPr>
              <a:t>potencia</a:t>
            </a:r>
            <a:r>
              <a:rPr lang="en-US" sz="2133" dirty="0" smtClean="0">
                <a:solidFill>
                  <a:srgbClr val="000000"/>
                </a:solidFill>
                <a:latin typeface="+mn-lt"/>
              </a:rPr>
              <a:t> de .NET</a:t>
            </a:r>
            <a:endParaRPr lang="en-US" sz="2133" dirty="0">
              <a:solidFill>
                <a:srgbClr val="000000"/>
              </a:solidFill>
              <a:latin typeface="+mn-lt"/>
            </a:endParaRPr>
          </a:p>
          <a:p>
            <a:pPr>
              <a:buFont typeface="Courier New" panose="02070309020205020404" pitchFamily="49" charset="0"/>
              <a:buChar char="o"/>
            </a:pPr>
            <a:r>
              <a:rPr lang="en-US" sz="2133" dirty="0" smtClean="0">
                <a:solidFill>
                  <a:srgbClr val="000000"/>
                </a:solidFill>
                <a:latin typeface="+mn-lt"/>
              </a:rPr>
              <a:t> </a:t>
            </a:r>
            <a:r>
              <a:rPr lang="en-US" sz="2133" dirty="0" err="1" smtClean="0">
                <a:solidFill>
                  <a:srgbClr val="000000"/>
                </a:solidFill>
                <a:latin typeface="+mn-lt"/>
              </a:rPr>
              <a:t>Desarrolla</a:t>
            </a:r>
            <a:r>
              <a:rPr lang="en-US" sz="2133" dirty="0" smtClean="0">
                <a:solidFill>
                  <a:srgbClr val="000000"/>
                </a:solidFill>
                <a:latin typeface="+mn-lt"/>
              </a:rPr>
              <a:t> con Visual </a:t>
            </a:r>
            <a:r>
              <a:rPr lang="en-US" sz="2133" dirty="0">
                <a:solidFill>
                  <a:srgbClr val="000000"/>
                </a:solidFill>
                <a:latin typeface="+mn-lt"/>
              </a:rPr>
              <a:t>Studio, third party </a:t>
            </a:r>
            <a:r>
              <a:rPr lang="en-US" sz="2133" dirty="0" smtClean="0">
                <a:solidFill>
                  <a:srgbClr val="000000"/>
                </a:solidFill>
                <a:latin typeface="+mn-lt"/>
              </a:rPr>
              <a:t>y </a:t>
            </a:r>
            <a:r>
              <a:rPr lang="en-US" sz="2133" dirty="0" err="1" smtClean="0">
                <a:solidFill>
                  <a:srgbClr val="000000"/>
                </a:solidFill>
                <a:latin typeface="+mn-lt"/>
              </a:rPr>
              <a:t>editores</a:t>
            </a:r>
            <a:r>
              <a:rPr lang="en-US" sz="2133" dirty="0" smtClean="0">
                <a:solidFill>
                  <a:srgbClr val="000000"/>
                </a:solidFill>
                <a:latin typeface="+mn-lt"/>
              </a:rPr>
              <a:t> cloud</a:t>
            </a:r>
            <a:endParaRPr lang="en-US" sz="2133" dirty="0">
              <a:solidFill>
                <a:srgbClr val="000000"/>
              </a:solidFill>
              <a:latin typeface="+mn-lt"/>
            </a:endParaRPr>
          </a:p>
        </p:txBody>
      </p:sp>
      <p:grpSp>
        <p:nvGrpSpPr>
          <p:cNvPr id="37" name="Group 36"/>
          <p:cNvGrpSpPr/>
          <p:nvPr/>
        </p:nvGrpSpPr>
        <p:grpSpPr>
          <a:xfrm>
            <a:off x="359018" y="1688660"/>
            <a:ext cx="7192264" cy="731520"/>
            <a:chOff x="269263" y="1320831"/>
            <a:chExt cx="5394198" cy="548640"/>
          </a:xfrm>
        </p:grpSpPr>
        <p:sp>
          <p:nvSpPr>
            <p:cNvPr id="19" name="Rectangle 18"/>
            <p:cNvSpPr/>
            <p:nvPr/>
          </p:nvSpPr>
          <p:spPr>
            <a:xfrm>
              <a:off x="829807" y="1395096"/>
              <a:ext cx="4833654" cy="377074"/>
            </a:xfrm>
            <a:prstGeom prst="rect">
              <a:avLst/>
            </a:prstGeom>
          </p:spPr>
          <p:txBody>
            <a:bodyPr wrap="square">
              <a:spAutoFit/>
            </a:bodyPr>
            <a:lstStyle/>
            <a:p>
              <a:r>
                <a:rPr lang="en-US" sz="2667" b="1" dirty="0" smtClean="0">
                  <a:solidFill>
                    <a:srgbClr val="000000"/>
                  </a:solidFill>
                </a:rPr>
                <a:t> </a:t>
              </a:r>
              <a:r>
                <a:rPr lang="en-US" sz="2667" b="1" dirty="0" err="1" smtClean="0">
                  <a:solidFill>
                    <a:srgbClr val="000000"/>
                  </a:solidFill>
                </a:rPr>
                <a:t>Productividad</a:t>
              </a:r>
              <a:endParaRPr lang="en-US" sz="2667" b="1" dirty="0">
                <a:solidFill>
                  <a:srgbClr val="000000"/>
                </a:solidFill>
              </a:endParaRPr>
            </a:p>
          </p:txBody>
        </p:sp>
        <p:grpSp>
          <p:nvGrpSpPr>
            <p:cNvPr id="2" name="Group 1"/>
            <p:cNvGrpSpPr/>
            <p:nvPr/>
          </p:nvGrpSpPr>
          <p:grpSpPr>
            <a:xfrm>
              <a:off x="269263" y="1320831"/>
              <a:ext cx="548640" cy="548640"/>
              <a:chOff x="269263" y="891885"/>
              <a:chExt cx="548640" cy="548640"/>
            </a:xfrm>
          </p:grpSpPr>
          <p:sp>
            <p:nvSpPr>
              <p:cNvPr id="28" name="Oval 27"/>
              <p:cNvSpPr/>
              <p:nvPr/>
            </p:nvSpPr>
            <p:spPr bwMode="auto">
              <a:xfrm>
                <a:off x="269263" y="891885"/>
                <a:ext cx="548640" cy="54864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13" name="Freeform 124"/>
              <p:cNvSpPr>
                <a:spLocks/>
              </p:cNvSpPr>
              <p:nvPr/>
            </p:nvSpPr>
            <p:spPr bwMode="black">
              <a:xfrm>
                <a:off x="378364" y="1020571"/>
                <a:ext cx="330437" cy="291267"/>
              </a:xfrm>
              <a:custGeom>
                <a:avLst/>
                <a:gdLst>
                  <a:gd name="T0" fmla="*/ 313 w 315"/>
                  <a:gd name="T1" fmla="*/ 135 h 236"/>
                  <a:gd name="T2" fmla="*/ 300 w 315"/>
                  <a:gd name="T3" fmla="*/ 125 h 236"/>
                  <a:gd name="T4" fmla="*/ 294 w 315"/>
                  <a:gd name="T5" fmla="*/ 122 h 236"/>
                  <a:gd name="T6" fmla="*/ 124 w 315"/>
                  <a:gd name="T7" fmla="*/ 58 h 236"/>
                  <a:gd name="T8" fmla="*/ 125 w 315"/>
                  <a:gd name="T9" fmla="*/ 56 h 236"/>
                  <a:gd name="T10" fmla="*/ 100 w 315"/>
                  <a:gd name="T11" fmla="*/ 39 h 236"/>
                  <a:gd name="T12" fmla="*/ 153 w 315"/>
                  <a:gd name="T13" fmla="*/ 11 h 236"/>
                  <a:gd name="T14" fmla="*/ 103 w 315"/>
                  <a:gd name="T15" fmla="*/ 8 h 236"/>
                  <a:gd name="T16" fmla="*/ 61 w 315"/>
                  <a:gd name="T17" fmla="*/ 44 h 236"/>
                  <a:gd name="T18" fmla="*/ 54 w 315"/>
                  <a:gd name="T19" fmla="*/ 85 h 236"/>
                  <a:gd name="T20" fmla="*/ 37 w 315"/>
                  <a:gd name="T21" fmla="*/ 112 h 236"/>
                  <a:gd name="T22" fmla="*/ 56 w 315"/>
                  <a:gd name="T23" fmla="*/ 133 h 236"/>
                  <a:gd name="T24" fmla="*/ 63 w 315"/>
                  <a:gd name="T25" fmla="*/ 135 h 236"/>
                  <a:gd name="T26" fmla="*/ 35 w 315"/>
                  <a:gd name="T27" fmla="*/ 135 h 236"/>
                  <a:gd name="T28" fmla="*/ 31 w 315"/>
                  <a:gd name="T29" fmla="*/ 141 h 236"/>
                  <a:gd name="T30" fmla="*/ 35 w 315"/>
                  <a:gd name="T31" fmla="*/ 147 h 236"/>
                  <a:gd name="T32" fmla="*/ 50 w 315"/>
                  <a:gd name="T33" fmla="*/ 147 h 236"/>
                  <a:gd name="T34" fmla="*/ 50 w 315"/>
                  <a:gd name="T35" fmla="*/ 176 h 236"/>
                  <a:gd name="T36" fmla="*/ 0 w 315"/>
                  <a:gd name="T37" fmla="*/ 176 h 236"/>
                  <a:gd name="T38" fmla="*/ 0 w 315"/>
                  <a:gd name="T39" fmla="*/ 236 h 236"/>
                  <a:gd name="T40" fmla="*/ 227 w 315"/>
                  <a:gd name="T41" fmla="*/ 236 h 236"/>
                  <a:gd name="T42" fmla="*/ 227 w 315"/>
                  <a:gd name="T43" fmla="*/ 176 h 236"/>
                  <a:gd name="T44" fmla="*/ 61 w 315"/>
                  <a:gd name="T45" fmla="*/ 176 h 236"/>
                  <a:gd name="T46" fmla="*/ 61 w 315"/>
                  <a:gd name="T47" fmla="*/ 147 h 236"/>
                  <a:gd name="T48" fmla="*/ 75 w 315"/>
                  <a:gd name="T49" fmla="*/ 147 h 236"/>
                  <a:gd name="T50" fmla="*/ 79 w 315"/>
                  <a:gd name="T51" fmla="*/ 141 h 236"/>
                  <a:gd name="T52" fmla="*/ 75 w 315"/>
                  <a:gd name="T53" fmla="*/ 135 h 236"/>
                  <a:gd name="T54" fmla="*/ 70 w 315"/>
                  <a:gd name="T55" fmla="*/ 135 h 236"/>
                  <a:gd name="T56" fmla="*/ 77 w 315"/>
                  <a:gd name="T57" fmla="*/ 127 h 236"/>
                  <a:gd name="T58" fmla="*/ 84 w 315"/>
                  <a:gd name="T59" fmla="*/ 93 h 236"/>
                  <a:gd name="T60" fmla="*/ 112 w 315"/>
                  <a:gd name="T61" fmla="*/ 93 h 236"/>
                  <a:gd name="T62" fmla="*/ 113 w 315"/>
                  <a:gd name="T63" fmla="*/ 90 h 236"/>
                  <a:gd name="T64" fmla="*/ 282 w 315"/>
                  <a:gd name="T65" fmla="*/ 154 h 236"/>
                  <a:gd name="T66" fmla="*/ 289 w 315"/>
                  <a:gd name="T67" fmla="*/ 156 h 236"/>
                  <a:gd name="T68" fmla="*/ 305 w 315"/>
                  <a:gd name="T69" fmla="*/ 156 h 236"/>
                  <a:gd name="T70" fmla="*/ 314 w 315"/>
                  <a:gd name="T71" fmla="*/ 145 h 236"/>
                  <a:gd name="T72" fmla="*/ 313 w 315"/>
                  <a:gd name="T73" fmla="*/ 13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236">
                    <a:moveTo>
                      <a:pt x="313" y="135"/>
                    </a:moveTo>
                    <a:cubicBezTo>
                      <a:pt x="311" y="131"/>
                      <a:pt x="306" y="127"/>
                      <a:pt x="300" y="125"/>
                    </a:cubicBezTo>
                    <a:cubicBezTo>
                      <a:pt x="298" y="124"/>
                      <a:pt x="296" y="123"/>
                      <a:pt x="294" y="122"/>
                    </a:cubicBezTo>
                    <a:cubicBezTo>
                      <a:pt x="237" y="101"/>
                      <a:pt x="181" y="80"/>
                      <a:pt x="124" y="58"/>
                    </a:cubicBezTo>
                    <a:cubicBezTo>
                      <a:pt x="125" y="56"/>
                      <a:pt x="125" y="56"/>
                      <a:pt x="125" y="56"/>
                    </a:cubicBezTo>
                    <a:cubicBezTo>
                      <a:pt x="132" y="52"/>
                      <a:pt x="104" y="51"/>
                      <a:pt x="100" y="39"/>
                    </a:cubicBezTo>
                    <a:cubicBezTo>
                      <a:pt x="96" y="26"/>
                      <a:pt x="146" y="14"/>
                      <a:pt x="153" y="11"/>
                    </a:cubicBezTo>
                    <a:cubicBezTo>
                      <a:pt x="161" y="7"/>
                      <a:pt x="125" y="0"/>
                      <a:pt x="103" y="8"/>
                    </a:cubicBezTo>
                    <a:cubicBezTo>
                      <a:pt x="81" y="16"/>
                      <a:pt x="69" y="29"/>
                      <a:pt x="61" y="44"/>
                    </a:cubicBezTo>
                    <a:cubicBezTo>
                      <a:pt x="53" y="58"/>
                      <a:pt x="55" y="77"/>
                      <a:pt x="54" y="85"/>
                    </a:cubicBezTo>
                    <a:cubicBezTo>
                      <a:pt x="54" y="92"/>
                      <a:pt x="40" y="104"/>
                      <a:pt x="37" y="112"/>
                    </a:cubicBezTo>
                    <a:cubicBezTo>
                      <a:pt x="32" y="125"/>
                      <a:pt x="46" y="129"/>
                      <a:pt x="56" y="133"/>
                    </a:cubicBezTo>
                    <a:cubicBezTo>
                      <a:pt x="59" y="134"/>
                      <a:pt x="61" y="135"/>
                      <a:pt x="63" y="135"/>
                    </a:cubicBezTo>
                    <a:cubicBezTo>
                      <a:pt x="35" y="135"/>
                      <a:pt x="35" y="135"/>
                      <a:pt x="35" y="135"/>
                    </a:cubicBezTo>
                    <a:cubicBezTo>
                      <a:pt x="33" y="135"/>
                      <a:pt x="31" y="138"/>
                      <a:pt x="31" y="141"/>
                    </a:cubicBezTo>
                    <a:cubicBezTo>
                      <a:pt x="31" y="144"/>
                      <a:pt x="33" y="147"/>
                      <a:pt x="35" y="147"/>
                    </a:cubicBezTo>
                    <a:cubicBezTo>
                      <a:pt x="50" y="147"/>
                      <a:pt x="50" y="147"/>
                      <a:pt x="50" y="147"/>
                    </a:cubicBezTo>
                    <a:cubicBezTo>
                      <a:pt x="50" y="176"/>
                      <a:pt x="50" y="176"/>
                      <a:pt x="50" y="176"/>
                    </a:cubicBezTo>
                    <a:cubicBezTo>
                      <a:pt x="0" y="176"/>
                      <a:pt x="0" y="176"/>
                      <a:pt x="0" y="176"/>
                    </a:cubicBezTo>
                    <a:cubicBezTo>
                      <a:pt x="0" y="236"/>
                      <a:pt x="0" y="236"/>
                      <a:pt x="0" y="236"/>
                    </a:cubicBezTo>
                    <a:cubicBezTo>
                      <a:pt x="227" y="236"/>
                      <a:pt x="227" y="236"/>
                      <a:pt x="227" y="236"/>
                    </a:cubicBezTo>
                    <a:cubicBezTo>
                      <a:pt x="227" y="176"/>
                      <a:pt x="227" y="176"/>
                      <a:pt x="227" y="176"/>
                    </a:cubicBezTo>
                    <a:cubicBezTo>
                      <a:pt x="61" y="176"/>
                      <a:pt x="61" y="176"/>
                      <a:pt x="61" y="176"/>
                    </a:cubicBezTo>
                    <a:cubicBezTo>
                      <a:pt x="61" y="147"/>
                      <a:pt x="61" y="147"/>
                      <a:pt x="61" y="147"/>
                    </a:cubicBezTo>
                    <a:cubicBezTo>
                      <a:pt x="75" y="147"/>
                      <a:pt x="75" y="147"/>
                      <a:pt x="75" y="147"/>
                    </a:cubicBezTo>
                    <a:cubicBezTo>
                      <a:pt x="77" y="147"/>
                      <a:pt x="79" y="144"/>
                      <a:pt x="79" y="141"/>
                    </a:cubicBezTo>
                    <a:cubicBezTo>
                      <a:pt x="79" y="138"/>
                      <a:pt x="77" y="135"/>
                      <a:pt x="75" y="135"/>
                    </a:cubicBezTo>
                    <a:cubicBezTo>
                      <a:pt x="70" y="135"/>
                      <a:pt x="70" y="135"/>
                      <a:pt x="70" y="135"/>
                    </a:cubicBezTo>
                    <a:cubicBezTo>
                      <a:pt x="73" y="134"/>
                      <a:pt x="75" y="132"/>
                      <a:pt x="77" y="127"/>
                    </a:cubicBezTo>
                    <a:cubicBezTo>
                      <a:pt x="82" y="118"/>
                      <a:pt x="76" y="104"/>
                      <a:pt x="84" y="93"/>
                    </a:cubicBezTo>
                    <a:cubicBezTo>
                      <a:pt x="91" y="83"/>
                      <a:pt x="112" y="93"/>
                      <a:pt x="112" y="93"/>
                    </a:cubicBezTo>
                    <a:cubicBezTo>
                      <a:pt x="113" y="90"/>
                      <a:pt x="113" y="90"/>
                      <a:pt x="113" y="90"/>
                    </a:cubicBezTo>
                    <a:cubicBezTo>
                      <a:pt x="170" y="111"/>
                      <a:pt x="226" y="132"/>
                      <a:pt x="282" y="154"/>
                    </a:cubicBezTo>
                    <a:cubicBezTo>
                      <a:pt x="284" y="154"/>
                      <a:pt x="287" y="155"/>
                      <a:pt x="289" y="156"/>
                    </a:cubicBezTo>
                    <a:cubicBezTo>
                      <a:pt x="294" y="158"/>
                      <a:pt x="300" y="158"/>
                      <a:pt x="305" y="156"/>
                    </a:cubicBezTo>
                    <a:cubicBezTo>
                      <a:pt x="310" y="154"/>
                      <a:pt x="314" y="150"/>
                      <a:pt x="314" y="145"/>
                    </a:cubicBezTo>
                    <a:cubicBezTo>
                      <a:pt x="315" y="142"/>
                      <a:pt x="314" y="138"/>
                      <a:pt x="313" y="135"/>
                    </a:cubicBezTo>
                    <a:close/>
                  </a:path>
                </a:pathLst>
              </a:custGeom>
              <a:solidFill>
                <a:schemeClr val="tx1">
                  <a:lumMod val="75000"/>
                </a:schemeClr>
              </a:solidFill>
              <a:ln>
                <a:noFill/>
              </a:ln>
            </p:spPr>
            <p:txBody>
              <a:bodyPr vert="horz" wrap="square" lIns="109740" tIns="54871" rIns="109740" bIns="54871" numCol="1" anchor="t" anchorCtr="0" compatLnSpc="1">
                <a:prstTxWarp prst="textNoShape">
                  <a:avLst/>
                </a:prstTxWarp>
              </a:bodyPr>
              <a:lstStyle/>
              <a:p>
                <a:endParaRPr lang="en-US" sz="2133">
                  <a:solidFill>
                    <a:srgbClr val="000000"/>
                  </a:solidFill>
                </a:endParaRPr>
              </a:p>
            </p:txBody>
          </p:sp>
        </p:grpSp>
      </p:grpSp>
      <p:sp>
        <p:nvSpPr>
          <p:cNvPr id="30" name="Content Placeholder 2"/>
          <p:cNvSpPr>
            <a:spLocks noGrp="1"/>
          </p:cNvSpPr>
          <p:nvPr>
            <p:ph type="body" sz="quarter" idx="4294967295"/>
          </p:nvPr>
        </p:nvSpPr>
        <p:spPr>
          <a:xfrm>
            <a:off x="1106411" y="4753196"/>
            <a:ext cx="7151431" cy="1723179"/>
          </a:xfrm>
          <a:prstGeom prst="rect">
            <a:avLst/>
          </a:prstGeom>
        </p:spPr>
        <p:txBody>
          <a:bodyPr/>
          <a:lstStyle/>
          <a:p>
            <a:pPr>
              <a:buFont typeface="Courier New" panose="02070309020205020404" pitchFamily="49" charset="0"/>
              <a:buChar char="o"/>
            </a:pPr>
            <a:r>
              <a:rPr lang="en-US" sz="2133" dirty="0" smtClean="0">
                <a:solidFill>
                  <a:srgbClr val="000000"/>
                </a:solidFill>
                <a:latin typeface="+mn-lt"/>
              </a:rPr>
              <a:t> </a:t>
            </a:r>
            <a:r>
              <a:rPr lang="en-US" sz="2133" dirty="0" err="1" smtClean="0">
                <a:solidFill>
                  <a:srgbClr val="000000"/>
                </a:solidFill>
                <a:latin typeface="+mn-lt"/>
              </a:rPr>
              <a:t>Tiempos</a:t>
            </a:r>
            <a:r>
              <a:rPr lang="en-US" sz="2133" dirty="0" smtClean="0">
                <a:solidFill>
                  <a:srgbClr val="000000"/>
                </a:solidFill>
                <a:latin typeface="+mn-lt"/>
              </a:rPr>
              <a:t> de </a:t>
            </a:r>
            <a:r>
              <a:rPr lang="en-US" sz="2133" dirty="0" err="1" smtClean="0">
                <a:solidFill>
                  <a:srgbClr val="000000"/>
                </a:solidFill>
                <a:latin typeface="+mn-lt"/>
              </a:rPr>
              <a:t>arranque</a:t>
            </a:r>
            <a:r>
              <a:rPr lang="en-US" sz="2133" dirty="0" smtClean="0">
                <a:solidFill>
                  <a:srgbClr val="000000"/>
                </a:solidFill>
                <a:latin typeface="+mn-lt"/>
              </a:rPr>
              <a:t> y </a:t>
            </a:r>
            <a:r>
              <a:rPr lang="en-US" sz="2133" dirty="0" err="1" smtClean="0">
                <a:solidFill>
                  <a:srgbClr val="000000"/>
                </a:solidFill>
                <a:latin typeface="+mn-lt"/>
              </a:rPr>
              <a:t>ejecución</a:t>
            </a:r>
            <a:r>
              <a:rPr lang="en-US" sz="2133" dirty="0" smtClean="0">
                <a:solidFill>
                  <a:srgbClr val="000000"/>
                </a:solidFill>
                <a:latin typeface="+mn-lt"/>
              </a:rPr>
              <a:t> </a:t>
            </a:r>
            <a:r>
              <a:rPr lang="en-US" sz="2133" dirty="0" err="1" smtClean="0">
                <a:solidFill>
                  <a:srgbClr val="000000"/>
                </a:solidFill>
                <a:latin typeface="+mn-lt"/>
              </a:rPr>
              <a:t>más</a:t>
            </a:r>
            <a:r>
              <a:rPr lang="en-US" sz="2133" dirty="0" smtClean="0">
                <a:solidFill>
                  <a:srgbClr val="000000"/>
                </a:solidFill>
                <a:latin typeface="+mn-lt"/>
              </a:rPr>
              <a:t> </a:t>
            </a:r>
            <a:r>
              <a:rPr lang="en-US" sz="2133" dirty="0" err="1" smtClean="0">
                <a:solidFill>
                  <a:srgbClr val="000000"/>
                </a:solidFill>
                <a:latin typeface="+mn-lt"/>
              </a:rPr>
              <a:t>rápidos</a:t>
            </a:r>
            <a:endParaRPr lang="en-US" sz="2133" dirty="0">
              <a:solidFill>
                <a:srgbClr val="000000"/>
              </a:solidFill>
              <a:latin typeface="+mn-lt"/>
            </a:endParaRPr>
          </a:p>
          <a:p>
            <a:pPr>
              <a:buFont typeface="Courier New" panose="02070309020205020404" pitchFamily="49" charset="0"/>
              <a:buChar char="o"/>
            </a:pPr>
            <a:r>
              <a:rPr lang="en-US" sz="2133" dirty="0" smtClean="0">
                <a:solidFill>
                  <a:srgbClr val="000000"/>
                </a:solidFill>
                <a:latin typeface="+mn-lt"/>
              </a:rPr>
              <a:t> </a:t>
            </a:r>
            <a:r>
              <a:rPr lang="en-US" sz="2133" dirty="0" err="1" smtClean="0">
                <a:solidFill>
                  <a:srgbClr val="000000"/>
                </a:solidFill>
                <a:latin typeface="+mn-lt"/>
              </a:rPr>
              <a:t>Menor</a:t>
            </a:r>
            <a:r>
              <a:rPr lang="en-US" sz="2133" dirty="0" smtClean="0">
                <a:solidFill>
                  <a:srgbClr val="000000"/>
                </a:solidFill>
                <a:latin typeface="+mn-lt"/>
              </a:rPr>
              <a:t> </a:t>
            </a:r>
            <a:r>
              <a:rPr lang="en-US" sz="2133" dirty="0" err="1" smtClean="0">
                <a:solidFill>
                  <a:srgbClr val="000000"/>
                </a:solidFill>
                <a:latin typeface="+mn-lt"/>
              </a:rPr>
              <a:t>consumo</a:t>
            </a:r>
            <a:r>
              <a:rPr lang="en-US" sz="2133" dirty="0" smtClean="0">
                <a:solidFill>
                  <a:srgbClr val="000000"/>
                </a:solidFill>
                <a:latin typeface="+mn-lt"/>
              </a:rPr>
              <a:t> </a:t>
            </a:r>
            <a:r>
              <a:rPr lang="en-US" sz="2133" dirty="0" err="1" smtClean="0">
                <a:solidFill>
                  <a:srgbClr val="000000"/>
                </a:solidFill>
                <a:latin typeface="+mn-lt"/>
              </a:rPr>
              <a:t>emmoria</a:t>
            </a:r>
            <a:r>
              <a:rPr lang="en-US" sz="2133" dirty="0" smtClean="0">
                <a:solidFill>
                  <a:srgbClr val="000000"/>
                </a:solidFill>
                <a:latin typeface="+mn-lt"/>
              </a:rPr>
              <a:t> </a:t>
            </a:r>
          </a:p>
          <a:p>
            <a:pPr>
              <a:buFont typeface="Courier New" panose="02070309020205020404" pitchFamily="49" charset="0"/>
              <a:buChar char="o"/>
            </a:pPr>
            <a:r>
              <a:rPr lang="en-US" sz="2133" dirty="0" smtClean="0">
                <a:solidFill>
                  <a:srgbClr val="000000"/>
                </a:solidFill>
                <a:latin typeface="+mn-lt"/>
              </a:rPr>
              <a:t> Modular</a:t>
            </a:r>
          </a:p>
        </p:txBody>
      </p:sp>
      <p:grpSp>
        <p:nvGrpSpPr>
          <p:cNvPr id="36" name="Group 35"/>
          <p:cNvGrpSpPr/>
          <p:nvPr/>
        </p:nvGrpSpPr>
        <p:grpSpPr>
          <a:xfrm>
            <a:off x="373228" y="4051693"/>
            <a:ext cx="4548650" cy="731520"/>
            <a:chOff x="279920" y="2764829"/>
            <a:chExt cx="3411488" cy="548640"/>
          </a:xfrm>
        </p:grpSpPr>
        <p:sp>
          <p:nvSpPr>
            <p:cNvPr id="32" name="Rectangle 31"/>
            <p:cNvSpPr/>
            <p:nvPr/>
          </p:nvSpPr>
          <p:spPr>
            <a:xfrm>
              <a:off x="829807" y="2839094"/>
              <a:ext cx="2861601" cy="377075"/>
            </a:xfrm>
            <a:prstGeom prst="rect">
              <a:avLst/>
            </a:prstGeom>
          </p:spPr>
          <p:txBody>
            <a:bodyPr wrap="none">
              <a:spAutoFit/>
            </a:bodyPr>
            <a:lstStyle/>
            <a:p>
              <a:r>
                <a:rPr lang="en-US" sz="2667" b="1" dirty="0" smtClean="0">
                  <a:solidFill>
                    <a:srgbClr val="000000"/>
                  </a:solidFill>
                </a:rPr>
                <a:t> </a:t>
              </a:r>
              <a:r>
                <a:rPr lang="en-US" sz="2667" b="1" dirty="0" err="1" smtClean="0">
                  <a:solidFill>
                    <a:srgbClr val="000000"/>
                  </a:solidFill>
                </a:rPr>
                <a:t>Rendimiento</a:t>
              </a:r>
              <a:r>
                <a:rPr lang="en-US" sz="2667" b="1" dirty="0" smtClean="0">
                  <a:solidFill>
                    <a:srgbClr val="000000"/>
                  </a:solidFill>
                </a:rPr>
                <a:t> </a:t>
              </a:r>
              <a:r>
                <a:rPr lang="en-US" sz="2667" b="1" dirty="0" err="1" smtClean="0">
                  <a:solidFill>
                    <a:srgbClr val="000000"/>
                  </a:solidFill>
                </a:rPr>
                <a:t>en</a:t>
              </a:r>
              <a:r>
                <a:rPr lang="en-US" sz="2667" b="1" dirty="0" smtClean="0">
                  <a:solidFill>
                    <a:srgbClr val="000000"/>
                  </a:solidFill>
                </a:rPr>
                <a:t> Runtime</a:t>
              </a:r>
              <a:endParaRPr lang="en-US" sz="2667" b="1" dirty="0">
                <a:solidFill>
                  <a:srgbClr val="000000"/>
                </a:solidFill>
              </a:endParaRPr>
            </a:p>
          </p:txBody>
        </p:sp>
        <p:grpSp>
          <p:nvGrpSpPr>
            <p:cNvPr id="33" name="Group 32"/>
            <p:cNvGrpSpPr/>
            <p:nvPr/>
          </p:nvGrpSpPr>
          <p:grpSpPr>
            <a:xfrm>
              <a:off x="279920" y="2764829"/>
              <a:ext cx="549887" cy="548640"/>
              <a:chOff x="199611" y="1000770"/>
              <a:chExt cx="549887" cy="548640"/>
            </a:xfrm>
          </p:grpSpPr>
          <p:sp>
            <p:nvSpPr>
              <p:cNvPr id="34" name="Oval 33"/>
              <p:cNvSpPr/>
              <p:nvPr/>
            </p:nvSpPr>
            <p:spPr bwMode="auto">
              <a:xfrm>
                <a:off x="199611" y="1000770"/>
                <a:ext cx="549887" cy="54864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5" name="Freeform 35"/>
              <p:cNvSpPr>
                <a:spLocks noChangeAspect="1"/>
              </p:cNvSpPr>
              <p:nvPr/>
            </p:nvSpPr>
            <p:spPr bwMode="black">
              <a:xfrm>
                <a:off x="339694" y="1131961"/>
                <a:ext cx="303095" cy="27830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chemeClr val="tx1">
                  <a:lumMod val="75000"/>
                </a:schemeClr>
              </a:solidFill>
              <a:ln>
                <a:solidFill>
                  <a:srgbClr val="000000"/>
                </a:solidFill>
              </a:ln>
            </p:spPr>
            <p:txBody>
              <a:bodyPr vert="horz" wrap="square" lIns="109740" tIns="54871" rIns="109740" bIns="54871" numCol="1" anchor="t" anchorCtr="0" compatLnSpc="1">
                <a:prstTxWarp prst="textNoShape">
                  <a:avLst/>
                </a:prstTxWarp>
              </a:bodyPr>
              <a:lstStyle/>
              <a:p>
                <a:endParaRPr lang="en-US" sz="2133">
                  <a:solidFill>
                    <a:srgbClr val="000000"/>
                  </a:solidFill>
                </a:endParaRPr>
              </a:p>
            </p:txBody>
          </p:sp>
        </p:grpSp>
      </p:grpSp>
    </p:spTree>
    <p:extLst>
      <p:ext uri="{BB962C8B-B14F-4D97-AF65-F5344CB8AC3E}">
        <p14:creationId xmlns:p14="http://schemas.microsoft.com/office/powerpoint/2010/main" val="190885752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CF2"/>
                </a:solidFill>
              </a:rPr>
              <a:t>Modern Web – Cloud</a:t>
            </a:r>
          </a:p>
        </p:txBody>
      </p:sp>
      <p:sp>
        <p:nvSpPr>
          <p:cNvPr id="21" name="Content Placeholder 2"/>
          <p:cNvSpPr>
            <a:spLocks noGrp="1"/>
          </p:cNvSpPr>
          <p:nvPr>
            <p:ph type="body" sz="quarter" idx="4294967295"/>
          </p:nvPr>
        </p:nvSpPr>
        <p:spPr>
          <a:xfrm>
            <a:off x="1090456" y="3787449"/>
            <a:ext cx="7151431" cy="487384"/>
          </a:xfrm>
          <a:prstGeom prst="rect">
            <a:avLst/>
          </a:prstGeom>
        </p:spPr>
        <p:txBody>
          <a:bodyPr/>
          <a:lstStyle/>
          <a:p>
            <a:pPr>
              <a:buFont typeface="Courier New" panose="02070309020205020404" pitchFamily="49" charset="0"/>
              <a:buChar char="o"/>
            </a:pPr>
            <a:r>
              <a:rPr lang="en-US" sz="2133" dirty="0" smtClean="0">
                <a:solidFill>
                  <a:srgbClr val="000000"/>
                </a:solidFill>
                <a:latin typeface="+mn-lt"/>
              </a:rPr>
              <a:t> Configuration</a:t>
            </a:r>
            <a:r>
              <a:rPr lang="en-US" sz="2133" dirty="0">
                <a:solidFill>
                  <a:srgbClr val="000000"/>
                </a:solidFill>
                <a:latin typeface="+mn-lt"/>
              </a:rPr>
              <a:t>, Session &amp; Cache</a:t>
            </a:r>
          </a:p>
        </p:txBody>
      </p:sp>
      <p:sp>
        <p:nvSpPr>
          <p:cNvPr id="23" name="Content Placeholder 2"/>
          <p:cNvSpPr>
            <a:spLocks noGrp="1"/>
          </p:cNvSpPr>
          <p:nvPr>
            <p:ph type="body" sz="quarter" idx="4294967295"/>
          </p:nvPr>
        </p:nvSpPr>
        <p:spPr>
          <a:xfrm>
            <a:off x="1090456" y="5233695"/>
            <a:ext cx="7137952" cy="887141"/>
          </a:xfrm>
          <a:prstGeom prst="rect">
            <a:avLst/>
          </a:prstGeom>
        </p:spPr>
        <p:txBody>
          <a:bodyPr/>
          <a:lstStyle/>
          <a:p>
            <a:pPr>
              <a:buFont typeface="Courier New" panose="02070309020205020404" pitchFamily="49" charset="0"/>
              <a:buChar char="o"/>
            </a:pPr>
            <a:r>
              <a:rPr lang="en-US" sz="2133" dirty="0" smtClean="0">
                <a:solidFill>
                  <a:srgbClr val="000000"/>
                </a:solidFill>
                <a:latin typeface="+mn-lt"/>
              </a:rPr>
              <a:t> Run/Debug </a:t>
            </a:r>
            <a:r>
              <a:rPr lang="en-US" sz="2133" dirty="0" err="1" smtClean="0">
                <a:solidFill>
                  <a:srgbClr val="000000"/>
                </a:solidFill>
                <a:latin typeface="+mn-lt"/>
              </a:rPr>
              <a:t>en</a:t>
            </a:r>
            <a:r>
              <a:rPr lang="en-US" sz="2133" dirty="0" smtClean="0">
                <a:solidFill>
                  <a:srgbClr val="000000"/>
                </a:solidFill>
                <a:latin typeface="+mn-lt"/>
              </a:rPr>
              <a:t> Cloud</a:t>
            </a:r>
            <a:endParaRPr lang="en-US" sz="2133" dirty="0">
              <a:solidFill>
                <a:srgbClr val="000000"/>
              </a:solidFill>
              <a:latin typeface="+mn-lt"/>
            </a:endParaRPr>
          </a:p>
          <a:p>
            <a:pPr>
              <a:buFont typeface="Courier New" panose="02070309020205020404" pitchFamily="49" charset="0"/>
              <a:buChar char="o"/>
            </a:pPr>
            <a:r>
              <a:rPr lang="en-US" sz="2133" dirty="0" smtClean="0">
                <a:solidFill>
                  <a:srgbClr val="000000"/>
                </a:solidFill>
                <a:latin typeface="+mn-lt"/>
              </a:rPr>
              <a:t> Tracing/Logging sin </a:t>
            </a:r>
            <a:r>
              <a:rPr lang="en-US" sz="2133" dirty="0" err="1" smtClean="0">
                <a:solidFill>
                  <a:srgbClr val="000000"/>
                </a:solidFill>
                <a:latin typeface="+mn-lt"/>
              </a:rPr>
              <a:t>hacer</a:t>
            </a:r>
            <a:r>
              <a:rPr lang="en-US" sz="2133" dirty="0" smtClean="0">
                <a:solidFill>
                  <a:srgbClr val="000000"/>
                </a:solidFill>
                <a:latin typeface="+mn-lt"/>
              </a:rPr>
              <a:t> un deploy de </a:t>
            </a:r>
            <a:r>
              <a:rPr lang="en-US" sz="2133" dirty="0" err="1" smtClean="0">
                <a:solidFill>
                  <a:srgbClr val="000000"/>
                </a:solidFill>
                <a:latin typeface="+mn-lt"/>
              </a:rPr>
              <a:t>nuevo</a:t>
            </a:r>
            <a:endParaRPr lang="en-US" sz="2133" dirty="0">
              <a:solidFill>
                <a:srgbClr val="000000"/>
              </a:solidFill>
              <a:latin typeface="+mn-lt"/>
            </a:endParaRPr>
          </a:p>
        </p:txBody>
      </p:sp>
      <p:grpSp>
        <p:nvGrpSpPr>
          <p:cNvPr id="27" name="Group 26"/>
          <p:cNvGrpSpPr/>
          <p:nvPr/>
        </p:nvGrpSpPr>
        <p:grpSpPr>
          <a:xfrm>
            <a:off x="359018" y="4502173"/>
            <a:ext cx="2625938" cy="731520"/>
            <a:chOff x="280617" y="3243687"/>
            <a:chExt cx="1969454" cy="548640"/>
          </a:xfrm>
        </p:grpSpPr>
        <p:sp>
          <p:nvSpPr>
            <p:cNvPr id="29" name="Rectangle 28"/>
            <p:cNvSpPr/>
            <p:nvPr/>
          </p:nvSpPr>
          <p:spPr>
            <a:xfrm>
              <a:off x="819150" y="3317952"/>
              <a:ext cx="1430921" cy="377075"/>
            </a:xfrm>
            <a:prstGeom prst="rect">
              <a:avLst/>
            </a:prstGeom>
          </p:spPr>
          <p:txBody>
            <a:bodyPr wrap="none">
              <a:spAutoFit/>
            </a:bodyPr>
            <a:lstStyle/>
            <a:p>
              <a:r>
                <a:rPr lang="en-US" sz="2667" b="1" dirty="0" smtClean="0">
                  <a:solidFill>
                    <a:srgbClr val="000000"/>
                  </a:solidFill>
                </a:rPr>
                <a:t> Diagnostics</a:t>
              </a:r>
              <a:endParaRPr lang="en-US" sz="2667" b="1" dirty="0">
                <a:solidFill>
                  <a:srgbClr val="000000"/>
                </a:solidFill>
              </a:endParaRPr>
            </a:p>
          </p:txBody>
        </p:sp>
        <p:grpSp>
          <p:nvGrpSpPr>
            <p:cNvPr id="30" name="Group 29"/>
            <p:cNvGrpSpPr/>
            <p:nvPr/>
          </p:nvGrpSpPr>
          <p:grpSpPr>
            <a:xfrm>
              <a:off x="280617" y="3243687"/>
              <a:ext cx="548640" cy="548640"/>
              <a:chOff x="270573" y="3225135"/>
              <a:chExt cx="548640" cy="548640"/>
            </a:xfrm>
          </p:grpSpPr>
          <p:sp>
            <p:nvSpPr>
              <p:cNvPr id="31" name="Oval 30"/>
              <p:cNvSpPr/>
              <p:nvPr/>
            </p:nvSpPr>
            <p:spPr bwMode="auto">
              <a:xfrm>
                <a:off x="270573" y="3225135"/>
                <a:ext cx="548640" cy="54864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2" name="Freeform 7"/>
              <p:cNvSpPr>
                <a:spLocks noEditPoints="1"/>
              </p:cNvSpPr>
              <p:nvPr/>
            </p:nvSpPr>
            <p:spPr bwMode="black">
              <a:xfrm>
                <a:off x="362238" y="3327150"/>
                <a:ext cx="365248" cy="344610"/>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chemeClr val="tx1">
                  <a:lumMod val="75000"/>
                </a:schemeClr>
              </a:solidFill>
              <a:ln>
                <a:solidFill>
                  <a:schemeClr val="tx1">
                    <a:lumMod val="75000"/>
                  </a:schemeClr>
                </a:solidFill>
              </a:ln>
            </p:spPr>
            <p:txBody>
              <a:bodyPr vert="horz" wrap="square" lIns="109740" tIns="54871" rIns="109740" bIns="54871" numCol="1" anchor="t" anchorCtr="0" compatLnSpc="1">
                <a:prstTxWarp prst="textNoShape">
                  <a:avLst/>
                </a:prstTxWarp>
              </a:bodyPr>
              <a:lstStyle/>
              <a:p>
                <a:endParaRPr lang="en-US" sz="2133">
                  <a:solidFill>
                    <a:srgbClr val="000000"/>
                  </a:solidFill>
                </a:endParaRPr>
              </a:p>
            </p:txBody>
          </p:sp>
        </p:grpSp>
      </p:grpSp>
      <p:grpSp>
        <p:nvGrpSpPr>
          <p:cNvPr id="9" name="Group 8"/>
          <p:cNvGrpSpPr/>
          <p:nvPr/>
        </p:nvGrpSpPr>
        <p:grpSpPr>
          <a:xfrm>
            <a:off x="359019" y="3055929"/>
            <a:ext cx="7633876" cy="731520"/>
            <a:chOff x="388172" y="2083584"/>
            <a:chExt cx="5725407" cy="548640"/>
          </a:xfrm>
        </p:grpSpPr>
        <p:sp>
          <p:nvSpPr>
            <p:cNvPr id="33" name="Rectangle 32"/>
            <p:cNvSpPr/>
            <p:nvPr/>
          </p:nvSpPr>
          <p:spPr>
            <a:xfrm>
              <a:off x="927329" y="2157849"/>
              <a:ext cx="5186250" cy="377074"/>
            </a:xfrm>
            <a:prstGeom prst="rect">
              <a:avLst/>
            </a:prstGeom>
          </p:spPr>
          <p:txBody>
            <a:bodyPr wrap="square">
              <a:spAutoFit/>
            </a:bodyPr>
            <a:lstStyle/>
            <a:p>
              <a:r>
                <a:rPr lang="en-US" sz="2667" b="1" dirty="0" smtClean="0">
                  <a:solidFill>
                    <a:srgbClr val="000000"/>
                  </a:solidFill>
                </a:rPr>
                <a:t> Cloud </a:t>
              </a:r>
              <a:r>
                <a:rPr lang="en-US" sz="2667" b="1" dirty="0">
                  <a:solidFill>
                    <a:srgbClr val="000000"/>
                  </a:solidFill>
                </a:rPr>
                <a:t>Ready</a:t>
              </a:r>
            </a:p>
          </p:txBody>
        </p:sp>
        <p:grpSp>
          <p:nvGrpSpPr>
            <p:cNvPr id="34" name="Group 33"/>
            <p:cNvGrpSpPr/>
            <p:nvPr/>
          </p:nvGrpSpPr>
          <p:grpSpPr>
            <a:xfrm>
              <a:off x="388172" y="2083584"/>
              <a:ext cx="549887" cy="548640"/>
              <a:chOff x="269263" y="1094618"/>
              <a:chExt cx="549887" cy="548640"/>
            </a:xfrm>
          </p:grpSpPr>
          <p:sp>
            <p:nvSpPr>
              <p:cNvPr id="35" name="Oval 34"/>
              <p:cNvSpPr/>
              <p:nvPr/>
            </p:nvSpPr>
            <p:spPr bwMode="auto">
              <a:xfrm>
                <a:off x="269263" y="1094618"/>
                <a:ext cx="549887" cy="54864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6" name="Cloud 35"/>
              <p:cNvSpPr>
                <a:spLocks noChangeAspect="1"/>
              </p:cNvSpPr>
              <p:nvPr/>
            </p:nvSpPr>
            <p:spPr>
              <a:xfrm>
                <a:off x="346336" y="1225314"/>
                <a:ext cx="381149" cy="287249"/>
              </a:xfrm>
              <a:prstGeom prst="cloud">
                <a:avLst/>
              </a:prstGeom>
              <a:noFill/>
              <a:ln>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000000"/>
                  </a:solidFill>
                </a:endParaRPr>
              </a:p>
            </p:txBody>
          </p:sp>
        </p:grpSp>
      </p:grpSp>
      <p:grpSp>
        <p:nvGrpSpPr>
          <p:cNvPr id="10" name="Group 9"/>
          <p:cNvGrpSpPr/>
          <p:nvPr/>
        </p:nvGrpSpPr>
        <p:grpSpPr>
          <a:xfrm>
            <a:off x="359018" y="1711638"/>
            <a:ext cx="7169123" cy="913199"/>
            <a:chOff x="397655" y="1205192"/>
            <a:chExt cx="5040694" cy="684899"/>
          </a:xfrm>
        </p:grpSpPr>
        <p:sp>
          <p:nvSpPr>
            <p:cNvPr id="37" name="Rectangle 36"/>
            <p:cNvSpPr/>
            <p:nvPr/>
          </p:nvSpPr>
          <p:spPr>
            <a:xfrm>
              <a:off x="936812" y="1205192"/>
              <a:ext cx="4501537" cy="684899"/>
            </a:xfrm>
            <a:prstGeom prst="rect">
              <a:avLst/>
            </a:prstGeom>
          </p:spPr>
          <p:txBody>
            <a:bodyPr wrap="square">
              <a:spAutoFit/>
            </a:bodyPr>
            <a:lstStyle/>
            <a:p>
              <a:r>
                <a:rPr lang="en-US" sz="2667" b="1" dirty="0" smtClean="0">
                  <a:solidFill>
                    <a:srgbClr val="000000"/>
                  </a:solidFill>
                </a:rPr>
                <a:t> </a:t>
              </a:r>
              <a:r>
                <a:rPr lang="en-US" sz="2667" b="1" dirty="0" err="1" smtClean="0">
                  <a:solidFill>
                    <a:srgbClr val="000000"/>
                  </a:solidFill>
                </a:rPr>
                <a:t>Transición</a:t>
              </a:r>
              <a:r>
                <a:rPr lang="en-US" sz="2667" b="1" dirty="0" smtClean="0">
                  <a:solidFill>
                    <a:srgbClr val="000000"/>
                  </a:solidFill>
                </a:rPr>
                <a:t> </a:t>
              </a:r>
              <a:r>
                <a:rPr lang="en-US" sz="2667" b="1" dirty="0" err="1" smtClean="0">
                  <a:solidFill>
                    <a:srgbClr val="000000"/>
                  </a:solidFill>
                </a:rPr>
                <a:t>más</a:t>
              </a:r>
              <a:r>
                <a:rPr lang="en-US" sz="2667" b="1" dirty="0" smtClean="0">
                  <a:solidFill>
                    <a:srgbClr val="000000"/>
                  </a:solidFill>
                </a:rPr>
                <a:t> </a:t>
              </a:r>
              <a:r>
                <a:rPr lang="en-US" sz="2667" b="1" dirty="0" err="1" smtClean="0">
                  <a:solidFill>
                    <a:srgbClr val="000000"/>
                  </a:solidFill>
                </a:rPr>
                <a:t>sencilla</a:t>
              </a:r>
              <a:r>
                <a:rPr lang="en-US" sz="2667" b="1" dirty="0" smtClean="0">
                  <a:solidFill>
                    <a:srgbClr val="000000"/>
                  </a:solidFill>
                </a:rPr>
                <a:t> entre </a:t>
              </a:r>
              <a:r>
                <a:rPr lang="en-US" sz="2667" b="1" dirty="0" err="1" smtClean="0">
                  <a:solidFill>
                    <a:srgbClr val="000000"/>
                  </a:solidFill>
                </a:rPr>
                <a:t>on-premise</a:t>
              </a:r>
              <a:r>
                <a:rPr lang="en-US" sz="2667" b="1" dirty="0" smtClean="0">
                  <a:solidFill>
                    <a:srgbClr val="000000"/>
                  </a:solidFill>
                </a:rPr>
                <a:t> y la </a:t>
              </a:r>
              <a:r>
                <a:rPr lang="en-US" sz="2667" b="1" dirty="0" err="1" smtClean="0">
                  <a:solidFill>
                    <a:srgbClr val="000000"/>
                  </a:solidFill>
                </a:rPr>
                <a:t>nube</a:t>
              </a:r>
              <a:endParaRPr lang="en-US" sz="2667" b="1" dirty="0">
                <a:solidFill>
                  <a:srgbClr val="000000"/>
                </a:solidFill>
              </a:endParaRPr>
            </a:p>
          </p:txBody>
        </p:sp>
        <p:grpSp>
          <p:nvGrpSpPr>
            <p:cNvPr id="38" name="Group 37"/>
            <p:cNvGrpSpPr/>
            <p:nvPr/>
          </p:nvGrpSpPr>
          <p:grpSpPr>
            <a:xfrm>
              <a:off x="397655" y="1209663"/>
              <a:ext cx="549887" cy="548640"/>
              <a:chOff x="269263" y="1019466"/>
              <a:chExt cx="549887" cy="548640"/>
            </a:xfrm>
          </p:grpSpPr>
          <p:sp>
            <p:nvSpPr>
              <p:cNvPr id="39" name="Oval 38"/>
              <p:cNvSpPr/>
              <p:nvPr/>
            </p:nvSpPr>
            <p:spPr bwMode="auto">
              <a:xfrm>
                <a:off x="269263" y="1019466"/>
                <a:ext cx="549887" cy="54864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40" name="Cloud 39"/>
              <p:cNvSpPr>
                <a:spLocks noChangeAspect="1"/>
              </p:cNvSpPr>
              <p:nvPr/>
            </p:nvSpPr>
            <p:spPr>
              <a:xfrm>
                <a:off x="346336" y="1150157"/>
                <a:ext cx="381149" cy="287249"/>
              </a:xfrm>
              <a:prstGeom prst="cloud">
                <a:avLst/>
              </a:prstGeom>
              <a:noFill/>
              <a:ln>
                <a:solidFill>
                  <a:schemeClr val="tx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000000"/>
                  </a:solidFill>
                </a:endParaRPr>
              </a:p>
            </p:txBody>
          </p:sp>
        </p:grpSp>
      </p:grpSp>
    </p:spTree>
    <p:extLst>
      <p:ext uri="{BB962C8B-B14F-4D97-AF65-F5344CB8AC3E}">
        <p14:creationId xmlns:p14="http://schemas.microsoft.com/office/powerpoint/2010/main" val="28815121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BCF2"/>
                </a:solidFill>
              </a:rPr>
              <a:t>Modern Web – Cross Platform</a:t>
            </a:r>
          </a:p>
        </p:txBody>
      </p:sp>
      <p:sp>
        <p:nvSpPr>
          <p:cNvPr id="18" name="Content Placeholder 2"/>
          <p:cNvSpPr>
            <a:spLocks noGrp="1"/>
          </p:cNvSpPr>
          <p:nvPr>
            <p:ph type="body" sz="quarter" idx="4294967295"/>
          </p:nvPr>
        </p:nvSpPr>
        <p:spPr>
          <a:xfrm>
            <a:off x="1158022" y="3606188"/>
            <a:ext cx="7151431" cy="525737"/>
          </a:xfrm>
          <a:prstGeom prst="rect">
            <a:avLst/>
          </a:prstGeom>
        </p:spPr>
        <p:txBody>
          <a:bodyPr/>
          <a:lstStyle/>
          <a:p>
            <a:pPr>
              <a:buFont typeface="Courier New" panose="02070309020205020404" pitchFamily="49" charset="0"/>
              <a:buChar char="o"/>
            </a:pPr>
            <a:r>
              <a:rPr lang="en-US" sz="2133" dirty="0" smtClean="0">
                <a:solidFill>
                  <a:srgbClr val="000000"/>
                </a:solidFill>
                <a:latin typeface="+mn-lt"/>
              </a:rPr>
              <a:t> Windows</a:t>
            </a:r>
            <a:r>
              <a:rPr lang="en-US" sz="2133" dirty="0">
                <a:solidFill>
                  <a:srgbClr val="000000"/>
                </a:solidFill>
                <a:latin typeface="+mn-lt"/>
              </a:rPr>
              <a:t>, Mac, Linux</a:t>
            </a:r>
          </a:p>
        </p:txBody>
      </p:sp>
      <p:sp>
        <p:nvSpPr>
          <p:cNvPr id="20" name="Content Placeholder 2"/>
          <p:cNvSpPr>
            <a:spLocks noGrp="1"/>
          </p:cNvSpPr>
          <p:nvPr>
            <p:ph type="body" sz="quarter" idx="4294967295"/>
          </p:nvPr>
        </p:nvSpPr>
        <p:spPr>
          <a:xfrm>
            <a:off x="1158021" y="4866273"/>
            <a:ext cx="7137952" cy="853516"/>
          </a:xfrm>
          <a:prstGeom prst="rect">
            <a:avLst/>
          </a:prstGeom>
        </p:spPr>
        <p:txBody>
          <a:bodyPr/>
          <a:lstStyle/>
          <a:p>
            <a:pPr>
              <a:buFont typeface="Courier New" panose="02070309020205020404" pitchFamily="49" charset="0"/>
              <a:buChar char="o"/>
            </a:pPr>
            <a:r>
              <a:rPr lang="en-US" sz="2133" dirty="0" smtClean="0">
                <a:solidFill>
                  <a:srgbClr val="000000"/>
                </a:solidFill>
                <a:latin typeface="+mn-lt"/>
              </a:rPr>
              <a:t> Visual Studio u </a:t>
            </a:r>
            <a:r>
              <a:rPr lang="en-US" sz="2133" dirty="0" err="1" smtClean="0">
                <a:solidFill>
                  <a:srgbClr val="000000"/>
                </a:solidFill>
                <a:latin typeface="+mn-lt"/>
              </a:rPr>
              <a:t>otros</a:t>
            </a:r>
            <a:r>
              <a:rPr lang="en-US" sz="2133" dirty="0" smtClean="0">
                <a:solidFill>
                  <a:srgbClr val="000000"/>
                </a:solidFill>
                <a:latin typeface="+mn-lt"/>
              </a:rPr>
              <a:t> </a:t>
            </a:r>
            <a:r>
              <a:rPr lang="en-US" sz="2133" dirty="0" err="1" smtClean="0">
                <a:solidFill>
                  <a:srgbClr val="000000"/>
                </a:solidFill>
                <a:latin typeface="+mn-lt"/>
              </a:rPr>
              <a:t>editores</a:t>
            </a:r>
            <a:endParaRPr lang="en-US" sz="2133" dirty="0">
              <a:solidFill>
                <a:srgbClr val="000000"/>
              </a:solidFill>
              <a:latin typeface="+mn-lt"/>
            </a:endParaRPr>
          </a:p>
          <a:p>
            <a:pPr>
              <a:buFont typeface="Courier New" panose="02070309020205020404" pitchFamily="49" charset="0"/>
              <a:buChar char="o"/>
            </a:pPr>
            <a:r>
              <a:rPr lang="en-US" sz="2133" dirty="0" smtClean="0">
                <a:solidFill>
                  <a:srgbClr val="000000"/>
                </a:solidFill>
                <a:latin typeface="+mn-lt"/>
              </a:rPr>
              <a:t> Sin </a:t>
            </a:r>
            <a:r>
              <a:rPr lang="en-US" sz="2133" dirty="0" err="1" smtClean="0">
                <a:solidFill>
                  <a:srgbClr val="000000"/>
                </a:solidFill>
                <a:latin typeface="+mn-lt"/>
              </a:rPr>
              <a:t>editores</a:t>
            </a:r>
            <a:r>
              <a:rPr lang="en-US" sz="2133" dirty="0" smtClean="0">
                <a:solidFill>
                  <a:srgbClr val="000000"/>
                </a:solidFill>
                <a:latin typeface="+mn-lt"/>
              </a:rPr>
              <a:t> </a:t>
            </a:r>
            <a:r>
              <a:rPr lang="en-US" sz="2133" dirty="0">
                <a:solidFill>
                  <a:srgbClr val="000000"/>
                </a:solidFill>
                <a:latin typeface="+mn-lt"/>
              </a:rPr>
              <a:t>(command line)</a:t>
            </a:r>
          </a:p>
        </p:txBody>
      </p:sp>
      <p:grpSp>
        <p:nvGrpSpPr>
          <p:cNvPr id="2" name="Group 1"/>
          <p:cNvGrpSpPr/>
          <p:nvPr/>
        </p:nvGrpSpPr>
        <p:grpSpPr>
          <a:xfrm>
            <a:off x="359018" y="1804387"/>
            <a:ext cx="6887656" cy="731520"/>
            <a:chOff x="269263" y="3568402"/>
            <a:chExt cx="5165743" cy="548640"/>
          </a:xfrm>
        </p:grpSpPr>
        <p:sp>
          <p:nvSpPr>
            <p:cNvPr id="13" name="Rectangle 12"/>
            <p:cNvSpPr/>
            <p:nvPr/>
          </p:nvSpPr>
          <p:spPr>
            <a:xfrm>
              <a:off x="868515" y="3642667"/>
              <a:ext cx="4566491" cy="377075"/>
            </a:xfrm>
            <a:prstGeom prst="rect">
              <a:avLst/>
            </a:prstGeom>
          </p:spPr>
          <p:txBody>
            <a:bodyPr wrap="none">
              <a:spAutoFit/>
            </a:bodyPr>
            <a:lstStyle/>
            <a:p>
              <a:r>
                <a:rPr lang="en-US" sz="2667" b="1" dirty="0">
                  <a:solidFill>
                    <a:srgbClr val="000000"/>
                  </a:solidFill>
                </a:rPr>
                <a:t>Open Source </a:t>
              </a:r>
              <a:r>
                <a:rPr lang="en-US" sz="2667" b="1" dirty="0" err="1" smtClean="0">
                  <a:solidFill>
                    <a:srgbClr val="000000"/>
                  </a:solidFill>
                </a:rPr>
                <a:t>permitiendo</a:t>
              </a:r>
              <a:r>
                <a:rPr lang="en-US" sz="2667" b="1" dirty="0" smtClean="0">
                  <a:solidFill>
                    <a:srgbClr val="000000"/>
                  </a:solidFill>
                </a:rPr>
                <a:t> </a:t>
              </a:r>
              <a:r>
                <a:rPr lang="en-US" sz="2667" b="1" dirty="0" err="1" smtClean="0">
                  <a:solidFill>
                    <a:srgbClr val="000000"/>
                  </a:solidFill>
                </a:rPr>
                <a:t>contribuciones</a:t>
              </a:r>
              <a:endParaRPr lang="en-US" sz="2667" b="1" dirty="0">
                <a:solidFill>
                  <a:srgbClr val="000000"/>
                </a:solidFill>
              </a:endParaRPr>
            </a:p>
          </p:txBody>
        </p:sp>
        <p:grpSp>
          <p:nvGrpSpPr>
            <p:cNvPr id="25" name="Group 24"/>
            <p:cNvGrpSpPr/>
            <p:nvPr/>
          </p:nvGrpSpPr>
          <p:grpSpPr>
            <a:xfrm>
              <a:off x="269263" y="3568402"/>
              <a:ext cx="548640" cy="548640"/>
              <a:chOff x="1782919" y="4229482"/>
              <a:chExt cx="609600" cy="594360"/>
            </a:xfrm>
          </p:grpSpPr>
          <p:sp>
            <p:nvSpPr>
              <p:cNvPr id="26" name="Oval 25"/>
              <p:cNvSpPr/>
              <p:nvPr/>
            </p:nvSpPr>
            <p:spPr bwMode="auto">
              <a:xfrm>
                <a:off x="1782919" y="4229482"/>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0" name="Rectangle 29"/>
              <p:cNvSpPr/>
              <p:nvPr/>
            </p:nvSpPr>
            <p:spPr>
              <a:xfrm>
                <a:off x="1839155" y="4376620"/>
                <a:ext cx="497060" cy="275075"/>
              </a:xfrm>
              <a:prstGeom prst="rect">
                <a:avLst/>
              </a:prstGeom>
              <a:ln>
                <a:noFill/>
              </a:ln>
            </p:spPr>
            <p:txBody>
              <a:bodyPr wrap="square">
                <a:spAutoFit/>
              </a:bodyPr>
              <a:lstStyle/>
              <a:p>
                <a:pPr algn="ctr"/>
                <a:r>
                  <a:rPr lang="en-US" sz="1600" b="1" dirty="0">
                    <a:solidFill>
                      <a:srgbClr val="000000"/>
                    </a:solidFill>
                  </a:rPr>
                  <a:t>OSS</a:t>
                </a:r>
              </a:p>
            </p:txBody>
          </p:sp>
        </p:grpSp>
      </p:grpSp>
      <p:sp>
        <p:nvSpPr>
          <p:cNvPr id="19" name="Rectangle 18"/>
          <p:cNvSpPr/>
          <p:nvPr/>
        </p:nvSpPr>
        <p:spPr>
          <a:xfrm>
            <a:off x="1090538" y="4239921"/>
            <a:ext cx="1325556" cy="502766"/>
          </a:xfrm>
          <a:prstGeom prst="rect">
            <a:avLst/>
          </a:prstGeom>
        </p:spPr>
        <p:txBody>
          <a:bodyPr wrap="none">
            <a:spAutoFit/>
          </a:bodyPr>
          <a:lstStyle/>
          <a:p>
            <a:r>
              <a:rPr lang="en-US" sz="2667" b="1" dirty="0" err="1" smtClean="0">
                <a:solidFill>
                  <a:srgbClr val="000000"/>
                </a:solidFill>
              </a:rPr>
              <a:t>Editores</a:t>
            </a:r>
            <a:endParaRPr lang="en-US" sz="2667" b="1" dirty="0">
              <a:solidFill>
                <a:srgbClr val="000000"/>
              </a:solidFill>
            </a:endParaRPr>
          </a:p>
        </p:txBody>
      </p:sp>
      <p:grpSp>
        <p:nvGrpSpPr>
          <p:cNvPr id="31" name="Group 30"/>
          <p:cNvGrpSpPr/>
          <p:nvPr/>
        </p:nvGrpSpPr>
        <p:grpSpPr>
          <a:xfrm>
            <a:off x="359018" y="4140901"/>
            <a:ext cx="731520" cy="731520"/>
            <a:chOff x="2199148" y="3390553"/>
            <a:chExt cx="609600" cy="594360"/>
          </a:xfrm>
        </p:grpSpPr>
        <p:sp>
          <p:nvSpPr>
            <p:cNvPr id="32" name="Oval 31"/>
            <p:cNvSpPr/>
            <p:nvPr/>
          </p:nvSpPr>
          <p:spPr bwMode="auto">
            <a:xfrm>
              <a:off x="2199148" y="3390553"/>
              <a:ext cx="609600" cy="594360"/>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sp>
          <p:nvSpPr>
            <p:cNvPr id="33" name="Freeform 110"/>
            <p:cNvSpPr>
              <a:spLocks noEditPoints="1"/>
            </p:cNvSpPr>
            <p:nvPr/>
          </p:nvSpPr>
          <p:spPr bwMode="black">
            <a:xfrm>
              <a:off x="2376214" y="3555350"/>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tx1">
                <a:lumMod val="75000"/>
              </a:schemeClr>
            </a:solidFill>
            <a:ln>
              <a:solidFill>
                <a:schemeClr val="tx1">
                  <a:lumMod val="75000"/>
                </a:schemeClr>
              </a:solidFill>
            </a:ln>
            <a:extLst/>
          </p:spPr>
          <p:txBody>
            <a:bodyPr vert="horz" wrap="square" lIns="121920" tIns="60960" rIns="121920" bIns="60960" numCol="1" anchor="t" anchorCtr="0" compatLnSpc="1">
              <a:prstTxWarp prst="textNoShape">
                <a:avLst/>
              </a:prstTxWarp>
            </a:bodyPr>
            <a:lstStyle/>
            <a:p>
              <a:endParaRPr lang="en-US" sz="2667">
                <a:solidFill>
                  <a:srgbClr val="000000"/>
                </a:solidFill>
              </a:endParaRPr>
            </a:p>
          </p:txBody>
        </p:sp>
      </p:grpSp>
      <p:sp>
        <p:nvSpPr>
          <p:cNvPr id="17" name="Rectangle 16"/>
          <p:cNvSpPr/>
          <p:nvPr/>
        </p:nvSpPr>
        <p:spPr>
          <a:xfrm>
            <a:off x="1094029" y="2994955"/>
            <a:ext cx="1460656" cy="502766"/>
          </a:xfrm>
          <a:prstGeom prst="rect">
            <a:avLst/>
          </a:prstGeom>
        </p:spPr>
        <p:txBody>
          <a:bodyPr wrap="none">
            <a:spAutoFit/>
          </a:bodyPr>
          <a:lstStyle/>
          <a:p>
            <a:r>
              <a:rPr lang="en-US" sz="2667" b="1" dirty="0" smtClean="0">
                <a:solidFill>
                  <a:srgbClr val="000000"/>
                </a:solidFill>
              </a:rPr>
              <a:t> Runtime</a:t>
            </a:r>
            <a:endParaRPr lang="en-US" sz="2667" b="1" dirty="0">
              <a:solidFill>
                <a:srgbClr val="000000"/>
              </a:solidFill>
            </a:endParaRPr>
          </a:p>
        </p:txBody>
      </p:sp>
      <p:grpSp>
        <p:nvGrpSpPr>
          <p:cNvPr id="34" name="Group 33"/>
          <p:cNvGrpSpPr/>
          <p:nvPr/>
        </p:nvGrpSpPr>
        <p:grpSpPr>
          <a:xfrm>
            <a:off x="359018" y="2895935"/>
            <a:ext cx="731520" cy="731520"/>
            <a:chOff x="454465" y="3274942"/>
            <a:chExt cx="906342" cy="880842"/>
          </a:xfrm>
        </p:grpSpPr>
        <p:sp>
          <p:nvSpPr>
            <p:cNvPr id="35" name="Oval 34"/>
            <p:cNvSpPr/>
            <p:nvPr/>
          </p:nvSpPr>
          <p:spPr bwMode="auto">
            <a:xfrm>
              <a:off x="454465" y="3288228"/>
              <a:ext cx="906342" cy="867556"/>
            </a:xfrm>
            <a:prstGeom prst="ellipse">
              <a:avLst/>
            </a:prstGeom>
            <a:noFill/>
            <a:ln w="38100">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733" dirty="0" err="1">
                <a:solidFill>
                  <a:srgbClr val="000000"/>
                </a:solidFill>
                <a:ea typeface="Segoe UI" pitchFamily="34" charset="0"/>
                <a:cs typeface="Segoe UI" pitchFamily="34" charset="0"/>
              </a:endParaRPr>
            </a:p>
          </p:txBody>
        </p:sp>
        <p:pic>
          <p:nvPicPr>
            <p:cNvPr id="36" name="Picture 35"/>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69042" y="3274942"/>
              <a:ext cx="409177" cy="473074"/>
            </a:xfrm>
            <a:prstGeom prst="rect">
              <a:avLst/>
            </a:prstGeom>
          </p:spPr>
        </p:pic>
        <p:pic>
          <p:nvPicPr>
            <p:cNvPr id="37" name="Picture 36"/>
            <p:cNvPicPr>
              <a:picLocks noChangeAspect="1"/>
            </p:cNvPicPr>
            <p:nvPr/>
          </p:nvPicPr>
          <p:blipFill>
            <a:blip r:embed="rId3" cstate="print">
              <a:duotone>
                <a:srgbClr val="55C5E9">
                  <a:shade val="45000"/>
                  <a:satMod val="135000"/>
                </a:srgbClr>
                <a:prstClr val="white"/>
              </a:duotone>
              <a:extLst>
                <a:ext uri="{28A0092B-C50C-407E-A947-70E740481C1C}">
                  <a14:useLocalDpi xmlns:a14="http://schemas.microsoft.com/office/drawing/2010/main" val="0"/>
                </a:ext>
              </a:extLst>
            </a:blip>
            <a:stretch>
              <a:fillRect/>
            </a:stretch>
          </p:blipFill>
          <p:spPr>
            <a:xfrm>
              <a:off x="630501" y="3692216"/>
              <a:ext cx="305310" cy="365760"/>
            </a:xfrm>
            <a:prstGeom prst="rect">
              <a:avLst/>
            </a:prstGeom>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641" y="3530380"/>
              <a:ext cx="322330" cy="383252"/>
            </a:xfrm>
            <a:prstGeom prst="rect">
              <a:avLst/>
            </a:prstGeom>
          </p:spPr>
        </p:pic>
      </p:grpSp>
    </p:spTree>
    <p:extLst>
      <p:ext uri="{BB962C8B-B14F-4D97-AF65-F5344CB8AC3E}">
        <p14:creationId xmlns:p14="http://schemas.microsoft.com/office/powerpoint/2010/main" val="277289701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Azure</a:t>
            </a:r>
            <a:endParaRPr lang="en-US" dirty="0"/>
          </a:p>
        </p:txBody>
      </p:sp>
    </p:spTree>
    <p:extLst>
      <p:ext uri="{BB962C8B-B14F-4D97-AF65-F5344CB8AC3E}">
        <p14:creationId xmlns:p14="http://schemas.microsoft.com/office/powerpoint/2010/main" val="309962056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9018" y="1068125"/>
            <a:ext cx="7630213" cy="7535268"/>
          </a:xfrm>
        </p:spPr>
        <p:txBody>
          <a:bodyPr/>
          <a:lstStyle/>
          <a:p>
            <a:r>
              <a:rPr lang="en-US" sz="1867" b="1" dirty="0" smtClean="0"/>
              <a:t>Nuevo SDK de Azure 2.5 para VS </a:t>
            </a:r>
            <a:r>
              <a:rPr lang="en-US" sz="1867" b="1" dirty="0"/>
              <a:t>2012, 2013 &amp; 2015</a:t>
            </a:r>
          </a:p>
          <a:p>
            <a:r>
              <a:rPr lang="en-US" sz="1867" dirty="0"/>
              <a:t>Diagnostics (errors by default, dynamic enable/disable, crash dumps, ETW/</a:t>
            </a:r>
            <a:r>
              <a:rPr lang="en-US" sz="1867" dirty="0" err="1"/>
              <a:t>EventSource</a:t>
            </a:r>
            <a:r>
              <a:rPr lang="en-US" sz="1867" dirty="0"/>
              <a:t>, Azure VM support)</a:t>
            </a:r>
          </a:p>
          <a:p>
            <a:r>
              <a:rPr lang="en-US" sz="1867" dirty="0"/>
              <a:t>Azure VM </a:t>
            </a:r>
            <a:r>
              <a:rPr lang="en-US" sz="1867" dirty="0" smtClean="0"/>
              <a:t>y Azure </a:t>
            </a:r>
            <a:r>
              <a:rPr lang="en-US" sz="1867" dirty="0"/>
              <a:t>Cloud Service remote debugging</a:t>
            </a:r>
          </a:p>
          <a:p>
            <a:r>
              <a:rPr lang="en-US" sz="1867" dirty="0"/>
              <a:t>Azure Resource Manager</a:t>
            </a:r>
          </a:p>
          <a:p>
            <a:r>
              <a:rPr lang="en-US" sz="1867" dirty="0"/>
              <a:t>Dev </a:t>
            </a:r>
            <a:r>
              <a:rPr lang="en-US" sz="1867" dirty="0" smtClean="0"/>
              <a:t>Test Environments</a:t>
            </a:r>
            <a:endParaRPr lang="en-US" sz="1867" dirty="0"/>
          </a:p>
          <a:p>
            <a:r>
              <a:rPr lang="en-US" sz="1867" dirty="0"/>
              <a:t>Dev Test Lab service integration</a:t>
            </a:r>
          </a:p>
          <a:p>
            <a:r>
              <a:rPr lang="en-US" sz="1867" dirty="0"/>
              <a:t>Storage tools update (hierarchical blob folders)</a:t>
            </a:r>
          </a:p>
          <a:p>
            <a:r>
              <a:rPr lang="en-US" sz="1867" dirty="0"/>
              <a:t>Getting Started Templates</a:t>
            </a:r>
          </a:p>
          <a:p>
            <a:r>
              <a:rPr lang="en-US" sz="1867" dirty="0" err="1"/>
              <a:t>AzCopy</a:t>
            </a:r>
            <a:r>
              <a:rPr lang="en-US" sz="1867" dirty="0"/>
              <a:t> &amp; Storage Tools Update</a:t>
            </a:r>
          </a:p>
          <a:p>
            <a:r>
              <a:rPr lang="en-US" sz="1867" dirty="0" err="1"/>
              <a:t>HDInsight</a:t>
            </a:r>
            <a:endParaRPr lang="en-US" sz="1867" dirty="0"/>
          </a:p>
          <a:p>
            <a:endParaRPr lang="en-US" sz="1867" dirty="0"/>
          </a:p>
          <a:p>
            <a:r>
              <a:rPr lang="en-US" sz="1867" b="1" dirty="0"/>
              <a:t>New in Azure PowerShell &amp; CLI Tools</a:t>
            </a:r>
          </a:p>
          <a:p>
            <a:r>
              <a:rPr lang="en-US" sz="1867" dirty="0"/>
              <a:t>Scripting and command line tools for SDK 2.5</a:t>
            </a:r>
          </a:p>
        </p:txBody>
      </p:sp>
      <p:sp>
        <p:nvSpPr>
          <p:cNvPr id="3" name="Title 2"/>
          <p:cNvSpPr>
            <a:spLocks noGrp="1"/>
          </p:cNvSpPr>
          <p:nvPr>
            <p:ph type="title"/>
          </p:nvPr>
        </p:nvSpPr>
        <p:spPr/>
        <p:txBody>
          <a:bodyPr/>
          <a:lstStyle/>
          <a:p>
            <a:r>
              <a:rPr lang="en-US" dirty="0" smtClean="0">
                <a:solidFill>
                  <a:srgbClr val="00BCF2"/>
                </a:solidFill>
              </a:rPr>
              <a:t>Azure SDK 2.5 &amp; PowerShell</a:t>
            </a:r>
            <a:endParaRPr lang="en-US" dirty="0">
              <a:solidFill>
                <a:srgbClr val="00BCF2"/>
              </a:solidFill>
            </a:endParaRPr>
          </a:p>
        </p:txBody>
      </p:sp>
    </p:spTree>
    <p:extLst>
      <p:ext uri="{BB962C8B-B14F-4D97-AF65-F5344CB8AC3E}">
        <p14:creationId xmlns:p14="http://schemas.microsoft.com/office/powerpoint/2010/main" val="80612466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9018" y="1068124"/>
            <a:ext cx="7630213" cy="4444807"/>
          </a:xfrm>
        </p:spPr>
        <p:txBody>
          <a:bodyPr/>
          <a:lstStyle/>
          <a:p>
            <a:r>
              <a:rPr lang="en-US" sz="1867" b="1" dirty="0" err="1" smtClean="0"/>
              <a:t>Novedades</a:t>
            </a:r>
            <a:r>
              <a:rPr lang="en-US" sz="1867" b="1" dirty="0" smtClean="0"/>
              <a:t> </a:t>
            </a:r>
            <a:r>
              <a:rPr lang="en-US" sz="1867" b="1" dirty="0" err="1" smtClean="0"/>
              <a:t>en</a:t>
            </a:r>
            <a:r>
              <a:rPr lang="en-US" sz="1867" b="1" dirty="0" smtClean="0"/>
              <a:t> Visual </a:t>
            </a:r>
            <a:r>
              <a:rPr lang="en-US" sz="1867" b="1" dirty="0"/>
              <a:t>Studio 2015:</a:t>
            </a:r>
          </a:p>
          <a:p>
            <a:r>
              <a:rPr lang="en-US" sz="1867" dirty="0"/>
              <a:t>Azure </a:t>
            </a:r>
            <a:r>
              <a:rPr lang="en-US" sz="1867" dirty="0" err="1"/>
              <a:t>WebJobs</a:t>
            </a:r>
            <a:r>
              <a:rPr lang="en-US" sz="1867" dirty="0"/>
              <a:t> Tooling</a:t>
            </a:r>
          </a:p>
          <a:p>
            <a:r>
              <a:rPr lang="en-US" sz="1867" dirty="0"/>
              <a:t>Azure </a:t>
            </a:r>
            <a:r>
              <a:rPr lang="en-US" sz="1867" dirty="0" err="1"/>
              <a:t>WebSite</a:t>
            </a:r>
            <a:r>
              <a:rPr lang="en-US" sz="1867" dirty="0"/>
              <a:t> and Mobile Service remote debugging</a:t>
            </a:r>
          </a:p>
          <a:p>
            <a:r>
              <a:rPr lang="en-US" sz="1867" dirty="0"/>
              <a:t>ASP.NET 5 Publish driven </a:t>
            </a:r>
            <a:r>
              <a:rPr lang="en-US" sz="1867" dirty="0" err="1" smtClean="0"/>
              <a:t>por</a:t>
            </a:r>
            <a:r>
              <a:rPr lang="en-US" sz="1867" dirty="0" smtClean="0"/>
              <a:t> script </a:t>
            </a:r>
            <a:r>
              <a:rPr lang="en-US" sz="1867" dirty="0"/>
              <a:t>PS1 </a:t>
            </a:r>
          </a:p>
          <a:p>
            <a:r>
              <a:rPr lang="en-US" sz="1867" dirty="0" err="1" smtClean="0"/>
              <a:t>Mejoras</a:t>
            </a:r>
            <a:r>
              <a:rPr lang="en-US" sz="1867" dirty="0" smtClean="0"/>
              <a:t> </a:t>
            </a:r>
            <a:r>
              <a:rPr lang="en-US" sz="1867" dirty="0" err="1" smtClean="0"/>
              <a:t>en</a:t>
            </a:r>
            <a:r>
              <a:rPr lang="en-US" sz="1867" dirty="0" smtClean="0"/>
              <a:t> Sign </a:t>
            </a:r>
            <a:r>
              <a:rPr lang="en-US" sz="1867" dirty="0"/>
              <a:t>in </a:t>
            </a:r>
            <a:r>
              <a:rPr lang="en-US" sz="1867" dirty="0" smtClean="0"/>
              <a:t>(</a:t>
            </a:r>
            <a:r>
              <a:rPr lang="en-US" sz="1867" dirty="0"/>
              <a:t>VS sign in, </a:t>
            </a:r>
            <a:r>
              <a:rPr lang="en-US" sz="1867" dirty="0" smtClean="0"/>
              <a:t>multiples </a:t>
            </a:r>
            <a:r>
              <a:rPr lang="en-US" sz="1867" dirty="0" err="1" smtClean="0"/>
              <a:t>cuentas</a:t>
            </a:r>
            <a:r>
              <a:rPr lang="en-US" sz="1867" dirty="0" smtClean="0"/>
              <a:t>, </a:t>
            </a:r>
            <a:r>
              <a:rPr lang="en-US" sz="1867" dirty="0"/>
              <a:t>saved in profile)</a:t>
            </a:r>
          </a:p>
          <a:p>
            <a:r>
              <a:rPr lang="en-US" sz="1867" dirty="0"/>
              <a:t>Create Dev-Test Environments in </a:t>
            </a:r>
            <a:r>
              <a:rPr lang="en-US" sz="1867" dirty="0" err="1"/>
              <a:t>WebSites</a:t>
            </a:r>
            <a:r>
              <a:rPr lang="en-US" sz="1867" dirty="0"/>
              <a:t> &amp; Azure VM</a:t>
            </a:r>
          </a:p>
          <a:p>
            <a:r>
              <a:rPr lang="en-US" sz="1867" dirty="0"/>
              <a:t>Connected Services updates &amp; enterprise SSO </a:t>
            </a:r>
            <a:r>
              <a:rPr lang="en-US" sz="1867" dirty="0" err="1"/>
              <a:t>auth</a:t>
            </a:r>
            <a:r>
              <a:rPr lang="en-US" sz="1867" dirty="0"/>
              <a:t> using AAD</a:t>
            </a:r>
          </a:p>
          <a:p>
            <a:r>
              <a:rPr lang="en-US" sz="1867" dirty="0"/>
              <a:t>Notification Hub (test send, browse registrations)</a:t>
            </a:r>
          </a:p>
        </p:txBody>
      </p:sp>
      <p:sp>
        <p:nvSpPr>
          <p:cNvPr id="3" name="Title 2"/>
          <p:cNvSpPr>
            <a:spLocks noGrp="1"/>
          </p:cNvSpPr>
          <p:nvPr>
            <p:ph type="title"/>
          </p:nvPr>
        </p:nvSpPr>
        <p:spPr/>
        <p:txBody>
          <a:bodyPr/>
          <a:lstStyle/>
          <a:p>
            <a:r>
              <a:rPr lang="en-US" dirty="0" smtClean="0">
                <a:solidFill>
                  <a:srgbClr val="00BCF2"/>
                </a:solidFill>
              </a:rPr>
              <a:t>Visual Studio 2015</a:t>
            </a:r>
            <a:endParaRPr lang="en-US" dirty="0">
              <a:solidFill>
                <a:srgbClr val="00BCF2"/>
              </a:solidFill>
            </a:endParaRPr>
          </a:p>
        </p:txBody>
      </p:sp>
    </p:spTree>
    <p:extLst>
      <p:ext uri="{BB962C8B-B14F-4D97-AF65-F5344CB8AC3E}">
        <p14:creationId xmlns:p14="http://schemas.microsoft.com/office/powerpoint/2010/main" val="48854302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9018" y="1068125"/>
            <a:ext cx="7630213" cy="5011180"/>
          </a:xfrm>
        </p:spPr>
        <p:txBody>
          <a:bodyPr/>
          <a:lstStyle/>
          <a:p>
            <a:r>
              <a:rPr lang="en-US" sz="1867" b="1" dirty="0" err="1" smtClean="0"/>
              <a:t>Novedades</a:t>
            </a:r>
            <a:r>
              <a:rPr lang="en-US" sz="1867" b="1" dirty="0" smtClean="0"/>
              <a:t> </a:t>
            </a:r>
            <a:r>
              <a:rPr lang="en-US" sz="1867" b="1" dirty="0" err="1" smtClean="0"/>
              <a:t>en</a:t>
            </a:r>
            <a:r>
              <a:rPr lang="en-US" sz="1867" b="1" dirty="0" smtClean="0"/>
              <a:t> Visual </a:t>
            </a:r>
            <a:r>
              <a:rPr lang="en-US" sz="1867" b="1" dirty="0"/>
              <a:t>Studio 2015:</a:t>
            </a:r>
          </a:p>
          <a:p>
            <a:r>
              <a:rPr lang="en-US" sz="1867" dirty="0"/>
              <a:t>Azure </a:t>
            </a:r>
            <a:r>
              <a:rPr lang="en-US" sz="1867" dirty="0" err="1"/>
              <a:t>WebJobs</a:t>
            </a:r>
            <a:r>
              <a:rPr lang="en-US" sz="1867" dirty="0"/>
              <a:t> Tooling</a:t>
            </a:r>
          </a:p>
          <a:p>
            <a:r>
              <a:rPr lang="en-US" sz="1867" dirty="0"/>
              <a:t>Azure </a:t>
            </a:r>
            <a:r>
              <a:rPr lang="en-US" sz="1867" dirty="0" err="1"/>
              <a:t>WebSite</a:t>
            </a:r>
            <a:r>
              <a:rPr lang="en-US" sz="1867" dirty="0"/>
              <a:t> and Mobile Service remote debugging</a:t>
            </a:r>
          </a:p>
          <a:p>
            <a:r>
              <a:rPr lang="en-US" sz="1867" dirty="0"/>
              <a:t>Sign in improvements (VS sign in, multiple accounts, saved in profile)</a:t>
            </a:r>
          </a:p>
          <a:p>
            <a:r>
              <a:rPr lang="en-US" sz="1867" dirty="0"/>
              <a:t>Create Dev-Test Environments in </a:t>
            </a:r>
            <a:r>
              <a:rPr lang="en-US" sz="1867" dirty="0" err="1"/>
              <a:t>WebSites</a:t>
            </a:r>
            <a:r>
              <a:rPr lang="en-US" sz="1867" dirty="0"/>
              <a:t> &amp; Azure VM</a:t>
            </a:r>
          </a:p>
          <a:p>
            <a:r>
              <a:rPr lang="en-US" sz="1867" dirty="0"/>
              <a:t>Connected Services updates &amp; enterprise SSO </a:t>
            </a:r>
            <a:r>
              <a:rPr lang="en-US" sz="1867" dirty="0" err="1"/>
              <a:t>auth</a:t>
            </a:r>
            <a:r>
              <a:rPr lang="en-US" sz="1867" dirty="0"/>
              <a:t> using AAD</a:t>
            </a:r>
          </a:p>
          <a:p>
            <a:r>
              <a:rPr lang="en-US" sz="1867" dirty="0"/>
              <a:t>Notification Hub (test send, browse registrations)</a:t>
            </a:r>
          </a:p>
          <a:p>
            <a:endParaRPr lang="en-US" sz="1867" dirty="0"/>
          </a:p>
          <a:p>
            <a:endParaRPr lang="en-US" sz="1867" dirty="0"/>
          </a:p>
        </p:txBody>
      </p:sp>
      <p:sp>
        <p:nvSpPr>
          <p:cNvPr id="3" name="Title 2"/>
          <p:cNvSpPr>
            <a:spLocks noGrp="1"/>
          </p:cNvSpPr>
          <p:nvPr>
            <p:ph type="title"/>
          </p:nvPr>
        </p:nvSpPr>
        <p:spPr/>
        <p:txBody>
          <a:bodyPr/>
          <a:lstStyle/>
          <a:p>
            <a:r>
              <a:rPr lang="en-US" dirty="0" smtClean="0">
                <a:solidFill>
                  <a:srgbClr val="00BCF2"/>
                </a:solidFill>
              </a:rPr>
              <a:t>Visual Studio 2015</a:t>
            </a:r>
            <a:endParaRPr lang="en-US" dirty="0">
              <a:solidFill>
                <a:srgbClr val="00BCF2"/>
              </a:solidFill>
            </a:endParaRPr>
          </a:p>
        </p:txBody>
      </p:sp>
    </p:spTree>
    <p:extLst>
      <p:ext uri="{BB962C8B-B14F-4D97-AF65-F5344CB8AC3E}">
        <p14:creationId xmlns:p14="http://schemas.microsoft.com/office/powerpoint/2010/main" val="170457184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Xamarin</a:t>
            </a:r>
            <a:endParaRPr lang="en-US" dirty="0"/>
          </a:p>
        </p:txBody>
      </p:sp>
    </p:spTree>
    <p:extLst>
      <p:ext uri="{BB962C8B-B14F-4D97-AF65-F5344CB8AC3E}">
        <p14:creationId xmlns:p14="http://schemas.microsoft.com/office/powerpoint/2010/main" val="52897005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59019" y="1189178"/>
            <a:ext cx="7570739" cy="557151"/>
          </a:xfrm>
        </p:spPr>
        <p:txBody>
          <a:bodyPr/>
          <a:lstStyle/>
          <a:p>
            <a:r>
              <a:rPr lang="en-US" sz="2667" dirty="0" err="1" smtClean="0"/>
              <a:t>Crea</a:t>
            </a:r>
            <a:r>
              <a:rPr lang="en-US" sz="2667" dirty="0" smtClean="0"/>
              <a:t> Apps </a:t>
            </a:r>
            <a:r>
              <a:rPr lang="en-US" sz="2667" dirty="0" err="1" smtClean="0"/>
              <a:t>nativas</a:t>
            </a:r>
            <a:r>
              <a:rPr lang="en-US" sz="2667" dirty="0" smtClean="0"/>
              <a:t> iOS</a:t>
            </a:r>
            <a:r>
              <a:rPr lang="en-US" sz="2667" dirty="0"/>
              <a:t>, Android, &amp; Windows Apps </a:t>
            </a:r>
            <a:r>
              <a:rPr lang="en-US" sz="2667" dirty="0" smtClean="0"/>
              <a:t>con C</a:t>
            </a:r>
            <a:r>
              <a:rPr lang="en-US" sz="2667" dirty="0"/>
              <a:t>#</a:t>
            </a:r>
          </a:p>
        </p:txBody>
      </p:sp>
      <p:sp>
        <p:nvSpPr>
          <p:cNvPr id="2" name="Title 1"/>
          <p:cNvSpPr>
            <a:spLocks noGrp="1"/>
          </p:cNvSpPr>
          <p:nvPr>
            <p:ph type="title"/>
          </p:nvPr>
        </p:nvSpPr>
        <p:spPr/>
        <p:txBody>
          <a:bodyPr/>
          <a:lstStyle/>
          <a:p>
            <a:r>
              <a:rPr lang="en-US" dirty="0" smtClean="0">
                <a:solidFill>
                  <a:srgbClr val="00BCF2"/>
                </a:solidFill>
              </a:rPr>
              <a:t>Xamarin Platform</a:t>
            </a:r>
            <a:endParaRPr lang="en-US" dirty="0">
              <a:solidFill>
                <a:srgbClr val="00BCF2"/>
              </a:solidFill>
            </a:endParaRPr>
          </a:p>
        </p:txBody>
      </p:sp>
      <p:pic>
        <p:nvPicPr>
          <p:cNvPr id="6" name="Picture 5"/>
          <p:cNvPicPr>
            <a:picLocks noChangeAspect="1"/>
          </p:cNvPicPr>
          <p:nvPr/>
        </p:nvPicPr>
        <p:blipFill>
          <a:blip r:embed="rId2"/>
          <a:stretch>
            <a:fillRect/>
          </a:stretch>
        </p:blipFill>
        <p:spPr>
          <a:xfrm>
            <a:off x="517408" y="2032000"/>
            <a:ext cx="7300816" cy="4694296"/>
          </a:xfrm>
          <a:prstGeom prst="rect">
            <a:avLst/>
          </a:prstGeom>
        </p:spPr>
      </p:pic>
    </p:spTree>
    <p:extLst>
      <p:ext uri="{BB962C8B-B14F-4D97-AF65-F5344CB8AC3E}">
        <p14:creationId xmlns:p14="http://schemas.microsoft.com/office/powerpoint/2010/main" val="225567955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s-ES" dirty="0" smtClean="0">
                <a:solidFill>
                  <a:schemeClr val="bg1"/>
                </a:solidFill>
              </a:rPr>
              <a:t>Microsoft </a:t>
            </a:r>
          </a:p>
          <a:p>
            <a:r>
              <a:rPr lang="es-ES" dirty="0" err="1" smtClean="0">
                <a:solidFill>
                  <a:schemeClr val="bg1"/>
                </a:solidFill>
              </a:rPr>
              <a:t>ReConnect</a:t>
            </a:r>
            <a:r>
              <a:rPr lang="es-ES" dirty="0" smtClean="0">
                <a:solidFill>
                  <a:schemeClr val="bg1"/>
                </a:solidFill>
              </a:rPr>
              <a:t>();</a:t>
            </a:r>
          </a:p>
          <a:p>
            <a:pPr algn="r"/>
            <a:r>
              <a:rPr lang="es-ES" dirty="0" smtClean="0">
                <a:solidFill>
                  <a:schemeClr val="bg1"/>
                </a:solidFill>
              </a:rPr>
              <a:t>Sevilla</a:t>
            </a:r>
          </a:p>
          <a:p>
            <a:pPr algn="r"/>
            <a:r>
              <a:rPr lang="es-ES" dirty="0" smtClean="0">
                <a:solidFill>
                  <a:schemeClr val="bg1"/>
                </a:solidFill>
              </a:rPr>
              <a:t>10 </a:t>
            </a:r>
            <a:r>
              <a:rPr lang="es-ES" dirty="0">
                <a:solidFill>
                  <a:schemeClr val="bg1"/>
                </a:solidFill>
              </a:rPr>
              <a:t>de </a:t>
            </a:r>
            <a:r>
              <a:rPr lang="es-ES" dirty="0" smtClean="0">
                <a:solidFill>
                  <a:schemeClr val="bg1"/>
                </a:solidFill>
              </a:rPr>
              <a:t>diciembre, 2015</a:t>
            </a:r>
            <a:endParaRPr lang="es-ES" dirty="0">
              <a:solidFill>
                <a:schemeClr val="bg1"/>
              </a:solidFill>
            </a:endParaRPr>
          </a:p>
        </p:txBody>
      </p:sp>
    </p:spTree>
    <p:extLst>
      <p:ext uri="{BB962C8B-B14F-4D97-AF65-F5344CB8AC3E}">
        <p14:creationId xmlns:p14="http://schemas.microsoft.com/office/powerpoint/2010/main" val="33727697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59019" y="1189178"/>
            <a:ext cx="7570739" cy="745236"/>
          </a:xfrm>
        </p:spPr>
        <p:txBody>
          <a:bodyPr/>
          <a:lstStyle/>
          <a:p>
            <a:r>
              <a:rPr lang="en-US" dirty="0" err="1" smtClean="0"/>
              <a:t>Nativo</a:t>
            </a:r>
            <a:r>
              <a:rPr lang="en-US" dirty="0" smtClean="0"/>
              <a:t> con </a:t>
            </a:r>
            <a:r>
              <a:rPr lang="en-US" dirty="0" err="1" smtClean="0"/>
              <a:t>código</a:t>
            </a:r>
            <a:r>
              <a:rPr lang="en-US" dirty="0" smtClean="0"/>
              <a:t> </a:t>
            </a:r>
            <a:r>
              <a:rPr lang="en-US" dirty="0" err="1" smtClean="0"/>
              <a:t>compartido</a:t>
            </a:r>
            <a:endParaRPr lang="en-US" dirty="0"/>
          </a:p>
        </p:txBody>
      </p:sp>
      <p:sp>
        <p:nvSpPr>
          <p:cNvPr id="2" name="Title 1"/>
          <p:cNvSpPr>
            <a:spLocks noGrp="1"/>
          </p:cNvSpPr>
          <p:nvPr>
            <p:ph type="title"/>
          </p:nvPr>
        </p:nvSpPr>
        <p:spPr/>
        <p:txBody>
          <a:bodyPr/>
          <a:lstStyle/>
          <a:p>
            <a:r>
              <a:rPr lang="en-US" dirty="0" smtClean="0">
                <a:solidFill>
                  <a:srgbClr val="00BCF2"/>
                </a:solidFill>
              </a:rPr>
              <a:t>Xamarin</a:t>
            </a:r>
            <a:endParaRPr lang="en-US" dirty="0">
              <a:solidFill>
                <a:srgbClr val="00BCF2"/>
              </a:solidFill>
            </a:endParaRPr>
          </a:p>
        </p:txBody>
      </p:sp>
      <p:pic>
        <p:nvPicPr>
          <p:cNvPr id="10" name="Picture 9" descr="uniqu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001" y="2179936"/>
            <a:ext cx="6319129" cy="4209573"/>
          </a:xfrm>
          <a:prstGeom prst="rect">
            <a:avLst/>
          </a:prstGeom>
        </p:spPr>
      </p:pic>
    </p:spTree>
    <p:extLst>
      <p:ext uri="{BB962C8B-B14F-4D97-AF65-F5344CB8AC3E}">
        <p14:creationId xmlns:p14="http://schemas.microsoft.com/office/powerpoint/2010/main" val="413308526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59019" y="1189178"/>
            <a:ext cx="7570739" cy="745236"/>
          </a:xfrm>
        </p:spPr>
        <p:txBody>
          <a:bodyPr/>
          <a:lstStyle/>
          <a:p>
            <a:r>
              <a:rPr lang="en-US" dirty="0" smtClean="0"/>
              <a:t>iOS Designer</a:t>
            </a:r>
            <a:endParaRPr lang="en-US" dirty="0"/>
          </a:p>
        </p:txBody>
      </p:sp>
      <p:sp>
        <p:nvSpPr>
          <p:cNvPr id="2" name="Title 1"/>
          <p:cNvSpPr>
            <a:spLocks noGrp="1"/>
          </p:cNvSpPr>
          <p:nvPr>
            <p:ph type="title"/>
          </p:nvPr>
        </p:nvSpPr>
        <p:spPr/>
        <p:txBody>
          <a:bodyPr/>
          <a:lstStyle/>
          <a:p>
            <a:r>
              <a:rPr lang="en-US" dirty="0" err="1" smtClean="0">
                <a:solidFill>
                  <a:srgbClr val="00BCF2"/>
                </a:solidFill>
              </a:rPr>
              <a:t>Integración</a:t>
            </a:r>
            <a:r>
              <a:rPr lang="en-US" dirty="0" smtClean="0">
                <a:solidFill>
                  <a:srgbClr val="00BCF2"/>
                </a:solidFill>
              </a:rPr>
              <a:t> Visual Studio</a:t>
            </a:r>
            <a:endParaRPr lang="en-US" dirty="0">
              <a:solidFill>
                <a:srgbClr val="00BCF2"/>
              </a:solidFill>
            </a:endParaRPr>
          </a:p>
        </p:txBody>
      </p:sp>
      <p:pic>
        <p:nvPicPr>
          <p:cNvPr id="7" name="Picture 6" descr="xamarin designer for ios visual studi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09" y="1706359"/>
            <a:ext cx="9749061" cy="5037015"/>
          </a:xfrm>
          <a:prstGeom prst="rect">
            <a:avLst/>
          </a:prstGeom>
        </p:spPr>
      </p:pic>
    </p:spTree>
    <p:extLst>
      <p:ext uri="{BB962C8B-B14F-4D97-AF65-F5344CB8AC3E}">
        <p14:creationId xmlns:p14="http://schemas.microsoft.com/office/powerpoint/2010/main" val="256180592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59019" y="1189178"/>
            <a:ext cx="7570739" cy="745236"/>
          </a:xfrm>
        </p:spPr>
        <p:txBody>
          <a:bodyPr/>
          <a:lstStyle/>
          <a:p>
            <a:r>
              <a:rPr lang="en-US" dirty="0" smtClean="0"/>
              <a:t>Android Designer</a:t>
            </a:r>
            <a:endParaRPr lang="en-US" dirty="0"/>
          </a:p>
        </p:txBody>
      </p:sp>
      <p:sp>
        <p:nvSpPr>
          <p:cNvPr id="2" name="Title 1"/>
          <p:cNvSpPr>
            <a:spLocks noGrp="1"/>
          </p:cNvSpPr>
          <p:nvPr>
            <p:ph type="title"/>
          </p:nvPr>
        </p:nvSpPr>
        <p:spPr/>
        <p:txBody>
          <a:bodyPr/>
          <a:lstStyle/>
          <a:p>
            <a:r>
              <a:rPr lang="en-US" dirty="0" err="1" smtClean="0">
                <a:solidFill>
                  <a:srgbClr val="00BCF2"/>
                </a:solidFill>
              </a:rPr>
              <a:t>Integración</a:t>
            </a:r>
            <a:r>
              <a:rPr lang="en-US" dirty="0" smtClean="0">
                <a:solidFill>
                  <a:srgbClr val="00BCF2"/>
                </a:solidFill>
              </a:rPr>
              <a:t> Visual Studio</a:t>
            </a:r>
            <a:endParaRPr lang="en-US" dirty="0">
              <a:solidFill>
                <a:srgbClr val="00BCF2"/>
              </a:solidFill>
            </a:endParaRPr>
          </a:p>
        </p:txBody>
      </p:sp>
      <p:pic>
        <p:nvPicPr>
          <p:cNvPr id="6" name="Picture 5" descr="xamarin designer for ios visual studi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09" y="1706359"/>
            <a:ext cx="9749061" cy="5037015"/>
          </a:xfrm>
          <a:prstGeom prst="rect">
            <a:avLst/>
          </a:prstGeom>
        </p:spPr>
      </p:pic>
      <p:pic>
        <p:nvPicPr>
          <p:cNvPr id="3" name="Picture 2"/>
          <p:cNvPicPr>
            <a:picLocks noChangeAspect="1"/>
          </p:cNvPicPr>
          <p:nvPr/>
        </p:nvPicPr>
        <p:blipFill>
          <a:blip r:embed="rId3"/>
          <a:stretch>
            <a:fillRect/>
          </a:stretch>
        </p:blipFill>
        <p:spPr>
          <a:xfrm>
            <a:off x="1278595" y="2270978"/>
            <a:ext cx="5968384" cy="3721892"/>
          </a:xfrm>
          <a:prstGeom prst="rect">
            <a:avLst/>
          </a:prstGeom>
        </p:spPr>
      </p:pic>
    </p:spTree>
    <p:extLst>
      <p:ext uri="{BB962C8B-B14F-4D97-AF65-F5344CB8AC3E}">
        <p14:creationId xmlns:p14="http://schemas.microsoft.com/office/powerpoint/2010/main" val="85000174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227" y="1797616"/>
            <a:ext cx="2574203" cy="2574203"/>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2316" y="1819584"/>
            <a:ext cx="2502600" cy="2502600"/>
          </a:xfrm>
          <a:prstGeom prst="rect">
            <a:avLst/>
          </a:prstGeom>
        </p:spPr>
      </p:pic>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3285" y="1797616"/>
            <a:ext cx="2605193" cy="2605193"/>
          </a:xfrm>
          <a:prstGeom prst="rect">
            <a:avLst/>
          </a:prstGeom>
        </p:spPr>
      </p:pic>
      <p:sp>
        <p:nvSpPr>
          <p:cNvPr id="12" name="Title 11"/>
          <p:cNvSpPr>
            <a:spLocks noGrp="1"/>
          </p:cNvSpPr>
          <p:nvPr>
            <p:ph type="title"/>
          </p:nvPr>
        </p:nvSpPr>
        <p:spPr/>
        <p:txBody>
          <a:bodyPr/>
          <a:lstStyle/>
          <a:p>
            <a:r>
              <a:rPr lang="en-US" dirty="0" smtClean="0">
                <a:solidFill>
                  <a:srgbClr val="00BCF2"/>
                </a:solidFill>
              </a:rPr>
              <a:t>¿</a:t>
            </a:r>
            <a:r>
              <a:rPr lang="en-US" dirty="0" err="1" smtClean="0">
                <a:solidFill>
                  <a:srgbClr val="00BCF2"/>
                </a:solidFill>
              </a:rPr>
              <a:t>Qué</a:t>
            </a:r>
            <a:r>
              <a:rPr lang="en-US" dirty="0" smtClean="0">
                <a:solidFill>
                  <a:srgbClr val="00BCF2"/>
                </a:solidFill>
              </a:rPr>
              <a:t> hay de Nuevo </a:t>
            </a:r>
            <a:r>
              <a:rPr lang="en-US" dirty="0" err="1" smtClean="0">
                <a:solidFill>
                  <a:srgbClr val="00BCF2"/>
                </a:solidFill>
              </a:rPr>
              <a:t>en</a:t>
            </a:r>
            <a:r>
              <a:rPr lang="en-US" dirty="0" smtClean="0">
                <a:solidFill>
                  <a:srgbClr val="00BCF2"/>
                </a:solidFill>
              </a:rPr>
              <a:t> la </a:t>
            </a:r>
            <a:r>
              <a:rPr lang="en-US" dirty="0" err="1" smtClean="0">
                <a:solidFill>
                  <a:srgbClr val="00BCF2"/>
                </a:solidFill>
              </a:rPr>
              <a:t>plataforma</a:t>
            </a:r>
            <a:r>
              <a:rPr lang="en-US" dirty="0" smtClean="0">
                <a:solidFill>
                  <a:srgbClr val="00BCF2"/>
                </a:solidFill>
              </a:rPr>
              <a:t> </a:t>
            </a:r>
            <a:r>
              <a:rPr lang="en-US" dirty="0" smtClean="0">
                <a:solidFill>
                  <a:srgbClr val="00BCF2"/>
                </a:solidFill>
                <a:latin typeface="Segoe UI" charset="0"/>
                <a:ea typeface="Segoe UI" charset="0"/>
                <a:cs typeface="Segoe UI" charset="0"/>
              </a:rPr>
              <a:t>Xamarin</a:t>
            </a:r>
            <a:r>
              <a:rPr lang="en-US" dirty="0" smtClean="0">
                <a:solidFill>
                  <a:srgbClr val="00BCF2"/>
                </a:solidFill>
              </a:rPr>
              <a:t>?</a:t>
            </a:r>
            <a:endParaRPr lang="en-US" dirty="0">
              <a:solidFill>
                <a:srgbClr val="00BCF2"/>
              </a:solidFill>
            </a:endParaRPr>
          </a:p>
        </p:txBody>
      </p:sp>
      <p:sp>
        <p:nvSpPr>
          <p:cNvPr id="18" name="Rectangle 17"/>
          <p:cNvSpPr/>
          <p:nvPr/>
        </p:nvSpPr>
        <p:spPr>
          <a:xfrm>
            <a:off x="853046" y="4314578"/>
            <a:ext cx="2542564" cy="701731"/>
          </a:xfrm>
          <a:prstGeom prst="rect">
            <a:avLst/>
          </a:prstGeom>
        </p:spPr>
        <p:txBody>
          <a:bodyPr wrap="square">
            <a:spAutoFit/>
          </a:bodyPr>
          <a:lstStyle/>
          <a:p>
            <a:pPr algn="ctr" defTabSz="1100639" latinLnBrk="1" hangingPunct="0">
              <a:lnSpc>
                <a:spcPct val="110000"/>
              </a:lnSpc>
            </a:pPr>
            <a:r>
              <a:rPr lang="en-US" dirty="0" err="1" smtClean="0">
                <a:latin typeface="Segoe UI Light" charset="0"/>
                <a:ea typeface="Segoe UI Light" charset="0"/>
                <a:cs typeface="Segoe UI Light" charset="0"/>
                <a:sym typeface="Segoe UI"/>
              </a:rPr>
              <a:t>Mejorada</a:t>
            </a:r>
            <a:r>
              <a:rPr lang="en-US" dirty="0" smtClean="0">
                <a:latin typeface="Segoe UI Light" charset="0"/>
                <a:ea typeface="Segoe UI Light" charset="0"/>
                <a:cs typeface="Segoe UI Light" charset="0"/>
                <a:sym typeface="Segoe UI"/>
              </a:rPr>
              <a:t> la </a:t>
            </a:r>
            <a:r>
              <a:rPr lang="en-US" dirty="0" err="1" smtClean="0">
                <a:latin typeface="Segoe UI Light" charset="0"/>
                <a:ea typeface="Segoe UI Light" charset="0"/>
                <a:cs typeface="Segoe UI Light" charset="0"/>
                <a:sym typeface="Segoe UI"/>
              </a:rPr>
              <a:t>integración</a:t>
            </a:r>
            <a:r>
              <a:rPr lang="en-US" dirty="0" smtClean="0">
                <a:latin typeface="Segoe UI Light" charset="0"/>
                <a:ea typeface="Segoe UI Light" charset="0"/>
                <a:cs typeface="Segoe UI Light" charset="0"/>
                <a:sym typeface="Segoe UI"/>
              </a:rPr>
              <a:t> con VS</a:t>
            </a:r>
            <a:endParaRPr lang="en-US" dirty="0">
              <a:latin typeface="Segoe UI Light" charset="0"/>
              <a:ea typeface="Segoe UI Light" charset="0"/>
              <a:cs typeface="Segoe UI Light" charset="0"/>
              <a:sym typeface="Segoe UI"/>
            </a:endParaRPr>
          </a:p>
        </p:txBody>
      </p:sp>
      <p:sp>
        <p:nvSpPr>
          <p:cNvPr id="20" name="Rectangle 19"/>
          <p:cNvSpPr/>
          <p:nvPr/>
        </p:nvSpPr>
        <p:spPr>
          <a:xfrm>
            <a:off x="3717993" y="4314578"/>
            <a:ext cx="2125577" cy="397032"/>
          </a:xfrm>
          <a:prstGeom prst="rect">
            <a:avLst/>
          </a:prstGeom>
        </p:spPr>
        <p:txBody>
          <a:bodyPr wrap="square">
            <a:spAutoFit/>
          </a:bodyPr>
          <a:lstStyle/>
          <a:p>
            <a:pPr algn="ctr" defTabSz="1100639" latinLnBrk="1" hangingPunct="0">
              <a:lnSpc>
                <a:spcPct val="110000"/>
              </a:lnSpc>
            </a:pPr>
            <a:r>
              <a:rPr lang="en-US" dirty="0" err="1">
                <a:latin typeface="Segoe UI Light" charset="0"/>
                <a:ea typeface="Segoe UI Light" charset="0"/>
                <a:cs typeface="Segoe UI Light" charset="0"/>
              </a:rPr>
              <a:t>Xamarin.Forms</a:t>
            </a:r>
            <a:r>
              <a:rPr lang="en-US" dirty="0">
                <a:latin typeface="Segoe UI Light" charset="0"/>
                <a:ea typeface="Segoe UI Light" charset="0"/>
                <a:cs typeface="Segoe UI Light" charset="0"/>
              </a:rPr>
              <a:t> 2.0</a:t>
            </a:r>
          </a:p>
        </p:txBody>
      </p:sp>
      <p:sp>
        <p:nvSpPr>
          <p:cNvPr id="21" name="Rectangle 20"/>
          <p:cNvSpPr/>
          <p:nvPr/>
        </p:nvSpPr>
        <p:spPr>
          <a:xfrm>
            <a:off x="6543159" y="4314578"/>
            <a:ext cx="2232795" cy="369332"/>
          </a:xfrm>
          <a:prstGeom prst="rect">
            <a:avLst/>
          </a:prstGeom>
        </p:spPr>
        <p:txBody>
          <a:bodyPr wrap="square">
            <a:spAutoFit/>
          </a:bodyPr>
          <a:lstStyle/>
          <a:p>
            <a:pPr algn="ctr" defTabSz="1100639" latinLnBrk="1" hangingPunct="0"/>
            <a:r>
              <a:rPr lang="en-US" altLang="zh-CN" dirty="0">
                <a:latin typeface="Segoe UI Light" charset="0"/>
                <a:ea typeface="Segoe UI Light" charset="0"/>
                <a:cs typeface="Segoe UI Light" charset="0"/>
                <a:sym typeface="Segoe UI"/>
              </a:rPr>
              <a:t>iOS 9 &amp; Android M</a:t>
            </a:r>
          </a:p>
        </p:txBody>
      </p:sp>
      <p:sp>
        <p:nvSpPr>
          <p:cNvPr id="23" name="Rectangle 22"/>
          <p:cNvSpPr/>
          <p:nvPr/>
        </p:nvSpPr>
        <p:spPr>
          <a:xfrm>
            <a:off x="9377550" y="4297686"/>
            <a:ext cx="2084896" cy="646331"/>
          </a:xfrm>
          <a:prstGeom prst="rect">
            <a:avLst/>
          </a:prstGeom>
        </p:spPr>
        <p:txBody>
          <a:bodyPr wrap="square">
            <a:spAutoFit/>
          </a:bodyPr>
          <a:lstStyle/>
          <a:p>
            <a:pPr algn="ctr" defTabSz="1100639" latinLnBrk="1" hangingPunct="0"/>
            <a:r>
              <a:rPr lang="en-US" dirty="0" err="1" smtClean="0">
                <a:latin typeface="Segoe UI Light" charset="0"/>
                <a:ea typeface="Segoe UI Light" charset="0"/>
                <a:cs typeface="Segoe UI Light" charset="0"/>
                <a:sym typeface="Segoe UI"/>
              </a:rPr>
              <a:t>Tecnologías</a:t>
            </a:r>
            <a:r>
              <a:rPr lang="en-US" dirty="0" smtClean="0">
                <a:latin typeface="Segoe UI Light" charset="0"/>
                <a:ea typeface="Segoe UI Light" charset="0"/>
                <a:cs typeface="Segoe UI Light" charset="0"/>
                <a:sym typeface="Segoe UI"/>
              </a:rPr>
              <a:t> </a:t>
            </a:r>
            <a:r>
              <a:rPr lang="en-US" dirty="0" err="1" smtClean="0">
                <a:latin typeface="Segoe UI Light" charset="0"/>
                <a:ea typeface="Segoe UI Light" charset="0"/>
                <a:cs typeface="Segoe UI Light" charset="0"/>
                <a:sym typeface="Segoe UI"/>
              </a:rPr>
              <a:t>nuevas</a:t>
            </a:r>
            <a:r>
              <a:rPr lang="en-US" dirty="0" smtClean="0">
                <a:latin typeface="Segoe UI Light" charset="0"/>
                <a:ea typeface="Segoe UI Light" charset="0"/>
                <a:cs typeface="Segoe UI Light" charset="0"/>
                <a:sym typeface="Segoe UI"/>
              </a:rPr>
              <a:t> </a:t>
            </a:r>
            <a:r>
              <a:rPr lang="en-US" dirty="0" err="1" smtClean="0">
                <a:latin typeface="Segoe UI Light" charset="0"/>
                <a:ea typeface="Segoe UI Light" charset="0"/>
                <a:cs typeface="Segoe UI Light" charset="0"/>
                <a:sym typeface="Segoe UI"/>
              </a:rPr>
              <a:t>en</a:t>
            </a:r>
            <a:r>
              <a:rPr lang="en-US" dirty="0" smtClean="0">
                <a:latin typeface="Segoe UI Light" charset="0"/>
                <a:ea typeface="Segoe UI Light" charset="0"/>
                <a:cs typeface="Segoe UI Light" charset="0"/>
                <a:sym typeface="Segoe UI"/>
              </a:rPr>
              <a:t> Preview</a:t>
            </a:r>
            <a:endParaRPr lang="en-US" dirty="0">
              <a:latin typeface="Segoe UI Light" charset="0"/>
              <a:ea typeface="Segoe UI Light" charset="0"/>
              <a:cs typeface="Segoe UI Light" charset="0"/>
              <a:sym typeface="Segoe UI"/>
            </a:endParaRPr>
          </a:p>
        </p:txBody>
      </p:sp>
      <p:sp>
        <p:nvSpPr>
          <p:cNvPr id="2" name="Oval 1"/>
          <p:cNvSpPr/>
          <p:nvPr/>
        </p:nvSpPr>
        <p:spPr>
          <a:xfrm>
            <a:off x="9391584" y="2174788"/>
            <a:ext cx="1712251" cy="1712251"/>
          </a:xfrm>
          <a:prstGeom prst="ellipse">
            <a:avLst/>
          </a:prstGeom>
          <a:noFill/>
          <a:ln w="19050">
            <a:solidFill>
              <a:srgbClr val="1FAE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26848" y="2072608"/>
            <a:ext cx="1997787" cy="1997787"/>
          </a:xfrm>
          <a:prstGeom prst="rect">
            <a:avLst/>
          </a:prstGeom>
        </p:spPr>
      </p:pic>
    </p:spTree>
    <p:extLst>
      <p:ext uri="{BB962C8B-B14F-4D97-AF65-F5344CB8AC3E}">
        <p14:creationId xmlns:p14="http://schemas.microsoft.com/office/powerpoint/2010/main" val="3371715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128" y="1805861"/>
            <a:ext cx="3200400" cy="3200400"/>
          </a:xfrm>
          <a:prstGeom prst="rect">
            <a:avLst/>
          </a:prstGeom>
        </p:spPr>
      </p:pic>
      <p:sp>
        <p:nvSpPr>
          <p:cNvPr id="12" name="Title 11"/>
          <p:cNvSpPr>
            <a:spLocks noGrp="1"/>
          </p:cNvSpPr>
          <p:nvPr>
            <p:ph type="title"/>
          </p:nvPr>
        </p:nvSpPr>
        <p:spPr/>
        <p:txBody>
          <a:bodyPr/>
          <a:lstStyle/>
          <a:p>
            <a:r>
              <a:rPr lang="en-US" b="1" dirty="0" smtClean="0">
                <a:solidFill>
                  <a:srgbClr val="06AED0"/>
                </a:solidFill>
              </a:rPr>
              <a:t>Preview Technologies</a:t>
            </a:r>
            <a:endParaRPr lang="en-US" dirty="0">
              <a:solidFill>
                <a:srgbClr val="06AED0"/>
              </a:solidFill>
            </a:endParaRPr>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6960" y="1929379"/>
            <a:ext cx="3200400" cy="3200400"/>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7315591" y="906196"/>
            <a:ext cx="4572000" cy="4572000"/>
          </a:xfrm>
          <a:prstGeom prst="rect">
            <a:avLst/>
          </a:prstGeom>
        </p:spPr>
      </p:pic>
      <p:sp>
        <p:nvSpPr>
          <p:cNvPr id="26" name="Rectangle 25"/>
          <p:cNvSpPr/>
          <p:nvPr/>
        </p:nvSpPr>
        <p:spPr>
          <a:xfrm>
            <a:off x="853046" y="4931263"/>
            <a:ext cx="2542564" cy="430887"/>
          </a:xfrm>
          <a:prstGeom prst="rect">
            <a:avLst/>
          </a:prstGeom>
        </p:spPr>
        <p:txBody>
          <a:bodyPr wrap="square">
            <a:spAutoFit/>
          </a:bodyPr>
          <a:lstStyle/>
          <a:p>
            <a:pPr algn="ctr" defTabSz="1100639" latinLnBrk="1" hangingPunct="0">
              <a:lnSpc>
                <a:spcPct val="110000"/>
              </a:lnSpc>
            </a:pPr>
            <a:r>
              <a:rPr lang="en-US" sz="2000" dirty="0" smtClean="0">
                <a:latin typeface="Segoe UI Light" charset="0"/>
                <a:ea typeface="Segoe UI Light" charset="0"/>
                <a:cs typeface="Segoe UI Light" charset="0"/>
                <a:sym typeface="Segoe UI"/>
              </a:rPr>
              <a:t>Profiler</a:t>
            </a:r>
            <a:endParaRPr lang="en-US" sz="2000" dirty="0">
              <a:latin typeface="Segoe UI Light" charset="0"/>
              <a:ea typeface="Segoe UI Light" charset="0"/>
              <a:cs typeface="Segoe UI Light" charset="0"/>
              <a:sym typeface="Segoe UI"/>
            </a:endParaRPr>
          </a:p>
        </p:txBody>
      </p:sp>
      <p:sp>
        <p:nvSpPr>
          <p:cNvPr id="27" name="Rectangle 26"/>
          <p:cNvSpPr/>
          <p:nvPr/>
        </p:nvSpPr>
        <p:spPr>
          <a:xfrm>
            <a:off x="4684577" y="4776465"/>
            <a:ext cx="2825166" cy="769441"/>
          </a:xfrm>
          <a:prstGeom prst="rect">
            <a:avLst/>
          </a:prstGeom>
        </p:spPr>
        <p:txBody>
          <a:bodyPr wrap="square">
            <a:spAutoFit/>
          </a:bodyPr>
          <a:lstStyle/>
          <a:p>
            <a:pPr algn="ctr" defTabSz="1100639" latinLnBrk="1" hangingPunct="0">
              <a:lnSpc>
                <a:spcPct val="110000"/>
              </a:lnSpc>
            </a:pPr>
            <a:r>
              <a:rPr lang="en-US" sz="2000" dirty="0" smtClean="0">
                <a:latin typeface="Segoe UI Light" charset="0"/>
                <a:ea typeface="Segoe UI Light" charset="0"/>
                <a:cs typeface="Segoe UI Light" charset="0"/>
              </a:rPr>
              <a:t>Objective Sharpie</a:t>
            </a:r>
          </a:p>
          <a:p>
            <a:pPr algn="ctr" defTabSz="1100639" latinLnBrk="1" hangingPunct="0">
              <a:lnSpc>
                <a:spcPct val="110000"/>
              </a:lnSpc>
            </a:pPr>
            <a:r>
              <a:rPr lang="en-US" sz="2000" dirty="0" err="1" smtClean="0">
                <a:latin typeface="Segoe UI Light" charset="0"/>
                <a:ea typeface="Segoe UI Light" charset="0"/>
                <a:cs typeface="Segoe UI Light" charset="0"/>
              </a:rPr>
              <a:t>CocoaPod</a:t>
            </a:r>
            <a:r>
              <a:rPr lang="en-US" sz="2000" dirty="0" smtClean="0">
                <a:latin typeface="Segoe UI Light" charset="0"/>
                <a:ea typeface="Segoe UI Light" charset="0"/>
                <a:cs typeface="Segoe UI Light" charset="0"/>
              </a:rPr>
              <a:t> Integration</a:t>
            </a:r>
            <a:endParaRPr lang="en-US" sz="2000" dirty="0">
              <a:latin typeface="Segoe UI Light" charset="0"/>
              <a:ea typeface="Segoe UI Light" charset="0"/>
              <a:cs typeface="Segoe UI Light" charset="0"/>
            </a:endParaRPr>
          </a:p>
        </p:txBody>
      </p:sp>
      <p:sp>
        <p:nvSpPr>
          <p:cNvPr id="29" name="Rectangle 28"/>
          <p:cNvSpPr/>
          <p:nvPr/>
        </p:nvSpPr>
        <p:spPr>
          <a:xfrm>
            <a:off x="8587605" y="4973995"/>
            <a:ext cx="2232795" cy="400110"/>
          </a:xfrm>
          <a:prstGeom prst="rect">
            <a:avLst/>
          </a:prstGeom>
        </p:spPr>
        <p:txBody>
          <a:bodyPr wrap="square">
            <a:spAutoFit/>
          </a:bodyPr>
          <a:lstStyle/>
          <a:p>
            <a:pPr algn="ctr" defTabSz="1100639" latinLnBrk="1" hangingPunct="0"/>
            <a:r>
              <a:rPr lang="en-US" altLang="zh-CN" sz="2000" smtClean="0">
                <a:latin typeface="Segoe UI Light" charset="0"/>
                <a:ea typeface="Segoe UI Light" charset="0"/>
                <a:cs typeface="Segoe UI Light" charset="0"/>
                <a:sym typeface="Segoe UI"/>
              </a:rPr>
              <a:t>Inspector</a:t>
            </a:r>
            <a:endParaRPr lang="en-US" altLang="zh-CN" sz="2000" dirty="0">
              <a:latin typeface="Segoe UI Light" charset="0"/>
              <a:ea typeface="Segoe UI Light" charset="0"/>
              <a:cs typeface="Segoe UI Light" charset="0"/>
              <a:sym typeface="Segoe UI"/>
            </a:endParaRPr>
          </a:p>
        </p:txBody>
      </p:sp>
    </p:spTree>
    <p:extLst>
      <p:ext uri="{BB962C8B-B14F-4D97-AF65-F5344CB8AC3E}">
        <p14:creationId xmlns:p14="http://schemas.microsoft.com/office/powerpoint/2010/main" val="4078407024"/>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lstStyle/>
          <a:p>
            <a:r>
              <a:rPr lang="en-US" dirty="0">
                <a:solidFill>
                  <a:srgbClr val="00BCF2"/>
                </a:solidFill>
              </a:rPr>
              <a:t>Xamarin </a:t>
            </a:r>
          </a:p>
        </p:txBody>
      </p:sp>
      <p:grpSp>
        <p:nvGrpSpPr>
          <p:cNvPr id="16" name="Group 15"/>
          <p:cNvGrpSpPr/>
          <p:nvPr/>
        </p:nvGrpSpPr>
        <p:grpSpPr>
          <a:xfrm>
            <a:off x="887731" y="2369841"/>
            <a:ext cx="3388306" cy="1126224"/>
            <a:chOff x="905531" y="2416864"/>
            <a:chExt cx="3456249" cy="1148807"/>
          </a:xfrm>
        </p:grpSpPr>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05531" y="2416864"/>
              <a:ext cx="3456249" cy="1145142"/>
            </a:xfrm>
            <a:prstGeom prst="rect">
              <a:avLst/>
            </a:prstGeom>
            <a:effectLst>
              <a:outerShdw blurRad="50800" dist="38100" dir="5400000" algn="t" rotWithShape="0">
                <a:prstClr val="black">
                  <a:alpha val="20000"/>
                </a:prstClr>
              </a:outerShdw>
            </a:effectLst>
          </p:spPr>
        </p:pic>
        <p:sp>
          <p:nvSpPr>
            <p:cNvPr id="8" name="TextBox 7"/>
            <p:cNvSpPr txBox="1"/>
            <p:nvPr/>
          </p:nvSpPr>
          <p:spPr>
            <a:xfrm>
              <a:off x="917655" y="3072716"/>
              <a:ext cx="3424818"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smtClean="0">
                  <a:solidFill>
                    <a:srgbClr val="FFFFFF"/>
                  </a:solidFill>
                </a:rPr>
                <a:t>BUILD</a:t>
              </a:r>
              <a:endParaRPr lang="en-US" sz="1372" b="1" dirty="0">
                <a:solidFill>
                  <a:srgbClr val="FFFFFF"/>
                </a:solidFill>
              </a:endParaRPr>
            </a:p>
          </p:txBody>
        </p:sp>
      </p:grpSp>
      <p:grpSp>
        <p:nvGrpSpPr>
          <p:cNvPr id="12" name="Group 11"/>
          <p:cNvGrpSpPr/>
          <p:nvPr/>
        </p:nvGrpSpPr>
        <p:grpSpPr>
          <a:xfrm>
            <a:off x="4391641" y="2369839"/>
            <a:ext cx="3592421" cy="1131039"/>
            <a:chOff x="4479701" y="2416862"/>
            <a:chExt cx="3664457" cy="1153719"/>
          </a:xfrm>
        </p:grpSpPr>
        <p:pic>
          <p:nvPicPr>
            <p:cNvPr id="4" name="Picture 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479701" y="2416862"/>
              <a:ext cx="3664457" cy="1145143"/>
            </a:xfrm>
            <a:prstGeom prst="rect">
              <a:avLst/>
            </a:prstGeom>
            <a:effectLst>
              <a:outerShdw blurRad="50800" dist="38100" dir="5400000" algn="t" rotWithShape="0">
                <a:prstClr val="black">
                  <a:alpha val="20000"/>
                </a:prstClr>
              </a:outerShdw>
            </a:effectLst>
          </p:spPr>
        </p:pic>
        <p:sp>
          <p:nvSpPr>
            <p:cNvPr id="9" name="TextBox 8"/>
            <p:cNvSpPr txBox="1"/>
            <p:nvPr/>
          </p:nvSpPr>
          <p:spPr>
            <a:xfrm>
              <a:off x="4486679" y="3077626"/>
              <a:ext cx="3641119"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err="1">
                  <a:solidFill>
                    <a:srgbClr val="FFFFFF"/>
                  </a:solidFill>
                </a:rPr>
                <a:t>TEST</a:t>
              </a:r>
            </a:p>
          </p:txBody>
        </p:sp>
      </p:grpSp>
      <p:grpSp>
        <p:nvGrpSpPr>
          <p:cNvPr id="14" name="Group 13"/>
          <p:cNvGrpSpPr/>
          <p:nvPr/>
        </p:nvGrpSpPr>
        <p:grpSpPr>
          <a:xfrm>
            <a:off x="8099665" y="2369841"/>
            <a:ext cx="3204603" cy="1122632"/>
            <a:chOff x="8262080" y="2416864"/>
            <a:chExt cx="3268862" cy="1145143"/>
          </a:xfrm>
        </p:grpSpPr>
        <p:pic>
          <p:nvPicPr>
            <p:cNvPr id="5" name="Picture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262080" y="2416864"/>
              <a:ext cx="3268862" cy="1145143"/>
            </a:xfrm>
            <a:prstGeom prst="rect">
              <a:avLst/>
            </a:prstGeom>
            <a:effectLst>
              <a:outerShdw blurRad="50800" dist="38100" dir="5400000" algn="t" rotWithShape="0">
                <a:prstClr val="black">
                  <a:alpha val="20000"/>
                </a:prstClr>
              </a:outerShdw>
            </a:effectLst>
          </p:spPr>
        </p:pic>
        <p:sp>
          <p:nvSpPr>
            <p:cNvPr id="10" name="TextBox 9"/>
            <p:cNvSpPr txBox="1"/>
            <p:nvPr/>
          </p:nvSpPr>
          <p:spPr>
            <a:xfrm>
              <a:off x="8293313" y="3066149"/>
              <a:ext cx="3226532"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smtClean="0">
                  <a:solidFill>
                    <a:srgbClr val="FFFFFF"/>
                  </a:solidFill>
                </a:rPr>
                <a:t>MONITOREA</a:t>
              </a:r>
              <a:endParaRPr lang="en-US" sz="1372" b="1" dirty="0">
                <a:solidFill>
                  <a:srgbClr val="FFFFFF"/>
                </a:solidFill>
              </a:endParaRPr>
            </a:p>
          </p:txBody>
        </p:sp>
      </p:grpSp>
      <p:grpSp>
        <p:nvGrpSpPr>
          <p:cNvPr id="15" name="Group 14"/>
          <p:cNvGrpSpPr/>
          <p:nvPr/>
        </p:nvGrpSpPr>
        <p:grpSpPr>
          <a:xfrm>
            <a:off x="3840530" y="4491820"/>
            <a:ext cx="4510938" cy="1122632"/>
            <a:chOff x="3917540" y="4581390"/>
            <a:chExt cx="4601392" cy="1145142"/>
          </a:xfrm>
        </p:grpSpPr>
        <p:pic>
          <p:nvPicPr>
            <p:cNvPr id="6" name="Picture 5"/>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917540" y="4581390"/>
              <a:ext cx="4601392" cy="1145142"/>
            </a:xfrm>
            <a:prstGeom prst="rect">
              <a:avLst/>
            </a:prstGeom>
            <a:noFill/>
            <a:effectLst>
              <a:outerShdw blurRad="50800" dist="38100" dir="5400000" algn="t" rotWithShape="0">
                <a:prstClr val="black">
                  <a:alpha val="20000"/>
                </a:prstClr>
              </a:outerShdw>
            </a:effectLst>
          </p:spPr>
        </p:pic>
        <p:sp>
          <p:nvSpPr>
            <p:cNvPr id="11" name="TextBox 10"/>
            <p:cNvSpPr txBox="1"/>
            <p:nvPr/>
          </p:nvSpPr>
          <p:spPr>
            <a:xfrm>
              <a:off x="3931180" y="5226056"/>
              <a:ext cx="4565320" cy="49295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smtClean="0">
                  <a:solidFill>
                    <a:srgbClr val="FFFFFF"/>
                  </a:solidFill>
                </a:rPr>
                <a:t>ACELERA</a:t>
              </a:r>
              <a:endParaRPr lang="en-US" sz="1372" b="1" dirty="0">
                <a:solidFill>
                  <a:srgbClr val="FFFFFF"/>
                </a:solidFill>
              </a:endParaRPr>
            </a:p>
          </p:txBody>
        </p:sp>
      </p:grpSp>
      <p:grpSp>
        <p:nvGrpSpPr>
          <p:cNvPr id="27" name="Group 26"/>
          <p:cNvGrpSpPr/>
          <p:nvPr/>
        </p:nvGrpSpPr>
        <p:grpSpPr>
          <a:xfrm>
            <a:off x="2437346" y="3661790"/>
            <a:ext cx="7311083" cy="699757"/>
            <a:chOff x="2486219" y="3723956"/>
            <a:chExt cx="7457685" cy="713789"/>
          </a:xfrm>
        </p:grpSpPr>
        <p:grpSp>
          <p:nvGrpSpPr>
            <p:cNvPr id="26" name="Group 25"/>
            <p:cNvGrpSpPr/>
            <p:nvPr/>
          </p:nvGrpSpPr>
          <p:grpSpPr>
            <a:xfrm>
              <a:off x="2486219" y="3723956"/>
              <a:ext cx="7457685" cy="713789"/>
              <a:chOff x="2486219" y="3723956"/>
              <a:chExt cx="7457685" cy="713789"/>
            </a:xfrm>
          </p:grpSpPr>
          <p:sp>
            <p:nvSpPr>
              <p:cNvPr id="7" name="Oval 6"/>
              <p:cNvSpPr/>
              <p:nvPr/>
            </p:nvSpPr>
            <p:spPr bwMode="auto">
              <a:xfrm>
                <a:off x="2486219" y="3723956"/>
                <a:ext cx="86103" cy="8610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p:cNvSpPr/>
              <p:nvPr/>
            </p:nvSpPr>
            <p:spPr bwMode="auto">
              <a:xfrm>
                <a:off x="6175186" y="3736438"/>
                <a:ext cx="86103" cy="8610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p:cNvSpPr/>
              <p:nvPr/>
            </p:nvSpPr>
            <p:spPr bwMode="auto">
              <a:xfrm>
                <a:off x="9857801" y="3727395"/>
                <a:ext cx="86103" cy="86103"/>
              </a:xfrm>
              <a:prstGeom prst="ellips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6176907" y="4351642"/>
                <a:ext cx="86103" cy="86103"/>
              </a:xfrm>
              <a:prstGeom prst="ellipse">
                <a:avLst/>
              </a:prstGeom>
              <a:solidFill>
                <a:srgbClr val="A6A6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cxnSp>
          <p:nvCxnSpPr>
            <p:cNvPr id="21" name="Elbow Connector 20"/>
            <p:cNvCxnSpPr>
              <a:stCxn id="7" idx="4"/>
              <a:endCxn id="18" idx="4"/>
            </p:cNvCxnSpPr>
            <p:nvPr/>
          </p:nvCxnSpPr>
          <p:spPr>
            <a:xfrm rot="16200000" flipH="1">
              <a:off x="6213343" y="125987"/>
              <a:ext cx="3439" cy="7371582"/>
            </a:xfrm>
            <a:prstGeom prst="bentConnector3">
              <a:avLst>
                <a:gd name="adj1" fmla="val 6747281"/>
              </a:avLst>
            </a:prstGeom>
            <a:ln w="12700" cmpd="sng">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7" idx="4"/>
              <a:endCxn id="19" idx="0"/>
            </p:cNvCxnSpPr>
            <p:nvPr/>
          </p:nvCxnSpPr>
          <p:spPr>
            <a:xfrm>
              <a:off x="6218238" y="3822541"/>
              <a:ext cx="1721" cy="529101"/>
            </a:xfrm>
            <a:prstGeom prst="line">
              <a:avLst/>
            </a:prstGeom>
            <a:ln w="12700" cmpd="sng">
              <a:solidFill>
                <a:srgbClr val="BFBFBF"/>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206470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23024"/>
            <a:ext cx="7964440" cy="1588011"/>
          </a:xfrm>
          <a:prstGeom prst="rect">
            <a:avLst/>
          </a:prstGeom>
        </p:spPr>
      </p:pic>
      <p:sp>
        <p:nvSpPr>
          <p:cNvPr id="2" name="TextBox 1"/>
          <p:cNvSpPr txBox="1"/>
          <p:nvPr/>
        </p:nvSpPr>
        <p:spPr>
          <a:xfrm>
            <a:off x="208156" y="3052956"/>
            <a:ext cx="2236510" cy="837152"/>
          </a:xfrm>
          <a:prstGeom prst="rect">
            <a:avLst/>
          </a:prstGeom>
          <a:noFill/>
        </p:spPr>
        <p:txBody>
          <a:bodyPr wrap="none" lIns="243840" tIns="195072" rIns="243840" bIns="195072" rtlCol="0">
            <a:spAutoFit/>
          </a:bodyPr>
          <a:lstStyle/>
          <a:p>
            <a:pPr>
              <a:lnSpc>
                <a:spcPct val="90000"/>
              </a:lnSpc>
            </a:pPr>
            <a:r>
              <a:rPr lang="en-US" sz="3200" i="1" dirty="0" err="1" smtClean="0">
                <a:gradFill>
                  <a:gsLst>
                    <a:gs pos="2917">
                      <a:schemeClr val="tx1"/>
                    </a:gs>
                    <a:gs pos="30000">
                      <a:schemeClr val="tx1"/>
                    </a:gs>
                  </a:gsLst>
                  <a:lin ang="5400000" scaled="0"/>
                </a:gradFill>
              </a:rPr>
              <a:t>Ahora</a:t>
            </a:r>
            <a:r>
              <a:rPr lang="en-US" sz="3200" i="1" dirty="0" smtClean="0">
                <a:gradFill>
                  <a:gsLst>
                    <a:gs pos="2917">
                      <a:schemeClr val="tx1"/>
                    </a:gs>
                    <a:gs pos="30000">
                      <a:schemeClr val="tx1"/>
                    </a:gs>
                  </a:gsLst>
                  <a:lin ang="5400000" scaled="0"/>
                </a:gradFill>
              </a:rPr>
              <a:t> con</a:t>
            </a:r>
            <a:endParaRPr lang="en-US" sz="3200" i="1" dirty="0">
              <a:gradFill>
                <a:gsLst>
                  <a:gs pos="2917">
                    <a:schemeClr val="tx1"/>
                  </a:gs>
                  <a:gs pos="30000">
                    <a:schemeClr val="tx1"/>
                  </a:gs>
                </a:gsLst>
                <a:lin ang="5400000" scaled="0"/>
              </a:gradFill>
            </a:endParaRPr>
          </a:p>
        </p:txBody>
      </p:sp>
      <p:pic>
        <p:nvPicPr>
          <p:cNvPr id="4" name="Picture 3" descr="http://s.pluralsight.com/sc/img/about/pluralsight-logo-black-500x155-v1.png"/>
          <p:cNvPicPr/>
          <p:nvPr/>
        </p:nvPicPr>
        <p:blipFill>
          <a:blip r:embed="rId3">
            <a:extLst>
              <a:ext uri="{28A0092B-C50C-407E-A947-70E740481C1C}">
                <a14:useLocalDpi xmlns:a14="http://schemas.microsoft.com/office/drawing/2010/main" val="0"/>
              </a:ext>
            </a:extLst>
          </a:blip>
          <a:srcRect/>
          <a:stretch>
            <a:fillRect/>
          </a:stretch>
        </p:blipFill>
        <p:spPr bwMode="auto">
          <a:xfrm>
            <a:off x="2060950" y="2805153"/>
            <a:ext cx="4761865" cy="1475105"/>
          </a:xfrm>
          <a:prstGeom prst="rect">
            <a:avLst/>
          </a:prstGeom>
          <a:noFill/>
          <a:ln>
            <a:noFill/>
          </a:ln>
        </p:spPr>
      </p:pic>
    </p:spTree>
    <p:extLst>
      <p:ext uri="{BB962C8B-B14F-4D97-AF65-F5344CB8AC3E}">
        <p14:creationId xmlns:p14="http://schemas.microsoft.com/office/powerpoint/2010/main" val="358835102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43603" y="1764620"/>
            <a:ext cx="2568428" cy="218098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r>
              <a:rPr lang="en-US" sz="3733" dirty="0">
                <a:solidFill>
                  <a:schemeClr val="bg1"/>
                </a:solidFill>
                <a:ea typeface="Segoe UI" pitchFamily="34" charset="0"/>
                <a:cs typeface="Segoe UI" pitchFamily="34" charset="0"/>
              </a:rPr>
              <a:t>10 </a:t>
            </a:r>
            <a:r>
              <a:rPr lang="en-US" sz="3733" dirty="0" err="1" smtClean="0">
                <a:solidFill>
                  <a:schemeClr val="bg1"/>
                </a:solidFill>
                <a:ea typeface="Segoe UI" pitchFamily="34" charset="0"/>
                <a:cs typeface="Segoe UI" pitchFamily="34" charset="0"/>
              </a:rPr>
              <a:t>cursos</a:t>
            </a:r>
            <a:endParaRPr lang="en-US" sz="2400"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r>
              <a:rPr lang="en-US" sz="1333" dirty="0" smtClean="0">
                <a:solidFill>
                  <a:schemeClr val="bg1"/>
                </a:solidFill>
                <a:ea typeface="Segoe UI" pitchFamily="34" charset="0"/>
                <a:cs typeface="Segoe UI" pitchFamily="34" charset="0"/>
              </a:rPr>
              <a:t>3 </a:t>
            </a:r>
            <a:r>
              <a:rPr lang="en-US" sz="1333" dirty="0" err="1" smtClean="0">
                <a:solidFill>
                  <a:schemeClr val="bg1"/>
                </a:solidFill>
                <a:ea typeface="Segoe UI" pitchFamily="34" charset="0"/>
                <a:cs typeface="Segoe UI" pitchFamily="34" charset="0"/>
              </a:rPr>
              <a:t>meses</a:t>
            </a:r>
            <a:endParaRPr lang="en-US" sz="1333"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r>
              <a:rPr lang="en-US" sz="1867" dirty="0">
                <a:solidFill>
                  <a:schemeClr val="bg1"/>
                </a:solidFill>
                <a:ea typeface="Segoe UI" pitchFamily="34" charset="0"/>
                <a:cs typeface="Segoe UI" pitchFamily="34" charset="0"/>
              </a:rPr>
              <a:t>VS Pro w/MSDN</a:t>
            </a:r>
          </a:p>
          <a:p>
            <a:pPr algn="ctr" defTabSz="932449" fontAlgn="base">
              <a:lnSpc>
                <a:spcPct val="90000"/>
              </a:lnSpc>
              <a:spcBef>
                <a:spcPct val="0"/>
              </a:spcBef>
              <a:spcAft>
                <a:spcPct val="0"/>
              </a:spcAft>
            </a:pPr>
            <a:r>
              <a:rPr lang="en-US" sz="1867" dirty="0">
                <a:solidFill>
                  <a:schemeClr val="bg1"/>
                </a:solidFill>
                <a:ea typeface="Segoe UI" pitchFamily="34" charset="0"/>
                <a:cs typeface="Segoe UI" pitchFamily="34" charset="0"/>
              </a:rPr>
              <a:t>VS Test Pro w/MSDN</a:t>
            </a:r>
          </a:p>
        </p:txBody>
      </p:sp>
      <p:sp>
        <p:nvSpPr>
          <p:cNvPr id="4" name="Rectangle 3"/>
          <p:cNvSpPr/>
          <p:nvPr/>
        </p:nvSpPr>
        <p:spPr bwMode="auto">
          <a:xfrm>
            <a:off x="2824589" y="1764620"/>
            <a:ext cx="2568428" cy="218098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r>
              <a:rPr lang="en-US" sz="3733" dirty="0">
                <a:solidFill>
                  <a:schemeClr val="bg1"/>
                </a:solidFill>
                <a:ea typeface="Segoe UI" pitchFamily="34" charset="0"/>
                <a:cs typeface="Segoe UI" pitchFamily="34" charset="0"/>
              </a:rPr>
              <a:t>20 </a:t>
            </a:r>
            <a:r>
              <a:rPr lang="en-US" sz="3733" dirty="0" err="1" smtClean="0">
                <a:solidFill>
                  <a:schemeClr val="bg1"/>
                </a:solidFill>
                <a:ea typeface="Segoe UI" pitchFamily="34" charset="0"/>
                <a:cs typeface="Segoe UI" pitchFamily="34" charset="0"/>
              </a:rPr>
              <a:t>cursos</a:t>
            </a:r>
            <a:endParaRPr lang="en-US" sz="1200"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r>
              <a:rPr lang="en-US" sz="1333" dirty="0" smtClean="0">
                <a:solidFill>
                  <a:schemeClr val="bg1"/>
                </a:solidFill>
                <a:ea typeface="Segoe UI" pitchFamily="34" charset="0"/>
                <a:cs typeface="Segoe UI" pitchFamily="34" charset="0"/>
              </a:rPr>
              <a:t>12 </a:t>
            </a:r>
            <a:r>
              <a:rPr lang="en-US" sz="1333" dirty="0" err="1" smtClean="0">
                <a:solidFill>
                  <a:schemeClr val="bg1"/>
                </a:solidFill>
                <a:ea typeface="Segoe UI" pitchFamily="34" charset="0"/>
                <a:cs typeface="Segoe UI" pitchFamily="34" charset="0"/>
              </a:rPr>
              <a:t>meses</a:t>
            </a:r>
            <a:endParaRPr lang="en-US" sz="1333"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r>
              <a:rPr lang="en-US" sz="1867" dirty="0">
                <a:solidFill>
                  <a:schemeClr val="bg1"/>
                </a:solidFill>
                <a:ea typeface="Segoe UI" pitchFamily="34" charset="0"/>
                <a:cs typeface="Segoe UI" pitchFamily="34" charset="0"/>
              </a:rPr>
              <a:t>VS Premium w/MSDN</a:t>
            </a:r>
          </a:p>
          <a:p>
            <a:pPr algn="ctr" defTabSz="932449" fontAlgn="base">
              <a:lnSpc>
                <a:spcPct val="90000"/>
              </a:lnSpc>
              <a:spcBef>
                <a:spcPct val="0"/>
              </a:spcBef>
              <a:spcAft>
                <a:spcPct val="0"/>
              </a:spcAft>
            </a:pPr>
            <a:r>
              <a:rPr lang="en-US" sz="1867" dirty="0">
                <a:solidFill>
                  <a:schemeClr val="bg1"/>
                </a:solidFill>
                <a:ea typeface="Segoe UI" pitchFamily="34" charset="0"/>
                <a:cs typeface="Segoe UI" pitchFamily="34" charset="0"/>
              </a:rPr>
              <a:t>MSDN Platforms</a:t>
            </a:r>
          </a:p>
        </p:txBody>
      </p:sp>
      <p:pic>
        <p:nvPicPr>
          <p:cNvPr id="7" name="Picture 6" descr="http://s.pluralsight.com/sc/img/about/pluralsight-logo-black-500x155-v1.png"/>
          <p:cNvPicPr/>
          <p:nvPr/>
        </p:nvPicPr>
        <p:blipFill>
          <a:blip r:embed="rId2">
            <a:extLst>
              <a:ext uri="{28A0092B-C50C-407E-A947-70E740481C1C}">
                <a14:useLocalDpi xmlns:a14="http://schemas.microsoft.com/office/drawing/2010/main" val="0"/>
              </a:ext>
            </a:extLst>
          </a:blip>
          <a:srcRect/>
          <a:stretch>
            <a:fillRect/>
          </a:stretch>
        </p:blipFill>
        <p:spPr bwMode="auto">
          <a:xfrm>
            <a:off x="78512" y="1"/>
            <a:ext cx="4761865" cy="1475105"/>
          </a:xfrm>
          <a:prstGeom prst="rect">
            <a:avLst/>
          </a:prstGeom>
          <a:noFill/>
          <a:ln>
            <a:noFill/>
          </a:ln>
        </p:spPr>
      </p:pic>
      <p:sp>
        <p:nvSpPr>
          <p:cNvPr id="2" name="Title 1"/>
          <p:cNvSpPr>
            <a:spLocks noGrp="1"/>
          </p:cNvSpPr>
          <p:nvPr>
            <p:ph type="title"/>
          </p:nvPr>
        </p:nvSpPr>
        <p:spPr>
          <a:xfrm>
            <a:off x="386803" y="289516"/>
            <a:ext cx="11439957" cy="899665"/>
          </a:xfrm>
        </p:spPr>
        <p:txBody>
          <a:bodyPr/>
          <a:lstStyle/>
          <a:p>
            <a:r>
              <a:rPr lang="en-US" dirty="0" smtClean="0"/>
              <a:t>					</a:t>
            </a:r>
            <a:r>
              <a:rPr lang="en-US" dirty="0" err="1" smtClean="0">
                <a:solidFill>
                  <a:srgbClr val="00BCF2"/>
                </a:solidFill>
              </a:rPr>
              <a:t>beneficios</a:t>
            </a:r>
            <a:endParaRPr lang="en-US" dirty="0">
              <a:solidFill>
                <a:srgbClr val="00BCF2"/>
              </a:solidFill>
            </a:endParaRPr>
          </a:p>
        </p:txBody>
      </p:sp>
      <p:sp>
        <p:nvSpPr>
          <p:cNvPr id="9" name="Rectangle 8"/>
          <p:cNvSpPr/>
          <p:nvPr/>
        </p:nvSpPr>
        <p:spPr bwMode="auto">
          <a:xfrm>
            <a:off x="5505574" y="1764620"/>
            <a:ext cx="2568428" cy="218098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r>
              <a:rPr lang="en-US" sz="3733" dirty="0">
                <a:solidFill>
                  <a:schemeClr val="bg1"/>
                </a:solidFill>
                <a:ea typeface="Segoe UI" pitchFamily="34" charset="0"/>
                <a:cs typeface="Segoe UI" pitchFamily="34" charset="0"/>
              </a:rPr>
              <a:t>30 </a:t>
            </a:r>
            <a:r>
              <a:rPr lang="en-US" sz="3733" dirty="0" err="1" smtClean="0">
                <a:solidFill>
                  <a:schemeClr val="bg1"/>
                </a:solidFill>
                <a:ea typeface="Segoe UI" pitchFamily="34" charset="0"/>
                <a:cs typeface="Segoe UI" pitchFamily="34" charset="0"/>
              </a:rPr>
              <a:t>cursos</a:t>
            </a:r>
            <a:endParaRPr lang="en-US" sz="1200"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r>
              <a:rPr lang="en-US" sz="1333" dirty="0" smtClean="0">
                <a:solidFill>
                  <a:schemeClr val="bg1"/>
                </a:solidFill>
                <a:ea typeface="Segoe UI" pitchFamily="34" charset="0"/>
                <a:cs typeface="Segoe UI" pitchFamily="34" charset="0"/>
              </a:rPr>
              <a:t>12 </a:t>
            </a:r>
            <a:r>
              <a:rPr lang="en-US" sz="1333" dirty="0" err="1" smtClean="0">
                <a:solidFill>
                  <a:schemeClr val="bg1"/>
                </a:solidFill>
                <a:ea typeface="Segoe UI" pitchFamily="34" charset="0"/>
                <a:cs typeface="Segoe UI" pitchFamily="34" charset="0"/>
              </a:rPr>
              <a:t>meses</a:t>
            </a:r>
            <a:endParaRPr lang="en-US" sz="1333"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endParaRPr lang="en-US" sz="1067" dirty="0">
              <a:solidFill>
                <a:schemeClr val="bg1"/>
              </a:solidFill>
              <a:ea typeface="Segoe UI" pitchFamily="34" charset="0"/>
              <a:cs typeface="Segoe UI" pitchFamily="34" charset="0"/>
            </a:endParaRPr>
          </a:p>
          <a:p>
            <a:pPr algn="ctr" defTabSz="932449" fontAlgn="base">
              <a:lnSpc>
                <a:spcPct val="90000"/>
              </a:lnSpc>
              <a:spcBef>
                <a:spcPct val="0"/>
              </a:spcBef>
              <a:spcAft>
                <a:spcPct val="0"/>
              </a:spcAft>
            </a:pPr>
            <a:r>
              <a:rPr lang="en-US" sz="1867" dirty="0">
                <a:solidFill>
                  <a:schemeClr val="bg1"/>
                </a:solidFill>
                <a:ea typeface="Segoe UI" pitchFamily="34" charset="0"/>
                <a:cs typeface="Segoe UI" pitchFamily="34" charset="0"/>
              </a:rPr>
              <a:t>VS Ultimate w/MSDN</a:t>
            </a:r>
          </a:p>
          <a:p>
            <a:pPr algn="ctr" defTabSz="932449" fontAlgn="base">
              <a:lnSpc>
                <a:spcPct val="90000"/>
              </a:lnSpc>
              <a:spcBef>
                <a:spcPct val="0"/>
              </a:spcBef>
              <a:spcAft>
                <a:spcPct val="0"/>
              </a:spcAft>
            </a:pPr>
            <a:endParaRPr lang="en-US" sz="1867" dirty="0">
              <a:solidFill>
                <a:schemeClr val="bg1"/>
              </a:solidFill>
              <a:ea typeface="Segoe UI" pitchFamily="34" charset="0"/>
              <a:cs typeface="Segoe UI" pitchFamily="34" charset="0"/>
            </a:endParaRPr>
          </a:p>
        </p:txBody>
      </p:sp>
      <p:sp>
        <p:nvSpPr>
          <p:cNvPr id="5" name="TextBox 4"/>
          <p:cNvSpPr txBox="1"/>
          <p:nvPr/>
        </p:nvSpPr>
        <p:spPr>
          <a:xfrm>
            <a:off x="1" y="5210023"/>
            <a:ext cx="8074001" cy="722185"/>
          </a:xfrm>
          <a:prstGeom prst="rect">
            <a:avLst/>
          </a:prstGeom>
          <a:noFill/>
        </p:spPr>
        <p:txBody>
          <a:bodyPr wrap="square" lIns="243840" tIns="195072" rIns="243840" bIns="195072" rtlCol="0">
            <a:spAutoFit/>
          </a:bodyPr>
          <a:lstStyle/>
          <a:p>
            <a:r>
              <a:rPr lang="en-US" sz="2133" i="1" dirty="0" err="1" smtClean="0"/>
              <a:t>Disponible</a:t>
            </a:r>
            <a:r>
              <a:rPr lang="en-US" sz="2133" i="1" dirty="0" smtClean="0"/>
              <a:t> </a:t>
            </a:r>
            <a:r>
              <a:rPr lang="en-US" sz="2133" i="1" dirty="0" err="1" smtClean="0"/>
              <a:t>desde</a:t>
            </a:r>
            <a:r>
              <a:rPr lang="en-US" sz="2133" i="1" dirty="0" smtClean="0"/>
              <a:t> el 11 de </a:t>
            </a:r>
            <a:r>
              <a:rPr lang="en-US" sz="2133" i="1" dirty="0" err="1" smtClean="0"/>
              <a:t>Noviembre</a:t>
            </a:r>
            <a:r>
              <a:rPr lang="en-US" sz="2133" i="1" dirty="0" smtClean="0"/>
              <a:t>, 2015.</a:t>
            </a:r>
            <a:endParaRPr lang="en-US" sz="2133" i="1" dirty="0"/>
          </a:p>
        </p:txBody>
      </p:sp>
      <p:sp>
        <p:nvSpPr>
          <p:cNvPr id="6" name="Rectangle 5"/>
          <p:cNvSpPr/>
          <p:nvPr/>
        </p:nvSpPr>
        <p:spPr bwMode="auto">
          <a:xfrm>
            <a:off x="143603" y="4215642"/>
            <a:ext cx="7930399" cy="751084"/>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ctr" anchorCtr="0" forceAA="0" compatLnSpc="1">
            <a:prstTxWarp prst="textNoShape">
              <a:avLst/>
            </a:prstTxWarp>
            <a:noAutofit/>
          </a:bodyPr>
          <a:lstStyle/>
          <a:p>
            <a:pPr algn="ctr" defTabSz="1243265" fontAlgn="base">
              <a:lnSpc>
                <a:spcPct val="90000"/>
              </a:lnSpc>
              <a:spcBef>
                <a:spcPct val="0"/>
              </a:spcBef>
              <a:spcAft>
                <a:spcPct val="0"/>
              </a:spcAft>
            </a:pPr>
            <a:r>
              <a:rPr lang="en-US" sz="2400" dirty="0">
                <a:solidFill>
                  <a:schemeClr val="bg1"/>
                </a:solidFill>
              </a:rPr>
              <a:t>15% </a:t>
            </a:r>
            <a:r>
              <a:rPr lang="en-US" sz="2400" dirty="0" err="1" smtClean="0">
                <a:solidFill>
                  <a:schemeClr val="bg1"/>
                </a:solidFill>
              </a:rPr>
              <a:t>descuento</a:t>
            </a:r>
            <a:r>
              <a:rPr lang="en-US" sz="2400" dirty="0" smtClean="0">
                <a:solidFill>
                  <a:schemeClr val="bg1"/>
                </a:solidFill>
              </a:rPr>
              <a:t> </a:t>
            </a:r>
            <a:r>
              <a:rPr lang="en-US" sz="2400" dirty="0" err="1" smtClean="0">
                <a:solidFill>
                  <a:schemeClr val="bg1"/>
                </a:solidFill>
              </a:rPr>
              <a:t>en</a:t>
            </a:r>
            <a:r>
              <a:rPr lang="en-US" sz="2400" dirty="0">
                <a:solidFill>
                  <a:schemeClr val="bg1"/>
                </a:solidFill>
              </a:rPr>
              <a:t> </a:t>
            </a:r>
            <a:r>
              <a:rPr lang="en-US" sz="2400" dirty="0" smtClean="0">
                <a:solidFill>
                  <a:schemeClr val="bg1"/>
                </a:solidFill>
              </a:rPr>
              <a:t>la </a:t>
            </a:r>
            <a:r>
              <a:rPr lang="en-US" sz="2400" dirty="0" err="1" smtClean="0">
                <a:solidFill>
                  <a:schemeClr val="bg1"/>
                </a:solidFill>
              </a:rPr>
              <a:t>compra</a:t>
            </a:r>
            <a:r>
              <a:rPr lang="en-US" sz="2400" dirty="0" smtClean="0">
                <a:solidFill>
                  <a:schemeClr val="bg1"/>
                </a:solidFill>
              </a:rPr>
              <a:t> de </a:t>
            </a:r>
            <a:r>
              <a:rPr lang="en-US" sz="2400" dirty="0" err="1" smtClean="0">
                <a:solidFill>
                  <a:schemeClr val="bg1"/>
                </a:solidFill>
              </a:rPr>
              <a:t>suscripción</a:t>
            </a:r>
            <a:r>
              <a:rPr lang="en-US" sz="2400" dirty="0" smtClean="0">
                <a:solidFill>
                  <a:schemeClr val="bg1"/>
                </a:solidFill>
              </a:rPr>
              <a:t>  </a:t>
            </a:r>
            <a:r>
              <a:rPr lang="en-US" sz="2400" dirty="0">
                <a:solidFill>
                  <a:schemeClr val="bg1"/>
                </a:solidFill>
              </a:rPr>
              <a:t>Pluralsight </a:t>
            </a:r>
          </a:p>
        </p:txBody>
      </p:sp>
    </p:spTree>
    <p:extLst>
      <p:ext uri="{BB962C8B-B14F-4D97-AF65-F5344CB8AC3E}">
        <p14:creationId xmlns:p14="http://schemas.microsoft.com/office/powerpoint/2010/main" val="215549624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96306" y="2788216"/>
            <a:ext cx="8265160" cy="1218795"/>
          </a:xfrm>
        </p:spPr>
        <p:txBody>
          <a:bodyPr/>
          <a:lstStyle/>
          <a:p>
            <a:pPr algn="ctr"/>
            <a:r>
              <a:rPr lang="en-US" sz="7200" dirty="0" smtClean="0"/>
              <a:t>#</a:t>
            </a:r>
            <a:r>
              <a:rPr lang="en-US" sz="7200" dirty="0" err="1" smtClean="0"/>
              <a:t>reconnectSVQ</a:t>
            </a:r>
            <a:endParaRPr lang="en-US" sz="7200" dirty="0"/>
          </a:p>
        </p:txBody>
      </p:sp>
      <p:sp>
        <p:nvSpPr>
          <p:cNvPr id="3" name="Title 2"/>
          <p:cNvSpPr>
            <a:spLocks noGrp="1"/>
          </p:cNvSpPr>
          <p:nvPr>
            <p:ph type="title"/>
          </p:nvPr>
        </p:nvSpPr>
        <p:spPr/>
        <p:txBody>
          <a:bodyPr/>
          <a:lstStyle/>
          <a:p>
            <a:r>
              <a:rPr lang="en-US" dirty="0" smtClean="0">
                <a:solidFill>
                  <a:srgbClr val="00BCF2"/>
                </a:solidFill>
              </a:rPr>
              <a:t>Hashtag</a:t>
            </a:r>
            <a:endParaRPr lang="en-US" dirty="0">
              <a:solidFill>
                <a:srgbClr val="00BCF2"/>
              </a:solidFill>
            </a:endParaRPr>
          </a:p>
        </p:txBody>
      </p:sp>
    </p:spTree>
    <p:extLst>
      <p:ext uri="{BB962C8B-B14F-4D97-AF65-F5344CB8AC3E}">
        <p14:creationId xmlns:p14="http://schemas.microsoft.com/office/powerpoint/2010/main" val="3359176188"/>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362555"/>
            <a:ext cx="11637012" cy="2132892"/>
          </a:xfrm>
        </p:spPr>
        <p:txBody>
          <a:bodyPr/>
          <a:lstStyle/>
          <a:p>
            <a:r>
              <a:rPr lang="en-US" sz="13800" dirty="0"/>
              <a:t>P</a:t>
            </a:r>
            <a:r>
              <a:rPr lang="en-US" sz="13800" dirty="0" smtClean="0"/>
              <a:t> &amp; R</a:t>
            </a:r>
            <a:endParaRPr lang="en-US" sz="13800" dirty="0"/>
          </a:p>
        </p:txBody>
      </p:sp>
    </p:spTree>
    <p:extLst>
      <p:ext uri="{BB962C8B-B14F-4D97-AF65-F5344CB8AC3E}">
        <p14:creationId xmlns:p14="http://schemas.microsoft.com/office/powerpoint/2010/main" val="9279648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96306" y="2788216"/>
            <a:ext cx="8265160" cy="1218795"/>
          </a:xfrm>
        </p:spPr>
        <p:txBody>
          <a:bodyPr/>
          <a:lstStyle/>
          <a:p>
            <a:pPr algn="ctr"/>
            <a:r>
              <a:rPr lang="en-US" sz="7200" dirty="0" smtClean="0"/>
              <a:t>#</a:t>
            </a:r>
            <a:r>
              <a:rPr lang="en-US" sz="7200" dirty="0" err="1" smtClean="0"/>
              <a:t>reconnectSVQ</a:t>
            </a:r>
            <a:endParaRPr lang="en-US" sz="7200" dirty="0"/>
          </a:p>
        </p:txBody>
      </p:sp>
      <p:sp>
        <p:nvSpPr>
          <p:cNvPr id="3" name="Title 2"/>
          <p:cNvSpPr>
            <a:spLocks noGrp="1"/>
          </p:cNvSpPr>
          <p:nvPr>
            <p:ph type="title"/>
          </p:nvPr>
        </p:nvSpPr>
        <p:spPr/>
        <p:txBody>
          <a:bodyPr/>
          <a:lstStyle/>
          <a:p>
            <a:r>
              <a:rPr lang="en-US" dirty="0" smtClean="0">
                <a:solidFill>
                  <a:srgbClr val="00BCF2"/>
                </a:solidFill>
              </a:rPr>
              <a:t>Hashtag</a:t>
            </a:r>
            <a:endParaRPr lang="en-US" dirty="0">
              <a:solidFill>
                <a:srgbClr val="00BCF2"/>
              </a:solidFill>
            </a:endParaRPr>
          </a:p>
        </p:txBody>
      </p:sp>
    </p:spTree>
    <p:extLst>
      <p:ext uri="{BB962C8B-B14F-4D97-AF65-F5344CB8AC3E}">
        <p14:creationId xmlns:p14="http://schemas.microsoft.com/office/powerpoint/2010/main" val="93171585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Novedades</a:t>
            </a:r>
            <a:r>
              <a:rPr lang="en-US" dirty="0" smtClean="0"/>
              <a:t> .NET</a:t>
            </a:r>
            <a:endParaRPr lang="en-US" dirty="0"/>
          </a:p>
        </p:txBody>
      </p:sp>
    </p:spTree>
    <p:extLst>
      <p:ext uri="{BB962C8B-B14F-4D97-AF65-F5344CB8AC3E}">
        <p14:creationId xmlns:p14="http://schemas.microsoft.com/office/powerpoint/2010/main" val="354752981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00BCF2"/>
                </a:solidFill>
              </a:rPr>
              <a:t>La </a:t>
            </a:r>
            <a:r>
              <a:rPr lang="en-US" dirty="0" err="1" smtClean="0">
                <a:solidFill>
                  <a:srgbClr val="00BCF2"/>
                </a:solidFill>
              </a:rPr>
              <a:t>nueva</a:t>
            </a:r>
            <a:r>
              <a:rPr lang="en-US" dirty="0" smtClean="0">
                <a:solidFill>
                  <a:srgbClr val="00BCF2"/>
                </a:solidFill>
              </a:rPr>
              <a:t> </a:t>
            </a:r>
            <a:r>
              <a:rPr lang="en-US" dirty="0" err="1" smtClean="0">
                <a:solidFill>
                  <a:srgbClr val="00BCF2"/>
                </a:solidFill>
              </a:rPr>
              <a:t>generación</a:t>
            </a:r>
            <a:r>
              <a:rPr lang="en-US" dirty="0" smtClean="0">
                <a:solidFill>
                  <a:srgbClr val="00BCF2"/>
                </a:solidFill>
              </a:rPr>
              <a:t> de .NET</a:t>
            </a:r>
            <a:endParaRPr lang="en-US" dirty="0">
              <a:solidFill>
                <a:srgbClr val="00BCF2"/>
              </a:solidFill>
            </a:endParaRPr>
          </a:p>
        </p:txBody>
      </p:sp>
      <p:pic>
        <p:nvPicPr>
          <p:cNvPr id="52" name="Picture 51"/>
          <p:cNvPicPr>
            <a:picLocks noChangeAspect="1"/>
          </p:cNvPicPr>
          <p:nvPr/>
        </p:nvPicPr>
        <p:blipFill>
          <a:blip r:embed="rId2"/>
          <a:stretch>
            <a:fillRect/>
          </a:stretch>
        </p:blipFill>
        <p:spPr>
          <a:xfrm>
            <a:off x="359018" y="1495667"/>
            <a:ext cx="9208196" cy="4122879"/>
          </a:xfrm>
          <a:prstGeom prst="rect">
            <a:avLst/>
          </a:prstGeom>
          <a:ln>
            <a:solidFill>
              <a:srgbClr val="000000"/>
            </a:solidFill>
          </a:ln>
        </p:spPr>
      </p:pic>
    </p:spTree>
    <p:extLst>
      <p:ext uri="{BB962C8B-B14F-4D97-AF65-F5344CB8AC3E}">
        <p14:creationId xmlns:p14="http://schemas.microsoft.com/office/powerpoint/2010/main" val="161404285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495"/>
            <a:ext cx="8265160" cy="5063437"/>
          </a:xfrm>
        </p:spPr>
        <p:txBody>
          <a:bodyPr/>
          <a:lstStyle/>
          <a:p>
            <a:r>
              <a:rPr lang="en-US" sz="3200" dirty="0" smtClean="0"/>
              <a:t>Gran </a:t>
            </a:r>
            <a:r>
              <a:rPr lang="en-US" sz="3200" dirty="0" err="1" smtClean="0"/>
              <a:t>cantidad</a:t>
            </a:r>
            <a:r>
              <a:rPr lang="en-US" sz="3200" dirty="0" smtClean="0"/>
              <a:t> de </a:t>
            </a:r>
            <a:r>
              <a:rPr lang="en-US" sz="3200" dirty="0" err="1" smtClean="0"/>
              <a:t>mejoras</a:t>
            </a:r>
            <a:r>
              <a:rPr lang="en-US" sz="3200" dirty="0" smtClean="0"/>
              <a:t> </a:t>
            </a:r>
            <a:r>
              <a:rPr lang="en-US" sz="3200" dirty="0" err="1" smtClean="0"/>
              <a:t>en</a:t>
            </a:r>
            <a:r>
              <a:rPr lang="en-US" sz="3200" dirty="0" smtClean="0"/>
              <a:t> </a:t>
            </a:r>
            <a:r>
              <a:rPr lang="en-US" sz="3200" dirty="0" err="1" smtClean="0"/>
              <a:t>rendimiento</a:t>
            </a:r>
            <a:r>
              <a:rPr lang="en-US" sz="3200" dirty="0" smtClean="0"/>
              <a:t>, </a:t>
            </a:r>
            <a:r>
              <a:rPr lang="en-US" sz="3200" dirty="0" err="1" smtClean="0"/>
              <a:t>compatibilidad</a:t>
            </a:r>
            <a:r>
              <a:rPr lang="en-US" sz="3200" dirty="0" smtClean="0"/>
              <a:t> y bug fixes</a:t>
            </a:r>
            <a:endParaRPr lang="en-US" sz="3200" dirty="0"/>
          </a:p>
          <a:p>
            <a:r>
              <a:rPr lang="en-US" sz="3200" dirty="0" err="1" smtClean="0"/>
              <a:t>Seis</a:t>
            </a:r>
            <a:r>
              <a:rPr lang="en-US" sz="3200" dirty="0" smtClean="0"/>
              <a:t> </a:t>
            </a:r>
            <a:r>
              <a:rPr lang="en-US" sz="3200" dirty="0" err="1" smtClean="0"/>
              <a:t>pequeñas</a:t>
            </a:r>
            <a:r>
              <a:rPr lang="en-US" sz="3200" dirty="0" smtClean="0"/>
              <a:t> </a:t>
            </a:r>
            <a:r>
              <a:rPr lang="en-US" sz="3200" dirty="0" err="1" smtClean="0"/>
              <a:t>pero</a:t>
            </a:r>
            <a:r>
              <a:rPr lang="en-US" sz="3200" dirty="0" smtClean="0"/>
              <a:t> </a:t>
            </a:r>
            <a:r>
              <a:rPr lang="en-US" sz="3200" dirty="0" err="1" smtClean="0"/>
              <a:t>grandes</a:t>
            </a:r>
            <a:r>
              <a:rPr lang="en-US" sz="3200" dirty="0" smtClean="0"/>
              <a:t> </a:t>
            </a:r>
            <a:r>
              <a:rPr lang="en-US" sz="3200" dirty="0" err="1" smtClean="0"/>
              <a:t>novedades</a:t>
            </a:r>
            <a:endParaRPr lang="en-US" sz="3200" dirty="0" smtClean="0"/>
          </a:p>
          <a:p>
            <a:pPr lvl="1"/>
            <a:r>
              <a:rPr lang="en-US" sz="1867" dirty="0" err="1" smtClean="0"/>
              <a:t>Reescalado</a:t>
            </a:r>
            <a:r>
              <a:rPr lang="en-US" sz="1867" dirty="0" smtClean="0"/>
              <a:t> de </a:t>
            </a:r>
            <a:r>
              <a:rPr lang="en-US" sz="1867" dirty="0" err="1" smtClean="0"/>
              <a:t>controles</a:t>
            </a:r>
            <a:r>
              <a:rPr lang="en-US" sz="1867" dirty="0" smtClean="0"/>
              <a:t> Windows </a:t>
            </a:r>
            <a:r>
              <a:rPr lang="en-US" sz="1867" dirty="0"/>
              <a:t>Forms </a:t>
            </a:r>
            <a:r>
              <a:rPr lang="en-US" sz="1867" dirty="0" err="1" smtClean="0"/>
              <a:t>usando</a:t>
            </a:r>
            <a:r>
              <a:rPr lang="en-US" sz="1867" dirty="0" smtClean="0"/>
              <a:t> la </a:t>
            </a:r>
            <a:r>
              <a:rPr lang="en-US" sz="1867" dirty="0" err="1" smtClean="0"/>
              <a:t>configuración</a:t>
            </a:r>
            <a:r>
              <a:rPr lang="en-US" sz="1867" dirty="0" smtClean="0"/>
              <a:t> DPI del </a:t>
            </a:r>
            <a:r>
              <a:rPr lang="en-US" sz="1867" dirty="0" err="1" smtClean="0"/>
              <a:t>sistema</a:t>
            </a:r>
            <a:endParaRPr lang="en-US" sz="1867" dirty="0"/>
          </a:p>
          <a:p>
            <a:pPr lvl="1"/>
            <a:r>
              <a:rPr lang="en-US" sz="1867" dirty="0" err="1" smtClean="0"/>
              <a:t>Mejoras</a:t>
            </a:r>
            <a:r>
              <a:rPr lang="en-US" sz="1867" dirty="0" smtClean="0"/>
              <a:t> </a:t>
            </a:r>
            <a:r>
              <a:rPr lang="en-US" sz="1867" dirty="0" err="1" smtClean="0"/>
              <a:t>en</a:t>
            </a:r>
            <a:r>
              <a:rPr lang="en-US" sz="1867" dirty="0" smtClean="0"/>
              <a:t> </a:t>
            </a:r>
            <a:r>
              <a:rPr lang="en-US" sz="1867" dirty="0" err="1" smtClean="0"/>
              <a:t>transacciones</a:t>
            </a:r>
            <a:r>
              <a:rPr lang="en-US" sz="1867" dirty="0" smtClean="0"/>
              <a:t> Microsoft </a:t>
            </a:r>
            <a:r>
              <a:rPr lang="en-US" sz="1867" dirty="0"/>
              <a:t>Distributed Transaction Coordinator (MSDTC</a:t>
            </a:r>
            <a:r>
              <a:rPr lang="en-US" sz="1867" dirty="0" smtClean="0"/>
              <a:t>)</a:t>
            </a:r>
            <a:endParaRPr lang="en-US" sz="1867" dirty="0"/>
          </a:p>
          <a:p>
            <a:pPr lvl="1"/>
            <a:r>
              <a:rPr lang="en-US" sz="1867" dirty="0"/>
              <a:t>Out-of-process, </a:t>
            </a:r>
            <a:r>
              <a:rPr lang="en-US" sz="1867" dirty="0" err="1" smtClean="0"/>
              <a:t>trazas</a:t>
            </a:r>
            <a:r>
              <a:rPr lang="en-US" sz="1867" dirty="0" smtClean="0"/>
              <a:t> de </a:t>
            </a:r>
            <a:r>
              <a:rPr lang="en-US" sz="1867" dirty="0" err="1" smtClean="0"/>
              <a:t>actividad</a:t>
            </a:r>
            <a:r>
              <a:rPr lang="en-US" sz="1867" dirty="0" smtClean="0"/>
              <a:t> </a:t>
            </a:r>
            <a:r>
              <a:rPr lang="en-US" sz="1867" dirty="0" err="1" smtClean="0"/>
              <a:t>basadas</a:t>
            </a:r>
            <a:r>
              <a:rPr lang="en-US" sz="1867" dirty="0" smtClean="0"/>
              <a:t> </a:t>
            </a:r>
            <a:r>
              <a:rPr lang="en-US" sz="1867" dirty="0" err="1" smtClean="0"/>
              <a:t>en</a:t>
            </a:r>
            <a:r>
              <a:rPr lang="en-US" sz="1867" dirty="0" smtClean="0"/>
              <a:t> ETW </a:t>
            </a:r>
            <a:r>
              <a:rPr lang="en-US" sz="1867" dirty="0"/>
              <a:t>(Event Tracing </a:t>
            </a:r>
            <a:r>
              <a:rPr lang="en-US" sz="1867" dirty="0" smtClean="0"/>
              <a:t>para Windows</a:t>
            </a:r>
            <a:r>
              <a:rPr lang="en-US" sz="1867" dirty="0"/>
              <a:t>)</a:t>
            </a:r>
          </a:p>
          <a:p>
            <a:pPr lvl="1"/>
            <a:r>
              <a:rPr lang="en-US" sz="1867" dirty="0" err="1" smtClean="0"/>
              <a:t>Nuevas</a:t>
            </a:r>
            <a:r>
              <a:rPr lang="en-US" sz="1867" dirty="0" smtClean="0"/>
              <a:t> APIs debugging (</a:t>
            </a:r>
            <a:r>
              <a:rPr lang="en-US" sz="1867" dirty="0" err="1" smtClean="0"/>
              <a:t>ICorDebug</a:t>
            </a:r>
            <a:r>
              <a:rPr lang="en-US" sz="1867" dirty="0"/>
              <a:t>)</a:t>
            </a:r>
          </a:p>
          <a:p>
            <a:pPr lvl="1"/>
            <a:r>
              <a:rPr lang="en-US" sz="1867" dirty="0" err="1" smtClean="0"/>
              <a:t>Nuevas</a:t>
            </a:r>
            <a:r>
              <a:rPr lang="en-US" sz="1867" dirty="0" smtClean="0"/>
              <a:t> APIs profiler </a:t>
            </a:r>
            <a:r>
              <a:rPr lang="en-US" sz="1867" dirty="0"/>
              <a:t>(</a:t>
            </a:r>
            <a:r>
              <a:rPr lang="en-US" sz="1867" dirty="0" err="1"/>
              <a:t>ICorProfiler</a:t>
            </a:r>
            <a:r>
              <a:rPr lang="en-US" sz="1867" dirty="0"/>
              <a:t>)</a:t>
            </a:r>
          </a:p>
          <a:p>
            <a:r>
              <a:rPr lang="en-US" sz="3200" dirty="0" err="1" smtClean="0"/>
              <a:t>Listado</a:t>
            </a:r>
            <a:r>
              <a:rPr lang="en-US" sz="3200" dirty="0" smtClean="0"/>
              <a:t> complete de </a:t>
            </a:r>
            <a:r>
              <a:rPr lang="en-US" sz="3200" dirty="0" err="1" smtClean="0"/>
              <a:t>novedades</a:t>
            </a:r>
            <a:r>
              <a:rPr lang="en-US" sz="3200" dirty="0" smtClean="0"/>
              <a:t> </a:t>
            </a:r>
            <a:r>
              <a:rPr lang="en-US" sz="3200" dirty="0" err="1" smtClean="0"/>
              <a:t>en</a:t>
            </a:r>
            <a:r>
              <a:rPr lang="en-US" sz="3200" dirty="0" smtClean="0"/>
              <a:t>  </a:t>
            </a:r>
            <a:r>
              <a:rPr lang="en-US" sz="1867" dirty="0"/>
              <a:t>http://blogs.msdn.com/dotnet</a:t>
            </a:r>
            <a:endParaRPr lang="en-US" sz="3200" dirty="0"/>
          </a:p>
        </p:txBody>
      </p:sp>
      <p:sp>
        <p:nvSpPr>
          <p:cNvPr id="3" name="Title 2"/>
          <p:cNvSpPr>
            <a:spLocks noGrp="1"/>
          </p:cNvSpPr>
          <p:nvPr>
            <p:ph type="title"/>
          </p:nvPr>
        </p:nvSpPr>
        <p:spPr/>
        <p:txBody>
          <a:bodyPr/>
          <a:lstStyle/>
          <a:p>
            <a:r>
              <a:rPr lang="en-US" dirty="0" smtClean="0">
                <a:solidFill>
                  <a:srgbClr val="00BCF2"/>
                </a:solidFill>
              </a:rPr>
              <a:t>¿</a:t>
            </a:r>
            <a:r>
              <a:rPr lang="en-US" dirty="0" err="1" smtClean="0">
                <a:solidFill>
                  <a:srgbClr val="00BCF2"/>
                </a:solidFill>
              </a:rPr>
              <a:t>Qué</a:t>
            </a:r>
            <a:r>
              <a:rPr lang="en-US" dirty="0" smtClean="0">
                <a:solidFill>
                  <a:srgbClr val="00BCF2"/>
                </a:solidFill>
              </a:rPr>
              <a:t> </a:t>
            </a:r>
            <a:r>
              <a:rPr lang="en-US" dirty="0" err="1" smtClean="0">
                <a:solidFill>
                  <a:srgbClr val="00BCF2"/>
                </a:solidFill>
              </a:rPr>
              <a:t>novedades</a:t>
            </a:r>
            <a:r>
              <a:rPr lang="en-US" dirty="0" smtClean="0">
                <a:solidFill>
                  <a:srgbClr val="00BCF2"/>
                </a:solidFill>
              </a:rPr>
              <a:t> hay </a:t>
            </a:r>
            <a:r>
              <a:rPr lang="en-US" dirty="0" err="1" smtClean="0">
                <a:solidFill>
                  <a:srgbClr val="00BCF2"/>
                </a:solidFill>
              </a:rPr>
              <a:t>en</a:t>
            </a:r>
            <a:r>
              <a:rPr lang="en-US" dirty="0" smtClean="0">
                <a:solidFill>
                  <a:srgbClr val="00BCF2"/>
                </a:solidFill>
              </a:rPr>
              <a:t> .NET 4.6?</a:t>
            </a:r>
            <a:endParaRPr lang="en-US" dirty="0">
              <a:solidFill>
                <a:srgbClr val="00BCF2"/>
              </a:solidFill>
            </a:endParaRPr>
          </a:p>
        </p:txBody>
      </p:sp>
    </p:spTree>
    <p:extLst>
      <p:ext uri="{BB962C8B-B14F-4D97-AF65-F5344CB8AC3E}">
        <p14:creationId xmlns:p14="http://schemas.microsoft.com/office/powerpoint/2010/main" val="42861434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3 arrow"/>
          <p:cNvSpPr>
            <a:spLocks noChangeAspect="1"/>
          </p:cNvSpPr>
          <p:nvPr/>
        </p:nvSpPr>
        <p:spPr bwMode="auto">
          <a:xfrm>
            <a:off x="1520225" y="1494928"/>
            <a:ext cx="3097668" cy="780875"/>
          </a:xfrm>
          <a:prstGeom prst="homePlate">
            <a:avLst/>
          </a:prstGeom>
          <a:solidFill>
            <a:srgbClr val="0072C6"/>
          </a:solidFill>
          <a:ln w="25400" cap="flat" cmpd="sng" algn="ctr">
            <a:noFill/>
            <a:prstDash val="solid"/>
            <a:headEnd type="none" w="med" len="med"/>
            <a:tailEnd type="none" w="med" len="med"/>
          </a:ln>
          <a:effectLst/>
        </p:spPr>
        <p:txBody>
          <a:bodyPr vert="horz" wrap="square" lIns="537855" tIns="44797" rIns="89589" bIns="71672" numCol="1" rtlCol="0" anchor="ctr" anchorCtr="0" compatLnSpc="1">
            <a:prstTxWarp prst="textNoShape">
              <a:avLst/>
            </a:prstTxWarp>
          </a:bodyPr>
          <a:lstStyle/>
          <a:p>
            <a:pPr defTabSz="895928"/>
            <a:r>
              <a:rPr lang="en-US" sz="1600" kern="0" dirty="0">
                <a:gradFill>
                  <a:gsLst>
                    <a:gs pos="9583">
                      <a:srgbClr val="FFFFFF"/>
                    </a:gs>
                    <a:gs pos="24000">
                      <a:srgbClr val="FFFFFF"/>
                    </a:gs>
                  </a:gsLst>
                  <a:lin ang="5400000" scaled="0"/>
                </a:gradFill>
              </a:rPr>
              <a:t>Universal Windows apps</a:t>
            </a:r>
          </a:p>
          <a:p>
            <a:pPr defTabSz="895928"/>
            <a:r>
              <a:rPr lang="en-US" sz="1333" kern="0" dirty="0" err="1" smtClean="0">
                <a:gradFill>
                  <a:gsLst>
                    <a:gs pos="9583">
                      <a:srgbClr val="FFFFFF"/>
                    </a:gs>
                    <a:gs pos="24000">
                      <a:srgbClr val="FFFFFF"/>
                    </a:gs>
                  </a:gsLst>
                  <a:lin ang="5400000" scaled="0"/>
                </a:gradFill>
              </a:rPr>
              <a:t>Compartido</a:t>
            </a:r>
            <a:r>
              <a:rPr lang="en-US" sz="1333" kern="0" dirty="0" smtClean="0">
                <a:gradFill>
                  <a:gsLst>
                    <a:gs pos="9583">
                      <a:srgbClr val="FFFFFF"/>
                    </a:gs>
                    <a:gs pos="24000">
                      <a:srgbClr val="FFFFFF"/>
                    </a:gs>
                  </a:gsLst>
                  <a:lin ang="5400000" scaled="0"/>
                </a:gradFill>
              </a:rPr>
              <a:t> entre Windows y Windows Mobile</a:t>
            </a:r>
            <a:endParaRPr lang="en-US" sz="1400" kern="0" dirty="0">
              <a:gradFill>
                <a:gsLst>
                  <a:gs pos="9583">
                    <a:srgbClr val="FFFFFF"/>
                  </a:gs>
                  <a:gs pos="24000">
                    <a:srgbClr val="FFFFFF"/>
                  </a:gs>
                </a:gsLst>
                <a:lin ang="5400000" scaled="0"/>
              </a:gradFill>
            </a:endParaRPr>
          </a:p>
        </p:txBody>
      </p:sp>
      <p:sp>
        <p:nvSpPr>
          <p:cNvPr id="42" name="Oval 41"/>
          <p:cNvSpPr>
            <a:spLocks noChangeAspect="1"/>
          </p:cNvSpPr>
          <p:nvPr/>
        </p:nvSpPr>
        <p:spPr bwMode="auto">
          <a:xfrm>
            <a:off x="236754" y="1250400"/>
            <a:ext cx="1132225" cy="1132225"/>
          </a:xfrm>
          <a:prstGeom prst="ellipse">
            <a:avLst/>
          </a:prstGeom>
          <a:solidFill>
            <a:schemeClr val="bg1"/>
          </a:solidFill>
          <a:ln w="7620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16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Freeform 17"/>
          <p:cNvSpPr>
            <a:spLocks noChangeAspect="1" noEditPoints="1"/>
          </p:cNvSpPr>
          <p:nvPr/>
        </p:nvSpPr>
        <p:spPr bwMode="auto">
          <a:xfrm>
            <a:off x="656715" y="1682485"/>
            <a:ext cx="494620" cy="502257"/>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rgbClr val="0072C6"/>
          </a:solidFill>
          <a:ln>
            <a:noFill/>
          </a:ln>
          <a:extLst/>
        </p:spPr>
        <p:txBody>
          <a:bodyPr vert="horz" wrap="square" lIns="89643" tIns="44821" rIns="89643" bIns="44821" numCol="1" anchor="t" anchorCtr="0" compatLnSpc="1">
            <a:prstTxWarp prst="textNoShape">
              <a:avLst/>
            </a:prstTxWarp>
          </a:bodyPr>
          <a:lstStyle/>
          <a:p>
            <a:pPr defTabSz="914437"/>
            <a:endParaRPr lang="en-US" sz="1400">
              <a:solidFill>
                <a:srgbClr val="404040"/>
              </a:solidFill>
            </a:endParaRPr>
          </a:p>
        </p:txBody>
      </p:sp>
      <p:sp>
        <p:nvSpPr>
          <p:cNvPr id="14" name="3 arrow"/>
          <p:cNvSpPr>
            <a:spLocks noChangeAspect="1"/>
          </p:cNvSpPr>
          <p:nvPr/>
        </p:nvSpPr>
        <p:spPr bwMode="auto">
          <a:xfrm>
            <a:off x="1520221" y="3976530"/>
            <a:ext cx="3383951" cy="853044"/>
          </a:xfrm>
          <a:prstGeom prst="homePlate">
            <a:avLst/>
          </a:prstGeom>
          <a:solidFill>
            <a:srgbClr val="68217A"/>
          </a:solidFill>
          <a:ln w="25400" cap="flat" cmpd="sng" algn="ctr">
            <a:noFill/>
            <a:prstDash val="solid"/>
            <a:headEnd type="none" w="med" len="med"/>
            <a:tailEnd type="none" w="med" len="med"/>
          </a:ln>
          <a:effectLst/>
        </p:spPr>
        <p:txBody>
          <a:bodyPr vert="horz" wrap="square" lIns="537855" tIns="44797" rIns="89589" bIns="71672" numCol="1" rtlCol="0" anchor="ctr" anchorCtr="0" compatLnSpc="1">
            <a:prstTxWarp prst="textNoShape">
              <a:avLst/>
            </a:prstTxWarp>
          </a:bodyPr>
          <a:lstStyle/>
          <a:p>
            <a:pPr defTabSz="895928"/>
            <a:r>
              <a:rPr lang="en-US" sz="1600" kern="0" dirty="0">
                <a:gradFill>
                  <a:gsLst>
                    <a:gs pos="9583">
                      <a:srgbClr val="FFFFFF"/>
                    </a:gs>
                    <a:gs pos="24000">
                      <a:srgbClr val="FFFFFF"/>
                    </a:gs>
                  </a:gsLst>
                  <a:lin ang="5400000" scaled="0"/>
                </a:gradFill>
              </a:rPr>
              <a:t>.NET </a:t>
            </a:r>
            <a:r>
              <a:rPr lang="en-US" sz="1600" kern="0" dirty="0" smtClean="0">
                <a:gradFill>
                  <a:gsLst>
                    <a:gs pos="9583">
                      <a:srgbClr val="FFFFFF"/>
                    </a:gs>
                    <a:gs pos="24000">
                      <a:srgbClr val="FFFFFF"/>
                    </a:gs>
                  </a:gsLst>
                  <a:lin ang="5400000" scaled="0"/>
                </a:gradFill>
              </a:rPr>
              <a:t>Native</a:t>
            </a:r>
            <a:endParaRPr lang="en-US" sz="1600" kern="0" dirty="0">
              <a:gradFill>
                <a:gsLst>
                  <a:gs pos="9583">
                    <a:srgbClr val="FFFFFF"/>
                  </a:gs>
                  <a:gs pos="24000">
                    <a:srgbClr val="FFFFFF"/>
                  </a:gs>
                </a:gsLst>
                <a:lin ang="5400000" scaled="0"/>
              </a:gradFill>
            </a:endParaRPr>
          </a:p>
          <a:p>
            <a:pPr defTabSz="895928"/>
            <a:r>
              <a:rPr lang="en-US" sz="1333" kern="0" dirty="0" err="1" smtClean="0">
                <a:gradFill>
                  <a:gsLst>
                    <a:gs pos="9583">
                      <a:srgbClr val="FFFFFF"/>
                    </a:gs>
                    <a:gs pos="24000">
                      <a:srgbClr val="FFFFFF"/>
                    </a:gs>
                  </a:gsLst>
                  <a:lin ang="5400000" scaled="0"/>
                </a:gradFill>
              </a:rPr>
              <a:t>Compilación</a:t>
            </a:r>
            <a:r>
              <a:rPr lang="en-US" sz="1333" kern="0" dirty="0" smtClean="0">
                <a:gradFill>
                  <a:gsLst>
                    <a:gs pos="9583">
                      <a:srgbClr val="FFFFFF"/>
                    </a:gs>
                    <a:gs pos="24000">
                      <a:srgbClr val="FFFFFF"/>
                    </a:gs>
                  </a:gsLst>
                  <a:lin ang="5400000" scaled="0"/>
                </a:gradFill>
              </a:rPr>
              <a:t> </a:t>
            </a:r>
            <a:r>
              <a:rPr lang="en-US" sz="1333" kern="0" dirty="0" err="1" smtClean="0">
                <a:gradFill>
                  <a:gsLst>
                    <a:gs pos="9583">
                      <a:srgbClr val="FFFFFF"/>
                    </a:gs>
                    <a:gs pos="24000">
                      <a:srgbClr val="FFFFFF"/>
                    </a:gs>
                  </a:gsLst>
                  <a:lin ang="5400000" scaled="0"/>
                </a:gradFill>
              </a:rPr>
              <a:t>nativa</a:t>
            </a:r>
            <a:endParaRPr lang="en-US" sz="1400" kern="0" dirty="0">
              <a:gradFill>
                <a:gsLst>
                  <a:gs pos="9583">
                    <a:srgbClr val="FFFFFF"/>
                  </a:gs>
                  <a:gs pos="24000">
                    <a:srgbClr val="FFFFFF"/>
                  </a:gs>
                </a:gsLst>
                <a:lin ang="5400000" scaled="0"/>
              </a:gradFill>
            </a:endParaRPr>
          </a:p>
        </p:txBody>
      </p:sp>
      <p:sp>
        <p:nvSpPr>
          <p:cNvPr id="16" name="Oval 15"/>
          <p:cNvSpPr>
            <a:spLocks noChangeAspect="1"/>
          </p:cNvSpPr>
          <p:nvPr/>
        </p:nvSpPr>
        <p:spPr bwMode="auto">
          <a:xfrm>
            <a:off x="236748" y="3731993"/>
            <a:ext cx="1236864" cy="1236864"/>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16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p:cNvPicPr>
            <a:picLocks noChangeAspect="1"/>
          </p:cNvPicPr>
          <p:nvPr/>
        </p:nvPicPr>
        <p:blipFill>
          <a:blip r:embed="rId3"/>
          <a:stretch>
            <a:fillRect/>
          </a:stretch>
        </p:blipFill>
        <p:spPr>
          <a:xfrm>
            <a:off x="493543" y="3976525"/>
            <a:ext cx="785232" cy="800191"/>
          </a:xfrm>
          <a:prstGeom prst="rect">
            <a:avLst/>
          </a:prstGeom>
        </p:spPr>
      </p:pic>
      <p:sp>
        <p:nvSpPr>
          <p:cNvPr id="6" name="Rectangle 5"/>
          <p:cNvSpPr/>
          <p:nvPr/>
        </p:nvSpPr>
        <p:spPr>
          <a:xfrm>
            <a:off x="268281" y="5011317"/>
            <a:ext cx="5408756" cy="1205779"/>
          </a:xfrm>
          <a:prstGeom prst="rect">
            <a:avLst/>
          </a:prstGeom>
        </p:spPr>
        <p:txBody>
          <a:bodyPr wrap="square">
            <a:spAutoFit/>
          </a:bodyPr>
          <a:lstStyle/>
          <a:p>
            <a:pPr defTabSz="914169">
              <a:lnSpc>
                <a:spcPct val="90000"/>
              </a:lnSpc>
            </a:pPr>
            <a:r>
              <a:rPr lang="en-US" sz="2745" dirty="0" err="1" smtClean="0">
                <a:latin typeface="Segoe UI Light"/>
                <a:ea typeface="ＭＳ Ｐゴシック" charset="0"/>
              </a:rPr>
              <a:t>Compilación</a:t>
            </a:r>
            <a:r>
              <a:rPr lang="en-US" sz="2745" dirty="0" smtClean="0">
                <a:latin typeface="Segoe UI Light"/>
                <a:ea typeface="ＭＳ Ｐゴシック" charset="0"/>
              </a:rPr>
              <a:t> .NET Native</a:t>
            </a:r>
            <a:endParaRPr lang="en-US" sz="2745" dirty="0">
              <a:latin typeface="Segoe UI Light"/>
              <a:ea typeface="ＭＳ Ｐゴシック" charset="0"/>
            </a:endParaRPr>
          </a:p>
          <a:p>
            <a:pPr marL="228784" indent="-228784" defTabSz="914169">
              <a:lnSpc>
                <a:spcPct val="90000"/>
              </a:lnSpc>
              <a:buFont typeface="Arial" panose="020B0604020202020204" pitchFamily="34" charset="0"/>
              <a:buChar char="•"/>
            </a:pPr>
            <a:r>
              <a:rPr lang="en-US" sz="1765" dirty="0" err="1" smtClean="0">
                <a:ea typeface="ＭＳ Ｐゴシック" charset="0"/>
              </a:rPr>
              <a:t>Optimizado</a:t>
            </a:r>
            <a:r>
              <a:rPr lang="en-US" sz="1765" dirty="0" smtClean="0">
                <a:ea typeface="ＭＳ Ｐゴシック" charset="0"/>
              </a:rPr>
              <a:t> con C</a:t>
            </a:r>
            <a:r>
              <a:rPr lang="en-US" sz="1765" dirty="0">
                <a:ea typeface="ＭＳ Ｐゴシック" charset="0"/>
              </a:rPr>
              <a:t>++ </a:t>
            </a:r>
            <a:r>
              <a:rPr lang="en-US" sz="1765" dirty="0" err="1" smtClean="0">
                <a:ea typeface="ＭＳ Ｐゴシック" charset="0"/>
              </a:rPr>
              <a:t>obteniendo</a:t>
            </a:r>
            <a:r>
              <a:rPr lang="en-US" sz="1765" dirty="0" smtClean="0">
                <a:ea typeface="ＭＳ Ｐゴシック" charset="0"/>
              </a:rPr>
              <a:t> la </a:t>
            </a:r>
            <a:r>
              <a:rPr lang="en-US" sz="1765" dirty="0" err="1" smtClean="0">
                <a:ea typeface="ＭＳ Ｐゴシック" charset="0"/>
              </a:rPr>
              <a:t>productividad</a:t>
            </a:r>
            <a:r>
              <a:rPr lang="en-US" sz="1765" dirty="0" smtClean="0">
                <a:ea typeface="ＭＳ Ｐゴシック" charset="0"/>
              </a:rPr>
              <a:t> de C#</a:t>
            </a:r>
            <a:endParaRPr lang="en-US" sz="1765" dirty="0">
              <a:ea typeface="ＭＳ Ｐゴシック" charset="0"/>
            </a:endParaRPr>
          </a:p>
          <a:p>
            <a:pPr marL="228784" indent="-228784" defTabSz="914169">
              <a:lnSpc>
                <a:spcPct val="90000"/>
              </a:lnSpc>
              <a:buFont typeface="Arial" panose="020B0604020202020204" pitchFamily="34" charset="0"/>
              <a:buChar char="•"/>
            </a:pPr>
            <a:r>
              <a:rPr lang="en-US" sz="1765" dirty="0" err="1" smtClean="0">
                <a:ea typeface="ＭＳ Ｐゴシック" charset="0"/>
              </a:rPr>
              <a:t>Más</a:t>
            </a:r>
            <a:r>
              <a:rPr lang="en-US" sz="1765" dirty="0" smtClean="0">
                <a:ea typeface="ＭＳ Ｐゴシック" charset="0"/>
              </a:rPr>
              <a:t> </a:t>
            </a:r>
            <a:r>
              <a:rPr lang="en-US" sz="1765" dirty="0" err="1" smtClean="0">
                <a:ea typeface="ＭＳ Ｐゴシック" charset="0"/>
              </a:rPr>
              <a:t>en</a:t>
            </a:r>
            <a:r>
              <a:rPr lang="en-US" sz="1765" dirty="0" smtClean="0">
                <a:ea typeface="ＭＳ Ｐゴシック" charset="0"/>
              </a:rPr>
              <a:t>: </a:t>
            </a:r>
            <a:r>
              <a:rPr lang="en-US" sz="1765" dirty="0">
                <a:ea typeface="ＭＳ Ｐゴシック" charset="0"/>
                <a:hlinkClick r:id="rId4"/>
              </a:rPr>
              <a:t>http://aka.ms/dotnetnative</a:t>
            </a:r>
            <a:r>
              <a:rPr lang="en-US" sz="1765" dirty="0">
                <a:ea typeface="ＭＳ Ｐゴシック" charset="0"/>
              </a:rPr>
              <a:t>  </a:t>
            </a:r>
          </a:p>
        </p:txBody>
      </p:sp>
      <p:pic>
        <p:nvPicPr>
          <p:cNvPr id="22" name="Picture 21"/>
          <p:cNvPicPr>
            <a:picLocks noChangeAspect="1"/>
          </p:cNvPicPr>
          <p:nvPr/>
        </p:nvPicPr>
        <p:blipFill>
          <a:blip r:embed="rId5"/>
          <a:stretch>
            <a:fillRect/>
          </a:stretch>
        </p:blipFill>
        <p:spPr>
          <a:xfrm>
            <a:off x="4720963" y="1357971"/>
            <a:ext cx="3048000" cy="1653540"/>
          </a:xfrm>
          <a:prstGeom prst="rect">
            <a:avLst/>
          </a:prstGeom>
        </p:spPr>
      </p:pic>
      <p:sp>
        <p:nvSpPr>
          <p:cNvPr id="19" name="Rectangle 18"/>
          <p:cNvSpPr/>
          <p:nvPr/>
        </p:nvSpPr>
        <p:spPr>
          <a:xfrm>
            <a:off x="4621287" y="3178609"/>
            <a:ext cx="3247351" cy="757130"/>
          </a:xfrm>
          <a:prstGeom prst="rect">
            <a:avLst/>
          </a:prstGeom>
        </p:spPr>
        <p:txBody>
          <a:bodyPr wrap="square">
            <a:spAutoFit/>
          </a:bodyPr>
          <a:lstStyle/>
          <a:p>
            <a:pPr algn="ctr" defTabSz="914169">
              <a:lnSpc>
                <a:spcPct val="90000"/>
              </a:lnSpc>
            </a:pPr>
            <a:r>
              <a:rPr lang="en-US" sz="2400" dirty="0" smtClean="0">
                <a:latin typeface="Segoe UI Light"/>
                <a:ea typeface="ＭＳ Ｐゴシック" charset="0"/>
              </a:rPr>
              <a:t>Proyecto de Universal app</a:t>
            </a:r>
            <a:endParaRPr lang="en-US" sz="2400" dirty="0">
              <a:latin typeface="Segoe UI Light"/>
              <a:ea typeface="ＭＳ Ｐゴシック" charset="0"/>
            </a:endParaRPr>
          </a:p>
        </p:txBody>
      </p:sp>
      <p:sp>
        <p:nvSpPr>
          <p:cNvPr id="2" name="Title 1"/>
          <p:cNvSpPr>
            <a:spLocks noGrp="1"/>
          </p:cNvSpPr>
          <p:nvPr>
            <p:ph type="title"/>
          </p:nvPr>
        </p:nvSpPr>
        <p:spPr/>
        <p:txBody>
          <a:bodyPr/>
          <a:lstStyle/>
          <a:p>
            <a:r>
              <a:rPr lang="en-US" sz="4267" dirty="0">
                <a:solidFill>
                  <a:srgbClr val="00BCF2"/>
                </a:solidFill>
              </a:rPr>
              <a:t>.NET </a:t>
            </a:r>
            <a:r>
              <a:rPr lang="en-US" sz="4267" dirty="0" err="1" smtClean="0">
                <a:solidFill>
                  <a:srgbClr val="00BCF2"/>
                </a:solidFill>
              </a:rPr>
              <a:t>en</a:t>
            </a:r>
            <a:r>
              <a:rPr lang="en-US" sz="4267" dirty="0" smtClean="0">
                <a:solidFill>
                  <a:srgbClr val="00BCF2"/>
                </a:solidFill>
              </a:rPr>
              <a:t> </a:t>
            </a:r>
            <a:r>
              <a:rPr lang="en-US" sz="4267" dirty="0" err="1" smtClean="0">
                <a:solidFill>
                  <a:srgbClr val="00BCF2"/>
                </a:solidFill>
              </a:rPr>
              <a:t>dispositivos</a:t>
            </a:r>
            <a:r>
              <a:rPr lang="en-US" sz="4267" dirty="0" smtClean="0">
                <a:solidFill>
                  <a:srgbClr val="00BCF2"/>
                </a:solidFill>
              </a:rPr>
              <a:t> Windows Store</a:t>
            </a:r>
            <a:endParaRPr lang="en-US" sz="4267" dirty="0">
              <a:solidFill>
                <a:srgbClr val="00BCF2"/>
              </a:solidFill>
            </a:endParaRPr>
          </a:p>
        </p:txBody>
      </p:sp>
    </p:spTree>
    <p:extLst>
      <p:ext uri="{BB962C8B-B14F-4D97-AF65-F5344CB8AC3E}">
        <p14:creationId xmlns:p14="http://schemas.microsoft.com/office/powerpoint/2010/main" val="335975703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CF2"/>
                </a:solidFill>
              </a:rPr>
              <a:t>.NET 2015 - Web y </a:t>
            </a:r>
            <a:r>
              <a:rPr lang="en-US" dirty="0" err="1" smtClean="0">
                <a:solidFill>
                  <a:srgbClr val="00BCF2"/>
                </a:solidFill>
              </a:rPr>
              <a:t>Servicios</a:t>
            </a:r>
            <a:endParaRPr lang="en-US" dirty="0">
              <a:solidFill>
                <a:srgbClr val="00BCF2"/>
              </a:solidFill>
            </a:endParaRPr>
          </a:p>
        </p:txBody>
      </p:sp>
      <p:sp>
        <p:nvSpPr>
          <p:cNvPr id="4" name="Rectangle 3"/>
          <p:cNvSpPr/>
          <p:nvPr/>
        </p:nvSpPr>
        <p:spPr>
          <a:xfrm>
            <a:off x="5595728" y="3542370"/>
            <a:ext cx="3547766" cy="379656"/>
          </a:xfrm>
          <a:prstGeom prst="rect">
            <a:avLst/>
          </a:prstGeom>
        </p:spPr>
        <p:txBody>
          <a:bodyPr wrap="none">
            <a:spAutoFit/>
          </a:bodyPr>
          <a:lstStyle/>
          <a:p>
            <a:r>
              <a:rPr lang="en-US" sz="1867" dirty="0" err="1" smtClean="0"/>
              <a:t>Elige</a:t>
            </a:r>
            <a:r>
              <a:rPr lang="en-US" sz="1867" dirty="0" smtClean="0"/>
              <a:t> </a:t>
            </a:r>
            <a:r>
              <a:rPr lang="en-US" sz="1867" dirty="0" err="1" smtClean="0"/>
              <a:t>tus</a:t>
            </a:r>
            <a:r>
              <a:rPr lang="en-US" sz="1867" dirty="0" smtClean="0"/>
              <a:t> </a:t>
            </a:r>
            <a:r>
              <a:rPr lang="en-US" sz="1867" dirty="0" err="1" smtClean="0"/>
              <a:t>Editores</a:t>
            </a:r>
            <a:r>
              <a:rPr lang="en-US" sz="1867" dirty="0" smtClean="0"/>
              <a:t> y </a:t>
            </a:r>
            <a:r>
              <a:rPr lang="en-US" sz="1867" dirty="0" err="1" smtClean="0"/>
              <a:t>Herramientas</a:t>
            </a:r>
            <a:endParaRPr lang="en-US" sz="1867" dirty="0"/>
          </a:p>
        </p:txBody>
      </p:sp>
      <p:sp>
        <p:nvSpPr>
          <p:cNvPr id="9" name="Rectangle 8"/>
          <p:cNvSpPr/>
          <p:nvPr/>
        </p:nvSpPr>
        <p:spPr>
          <a:xfrm>
            <a:off x="1335552" y="4805014"/>
            <a:ext cx="3133487" cy="666977"/>
          </a:xfrm>
          <a:prstGeom prst="rect">
            <a:avLst/>
          </a:prstGeom>
        </p:spPr>
        <p:txBody>
          <a:bodyPr wrap="none">
            <a:spAutoFit/>
          </a:bodyPr>
          <a:lstStyle/>
          <a:p>
            <a:r>
              <a:rPr lang="en-US" sz="1867" dirty="0"/>
              <a:t>Open Source </a:t>
            </a:r>
            <a:br>
              <a:rPr lang="en-US" sz="1867" dirty="0"/>
            </a:br>
            <a:r>
              <a:rPr lang="en-US" sz="1867" dirty="0" smtClean="0"/>
              <a:t>con Soporte a </a:t>
            </a:r>
            <a:r>
              <a:rPr lang="en-US" sz="1867" dirty="0" err="1" smtClean="0"/>
              <a:t>contribuciones</a:t>
            </a:r>
            <a:endParaRPr lang="en-US" sz="1867" dirty="0"/>
          </a:p>
        </p:txBody>
      </p:sp>
      <p:grpSp>
        <p:nvGrpSpPr>
          <p:cNvPr id="7" name="Group 6"/>
          <p:cNvGrpSpPr/>
          <p:nvPr/>
        </p:nvGrpSpPr>
        <p:grpSpPr>
          <a:xfrm>
            <a:off x="4594110" y="3518323"/>
            <a:ext cx="888525" cy="850501"/>
            <a:chOff x="2199148" y="3390553"/>
            <a:chExt cx="609600" cy="594360"/>
          </a:xfrm>
        </p:grpSpPr>
        <p:sp>
          <p:nvSpPr>
            <p:cNvPr id="14" name="Oval 13"/>
            <p:cNvSpPr/>
            <p:nvPr/>
          </p:nvSpPr>
          <p:spPr bwMode="auto">
            <a:xfrm>
              <a:off x="2199148" y="339055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1867"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chemeClr val="tx2">
                <a:lumMod val="50000"/>
                <a:lumOff val="50000"/>
              </a:schemeClr>
            </a:solidFill>
            <a:ln>
              <a:noFill/>
            </a:ln>
            <a:extLst/>
          </p:spPr>
          <p:txBody>
            <a:bodyPr vert="horz" wrap="square" lIns="89643" tIns="44821" rIns="89643" bIns="44821" numCol="1" anchor="t" anchorCtr="0" compatLnSpc="1">
              <a:prstTxWarp prst="textNoShape">
                <a:avLst/>
              </a:prstTxWarp>
            </a:bodyPr>
            <a:lstStyle/>
            <a:p>
              <a:endParaRPr lang="en-US" sz="1400"/>
            </a:p>
          </p:txBody>
        </p:sp>
      </p:grpSp>
      <p:grpSp>
        <p:nvGrpSpPr>
          <p:cNvPr id="8" name="Group 7"/>
          <p:cNvGrpSpPr/>
          <p:nvPr/>
        </p:nvGrpSpPr>
        <p:grpSpPr>
          <a:xfrm>
            <a:off x="335366" y="4852203"/>
            <a:ext cx="888525" cy="850501"/>
            <a:chOff x="2203935" y="5009693"/>
            <a:chExt cx="609600" cy="594360"/>
          </a:xfrm>
        </p:grpSpPr>
        <p:sp>
          <p:nvSpPr>
            <p:cNvPr id="12" name="Oval 11"/>
            <p:cNvSpPr/>
            <p:nvPr/>
          </p:nvSpPr>
          <p:spPr bwMode="auto">
            <a:xfrm>
              <a:off x="2203935" y="5009693"/>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1867"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a:xfrm>
              <a:off x="2256866" y="5140354"/>
              <a:ext cx="352153" cy="222299"/>
            </a:xfrm>
            <a:prstGeom prst="rect">
              <a:avLst/>
            </a:prstGeom>
          </p:spPr>
          <p:txBody>
            <a:bodyPr wrap="none">
              <a:spAutoFit/>
            </a:bodyPr>
            <a:lstStyle/>
            <a:p>
              <a:r>
                <a:rPr lang="en-US" sz="1467" dirty="0"/>
                <a:t>OSS</a:t>
              </a:r>
            </a:p>
          </p:txBody>
        </p:sp>
      </p:grpSp>
      <p:sp>
        <p:nvSpPr>
          <p:cNvPr id="24" name="Rectangle 23"/>
          <p:cNvSpPr/>
          <p:nvPr/>
        </p:nvSpPr>
        <p:spPr>
          <a:xfrm>
            <a:off x="1256039" y="3444957"/>
            <a:ext cx="2802883" cy="666977"/>
          </a:xfrm>
          <a:prstGeom prst="rect">
            <a:avLst/>
          </a:prstGeom>
        </p:spPr>
        <p:txBody>
          <a:bodyPr wrap="none">
            <a:spAutoFit/>
          </a:bodyPr>
          <a:lstStyle/>
          <a:p>
            <a:r>
              <a:rPr lang="en-US" sz="1867" dirty="0" err="1" smtClean="0"/>
              <a:t>Transición</a:t>
            </a:r>
            <a:r>
              <a:rPr lang="en-US" sz="1867" dirty="0" smtClean="0"/>
              <a:t> </a:t>
            </a:r>
            <a:r>
              <a:rPr lang="en-US" sz="1867" dirty="0" err="1" smtClean="0"/>
              <a:t>más</a:t>
            </a:r>
            <a:r>
              <a:rPr lang="en-US" sz="1867" dirty="0" smtClean="0"/>
              <a:t> </a:t>
            </a:r>
            <a:r>
              <a:rPr lang="en-US" sz="1867" dirty="0" err="1" smtClean="0"/>
              <a:t>sencilla</a:t>
            </a:r>
            <a:r>
              <a:rPr lang="en-US" sz="1867" dirty="0" smtClean="0"/>
              <a:t> de </a:t>
            </a:r>
          </a:p>
          <a:p>
            <a:r>
              <a:rPr lang="en-US" sz="1867" dirty="0" smtClean="0"/>
              <a:t>on-premises a la </a:t>
            </a:r>
            <a:r>
              <a:rPr lang="en-US" sz="1867" dirty="0" err="1" smtClean="0"/>
              <a:t>nube</a:t>
            </a:r>
            <a:endParaRPr lang="en-US" sz="1867" dirty="0"/>
          </a:p>
        </p:txBody>
      </p:sp>
      <p:sp>
        <p:nvSpPr>
          <p:cNvPr id="30" name="Freeform 13"/>
          <p:cNvSpPr>
            <a:spLocks noChangeAspect="1" noEditPoints="1"/>
          </p:cNvSpPr>
          <p:nvPr/>
        </p:nvSpPr>
        <p:spPr bwMode="auto">
          <a:xfrm>
            <a:off x="331825" y="3428651"/>
            <a:ext cx="899087" cy="902399"/>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 name="T20" fmla="*/ 1106 w 1605"/>
              <a:gd name="T21" fmla="*/ 1104 h 1611"/>
              <a:gd name="T22" fmla="*/ 382 w 1605"/>
              <a:gd name="T23" fmla="*/ 1104 h 1611"/>
              <a:gd name="T24" fmla="*/ 260 w 1605"/>
              <a:gd name="T25" fmla="*/ 982 h 1611"/>
              <a:gd name="T26" fmla="*/ 352 w 1605"/>
              <a:gd name="T27" fmla="*/ 863 h 1611"/>
              <a:gd name="T28" fmla="*/ 496 w 1605"/>
              <a:gd name="T29" fmla="*/ 754 h 1611"/>
              <a:gd name="T30" fmla="*/ 756 w 1605"/>
              <a:gd name="T31" fmla="*/ 507 h 1611"/>
              <a:gd name="T32" fmla="*/ 992 w 1605"/>
              <a:gd name="T33" fmla="*/ 657 h 1611"/>
              <a:gd name="T34" fmla="*/ 1106 w 1605"/>
              <a:gd name="T35" fmla="*/ 627 h 1611"/>
              <a:gd name="T36" fmla="*/ 1345 w 1605"/>
              <a:gd name="T37" fmla="*/ 865 h 1611"/>
              <a:gd name="T38" fmla="*/ 1106 w 1605"/>
              <a:gd name="T39" fmla="*/ 1104 h 1611"/>
              <a:gd name="T40" fmla="*/ 382 w 1605"/>
              <a:gd name="T41" fmla="*/ 944 h 1611"/>
              <a:gd name="T42" fmla="*/ 344 w 1605"/>
              <a:gd name="T43" fmla="*/ 982 h 1611"/>
              <a:gd name="T44" fmla="*/ 382 w 1605"/>
              <a:gd name="T45" fmla="*/ 1020 h 1611"/>
              <a:gd name="T46" fmla="*/ 1106 w 1605"/>
              <a:gd name="T47" fmla="*/ 1020 h 1611"/>
              <a:gd name="T48" fmla="*/ 1261 w 1605"/>
              <a:gd name="T49" fmla="*/ 865 h 1611"/>
              <a:gd name="T50" fmla="*/ 1106 w 1605"/>
              <a:gd name="T51" fmla="*/ 711 h 1611"/>
              <a:gd name="T52" fmla="*/ 998 w 1605"/>
              <a:gd name="T53" fmla="*/ 754 h 1611"/>
              <a:gd name="T54" fmla="*/ 944 w 1605"/>
              <a:gd name="T55" fmla="*/ 806 h 1611"/>
              <a:gd name="T56" fmla="*/ 927 w 1605"/>
              <a:gd name="T57" fmla="*/ 733 h 1611"/>
              <a:gd name="T58" fmla="*/ 756 w 1605"/>
              <a:gd name="T59" fmla="*/ 592 h 1611"/>
              <a:gd name="T60" fmla="*/ 580 w 1605"/>
              <a:gd name="T61" fmla="*/ 768 h 1611"/>
              <a:gd name="T62" fmla="*/ 580 w 1605"/>
              <a:gd name="T63" fmla="*/ 792 h 1611"/>
              <a:gd name="T64" fmla="*/ 588 w 1605"/>
              <a:gd name="T65" fmla="*/ 849 h 1611"/>
              <a:gd name="T66" fmla="*/ 531 w 1605"/>
              <a:gd name="T67" fmla="*/ 838 h 1611"/>
              <a:gd name="T68" fmla="*/ 515 w 1605"/>
              <a:gd name="T69" fmla="*/ 838 h 1611"/>
              <a:gd name="T70" fmla="*/ 425 w 1605"/>
              <a:gd name="T71" fmla="*/ 912 h 1611"/>
              <a:gd name="T72" fmla="*/ 420 w 1605"/>
              <a:gd name="T73" fmla="*/ 947 h 1611"/>
              <a:gd name="T74" fmla="*/ 384 w 1605"/>
              <a:gd name="T75" fmla="*/ 944 h 1611"/>
              <a:gd name="T76" fmla="*/ 382 w 1605"/>
              <a:gd name="T77" fmla="*/ 944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5" h="1611">
                <a:moveTo>
                  <a:pt x="808" y="1611"/>
                </a:moveTo>
                <a:cubicBezTo>
                  <a:pt x="1247" y="1611"/>
                  <a:pt x="1605" y="1253"/>
                  <a:pt x="1605" y="798"/>
                </a:cubicBezTo>
                <a:cubicBezTo>
                  <a:pt x="1605" y="355"/>
                  <a:pt x="1247" y="0"/>
                  <a:pt x="808" y="0"/>
                </a:cubicBezTo>
                <a:cubicBezTo>
                  <a:pt x="354" y="0"/>
                  <a:pt x="0" y="355"/>
                  <a:pt x="0" y="798"/>
                </a:cubicBezTo>
                <a:cubicBezTo>
                  <a:pt x="0" y="1253"/>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moveTo>
                  <a:pt x="1106" y="1104"/>
                </a:moveTo>
                <a:cubicBezTo>
                  <a:pt x="382" y="1104"/>
                  <a:pt x="382" y="1104"/>
                  <a:pt x="382" y="1104"/>
                </a:cubicBezTo>
                <a:cubicBezTo>
                  <a:pt x="314" y="1104"/>
                  <a:pt x="260" y="1050"/>
                  <a:pt x="260" y="982"/>
                </a:cubicBezTo>
                <a:cubicBezTo>
                  <a:pt x="260" y="925"/>
                  <a:pt x="300" y="876"/>
                  <a:pt x="352" y="863"/>
                </a:cubicBezTo>
                <a:cubicBezTo>
                  <a:pt x="376" y="806"/>
                  <a:pt x="431" y="762"/>
                  <a:pt x="496" y="754"/>
                </a:cubicBezTo>
                <a:cubicBezTo>
                  <a:pt x="501" y="616"/>
                  <a:pt x="615" y="507"/>
                  <a:pt x="756" y="507"/>
                </a:cubicBezTo>
                <a:cubicBezTo>
                  <a:pt x="857" y="507"/>
                  <a:pt x="949" y="567"/>
                  <a:pt x="992" y="657"/>
                </a:cubicBezTo>
                <a:cubicBezTo>
                  <a:pt x="1025" y="638"/>
                  <a:pt x="1066" y="627"/>
                  <a:pt x="1106" y="627"/>
                </a:cubicBezTo>
                <a:cubicBezTo>
                  <a:pt x="1237" y="627"/>
                  <a:pt x="1345" y="735"/>
                  <a:pt x="1345" y="865"/>
                </a:cubicBezTo>
                <a:cubicBezTo>
                  <a:pt x="1345" y="998"/>
                  <a:pt x="1237" y="1104"/>
                  <a:pt x="1106" y="1104"/>
                </a:cubicBezTo>
                <a:close/>
                <a:moveTo>
                  <a:pt x="382" y="944"/>
                </a:moveTo>
                <a:cubicBezTo>
                  <a:pt x="360" y="944"/>
                  <a:pt x="344" y="963"/>
                  <a:pt x="344" y="982"/>
                </a:cubicBezTo>
                <a:cubicBezTo>
                  <a:pt x="344" y="1004"/>
                  <a:pt x="360" y="1020"/>
                  <a:pt x="382" y="1020"/>
                </a:cubicBezTo>
                <a:cubicBezTo>
                  <a:pt x="1106" y="1020"/>
                  <a:pt x="1106" y="1020"/>
                  <a:pt x="1106" y="1020"/>
                </a:cubicBezTo>
                <a:cubicBezTo>
                  <a:pt x="1191" y="1020"/>
                  <a:pt x="1261" y="952"/>
                  <a:pt x="1261" y="865"/>
                </a:cubicBezTo>
                <a:cubicBezTo>
                  <a:pt x="1261" y="781"/>
                  <a:pt x="1191" y="711"/>
                  <a:pt x="1106" y="711"/>
                </a:cubicBezTo>
                <a:cubicBezTo>
                  <a:pt x="1066" y="711"/>
                  <a:pt x="1028" y="727"/>
                  <a:pt x="998" y="754"/>
                </a:cubicBezTo>
                <a:cubicBezTo>
                  <a:pt x="944" y="806"/>
                  <a:pt x="944" y="806"/>
                  <a:pt x="944" y="806"/>
                </a:cubicBezTo>
                <a:cubicBezTo>
                  <a:pt x="927" y="733"/>
                  <a:pt x="927" y="733"/>
                  <a:pt x="927" y="733"/>
                </a:cubicBezTo>
                <a:cubicBezTo>
                  <a:pt x="911" y="651"/>
                  <a:pt x="840" y="592"/>
                  <a:pt x="756" y="592"/>
                </a:cubicBezTo>
                <a:cubicBezTo>
                  <a:pt x="659" y="592"/>
                  <a:pt x="580" y="670"/>
                  <a:pt x="580" y="768"/>
                </a:cubicBezTo>
                <a:cubicBezTo>
                  <a:pt x="580" y="776"/>
                  <a:pt x="580" y="784"/>
                  <a:pt x="580" y="792"/>
                </a:cubicBezTo>
                <a:cubicBezTo>
                  <a:pt x="588" y="849"/>
                  <a:pt x="588" y="849"/>
                  <a:pt x="588" y="849"/>
                </a:cubicBezTo>
                <a:cubicBezTo>
                  <a:pt x="531" y="838"/>
                  <a:pt x="531" y="838"/>
                  <a:pt x="531" y="838"/>
                </a:cubicBezTo>
                <a:cubicBezTo>
                  <a:pt x="526" y="838"/>
                  <a:pt x="520" y="838"/>
                  <a:pt x="515" y="838"/>
                </a:cubicBezTo>
                <a:cubicBezTo>
                  <a:pt x="471" y="838"/>
                  <a:pt x="436" y="868"/>
                  <a:pt x="425" y="912"/>
                </a:cubicBezTo>
                <a:cubicBezTo>
                  <a:pt x="420" y="947"/>
                  <a:pt x="420" y="947"/>
                  <a:pt x="420" y="947"/>
                </a:cubicBezTo>
                <a:cubicBezTo>
                  <a:pt x="384" y="944"/>
                  <a:pt x="384" y="944"/>
                  <a:pt x="384" y="944"/>
                </a:cubicBezTo>
                <a:cubicBezTo>
                  <a:pt x="382" y="944"/>
                  <a:pt x="382" y="944"/>
                  <a:pt x="382" y="944"/>
                </a:cubicBezTo>
                <a:close/>
              </a:path>
            </a:pathLst>
          </a:custGeom>
          <a:solidFill>
            <a:schemeClr val="tx1"/>
          </a:solidFill>
          <a:ln>
            <a:noFill/>
          </a:ln>
        </p:spPr>
        <p:txBody>
          <a:bodyPr vert="horz" wrap="square" lIns="89643" tIns="44821" rIns="89643" bIns="44821" numCol="1" anchor="t" anchorCtr="0" compatLnSpc="1">
            <a:prstTxWarp prst="textNoShape">
              <a:avLst/>
            </a:prstTxWarp>
          </a:bodyPr>
          <a:lstStyle/>
          <a:p>
            <a:endParaRPr lang="en-US" sz="1400"/>
          </a:p>
        </p:txBody>
      </p:sp>
      <p:sp>
        <p:nvSpPr>
          <p:cNvPr id="35" name="Rectangle 34"/>
          <p:cNvSpPr/>
          <p:nvPr/>
        </p:nvSpPr>
        <p:spPr>
          <a:xfrm>
            <a:off x="5534703" y="2186099"/>
            <a:ext cx="2116285" cy="379656"/>
          </a:xfrm>
          <a:prstGeom prst="rect">
            <a:avLst/>
          </a:prstGeom>
        </p:spPr>
        <p:txBody>
          <a:bodyPr wrap="none">
            <a:spAutoFit/>
          </a:bodyPr>
          <a:lstStyle/>
          <a:p>
            <a:r>
              <a:rPr lang="en-US" sz="1867" dirty="0" err="1" smtClean="0"/>
              <a:t>Ciclos</a:t>
            </a:r>
            <a:r>
              <a:rPr lang="en-US" sz="1867" dirty="0" smtClean="0"/>
              <a:t> </a:t>
            </a:r>
            <a:r>
              <a:rPr lang="en-US" sz="1867" dirty="0" err="1" smtClean="0"/>
              <a:t>más</a:t>
            </a:r>
            <a:r>
              <a:rPr lang="en-US" sz="1867" dirty="0" smtClean="0"/>
              <a:t> </a:t>
            </a:r>
            <a:r>
              <a:rPr lang="en-US" sz="1867" dirty="0" err="1" smtClean="0"/>
              <a:t>rápidos</a:t>
            </a:r>
            <a:endParaRPr lang="en-US" sz="1867" dirty="0"/>
          </a:p>
        </p:txBody>
      </p:sp>
      <p:sp>
        <p:nvSpPr>
          <p:cNvPr id="36" name="Rectangle 35"/>
          <p:cNvSpPr/>
          <p:nvPr/>
        </p:nvSpPr>
        <p:spPr>
          <a:xfrm>
            <a:off x="1273158" y="2076072"/>
            <a:ext cx="1027845" cy="379656"/>
          </a:xfrm>
          <a:prstGeom prst="rect">
            <a:avLst/>
          </a:prstGeom>
        </p:spPr>
        <p:txBody>
          <a:bodyPr wrap="none">
            <a:spAutoFit/>
          </a:bodyPr>
          <a:lstStyle/>
          <a:p>
            <a:r>
              <a:rPr lang="en-US" sz="1867" dirty="0" smtClean="0"/>
              <a:t>Modular</a:t>
            </a:r>
            <a:endParaRPr lang="en-US" sz="1867" dirty="0"/>
          </a:p>
        </p:txBody>
      </p:sp>
      <p:grpSp>
        <p:nvGrpSpPr>
          <p:cNvPr id="37" name="Group 36"/>
          <p:cNvGrpSpPr/>
          <p:nvPr/>
        </p:nvGrpSpPr>
        <p:grpSpPr>
          <a:xfrm>
            <a:off x="4595233" y="2007888"/>
            <a:ext cx="870836" cy="833569"/>
            <a:chOff x="1785636" y="1768035"/>
            <a:chExt cx="609600" cy="594360"/>
          </a:xfrm>
        </p:grpSpPr>
        <p:sp>
          <p:nvSpPr>
            <p:cNvPr id="38" name="Oval 37"/>
            <p:cNvSpPr/>
            <p:nvPr/>
          </p:nvSpPr>
          <p:spPr bwMode="auto">
            <a:xfrm>
              <a:off x="1785636" y="1768035"/>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1867"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tx2">
                <a:lumMod val="50000"/>
                <a:lumOff val="50000"/>
              </a:schemeClr>
            </a:solidFill>
            <a:ln>
              <a:noFill/>
            </a:ln>
          </p:spPr>
          <p:txBody>
            <a:bodyPr vert="horz" wrap="square" lIns="80687" tIns="40344" rIns="80687" bIns="40344" numCol="1" anchor="t" anchorCtr="0" compatLnSpc="1">
              <a:prstTxWarp prst="textNoShape">
                <a:avLst/>
              </a:prstTxWarp>
            </a:bodyPr>
            <a:lstStyle/>
            <a:p>
              <a:endParaRPr lang="en-US" sz="800">
                <a:solidFill>
                  <a:schemeClr val="bg2">
                    <a:lumMod val="10000"/>
                  </a:schemeClr>
                </a:solidFill>
              </a:endParaRPr>
            </a:p>
          </p:txBody>
        </p:sp>
      </p:grpSp>
      <p:grpSp>
        <p:nvGrpSpPr>
          <p:cNvPr id="40" name="Group 39"/>
          <p:cNvGrpSpPr/>
          <p:nvPr/>
        </p:nvGrpSpPr>
        <p:grpSpPr>
          <a:xfrm>
            <a:off x="345743" y="1923186"/>
            <a:ext cx="870836" cy="833569"/>
            <a:chOff x="1795746" y="3978504"/>
            <a:chExt cx="609600" cy="594360"/>
          </a:xfrm>
        </p:grpSpPr>
        <p:sp>
          <p:nvSpPr>
            <p:cNvPr id="41" name="Oval 40"/>
            <p:cNvSpPr/>
            <p:nvPr/>
          </p:nvSpPr>
          <p:spPr bwMode="auto">
            <a:xfrm>
              <a:off x="1795746" y="3978504"/>
              <a:ext cx="609600" cy="59436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73" fontAlgn="base">
                <a:lnSpc>
                  <a:spcPct val="90000"/>
                </a:lnSpc>
                <a:spcBef>
                  <a:spcPct val="0"/>
                </a:spcBef>
                <a:spcAft>
                  <a:spcPct val="0"/>
                </a:spcAft>
              </a:pPr>
              <a:endParaRPr lang="en-US" sz="1867"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chemeClr val="tx2">
                <a:lumMod val="50000"/>
                <a:lumOff val="50000"/>
              </a:schemeClr>
            </a:solidFill>
            <a:ln>
              <a:noFill/>
            </a:ln>
          </p:spPr>
          <p:txBody>
            <a:bodyPr vert="horz" wrap="square" lIns="80687" tIns="40344" rIns="80687" bIns="40344" numCol="1" anchor="t" anchorCtr="0" compatLnSpc="1">
              <a:prstTxWarp prst="textNoShape">
                <a:avLst/>
              </a:prstTxWarp>
            </a:bodyPr>
            <a:lstStyle/>
            <a:p>
              <a:endParaRPr lang="en-US" sz="800">
                <a:ln>
                  <a:solidFill>
                    <a:sysClr val="windowText" lastClr="000000"/>
                  </a:solidFill>
                </a:ln>
                <a:solidFill>
                  <a:srgbClr val="00BCF2"/>
                </a:solidFill>
              </a:endParaRPr>
            </a:p>
          </p:txBody>
        </p:sp>
      </p:grpSp>
      <p:sp>
        <p:nvSpPr>
          <p:cNvPr id="31" name="Freeform 5"/>
          <p:cNvSpPr>
            <a:spLocks noEditPoints="1"/>
          </p:cNvSpPr>
          <p:nvPr/>
        </p:nvSpPr>
        <p:spPr bwMode="auto">
          <a:xfrm>
            <a:off x="4634121" y="4912536"/>
            <a:ext cx="861571" cy="820859"/>
          </a:xfrm>
          <a:custGeom>
            <a:avLst/>
            <a:gdLst>
              <a:gd name="T0" fmla="*/ 808 w 1605"/>
              <a:gd name="T1" fmla="*/ 1611 h 1611"/>
              <a:gd name="T2" fmla="*/ 1605 w 1605"/>
              <a:gd name="T3" fmla="*/ 798 h 1611"/>
              <a:gd name="T4" fmla="*/ 808 w 1605"/>
              <a:gd name="T5" fmla="*/ 0 h 1611"/>
              <a:gd name="T6" fmla="*/ 0 w 1605"/>
              <a:gd name="T7" fmla="*/ 798 h 1611"/>
              <a:gd name="T8" fmla="*/ 808 w 1605"/>
              <a:gd name="T9" fmla="*/ 1611 h 1611"/>
              <a:gd name="T10" fmla="*/ 808 w 1605"/>
              <a:gd name="T11" fmla="*/ 96 h 1611"/>
              <a:gd name="T12" fmla="*/ 1505 w 1605"/>
              <a:gd name="T13" fmla="*/ 798 h 1611"/>
              <a:gd name="T14" fmla="*/ 808 w 1605"/>
              <a:gd name="T15" fmla="*/ 1511 h 1611"/>
              <a:gd name="T16" fmla="*/ 96 w 1605"/>
              <a:gd name="T17" fmla="*/ 798 h 1611"/>
              <a:gd name="T18" fmla="*/ 808 w 1605"/>
              <a:gd name="T19" fmla="*/ 96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5" h="1611">
                <a:moveTo>
                  <a:pt x="808" y="1611"/>
                </a:moveTo>
                <a:cubicBezTo>
                  <a:pt x="1247" y="1611"/>
                  <a:pt x="1605" y="1252"/>
                  <a:pt x="1605" y="798"/>
                </a:cubicBezTo>
                <a:cubicBezTo>
                  <a:pt x="1605" y="354"/>
                  <a:pt x="1247" y="0"/>
                  <a:pt x="808" y="0"/>
                </a:cubicBezTo>
                <a:cubicBezTo>
                  <a:pt x="354" y="0"/>
                  <a:pt x="0" y="354"/>
                  <a:pt x="0" y="798"/>
                </a:cubicBezTo>
                <a:cubicBezTo>
                  <a:pt x="0" y="1252"/>
                  <a:pt x="354" y="1611"/>
                  <a:pt x="808" y="1611"/>
                </a:cubicBezTo>
                <a:close/>
                <a:moveTo>
                  <a:pt x="808" y="96"/>
                </a:moveTo>
                <a:cubicBezTo>
                  <a:pt x="1195" y="96"/>
                  <a:pt x="1505" y="410"/>
                  <a:pt x="1505" y="798"/>
                </a:cubicBezTo>
                <a:cubicBezTo>
                  <a:pt x="1505" y="1190"/>
                  <a:pt x="1195" y="1511"/>
                  <a:pt x="808" y="1511"/>
                </a:cubicBezTo>
                <a:cubicBezTo>
                  <a:pt x="420" y="1511"/>
                  <a:pt x="96" y="1190"/>
                  <a:pt x="96" y="798"/>
                </a:cubicBezTo>
                <a:cubicBezTo>
                  <a:pt x="96" y="410"/>
                  <a:pt x="420" y="96"/>
                  <a:pt x="808" y="96"/>
                </a:cubicBezTo>
                <a:close/>
              </a:path>
            </a:pathLst>
          </a:custGeom>
          <a:solidFill>
            <a:schemeClr val="tx1"/>
          </a:solidFill>
          <a:ln>
            <a:noFill/>
          </a:ln>
        </p:spPr>
        <p:txBody>
          <a:bodyPr vert="horz" wrap="square" lIns="89643" tIns="44821" rIns="89643" bIns="44821" numCol="1" anchor="t" anchorCtr="0" compatLnSpc="1">
            <a:prstTxWarp prst="textNoShape">
              <a:avLst/>
            </a:prstTxWarp>
          </a:bodyPr>
          <a:lstStyle/>
          <a:p>
            <a:endParaRPr lang="en-US" sz="800"/>
          </a:p>
        </p:txBody>
      </p:sp>
      <p:sp>
        <p:nvSpPr>
          <p:cNvPr id="32" name="Freeform 35"/>
          <p:cNvSpPr>
            <a:spLocks/>
          </p:cNvSpPr>
          <p:nvPr/>
        </p:nvSpPr>
        <p:spPr bwMode="black">
          <a:xfrm>
            <a:off x="4867601" y="5071212"/>
            <a:ext cx="547993" cy="50317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chemeClr val="tx2">
              <a:lumMod val="50000"/>
              <a:lumOff val="50000"/>
            </a:schemeClr>
          </a:solidFill>
          <a:ln>
            <a:noFill/>
          </a:ln>
        </p:spPr>
        <p:txBody>
          <a:bodyPr vert="horz" wrap="square" lIns="80687" tIns="40344" rIns="80687" bIns="40344" numCol="1" anchor="t" anchorCtr="0" compatLnSpc="1">
            <a:prstTxWarp prst="textNoShape">
              <a:avLst/>
            </a:prstTxWarp>
          </a:bodyPr>
          <a:lstStyle/>
          <a:p>
            <a:endParaRPr lang="en-US" sz="1200"/>
          </a:p>
        </p:txBody>
      </p:sp>
      <p:sp>
        <p:nvSpPr>
          <p:cNvPr id="33" name="Rectangle 32"/>
          <p:cNvSpPr/>
          <p:nvPr/>
        </p:nvSpPr>
        <p:spPr>
          <a:xfrm>
            <a:off x="5595728" y="5040829"/>
            <a:ext cx="1391728" cy="400110"/>
          </a:xfrm>
          <a:prstGeom prst="rect">
            <a:avLst/>
          </a:prstGeom>
        </p:spPr>
        <p:txBody>
          <a:bodyPr wrap="none">
            <a:spAutoFit/>
          </a:bodyPr>
          <a:lstStyle/>
          <a:p>
            <a:r>
              <a:rPr lang="en-US" sz="2000" dirty="0" err="1" smtClean="0"/>
              <a:t>Más</a:t>
            </a:r>
            <a:r>
              <a:rPr lang="en-US" sz="2000" dirty="0" smtClean="0"/>
              <a:t> </a:t>
            </a:r>
            <a:r>
              <a:rPr lang="en-US" sz="2000" dirty="0" err="1" smtClean="0"/>
              <a:t>rápido</a:t>
            </a:r>
            <a:endParaRPr lang="en-US" sz="2000" dirty="0"/>
          </a:p>
        </p:txBody>
      </p:sp>
    </p:spTree>
    <p:extLst>
      <p:ext uri="{BB962C8B-B14F-4D97-AF65-F5344CB8AC3E}">
        <p14:creationId xmlns:p14="http://schemas.microsoft.com/office/powerpoint/2010/main" val="26750411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PT%20Theme">
  <a:themeElements>
    <a:clrScheme name="Windows Threshold">
      <a:dk1>
        <a:srgbClr val="737373"/>
      </a:dk1>
      <a:lt1>
        <a:sysClr val="window" lastClr="FFFFFF"/>
      </a:lt1>
      <a:dk2>
        <a:srgbClr val="000000"/>
      </a:dk2>
      <a:lt2>
        <a:srgbClr val="D2D2D2"/>
      </a:lt2>
      <a:accent1>
        <a:srgbClr val="0078D7"/>
      </a:accent1>
      <a:accent2>
        <a:srgbClr val="5C2D91"/>
      </a:accent2>
      <a:accent3>
        <a:srgbClr val="B4009E"/>
      </a:accent3>
      <a:accent4>
        <a:srgbClr val="008272"/>
      </a:accent4>
      <a:accent5>
        <a:srgbClr val="107C10"/>
      </a:accent5>
      <a:accent6>
        <a:srgbClr val="E81123"/>
      </a:accent6>
      <a:hlink>
        <a:srgbClr val="0078D7"/>
      </a:hlink>
      <a:folHlink>
        <a:srgbClr val="737373"/>
      </a:folHlink>
    </a:clrScheme>
    <a:fontScheme name="Segoe">
      <a:majorFont>
        <a:latin typeface="Segoe UI"/>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defPPr algn="ctr">
          <a:lnSpc>
            <a:spcPct val="9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137160" tIns="109728" rIns="137160" bIns="109728" rtlCol="0">
        <a:spAutoFit/>
      </a:bodyPr>
      <a:lstStyle>
        <a:defPPr>
          <a:lnSpc>
            <a:spcPct val="90000"/>
          </a:lnSpc>
          <a:spcBef>
            <a:spcPts val="600"/>
          </a:spcBef>
          <a:defRPr dirty="0" err="1" smtClean="0"/>
        </a:defPPr>
      </a:lstStyle>
    </a:txDef>
  </a:objectDefaults>
  <a:extraClrSchemeLst/>
  <a:custClrLst>
    <a:custClr name="Yellow">
      <a:srgbClr val="FFB900"/>
    </a:custClr>
    <a:custClr name="Orange">
      <a:srgbClr val="D83B01"/>
    </a:custClr>
    <a:custClr name="Light Yellow">
      <a:srgbClr val="FFF100"/>
    </a:custClr>
    <a:custClr name="Light Orange">
      <a:srgbClr val="FF8C00"/>
    </a:custClr>
    <a:custClr name="Dark Red">
      <a:srgbClr val="A80000"/>
    </a:custClr>
    <a:custClr name="Light Magenta">
      <a:srgbClr val="E3008C"/>
    </a:custClr>
    <a:custClr name="Dark Magenta">
      <a:srgbClr val="5C005C"/>
    </a:custClr>
    <a:custClr name="Light Purple">
      <a:srgbClr val="B4A0FF"/>
    </a:custClr>
    <a:custClr name="Dark Purple">
      <a:srgbClr val="32145A"/>
    </a:custClr>
    <a:custClr name="Light Blue">
      <a:srgbClr val="00BCF2"/>
    </a:custClr>
    <a:custClr name="Mid Blue">
      <a:srgbClr val="00188F"/>
    </a:custClr>
    <a:custClr name="Dark Blue">
      <a:srgbClr val="002050"/>
    </a:custClr>
    <a:custClr name="Light Teal">
      <a:srgbClr val="00B294"/>
    </a:custClr>
    <a:custClr name="Dark Teal">
      <a:srgbClr val="004B50"/>
    </a:custClr>
    <a:custClr name="Light Green">
      <a:srgbClr val="BAD80A"/>
    </a:custClr>
    <a:custClr name="Dark Green">
      <a:srgbClr val="004B1C"/>
    </a:custClr>
    <a:custClr name="Dark Gray">
      <a:srgbClr val="505050"/>
    </a:custClr>
  </a:custClrLst>
  <a:extLst>
    <a:ext uri="{05A4C25C-085E-4340-85A3-A5531E510DB2}">
      <thm15:themeFamily xmlns:thm15="http://schemas.microsoft.com/office/thememl/2012/main" name="PPT%20Theme" id="{82616841-7427-4827-869A-BD59E6CB2CB3}" vid="{68DEB26C-E886-4233-AE85-B4E59D32E7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PPT%20Theme</Template>
  <TotalTime>2219</TotalTime>
  <Words>1274</Words>
  <Application>Microsoft Office PowerPoint</Application>
  <PresentationFormat>Widescreen</PresentationFormat>
  <Paragraphs>236</Paragraphs>
  <Slides>39</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Courier New</vt:lpstr>
      <vt:lpstr>ＭＳ Ｐゴシック</vt:lpstr>
      <vt:lpstr>Segoe</vt:lpstr>
      <vt:lpstr>Segoe UI</vt:lpstr>
      <vt:lpstr>Segoe UI Light</vt:lpstr>
      <vt:lpstr>Segoe UI Semibold</vt:lpstr>
      <vt:lpstr>Wingdings</vt:lpstr>
      <vt:lpstr>PPT%20Theme</vt:lpstr>
      <vt:lpstr>Reconnect(); - Sevilla</vt:lpstr>
      <vt:lpstr>Keynote</vt:lpstr>
      <vt:lpstr>PowerPoint Presentation</vt:lpstr>
      <vt:lpstr>Hashtag</vt:lpstr>
      <vt:lpstr>Novedades .NET</vt:lpstr>
      <vt:lpstr>La nueva generación de .NET</vt:lpstr>
      <vt:lpstr>¿Qué novedades hay en .NET 4.6?</vt:lpstr>
      <vt:lpstr>.NET en dispositivos Windows Store</vt:lpstr>
      <vt:lpstr>.NET 2015 - Web y Servicios</vt:lpstr>
      <vt:lpstr>.NET Compiler Platform (“Roslyn”) </vt:lpstr>
      <vt:lpstr>.NET Native</vt:lpstr>
      <vt:lpstr>¿Qué es .NET Native?</vt:lpstr>
      <vt:lpstr>Compilando tu App</vt:lpstr>
      <vt:lpstr>Compilando tu App</vt:lpstr>
      <vt:lpstr>Compilando tu App</vt:lpstr>
      <vt:lpstr>Rendimiento</vt:lpstr>
      <vt:lpstr>ASP.net 5</vt:lpstr>
      <vt:lpstr>¿Novedades en la web moderna?</vt:lpstr>
      <vt:lpstr>ASP.NET 5 (vNext) para la web moderna</vt:lpstr>
      <vt:lpstr>Modern Web – Agilidad</vt:lpstr>
      <vt:lpstr>Modern Web – Velocidad</vt:lpstr>
      <vt:lpstr>Modern Web – Cloud</vt:lpstr>
      <vt:lpstr>Modern Web – Cross Platform</vt:lpstr>
      <vt:lpstr>Azure</vt:lpstr>
      <vt:lpstr>Azure SDK 2.5 &amp; PowerShell</vt:lpstr>
      <vt:lpstr>Visual Studio 2015</vt:lpstr>
      <vt:lpstr>Visual Studio 2015</vt:lpstr>
      <vt:lpstr>Xamarin</vt:lpstr>
      <vt:lpstr>Xamarin Platform</vt:lpstr>
      <vt:lpstr>Xamarin</vt:lpstr>
      <vt:lpstr>Integración Visual Studio</vt:lpstr>
      <vt:lpstr>Integración Visual Studio</vt:lpstr>
      <vt:lpstr>¿Qué hay de Nuevo en la plataforma Xamarin?</vt:lpstr>
      <vt:lpstr>Preview Technologies</vt:lpstr>
      <vt:lpstr>Xamarin </vt:lpstr>
      <vt:lpstr>PowerPoint Presentation</vt:lpstr>
      <vt:lpstr>     beneficios</vt:lpstr>
      <vt:lpstr>Hashtag</vt:lpstr>
      <vt:lpstr>P &amp; R</vt:lpstr>
    </vt:vector>
  </TitlesOfParts>
  <Company>MVP Award Program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10 Developer Readiness - Powered by MVPs</dc:title>
  <dc:subject>Windows 10 MVP Global Event</dc:subject>
  <dc:creator>JP.Clementi@microsoft.com</dc:creator>
  <cp:keywords>Microsoft MVP</cp:keywords>
  <cp:lastModifiedBy>Javier Suárez Ruiz</cp:lastModifiedBy>
  <cp:revision>44</cp:revision>
  <dcterms:created xsi:type="dcterms:W3CDTF">2015-04-22T15:30:39Z</dcterms:created>
  <dcterms:modified xsi:type="dcterms:W3CDTF">2015-12-09T20:12:58Z</dcterms:modified>
  <cp:category>Windows10</cp:category>
</cp:coreProperties>
</file>