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4"/>
  </p:sldMasterIdLst>
  <p:notesMasterIdLst>
    <p:notesMasterId r:id="rId17"/>
  </p:notesMasterIdLst>
  <p:sldIdLst>
    <p:sldId id="256" r:id="rId5"/>
    <p:sldId id="358" r:id="rId6"/>
    <p:sldId id="270" r:id="rId7"/>
    <p:sldId id="365" r:id="rId8"/>
    <p:sldId id="360" r:id="rId9"/>
    <p:sldId id="361" r:id="rId10"/>
    <p:sldId id="362" r:id="rId11"/>
    <p:sldId id="363" r:id="rId12"/>
    <p:sldId id="364" r:id="rId13"/>
    <p:sldId id="366" r:id="rId14"/>
    <p:sldId id="359"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27" y="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227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0C43E-5EEF-443B-AEB9-2D45B8F4AF4F}" type="datetimeFigureOut">
              <a:rPr lang="en-US" smtClean="0"/>
              <a:t>4/4/2016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749EE-0623-43D7-8084-EC6C776BBF87}" type="slidenum">
              <a:rPr lang="en-US" smtClean="0"/>
              <a:t>‹#›</a:t>
            </a:fld>
            <a:endParaRPr lang="en-US"/>
          </a:p>
        </p:txBody>
      </p:sp>
    </p:spTree>
    <p:extLst>
      <p:ext uri="{BB962C8B-B14F-4D97-AF65-F5344CB8AC3E}">
        <p14:creationId xmlns:p14="http://schemas.microsoft.com/office/powerpoint/2010/main" val="108101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4/4/2016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5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9250" y="547688"/>
            <a:ext cx="7808913" cy="4394200"/>
          </a:xfrm>
          <a:prstGeom prst="rect">
            <a:avLst/>
          </a:prstGeom>
        </p:spPr>
      </p:sp>
      <p:sp>
        <p:nvSpPr>
          <p:cNvPr id="3" name="Notes Placeholder 2"/>
          <p:cNvSpPr>
            <a:spLocks noGrp="1"/>
          </p:cNvSpPr>
          <p:nvPr>
            <p:ph type="body" idx="1"/>
          </p:nvPr>
        </p:nvSpPr>
        <p:spPr>
          <a:xfrm>
            <a:off x="8392887" y="547694"/>
            <a:ext cx="3766458" cy="6218871"/>
          </a:xfrm>
          <a:prstGeom prst="rect">
            <a:avLst/>
          </a:prstGeom>
        </p:spPr>
        <p:txBody>
          <a:bodyPr>
            <a:normAutofit/>
          </a:bodyPr>
          <a:lstStyle/>
          <a:p>
            <a:pPr defTabSz="2278349">
              <a:lnSpc>
                <a:spcPct val="100000"/>
              </a:lnSpc>
              <a:spcAft>
                <a:spcPts val="0"/>
              </a:spcAft>
              <a:defRPr/>
            </a:pPr>
            <a:endParaRPr lang="en-US" dirty="0"/>
          </a:p>
        </p:txBody>
      </p:sp>
      <p:sp>
        <p:nvSpPr>
          <p:cNvPr id="4" name="Slide Number Placeholder 3"/>
          <p:cNvSpPr>
            <a:spLocks noGrp="1"/>
          </p:cNvSpPr>
          <p:nvPr>
            <p:ph type="sldNum" sz="quarter" idx="10"/>
          </p:nvPr>
        </p:nvSpPr>
        <p:spPr>
          <a:xfrm>
            <a:off x="10636760" y="6948170"/>
            <a:ext cx="1704786" cy="365760"/>
          </a:xfrm>
          <a:prstGeom prst="rect">
            <a:avLst/>
          </a:prstGeom>
        </p:spPr>
        <p:txBody>
          <a:bodyPr/>
          <a:lstStyle/>
          <a:p>
            <a:pPr marL="0" marR="0" lvl="0" indent="0" algn="r" defTabSz="932605" rtl="0" eaLnBrk="1" fontAlgn="auto" latinLnBrk="0" hangingPunct="1">
              <a:lnSpc>
                <a:spcPct val="100000"/>
              </a:lnSpc>
              <a:spcBef>
                <a:spcPts val="0"/>
              </a:spcBef>
              <a:spcAft>
                <a:spcPts val="0"/>
              </a:spcAft>
              <a:buClrTx/>
              <a:buSzTx/>
              <a:buFontTx/>
              <a:buNone/>
              <a:tabLst/>
              <a:defRPr/>
            </a:pPr>
            <a:fld id="{6D9FB972-C303-488F-922D-A5BAD1B4C189}" type="slidenum">
              <a:rPr kumimoji="0" lang="en-US" sz="900" b="0" i="0" u="none" strike="noStrike" kern="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pPr marL="0" marR="0" lvl="0" indent="0" algn="r" defTabSz="932605" rtl="0" eaLnBrk="1" fontAlgn="auto" latinLnBrk="0" hangingPunct="1">
                <a:lnSpc>
                  <a:spcPct val="100000"/>
                </a:lnSpc>
                <a:spcBef>
                  <a:spcPts val="0"/>
                </a:spcBef>
                <a:spcAft>
                  <a:spcPts val="0"/>
                </a:spcAft>
                <a:buClrTx/>
                <a:buSzTx/>
                <a:buFontTx/>
                <a:buNone/>
                <a:tabLst/>
                <a:defRPr/>
              </a:pPr>
              <a:t>4</a:t>
            </a:fld>
            <a:endParaRPr kumimoji="0" lang="en-US" sz="900" b="0" i="0" u="none" strike="noStrike" kern="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Tree>
    <p:extLst>
      <p:ext uri="{BB962C8B-B14F-4D97-AF65-F5344CB8AC3E}">
        <p14:creationId xmlns:p14="http://schemas.microsoft.com/office/powerpoint/2010/main" val="3346779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1FAE85-20FE-844F-9354-E6E61F84E3F4}"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244142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1FAE85-20FE-844F-9354-E6E61F84E3F4}"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9240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51771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49486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4/4/2016 8:13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80399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11</a:t>
            </a:fld>
            <a:endParaRPr lang="en-US"/>
          </a:p>
        </p:txBody>
      </p:sp>
    </p:spTree>
    <p:extLst>
      <p:ext uri="{BB962C8B-B14F-4D97-AF65-F5344CB8AC3E}">
        <p14:creationId xmlns:p14="http://schemas.microsoft.com/office/powerpoint/2010/main" val="3765787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F6749EE-0623-43D7-8084-EC6C776BBF87}" type="slidenum">
              <a:rPr lang="en-US" smtClean="0"/>
              <a:t>12</a:t>
            </a:fld>
            <a:endParaRPr lang="en-US"/>
          </a:p>
        </p:txBody>
      </p:sp>
    </p:spTree>
    <p:extLst>
      <p:ext uri="{BB962C8B-B14F-4D97-AF65-F5344CB8AC3E}">
        <p14:creationId xmlns:p14="http://schemas.microsoft.com/office/powerpoint/2010/main" val="1285163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subtitle</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21"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subtitle</a:t>
            </a:r>
          </a:p>
        </p:txBody>
      </p:sp>
      <p:grpSp>
        <p:nvGrpSpPr>
          <p:cNvPr id="22" name="Group 21"/>
          <p:cNvGrpSpPr/>
          <p:nvPr userDrawn="1"/>
        </p:nvGrpSpPr>
        <p:grpSpPr>
          <a:xfrm>
            <a:off x="9406400" y="5861707"/>
            <a:ext cx="2343449" cy="513900"/>
            <a:chOff x="3484562" y="4392613"/>
            <a:chExt cx="6862764" cy="1504950"/>
          </a:xfrm>
          <a:solidFill>
            <a:schemeClr val="bg1"/>
          </a:solidFill>
        </p:grpSpPr>
        <p:sp>
          <p:nvSpPr>
            <p:cNvPr id="23"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4"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5"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6"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7"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8"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9"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0"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1"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2"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3"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4"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42939341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6772256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94169643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3" name="Rectangle 2"/>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4" name="Rectangle 3"/>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4902210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989362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4995235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a:t>Click to edit title</a:t>
            </a:r>
          </a:p>
        </p:txBody>
      </p:sp>
    </p:spTree>
    <p:extLst>
      <p:ext uri="{BB962C8B-B14F-4D97-AF65-F5344CB8AC3E}">
        <p14:creationId xmlns:p14="http://schemas.microsoft.com/office/powerpoint/2010/main" val="31697523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a:t>Click to edit title</a:t>
            </a:r>
          </a:p>
        </p:txBody>
      </p:sp>
    </p:spTree>
    <p:extLst>
      <p:ext uri="{BB962C8B-B14F-4D97-AF65-F5344CB8AC3E}">
        <p14:creationId xmlns:p14="http://schemas.microsoft.com/office/powerpoint/2010/main" val="34784140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a:t>Click to edit title</a:t>
            </a:r>
          </a:p>
        </p:txBody>
      </p:sp>
    </p:spTree>
    <p:extLst>
      <p:ext uri="{BB962C8B-B14F-4D97-AF65-F5344CB8AC3E}">
        <p14:creationId xmlns:p14="http://schemas.microsoft.com/office/powerpoint/2010/main" val="5500557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a:t>Review</a:t>
            </a:r>
          </a:p>
        </p:txBody>
      </p:sp>
    </p:spTree>
    <p:extLst>
      <p:ext uri="{BB962C8B-B14F-4D97-AF65-F5344CB8AC3E}">
        <p14:creationId xmlns:p14="http://schemas.microsoft.com/office/powerpoint/2010/main" val="3266864088"/>
      </p:ext>
    </p:extLst>
  </p:cSld>
  <p:clrMapOvr>
    <a:masterClrMapping/>
  </p:clrMapOvr>
  <p:transition>
    <p:fade/>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solidFill>
        <a:effectLst/>
      </p:bgPr>
    </p:bg>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stretch>
            <a:fillRect/>
          </a:stretch>
        </p:blipFill>
        <p:spPr>
          <a:xfrm>
            <a:off x="0" y="4537079"/>
            <a:ext cx="12192000" cy="2320921"/>
          </a:xfrm>
          <a:prstGeom prst="rect">
            <a:avLst/>
          </a:prstGeom>
        </p:spPr>
      </p:pic>
    </p:spTree>
    <p:extLst>
      <p:ext uri="{BB962C8B-B14F-4D97-AF65-F5344CB8AC3E}">
        <p14:creationId xmlns:p14="http://schemas.microsoft.com/office/powerpoint/2010/main" val="37017655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a:t>Agenda</a:t>
            </a:r>
          </a:p>
        </p:txBody>
      </p:sp>
    </p:spTree>
    <p:extLst>
      <p:ext uri="{BB962C8B-B14F-4D97-AF65-F5344CB8AC3E}">
        <p14:creationId xmlns:p14="http://schemas.microsoft.com/office/powerpoint/2010/main" val="1668314332"/>
      </p:ext>
    </p:extLst>
  </p:cSld>
  <p:clrMapOvr>
    <a:masterClrMapping/>
  </p:clrMapOvr>
  <p:transition>
    <p:fade/>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3" name="Subtitle 2"/>
          <p:cNvSpPr>
            <a:spLocks noGrp="1"/>
          </p:cNvSpPr>
          <p:nvPr userDrawn="1">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subtitle</a:t>
            </a:r>
          </a:p>
        </p:txBody>
      </p:sp>
    </p:spTree>
    <p:extLst>
      <p:ext uri="{BB962C8B-B14F-4D97-AF65-F5344CB8AC3E}">
        <p14:creationId xmlns:p14="http://schemas.microsoft.com/office/powerpoint/2010/main" val="26431490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8391194"/>
      </p:ext>
    </p:extLst>
  </p:cSld>
  <p:clrMapOvr>
    <a:masterClrMapping/>
  </p:clrMapOvr>
  <p:transition>
    <p:fade/>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2"/>
                </a:solidFill>
                <a:effectLst/>
              </a:defRPr>
            </a:lvl1pPr>
          </a:lstStyle>
          <a:p>
            <a:r>
              <a:rPr lang="en-US" dirty="0"/>
              <a:t>Agenda</a:t>
            </a:r>
          </a:p>
        </p:txBody>
      </p:sp>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a:lvl2pPr>
            <a:lvl3pPr marL="692150" indent="-227013">
              <a:defRPr/>
            </a:lvl3pPr>
            <a:lvl4pPr marL="1149350" indent="-227013">
              <a:defRPr/>
            </a:lvl4pPr>
            <a:lvl5pPr marL="1606550" indent="-22701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815472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Recodin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
        <p:nvSpPr>
          <p:cNvPr id="3" name="Media Placeholder 2"/>
          <p:cNvSpPr>
            <a:spLocks noGrp="1"/>
          </p:cNvSpPr>
          <p:nvPr>
            <p:ph type="media"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9730862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spTree>
    <p:extLst>
      <p:ext uri="{BB962C8B-B14F-4D97-AF65-F5344CB8AC3E}">
        <p14:creationId xmlns:p14="http://schemas.microsoft.com/office/powerpoint/2010/main" val="32079143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ubSection Header">
    <p:spTree>
      <p:nvGrpSpPr>
        <p:cNvPr id="1" name=""/>
        <p:cNvGrpSpPr/>
        <p:nvPr/>
      </p:nvGrpSpPr>
      <p:grpSpPr>
        <a:xfrm>
          <a:off x="0" y="0"/>
          <a:ext cx="0" cy="0"/>
          <a:chOff x="0" y="0"/>
          <a:chExt cx="0" cy="0"/>
        </a:xfrm>
      </p:grpSpPr>
      <p:sp>
        <p:nvSpPr>
          <p:cNvPr id="2" name="Rectangle 1"/>
          <p:cNvSpPr/>
          <p:nvPr userDrawn="1"/>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Master text styles</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Tree>
    <p:extLst>
      <p:ext uri="{BB962C8B-B14F-4D97-AF65-F5344CB8AC3E}">
        <p14:creationId xmlns:p14="http://schemas.microsoft.com/office/powerpoint/2010/main" val="296408395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Master text styles</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6899466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71631613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91731348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9495486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a:t>0:00</a:t>
            </a:r>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
        <p:nvSpPr>
          <p:cNvPr id="21"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grpSp>
        <p:nvGrpSpPr>
          <p:cNvPr id="22" name="Group 21"/>
          <p:cNvGrpSpPr/>
          <p:nvPr userDrawn="1"/>
        </p:nvGrpSpPr>
        <p:grpSpPr>
          <a:xfrm>
            <a:off x="9406400" y="5861707"/>
            <a:ext cx="2343449" cy="513900"/>
            <a:chOff x="3484562" y="4392613"/>
            <a:chExt cx="6862764" cy="1504950"/>
          </a:xfrm>
          <a:solidFill>
            <a:schemeClr val="bg1"/>
          </a:solidFill>
        </p:grpSpPr>
        <p:sp>
          <p:nvSpPr>
            <p:cNvPr id="23"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4"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5"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6"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7"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8"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9"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0"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1"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2"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3"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4"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5" name="TextBox 34"/>
          <p:cNvSpPr txBox="1"/>
          <p:nvPr userDrawn="1"/>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DEMO</a:t>
            </a:r>
          </a:p>
        </p:txBody>
      </p:sp>
    </p:spTree>
    <p:extLst>
      <p:ext uri="{BB962C8B-B14F-4D97-AF65-F5344CB8AC3E}">
        <p14:creationId xmlns:p14="http://schemas.microsoft.com/office/powerpoint/2010/main" val="29611751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3" name="Rectangle 2"/>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419586048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69518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spTree>
    <p:extLst>
      <p:ext uri="{BB962C8B-B14F-4D97-AF65-F5344CB8AC3E}">
        <p14:creationId xmlns:p14="http://schemas.microsoft.com/office/powerpoint/2010/main" val="28374748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a:t>Click to edit title</a:t>
            </a:r>
          </a:p>
        </p:txBody>
      </p:sp>
    </p:spTree>
    <p:extLst>
      <p:ext uri="{BB962C8B-B14F-4D97-AF65-F5344CB8AC3E}">
        <p14:creationId xmlns:p14="http://schemas.microsoft.com/office/powerpoint/2010/main" val="16609015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a:t>Click to edit title</a:t>
            </a:r>
          </a:p>
        </p:txBody>
      </p:sp>
    </p:spTree>
    <p:extLst>
      <p:ext uri="{BB962C8B-B14F-4D97-AF65-F5344CB8AC3E}">
        <p14:creationId xmlns:p14="http://schemas.microsoft.com/office/powerpoint/2010/main" val="11609257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a:t>Click to edit title</a:t>
            </a:r>
          </a:p>
        </p:txBody>
      </p:sp>
    </p:spTree>
    <p:extLst>
      <p:ext uri="{BB962C8B-B14F-4D97-AF65-F5344CB8AC3E}">
        <p14:creationId xmlns:p14="http://schemas.microsoft.com/office/powerpoint/2010/main" val="14206688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Closing">
    <p:bg>
      <p:bgPr>
        <a:solidFill>
          <a:schemeClr val="accent1"/>
        </a:solidFill>
        <a:effectLst/>
      </p:bgPr>
    </p:bg>
    <p:spTree>
      <p:nvGrpSpPr>
        <p:cNvPr id="1" name=""/>
        <p:cNvGrpSpPr/>
        <p:nvPr/>
      </p:nvGrpSpPr>
      <p:grpSpPr>
        <a:xfrm>
          <a:off x="0" y="0"/>
          <a:ext cx="0" cy="0"/>
          <a:chOff x="0" y="0"/>
          <a:chExt cx="0" cy="0"/>
        </a:xfrm>
      </p:grpSpPr>
      <p:grpSp>
        <p:nvGrpSpPr>
          <p:cNvPr id="44" name="Group 43"/>
          <p:cNvGrpSpPr/>
          <p:nvPr userDrawn="1"/>
        </p:nvGrpSpPr>
        <p:grpSpPr>
          <a:xfrm>
            <a:off x="459229"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Tree>
    <p:extLst>
      <p:ext uri="{BB962C8B-B14F-4D97-AF65-F5344CB8AC3E}">
        <p14:creationId xmlns:p14="http://schemas.microsoft.com/office/powerpoint/2010/main" val="26530818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609600" y="1079503"/>
            <a:ext cx="10972800" cy="402674"/>
          </a:xfrm>
        </p:spPr>
        <p:txBody>
          <a:bodyPr/>
          <a:lstStyle>
            <a:lvl1pPr marL="0" indent="0">
              <a:buNone/>
              <a:defRPr sz="1600">
                <a:solidFill>
                  <a:schemeClr val="tx1"/>
                </a:solidFill>
              </a:defRPr>
            </a:lvl1pPr>
            <a:lvl2pPr marL="232773" indent="0">
              <a:buNone/>
              <a:defRPr sz="1600">
                <a:solidFill>
                  <a:schemeClr val="tx1"/>
                </a:solidFill>
              </a:defRPr>
            </a:lvl2pPr>
            <a:lvl3pPr marL="457084" indent="0">
              <a:buNone/>
              <a:defRPr sz="1600">
                <a:solidFill>
                  <a:schemeClr val="tx1"/>
                </a:solidFill>
              </a:defRPr>
            </a:lvl3pPr>
            <a:lvl4pPr marL="689855" indent="0">
              <a:buNone/>
              <a:defRPr sz="1600">
                <a:solidFill>
                  <a:schemeClr val="tx1"/>
                </a:solidFill>
              </a:defRPr>
            </a:lvl4pPr>
            <a:lvl5pPr marL="914164" indent="0">
              <a:buNone/>
              <a:defRPr sz="1600">
                <a:solidFill>
                  <a:schemeClr val="tx1"/>
                </a:solidFill>
              </a:defRPr>
            </a:lvl5pPr>
          </a:lstStyle>
          <a:p>
            <a:pPr lvl="0"/>
            <a:r>
              <a:rPr lang="en-US" dirty="0"/>
              <a:t>Click to edit text</a:t>
            </a:r>
          </a:p>
        </p:txBody>
      </p:sp>
      <p:sp>
        <p:nvSpPr>
          <p:cNvPr id="8" name="Date Placeholder 7"/>
          <p:cNvSpPr>
            <a:spLocks noGrp="1"/>
          </p:cNvSpPr>
          <p:nvPr>
            <p:ph type="dt" sz="half" idx="18"/>
          </p:nvPr>
        </p:nvSpPr>
        <p:spPr>
          <a:xfrm>
            <a:off x="2570044" y="6347738"/>
            <a:ext cx="1465007" cy="184670"/>
          </a:xfrm>
          <a:prstGeom prst="rect">
            <a:avLst/>
          </a:prstGeom>
        </p:spPr>
        <p:txBody>
          <a:bodyPr/>
          <a:lstStyle/>
          <a:p>
            <a:fld id="{5C4A0D7F-3A04-401B-B93A-D2B4A04D7D6E}" type="datetime1">
              <a:rPr lang="en-US" smtClean="0">
                <a:solidFill>
                  <a:srgbClr val="979796">
                    <a:lumMod val="40000"/>
                    <a:lumOff val="60000"/>
                  </a:srgbClr>
                </a:solidFill>
              </a:rPr>
              <a:pPr/>
              <a:t>4/4/2016</a:t>
            </a:fld>
            <a:endParaRPr lang="en-US" dirty="0">
              <a:solidFill>
                <a:srgbClr val="979796">
                  <a:lumMod val="40000"/>
                  <a:lumOff val="60000"/>
                </a:srgbClr>
              </a:solidFill>
            </a:endParaRPr>
          </a:p>
        </p:txBody>
      </p:sp>
      <p:sp>
        <p:nvSpPr>
          <p:cNvPr id="9" name="Footer Placeholder 8"/>
          <p:cNvSpPr>
            <a:spLocks noGrp="1"/>
          </p:cNvSpPr>
          <p:nvPr>
            <p:ph type="ftr" sz="quarter" idx="19"/>
          </p:nvPr>
        </p:nvSpPr>
        <p:spPr>
          <a:xfrm>
            <a:off x="931880" y="6347739"/>
            <a:ext cx="1638164" cy="184671"/>
          </a:xfrm>
          <a:prstGeom prst="rect">
            <a:avLst/>
          </a:prstGeom>
        </p:spPr>
        <p:txBody>
          <a:bodyPr/>
          <a:lstStyle/>
          <a:p>
            <a:r>
              <a:rPr lang="en-US" dirty="0">
                <a:solidFill>
                  <a:srgbClr val="979796">
                    <a:lumMod val="40000"/>
                    <a:lumOff val="60000"/>
                  </a:srgbClr>
                </a:solidFill>
              </a:rPr>
              <a:t>Microsoft confidential</a:t>
            </a:r>
          </a:p>
        </p:txBody>
      </p:sp>
      <p:sp>
        <p:nvSpPr>
          <p:cNvPr id="10" name="Slide Number Placeholder 9"/>
          <p:cNvSpPr>
            <a:spLocks noGrp="1"/>
          </p:cNvSpPr>
          <p:nvPr>
            <p:ph type="sldNum" sz="quarter" idx="20"/>
          </p:nvPr>
        </p:nvSpPr>
        <p:spPr>
          <a:xfrm>
            <a:off x="609601" y="6347739"/>
            <a:ext cx="305234" cy="184672"/>
          </a:xfrm>
          <a:prstGeom prst="rect">
            <a:avLst/>
          </a:prstGeom>
        </p:spPr>
        <p:txBody>
          <a:bodyPr/>
          <a:lstStyle/>
          <a:p>
            <a:fld id="{B6F15528-21DE-4FAA-801E-634DDDAF4B2B}" type="slidenum">
              <a:rPr lang="en-US" smtClean="0">
                <a:solidFill>
                  <a:srgbClr val="979796">
                    <a:lumMod val="40000"/>
                    <a:lumOff val="60000"/>
                  </a:srgbClr>
                </a:solidFill>
              </a:rPr>
              <a:pPr/>
              <a:t>‹#›</a:t>
            </a:fld>
            <a:endParaRPr lang="en-US" dirty="0">
              <a:solidFill>
                <a:srgbClr val="979796">
                  <a:lumMod val="40000"/>
                  <a:lumOff val="60000"/>
                </a:srgbClr>
              </a:solidFill>
            </a:endParaRPr>
          </a:p>
        </p:txBody>
      </p:sp>
      <p:sp>
        <p:nvSpPr>
          <p:cNvPr id="11" name="Title 10"/>
          <p:cNvSpPr>
            <a:spLocks noGrp="1"/>
          </p:cNvSpPr>
          <p:nvPr>
            <p:ph type="title" hasCustomPrompt="1"/>
          </p:nvPr>
        </p:nvSpPr>
        <p:spPr>
          <a:xfrm>
            <a:off x="609600" y="535942"/>
            <a:ext cx="10972800" cy="517066"/>
          </a:xfrm>
        </p:spPr>
        <p:txBody>
          <a:bodyPr/>
          <a:lstStyle/>
          <a:p>
            <a:r>
              <a:rPr lang="en-US" dirty="0"/>
              <a:t>Click to edit title</a:t>
            </a:r>
          </a:p>
        </p:txBody>
      </p:sp>
    </p:spTree>
    <p:extLst>
      <p:ext uri="{BB962C8B-B14F-4D97-AF65-F5344CB8AC3E}">
        <p14:creationId xmlns:p14="http://schemas.microsoft.com/office/powerpoint/2010/main" val="419985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609600" y="2326217"/>
            <a:ext cx="10972800" cy="2184808"/>
          </a:xfrm>
        </p:spPr>
        <p:txBody>
          <a:bodyPr/>
          <a:lstStyle>
            <a:lvl2pPr marL="766105" indent="-152375">
              <a:defRPr/>
            </a:lvl2pPr>
            <a:lvl3pPr marL="1371370" indent="-152375">
              <a:defRPr/>
            </a:lvl3pPr>
            <a:lvl4pPr marL="1985101" indent="-152375">
              <a:defRPr/>
            </a:lvl4pPr>
            <a:lvl5pPr marL="2590366" indent="-152375">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hasCustomPrompt="1"/>
          </p:nvPr>
        </p:nvSpPr>
        <p:spPr>
          <a:xfrm>
            <a:off x="609600" y="535940"/>
            <a:ext cx="10972800" cy="480731"/>
          </a:xfrm>
        </p:spPr>
        <p:txBody>
          <a:bodyPr/>
          <a:lstStyle/>
          <a:p>
            <a:r>
              <a:rPr lang="en-US" dirty="0"/>
              <a:t>Click to edit title</a:t>
            </a:r>
          </a:p>
        </p:txBody>
      </p:sp>
      <p:sp>
        <p:nvSpPr>
          <p:cNvPr id="12" name="Text Placeholder 13"/>
          <p:cNvSpPr>
            <a:spLocks noGrp="1"/>
          </p:cNvSpPr>
          <p:nvPr>
            <p:ph type="body" sz="quarter" idx="17" hasCustomPrompt="1"/>
          </p:nvPr>
        </p:nvSpPr>
        <p:spPr>
          <a:xfrm>
            <a:off x="609600" y="1079501"/>
            <a:ext cx="10972800" cy="402674"/>
          </a:xfrm>
        </p:spPr>
        <p:txBody>
          <a:bodyPr/>
          <a:lstStyle>
            <a:lvl1pPr marL="0" indent="0">
              <a:buNone/>
              <a:defRPr sz="1600">
                <a:solidFill>
                  <a:schemeClr val="tx1"/>
                </a:solidFill>
              </a:defRPr>
            </a:lvl1pPr>
            <a:lvl2pPr marL="232795" indent="0">
              <a:buNone/>
              <a:defRPr sz="1600">
                <a:solidFill>
                  <a:schemeClr val="tx1"/>
                </a:solidFill>
              </a:defRPr>
            </a:lvl2pPr>
            <a:lvl3pPr marL="457124" indent="0">
              <a:buNone/>
              <a:defRPr sz="1600">
                <a:solidFill>
                  <a:schemeClr val="tx1"/>
                </a:solidFill>
              </a:defRPr>
            </a:lvl3pPr>
            <a:lvl4pPr marL="689917" indent="0">
              <a:buNone/>
              <a:defRPr sz="1600">
                <a:solidFill>
                  <a:schemeClr val="tx1"/>
                </a:solidFill>
              </a:defRPr>
            </a:lvl4pPr>
            <a:lvl5pPr marL="914246" indent="0">
              <a:buNone/>
              <a:defRPr sz="1600">
                <a:solidFill>
                  <a:schemeClr val="tx1"/>
                </a:solidFill>
              </a:defRPr>
            </a:lvl5pPr>
          </a:lstStyle>
          <a:p>
            <a:pPr lvl="0"/>
            <a:r>
              <a:rPr lang="en-US" dirty="0"/>
              <a:t>Click to edit text</a:t>
            </a:r>
          </a:p>
        </p:txBody>
      </p:sp>
      <p:sp>
        <p:nvSpPr>
          <p:cNvPr id="13" name="Date Placeholder 12"/>
          <p:cNvSpPr>
            <a:spLocks noGrp="1"/>
          </p:cNvSpPr>
          <p:nvPr>
            <p:ph type="dt" sz="half" idx="18"/>
          </p:nvPr>
        </p:nvSpPr>
        <p:spPr>
          <a:xfrm>
            <a:off x="2570044" y="6347738"/>
            <a:ext cx="1465007" cy="184670"/>
          </a:xfrm>
          <a:prstGeom prst="rect">
            <a:avLst/>
          </a:prstGeom>
        </p:spPr>
        <p:txBody>
          <a:bodyPr/>
          <a:lstStyle/>
          <a:p>
            <a:fld id="{6DD3B76A-C5DE-4B9A-BEAE-BBF0DC17AAA8}" type="datetime1">
              <a:rPr lang="en-US" smtClean="0"/>
              <a:t>4/4/2016</a:t>
            </a:fld>
            <a:endParaRPr lang="en-US" dirty="0"/>
          </a:p>
        </p:txBody>
      </p:sp>
      <p:sp>
        <p:nvSpPr>
          <p:cNvPr id="14" name="Footer Placeholder 13"/>
          <p:cNvSpPr>
            <a:spLocks noGrp="1"/>
          </p:cNvSpPr>
          <p:nvPr>
            <p:ph type="ftr" sz="quarter" idx="19"/>
          </p:nvPr>
        </p:nvSpPr>
        <p:spPr>
          <a:xfrm>
            <a:off x="931880" y="6347739"/>
            <a:ext cx="1638164" cy="184671"/>
          </a:xfrm>
          <a:prstGeom prst="rect">
            <a:avLst/>
          </a:prstGeom>
        </p:spPr>
        <p:txBody>
          <a:bodyPr/>
          <a:lstStyle/>
          <a:p>
            <a:r>
              <a:rPr lang="en-US"/>
              <a:t>Microsoft confidential</a:t>
            </a:r>
            <a:endParaRPr lang="en-US" dirty="0"/>
          </a:p>
        </p:txBody>
      </p:sp>
      <p:sp>
        <p:nvSpPr>
          <p:cNvPr id="15" name="Slide Number Placeholder 14"/>
          <p:cNvSpPr>
            <a:spLocks noGrp="1"/>
          </p:cNvSpPr>
          <p:nvPr>
            <p:ph type="sldNum" sz="quarter" idx="20"/>
          </p:nvPr>
        </p:nvSpPr>
        <p:spPr>
          <a:xfrm>
            <a:off x="609601" y="6347739"/>
            <a:ext cx="305234" cy="184672"/>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4526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402004"/>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78459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B">
    <p:bg>
      <p:bgPr>
        <a:solidFill>
          <a:schemeClr val="accent3"/>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6" name="Content Placeholder 35"/>
          <p:cNvSpPr>
            <a:spLocks noGrp="1"/>
          </p:cNvSpPr>
          <p:nvPr>
            <p:ph sz="quarter" idx="11" hasCustomPrompt="1"/>
          </p:nvPr>
        </p:nvSpPr>
        <p:spPr>
          <a:xfrm>
            <a:off x="703263" y="5721273"/>
            <a:ext cx="10760075" cy="823913"/>
          </a:xfrm>
        </p:spPr>
        <p:txBody>
          <a:bodyPr/>
          <a:lstStyle>
            <a:lvl1pPr>
              <a:defRPr sz="3600">
                <a:solidFill>
                  <a:schemeClr val="accent3">
                    <a:lumMod val="20000"/>
                    <a:lumOff val="80000"/>
                  </a:schemeClr>
                </a:solidFill>
                <a:latin typeface="Consolas" panose="020B0609020204030204" pitchFamily="49" charset="0"/>
                <a:cs typeface="Consolas" panose="020B0609020204030204" pitchFamily="49" charset="0"/>
              </a:defRPr>
            </a:lvl1pPr>
          </a:lstStyle>
          <a:p>
            <a:pPr lvl="0"/>
            <a:r>
              <a:rPr lang="en-US" dirty="0"/>
              <a:t>http://location</a:t>
            </a:r>
          </a:p>
        </p:txBody>
      </p:sp>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a:t>Click to edit title</a:t>
            </a:r>
          </a:p>
        </p:txBody>
      </p:sp>
    </p:spTree>
    <p:extLst>
      <p:ext uri="{BB962C8B-B14F-4D97-AF65-F5344CB8AC3E}">
        <p14:creationId xmlns:p14="http://schemas.microsoft.com/office/powerpoint/2010/main" val="1587724465"/>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9857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402004"/>
          </a:xfrm>
        </p:spPr>
        <p:txBody>
          <a:bodyPr>
            <a:spAutoFit/>
          </a:bodyPr>
          <a:lstStyle>
            <a:lvl1pPr>
              <a:defRPr sz="3921">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77662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a:t>Click icon to add media</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Tree>
    <p:extLst>
      <p:ext uri="{BB962C8B-B14F-4D97-AF65-F5344CB8AC3E}">
        <p14:creationId xmlns:p14="http://schemas.microsoft.com/office/powerpoint/2010/main" val="34580222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9941383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2598052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a:t>Click to edit title</a:t>
            </a:r>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93906231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a:t>Click to edit text</a:t>
            </a:r>
          </a:p>
          <a:p>
            <a:pPr marL="457200" lvl="1" indent="-222250">
              <a:buFont typeface="+mj-lt"/>
              <a:buAutoNum type="arabicPeriod"/>
            </a:pPr>
            <a:r>
              <a:rPr lang="en-US" dirty="0"/>
              <a:t>Second level</a:t>
            </a:r>
          </a:p>
          <a:p>
            <a:pPr marL="692150" lvl="2" indent="-227013"/>
            <a:r>
              <a:rPr lang="en-US" dirty="0"/>
              <a:t>Third level</a:t>
            </a:r>
          </a:p>
          <a:p>
            <a:pPr marL="1149350" lvl="3" indent="-227013"/>
            <a:r>
              <a:rPr lang="en-US" dirty="0"/>
              <a:t>Fourth level</a:t>
            </a:r>
          </a:p>
          <a:p>
            <a:pPr marL="1606550" lvl="4" indent="-227013"/>
            <a:r>
              <a:rPr lang="en-US" dirty="0"/>
              <a:t>Fifth level</a:t>
            </a:r>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960158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6"/>
          <p:cNvSpPr txBox="1">
            <a:spLocks/>
          </p:cNvSpPr>
          <p:nvPr/>
        </p:nvSpPr>
        <p:spPr>
          <a:xfrm>
            <a:off x="10529456" y="6520542"/>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solidFill>
                  <a:srgbClr val="666666"/>
                </a:solidFill>
              </a:rPr>
              <a:t>CartujaDotNet</a:t>
            </a:r>
          </a:p>
        </p:txBody>
      </p:sp>
    </p:spTree>
    <p:extLst>
      <p:ext uri="{BB962C8B-B14F-4D97-AF65-F5344CB8AC3E}">
        <p14:creationId xmlns:p14="http://schemas.microsoft.com/office/powerpoint/2010/main" val="391391018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13" r:id="rId22"/>
    <p:sldLayoutId id="2147483668" r:id="rId23"/>
    <p:sldLayoutId id="2147483709" r:id="rId24"/>
    <p:sldLayoutId id="2147483662" r:id="rId25"/>
    <p:sldLayoutId id="2147483711" r:id="rId26"/>
    <p:sldLayoutId id="2147483664" r:id="rId27"/>
    <p:sldLayoutId id="2147483665" r:id="rId28"/>
    <p:sldLayoutId id="2147483712" r:id="rId29"/>
    <p:sldLayoutId id="2147483666" r:id="rId30"/>
    <p:sldLayoutId id="2147483714" r:id="rId31"/>
    <p:sldLayoutId id="2147483674" r:id="rId32"/>
    <p:sldLayoutId id="2147483671" r:id="rId33"/>
    <p:sldLayoutId id="2147483672" r:id="rId34"/>
    <p:sldLayoutId id="2147483673" r:id="rId35"/>
    <p:sldLayoutId id="2147483675" r:id="rId36"/>
    <p:sldLayoutId id="2147483747" r:id="rId37"/>
    <p:sldLayoutId id="2147483748" r:id="rId38"/>
    <p:sldLayoutId id="2147483749" r:id="rId39"/>
    <p:sldLayoutId id="2147483750" r:id="rId40"/>
    <p:sldLayoutId id="2147483751" r:id="rId41"/>
  </p:sldLayoutIdLst>
  <p:transition>
    <p:fade/>
  </p:transition>
  <p:hf hdr="0" ftr="0" dt="0"/>
  <p:txStyles>
    <p:title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geeks.ms/blogs/jsuarez" TargetMode="External"/><Relationship Id="rId2" Type="http://schemas.openxmlformats.org/officeDocument/2006/relationships/notesSlide" Target="../notesSlides/notesSlide1.xml"/><Relationship Id="rId1" Type="http://schemas.openxmlformats.org/officeDocument/2006/relationships/slideLayout" Target="../slideLayouts/slideLayout3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mailto:javiersuarezruiz@Hotmail.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s-ES" sz="6600" dirty="0"/>
              <a:t>Windows UI</a:t>
            </a:r>
            <a:endParaRPr lang="en-US" sz="6600" dirty="0"/>
          </a:p>
        </p:txBody>
      </p:sp>
      <p:sp>
        <p:nvSpPr>
          <p:cNvPr id="2" name="Subtitle 1"/>
          <p:cNvSpPr>
            <a:spLocks noGrp="1"/>
          </p:cNvSpPr>
          <p:nvPr>
            <p:ph type="subTitle" idx="1"/>
          </p:nvPr>
        </p:nvSpPr>
        <p:spPr/>
        <p:txBody>
          <a:bodyPr/>
          <a:lstStyle/>
          <a:p>
            <a:r>
              <a:rPr lang="en-US" dirty="0"/>
              <a:t>Sevilla Windows //REBUILD</a:t>
            </a:r>
          </a:p>
          <a:p>
            <a:r>
              <a:rPr lang="en-US" dirty="0">
                <a:solidFill>
                  <a:schemeClr val="bg1">
                    <a:lumMod val="75000"/>
                  </a:schemeClr>
                </a:solidFill>
              </a:rPr>
              <a:t>Javier Suárez</a:t>
            </a:r>
          </a:p>
        </p:txBody>
      </p:sp>
    </p:spTree>
    <p:extLst>
      <p:ext uri="{BB962C8B-B14F-4D97-AF65-F5344CB8AC3E}">
        <p14:creationId xmlns:p14="http://schemas.microsoft.com/office/powerpoint/2010/main" val="190554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681201"/>
            <a:ext cx="11655840" cy="1495598"/>
          </a:xfrm>
        </p:spPr>
        <p:txBody>
          <a:bodyPr/>
          <a:lstStyle/>
          <a:p>
            <a:pPr algn="ctr"/>
            <a:r>
              <a:rPr lang="en-US" dirty="0"/>
              <a:t>Bah, </a:t>
            </a:r>
            <a:r>
              <a:rPr lang="en-US" dirty="0" err="1"/>
              <a:t>vamos</a:t>
            </a:r>
            <a:r>
              <a:rPr lang="en-US" dirty="0"/>
              <a:t> a </a:t>
            </a:r>
            <a:r>
              <a:rPr lang="en-US" dirty="0" err="1"/>
              <a:t>por</a:t>
            </a:r>
            <a:r>
              <a:rPr lang="en-US" dirty="0"/>
              <a:t> Demos!</a:t>
            </a:r>
            <a:br>
              <a:rPr lang="en-US" dirty="0"/>
            </a:br>
            <a:r>
              <a:rPr lang="en-US" sz="3529" dirty="0">
                <a:gradFill>
                  <a:gsLst>
                    <a:gs pos="10101">
                      <a:schemeClr val="tx1"/>
                    </a:gs>
                    <a:gs pos="54000">
                      <a:schemeClr val="tx1"/>
                    </a:gs>
                  </a:gsLst>
                  <a:lin ang="5400000" scaled="0"/>
                </a:gradFill>
              </a:rPr>
              <a:t>(No hay </a:t>
            </a:r>
            <a:r>
              <a:rPr lang="en-US" sz="3529" dirty="0" err="1">
                <a:gradFill>
                  <a:gsLst>
                    <a:gs pos="10101">
                      <a:schemeClr val="tx1"/>
                    </a:gs>
                    <a:gs pos="54000">
                      <a:schemeClr val="tx1"/>
                    </a:gs>
                  </a:gsLst>
                  <a:lin ang="5400000" scaled="0"/>
                </a:gradFill>
              </a:rPr>
              <a:t>más</a:t>
            </a:r>
            <a:r>
              <a:rPr lang="en-US" sz="3529" dirty="0">
                <a:gradFill>
                  <a:gsLst>
                    <a:gs pos="10101">
                      <a:schemeClr val="tx1"/>
                    </a:gs>
                    <a:gs pos="54000">
                      <a:schemeClr val="tx1"/>
                    </a:gs>
                  </a:gsLst>
                  <a:lin ang="5400000" scaled="0"/>
                </a:gradFill>
              </a:rPr>
              <a:t> </a:t>
            </a:r>
            <a:r>
              <a:rPr lang="en-US" sz="3529" dirty="0" err="1">
                <a:gradFill>
                  <a:gsLst>
                    <a:gs pos="10101">
                      <a:schemeClr val="tx1"/>
                    </a:gs>
                    <a:gs pos="54000">
                      <a:schemeClr val="tx1"/>
                    </a:gs>
                  </a:gsLst>
                  <a:lin ang="5400000" scaled="0"/>
                </a:gradFill>
              </a:rPr>
              <a:t>presentaciones</a:t>
            </a:r>
            <a:r>
              <a:rPr lang="en-US" sz="3529" dirty="0">
                <a:gradFill>
                  <a:gsLst>
                    <a:gs pos="10101">
                      <a:schemeClr val="tx1"/>
                    </a:gs>
                    <a:gs pos="54000">
                      <a:schemeClr val="tx1"/>
                    </a:gs>
                  </a:gsLst>
                  <a:lin ang="5400000" scaled="0"/>
                </a:gradFill>
              </a:rPr>
              <a:t>…)</a:t>
            </a:r>
            <a:endParaRPr lang="en-US" sz="3921" dirty="0">
              <a:gradFill>
                <a:gsLst>
                  <a:gs pos="10101">
                    <a:schemeClr val="tx1"/>
                  </a:gs>
                  <a:gs pos="54000">
                    <a:schemeClr val="tx1"/>
                  </a:gs>
                </a:gsLst>
                <a:lin ang="5400000" scaled="0"/>
              </a:gradFill>
            </a:endParaRPr>
          </a:p>
        </p:txBody>
      </p:sp>
    </p:spTree>
    <p:extLst>
      <p:ext uri="{BB962C8B-B14F-4D97-AF65-F5344CB8AC3E}">
        <p14:creationId xmlns:p14="http://schemas.microsoft.com/office/powerpoint/2010/main" val="3548062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79187" y="405855"/>
            <a:ext cx="11531542" cy="517083"/>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n-US" sz="3200"/>
              <a:t>Preguntas y respuestas.</a:t>
            </a:r>
            <a:endParaRPr lang="ru-RU" sz="3200" dirty="0"/>
          </a:p>
        </p:txBody>
      </p:sp>
      <p:sp>
        <p:nvSpPr>
          <p:cNvPr id="3" name="Text Placeholder 1"/>
          <p:cNvSpPr>
            <a:spLocks noGrp="1"/>
          </p:cNvSpPr>
          <p:nvPr>
            <p:ph type="body" sz="quarter" idx="20"/>
          </p:nvPr>
        </p:nvSpPr>
        <p:spPr>
          <a:xfrm>
            <a:off x="336178" y="1435385"/>
            <a:ext cx="11459569" cy="841652"/>
          </a:xfrm>
        </p:spPr>
        <p:txBody>
          <a:bodyPr/>
          <a:lstStyle/>
          <a:p>
            <a:r>
              <a:rPr lang="en-US" sz="3733" dirty="0"/>
              <a:t>¿</a:t>
            </a:r>
            <a:r>
              <a:rPr lang="en-US" sz="3733" dirty="0" err="1"/>
              <a:t>Dudas</a:t>
            </a:r>
            <a:r>
              <a:rPr lang="en-US" sz="3733" dirty="0"/>
              <a:t>?</a:t>
            </a:r>
            <a:endParaRPr lang="ru-RU" sz="3733" dirty="0"/>
          </a:p>
        </p:txBody>
      </p:sp>
      <p:sp>
        <p:nvSpPr>
          <p:cNvPr id="4" name="Text Placeholder 1"/>
          <p:cNvSpPr txBox="1">
            <a:spLocks/>
          </p:cNvSpPr>
          <p:nvPr/>
        </p:nvSpPr>
        <p:spPr>
          <a:xfrm>
            <a:off x="432174" y="2085041"/>
            <a:ext cx="11260075" cy="3071906"/>
          </a:xfrm>
          <a:prstGeom prst="rect">
            <a:avLst/>
          </a:prstGeom>
        </p:spPr>
        <p:txBody>
          <a:bodyPr vert="horz" lIns="121903" tIns="0" rIns="121903" bIns="60952"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2129" dirty="0">
                <a:solidFill>
                  <a:schemeClr val="accent1"/>
                </a:solidFill>
                <a:latin typeface="Aller" pitchFamily="2" charset="0"/>
              </a:rPr>
              <a:t>P</a:t>
            </a:r>
            <a:r>
              <a:rPr lang="en-US" sz="11731" dirty="0">
                <a:solidFill>
                  <a:schemeClr val="accent1"/>
                </a:solidFill>
                <a:latin typeface="Aller" pitchFamily="2" charset="0"/>
              </a:rPr>
              <a:t>&amp;</a:t>
            </a:r>
            <a:r>
              <a:rPr lang="en-US" sz="22129" dirty="0">
                <a:solidFill>
                  <a:schemeClr val="accent1"/>
                </a:solidFill>
                <a:latin typeface="Aller" pitchFamily="2" charset="0"/>
              </a:rPr>
              <a:t>R</a:t>
            </a:r>
            <a:endParaRPr lang="ru-RU" sz="22129" dirty="0">
              <a:solidFill>
                <a:schemeClr val="accent1"/>
              </a:solidFill>
            </a:endParaRPr>
          </a:p>
        </p:txBody>
      </p:sp>
    </p:spTree>
    <p:extLst>
      <p:ext uri="{BB962C8B-B14F-4D97-AF65-F5344CB8AC3E}">
        <p14:creationId xmlns:p14="http://schemas.microsoft.com/office/powerpoint/2010/main" val="944819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720342" y="736517"/>
            <a:ext cx="10751313" cy="1092283"/>
          </a:xfrm>
          <a:prstGeom prst="rect">
            <a:avLst/>
          </a:prstGeom>
        </p:spPr>
        <p:txBody>
          <a:bodyPr/>
          <a:lst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a:lstStyle>
          <a:p>
            <a:r>
              <a:rPr lang="es-ES" sz="7200" dirty="0">
                <a:solidFill>
                  <a:schemeClr val="tx1"/>
                </a:solidFill>
              </a:rPr>
              <a:t>Windows UI</a:t>
            </a:r>
          </a:p>
        </p:txBody>
      </p:sp>
      <p:sp>
        <p:nvSpPr>
          <p:cNvPr id="5" name="Subtitle 1"/>
          <p:cNvSpPr txBox="1">
            <a:spLocks/>
          </p:cNvSpPr>
          <p:nvPr/>
        </p:nvSpPr>
        <p:spPr>
          <a:xfrm>
            <a:off x="720342" y="1948219"/>
            <a:ext cx="7608765" cy="2238552"/>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US" dirty="0">
                <a:solidFill>
                  <a:schemeClr val="tx1"/>
                </a:solidFill>
              </a:rPr>
              <a:t>Sevilla Windows //REBUILD</a:t>
            </a:r>
          </a:p>
          <a:p>
            <a:r>
              <a:rPr lang="en-US" dirty="0">
                <a:solidFill>
                  <a:schemeClr val="bg1">
                    <a:lumMod val="40000"/>
                    <a:lumOff val="60000"/>
                  </a:schemeClr>
                </a:solidFill>
              </a:rPr>
              <a:t>Javier Suárez</a:t>
            </a:r>
          </a:p>
        </p:txBody>
      </p:sp>
    </p:spTree>
    <p:extLst>
      <p:ext uri="{BB962C8B-B14F-4D97-AF65-F5344CB8AC3E}">
        <p14:creationId xmlns:p14="http://schemas.microsoft.com/office/powerpoint/2010/main" val="4614899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158" y="1084290"/>
            <a:ext cx="10969688" cy="647864"/>
          </a:xfrm>
        </p:spPr>
        <p:txBody>
          <a:bodyPr/>
          <a:lstStyle/>
          <a:p>
            <a:r>
              <a:rPr lang="en-US" sz="4312" dirty="0">
                <a:latin typeface="+mn-lt"/>
              </a:rPr>
              <a:t>Javier Suárez Ruiz</a:t>
            </a:r>
          </a:p>
        </p:txBody>
      </p:sp>
      <p:sp>
        <p:nvSpPr>
          <p:cNvPr id="4" name="Text Placeholder 4"/>
          <p:cNvSpPr>
            <a:spLocks noGrp="1"/>
          </p:cNvSpPr>
          <p:nvPr/>
        </p:nvSpPr>
        <p:spPr>
          <a:xfrm>
            <a:off x="494030" y="1918955"/>
            <a:ext cx="5839578" cy="3732444"/>
          </a:xfrm>
          <a:prstGeom prst="rect">
            <a:avLst/>
          </a:prstGeom>
        </p:spPr>
        <p:txBody>
          <a:bodyPr vert="horz" lIns="121903" tIns="0" rIns="121903" bIns="60952" rtlCol="0">
            <a:norm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bg2"/>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961" dirty="0">
                <a:solidFill>
                  <a:schemeClr val="bg2">
                    <a:lumMod val="25000"/>
                  </a:schemeClr>
                </a:solidFill>
              </a:rPr>
              <a:t>Software Developer at Plain Concepts</a:t>
            </a:r>
            <a:endParaRPr lang="en-US" sz="1568" i="1" dirty="0">
              <a:solidFill>
                <a:schemeClr val="bg2">
                  <a:lumMod val="25000"/>
                </a:schemeClr>
              </a:solidFill>
            </a:endParaRPr>
          </a:p>
          <a:p>
            <a:r>
              <a:rPr lang="en-US" sz="2745" dirty="0">
                <a:solidFill>
                  <a:schemeClr val="bg2">
                    <a:lumMod val="25000"/>
                  </a:schemeClr>
                </a:solidFill>
              </a:rPr>
              <a:t>Microsoft MVP Windows Platform Development</a:t>
            </a:r>
          </a:p>
          <a:p>
            <a:endParaRPr lang="en-US" sz="2000" dirty="0">
              <a:solidFill>
                <a:schemeClr val="bg2">
                  <a:lumMod val="25000"/>
                </a:schemeClr>
              </a:solidFill>
            </a:endParaRPr>
          </a:p>
          <a:p>
            <a:pPr marL="380936" indent="-380936">
              <a:buFont typeface="Arial" panose="020B0604020202020204" pitchFamily="34" charset="0"/>
              <a:buChar char="•"/>
            </a:pPr>
            <a:r>
              <a:rPr lang="en-US" sz="2000" dirty="0">
                <a:solidFill>
                  <a:schemeClr val="bg2">
                    <a:lumMod val="25000"/>
                  </a:schemeClr>
                </a:solidFill>
              </a:rPr>
              <a:t>Blog: </a:t>
            </a:r>
            <a:r>
              <a:rPr lang="en-US" sz="2000" dirty="0">
                <a:solidFill>
                  <a:schemeClr val="bg2">
                    <a:lumMod val="25000"/>
                  </a:schemeClr>
                </a:solidFill>
                <a:hlinkClick r:id="rId3"/>
              </a:rPr>
              <a:t>http://geeks.ms/blogs/jsuarez</a:t>
            </a:r>
            <a:endParaRPr lang="en-US" sz="2000" dirty="0">
              <a:solidFill>
                <a:schemeClr val="bg2">
                  <a:lumMod val="25000"/>
                </a:schemeClr>
              </a:solidFill>
            </a:endParaRPr>
          </a:p>
          <a:p>
            <a:pPr marL="380936" indent="-380936">
              <a:buFont typeface="Arial" panose="020B0604020202020204" pitchFamily="34" charset="0"/>
              <a:buChar char="•"/>
            </a:pPr>
            <a:r>
              <a:rPr lang="en-US" sz="2000" dirty="0">
                <a:solidFill>
                  <a:schemeClr val="bg2">
                    <a:lumMod val="25000"/>
                  </a:schemeClr>
                </a:solidFill>
              </a:rPr>
              <a:t>Email: </a:t>
            </a:r>
            <a:r>
              <a:rPr lang="en-US" sz="2000" dirty="0">
                <a:solidFill>
                  <a:schemeClr val="bg2">
                    <a:lumMod val="25000"/>
                  </a:schemeClr>
                </a:solidFill>
                <a:hlinkClick r:id="rId4"/>
              </a:rPr>
              <a:t>javiersuarezruiz@hotmail.com</a:t>
            </a:r>
            <a:endParaRPr lang="en-US" sz="2000" dirty="0">
              <a:solidFill>
                <a:schemeClr val="bg2">
                  <a:lumMod val="25000"/>
                </a:schemeClr>
              </a:solidFill>
            </a:endParaRPr>
          </a:p>
          <a:p>
            <a:pPr marL="380936" indent="-380936">
              <a:buFont typeface="Arial" panose="020B0604020202020204" pitchFamily="34" charset="0"/>
              <a:buChar char="•"/>
            </a:pPr>
            <a:r>
              <a:rPr lang="en-US" sz="2000" dirty="0">
                <a:solidFill>
                  <a:schemeClr val="bg2">
                    <a:lumMod val="25000"/>
                  </a:schemeClr>
                </a:solidFill>
              </a:rPr>
              <a:t>Twitter: @</a:t>
            </a:r>
            <a:r>
              <a:rPr lang="en-US" sz="2000" dirty="0" err="1">
                <a:solidFill>
                  <a:schemeClr val="bg2">
                    <a:lumMod val="25000"/>
                  </a:schemeClr>
                </a:solidFill>
              </a:rPr>
              <a:t>jsuarezruiz</a:t>
            </a:r>
            <a:endParaRPr lang="en-US" sz="2000" dirty="0">
              <a:solidFill>
                <a:schemeClr val="bg2">
                  <a:lumMod val="25000"/>
                </a:schemeClr>
              </a:solidFill>
            </a:endParaRPr>
          </a:p>
          <a:p>
            <a:endParaRPr lang="en-US" sz="2000" dirty="0">
              <a:solidFill>
                <a:schemeClr val="accent1"/>
              </a:solidFill>
            </a:endParaRPr>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6438" y="1084289"/>
            <a:ext cx="3724339" cy="4012129"/>
          </a:xfrm>
          <a:prstGeom prst="rect">
            <a:avLst/>
          </a:prstGeom>
        </p:spPr>
      </p:pic>
      <p:pic>
        <p:nvPicPr>
          <p:cNvPr id="7" name="Imagen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1215" y="3930381"/>
            <a:ext cx="743064" cy="1166038"/>
          </a:xfrm>
          <a:prstGeom prst="rect">
            <a:avLst/>
          </a:prstGeom>
        </p:spPr>
      </p:pic>
    </p:spTree>
    <p:extLst>
      <p:ext uri="{BB962C8B-B14F-4D97-AF65-F5344CB8AC3E}">
        <p14:creationId xmlns:p14="http://schemas.microsoft.com/office/powerpoint/2010/main" val="239543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3200" dirty="0"/>
              <a:t>Windows UI</a:t>
            </a:r>
          </a:p>
          <a:p>
            <a:pPr lvl="1"/>
            <a:r>
              <a:rPr lang="en-US" sz="1800" dirty="0"/>
              <a:t>UI Framework Layering</a:t>
            </a:r>
          </a:p>
          <a:p>
            <a:pPr lvl="1"/>
            <a:r>
              <a:rPr lang="en-US" sz="1800" dirty="0"/>
              <a:t>Visual Layer API</a:t>
            </a:r>
          </a:p>
          <a:p>
            <a:pPr lvl="1"/>
            <a:r>
              <a:rPr lang="en-US" sz="1800" dirty="0"/>
              <a:t>DEMOS!</a:t>
            </a:r>
            <a:endParaRPr lang="en-US" sz="3200" dirty="0"/>
          </a:p>
        </p:txBody>
      </p:sp>
      <p:pic>
        <p:nvPicPr>
          <p:cNvPr id="3" name="Picture 4"/>
          <p:cNvPicPr>
            <a:picLocks noChangeAspect="1"/>
          </p:cNvPicPr>
          <p:nvPr/>
        </p:nvPicPr>
        <p:blipFill>
          <a:blip r:embed="rId2"/>
          <a:stretch>
            <a:fillRect/>
          </a:stretch>
        </p:blipFill>
        <p:spPr>
          <a:xfrm>
            <a:off x="6161874" y="4202516"/>
            <a:ext cx="5877169" cy="2737587"/>
          </a:xfrm>
          <a:prstGeom prst="rect">
            <a:avLst/>
          </a:prstGeom>
        </p:spPr>
      </p:pic>
    </p:spTree>
    <p:extLst>
      <p:ext uri="{BB962C8B-B14F-4D97-AF65-F5344CB8AC3E}">
        <p14:creationId xmlns:p14="http://schemas.microsoft.com/office/powerpoint/2010/main" val="302814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ntent Placeholder 2"/>
          <p:cNvSpPr txBox="1">
            <a:spLocks/>
          </p:cNvSpPr>
          <p:nvPr/>
        </p:nvSpPr>
        <p:spPr>
          <a:xfrm>
            <a:off x="2031104" y="1894460"/>
            <a:ext cx="9438759" cy="4639823"/>
          </a:xfrm>
          <a:prstGeom prst="rect">
            <a:avLst/>
          </a:prstGeom>
        </p:spPr>
        <p:txBody>
          <a:bodyPr vert="horz" lIns="82807" tIns="41404" rIns="82807" bIns="41404"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96297">
              <a:buNone/>
              <a:defRPr/>
            </a:pPr>
            <a:endParaRPr lang="en-US" sz="1630" dirty="0">
              <a:solidFill>
                <a:srgbClr val="FFFFF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idx="4294967295"/>
          </p:nvPr>
        </p:nvSpPr>
        <p:spPr>
          <a:xfrm>
            <a:off x="0" y="204788"/>
            <a:ext cx="11652250" cy="982662"/>
          </a:xfrm>
        </p:spPr>
        <p:txBody>
          <a:bodyPr/>
          <a:lstStyle/>
          <a:p>
            <a:r>
              <a:rPr lang="en-US" dirty="0"/>
              <a:t>UWP</a:t>
            </a:r>
          </a:p>
        </p:txBody>
      </p:sp>
      <p:pic>
        <p:nvPicPr>
          <p:cNvPr id="4" name="Picture 3"/>
          <p:cNvPicPr>
            <a:picLocks noChangeAspect="1"/>
          </p:cNvPicPr>
          <p:nvPr/>
        </p:nvPicPr>
        <p:blipFill>
          <a:blip r:embed="rId3"/>
          <a:stretch>
            <a:fillRect/>
          </a:stretch>
        </p:blipFill>
        <p:spPr>
          <a:xfrm>
            <a:off x="123206" y="0"/>
            <a:ext cx="11945590" cy="6857999"/>
          </a:xfrm>
          <a:prstGeom prst="rect">
            <a:avLst/>
          </a:prstGeom>
        </p:spPr>
      </p:pic>
    </p:spTree>
    <p:extLst>
      <p:ext uri="{BB962C8B-B14F-4D97-AF65-F5344CB8AC3E}">
        <p14:creationId xmlns:p14="http://schemas.microsoft.com/office/powerpoint/2010/main" val="278846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Windows UI</a:t>
            </a:r>
          </a:p>
        </p:txBody>
      </p:sp>
    </p:spTree>
    <p:extLst>
      <p:ext uri="{BB962C8B-B14F-4D97-AF65-F5344CB8AC3E}">
        <p14:creationId xmlns:p14="http://schemas.microsoft.com/office/powerpoint/2010/main" val="37213547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UI Framework Layering</a:t>
            </a:r>
          </a:p>
        </p:txBody>
      </p:sp>
      <p:grpSp>
        <p:nvGrpSpPr>
          <p:cNvPr id="35" name="Group 34"/>
          <p:cNvGrpSpPr/>
          <p:nvPr/>
        </p:nvGrpSpPr>
        <p:grpSpPr>
          <a:xfrm>
            <a:off x="8408177" y="1931678"/>
            <a:ext cx="3047844" cy="3406947"/>
            <a:chOff x="8576778" y="1969915"/>
            <a:chExt cx="3108960" cy="3475263"/>
          </a:xfrm>
        </p:grpSpPr>
        <p:sp>
          <p:nvSpPr>
            <p:cNvPr id="27" name="TextBox 26"/>
            <p:cNvSpPr txBox="1"/>
            <p:nvPr/>
          </p:nvSpPr>
          <p:spPr>
            <a:xfrm>
              <a:off x="8576778" y="3277047"/>
              <a:ext cx="3108960" cy="1041197"/>
            </a:xfrm>
            <a:prstGeom prst="rect">
              <a:avLst/>
            </a:prstGeom>
            <a:noFill/>
          </p:spPr>
          <p:txBody>
            <a:bodyPr wrap="square" lIns="0" tIns="0" rIns="0" bIns="0" rtlCol="0">
              <a:spAutoFit/>
            </a:bodyPr>
            <a:lstStyle/>
            <a:p>
              <a:pPr defTabSz="914224">
                <a:spcAft>
                  <a:spcPts val="588"/>
                </a:spcAft>
                <a:defRPr/>
              </a:pPr>
              <a:r>
                <a:rPr lang="en-US" sz="2353" kern="0" dirty="0">
                  <a:solidFill>
                    <a:srgbClr val="0078D7"/>
                  </a:solidFill>
                  <a:latin typeface="Segoe UI Semilight" panose="020B0402040204020203" pitchFamily="34" charset="0"/>
                  <a:cs typeface="Segoe UI Semilight" panose="020B0402040204020203" pitchFamily="34" charset="0"/>
                </a:rPr>
                <a:t>Visual layer</a:t>
              </a:r>
              <a:endParaRPr lang="en-US" sz="1400" kern="0" dirty="0">
                <a:solidFill>
                  <a:srgbClr val="0078D7"/>
                </a:solidFill>
                <a:latin typeface="Segoe UI"/>
              </a:endParaRPr>
            </a:p>
            <a:p>
              <a:pPr defTabSz="914224">
                <a:lnSpc>
                  <a:spcPct val="90000"/>
                </a:lnSpc>
                <a:spcAft>
                  <a:spcPts val="588"/>
                </a:spcAft>
                <a:defRPr/>
              </a:pPr>
              <a:r>
                <a:rPr lang="en-US" sz="1400" kern="0" dirty="0">
                  <a:solidFill>
                    <a:srgbClr val="505050"/>
                  </a:solidFill>
                  <a:latin typeface="Segoe UI"/>
                </a:rPr>
                <a:t>Visuals, </a:t>
              </a:r>
              <a:r>
                <a:rPr lang="en-US" sz="1400" kern="0" dirty="0" err="1">
                  <a:solidFill>
                    <a:srgbClr val="505050"/>
                  </a:solidFill>
                  <a:latin typeface="Segoe UI"/>
                </a:rPr>
                <a:t>Animaciones</a:t>
              </a:r>
              <a:r>
                <a:rPr lang="en-US" sz="1400" kern="0" dirty="0">
                  <a:solidFill>
                    <a:srgbClr val="505050"/>
                  </a:solidFill>
                  <a:latin typeface="Segoe UI"/>
                </a:rPr>
                <a:t> &amp; </a:t>
              </a:r>
              <a:r>
                <a:rPr lang="en-US" sz="1400" kern="0" dirty="0" err="1">
                  <a:solidFill>
                    <a:srgbClr val="505050"/>
                  </a:solidFill>
                  <a:latin typeface="Segoe UI"/>
                </a:rPr>
                <a:t>Expresiones</a:t>
              </a:r>
              <a:r>
                <a:rPr lang="en-US" sz="1400" kern="0" dirty="0">
                  <a:solidFill>
                    <a:srgbClr val="505050"/>
                  </a:solidFill>
                  <a:latin typeface="Segoe UI"/>
                </a:rPr>
                <a:t>, </a:t>
              </a:r>
              <a:r>
                <a:rPr lang="en-US" sz="1400" kern="0" dirty="0" err="1">
                  <a:solidFill>
                    <a:srgbClr val="505050"/>
                  </a:solidFill>
                  <a:latin typeface="Segoe UI"/>
                </a:rPr>
                <a:t>Efectos</a:t>
              </a:r>
              <a:r>
                <a:rPr lang="en-US" sz="1400" kern="0" dirty="0">
                  <a:solidFill>
                    <a:srgbClr val="505050"/>
                  </a:solidFill>
                  <a:latin typeface="Segoe UI"/>
                </a:rPr>
                <a:t>, Input Routing &amp; </a:t>
              </a:r>
              <a:r>
                <a:rPr lang="en-US" sz="1400" kern="0" dirty="0" err="1">
                  <a:solidFill>
                    <a:srgbClr val="505050"/>
                  </a:solidFill>
                  <a:latin typeface="Segoe UI"/>
                </a:rPr>
                <a:t>Manipulaciones</a:t>
              </a:r>
              <a:endParaRPr lang="en-US" sz="1400" kern="0" dirty="0">
                <a:solidFill>
                  <a:srgbClr val="505050"/>
                </a:solidFill>
                <a:latin typeface="Segoe UI"/>
              </a:endParaRPr>
            </a:p>
          </p:txBody>
        </p:sp>
        <p:sp>
          <p:nvSpPr>
            <p:cNvPr id="28" name="TextBox 27"/>
            <p:cNvSpPr txBox="1"/>
            <p:nvPr/>
          </p:nvSpPr>
          <p:spPr>
            <a:xfrm>
              <a:off x="8576778" y="1969915"/>
              <a:ext cx="3108960" cy="885755"/>
            </a:xfrm>
            <a:prstGeom prst="rect">
              <a:avLst/>
            </a:prstGeom>
            <a:noFill/>
          </p:spPr>
          <p:txBody>
            <a:bodyPr wrap="square" lIns="0" tIns="0" rIns="0" bIns="0" rtlCol="0">
              <a:spAutoFit/>
            </a:bodyPr>
            <a:lstStyle/>
            <a:p>
              <a:pPr defTabSz="914224">
                <a:spcAft>
                  <a:spcPts val="588"/>
                </a:spcAft>
                <a:defRPr/>
              </a:pPr>
              <a:r>
                <a:rPr lang="en-US" sz="2353" kern="0" dirty="0">
                  <a:solidFill>
                    <a:srgbClr val="00BCF2"/>
                  </a:solidFill>
                  <a:latin typeface="Segoe UI Semilight" panose="020B0402040204020203" pitchFamily="34" charset="0"/>
                  <a:cs typeface="Segoe UI Semilight" panose="020B0402040204020203" pitchFamily="34" charset="0"/>
                </a:rPr>
                <a:t>Framework layer</a:t>
              </a:r>
            </a:p>
            <a:p>
              <a:pPr defTabSz="914224">
                <a:defRPr/>
              </a:pPr>
              <a:r>
                <a:rPr lang="en-US" sz="1400" kern="0" dirty="0" err="1">
                  <a:solidFill>
                    <a:srgbClr val="505050"/>
                  </a:solidFill>
                  <a:latin typeface="Segoe UI"/>
                </a:rPr>
                <a:t>Controles</a:t>
              </a:r>
              <a:r>
                <a:rPr lang="en-US" sz="1400" kern="0" dirty="0">
                  <a:solidFill>
                    <a:srgbClr val="505050"/>
                  </a:solidFill>
                  <a:latin typeface="Segoe UI"/>
                </a:rPr>
                <a:t>, layout, markup, </a:t>
              </a:r>
              <a:r>
                <a:rPr lang="en-US" sz="1400" kern="0" dirty="0" err="1">
                  <a:solidFill>
                    <a:srgbClr val="505050"/>
                  </a:solidFill>
                  <a:latin typeface="Segoe UI"/>
                </a:rPr>
                <a:t>accesibilidad</a:t>
              </a:r>
              <a:r>
                <a:rPr lang="en-US" sz="1400" kern="0" dirty="0">
                  <a:solidFill>
                    <a:srgbClr val="505050"/>
                  </a:solidFill>
                  <a:latin typeface="Segoe UI"/>
                </a:rPr>
                <a:t>, data binding </a:t>
              </a:r>
            </a:p>
          </p:txBody>
        </p:sp>
        <p:sp>
          <p:nvSpPr>
            <p:cNvPr id="29" name="TextBox 28"/>
            <p:cNvSpPr txBox="1"/>
            <p:nvPr/>
          </p:nvSpPr>
          <p:spPr>
            <a:xfrm>
              <a:off x="8576778" y="4601769"/>
              <a:ext cx="3108960" cy="843409"/>
            </a:xfrm>
            <a:prstGeom prst="rect">
              <a:avLst/>
            </a:prstGeom>
            <a:noFill/>
          </p:spPr>
          <p:txBody>
            <a:bodyPr wrap="square" lIns="0" tIns="0" rIns="0" bIns="0" rtlCol="0">
              <a:spAutoFit/>
            </a:bodyPr>
            <a:lstStyle/>
            <a:p>
              <a:pPr defTabSz="914224">
                <a:spcAft>
                  <a:spcPts val="588"/>
                </a:spcAft>
                <a:defRPr/>
              </a:pPr>
              <a:r>
                <a:rPr lang="en-US" sz="2353" kern="0" dirty="0">
                  <a:solidFill>
                    <a:srgbClr val="002050"/>
                  </a:solidFill>
                  <a:latin typeface="Segoe UI Semilight" panose="020B0402040204020203" pitchFamily="34" charset="0"/>
                  <a:cs typeface="Segoe UI Semilight" panose="020B0402040204020203" pitchFamily="34" charset="0"/>
                </a:rPr>
                <a:t>Graphics layer</a:t>
              </a:r>
              <a:endParaRPr lang="en-US" sz="1400" kern="0" dirty="0">
                <a:solidFill>
                  <a:srgbClr val="002050"/>
                </a:solidFill>
                <a:latin typeface="Segoe UI"/>
              </a:endParaRPr>
            </a:p>
            <a:p>
              <a:pPr defTabSz="914224">
                <a:lnSpc>
                  <a:spcPct val="90000"/>
                </a:lnSpc>
                <a:spcAft>
                  <a:spcPts val="588"/>
                </a:spcAft>
                <a:defRPr/>
              </a:pPr>
              <a:r>
                <a:rPr lang="en-US" sz="1400" kern="0" dirty="0" err="1">
                  <a:solidFill>
                    <a:srgbClr val="505050"/>
                  </a:solidFill>
                  <a:latin typeface="Segoe UI"/>
                </a:rPr>
                <a:t>Rasterización</a:t>
              </a:r>
              <a:r>
                <a:rPr lang="en-US" sz="1400" kern="0" dirty="0">
                  <a:solidFill>
                    <a:srgbClr val="505050"/>
                  </a:solidFill>
                  <a:latin typeface="Segoe UI"/>
                </a:rPr>
                <a:t> de </a:t>
              </a:r>
              <a:r>
                <a:rPr lang="en-US" sz="1400" kern="0" dirty="0" err="1">
                  <a:solidFill>
                    <a:srgbClr val="505050"/>
                  </a:solidFill>
                  <a:latin typeface="Segoe UI"/>
                </a:rPr>
                <a:t>texto</a:t>
              </a:r>
              <a:r>
                <a:rPr lang="en-US" sz="1400" kern="0" dirty="0">
                  <a:solidFill>
                    <a:srgbClr val="505050"/>
                  </a:solidFill>
                  <a:latin typeface="Segoe UI"/>
                </a:rPr>
                <a:t>, </a:t>
              </a:r>
              <a:r>
                <a:rPr lang="en-US" sz="1400" kern="0" dirty="0" err="1">
                  <a:solidFill>
                    <a:srgbClr val="505050"/>
                  </a:solidFill>
                  <a:latin typeface="Segoe UI"/>
                </a:rPr>
                <a:t>formas</a:t>
              </a:r>
              <a:r>
                <a:rPr lang="en-US" sz="1400" kern="0" dirty="0">
                  <a:solidFill>
                    <a:srgbClr val="505050"/>
                  </a:solidFill>
                  <a:latin typeface="Segoe UI"/>
                </a:rPr>
                <a:t> &amp; </a:t>
              </a:r>
              <a:r>
                <a:rPr lang="en-US" sz="1400" kern="0" dirty="0" err="1">
                  <a:solidFill>
                    <a:srgbClr val="505050"/>
                  </a:solidFill>
                  <a:latin typeface="Segoe UI"/>
                </a:rPr>
                <a:t>vectores</a:t>
              </a:r>
              <a:r>
                <a:rPr lang="en-US" sz="1400" kern="0" dirty="0">
                  <a:solidFill>
                    <a:srgbClr val="505050"/>
                  </a:solidFill>
                  <a:latin typeface="Segoe UI"/>
                </a:rPr>
                <a:t> </a:t>
              </a:r>
              <a:r>
                <a:rPr lang="en-US" sz="1400" kern="0" dirty="0" err="1">
                  <a:solidFill>
                    <a:srgbClr val="505050"/>
                  </a:solidFill>
                  <a:latin typeface="Segoe UI"/>
                </a:rPr>
                <a:t>rasterización</a:t>
              </a:r>
              <a:r>
                <a:rPr lang="en-US" sz="1400" kern="0" dirty="0">
                  <a:solidFill>
                    <a:srgbClr val="505050"/>
                  </a:solidFill>
                  <a:latin typeface="Segoe UI"/>
                </a:rPr>
                <a:t>, ink rendering</a:t>
              </a:r>
            </a:p>
          </p:txBody>
        </p:sp>
      </p:grpSp>
      <p:sp>
        <p:nvSpPr>
          <p:cNvPr id="32" name="graphics layer"/>
          <p:cNvSpPr>
            <a:spLocks/>
          </p:cNvSpPr>
          <p:nvPr/>
        </p:nvSpPr>
        <p:spPr bwMode="auto">
          <a:xfrm>
            <a:off x="651425" y="4269287"/>
            <a:ext cx="6732285" cy="1256058"/>
          </a:xfrm>
          <a:custGeom>
            <a:avLst/>
            <a:gdLst>
              <a:gd name="T0" fmla="*/ 11588 w 11588"/>
              <a:gd name="T1" fmla="*/ 2162 h 2162"/>
              <a:gd name="T2" fmla="*/ 0 w 11588"/>
              <a:gd name="T3" fmla="*/ 2162 h 2162"/>
              <a:gd name="T4" fmla="*/ 2032 w 11588"/>
              <a:gd name="T5" fmla="*/ 0 h 2162"/>
              <a:gd name="T6" fmla="*/ 9560 w 11588"/>
              <a:gd name="T7" fmla="*/ 0 h 2162"/>
              <a:gd name="T8" fmla="*/ 11588 w 11588"/>
              <a:gd name="T9" fmla="*/ 2162 h 2162"/>
            </a:gdLst>
            <a:ahLst/>
            <a:cxnLst>
              <a:cxn ang="0">
                <a:pos x="T0" y="T1"/>
              </a:cxn>
              <a:cxn ang="0">
                <a:pos x="T2" y="T3"/>
              </a:cxn>
              <a:cxn ang="0">
                <a:pos x="T4" y="T5"/>
              </a:cxn>
              <a:cxn ang="0">
                <a:pos x="T6" y="T7"/>
              </a:cxn>
              <a:cxn ang="0">
                <a:pos x="T8" y="T9"/>
              </a:cxn>
            </a:cxnLst>
            <a:rect l="0" t="0" r="r" b="b"/>
            <a:pathLst>
              <a:path w="11588" h="2162">
                <a:moveTo>
                  <a:pt x="11588" y="2162"/>
                </a:moveTo>
                <a:lnTo>
                  <a:pt x="0" y="2162"/>
                </a:lnTo>
                <a:lnTo>
                  <a:pt x="2032" y="0"/>
                </a:lnTo>
                <a:lnTo>
                  <a:pt x="9560" y="0"/>
                </a:lnTo>
                <a:lnTo>
                  <a:pt x="11588" y="2162"/>
                </a:lnTo>
                <a:close/>
              </a:path>
            </a:pathLst>
          </a:custGeom>
          <a:gradFill>
            <a:gsLst>
              <a:gs pos="0">
                <a:schemeClr val="bg2">
                  <a:lumMod val="10000"/>
                </a:schemeClr>
              </a:gs>
              <a:gs pos="51000">
                <a:srgbClr val="002050"/>
              </a:gs>
              <a:gs pos="100000">
                <a:srgbClr val="002050"/>
              </a:gs>
            </a:gsLst>
            <a:lin ang="5400000" scaled="1"/>
          </a:gradFill>
          <a:ln>
            <a:noFill/>
          </a:ln>
          <a:effectLst>
            <a:outerShdw blurRad="50800" dist="63500" dir="5400000" algn="t" rotWithShape="0">
              <a:prstClr val="black">
                <a:alpha val="70000"/>
              </a:prstClr>
            </a:outerShdw>
          </a:effec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31" name="visual layer"/>
          <p:cNvSpPr>
            <a:spLocks/>
          </p:cNvSpPr>
          <p:nvPr/>
        </p:nvSpPr>
        <p:spPr bwMode="auto">
          <a:xfrm>
            <a:off x="651425" y="3064617"/>
            <a:ext cx="6732285" cy="1256058"/>
          </a:xfrm>
          <a:custGeom>
            <a:avLst/>
            <a:gdLst>
              <a:gd name="T0" fmla="*/ 11588 w 11588"/>
              <a:gd name="T1" fmla="*/ 2162 h 2162"/>
              <a:gd name="T2" fmla="*/ 0 w 11588"/>
              <a:gd name="T3" fmla="*/ 2162 h 2162"/>
              <a:gd name="T4" fmla="*/ 2032 w 11588"/>
              <a:gd name="T5" fmla="*/ 0 h 2162"/>
              <a:gd name="T6" fmla="*/ 9560 w 11588"/>
              <a:gd name="T7" fmla="*/ 0 h 2162"/>
              <a:gd name="T8" fmla="*/ 11588 w 11588"/>
              <a:gd name="T9" fmla="*/ 2162 h 2162"/>
            </a:gdLst>
            <a:ahLst/>
            <a:cxnLst>
              <a:cxn ang="0">
                <a:pos x="T0" y="T1"/>
              </a:cxn>
              <a:cxn ang="0">
                <a:pos x="T2" y="T3"/>
              </a:cxn>
              <a:cxn ang="0">
                <a:pos x="T4" y="T5"/>
              </a:cxn>
              <a:cxn ang="0">
                <a:pos x="T6" y="T7"/>
              </a:cxn>
              <a:cxn ang="0">
                <a:pos x="T8" y="T9"/>
              </a:cxn>
            </a:cxnLst>
            <a:rect l="0" t="0" r="r" b="b"/>
            <a:pathLst>
              <a:path w="11588" h="2162">
                <a:moveTo>
                  <a:pt x="11588" y="2162"/>
                </a:moveTo>
                <a:lnTo>
                  <a:pt x="0" y="2162"/>
                </a:lnTo>
                <a:lnTo>
                  <a:pt x="2032" y="0"/>
                </a:lnTo>
                <a:lnTo>
                  <a:pt x="9560" y="0"/>
                </a:lnTo>
                <a:lnTo>
                  <a:pt x="11588" y="2162"/>
                </a:lnTo>
                <a:close/>
              </a:path>
            </a:pathLst>
          </a:custGeom>
          <a:gradFill>
            <a:gsLst>
              <a:gs pos="0">
                <a:srgbClr val="002050"/>
              </a:gs>
              <a:gs pos="51000">
                <a:srgbClr val="0078D7"/>
              </a:gs>
              <a:gs pos="100000">
                <a:srgbClr val="0078D7"/>
              </a:gs>
            </a:gsLst>
            <a:lin ang="5400000" scaled="1"/>
          </a:gra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3" name="framework layer"/>
          <p:cNvSpPr>
            <a:spLocks/>
          </p:cNvSpPr>
          <p:nvPr/>
        </p:nvSpPr>
        <p:spPr bwMode="auto">
          <a:xfrm>
            <a:off x="651425" y="1859947"/>
            <a:ext cx="6732285" cy="1256058"/>
          </a:xfrm>
          <a:custGeom>
            <a:avLst/>
            <a:gdLst>
              <a:gd name="T0" fmla="*/ 11588 w 11588"/>
              <a:gd name="T1" fmla="*/ 2162 h 2162"/>
              <a:gd name="T2" fmla="*/ 0 w 11588"/>
              <a:gd name="T3" fmla="*/ 2162 h 2162"/>
              <a:gd name="T4" fmla="*/ 2032 w 11588"/>
              <a:gd name="T5" fmla="*/ 0 h 2162"/>
              <a:gd name="T6" fmla="*/ 9560 w 11588"/>
              <a:gd name="T7" fmla="*/ 0 h 2162"/>
              <a:gd name="T8" fmla="*/ 11588 w 11588"/>
              <a:gd name="T9" fmla="*/ 2162 h 2162"/>
            </a:gdLst>
            <a:ahLst/>
            <a:cxnLst>
              <a:cxn ang="0">
                <a:pos x="T0" y="T1"/>
              </a:cxn>
              <a:cxn ang="0">
                <a:pos x="T2" y="T3"/>
              </a:cxn>
              <a:cxn ang="0">
                <a:pos x="T4" y="T5"/>
              </a:cxn>
              <a:cxn ang="0">
                <a:pos x="T6" y="T7"/>
              </a:cxn>
              <a:cxn ang="0">
                <a:pos x="T8" y="T9"/>
              </a:cxn>
            </a:cxnLst>
            <a:rect l="0" t="0" r="r" b="b"/>
            <a:pathLst>
              <a:path w="11588" h="2162">
                <a:moveTo>
                  <a:pt x="11588" y="2162"/>
                </a:moveTo>
                <a:lnTo>
                  <a:pt x="0" y="2162"/>
                </a:lnTo>
                <a:lnTo>
                  <a:pt x="2032" y="0"/>
                </a:lnTo>
                <a:lnTo>
                  <a:pt x="9560" y="0"/>
                </a:lnTo>
                <a:lnTo>
                  <a:pt x="11588" y="2162"/>
                </a:lnTo>
                <a:close/>
              </a:path>
            </a:pathLst>
          </a:custGeom>
          <a:solidFill>
            <a:srgbClr val="00BCF2"/>
          </a:soli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cxnSp>
        <p:nvCxnSpPr>
          <p:cNvPr id="17" name="Straight Connector 16"/>
          <p:cNvCxnSpPr/>
          <p:nvPr/>
        </p:nvCxnSpPr>
        <p:spPr>
          <a:xfrm flipH="1">
            <a:off x="6462598" y="2376678"/>
            <a:ext cx="1699038" cy="0"/>
          </a:xfrm>
          <a:prstGeom prst="line">
            <a:avLst/>
          </a:prstGeom>
          <a:ln w="15875">
            <a:solidFill>
              <a:srgbClr val="D83B0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6462598" y="3649199"/>
            <a:ext cx="1699038" cy="0"/>
          </a:xfrm>
          <a:prstGeom prst="line">
            <a:avLst/>
          </a:prstGeom>
          <a:ln w="15875">
            <a:solidFill>
              <a:srgbClr val="D83B0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6462598" y="4941246"/>
            <a:ext cx="1699038" cy="0"/>
          </a:xfrm>
          <a:prstGeom prst="line">
            <a:avLst/>
          </a:prstGeom>
          <a:ln w="15875">
            <a:solidFill>
              <a:srgbClr val="D83B0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714623" y="2661185"/>
            <a:ext cx="2605887" cy="298709"/>
          </a:xfrm>
          <a:prstGeom prst="rect">
            <a:avLst/>
          </a:prstGeom>
          <a:noFill/>
        </p:spPr>
        <p:txBody>
          <a:bodyPr wrap="square" lIns="0" tIns="0" rIns="0" bIns="0" rtlCol="0" anchor="ctr" anchorCtr="1">
            <a:spAutoFit/>
          </a:bodyPr>
          <a:lstStyle/>
          <a:p>
            <a:pPr defTabSz="914367">
              <a:lnSpc>
                <a:spcPct val="90000"/>
              </a:lnSpc>
              <a:spcAft>
                <a:spcPts val="588"/>
              </a:spcAft>
              <a:defRPr/>
            </a:pPr>
            <a:r>
              <a:rPr lang="en-US" sz="2157" kern="0" dirty="0" err="1">
                <a:solidFill>
                  <a:srgbClr val="FFFFFF"/>
                </a:solidFill>
                <a:latin typeface="Segoe UI Semilight" panose="020B0402040204020203" pitchFamily="34" charset="0"/>
                <a:cs typeface="Segoe UI Semilight" panose="020B0402040204020203" pitchFamily="34" charset="0"/>
              </a:rPr>
              <a:t>Windows.UI.XAML</a:t>
            </a:r>
            <a:endParaRPr lang="en-US" sz="2157" kern="0" dirty="0">
              <a:solidFill>
                <a:srgbClr val="FFFFFF"/>
              </a:solidFill>
              <a:latin typeface="Segoe UI Semilight" panose="020B0402040204020203" pitchFamily="34" charset="0"/>
              <a:cs typeface="Segoe UI Semilight" panose="020B0402040204020203" pitchFamily="34" charset="0"/>
            </a:endParaRPr>
          </a:p>
        </p:txBody>
      </p:sp>
      <p:sp>
        <p:nvSpPr>
          <p:cNvPr id="37" name="TextBox 36"/>
          <p:cNvSpPr txBox="1"/>
          <p:nvPr/>
        </p:nvSpPr>
        <p:spPr>
          <a:xfrm>
            <a:off x="2445862" y="3865855"/>
            <a:ext cx="3143409" cy="298709"/>
          </a:xfrm>
          <a:prstGeom prst="rect">
            <a:avLst/>
          </a:prstGeom>
          <a:noFill/>
        </p:spPr>
        <p:txBody>
          <a:bodyPr wrap="square" lIns="0" tIns="0" rIns="0" bIns="0" rtlCol="0" anchor="ctr" anchorCtr="1">
            <a:spAutoFit/>
          </a:bodyPr>
          <a:lstStyle/>
          <a:p>
            <a:pPr defTabSz="914367">
              <a:lnSpc>
                <a:spcPct val="90000"/>
              </a:lnSpc>
              <a:spcAft>
                <a:spcPts val="588"/>
              </a:spcAft>
              <a:defRPr/>
            </a:pPr>
            <a:r>
              <a:rPr lang="en-US" sz="2157" kern="0" dirty="0" err="1">
                <a:solidFill>
                  <a:srgbClr val="FFFFFF"/>
                </a:solidFill>
                <a:latin typeface="Segoe UI Semilight" panose="020B0402040204020203" pitchFamily="34" charset="0"/>
                <a:cs typeface="Segoe UI Semilight" panose="020B0402040204020203" pitchFamily="34" charset="0"/>
              </a:rPr>
              <a:t>Windows.UI.Composition</a:t>
            </a:r>
            <a:endParaRPr lang="en-US" sz="2157" kern="0" dirty="0">
              <a:solidFill>
                <a:srgbClr val="FFFFFF"/>
              </a:solidFill>
              <a:latin typeface="Segoe UI Semilight" panose="020B0402040204020203" pitchFamily="34" charset="0"/>
              <a:cs typeface="Segoe UI Semilight" panose="020B0402040204020203" pitchFamily="34" charset="0"/>
            </a:endParaRPr>
          </a:p>
        </p:txBody>
      </p:sp>
      <p:sp>
        <p:nvSpPr>
          <p:cNvPr id="38" name="TextBox 37"/>
          <p:cNvSpPr txBox="1"/>
          <p:nvPr/>
        </p:nvSpPr>
        <p:spPr>
          <a:xfrm>
            <a:off x="2714623" y="5120146"/>
            <a:ext cx="2605887" cy="298709"/>
          </a:xfrm>
          <a:prstGeom prst="rect">
            <a:avLst/>
          </a:prstGeom>
          <a:noFill/>
        </p:spPr>
        <p:txBody>
          <a:bodyPr wrap="square" lIns="0" tIns="0" rIns="0" bIns="0" rtlCol="0" anchor="ctr" anchorCtr="1">
            <a:spAutoFit/>
          </a:bodyPr>
          <a:lstStyle/>
          <a:p>
            <a:pPr defTabSz="914367">
              <a:lnSpc>
                <a:spcPct val="90000"/>
              </a:lnSpc>
              <a:spcAft>
                <a:spcPts val="588"/>
              </a:spcAft>
              <a:defRPr/>
            </a:pPr>
            <a:r>
              <a:rPr lang="en-US" sz="2157" kern="0" dirty="0">
                <a:solidFill>
                  <a:srgbClr val="FFFFFF"/>
                </a:solidFill>
                <a:latin typeface="Segoe UI Semilight" panose="020B0402040204020203" pitchFamily="34" charset="0"/>
                <a:cs typeface="Segoe UI Semilight" panose="020B0402040204020203" pitchFamily="34" charset="0"/>
              </a:rPr>
              <a:t>DirectX Family</a:t>
            </a:r>
          </a:p>
        </p:txBody>
      </p:sp>
    </p:spTree>
    <p:extLst>
      <p:ext uri="{BB962C8B-B14F-4D97-AF65-F5344CB8AC3E}">
        <p14:creationId xmlns:p14="http://schemas.microsoft.com/office/powerpoint/2010/main" val="3453584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600"/>
                                        <p:tgtEl>
                                          <p:spTgt spid="32"/>
                                        </p:tgtEl>
                                      </p:cBhvr>
                                    </p:animEffect>
                                    <p:anim calcmode="lin" valueType="num">
                                      <p:cBhvr>
                                        <p:cTn id="8" dur="600" fill="hold"/>
                                        <p:tgtEl>
                                          <p:spTgt spid="32"/>
                                        </p:tgtEl>
                                        <p:attrNameLst>
                                          <p:attrName>ppt_x</p:attrName>
                                        </p:attrNameLst>
                                      </p:cBhvr>
                                      <p:tavLst>
                                        <p:tav tm="0">
                                          <p:val>
                                            <p:strVal val="#ppt_x"/>
                                          </p:val>
                                        </p:tav>
                                        <p:tav tm="100000">
                                          <p:val>
                                            <p:strVal val="#ppt_x"/>
                                          </p:val>
                                        </p:tav>
                                      </p:tavLst>
                                    </p:anim>
                                    <p:anim calcmode="lin" valueType="num">
                                      <p:cBhvr>
                                        <p:cTn id="9" dur="600" fill="hold"/>
                                        <p:tgtEl>
                                          <p:spTgt spid="3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50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600"/>
                                        <p:tgtEl>
                                          <p:spTgt spid="31"/>
                                        </p:tgtEl>
                                      </p:cBhvr>
                                    </p:animEffect>
                                    <p:anim calcmode="lin" valueType="num">
                                      <p:cBhvr>
                                        <p:cTn id="13" dur="600" fill="hold"/>
                                        <p:tgtEl>
                                          <p:spTgt spid="31"/>
                                        </p:tgtEl>
                                        <p:attrNameLst>
                                          <p:attrName>ppt_x</p:attrName>
                                        </p:attrNameLst>
                                      </p:cBhvr>
                                      <p:tavLst>
                                        <p:tav tm="0">
                                          <p:val>
                                            <p:strVal val="#ppt_x"/>
                                          </p:val>
                                        </p:tav>
                                        <p:tav tm="100000">
                                          <p:val>
                                            <p:strVal val="#ppt_x"/>
                                          </p:val>
                                        </p:tav>
                                      </p:tavLst>
                                    </p:anim>
                                    <p:anim calcmode="lin" valueType="num">
                                      <p:cBhvr>
                                        <p:cTn id="14" dur="600" fill="hold"/>
                                        <p:tgtEl>
                                          <p:spTgt spid="3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10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600"/>
                                        <p:tgtEl>
                                          <p:spTgt spid="13"/>
                                        </p:tgtEl>
                                      </p:cBhvr>
                                    </p:animEffect>
                                    <p:anim calcmode="lin" valueType="num">
                                      <p:cBhvr>
                                        <p:cTn id="18" dur="600" fill="hold"/>
                                        <p:tgtEl>
                                          <p:spTgt spid="13"/>
                                        </p:tgtEl>
                                        <p:attrNameLst>
                                          <p:attrName>ppt_x</p:attrName>
                                        </p:attrNameLst>
                                      </p:cBhvr>
                                      <p:tavLst>
                                        <p:tav tm="0">
                                          <p:val>
                                            <p:strVal val="#ppt_x"/>
                                          </p:val>
                                        </p:tav>
                                        <p:tav tm="100000">
                                          <p:val>
                                            <p:strVal val="#ppt_x"/>
                                          </p:val>
                                        </p:tav>
                                      </p:tavLst>
                                    </p:anim>
                                    <p:anim calcmode="lin" valueType="num">
                                      <p:cBhvr>
                                        <p:cTn id="19" dur="600" fill="hold"/>
                                        <p:tgtEl>
                                          <p:spTgt spid="13"/>
                                        </p:tgtEl>
                                        <p:attrNameLst>
                                          <p:attrName>ppt_y</p:attrName>
                                        </p:attrNameLst>
                                      </p:cBhvr>
                                      <p:tavLst>
                                        <p:tav tm="0">
                                          <p:val>
                                            <p:strVal val="#ppt_y-.1"/>
                                          </p:val>
                                        </p:tav>
                                        <p:tav tm="100000">
                                          <p:val>
                                            <p:strVal val="#ppt_y"/>
                                          </p:val>
                                        </p:tav>
                                      </p:tavLst>
                                    </p:anim>
                                  </p:childTnLst>
                                </p:cTn>
                              </p:par>
                            </p:childTnLst>
                          </p:cTn>
                        </p:par>
                        <p:par>
                          <p:cTn id="20" fill="hold">
                            <p:stCondLst>
                              <p:cond delay="1600"/>
                            </p:stCondLst>
                            <p:childTnLst>
                              <p:par>
                                <p:cTn id="21" presetID="22" presetClass="entr" presetSubtype="2" fill="hold" nodeType="afterEffect">
                                  <p:stCondLst>
                                    <p:cond delay="250"/>
                                  </p:stCondLst>
                                  <p:childTnLst>
                                    <p:set>
                                      <p:cBhvr>
                                        <p:cTn id="22" dur="1" fill="hold">
                                          <p:stCondLst>
                                            <p:cond delay="0"/>
                                          </p:stCondLst>
                                        </p:cTn>
                                        <p:tgtEl>
                                          <p:spTgt spid="34"/>
                                        </p:tgtEl>
                                        <p:attrNameLst>
                                          <p:attrName>style.visibility</p:attrName>
                                        </p:attrNameLst>
                                      </p:cBhvr>
                                      <p:to>
                                        <p:strVal val="visible"/>
                                      </p:to>
                                    </p:set>
                                    <p:animEffect transition="in" filter="wipe(right)">
                                      <p:cBhvr>
                                        <p:cTn id="23" dur="250"/>
                                        <p:tgtEl>
                                          <p:spTgt spid="34"/>
                                        </p:tgtEl>
                                      </p:cBhvr>
                                    </p:animEffect>
                                  </p:childTnLst>
                                </p:cTn>
                              </p:par>
                              <p:par>
                                <p:cTn id="24" presetID="22" presetClass="entr" presetSubtype="2" fill="hold" nodeType="withEffect">
                                  <p:stCondLst>
                                    <p:cond delay="350"/>
                                  </p:stCondLst>
                                  <p:childTnLst>
                                    <p:set>
                                      <p:cBhvr>
                                        <p:cTn id="25" dur="1" fill="hold">
                                          <p:stCondLst>
                                            <p:cond delay="0"/>
                                          </p:stCondLst>
                                        </p:cTn>
                                        <p:tgtEl>
                                          <p:spTgt spid="33"/>
                                        </p:tgtEl>
                                        <p:attrNameLst>
                                          <p:attrName>style.visibility</p:attrName>
                                        </p:attrNameLst>
                                      </p:cBhvr>
                                      <p:to>
                                        <p:strVal val="visible"/>
                                      </p:to>
                                    </p:set>
                                    <p:animEffect transition="in" filter="wipe(right)">
                                      <p:cBhvr>
                                        <p:cTn id="26" dur="250"/>
                                        <p:tgtEl>
                                          <p:spTgt spid="33"/>
                                        </p:tgtEl>
                                      </p:cBhvr>
                                    </p:animEffect>
                                  </p:childTnLst>
                                </p:cTn>
                              </p:par>
                              <p:par>
                                <p:cTn id="27" presetID="22" presetClass="entr" presetSubtype="2" fill="hold" nodeType="withEffect">
                                  <p:stCondLst>
                                    <p:cond delay="450"/>
                                  </p:stCondLst>
                                  <p:childTnLst>
                                    <p:set>
                                      <p:cBhvr>
                                        <p:cTn id="28" dur="1" fill="hold">
                                          <p:stCondLst>
                                            <p:cond delay="0"/>
                                          </p:stCondLst>
                                        </p:cTn>
                                        <p:tgtEl>
                                          <p:spTgt spid="17"/>
                                        </p:tgtEl>
                                        <p:attrNameLst>
                                          <p:attrName>style.visibility</p:attrName>
                                        </p:attrNameLst>
                                      </p:cBhvr>
                                      <p:to>
                                        <p:strVal val="visible"/>
                                      </p:to>
                                    </p:set>
                                    <p:animEffect transition="in" filter="wipe(right)">
                                      <p:cBhvr>
                                        <p:cTn id="29" dur="250"/>
                                        <p:tgtEl>
                                          <p:spTgt spid="17"/>
                                        </p:tgtEl>
                                      </p:cBhvr>
                                    </p:animEffect>
                                  </p:childTnLst>
                                </p:cTn>
                              </p:par>
                              <p:par>
                                <p:cTn id="30" presetID="10" presetClass="entr" presetSubtype="0" fill="hold" nodeType="withEffect">
                                  <p:stCondLst>
                                    <p:cond delay="60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1" grpId="0" animBg="1"/>
      <p:bldP spid="13" grpId="0" animBg="1"/>
      <p:bldP spid="36" grpId="0"/>
      <p:bldP spid="37" grpId="0"/>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UI Framework Layering</a:t>
            </a:r>
          </a:p>
        </p:txBody>
      </p:sp>
      <p:sp>
        <p:nvSpPr>
          <p:cNvPr id="27" name="TextBox 26"/>
          <p:cNvSpPr txBox="1"/>
          <p:nvPr/>
        </p:nvSpPr>
        <p:spPr>
          <a:xfrm>
            <a:off x="7440638" y="3571955"/>
            <a:ext cx="2151420" cy="241381"/>
          </a:xfrm>
          <a:prstGeom prst="rect">
            <a:avLst/>
          </a:prstGeom>
          <a:noFill/>
        </p:spPr>
        <p:txBody>
          <a:bodyPr wrap="square" lIns="0" tIns="0" rIns="0" bIns="0" rtlCol="0">
            <a:spAutoFit/>
          </a:bodyPr>
          <a:lstStyle/>
          <a:p>
            <a:pPr defTabSz="914224">
              <a:spcAft>
                <a:spcPts val="588"/>
              </a:spcAft>
              <a:defRPr/>
            </a:pPr>
            <a:r>
              <a:rPr lang="en-US" sz="1568" kern="0" dirty="0">
                <a:solidFill>
                  <a:srgbClr val="0078D7"/>
                </a:solidFill>
                <a:latin typeface="Segoe UI"/>
                <a:cs typeface="Segoe UI Semilight" panose="020B0402040204020203" pitchFamily="34" charset="0"/>
              </a:rPr>
              <a:t>Visual layer</a:t>
            </a:r>
            <a:endParaRPr lang="en-US" sz="1568" kern="0" dirty="0">
              <a:solidFill>
                <a:srgbClr val="0078D7"/>
              </a:solidFill>
              <a:latin typeface="Segoe UI"/>
            </a:endParaRPr>
          </a:p>
        </p:txBody>
      </p:sp>
      <p:sp>
        <p:nvSpPr>
          <p:cNvPr id="28" name="TextBox 27"/>
          <p:cNvSpPr txBox="1"/>
          <p:nvPr/>
        </p:nvSpPr>
        <p:spPr>
          <a:xfrm>
            <a:off x="7440638" y="2367285"/>
            <a:ext cx="2151420" cy="241381"/>
          </a:xfrm>
          <a:prstGeom prst="rect">
            <a:avLst/>
          </a:prstGeom>
          <a:noFill/>
        </p:spPr>
        <p:txBody>
          <a:bodyPr wrap="square" lIns="0" tIns="0" rIns="0" bIns="0" rtlCol="0">
            <a:spAutoFit/>
          </a:bodyPr>
          <a:lstStyle/>
          <a:p>
            <a:pPr defTabSz="914224">
              <a:spcAft>
                <a:spcPts val="588"/>
              </a:spcAft>
              <a:defRPr/>
            </a:pPr>
            <a:r>
              <a:rPr lang="en-US" sz="1568" kern="0" dirty="0">
                <a:solidFill>
                  <a:srgbClr val="00BCF2"/>
                </a:solidFill>
                <a:latin typeface="Segoe UI"/>
                <a:cs typeface="Segoe UI Semilight" panose="020B0402040204020203" pitchFamily="34" charset="0"/>
              </a:rPr>
              <a:t>Framework layer</a:t>
            </a:r>
          </a:p>
        </p:txBody>
      </p:sp>
      <p:sp>
        <p:nvSpPr>
          <p:cNvPr id="29" name="TextBox 28"/>
          <p:cNvSpPr txBox="1"/>
          <p:nvPr/>
        </p:nvSpPr>
        <p:spPr>
          <a:xfrm>
            <a:off x="7440638" y="4776625"/>
            <a:ext cx="2151420" cy="241381"/>
          </a:xfrm>
          <a:prstGeom prst="rect">
            <a:avLst/>
          </a:prstGeom>
          <a:noFill/>
        </p:spPr>
        <p:txBody>
          <a:bodyPr wrap="square" lIns="0" tIns="0" rIns="0" bIns="0" rtlCol="0">
            <a:spAutoFit/>
          </a:bodyPr>
          <a:lstStyle/>
          <a:p>
            <a:pPr defTabSz="914224">
              <a:spcAft>
                <a:spcPts val="588"/>
              </a:spcAft>
              <a:defRPr/>
            </a:pPr>
            <a:r>
              <a:rPr lang="en-US" sz="1568" kern="0" dirty="0">
                <a:solidFill>
                  <a:srgbClr val="002050"/>
                </a:solidFill>
                <a:latin typeface="Segoe UI"/>
                <a:cs typeface="Segoe UI Semilight" panose="020B0402040204020203" pitchFamily="34" charset="0"/>
              </a:rPr>
              <a:t>Graphics layer</a:t>
            </a:r>
            <a:endParaRPr lang="en-US" sz="1568" kern="0" dirty="0">
              <a:solidFill>
                <a:srgbClr val="002050"/>
              </a:solidFill>
              <a:latin typeface="Segoe UI"/>
            </a:endParaRPr>
          </a:p>
        </p:txBody>
      </p:sp>
      <p:sp>
        <p:nvSpPr>
          <p:cNvPr id="32" name="graphics layer"/>
          <p:cNvSpPr>
            <a:spLocks/>
          </p:cNvSpPr>
          <p:nvPr/>
        </p:nvSpPr>
        <p:spPr bwMode="auto">
          <a:xfrm>
            <a:off x="651425" y="4269287"/>
            <a:ext cx="6732285" cy="1256058"/>
          </a:xfrm>
          <a:custGeom>
            <a:avLst/>
            <a:gdLst>
              <a:gd name="T0" fmla="*/ 11588 w 11588"/>
              <a:gd name="T1" fmla="*/ 2162 h 2162"/>
              <a:gd name="T2" fmla="*/ 0 w 11588"/>
              <a:gd name="T3" fmla="*/ 2162 h 2162"/>
              <a:gd name="T4" fmla="*/ 2032 w 11588"/>
              <a:gd name="T5" fmla="*/ 0 h 2162"/>
              <a:gd name="T6" fmla="*/ 9560 w 11588"/>
              <a:gd name="T7" fmla="*/ 0 h 2162"/>
              <a:gd name="T8" fmla="*/ 11588 w 11588"/>
              <a:gd name="T9" fmla="*/ 2162 h 2162"/>
            </a:gdLst>
            <a:ahLst/>
            <a:cxnLst>
              <a:cxn ang="0">
                <a:pos x="T0" y="T1"/>
              </a:cxn>
              <a:cxn ang="0">
                <a:pos x="T2" y="T3"/>
              </a:cxn>
              <a:cxn ang="0">
                <a:pos x="T4" y="T5"/>
              </a:cxn>
              <a:cxn ang="0">
                <a:pos x="T6" y="T7"/>
              </a:cxn>
              <a:cxn ang="0">
                <a:pos x="T8" y="T9"/>
              </a:cxn>
            </a:cxnLst>
            <a:rect l="0" t="0" r="r" b="b"/>
            <a:pathLst>
              <a:path w="11588" h="2162">
                <a:moveTo>
                  <a:pt x="11588" y="2162"/>
                </a:moveTo>
                <a:lnTo>
                  <a:pt x="0" y="2162"/>
                </a:lnTo>
                <a:lnTo>
                  <a:pt x="2032" y="0"/>
                </a:lnTo>
                <a:lnTo>
                  <a:pt x="9560" y="0"/>
                </a:lnTo>
                <a:lnTo>
                  <a:pt x="11588" y="2162"/>
                </a:lnTo>
                <a:close/>
              </a:path>
            </a:pathLst>
          </a:custGeom>
          <a:gradFill>
            <a:gsLst>
              <a:gs pos="0">
                <a:schemeClr val="bg2">
                  <a:lumMod val="10000"/>
                </a:schemeClr>
              </a:gs>
              <a:gs pos="51000">
                <a:srgbClr val="002050"/>
              </a:gs>
              <a:gs pos="100000">
                <a:srgbClr val="002050"/>
              </a:gs>
            </a:gsLst>
            <a:lin ang="5400000" scaled="1"/>
          </a:gradFill>
          <a:ln>
            <a:noFill/>
          </a:ln>
          <a:effectLst>
            <a:outerShdw blurRad="50800" dist="63500" dir="5400000" algn="t" rotWithShape="0">
              <a:prstClr val="black">
                <a:alpha val="70000"/>
              </a:prstClr>
            </a:outerShdw>
          </a:effec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31" name="visual layer"/>
          <p:cNvSpPr>
            <a:spLocks/>
          </p:cNvSpPr>
          <p:nvPr/>
        </p:nvSpPr>
        <p:spPr bwMode="auto">
          <a:xfrm>
            <a:off x="651425" y="3064617"/>
            <a:ext cx="6732285" cy="1256058"/>
          </a:xfrm>
          <a:custGeom>
            <a:avLst/>
            <a:gdLst>
              <a:gd name="T0" fmla="*/ 11588 w 11588"/>
              <a:gd name="T1" fmla="*/ 2162 h 2162"/>
              <a:gd name="T2" fmla="*/ 0 w 11588"/>
              <a:gd name="T3" fmla="*/ 2162 h 2162"/>
              <a:gd name="T4" fmla="*/ 2032 w 11588"/>
              <a:gd name="T5" fmla="*/ 0 h 2162"/>
              <a:gd name="T6" fmla="*/ 9560 w 11588"/>
              <a:gd name="T7" fmla="*/ 0 h 2162"/>
              <a:gd name="T8" fmla="*/ 11588 w 11588"/>
              <a:gd name="T9" fmla="*/ 2162 h 2162"/>
            </a:gdLst>
            <a:ahLst/>
            <a:cxnLst>
              <a:cxn ang="0">
                <a:pos x="T0" y="T1"/>
              </a:cxn>
              <a:cxn ang="0">
                <a:pos x="T2" y="T3"/>
              </a:cxn>
              <a:cxn ang="0">
                <a:pos x="T4" y="T5"/>
              </a:cxn>
              <a:cxn ang="0">
                <a:pos x="T6" y="T7"/>
              </a:cxn>
              <a:cxn ang="0">
                <a:pos x="T8" y="T9"/>
              </a:cxn>
            </a:cxnLst>
            <a:rect l="0" t="0" r="r" b="b"/>
            <a:pathLst>
              <a:path w="11588" h="2162">
                <a:moveTo>
                  <a:pt x="11588" y="2162"/>
                </a:moveTo>
                <a:lnTo>
                  <a:pt x="0" y="2162"/>
                </a:lnTo>
                <a:lnTo>
                  <a:pt x="2032" y="0"/>
                </a:lnTo>
                <a:lnTo>
                  <a:pt x="9560" y="0"/>
                </a:lnTo>
                <a:lnTo>
                  <a:pt x="11588" y="2162"/>
                </a:lnTo>
                <a:close/>
              </a:path>
            </a:pathLst>
          </a:custGeom>
          <a:gradFill>
            <a:gsLst>
              <a:gs pos="0">
                <a:srgbClr val="002050"/>
              </a:gs>
              <a:gs pos="51000">
                <a:srgbClr val="0078D7"/>
              </a:gs>
              <a:gs pos="100000">
                <a:srgbClr val="0078D7"/>
              </a:gs>
            </a:gsLst>
            <a:lin ang="5400000" scaled="1"/>
          </a:gra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3" name="framework layer"/>
          <p:cNvSpPr>
            <a:spLocks/>
          </p:cNvSpPr>
          <p:nvPr/>
        </p:nvSpPr>
        <p:spPr bwMode="auto">
          <a:xfrm>
            <a:off x="651425" y="1859947"/>
            <a:ext cx="6732285" cy="1256058"/>
          </a:xfrm>
          <a:custGeom>
            <a:avLst/>
            <a:gdLst>
              <a:gd name="T0" fmla="*/ 11588 w 11588"/>
              <a:gd name="T1" fmla="*/ 2162 h 2162"/>
              <a:gd name="T2" fmla="*/ 0 w 11588"/>
              <a:gd name="T3" fmla="*/ 2162 h 2162"/>
              <a:gd name="T4" fmla="*/ 2032 w 11588"/>
              <a:gd name="T5" fmla="*/ 0 h 2162"/>
              <a:gd name="T6" fmla="*/ 9560 w 11588"/>
              <a:gd name="T7" fmla="*/ 0 h 2162"/>
              <a:gd name="T8" fmla="*/ 11588 w 11588"/>
              <a:gd name="T9" fmla="*/ 2162 h 2162"/>
            </a:gdLst>
            <a:ahLst/>
            <a:cxnLst>
              <a:cxn ang="0">
                <a:pos x="T0" y="T1"/>
              </a:cxn>
              <a:cxn ang="0">
                <a:pos x="T2" y="T3"/>
              </a:cxn>
              <a:cxn ang="0">
                <a:pos x="T4" y="T5"/>
              </a:cxn>
              <a:cxn ang="0">
                <a:pos x="T6" y="T7"/>
              </a:cxn>
              <a:cxn ang="0">
                <a:pos x="T8" y="T9"/>
              </a:cxn>
            </a:cxnLst>
            <a:rect l="0" t="0" r="r" b="b"/>
            <a:pathLst>
              <a:path w="11588" h="2162">
                <a:moveTo>
                  <a:pt x="11588" y="2162"/>
                </a:moveTo>
                <a:lnTo>
                  <a:pt x="0" y="2162"/>
                </a:lnTo>
                <a:lnTo>
                  <a:pt x="2032" y="0"/>
                </a:lnTo>
                <a:lnTo>
                  <a:pt x="9560" y="0"/>
                </a:lnTo>
                <a:lnTo>
                  <a:pt x="11588" y="2162"/>
                </a:lnTo>
                <a:close/>
              </a:path>
            </a:pathLst>
          </a:custGeom>
          <a:solidFill>
            <a:srgbClr val="00BCF2"/>
          </a:soli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36" name="TextBox 35"/>
          <p:cNvSpPr txBox="1"/>
          <p:nvPr/>
        </p:nvSpPr>
        <p:spPr>
          <a:xfrm>
            <a:off x="2714623" y="2661185"/>
            <a:ext cx="2605887" cy="298709"/>
          </a:xfrm>
          <a:prstGeom prst="rect">
            <a:avLst/>
          </a:prstGeom>
          <a:noFill/>
        </p:spPr>
        <p:txBody>
          <a:bodyPr wrap="square" lIns="0" tIns="0" rIns="0" bIns="0" rtlCol="0" anchor="ctr" anchorCtr="1">
            <a:spAutoFit/>
          </a:bodyPr>
          <a:lstStyle/>
          <a:p>
            <a:pPr defTabSz="914367">
              <a:lnSpc>
                <a:spcPct val="90000"/>
              </a:lnSpc>
              <a:spcAft>
                <a:spcPts val="588"/>
              </a:spcAft>
              <a:defRPr/>
            </a:pPr>
            <a:r>
              <a:rPr lang="en-US" sz="2157" kern="0" dirty="0" err="1">
                <a:solidFill>
                  <a:srgbClr val="FFFFFF"/>
                </a:solidFill>
                <a:latin typeface="Segoe UI Semilight" panose="020B0402040204020203" pitchFamily="34" charset="0"/>
                <a:cs typeface="Segoe UI Semilight" panose="020B0402040204020203" pitchFamily="34" charset="0"/>
              </a:rPr>
              <a:t>Windows.UI.XAML</a:t>
            </a:r>
            <a:endParaRPr lang="en-US" sz="2157" kern="0" dirty="0">
              <a:solidFill>
                <a:srgbClr val="FFFFFF"/>
              </a:solidFill>
              <a:latin typeface="Segoe UI Semilight" panose="020B0402040204020203" pitchFamily="34" charset="0"/>
              <a:cs typeface="Segoe UI Semilight" panose="020B0402040204020203" pitchFamily="34" charset="0"/>
            </a:endParaRPr>
          </a:p>
        </p:txBody>
      </p:sp>
      <p:sp>
        <p:nvSpPr>
          <p:cNvPr id="37" name="TextBox 36"/>
          <p:cNvSpPr txBox="1"/>
          <p:nvPr/>
        </p:nvSpPr>
        <p:spPr>
          <a:xfrm>
            <a:off x="2445862" y="3865855"/>
            <a:ext cx="3143409" cy="298709"/>
          </a:xfrm>
          <a:prstGeom prst="rect">
            <a:avLst/>
          </a:prstGeom>
          <a:noFill/>
        </p:spPr>
        <p:txBody>
          <a:bodyPr wrap="square" lIns="0" tIns="0" rIns="0" bIns="0" rtlCol="0" anchor="ctr" anchorCtr="1">
            <a:spAutoFit/>
          </a:bodyPr>
          <a:lstStyle/>
          <a:p>
            <a:pPr defTabSz="914367">
              <a:lnSpc>
                <a:spcPct val="90000"/>
              </a:lnSpc>
              <a:spcAft>
                <a:spcPts val="588"/>
              </a:spcAft>
              <a:defRPr/>
            </a:pPr>
            <a:r>
              <a:rPr lang="en-US" sz="2157" kern="0" dirty="0" err="1">
                <a:solidFill>
                  <a:srgbClr val="FFFFFF"/>
                </a:solidFill>
                <a:latin typeface="Segoe UI Semilight" panose="020B0402040204020203" pitchFamily="34" charset="0"/>
                <a:cs typeface="Segoe UI Semilight" panose="020B0402040204020203" pitchFamily="34" charset="0"/>
              </a:rPr>
              <a:t>Windows.UI.Composition</a:t>
            </a:r>
            <a:endParaRPr lang="en-US" sz="2157" kern="0" dirty="0">
              <a:solidFill>
                <a:srgbClr val="FFFFFF"/>
              </a:solidFill>
              <a:latin typeface="Segoe UI Semilight" panose="020B0402040204020203" pitchFamily="34" charset="0"/>
              <a:cs typeface="Segoe UI Semilight" panose="020B0402040204020203" pitchFamily="34" charset="0"/>
            </a:endParaRPr>
          </a:p>
        </p:txBody>
      </p:sp>
      <p:sp>
        <p:nvSpPr>
          <p:cNvPr id="38" name="TextBox 37"/>
          <p:cNvSpPr txBox="1"/>
          <p:nvPr/>
        </p:nvSpPr>
        <p:spPr>
          <a:xfrm>
            <a:off x="2714623" y="5120146"/>
            <a:ext cx="2605887" cy="298709"/>
          </a:xfrm>
          <a:prstGeom prst="rect">
            <a:avLst/>
          </a:prstGeom>
          <a:noFill/>
        </p:spPr>
        <p:txBody>
          <a:bodyPr wrap="square" lIns="0" tIns="0" rIns="0" bIns="0" rtlCol="0" anchor="ctr" anchorCtr="1">
            <a:spAutoFit/>
          </a:bodyPr>
          <a:lstStyle/>
          <a:p>
            <a:pPr defTabSz="914367">
              <a:lnSpc>
                <a:spcPct val="90000"/>
              </a:lnSpc>
              <a:spcAft>
                <a:spcPts val="588"/>
              </a:spcAft>
              <a:defRPr/>
            </a:pPr>
            <a:r>
              <a:rPr lang="en-US" sz="2157" kern="0" dirty="0">
                <a:solidFill>
                  <a:srgbClr val="FFFFFF"/>
                </a:solidFill>
                <a:latin typeface="Segoe UI Semilight" panose="020B0402040204020203" pitchFamily="34" charset="0"/>
                <a:cs typeface="Segoe UI Semilight" panose="020B0402040204020203" pitchFamily="34" charset="0"/>
              </a:rPr>
              <a:t>DirectX Family</a:t>
            </a:r>
          </a:p>
        </p:txBody>
      </p:sp>
      <p:sp>
        <p:nvSpPr>
          <p:cNvPr id="11" name="Freeform 10"/>
          <p:cNvSpPr>
            <a:spLocks/>
          </p:cNvSpPr>
          <p:nvPr/>
        </p:nvSpPr>
        <p:spPr bwMode="auto">
          <a:xfrm>
            <a:off x="9752611" y="1859947"/>
            <a:ext cx="467353" cy="3665398"/>
          </a:xfrm>
          <a:custGeom>
            <a:avLst/>
            <a:gdLst>
              <a:gd name="T0" fmla="*/ 90 w 137"/>
              <a:gd name="T1" fmla="*/ 1073 h 1096"/>
              <a:gd name="T2" fmla="*/ 90 w 137"/>
              <a:gd name="T3" fmla="*/ 78 h 1096"/>
              <a:gd name="T4" fmla="*/ 41 w 137"/>
              <a:gd name="T5" fmla="*/ 127 h 1096"/>
              <a:gd name="T6" fmla="*/ 9 w 137"/>
              <a:gd name="T7" fmla="*/ 127 h 1096"/>
              <a:gd name="T8" fmla="*/ 9 w 137"/>
              <a:gd name="T9" fmla="*/ 93 h 1096"/>
              <a:gd name="T10" fmla="*/ 96 w 137"/>
              <a:gd name="T11" fmla="*/ 6 h 1096"/>
              <a:gd name="T12" fmla="*/ 98 w 137"/>
              <a:gd name="T13" fmla="*/ 6 h 1096"/>
              <a:gd name="T14" fmla="*/ 99 w 137"/>
              <a:gd name="T15" fmla="*/ 5 h 1096"/>
              <a:gd name="T16" fmla="*/ 99 w 137"/>
              <a:gd name="T17" fmla="*/ 4 h 1096"/>
              <a:gd name="T18" fmla="*/ 100 w 137"/>
              <a:gd name="T19" fmla="*/ 4 h 1096"/>
              <a:gd name="T20" fmla="*/ 102 w 137"/>
              <a:gd name="T21" fmla="*/ 2 h 1096"/>
              <a:gd name="T22" fmla="*/ 102 w 137"/>
              <a:gd name="T23" fmla="*/ 2 h 1096"/>
              <a:gd name="T24" fmla="*/ 103 w 137"/>
              <a:gd name="T25" fmla="*/ 1 h 1096"/>
              <a:gd name="T26" fmla="*/ 104 w 137"/>
              <a:gd name="T27" fmla="*/ 1 h 1096"/>
              <a:gd name="T28" fmla="*/ 106 w 137"/>
              <a:gd name="T29" fmla="*/ 1 h 1096"/>
              <a:gd name="T30" fmla="*/ 107 w 137"/>
              <a:gd name="T31" fmla="*/ 0 h 1096"/>
              <a:gd name="T32" fmla="*/ 107 w 137"/>
              <a:gd name="T33" fmla="*/ 0 h 1096"/>
              <a:gd name="T34" fmla="*/ 108 w 137"/>
              <a:gd name="T35" fmla="*/ 0 h 1096"/>
              <a:gd name="T36" fmla="*/ 110 w 137"/>
              <a:gd name="T37" fmla="*/ 0 h 1096"/>
              <a:gd name="T38" fmla="*/ 111 w 137"/>
              <a:gd name="T39" fmla="*/ 0 h 1096"/>
              <a:gd name="T40" fmla="*/ 115 w 137"/>
              <a:gd name="T41" fmla="*/ 0 h 1096"/>
              <a:gd name="T42" fmla="*/ 117 w 137"/>
              <a:gd name="T43" fmla="*/ 0 h 1096"/>
              <a:gd name="T44" fmla="*/ 118 w 137"/>
              <a:gd name="T45" fmla="*/ 0 h 1096"/>
              <a:gd name="T46" fmla="*/ 119 w 137"/>
              <a:gd name="T47" fmla="*/ 0 h 1096"/>
              <a:gd name="T48" fmla="*/ 121 w 137"/>
              <a:gd name="T49" fmla="*/ 0 h 1096"/>
              <a:gd name="T50" fmla="*/ 121 w 137"/>
              <a:gd name="T51" fmla="*/ 1 h 1096"/>
              <a:gd name="T52" fmla="*/ 122 w 137"/>
              <a:gd name="T53" fmla="*/ 1 h 1096"/>
              <a:gd name="T54" fmla="*/ 123 w 137"/>
              <a:gd name="T55" fmla="*/ 1 h 1096"/>
              <a:gd name="T56" fmla="*/ 125 w 137"/>
              <a:gd name="T57" fmla="*/ 2 h 1096"/>
              <a:gd name="T58" fmla="*/ 125 w 137"/>
              <a:gd name="T59" fmla="*/ 2 h 1096"/>
              <a:gd name="T60" fmla="*/ 126 w 137"/>
              <a:gd name="T61" fmla="*/ 4 h 1096"/>
              <a:gd name="T62" fmla="*/ 127 w 137"/>
              <a:gd name="T63" fmla="*/ 4 h 1096"/>
              <a:gd name="T64" fmla="*/ 129 w 137"/>
              <a:gd name="T65" fmla="*/ 5 h 1096"/>
              <a:gd name="T66" fmla="*/ 130 w 137"/>
              <a:gd name="T67" fmla="*/ 6 h 1096"/>
              <a:gd name="T68" fmla="*/ 130 w 137"/>
              <a:gd name="T69" fmla="*/ 6 h 1096"/>
              <a:gd name="T70" fmla="*/ 130 w 137"/>
              <a:gd name="T71" fmla="*/ 6 h 1096"/>
              <a:gd name="T72" fmla="*/ 131 w 137"/>
              <a:gd name="T73" fmla="*/ 8 h 1096"/>
              <a:gd name="T74" fmla="*/ 133 w 137"/>
              <a:gd name="T75" fmla="*/ 9 h 1096"/>
              <a:gd name="T76" fmla="*/ 133 w 137"/>
              <a:gd name="T77" fmla="*/ 9 h 1096"/>
              <a:gd name="T78" fmla="*/ 134 w 137"/>
              <a:gd name="T79" fmla="*/ 10 h 1096"/>
              <a:gd name="T80" fmla="*/ 134 w 137"/>
              <a:gd name="T81" fmla="*/ 12 h 1096"/>
              <a:gd name="T82" fmla="*/ 134 w 137"/>
              <a:gd name="T83" fmla="*/ 13 h 1096"/>
              <a:gd name="T84" fmla="*/ 135 w 137"/>
              <a:gd name="T85" fmla="*/ 13 h 1096"/>
              <a:gd name="T86" fmla="*/ 135 w 137"/>
              <a:gd name="T87" fmla="*/ 14 h 1096"/>
              <a:gd name="T88" fmla="*/ 135 w 137"/>
              <a:gd name="T89" fmla="*/ 16 h 1096"/>
              <a:gd name="T90" fmla="*/ 135 w 137"/>
              <a:gd name="T91" fmla="*/ 17 h 1096"/>
              <a:gd name="T92" fmla="*/ 137 w 137"/>
              <a:gd name="T93" fmla="*/ 18 h 1096"/>
              <a:gd name="T94" fmla="*/ 137 w 137"/>
              <a:gd name="T95" fmla="*/ 20 h 1096"/>
              <a:gd name="T96" fmla="*/ 137 w 137"/>
              <a:gd name="T97" fmla="*/ 20 h 1096"/>
              <a:gd name="T98" fmla="*/ 137 w 137"/>
              <a:gd name="T99" fmla="*/ 22 h 1096"/>
              <a:gd name="T100" fmla="*/ 137 w 137"/>
              <a:gd name="T101" fmla="*/ 1073 h 1096"/>
              <a:gd name="T102" fmla="*/ 114 w 137"/>
              <a:gd name="T103" fmla="*/ 1096 h 1096"/>
              <a:gd name="T104" fmla="*/ 90 w 137"/>
              <a:gd name="T105" fmla="*/ 1073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096">
                <a:moveTo>
                  <a:pt x="90" y="1073"/>
                </a:moveTo>
                <a:cubicBezTo>
                  <a:pt x="90" y="685"/>
                  <a:pt x="90" y="78"/>
                  <a:pt x="90" y="78"/>
                </a:cubicBezTo>
                <a:cubicBezTo>
                  <a:pt x="41" y="127"/>
                  <a:pt x="41" y="127"/>
                  <a:pt x="41" y="127"/>
                </a:cubicBezTo>
                <a:cubicBezTo>
                  <a:pt x="32" y="136"/>
                  <a:pt x="17" y="136"/>
                  <a:pt x="9" y="127"/>
                </a:cubicBezTo>
                <a:cubicBezTo>
                  <a:pt x="0" y="117"/>
                  <a:pt x="0" y="103"/>
                  <a:pt x="9" y="93"/>
                </a:cubicBezTo>
                <a:cubicBezTo>
                  <a:pt x="96" y="6"/>
                  <a:pt x="96" y="6"/>
                  <a:pt x="96" y="6"/>
                </a:cubicBezTo>
                <a:cubicBezTo>
                  <a:pt x="96" y="6"/>
                  <a:pt x="96" y="6"/>
                  <a:pt x="98" y="6"/>
                </a:cubicBezTo>
                <a:cubicBezTo>
                  <a:pt x="98" y="5"/>
                  <a:pt x="98" y="5"/>
                  <a:pt x="99" y="5"/>
                </a:cubicBezTo>
                <a:cubicBezTo>
                  <a:pt x="99" y="4"/>
                  <a:pt x="99" y="4"/>
                  <a:pt x="99" y="4"/>
                </a:cubicBezTo>
                <a:cubicBezTo>
                  <a:pt x="100" y="4"/>
                  <a:pt x="100" y="4"/>
                  <a:pt x="100" y="4"/>
                </a:cubicBezTo>
                <a:cubicBezTo>
                  <a:pt x="100" y="2"/>
                  <a:pt x="100" y="2"/>
                  <a:pt x="102" y="2"/>
                </a:cubicBezTo>
                <a:cubicBezTo>
                  <a:pt x="102" y="2"/>
                  <a:pt x="102" y="2"/>
                  <a:pt x="102" y="2"/>
                </a:cubicBezTo>
                <a:cubicBezTo>
                  <a:pt x="103" y="2"/>
                  <a:pt x="103" y="1"/>
                  <a:pt x="103" y="1"/>
                </a:cubicBezTo>
                <a:cubicBezTo>
                  <a:pt x="104" y="1"/>
                  <a:pt x="104" y="1"/>
                  <a:pt x="104" y="1"/>
                </a:cubicBezTo>
                <a:cubicBezTo>
                  <a:pt x="104" y="1"/>
                  <a:pt x="104" y="1"/>
                  <a:pt x="106" y="1"/>
                </a:cubicBezTo>
                <a:cubicBezTo>
                  <a:pt x="106" y="1"/>
                  <a:pt x="106" y="1"/>
                  <a:pt x="107" y="0"/>
                </a:cubicBezTo>
                <a:cubicBezTo>
                  <a:pt x="107" y="0"/>
                  <a:pt x="107" y="0"/>
                  <a:pt x="107" y="0"/>
                </a:cubicBezTo>
                <a:cubicBezTo>
                  <a:pt x="108" y="0"/>
                  <a:pt x="108" y="0"/>
                  <a:pt x="108" y="0"/>
                </a:cubicBezTo>
                <a:cubicBezTo>
                  <a:pt x="110" y="0"/>
                  <a:pt x="110" y="0"/>
                  <a:pt x="110" y="0"/>
                </a:cubicBezTo>
                <a:cubicBezTo>
                  <a:pt x="111" y="0"/>
                  <a:pt x="111" y="0"/>
                  <a:pt x="111" y="0"/>
                </a:cubicBezTo>
                <a:cubicBezTo>
                  <a:pt x="113" y="0"/>
                  <a:pt x="114" y="0"/>
                  <a:pt x="115" y="0"/>
                </a:cubicBezTo>
                <a:cubicBezTo>
                  <a:pt x="117" y="0"/>
                  <a:pt x="117" y="0"/>
                  <a:pt x="117" y="0"/>
                </a:cubicBezTo>
                <a:cubicBezTo>
                  <a:pt x="118" y="0"/>
                  <a:pt x="118" y="0"/>
                  <a:pt x="118" y="0"/>
                </a:cubicBezTo>
                <a:cubicBezTo>
                  <a:pt x="119" y="0"/>
                  <a:pt x="119" y="0"/>
                  <a:pt x="119" y="0"/>
                </a:cubicBezTo>
                <a:cubicBezTo>
                  <a:pt x="119" y="0"/>
                  <a:pt x="119" y="0"/>
                  <a:pt x="121" y="0"/>
                </a:cubicBezTo>
                <a:cubicBezTo>
                  <a:pt x="121" y="1"/>
                  <a:pt x="121" y="1"/>
                  <a:pt x="121" y="1"/>
                </a:cubicBezTo>
                <a:cubicBezTo>
                  <a:pt x="122" y="1"/>
                  <a:pt x="122" y="1"/>
                  <a:pt x="122" y="1"/>
                </a:cubicBezTo>
                <a:cubicBezTo>
                  <a:pt x="123" y="1"/>
                  <a:pt x="123" y="1"/>
                  <a:pt x="123" y="1"/>
                </a:cubicBezTo>
                <a:cubicBezTo>
                  <a:pt x="125" y="2"/>
                  <a:pt x="125" y="2"/>
                  <a:pt x="125" y="2"/>
                </a:cubicBezTo>
                <a:cubicBezTo>
                  <a:pt x="125" y="2"/>
                  <a:pt x="125" y="2"/>
                  <a:pt x="125" y="2"/>
                </a:cubicBezTo>
                <a:cubicBezTo>
                  <a:pt x="126" y="2"/>
                  <a:pt x="126" y="2"/>
                  <a:pt x="126" y="4"/>
                </a:cubicBezTo>
                <a:cubicBezTo>
                  <a:pt x="127" y="4"/>
                  <a:pt x="127" y="4"/>
                  <a:pt x="127" y="4"/>
                </a:cubicBezTo>
                <a:cubicBezTo>
                  <a:pt x="127" y="4"/>
                  <a:pt x="127" y="4"/>
                  <a:pt x="129" y="5"/>
                </a:cubicBezTo>
                <a:cubicBezTo>
                  <a:pt x="129" y="5"/>
                  <a:pt x="129" y="5"/>
                  <a:pt x="130" y="6"/>
                </a:cubicBezTo>
                <a:cubicBezTo>
                  <a:pt x="130" y="6"/>
                  <a:pt x="130" y="6"/>
                  <a:pt x="130" y="6"/>
                </a:cubicBezTo>
                <a:cubicBezTo>
                  <a:pt x="130" y="6"/>
                  <a:pt x="130" y="6"/>
                  <a:pt x="130" y="6"/>
                </a:cubicBezTo>
                <a:cubicBezTo>
                  <a:pt x="131" y="8"/>
                  <a:pt x="131" y="8"/>
                  <a:pt x="131" y="8"/>
                </a:cubicBezTo>
                <a:cubicBezTo>
                  <a:pt x="131" y="8"/>
                  <a:pt x="131" y="9"/>
                  <a:pt x="133" y="9"/>
                </a:cubicBezTo>
                <a:cubicBezTo>
                  <a:pt x="133" y="9"/>
                  <a:pt x="133" y="9"/>
                  <a:pt x="133" y="9"/>
                </a:cubicBezTo>
                <a:cubicBezTo>
                  <a:pt x="133" y="10"/>
                  <a:pt x="133" y="10"/>
                  <a:pt x="134" y="10"/>
                </a:cubicBezTo>
                <a:cubicBezTo>
                  <a:pt x="134" y="12"/>
                  <a:pt x="134" y="12"/>
                  <a:pt x="134" y="12"/>
                </a:cubicBezTo>
                <a:cubicBezTo>
                  <a:pt x="134" y="12"/>
                  <a:pt x="134" y="12"/>
                  <a:pt x="134" y="13"/>
                </a:cubicBezTo>
                <a:cubicBezTo>
                  <a:pt x="135" y="13"/>
                  <a:pt x="135" y="13"/>
                  <a:pt x="135" y="13"/>
                </a:cubicBezTo>
                <a:cubicBezTo>
                  <a:pt x="135" y="14"/>
                  <a:pt x="135" y="14"/>
                  <a:pt x="135" y="14"/>
                </a:cubicBezTo>
                <a:cubicBezTo>
                  <a:pt x="135" y="16"/>
                  <a:pt x="135" y="16"/>
                  <a:pt x="135" y="16"/>
                </a:cubicBezTo>
                <a:cubicBezTo>
                  <a:pt x="135" y="17"/>
                  <a:pt x="135" y="17"/>
                  <a:pt x="135" y="17"/>
                </a:cubicBezTo>
                <a:cubicBezTo>
                  <a:pt x="137" y="17"/>
                  <a:pt x="137" y="17"/>
                  <a:pt x="137" y="18"/>
                </a:cubicBezTo>
                <a:cubicBezTo>
                  <a:pt x="137" y="18"/>
                  <a:pt x="137" y="18"/>
                  <a:pt x="137" y="20"/>
                </a:cubicBezTo>
                <a:cubicBezTo>
                  <a:pt x="137" y="20"/>
                  <a:pt x="137" y="20"/>
                  <a:pt x="137" y="20"/>
                </a:cubicBezTo>
                <a:cubicBezTo>
                  <a:pt x="137" y="21"/>
                  <a:pt x="137" y="22"/>
                  <a:pt x="137" y="22"/>
                </a:cubicBezTo>
                <a:cubicBezTo>
                  <a:pt x="137" y="466"/>
                  <a:pt x="137" y="1073"/>
                  <a:pt x="137" y="1073"/>
                </a:cubicBezTo>
                <a:cubicBezTo>
                  <a:pt x="137" y="1085"/>
                  <a:pt x="126" y="1096"/>
                  <a:pt x="114" y="1096"/>
                </a:cubicBezTo>
                <a:cubicBezTo>
                  <a:pt x="100" y="1096"/>
                  <a:pt x="90" y="1085"/>
                  <a:pt x="90" y="1073"/>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30" name="Freeform 29"/>
          <p:cNvSpPr>
            <a:spLocks/>
          </p:cNvSpPr>
          <p:nvPr/>
        </p:nvSpPr>
        <p:spPr bwMode="auto">
          <a:xfrm flipH="1" flipV="1">
            <a:off x="10286862" y="1859947"/>
            <a:ext cx="467353" cy="3665398"/>
          </a:xfrm>
          <a:custGeom>
            <a:avLst/>
            <a:gdLst>
              <a:gd name="T0" fmla="*/ 90 w 137"/>
              <a:gd name="T1" fmla="*/ 1073 h 1096"/>
              <a:gd name="T2" fmla="*/ 90 w 137"/>
              <a:gd name="T3" fmla="*/ 78 h 1096"/>
              <a:gd name="T4" fmla="*/ 41 w 137"/>
              <a:gd name="T5" fmla="*/ 127 h 1096"/>
              <a:gd name="T6" fmla="*/ 9 w 137"/>
              <a:gd name="T7" fmla="*/ 127 h 1096"/>
              <a:gd name="T8" fmla="*/ 9 w 137"/>
              <a:gd name="T9" fmla="*/ 93 h 1096"/>
              <a:gd name="T10" fmla="*/ 96 w 137"/>
              <a:gd name="T11" fmla="*/ 6 h 1096"/>
              <a:gd name="T12" fmla="*/ 98 w 137"/>
              <a:gd name="T13" fmla="*/ 6 h 1096"/>
              <a:gd name="T14" fmla="*/ 99 w 137"/>
              <a:gd name="T15" fmla="*/ 5 h 1096"/>
              <a:gd name="T16" fmla="*/ 99 w 137"/>
              <a:gd name="T17" fmla="*/ 4 h 1096"/>
              <a:gd name="T18" fmla="*/ 100 w 137"/>
              <a:gd name="T19" fmla="*/ 4 h 1096"/>
              <a:gd name="T20" fmla="*/ 102 w 137"/>
              <a:gd name="T21" fmla="*/ 2 h 1096"/>
              <a:gd name="T22" fmla="*/ 102 w 137"/>
              <a:gd name="T23" fmla="*/ 2 h 1096"/>
              <a:gd name="T24" fmla="*/ 103 w 137"/>
              <a:gd name="T25" fmla="*/ 1 h 1096"/>
              <a:gd name="T26" fmla="*/ 104 w 137"/>
              <a:gd name="T27" fmla="*/ 1 h 1096"/>
              <a:gd name="T28" fmla="*/ 106 w 137"/>
              <a:gd name="T29" fmla="*/ 1 h 1096"/>
              <a:gd name="T30" fmla="*/ 107 w 137"/>
              <a:gd name="T31" fmla="*/ 0 h 1096"/>
              <a:gd name="T32" fmla="*/ 107 w 137"/>
              <a:gd name="T33" fmla="*/ 0 h 1096"/>
              <a:gd name="T34" fmla="*/ 108 w 137"/>
              <a:gd name="T35" fmla="*/ 0 h 1096"/>
              <a:gd name="T36" fmla="*/ 110 w 137"/>
              <a:gd name="T37" fmla="*/ 0 h 1096"/>
              <a:gd name="T38" fmla="*/ 111 w 137"/>
              <a:gd name="T39" fmla="*/ 0 h 1096"/>
              <a:gd name="T40" fmla="*/ 115 w 137"/>
              <a:gd name="T41" fmla="*/ 0 h 1096"/>
              <a:gd name="T42" fmla="*/ 117 w 137"/>
              <a:gd name="T43" fmla="*/ 0 h 1096"/>
              <a:gd name="T44" fmla="*/ 118 w 137"/>
              <a:gd name="T45" fmla="*/ 0 h 1096"/>
              <a:gd name="T46" fmla="*/ 119 w 137"/>
              <a:gd name="T47" fmla="*/ 0 h 1096"/>
              <a:gd name="T48" fmla="*/ 121 w 137"/>
              <a:gd name="T49" fmla="*/ 0 h 1096"/>
              <a:gd name="T50" fmla="*/ 121 w 137"/>
              <a:gd name="T51" fmla="*/ 1 h 1096"/>
              <a:gd name="T52" fmla="*/ 122 w 137"/>
              <a:gd name="T53" fmla="*/ 1 h 1096"/>
              <a:gd name="T54" fmla="*/ 123 w 137"/>
              <a:gd name="T55" fmla="*/ 1 h 1096"/>
              <a:gd name="T56" fmla="*/ 125 w 137"/>
              <a:gd name="T57" fmla="*/ 2 h 1096"/>
              <a:gd name="T58" fmla="*/ 125 w 137"/>
              <a:gd name="T59" fmla="*/ 2 h 1096"/>
              <a:gd name="T60" fmla="*/ 126 w 137"/>
              <a:gd name="T61" fmla="*/ 4 h 1096"/>
              <a:gd name="T62" fmla="*/ 127 w 137"/>
              <a:gd name="T63" fmla="*/ 4 h 1096"/>
              <a:gd name="T64" fmla="*/ 129 w 137"/>
              <a:gd name="T65" fmla="*/ 5 h 1096"/>
              <a:gd name="T66" fmla="*/ 130 w 137"/>
              <a:gd name="T67" fmla="*/ 6 h 1096"/>
              <a:gd name="T68" fmla="*/ 130 w 137"/>
              <a:gd name="T69" fmla="*/ 6 h 1096"/>
              <a:gd name="T70" fmla="*/ 130 w 137"/>
              <a:gd name="T71" fmla="*/ 6 h 1096"/>
              <a:gd name="T72" fmla="*/ 131 w 137"/>
              <a:gd name="T73" fmla="*/ 8 h 1096"/>
              <a:gd name="T74" fmla="*/ 133 w 137"/>
              <a:gd name="T75" fmla="*/ 9 h 1096"/>
              <a:gd name="T76" fmla="*/ 133 w 137"/>
              <a:gd name="T77" fmla="*/ 9 h 1096"/>
              <a:gd name="T78" fmla="*/ 134 w 137"/>
              <a:gd name="T79" fmla="*/ 10 h 1096"/>
              <a:gd name="T80" fmla="*/ 134 w 137"/>
              <a:gd name="T81" fmla="*/ 12 h 1096"/>
              <a:gd name="T82" fmla="*/ 134 w 137"/>
              <a:gd name="T83" fmla="*/ 13 h 1096"/>
              <a:gd name="T84" fmla="*/ 135 w 137"/>
              <a:gd name="T85" fmla="*/ 13 h 1096"/>
              <a:gd name="T86" fmla="*/ 135 w 137"/>
              <a:gd name="T87" fmla="*/ 14 h 1096"/>
              <a:gd name="T88" fmla="*/ 135 w 137"/>
              <a:gd name="T89" fmla="*/ 16 h 1096"/>
              <a:gd name="T90" fmla="*/ 135 w 137"/>
              <a:gd name="T91" fmla="*/ 17 h 1096"/>
              <a:gd name="T92" fmla="*/ 137 w 137"/>
              <a:gd name="T93" fmla="*/ 18 h 1096"/>
              <a:gd name="T94" fmla="*/ 137 w 137"/>
              <a:gd name="T95" fmla="*/ 20 h 1096"/>
              <a:gd name="T96" fmla="*/ 137 w 137"/>
              <a:gd name="T97" fmla="*/ 20 h 1096"/>
              <a:gd name="T98" fmla="*/ 137 w 137"/>
              <a:gd name="T99" fmla="*/ 22 h 1096"/>
              <a:gd name="T100" fmla="*/ 137 w 137"/>
              <a:gd name="T101" fmla="*/ 1073 h 1096"/>
              <a:gd name="T102" fmla="*/ 114 w 137"/>
              <a:gd name="T103" fmla="*/ 1096 h 1096"/>
              <a:gd name="T104" fmla="*/ 90 w 137"/>
              <a:gd name="T105" fmla="*/ 1073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096">
                <a:moveTo>
                  <a:pt x="90" y="1073"/>
                </a:moveTo>
                <a:cubicBezTo>
                  <a:pt x="90" y="685"/>
                  <a:pt x="90" y="78"/>
                  <a:pt x="90" y="78"/>
                </a:cubicBezTo>
                <a:cubicBezTo>
                  <a:pt x="41" y="127"/>
                  <a:pt x="41" y="127"/>
                  <a:pt x="41" y="127"/>
                </a:cubicBezTo>
                <a:cubicBezTo>
                  <a:pt x="32" y="136"/>
                  <a:pt x="17" y="136"/>
                  <a:pt x="9" y="127"/>
                </a:cubicBezTo>
                <a:cubicBezTo>
                  <a:pt x="0" y="117"/>
                  <a:pt x="0" y="103"/>
                  <a:pt x="9" y="93"/>
                </a:cubicBezTo>
                <a:cubicBezTo>
                  <a:pt x="96" y="6"/>
                  <a:pt x="96" y="6"/>
                  <a:pt x="96" y="6"/>
                </a:cubicBezTo>
                <a:cubicBezTo>
                  <a:pt x="96" y="6"/>
                  <a:pt x="96" y="6"/>
                  <a:pt x="98" y="6"/>
                </a:cubicBezTo>
                <a:cubicBezTo>
                  <a:pt x="98" y="5"/>
                  <a:pt x="98" y="5"/>
                  <a:pt x="99" y="5"/>
                </a:cubicBezTo>
                <a:cubicBezTo>
                  <a:pt x="99" y="4"/>
                  <a:pt x="99" y="4"/>
                  <a:pt x="99" y="4"/>
                </a:cubicBezTo>
                <a:cubicBezTo>
                  <a:pt x="100" y="4"/>
                  <a:pt x="100" y="4"/>
                  <a:pt x="100" y="4"/>
                </a:cubicBezTo>
                <a:cubicBezTo>
                  <a:pt x="100" y="2"/>
                  <a:pt x="100" y="2"/>
                  <a:pt x="102" y="2"/>
                </a:cubicBezTo>
                <a:cubicBezTo>
                  <a:pt x="102" y="2"/>
                  <a:pt x="102" y="2"/>
                  <a:pt x="102" y="2"/>
                </a:cubicBezTo>
                <a:cubicBezTo>
                  <a:pt x="103" y="2"/>
                  <a:pt x="103" y="1"/>
                  <a:pt x="103" y="1"/>
                </a:cubicBezTo>
                <a:cubicBezTo>
                  <a:pt x="104" y="1"/>
                  <a:pt x="104" y="1"/>
                  <a:pt x="104" y="1"/>
                </a:cubicBezTo>
                <a:cubicBezTo>
                  <a:pt x="104" y="1"/>
                  <a:pt x="104" y="1"/>
                  <a:pt x="106" y="1"/>
                </a:cubicBezTo>
                <a:cubicBezTo>
                  <a:pt x="106" y="1"/>
                  <a:pt x="106" y="1"/>
                  <a:pt x="107" y="0"/>
                </a:cubicBezTo>
                <a:cubicBezTo>
                  <a:pt x="107" y="0"/>
                  <a:pt x="107" y="0"/>
                  <a:pt x="107" y="0"/>
                </a:cubicBezTo>
                <a:cubicBezTo>
                  <a:pt x="108" y="0"/>
                  <a:pt x="108" y="0"/>
                  <a:pt x="108" y="0"/>
                </a:cubicBezTo>
                <a:cubicBezTo>
                  <a:pt x="110" y="0"/>
                  <a:pt x="110" y="0"/>
                  <a:pt x="110" y="0"/>
                </a:cubicBezTo>
                <a:cubicBezTo>
                  <a:pt x="111" y="0"/>
                  <a:pt x="111" y="0"/>
                  <a:pt x="111" y="0"/>
                </a:cubicBezTo>
                <a:cubicBezTo>
                  <a:pt x="113" y="0"/>
                  <a:pt x="114" y="0"/>
                  <a:pt x="115" y="0"/>
                </a:cubicBezTo>
                <a:cubicBezTo>
                  <a:pt x="117" y="0"/>
                  <a:pt x="117" y="0"/>
                  <a:pt x="117" y="0"/>
                </a:cubicBezTo>
                <a:cubicBezTo>
                  <a:pt x="118" y="0"/>
                  <a:pt x="118" y="0"/>
                  <a:pt x="118" y="0"/>
                </a:cubicBezTo>
                <a:cubicBezTo>
                  <a:pt x="119" y="0"/>
                  <a:pt x="119" y="0"/>
                  <a:pt x="119" y="0"/>
                </a:cubicBezTo>
                <a:cubicBezTo>
                  <a:pt x="119" y="0"/>
                  <a:pt x="119" y="0"/>
                  <a:pt x="121" y="0"/>
                </a:cubicBezTo>
                <a:cubicBezTo>
                  <a:pt x="121" y="1"/>
                  <a:pt x="121" y="1"/>
                  <a:pt x="121" y="1"/>
                </a:cubicBezTo>
                <a:cubicBezTo>
                  <a:pt x="122" y="1"/>
                  <a:pt x="122" y="1"/>
                  <a:pt x="122" y="1"/>
                </a:cubicBezTo>
                <a:cubicBezTo>
                  <a:pt x="123" y="1"/>
                  <a:pt x="123" y="1"/>
                  <a:pt x="123" y="1"/>
                </a:cubicBezTo>
                <a:cubicBezTo>
                  <a:pt x="125" y="2"/>
                  <a:pt x="125" y="2"/>
                  <a:pt x="125" y="2"/>
                </a:cubicBezTo>
                <a:cubicBezTo>
                  <a:pt x="125" y="2"/>
                  <a:pt x="125" y="2"/>
                  <a:pt x="125" y="2"/>
                </a:cubicBezTo>
                <a:cubicBezTo>
                  <a:pt x="126" y="2"/>
                  <a:pt x="126" y="2"/>
                  <a:pt x="126" y="4"/>
                </a:cubicBezTo>
                <a:cubicBezTo>
                  <a:pt x="127" y="4"/>
                  <a:pt x="127" y="4"/>
                  <a:pt x="127" y="4"/>
                </a:cubicBezTo>
                <a:cubicBezTo>
                  <a:pt x="127" y="4"/>
                  <a:pt x="127" y="4"/>
                  <a:pt x="129" y="5"/>
                </a:cubicBezTo>
                <a:cubicBezTo>
                  <a:pt x="129" y="5"/>
                  <a:pt x="129" y="5"/>
                  <a:pt x="130" y="6"/>
                </a:cubicBezTo>
                <a:cubicBezTo>
                  <a:pt x="130" y="6"/>
                  <a:pt x="130" y="6"/>
                  <a:pt x="130" y="6"/>
                </a:cubicBezTo>
                <a:cubicBezTo>
                  <a:pt x="130" y="6"/>
                  <a:pt x="130" y="6"/>
                  <a:pt x="130" y="6"/>
                </a:cubicBezTo>
                <a:cubicBezTo>
                  <a:pt x="131" y="8"/>
                  <a:pt x="131" y="8"/>
                  <a:pt x="131" y="8"/>
                </a:cubicBezTo>
                <a:cubicBezTo>
                  <a:pt x="131" y="8"/>
                  <a:pt x="131" y="9"/>
                  <a:pt x="133" y="9"/>
                </a:cubicBezTo>
                <a:cubicBezTo>
                  <a:pt x="133" y="9"/>
                  <a:pt x="133" y="9"/>
                  <a:pt x="133" y="9"/>
                </a:cubicBezTo>
                <a:cubicBezTo>
                  <a:pt x="133" y="10"/>
                  <a:pt x="133" y="10"/>
                  <a:pt x="134" y="10"/>
                </a:cubicBezTo>
                <a:cubicBezTo>
                  <a:pt x="134" y="12"/>
                  <a:pt x="134" y="12"/>
                  <a:pt x="134" y="12"/>
                </a:cubicBezTo>
                <a:cubicBezTo>
                  <a:pt x="134" y="12"/>
                  <a:pt x="134" y="12"/>
                  <a:pt x="134" y="13"/>
                </a:cubicBezTo>
                <a:cubicBezTo>
                  <a:pt x="135" y="13"/>
                  <a:pt x="135" y="13"/>
                  <a:pt x="135" y="13"/>
                </a:cubicBezTo>
                <a:cubicBezTo>
                  <a:pt x="135" y="14"/>
                  <a:pt x="135" y="14"/>
                  <a:pt x="135" y="14"/>
                </a:cubicBezTo>
                <a:cubicBezTo>
                  <a:pt x="135" y="16"/>
                  <a:pt x="135" y="16"/>
                  <a:pt x="135" y="16"/>
                </a:cubicBezTo>
                <a:cubicBezTo>
                  <a:pt x="135" y="17"/>
                  <a:pt x="135" y="17"/>
                  <a:pt x="135" y="17"/>
                </a:cubicBezTo>
                <a:cubicBezTo>
                  <a:pt x="137" y="17"/>
                  <a:pt x="137" y="17"/>
                  <a:pt x="137" y="18"/>
                </a:cubicBezTo>
                <a:cubicBezTo>
                  <a:pt x="137" y="18"/>
                  <a:pt x="137" y="18"/>
                  <a:pt x="137" y="20"/>
                </a:cubicBezTo>
                <a:cubicBezTo>
                  <a:pt x="137" y="20"/>
                  <a:pt x="137" y="20"/>
                  <a:pt x="137" y="20"/>
                </a:cubicBezTo>
                <a:cubicBezTo>
                  <a:pt x="137" y="21"/>
                  <a:pt x="137" y="22"/>
                  <a:pt x="137" y="22"/>
                </a:cubicBezTo>
                <a:cubicBezTo>
                  <a:pt x="137" y="466"/>
                  <a:pt x="137" y="1073"/>
                  <a:pt x="137" y="1073"/>
                </a:cubicBezTo>
                <a:cubicBezTo>
                  <a:pt x="137" y="1085"/>
                  <a:pt x="126" y="1096"/>
                  <a:pt x="114" y="1096"/>
                </a:cubicBezTo>
                <a:cubicBezTo>
                  <a:pt x="100" y="1096"/>
                  <a:pt x="90" y="1085"/>
                  <a:pt x="90" y="1073"/>
                </a:cubicBezTo>
                <a:close/>
              </a:path>
            </a:pathLst>
          </a:custGeom>
          <a:solidFill>
            <a:srgbClr val="002050"/>
          </a:solidFill>
          <a:ln>
            <a:noFill/>
          </a:ln>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39" name="TextBox 38"/>
          <p:cNvSpPr txBox="1"/>
          <p:nvPr/>
        </p:nvSpPr>
        <p:spPr>
          <a:xfrm>
            <a:off x="10062756" y="1470109"/>
            <a:ext cx="448212" cy="241381"/>
          </a:xfrm>
          <a:prstGeom prst="rect">
            <a:avLst/>
          </a:prstGeom>
          <a:noFill/>
        </p:spPr>
        <p:txBody>
          <a:bodyPr wrap="square" lIns="0" tIns="0" rIns="0" bIns="0" rtlCol="0">
            <a:spAutoFit/>
          </a:bodyPr>
          <a:lstStyle/>
          <a:p>
            <a:pPr defTabSz="914224">
              <a:spcAft>
                <a:spcPts val="588"/>
              </a:spcAft>
              <a:defRPr/>
            </a:pPr>
            <a:r>
              <a:rPr lang="en-US" sz="1568" b="1" kern="0" dirty="0" err="1">
                <a:solidFill>
                  <a:srgbClr val="505050"/>
                </a:solidFill>
                <a:latin typeface="Segoe UI"/>
                <a:cs typeface="Segoe UI Semilight" panose="020B0402040204020203" pitchFamily="34" charset="0"/>
              </a:rPr>
              <a:t>Fácil</a:t>
            </a:r>
            <a:endParaRPr lang="en-US" sz="1568" b="1" kern="0" dirty="0">
              <a:solidFill>
                <a:srgbClr val="505050"/>
              </a:solidFill>
              <a:latin typeface="Segoe UI"/>
              <a:cs typeface="Segoe UI Semilight" panose="020B0402040204020203" pitchFamily="34" charset="0"/>
            </a:endParaRPr>
          </a:p>
        </p:txBody>
      </p:sp>
      <p:sp>
        <p:nvSpPr>
          <p:cNvPr id="40" name="TextBox 39"/>
          <p:cNvSpPr txBox="1"/>
          <p:nvPr/>
        </p:nvSpPr>
        <p:spPr>
          <a:xfrm>
            <a:off x="9883471" y="5673802"/>
            <a:ext cx="806782" cy="241285"/>
          </a:xfrm>
          <a:prstGeom prst="rect">
            <a:avLst/>
          </a:prstGeom>
          <a:noFill/>
        </p:spPr>
        <p:txBody>
          <a:bodyPr wrap="square" lIns="0" tIns="0" rIns="0" bIns="0" rtlCol="0">
            <a:spAutoFit/>
          </a:bodyPr>
          <a:lstStyle/>
          <a:p>
            <a:pPr defTabSz="914224">
              <a:spcAft>
                <a:spcPts val="588"/>
              </a:spcAft>
              <a:defRPr/>
            </a:pPr>
            <a:r>
              <a:rPr lang="en-US" sz="1568" b="1" kern="0" dirty="0" err="1">
                <a:solidFill>
                  <a:srgbClr val="505050"/>
                </a:solidFill>
                <a:latin typeface="Segoe UI"/>
                <a:cs typeface="Segoe UI Semilight" panose="020B0402040204020203" pitchFamily="34" charset="0"/>
              </a:rPr>
              <a:t>Posible</a:t>
            </a:r>
            <a:endParaRPr lang="en-US" sz="1568" b="1" kern="0" dirty="0">
              <a:solidFill>
                <a:srgbClr val="505050"/>
              </a:solidFill>
              <a:latin typeface="Segoe UI"/>
              <a:cs typeface="Segoe UI Semilight" panose="020B0402040204020203" pitchFamily="34" charset="0"/>
            </a:endParaRPr>
          </a:p>
        </p:txBody>
      </p:sp>
    </p:spTree>
    <p:extLst>
      <p:ext uri="{BB962C8B-B14F-4D97-AF65-F5344CB8AC3E}">
        <p14:creationId xmlns:p14="http://schemas.microsoft.com/office/powerpoint/2010/main" val="329338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4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up)">
                                      <p:cBhvr>
                                        <p:cTn id="10" dur="400"/>
                                        <p:tgtEl>
                                          <p:spTgt spid="30"/>
                                        </p:tgtEl>
                                      </p:cBhvr>
                                    </p:animEffect>
                                  </p:childTnLst>
                                </p:cTn>
                              </p:par>
                            </p:childTnLst>
                          </p:cTn>
                        </p:par>
                        <p:par>
                          <p:cTn id="11" fill="hold">
                            <p:stCondLst>
                              <p:cond delay="400"/>
                            </p:stCondLst>
                            <p:childTnLst>
                              <p:par>
                                <p:cTn id="12" presetID="10" presetClass="entr" presetSubtype="0" fill="hold" grpId="0"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0" grpId="0" animBg="1"/>
      <p:bldP spid="39"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Visual Layer API</a:t>
            </a:r>
          </a:p>
        </p:txBody>
      </p:sp>
      <p:grpSp>
        <p:nvGrpSpPr>
          <p:cNvPr id="21" name="snipe"/>
          <p:cNvGrpSpPr/>
          <p:nvPr/>
        </p:nvGrpSpPr>
        <p:grpSpPr>
          <a:xfrm>
            <a:off x="9756437" y="486"/>
            <a:ext cx="2435564" cy="2529375"/>
            <a:chOff x="9952073" y="-1"/>
            <a:chExt cx="2484402" cy="2580094"/>
          </a:xfrm>
        </p:grpSpPr>
        <p:sp>
          <p:nvSpPr>
            <p:cNvPr id="19" name="Freeform 18"/>
            <p:cNvSpPr>
              <a:spLocks/>
            </p:cNvSpPr>
            <p:nvPr/>
          </p:nvSpPr>
          <p:spPr bwMode="auto">
            <a:xfrm>
              <a:off x="9952074" y="-1"/>
              <a:ext cx="2484401" cy="2484401"/>
            </a:xfrm>
            <a:custGeom>
              <a:avLst/>
              <a:gdLst>
                <a:gd name="connsiteX0" fmla="*/ 1828800 w 1828800"/>
                <a:gd name="connsiteY0" fmla="*/ 0 h 1828800"/>
                <a:gd name="connsiteX1" fmla="*/ 1828800 w 1828800"/>
                <a:gd name="connsiteY1" fmla="*/ 1828800 h 1828800"/>
                <a:gd name="connsiteX2" fmla="*/ 0 w 1828800"/>
                <a:gd name="connsiteY2" fmla="*/ 0 h 1828800"/>
              </a:gdLst>
              <a:ahLst/>
              <a:cxnLst>
                <a:cxn ang="0">
                  <a:pos x="connsiteX0" y="connsiteY0"/>
                </a:cxn>
                <a:cxn ang="0">
                  <a:pos x="connsiteX1" y="connsiteY1"/>
                </a:cxn>
                <a:cxn ang="0">
                  <a:pos x="connsiteX2" y="connsiteY2"/>
                </a:cxn>
              </a:cxnLst>
              <a:rect l="l" t="t" r="r" b="b"/>
              <a:pathLst>
                <a:path w="1828800" h="1828800">
                  <a:moveTo>
                    <a:pt x="1828800" y="0"/>
                  </a:moveTo>
                  <a:lnTo>
                    <a:pt x="1828800" y="1828800"/>
                  </a:lnTo>
                  <a:lnTo>
                    <a:pt x="0" y="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14367">
                <a:lnSpc>
                  <a:spcPct val="90000"/>
                </a:lnSpc>
                <a:spcAft>
                  <a:spcPts val="588"/>
                </a:spcAft>
                <a:defRPr/>
              </a:pPr>
              <a:endParaRPr lang="en-US" sz="1372" b="1" dirty="0">
                <a:solidFill>
                  <a:srgbClr val="FFFFFF"/>
                </a:solidFill>
                <a:latin typeface="Segoe UI"/>
                <a:cs typeface="Segoe UI Semilight" panose="020B0402040204020203" pitchFamily="34" charset="0"/>
              </a:endParaRPr>
            </a:p>
          </p:txBody>
        </p:sp>
        <p:sp>
          <p:nvSpPr>
            <p:cNvPr id="20" name="Freeform 19"/>
            <p:cNvSpPr>
              <a:spLocks/>
            </p:cNvSpPr>
            <p:nvPr/>
          </p:nvSpPr>
          <p:spPr bwMode="auto">
            <a:xfrm rot="2700000">
              <a:off x="9952073" y="95692"/>
              <a:ext cx="2484401" cy="2484401"/>
            </a:xfrm>
            <a:custGeom>
              <a:avLst/>
              <a:gdLst>
                <a:gd name="connsiteX0" fmla="*/ 1828800 w 1828800"/>
                <a:gd name="connsiteY0" fmla="*/ 0 h 1828800"/>
                <a:gd name="connsiteX1" fmla="*/ 1828800 w 1828800"/>
                <a:gd name="connsiteY1" fmla="*/ 1828800 h 1828800"/>
                <a:gd name="connsiteX2" fmla="*/ 0 w 1828800"/>
                <a:gd name="connsiteY2" fmla="*/ 0 h 1828800"/>
              </a:gdLst>
              <a:ahLst/>
              <a:cxnLst>
                <a:cxn ang="0">
                  <a:pos x="connsiteX0" y="connsiteY0"/>
                </a:cxn>
                <a:cxn ang="0">
                  <a:pos x="connsiteX1" y="connsiteY1"/>
                </a:cxn>
                <a:cxn ang="0">
                  <a:pos x="connsiteX2" y="connsiteY2"/>
                </a:cxn>
              </a:cxnLst>
              <a:rect l="l" t="t" r="r" b="b"/>
              <a:pathLst>
                <a:path w="1828800" h="1828800">
                  <a:moveTo>
                    <a:pt x="1828800" y="0"/>
                  </a:moveTo>
                  <a:lnTo>
                    <a:pt x="1828800" y="1828800"/>
                  </a:lnTo>
                  <a:lnTo>
                    <a:pt x="0" y="0"/>
                  </a:lnTo>
                  <a:close/>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14367">
                <a:lnSpc>
                  <a:spcPct val="90000"/>
                </a:lnSpc>
                <a:spcAft>
                  <a:spcPts val="588"/>
                </a:spcAft>
                <a:defRPr/>
              </a:pPr>
              <a:r>
                <a:rPr lang="en-US" sz="1568" b="1" u="sng" dirty="0">
                  <a:solidFill>
                    <a:srgbClr val="FFFFFF"/>
                  </a:solidFill>
                  <a:latin typeface="Segoe UI"/>
                  <a:cs typeface="Segoe UI Semilight" panose="020B0402040204020203" pitchFamily="34" charset="0"/>
                </a:rPr>
                <a:t>Nuevo</a:t>
              </a:r>
              <a:r>
                <a:rPr lang="en-US" sz="1568" dirty="0">
                  <a:solidFill>
                    <a:srgbClr val="FFFFFF"/>
                  </a:solidFill>
                  <a:latin typeface="Segoe UI"/>
                  <a:cs typeface="Segoe UI Semilight" panose="020B0402040204020203" pitchFamily="34" charset="0"/>
                </a:rPr>
                <a:t> </a:t>
              </a:r>
              <a:r>
                <a:rPr lang="en-US" sz="1568" dirty="0" err="1">
                  <a:solidFill>
                    <a:srgbClr val="FFFFFF"/>
                  </a:solidFill>
                  <a:latin typeface="Segoe UI"/>
                  <a:cs typeface="Segoe UI Semilight" panose="020B0402040204020203" pitchFamily="34" charset="0"/>
                </a:rPr>
                <a:t>en</a:t>
              </a:r>
              <a:r>
                <a:rPr lang="en-US" sz="1568" dirty="0">
                  <a:solidFill>
                    <a:srgbClr val="FFFFFF"/>
                  </a:solidFill>
                  <a:latin typeface="Segoe UI"/>
                  <a:cs typeface="Segoe UI Semilight" panose="020B0402040204020203" pitchFamily="34" charset="0"/>
                </a:rPr>
                <a:t> la </a:t>
              </a:r>
            </a:p>
            <a:p>
              <a:pPr algn="ctr" defTabSz="914367">
                <a:lnSpc>
                  <a:spcPct val="90000"/>
                </a:lnSpc>
                <a:spcAft>
                  <a:spcPts val="588"/>
                </a:spcAft>
                <a:defRPr/>
              </a:pPr>
              <a:r>
                <a:rPr lang="en-US" sz="1568" dirty="0" err="1">
                  <a:solidFill>
                    <a:srgbClr val="FFFFFF"/>
                  </a:solidFill>
                  <a:latin typeface="Segoe UI"/>
                  <a:cs typeface="Segoe UI Semilight" panose="020B0402040204020203" pitchFamily="34" charset="0"/>
                </a:rPr>
                <a:t>actualización</a:t>
              </a:r>
              <a:r>
                <a:rPr lang="en-US" sz="1568" dirty="0">
                  <a:solidFill>
                    <a:srgbClr val="FFFFFF"/>
                  </a:solidFill>
                  <a:latin typeface="Segoe UI"/>
                  <a:cs typeface="Segoe UI Semilight" panose="020B0402040204020203" pitchFamily="34" charset="0"/>
                </a:rPr>
                <a:t> </a:t>
              </a:r>
              <a:br>
                <a:rPr lang="en-US" sz="1568" dirty="0">
                  <a:solidFill>
                    <a:srgbClr val="FFFFFF"/>
                  </a:solidFill>
                  <a:latin typeface="Segoe UI"/>
                  <a:cs typeface="Segoe UI Semilight" panose="020B0402040204020203" pitchFamily="34" charset="0"/>
                </a:rPr>
              </a:br>
              <a:r>
                <a:rPr lang="en-US" sz="1568" dirty="0">
                  <a:solidFill>
                    <a:srgbClr val="FFFFFF"/>
                  </a:solidFill>
                  <a:latin typeface="Segoe UI"/>
                  <a:cs typeface="Segoe UI Semilight" panose="020B0402040204020203" pitchFamily="34" charset="0"/>
                </a:rPr>
                <a:t>Windows </a:t>
              </a:r>
              <a:br>
                <a:rPr lang="en-US" sz="1568" dirty="0">
                  <a:solidFill>
                    <a:srgbClr val="FFFFFF"/>
                  </a:solidFill>
                  <a:latin typeface="Segoe UI"/>
                  <a:cs typeface="Segoe UI Semilight" panose="020B0402040204020203" pitchFamily="34" charset="0"/>
                </a:rPr>
              </a:br>
              <a:r>
                <a:rPr lang="en-US" sz="1568" dirty="0">
                  <a:solidFill>
                    <a:srgbClr val="FFFFFF"/>
                  </a:solidFill>
                  <a:latin typeface="Segoe UI"/>
                  <a:cs typeface="Segoe UI Semilight" panose="020B0402040204020203" pitchFamily="34" charset="0"/>
                </a:rPr>
                <a:t>November 2015!</a:t>
              </a:r>
            </a:p>
          </p:txBody>
        </p:sp>
      </p:grpSp>
      <p:sp>
        <p:nvSpPr>
          <p:cNvPr id="25" name="Rectangle 24"/>
          <p:cNvSpPr/>
          <p:nvPr/>
        </p:nvSpPr>
        <p:spPr>
          <a:xfrm>
            <a:off x="566111" y="2356608"/>
            <a:ext cx="2744450" cy="1938617"/>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68072" indent="-168072" defTabSz="914367">
              <a:lnSpc>
                <a:spcPct val="90000"/>
              </a:lnSpc>
              <a:spcBef>
                <a:spcPts val="588"/>
              </a:spcBef>
              <a:buFont typeface="Arial" panose="020B0604020202020204" pitchFamily="34" charset="0"/>
              <a:buChar char="•"/>
              <a:defRPr/>
            </a:pPr>
            <a:r>
              <a:rPr lang="en-US" sz="1765" dirty="0" err="1">
                <a:solidFill>
                  <a:srgbClr val="505050"/>
                </a:solidFill>
                <a:latin typeface="Segoe UI"/>
                <a:cs typeface="Segoe UI Semibold" panose="020B0702040204020203" pitchFamily="34" charset="0"/>
              </a:rPr>
              <a:t>SpriteVisual</a:t>
            </a:r>
            <a:endParaRPr lang="en-US" sz="1765" dirty="0">
              <a:solidFill>
                <a:srgbClr val="505050"/>
              </a:solidFill>
              <a:latin typeface="Segoe UI"/>
              <a:cs typeface="Segoe UI Semibold" panose="020B0702040204020203" pitchFamily="34" charset="0"/>
            </a:endParaRPr>
          </a:p>
          <a:p>
            <a:pPr marL="504217" lvl="1" indent="-168072" defTabSz="914367">
              <a:lnSpc>
                <a:spcPct val="90000"/>
              </a:lnSpc>
              <a:spcBef>
                <a:spcPts val="588"/>
              </a:spcBef>
              <a:buFont typeface="Arial" panose="020B0604020202020204" pitchFamily="34" charset="0"/>
              <a:buChar char="•"/>
              <a:defRPr/>
            </a:pPr>
            <a:r>
              <a:rPr lang="en-US" sz="1372" dirty="0">
                <a:solidFill>
                  <a:srgbClr val="505050"/>
                </a:solidFill>
                <a:latin typeface="Segoe UI"/>
                <a:cs typeface="Segoe UI Semibold" panose="020B0702040204020203" pitchFamily="34" charset="0"/>
              </a:rPr>
              <a:t>Color </a:t>
            </a:r>
            <a:r>
              <a:rPr lang="en-US" sz="1372" dirty="0" err="1">
                <a:solidFill>
                  <a:srgbClr val="505050"/>
                </a:solidFill>
                <a:latin typeface="Segoe UI"/>
                <a:cs typeface="Segoe UI Semibold" panose="020B0702040204020203" pitchFamily="34" charset="0"/>
              </a:rPr>
              <a:t>sólido</a:t>
            </a:r>
            <a:r>
              <a:rPr lang="en-US" sz="1372" dirty="0">
                <a:solidFill>
                  <a:srgbClr val="505050"/>
                </a:solidFill>
                <a:latin typeface="Segoe UI"/>
                <a:cs typeface="Segoe UI Semibold" panose="020B0702040204020203" pitchFamily="34" charset="0"/>
              </a:rPr>
              <a:t> </a:t>
            </a:r>
          </a:p>
          <a:p>
            <a:pPr marL="504217" lvl="1" indent="-168072" defTabSz="914367">
              <a:lnSpc>
                <a:spcPct val="90000"/>
              </a:lnSpc>
              <a:spcBef>
                <a:spcPts val="588"/>
              </a:spcBef>
              <a:buFont typeface="Arial" panose="020B0604020202020204" pitchFamily="34" charset="0"/>
              <a:buChar char="•"/>
              <a:defRPr/>
            </a:pPr>
            <a:r>
              <a:rPr lang="en-US" sz="1372" dirty="0">
                <a:solidFill>
                  <a:srgbClr val="505050"/>
                </a:solidFill>
                <a:latin typeface="Segoe UI"/>
                <a:cs typeface="Segoe UI Semibold" panose="020B0702040204020203" pitchFamily="34" charset="0"/>
              </a:rPr>
              <a:t>Imagen</a:t>
            </a:r>
          </a:p>
          <a:p>
            <a:pPr marL="504217" lvl="1" indent="-168072" defTabSz="914367">
              <a:lnSpc>
                <a:spcPct val="90000"/>
              </a:lnSpc>
              <a:spcBef>
                <a:spcPts val="588"/>
              </a:spcBef>
              <a:buFont typeface="Arial" panose="020B0604020202020204" pitchFamily="34" charset="0"/>
              <a:buChar char="•"/>
              <a:defRPr/>
            </a:pPr>
            <a:r>
              <a:rPr lang="en-US" sz="1372" dirty="0" err="1">
                <a:solidFill>
                  <a:srgbClr val="505050"/>
                </a:solidFill>
                <a:latin typeface="Segoe UI"/>
                <a:cs typeface="Segoe UI Semibold" panose="020B0702040204020203" pitchFamily="34" charset="0"/>
              </a:rPr>
              <a:t>Contenido</a:t>
            </a:r>
            <a:r>
              <a:rPr lang="en-US" sz="1372" dirty="0">
                <a:solidFill>
                  <a:srgbClr val="505050"/>
                </a:solidFill>
                <a:latin typeface="Segoe UI"/>
                <a:cs typeface="Segoe UI Semibold" panose="020B0702040204020203" pitchFamily="34" charset="0"/>
              </a:rPr>
              <a:t> D2D/D3D</a:t>
            </a:r>
          </a:p>
          <a:p>
            <a:pPr marL="168072" indent="-168072" defTabSz="914367">
              <a:lnSpc>
                <a:spcPct val="90000"/>
              </a:lnSpc>
              <a:spcBef>
                <a:spcPts val="1765"/>
              </a:spcBef>
              <a:buFont typeface="Arial" panose="020B0604020202020204" pitchFamily="34" charset="0"/>
              <a:buChar char="•"/>
              <a:defRPr/>
            </a:pPr>
            <a:r>
              <a:rPr lang="en-US" sz="1765" dirty="0" err="1">
                <a:solidFill>
                  <a:srgbClr val="505050"/>
                </a:solidFill>
                <a:latin typeface="Segoe UI"/>
                <a:cs typeface="Segoe UI Semibold" panose="020B0702040204020203" pitchFamily="34" charset="0"/>
              </a:rPr>
              <a:t>Interoperatibilidad</a:t>
            </a:r>
            <a:r>
              <a:rPr lang="en-US" sz="1765" dirty="0">
                <a:solidFill>
                  <a:srgbClr val="505050"/>
                </a:solidFill>
                <a:latin typeface="Segoe UI"/>
                <a:cs typeface="Segoe UI Semibold" panose="020B0702040204020203" pitchFamily="34" charset="0"/>
              </a:rPr>
              <a:t> XAML</a:t>
            </a:r>
          </a:p>
        </p:txBody>
      </p:sp>
      <p:sp>
        <p:nvSpPr>
          <p:cNvPr id="26" name="Rectangle 25"/>
          <p:cNvSpPr/>
          <p:nvPr/>
        </p:nvSpPr>
        <p:spPr>
          <a:xfrm>
            <a:off x="4381747" y="2356609"/>
            <a:ext cx="2642600" cy="67767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68072" indent="-168072" defTabSz="914367">
              <a:lnSpc>
                <a:spcPct val="90000"/>
              </a:lnSpc>
              <a:spcBef>
                <a:spcPts val="588"/>
              </a:spcBef>
              <a:spcAft>
                <a:spcPts val="1176"/>
              </a:spcAft>
              <a:buFont typeface="Arial" panose="020B0604020202020204" pitchFamily="34" charset="0"/>
              <a:buChar char="•"/>
              <a:defRPr/>
            </a:pPr>
            <a:r>
              <a:rPr lang="en-US" sz="1765" dirty="0" err="1">
                <a:solidFill>
                  <a:srgbClr val="505050"/>
                </a:solidFill>
                <a:latin typeface="Segoe UI"/>
                <a:cs typeface="Segoe UI Semibold" panose="020B0702040204020203" pitchFamily="34" charset="0"/>
              </a:rPr>
              <a:t>Keyframe</a:t>
            </a:r>
            <a:endParaRPr lang="en-US" sz="1765" dirty="0">
              <a:solidFill>
                <a:srgbClr val="505050"/>
              </a:solidFill>
              <a:latin typeface="Segoe UI"/>
              <a:cs typeface="Segoe UI Semibold" panose="020B0702040204020203" pitchFamily="34" charset="0"/>
            </a:endParaRPr>
          </a:p>
          <a:p>
            <a:pPr marL="168072" indent="-168072" defTabSz="914367">
              <a:lnSpc>
                <a:spcPct val="90000"/>
              </a:lnSpc>
              <a:spcBef>
                <a:spcPts val="588"/>
              </a:spcBef>
              <a:spcAft>
                <a:spcPts val="1176"/>
              </a:spcAft>
              <a:buFont typeface="Arial" panose="020B0604020202020204" pitchFamily="34" charset="0"/>
              <a:buChar char="•"/>
              <a:defRPr/>
            </a:pPr>
            <a:r>
              <a:rPr lang="en-US" sz="1765" dirty="0">
                <a:solidFill>
                  <a:srgbClr val="505050"/>
                </a:solidFill>
                <a:latin typeface="Segoe UI"/>
                <a:cs typeface="Segoe UI Semibold" panose="020B0702040204020203" pitchFamily="34" charset="0"/>
              </a:rPr>
              <a:t>Expression</a:t>
            </a:r>
          </a:p>
        </p:txBody>
      </p:sp>
      <p:sp>
        <p:nvSpPr>
          <p:cNvPr id="27" name="Rectangle 26"/>
          <p:cNvSpPr/>
          <p:nvPr/>
        </p:nvSpPr>
        <p:spPr>
          <a:xfrm>
            <a:off x="8644731" y="2356608"/>
            <a:ext cx="2636021" cy="136081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68072" indent="-168072" defTabSz="914367">
              <a:lnSpc>
                <a:spcPct val="90000"/>
              </a:lnSpc>
              <a:spcBef>
                <a:spcPts val="588"/>
              </a:spcBef>
              <a:spcAft>
                <a:spcPts val="1176"/>
              </a:spcAft>
              <a:buFont typeface="Arial" panose="020B0604020202020204" pitchFamily="34" charset="0"/>
              <a:buChar char="•"/>
              <a:defRPr/>
            </a:pPr>
            <a:r>
              <a:rPr lang="en-US" sz="1765" dirty="0" err="1">
                <a:solidFill>
                  <a:srgbClr val="505050"/>
                </a:solidFill>
                <a:latin typeface="Segoe UI"/>
                <a:cs typeface="Segoe UI Semibold" panose="020B0702040204020203" pitchFamily="34" charset="0"/>
              </a:rPr>
              <a:t>Efectos</a:t>
            </a:r>
            <a:r>
              <a:rPr lang="en-US" sz="1765" dirty="0">
                <a:solidFill>
                  <a:srgbClr val="505050"/>
                </a:solidFill>
                <a:latin typeface="Segoe UI"/>
                <a:cs typeface="Segoe UI Semibold" panose="020B0702040204020203" pitchFamily="34" charset="0"/>
              </a:rPr>
              <a:t> de </a:t>
            </a:r>
            <a:r>
              <a:rPr lang="en-US" sz="1765" dirty="0" err="1">
                <a:solidFill>
                  <a:srgbClr val="505050"/>
                </a:solidFill>
                <a:latin typeface="Segoe UI"/>
                <a:cs typeface="Segoe UI Semibold" panose="020B0702040204020203" pitchFamily="34" charset="0"/>
              </a:rPr>
              <a:t>colores</a:t>
            </a:r>
            <a:endParaRPr lang="en-US" sz="1765" dirty="0">
              <a:solidFill>
                <a:srgbClr val="505050"/>
              </a:solidFill>
              <a:latin typeface="Segoe UI"/>
              <a:cs typeface="Segoe UI Semibold" panose="020B0702040204020203" pitchFamily="34" charset="0"/>
            </a:endParaRPr>
          </a:p>
          <a:p>
            <a:pPr marL="168072" indent="-168072" defTabSz="914367">
              <a:lnSpc>
                <a:spcPct val="90000"/>
              </a:lnSpc>
              <a:spcBef>
                <a:spcPts val="588"/>
              </a:spcBef>
              <a:spcAft>
                <a:spcPts val="1176"/>
              </a:spcAft>
              <a:buFont typeface="Arial" panose="020B0604020202020204" pitchFamily="34" charset="0"/>
              <a:buChar char="•"/>
              <a:defRPr/>
            </a:pPr>
            <a:r>
              <a:rPr lang="en-US" sz="1765" dirty="0">
                <a:solidFill>
                  <a:srgbClr val="505050"/>
                </a:solidFill>
                <a:latin typeface="Segoe UI"/>
                <a:cs typeface="Segoe UI Semibold" panose="020B0702040204020203" pitchFamily="34" charset="0"/>
              </a:rPr>
              <a:t>Animation &amp; Chaining</a:t>
            </a:r>
          </a:p>
          <a:p>
            <a:pPr marL="168072" indent="-168072" defTabSz="914367">
              <a:lnSpc>
                <a:spcPct val="90000"/>
              </a:lnSpc>
              <a:spcBef>
                <a:spcPts val="588"/>
              </a:spcBef>
              <a:spcAft>
                <a:spcPts val="1176"/>
              </a:spcAft>
              <a:buFont typeface="Arial" panose="020B0604020202020204" pitchFamily="34" charset="0"/>
              <a:buChar char="•"/>
              <a:defRPr/>
            </a:pPr>
            <a:r>
              <a:rPr lang="en-US" sz="1765" dirty="0" err="1">
                <a:solidFill>
                  <a:srgbClr val="505050"/>
                </a:solidFill>
                <a:latin typeface="Segoe UI"/>
                <a:cs typeface="Segoe UI Semibold" panose="020B0702040204020203" pitchFamily="34" charset="0"/>
              </a:rPr>
              <a:t>Aplicar</a:t>
            </a:r>
            <a:r>
              <a:rPr lang="en-US" sz="1765" dirty="0">
                <a:solidFill>
                  <a:srgbClr val="505050"/>
                </a:solidFill>
                <a:latin typeface="Segoe UI"/>
                <a:cs typeface="Segoe UI Semibold" panose="020B0702040204020203" pitchFamily="34" charset="0"/>
              </a:rPr>
              <a:t> </a:t>
            </a:r>
            <a:r>
              <a:rPr lang="en-US" sz="1765" dirty="0" err="1">
                <a:solidFill>
                  <a:srgbClr val="505050"/>
                </a:solidFill>
                <a:latin typeface="Segoe UI"/>
                <a:cs typeface="Segoe UI Semibold" panose="020B0702040204020203" pitchFamily="34" charset="0"/>
              </a:rPr>
              <a:t>efectos</a:t>
            </a:r>
            <a:r>
              <a:rPr lang="en-US" sz="1765" dirty="0">
                <a:solidFill>
                  <a:srgbClr val="505050"/>
                </a:solidFill>
                <a:latin typeface="Segoe UI"/>
                <a:cs typeface="Segoe UI Semibold" panose="020B0702040204020203" pitchFamily="34" charset="0"/>
              </a:rPr>
              <a:t> a </a:t>
            </a:r>
            <a:r>
              <a:rPr lang="en-US" sz="1765" dirty="0" err="1">
                <a:solidFill>
                  <a:srgbClr val="505050"/>
                </a:solidFill>
                <a:latin typeface="Segoe UI"/>
                <a:cs typeface="Segoe UI Semibold" panose="020B0702040204020203" pitchFamily="34" charset="0"/>
              </a:rPr>
              <a:t>imágenes</a:t>
            </a:r>
            <a:endParaRPr lang="en-US" sz="1765" dirty="0">
              <a:solidFill>
                <a:srgbClr val="505050"/>
              </a:solidFill>
              <a:latin typeface="Segoe UI"/>
              <a:cs typeface="Segoe UI Semibold" panose="020B0702040204020203" pitchFamily="34" charset="0"/>
            </a:endParaRPr>
          </a:p>
        </p:txBody>
      </p:sp>
      <p:grpSp>
        <p:nvGrpSpPr>
          <p:cNvPr id="46" name="Group 45"/>
          <p:cNvGrpSpPr/>
          <p:nvPr/>
        </p:nvGrpSpPr>
        <p:grpSpPr>
          <a:xfrm>
            <a:off x="4381745" y="1527487"/>
            <a:ext cx="3148324" cy="724173"/>
            <a:chOff x="4536296" y="1557621"/>
            <a:chExt cx="3211454" cy="738694"/>
          </a:xfrm>
        </p:grpSpPr>
        <p:sp>
          <p:nvSpPr>
            <p:cNvPr id="23" name="Rectangle 22"/>
            <p:cNvSpPr/>
            <p:nvPr/>
          </p:nvSpPr>
          <p:spPr>
            <a:xfrm>
              <a:off x="5393772" y="1557621"/>
              <a:ext cx="2353978" cy="7386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7">
                <a:defRPr/>
              </a:pPr>
              <a:r>
                <a:rPr lang="en-US" sz="2353" dirty="0">
                  <a:solidFill>
                    <a:srgbClr val="0078D7"/>
                  </a:solidFill>
                  <a:latin typeface="Segoe UI Semilight" panose="020B0402040204020203" pitchFamily="34" charset="0"/>
                  <a:cs typeface="Segoe UI Semilight" panose="020B0402040204020203" pitchFamily="34" charset="0"/>
                </a:rPr>
                <a:t>Sistema de </a:t>
              </a:r>
              <a:r>
                <a:rPr lang="en-US" sz="2353" dirty="0" err="1">
                  <a:solidFill>
                    <a:srgbClr val="0078D7"/>
                  </a:solidFill>
                  <a:latin typeface="Segoe UI Semilight" panose="020B0402040204020203" pitchFamily="34" charset="0"/>
                  <a:cs typeface="Segoe UI Semilight" panose="020B0402040204020203" pitchFamily="34" charset="0"/>
                </a:rPr>
                <a:t>animaciones</a:t>
              </a:r>
              <a:endParaRPr lang="en-US" sz="2353" dirty="0">
                <a:solidFill>
                  <a:srgbClr val="0078D7"/>
                </a:solidFill>
                <a:latin typeface="Segoe UI Semilight" panose="020B0402040204020203" pitchFamily="34" charset="0"/>
                <a:cs typeface="Segoe UI Semilight" panose="020B0402040204020203" pitchFamily="34" charset="0"/>
              </a:endParaRPr>
            </a:p>
          </p:txBody>
        </p:sp>
        <p:grpSp>
          <p:nvGrpSpPr>
            <p:cNvPr id="29" name="Group 4"/>
            <p:cNvGrpSpPr>
              <a:grpSpLocks noChangeAspect="1"/>
            </p:cNvGrpSpPr>
            <p:nvPr/>
          </p:nvGrpSpPr>
          <p:grpSpPr bwMode="auto">
            <a:xfrm>
              <a:off x="4536296" y="1796960"/>
              <a:ext cx="714262" cy="289129"/>
              <a:chOff x="3207" y="1227"/>
              <a:chExt cx="751" cy="304"/>
            </a:xfrm>
          </p:grpSpPr>
          <p:sp>
            <p:nvSpPr>
              <p:cNvPr id="31" name="Freeform 5"/>
              <p:cNvSpPr>
                <a:spLocks/>
              </p:cNvSpPr>
              <p:nvPr/>
            </p:nvSpPr>
            <p:spPr bwMode="auto">
              <a:xfrm>
                <a:off x="3507" y="1227"/>
                <a:ext cx="184" cy="304"/>
              </a:xfrm>
              <a:custGeom>
                <a:avLst/>
                <a:gdLst>
                  <a:gd name="T0" fmla="*/ 77 w 77"/>
                  <a:gd name="T1" fmla="*/ 2 h 126"/>
                  <a:gd name="T2" fmla="*/ 63 w 77"/>
                  <a:gd name="T3" fmla="*/ 0 h 126"/>
                  <a:gd name="T4" fmla="*/ 0 w 77"/>
                  <a:gd name="T5" fmla="*/ 63 h 126"/>
                  <a:gd name="T6" fmla="*/ 63 w 77"/>
                  <a:gd name="T7" fmla="*/ 126 h 126"/>
                  <a:gd name="T8" fmla="*/ 77 w 77"/>
                  <a:gd name="T9" fmla="*/ 125 h 126"/>
                </a:gdLst>
                <a:ahLst/>
                <a:cxnLst>
                  <a:cxn ang="0">
                    <a:pos x="T0" y="T1"/>
                  </a:cxn>
                  <a:cxn ang="0">
                    <a:pos x="T2" y="T3"/>
                  </a:cxn>
                  <a:cxn ang="0">
                    <a:pos x="T4" y="T5"/>
                  </a:cxn>
                  <a:cxn ang="0">
                    <a:pos x="T6" y="T7"/>
                  </a:cxn>
                  <a:cxn ang="0">
                    <a:pos x="T8" y="T9"/>
                  </a:cxn>
                </a:cxnLst>
                <a:rect l="0" t="0" r="r" b="b"/>
                <a:pathLst>
                  <a:path w="77" h="126">
                    <a:moveTo>
                      <a:pt x="77" y="2"/>
                    </a:moveTo>
                    <a:cubicBezTo>
                      <a:pt x="72" y="1"/>
                      <a:pt x="68" y="0"/>
                      <a:pt x="63" y="0"/>
                    </a:cubicBezTo>
                    <a:cubicBezTo>
                      <a:pt x="28" y="0"/>
                      <a:pt x="0" y="28"/>
                      <a:pt x="0" y="63"/>
                    </a:cubicBezTo>
                    <a:cubicBezTo>
                      <a:pt x="0" y="98"/>
                      <a:pt x="28" y="126"/>
                      <a:pt x="63" y="126"/>
                    </a:cubicBezTo>
                    <a:cubicBezTo>
                      <a:pt x="68" y="126"/>
                      <a:pt x="72" y="126"/>
                      <a:pt x="77" y="125"/>
                    </a:cubicBezTo>
                  </a:path>
                </a:pathLst>
              </a:custGeom>
              <a:noFill/>
              <a:ln w="15875" cap="rnd">
                <a:solidFill>
                  <a:schemeClr val="tx2">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32" name="Freeform 6"/>
              <p:cNvSpPr>
                <a:spLocks/>
              </p:cNvSpPr>
              <p:nvPr/>
            </p:nvSpPr>
            <p:spPr bwMode="auto">
              <a:xfrm>
                <a:off x="3357" y="1227"/>
                <a:ext cx="184" cy="304"/>
              </a:xfrm>
              <a:custGeom>
                <a:avLst/>
                <a:gdLst>
                  <a:gd name="T0" fmla="*/ 77 w 77"/>
                  <a:gd name="T1" fmla="*/ 2 h 126"/>
                  <a:gd name="T2" fmla="*/ 63 w 77"/>
                  <a:gd name="T3" fmla="*/ 0 h 126"/>
                  <a:gd name="T4" fmla="*/ 0 w 77"/>
                  <a:gd name="T5" fmla="*/ 63 h 126"/>
                  <a:gd name="T6" fmla="*/ 63 w 77"/>
                  <a:gd name="T7" fmla="*/ 126 h 126"/>
                  <a:gd name="T8" fmla="*/ 77 w 77"/>
                  <a:gd name="T9" fmla="*/ 125 h 126"/>
                </a:gdLst>
                <a:ahLst/>
                <a:cxnLst>
                  <a:cxn ang="0">
                    <a:pos x="T0" y="T1"/>
                  </a:cxn>
                  <a:cxn ang="0">
                    <a:pos x="T2" y="T3"/>
                  </a:cxn>
                  <a:cxn ang="0">
                    <a:pos x="T4" y="T5"/>
                  </a:cxn>
                  <a:cxn ang="0">
                    <a:pos x="T6" y="T7"/>
                  </a:cxn>
                  <a:cxn ang="0">
                    <a:pos x="T8" y="T9"/>
                  </a:cxn>
                </a:cxnLst>
                <a:rect l="0" t="0" r="r" b="b"/>
                <a:pathLst>
                  <a:path w="77" h="126">
                    <a:moveTo>
                      <a:pt x="77" y="2"/>
                    </a:moveTo>
                    <a:cubicBezTo>
                      <a:pt x="72" y="1"/>
                      <a:pt x="68" y="0"/>
                      <a:pt x="63" y="0"/>
                    </a:cubicBezTo>
                    <a:cubicBezTo>
                      <a:pt x="28" y="0"/>
                      <a:pt x="0" y="28"/>
                      <a:pt x="0" y="63"/>
                    </a:cubicBezTo>
                    <a:cubicBezTo>
                      <a:pt x="0" y="98"/>
                      <a:pt x="28" y="126"/>
                      <a:pt x="63" y="126"/>
                    </a:cubicBezTo>
                    <a:cubicBezTo>
                      <a:pt x="68" y="126"/>
                      <a:pt x="72" y="126"/>
                      <a:pt x="77" y="125"/>
                    </a:cubicBezTo>
                  </a:path>
                </a:pathLst>
              </a:custGeom>
              <a:noFill/>
              <a:ln w="15875" cap="rnd">
                <a:solidFill>
                  <a:schemeClr val="tx2">
                    <a:lumMod val="40000"/>
                    <a:lumOff val="6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33" name="Freeform 7"/>
              <p:cNvSpPr>
                <a:spLocks/>
              </p:cNvSpPr>
              <p:nvPr/>
            </p:nvSpPr>
            <p:spPr bwMode="auto">
              <a:xfrm>
                <a:off x="3207" y="1227"/>
                <a:ext cx="183" cy="304"/>
              </a:xfrm>
              <a:custGeom>
                <a:avLst/>
                <a:gdLst>
                  <a:gd name="T0" fmla="*/ 77 w 77"/>
                  <a:gd name="T1" fmla="*/ 2 h 126"/>
                  <a:gd name="T2" fmla="*/ 63 w 77"/>
                  <a:gd name="T3" fmla="*/ 0 h 126"/>
                  <a:gd name="T4" fmla="*/ 0 w 77"/>
                  <a:gd name="T5" fmla="*/ 63 h 126"/>
                  <a:gd name="T6" fmla="*/ 63 w 77"/>
                  <a:gd name="T7" fmla="*/ 126 h 126"/>
                  <a:gd name="T8" fmla="*/ 77 w 77"/>
                  <a:gd name="T9" fmla="*/ 125 h 126"/>
                </a:gdLst>
                <a:ahLst/>
                <a:cxnLst>
                  <a:cxn ang="0">
                    <a:pos x="T0" y="T1"/>
                  </a:cxn>
                  <a:cxn ang="0">
                    <a:pos x="T2" y="T3"/>
                  </a:cxn>
                  <a:cxn ang="0">
                    <a:pos x="T4" y="T5"/>
                  </a:cxn>
                  <a:cxn ang="0">
                    <a:pos x="T6" y="T7"/>
                  </a:cxn>
                  <a:cxn ang="0">
                    <a:pos x="T8" y="T9"/>
                  </a:cxn>
                </a:cxnLst>
                <a:rect l="0" t="0" r="r" b="b"/>
                <a:pathLst>
                  <a:path w="77" h="126">
                    <a:moveTo>
                      <a:pt x="77" y="2"/>
                    </a:moveTo>
                    <a:cubicBezTo>
                      <a:pt x="72" y="1"/>
                      <a:pt x="68" y="0"/>
                      <a:pt x="63" y="0"/>
                    </a:cubicBezTo>
                    <a:cubicBezTo>
                      <a:pt x="28" y="0"/>
                      <a:pt x="0" y="28"/>
                      <a:pt x="0" y="63"/>
                    </a:cubicBezTo>
                    <a:cubicBezTo>
                      <a:pt x="0" y="98"/>
                      <a:pt x="28" y="126"/>
                      <a:pt x="63" y="126"/>
                    </a:cubicBezTo>
                    <a:cubicBezTo>
                      <a:pt x="68" y="126"/>
                      <a:pt x="72" y="126"/>
                      <a:pt x="77" y="125"/>
                    </a:cubicBezTo>
                  </a:path>
                </a:pathLst>
              </a:custGeom>
              <a:noFill/>
              <a:ln w="15875" cap="rnd">
                <a:solidFill>
                  <a:schemeClr val="tx2">
                    <a:lumMod val="20000"/>
                    <a:lumOff val="80000"/>
                  </a:schemeClr>
                </a:solidFill>
                <a:prstDash val="solid"/>
                <a:miter lim="800000"/>
                <a:headEnd/>
                <a:tailEnd/>
              </a:ln>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34" name="Oval 8"/>
              <p:cNvSpPr>
                <a:spLocks noChangeArrowheads="1"/>
              </p:cNvSpPr>
              <p:nvPr/>
            </p:nvSpPr>
            <p:spPr bwMode="auto">
              <a:xfrm>
                <a:off x="3657" y="1227"/>
                <a:ext cx="301" cy="304"/>
              </a:xfrm>
              <a:prstGeom prst="ellipse">
                <a:avLst/>
              </a:prstGeom>
              <a:noFill/>
              <a:ln w="15875">
                <a:solidFill>
                  <a:srgbClr val="0078D7"/>
                </a:solidFill>
                <a:round/>
                <a:headEnd/>
                <a:tailEnd/>
              </a:ln>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grpSp>
      <p:grpSp>
        <p:nvGrpSpPr>
          <p:cNvPr id="47" name="Group 46"/>
          <p:cNvGrpSpPr/>
          <p:nvPr/>
        </p:nvGrpSpPr>
        <p:grpSpPr>
          <a:xfrm>
            <a:off x="8644731" y="1527490"/>
            <a:ext cx="2364930" cy="724173"/>
            <a:chOff x="8818075" y="1557621"/>
            <a:chExt cx="2412352" cy="738694"/>
          </a:xfrm>
        </p:grpSpPr>
        <p:sp>
          <p:nvSpPr>
            <p:cNvPr id="24" name="Rectangle 23"/>
            <p:cNvSpPr/>
            <p:nvPr/>
          </p:nvSpPr>
          <p:spPr>
            <a:xfrm>
              <a:off x="9378190" y="1557621"/>
              <a:ext cx="1852237" cy="7386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7">
                <a:defRPr/>
              </a:pPr>
              <a:r>
                <a:rPr lang="en-US" sz="2353" dirty="0">
                  <a:solidFill>
                    <a:srgbClr val="0078D7"/>
                  </a:solidFill>
                  <a:latin typeface="Segoe UI Semilight" panose="020B0402040204020203" pitchFamily="34" charset="0"/>
                  <a:cs typeface="Segoe UI Semilight" panose="020B0402040204020203" pitchFamily="34" charset="0"/>
                </a:rPr>
                <a:t>Sistema de </a:t>
              </a:r>
              <a:r>
                <a:rPr lang="en-US" sz="2353" dirty="0" err="1">
                  <a:solidFill>
                    <a:srgbClr val="0078D7"/>
                  </a:solidFill>
                  <a:latin typeface="Segoe UI Semilight" panose="020B0402040204020203" pitchFamily="34" charset="0"/>
                  <a:cs typeface="Segoe UI Semilight" panose="020B0402040204020203" pitchFamily="34" charset="0"/>
                </a:rPr>
                <a:t>efectos</a:t>
              </a:r>
              <a:endParaRPr lang="en-US" sz="2353" dirty="0">
                <a:solidFill>
                  <a:srgbClr val="0078D7"/>
                </a:solidFill>
                <a:latin typeface="Segoe UI Semilight" panose="020B0402040204020203" pitchFamily="34" charset="0"/>
                <a:cs typeface="Segoe UI Semilight" panose="020B0402040204020203" pitchFamily="34" charset="0"/>
              </a:endParaRPr>
            </a:p>
          </p:txBody>
        </p:sp>
        <p:grpSp>
          <p:nvGrpSpPr>
            <p:cNvPr id="38" name="Group 37"/>
            <p:cNvGrpSpPr/>
            <p:nvPr/>
          </p:nvGrpSpPr>
          <p:grpSpPr>
            <a:xfrm>
              <a:off x="8818075" y="1649983"/>
              <a:ext cx="413502" cy="553965"/>
              <a:chOff x="8818075" y="2484400"/>
              <a:chExt cx="413502" cy="553965"/>
            </a:xfrm>
            <a:noFill/>
          </p:grpSpPr>
          <p:sp>
            <p:nvSpPr>
              <p:cNvPr id="35" name="5-Point Star 34"/>
              <p:cNvSpPr/>
              <p:nvPr/>
            </p:nvSpPr>
            <p:spPr bwMode="auto">
              <a:xfrm>
                <a:off x="8818075" y="2661719"/>
                <a:ext cx="143782" cy="143782"/>
              </a:xfrm>
              <a:prstGeom prst="star5">
                <a:avLst/>
              </a:prstGeom>
              <a:grp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5-Point Star 35"/>
              <p:cNvSpPr/>
              <p:nvPr/>
            </p:nvSpPr>
            <p:spPr bwMode="auto">
              <a:xfrm>
                <a:off x="8943230" y="2484400"/>
                <a:ext cx="288347" cy="288347"/>
              </a:xfrm>
              <a:prstGeom prst="star5">
                <a:avLst/>
              </a:prstGeom>
              <a:grpFill/>
              <a:ln w="158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5-Point Star 36"/>
              <p:cNvSpPr/>
              <p:nvPr/>
            </p:nvSpPr>
            <p:spPr bwMode="auto">
              <a:xfrm>
                <a:off x="8907018" y="2800342"/>
                <a:ext cx="238023" cy="238023"/>
              </a:xfrm>
              <a:prstGeom prst="star5">
                <a:avLst/>
              </a:prstGeom>
              <a:grpFill/>
              <a:ln w="158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45" name="Group 44"/>
          <p:cNvGrpSpPr/>
          <p:nvPr/>
        </p:nvGrpSpPr>
        <p:grpSpPr>
          <a:xfrm>
            <a:off x="566110" y="1708537"/>
            <a:ext cx="1628052" cy="383869"/>
            <a:chOff x="577461" y="1742300"/>
            <a:chExt cx="1660698" cy="391566"/>
          </a:xfrm>
        </p:grpSpPr>
        <p:sp>
          <p:nvSpPr>
            <p:cNvPr id="22" name="Rectangle 21"/>
            <p:cNvSpPr/>
            <p:nvPr/>
          </p:nvSpPr>
          <p:spPr>
            <a:xfrm>
              <a:off x="1135327" y="1742300"/>
              <a:ext cx="1102832"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7">
                <a:defRPr/>
              </a:pPr>
              <a:r>
                <a:rPr lang="en-US" sz="2353" dirty="0">
                  <a:solidFill>
                    <a:srgbClr val="0078D7"/>
                  </a:solidFill>
                  <a:latin typeface="Segoe UI Semilight" panose="020B0402040204020203" pitchFamily="34" charset="0"/>
                  <a:cs typeface="Segoe UI Semilight" panose="020B0402040204020203" pitchFamily="34" charset="0"/>
                </a:rPr>
                <a:t>Visuals</a:t>
              </a:r>
            </a:p>
          </p:txBody>
        </p:sp>
        <p:grpSp>
          <p:nvGrpSpPr>
            <p:cNvPr id="40" name="Group 11"/>
            <p:cNvGrpSpPr>
              <a:grpSpLocks noChangeAspect="1"/>
            </p:cNvGrpSpPr>
            <p:nvPr/>
          </p:nvGrpSpPr>
          <p:grpSpPr bwMode="auto">
            <a:xfrm>
              <a:off x="577461" y="1749181"/>
              <a:ext cx="384685" cy="384685"/>
              <a:chOff x="3490" y="1776"/>
              <a:chExt cx="849" cy="849"/>
            </a:xfrm>
          </p:grpSpPr>
          <p:sp>
            <p:nvSpPr>
              <p:cNvPr id="43" name="Line 13"/>
              <p:cNvSpPr>
                <a:spLocks noChangeShapeType="1"/>
              </p:cNvSpPr>
              <p:nvPr/>
            </p:nvSpPr>
            <p:spPr bwMode="auto">
              <a:xfrm>
                <a:off x="3490" y="1776"/>
                <a:ext cx="839" cy="839"/>
              </a:xfrm>
              <a:prstGeom prst="line">
                <a:avLst/>
              </a:prstGeom>
              <a:noFill/>
              <a:ln w="15875"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44" name="Line 14"/>
              <p:cNvSpPr>
                <a:spLocks noChangeShapeType="1"/>
              </p:cNvSpPr>
              <p:nvPr/>
            </p:nvSpPr>
            <p:spPr bwMode="auto">
              <a:xfrm flipH="1">
                <a:off x="3490" y="1776"/>
                <a:ext cx="839" cy="839"/>
              </a:xfrm>
              <a:prstGeom prst="line">
                <a:avLst/>
              </a:prstGeom>
              <a:noFill/>
              <a:ln w="15875"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42" name="Rectangle 12"/>
              <p:cNvSpPr>
                <a:spLocks noChangeArrowheads="1"/>
              </p:cNvSpPr>
              <p:nvPr/>
            </p:nvSpPr>
            <p:spPr bwMode="auto">
              <a:xfrm>
                <a:off x="3490" y="1776"/>
                <a:ext cx="849" cy="849"/>
              </a:xfrm>
              <a:prstGeom prst="rect">
                <a:avLst/>
              </a:prstGeom>
              <a:noFill/>
              <a:ln w="15875"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grpSp>
      <p:cxnSp>
        <p:nvCxnSpPr>
          <p:cNvPr id="49" name="Straight Connector 48"/>
          <p:cNvCxnSpPr/>
          <p:nvPr/>
        </p:nvCxnSpPr>
        <p:spPr>
          <a:xfrm>
            <a:off x="3966992" y="1618035"/>
            <a:ext cx="0" cy="4661409"/>
          </a:xfrm>
          <a:prstGeom prst="line">
            <a:avLst/>
          </a:prstGeom>
          <a:ln>
            <a:solidFill>
              <a:srgbClr val="73737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987683" y="1618035"/>
            <a:ext cx="0" cy="4661409"/>
          </a:xfrm>
          <a:prstGeom prst="line">
            <a:avLst/>
          </a:prstGeom>
          <a:ln>
            <a:solidFill>
              <a:srgbClr val="73737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566110" y="4818879"/>
            <a:ext cx="3083890" cy="1453738"/>
            <a:chOff x="577461" y="4915011"/>
            <a:chExt cx="3145728" cy="1482888"/>
          </a:xfrm>
        </p:grpSpPr>
        <p:sp>
          <p:nvSpPr>
            <p:cNvPr id="52" name="Rectangle 51"/>
            <p:cNvSpPr/>
            <p:nvPr/>
          </p:nvSpPr>
          <p:spPr bwMode="auto">
            <a:xfrm>
              <a:off x="581637" y="4915011"/>
              <a:ext cx="3141552" cy="1466661"/>
            </a:xfrm>
            <a:prstGeom prst="rect">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Freeform 55"/>
            <p:cNvSpPr/>
            <p:nvPr/>
          </p:nvSpPr>
          <p:spPr bwMode="auto">
            <a:xfrm>
              <a:off x="577461" y="4915011"/>
              <a:ext cx="572152" cy="572152"/>
            </a:xfrm>
            <a:custGeom>
              <a:avLst/>
              <a:gdLst>
                <a:gd name="connsiteX0" fmla="*/ 0 w 572152"/>
                <a:gd name="connsiteY0" fmla="*/ 0 h 572152"/>
                <a:gd name="connsiteX1" fmla="*/ 572152 w 572152"/>
                <a:gd name="connsiteY1" fmla="*/ 0 h 572152"/>
                <a:gd name="connsiteX2" fmla="*/ 0 w 572152"/>
                <a:gd name="connsiteY2" fmla="*/ 572152 h 572152"/>
              </a:gdLst>
              <a:ahLst/>
              <a:cxnLst>
                <a:cxn ang="0">
                  <a:pos x="connsiteX0" y="connsiteY0"/>
                </a:cxn>
                <a:cxn ang="0">
                  <a:pos x="connsiteX1" y="connsiteY1"/>
                </a:cxn>
                <a:cxn ang="0">
                  <a:pos x="connsiteX2" y="connsiteY2"/>
                </a:cxn>
              </a:cxnLst>
              <a:rect l="l" t="t" r="r" b="b"/>
              <a:pathLst>
                <a:path w="572152" h="572152">
                  <a:moveTo>
                    <a:pt x="0" y="0"/>
                  </a:moveTo>
                  <a:lnTo>
                    <a:pt x="572152" y="0"/>
                  </a:lnTo>
                  <a:lnTo>
                    <a:pt x="0" y="572152"/>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 name="16-Point Star 56"/>
            <p:cNvSpPr/>
            <p:nvPr/>
          </p:nvSpPr>
          <p:spPr bwMode="auto">
            <a:xfrm>
              <a:off x="624404" y="4961954"/>
              <a:ext cx="478266" cy="478266"/>
            </a:xfrm>
            <a:prstGeom prst="star16">
              <a:avLst/>
            </a:prstGeom>
            <a:solidFill>
              <a:srgbClr val="F8F8F8"/>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686" b="1" dirty="0">
                  <a:solidFill>
                    <a:srgbClr val="0078D7"/>
                  </a:solidFill>
                  <a:latin typeface="Segoe UI"/>
                </a:rPr>
                <a:t>NEW!</a:t>
              </a:r>
            </a:p>
          </p:txBody>
        </p:sp>
        <p:sp>
          <p:nvSpPr>
            <p:cNvPr id="58" name="TextBox 57"/>
            <p:cNvSpPr txBox="1"/>
            <p:nvPr/>
          </p:nvSpPr>
          <p:spPr>
            <a:xfrm>
              <a:off x="667323" y="4951291"/>
              <a:ext cx="2961702" cy="1446608"/>
            </a:xfrm>
            <a:prstGeom prst="rect">
              <a:avLst/>
            </a:prstGeom>
            <a:noFill/>
          </p:spPr>
          <p:txBody>
            <a:bodyPr wrap="square" lIns="179285" tIns="143428" rIns="179285" bIns="143428" rtlCol="0">
              <a:spAutoFit/>
            </a:bodyPr>
            <a:lstStyle/>
            <a:p>
              <a:pPr marL="336145" lvl="1" defTabSz="914367">
                <a:lnSpc>
                  <a:spcPts val="2157"/>
                </a:lnSpc>
                <a:spcBef>
                  <a:spcPts val="588"/>
                </a:spcBef>
                <a:spcAft>
                  <a:spcPts val="588"/>
                </a:spcAft>
                <a:defRPr/>
              </a:pPr>
              <a:r>
                <a:rPr lang="en-US" sz="1372" dirty="0" err="1">
                  <a:solidFill>
                    <a:srgbClr val="0078D7"/>
                  </a:solidFill>
                  <a:latin typeface="Segoe UI"/>
                  <a:cs typeface="Segoe UI Semibold" panose="020B0702040204020203" pitchFamily="34" charset="0"/>
                </a:rPr>
                <a:t>CompositionDrawingImage</a:t>
              </a:r>
              <a:r>
                <a:rPr lang="en-US" sz="1372" dirty="0">
                  <a:solidFill>
                    <a:srgbClr val="0078D7"/>
                  </a:solidFill>
                  <a:latin typeface="Segoe UI"/>
                  <a:cs typeface="Segoe UI Semibold" panose="020B0702040204020203" pitchFamily="34" charset="0"/>
                </a:rPr>
                <a:t>, </a:t>
              </a:r>
              <a:r>
                <a:rPr lang="en-US" sz="1372" dirty="0" err="1">
                  <a:solidFill>
                    <a:srgbClr val="0078D7"/>
                  </a:solidFill>
                  <a:latin typeface="Segoe UI"/>
                  <a:cs typeface="Segoe UI Semibold" panose="020B0702040204020203" pitchFamily="34" charset="0"/>
                </a:rPr>
                <a:t>AnchorPoint</a:t>
              </a:r>
              <a:r>
                <a:rPr lang="en-US" sz="1372" dirty="0">
                  <a:solidFill>
                    <a:srgbClr val="0078D7"/>
                  </a:solidFill>
                  <a:latin typeface="Segoe UI"/>
                  <a:cs typeface="Segoe UI Semibold" panose="020B0702040204020203" pitchFamily="34" charset="0"/>
                </a:rPr>
                <a:t>, </a:t>
              </a:r>
              <a:r>
                <a:rPr lang="en-US" sz="1372" dirty="0" err="1">
                  <a:solidFill>
                    <a:srgbClr val="0078D7"/>
                  </a:solidFill>
                  <a:latin typeface="Segoe UI"/>
                  <a:cs typeface="Segoe UI Semibold" panose="020B0702040204020203" pitchFamily="34" charset="0"/>
                </a:rPr>
                <a:t>BackfaceVisibility</a:t>
              </a:r>
              <a:r>
                <a:rPr lang="en-US" sz="1372" dirty="0">
                  <a:solidFill>
                    <a:srgbClr val="0078D7"/>
                  </a:solidFill>
                  <a:latin typeface="Segoe UI"/>
                  <a:cs typeface="Segoe UI Semibold" panose="020B0702040204020203" pitchFamily="34" charset="0"/>
                </a:rPr>
                <a:t>, </a:t>
              </a:r>
              <a:br>
                <a:rPr lang="en-US" sz="1372" dirty="0">
                  <a:solidFill>
                    <a:srgbClr val="0078D7"/>
                  </a:solidFill>
                  <a:latin typeface="Segoe UI"/>
                  <a:cs typeface="Segoe UI Semibold" panose="020B0702040204020203" pitchFamily="34" charset="0"/>
                </a:rPr>
              </a:br>
              <a:r>
                <a:rPr lang="en-US" sz="1372" dirty="0" err="1">
                  <a:solidFill>
                    <a:srgbClr val="0078D7"/>
                  </a:solidFill>
                  <a:latin typeface="Segoe UI"/>
                  <a:cs typeface="Segoe UI Semibold" panose="020B0702040204020203" pitchFamily="34" charset="0"/>
                </a:rPr>
                <a:t>ScrollViewer</a:t>
              </a:r>
              <a:r>
                <a:rPr lang="en-US" sz="1372" dirty="0">
                  <a:solidFill>
                    <a:srgbClr val="0078D7"/>
                  </a:solidFill>
                  <a:latin typeface="Segoe UI"/>
                  <a:cs typeface="Segoe UI Semibold" panose="020B0702040204020203" pitchFamily="34" charset="0"/>
                </a:rPr>
                <a:t> Integration</a:t>
              </a:r>
            </a:p>
          </p:txBody>
        </p:sp>
      </p:grpSp>
      <p:grpSp>
        <p:nvGrpSpPr>
          <p:cNvPr id="68" name="Group 67"/>
          <p:cNvGrpSpPr/>
          <p:nvPr/>
        </p:nvGrpSpPr>
        <p:grpSpPr>
          <a:xfrm>
            <a:off x="4403170" y="4818879"/>
            <a:ext cx="3083890" cy="1453738"/>
            <a:chOff x="4491462" y="4915011"/>
            <a:chExt cx="3145728" cy="1482888"/>
          </a:xfrm>
        </p:grpSpPr>
        <p:sp>
          <p:nvSpPr>
            <p:cNvPr id="59" name="Rectangle 58"/>
            <p:cNvSpPr/>
            <p:nvPr/>
          </p:nvSpPr>
          <p:spPr bwMode="auto">
            <a:xfrm>
              <a:off x="4495638" y="4915011"/>
              <a:ext cx="3141552" cy="1466661"/>
            </a:xfrm>
            <a:prstGeom prst="rect">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 name="Freeform 59"/>
            <p:cNvSpPr/>
            <p:nvPr/>
          </p:nvSpPr>
          <p:spPr bwMode="auto">
            <a:xfrm>
              <a:off x="4491462" y="4915011"/>
              <a:ext cx="572152" cy="572152"/>
            </a:xfrm>
            <a:custGeom>
              <a:avLst/>
              <a:gdLst>
                <a:gd name="connsiteX0" fmla="*/ 0 w 572152"/>
                <a:gd name="connsiteY0" fmla="*/ 0 h 572152"/>
                <a:gd name="connsiteX1" fmla="*/ 572152 w 572152"/>
                <a:gd name="connsiteY1" fmla="*/ 0 h 572152"/>
                <a:gd name="connsiteX2" fmla="*/ 0 w 572152"/>
                <a:gd name="connsiteY2" fmla="*/ 572152 h 572152"/>
              </a:gdLst>
              <a:ahLst/>
              <a:cxnLst>
                <a:cxn ang="0">
                  <a:pos x="connsiteX0" y="connsiteY0"/>
                </a:cxn>
                <a:cxn ang="0">
                  <a:pos x="connsiteX1" y="connsiteY1"/>
                </a:cxn>
                <a:cxn ang="0">
                  <a:pos x="connsiteX2" y="connsiteY2"/>
                </a:cxn>
              </a:cxnLst>
              <a:rect l="l" t="t" r="r" b="b"/>
              <a:pathLst>
                <a:path w="572152" h="572152">
                  <a:moveTo>
                    <a:pt x="0" y="0"/>
                  </a:moveTo>
                  <a:lnTo>
                    <a:pt x="572152" y="0"/>
                  </a:lnTo>
                  <a:lnTo>
                    <a:pt x="0" y="572152"/>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16-Point Star 60"/>
            <p:cNvSpPr/>
            <p:nvPr/>
          </p:nvSpPr>
          <p:spPr bwMode="auto">
            <a:xfrm>
              <a:off x="4538405" y="4961954"/>
              <a:ext cx="478266" cy="478266"/>
            </a:xfrm>
            <a:prstGeom prst="star16">
              <a:avLst/>
            </a:prstGeom>
            <a:solidFill>
              <a:srgbClr val="F8F8F8"/>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686" b="1" dirty="0">
                  <a:solidFill>
                    <a:srgbClr val="0078D7"/>
                  </a:solidFill>
                  <a:latin typeface="Segoe UI"/>
                </a:rPr>
                <a:t>NEW!</a:t>
              </a:r>
            </a:p>
          </p:txBody>
        </p:sp>
        <p:sp>
          <p:nvSpPr>
            <p:cNvPr id="62" name="TextBox 61"/>
            <p:cNvSpPr txBox="1"/>
            <p:nvPr/>
          </p:nvSpPr>
          <p:spPr>
            <a:xfrm>
              <a:off x="4581324" y="4951291"/>
              <a:ext cx="2961702" cy="1446608"/>
            </a:xfrm>
            <a:prstGeom prst="rect">
              <a:avLst/>
            </a:prstGeom>
            <a:noFill/>
          </p:spPr>
          <p:txBody>
            <a:bodyPr wrap="square" lIns="179285" tIns="143428" rIns="179285" bIns="143428" rtlCol="0">
              <a:spAutoFit/>
            </a:bodyPr>
            <a:lstStyle/>
            <a:p>
              <a:pPr marL="336145" lvl="1" defTabSz="914367">
                <a:lnSpc>
                  <a:spcPts val="2157"/>
                </a:lnSpc>
                <a:spcBef>
                  <a:spcPts val="588"/>
                </a:spcBef>
                <a:spcAft>
                  <a:spcPts val="588"/>
                </a:spcAft>
                <a:defRPr/>
              </a:pPr>
              <a:r>
                <a:rPr lang="en-US" sz="1372" dirty="0" err="1">
                  <a:solidFill>
                    <a:srgbClr val="0078D7"/>
                  </a:solidFill>
                  <a:latin typeface="Segoe UI"/>
                  <a:cs typeface="Segoe UI Semibold" panose="020B0702040204020203" pitchFamily="34" charset="0"/>
                </a:rPr>
                <a:t>Más</a:t>
              </a:r>
              <a:r>
                <a:rPr lang="en-US" sz="1372" dirty="0">
                  <a:solidFill>
                    <a:srgbClr val="0078D7"/>
                  </a:solidFill>
                  <a:latin typeface="Segoe UI"/>
                  <a:cs typeface="Segoe UI Semibold" panose="020B0702040204020203" pitchFamily="34" charset="0"/>
                </a:rPr>
                <a:t> </a:t>
              </a:r>
              <a:r>
                <a:rPr lang="en-US" sz="1372" dirty="0" err="1">
                  <a:solidFill>
                    <a:srgbClr val="0078D7"/>
                  </a:solidFill>
                  <a:latin typeface="Segoe UI"/>
                  <a:cs typeface="Segoe UI Semibold" panose="020B0702040204020203" pitchFamily="34" charset="0"/>
                </a:rPr>
                <a:t>operadores</a:t>
              </a:r>
              <a:r>
                <a:rPr lang="en-US" sz="1372" dirty="0">
                  <a:solidFill>
                    <a:srgbClr val="0078D7"/>
                  </a:solidFill>
                  <a:latin typeface="Segoe UI"/>
                  <a:cs typeface="Segoe UI Semibold" panose="020B0702040204020203" pitchFamily="34" charset="0"/>
                </a:rPr>
                <a:t> </a:t>
              </a:r>
              <a:r>
                <a:rPr lang="en-US" sz="1372" dirty="0" err="1">
                  <a:solidFill>
                    <a:srgbClr val="0078D7"/>
                  </a:solidFill>
                  <a:latin typeface="Segoe UI"/>
                  <a:cs typeface="Segoe UI Semibold" panose="020B0702040204020203" pitchFamily="34" charset="0"/>
                </a:rPr>
                <a:t>como</a:t>
              </a:r>
              <a:r>
                <a:rPr lang="en-US" sz="1372" dirty="0">
                  <a:solidFill>
                    <a:srgbClr val="0078D7"/>
                  </a:solidFill>
                  <a:latin typeface="Segoe UI"/>
                  <a:cs typeface="Segoe UI Semibold" panose="020B0702040204020203" pitchFamily="34" charset="0"/>
                </a:rPr>
                <a:t> </a:t>
              </a:r>
              <a:r>
                <a:rPr lang="en-US" sz="1372" dirty="0" err="1">
                  <a:solidFill>
                    <a:srgbClr val="0078D7"/>
                  </a:solidFill>
                  <a:latin typeface="Segoe UI"/>
                  <a:cs typeface="Segoe UI Semibold" panose="020B0702040204020203" pitchFamily="34" charset="0"/>
                </a:rPr>
                <a:t>eg</a:t>
              </a:r>
              <a:r>
                <a:rPr lang="en-US" sz="1372" dirty="0">
                  <a:solidFill>
                    <a:srgbClr val="0078D7"/>
                  </a:solidFill>
                  <a:latin typeface="Segoe UI"/>
                  <a:cs typeface="Segoe UI Semibold" panose="020B0702040204020203" pitchFamily="34" charset="0"/>
                </a:rPr>
                <a:t> sin, cos, Color Animations, Quaternions, </a:t>
              </a:r>
              <a:r>
                <a:rPr lang="en-US" sz="1372" dirty="0" err="1">
                  <a:solidFill>
                    <a:srgbClr val="0078D7"/>
                  </a:solidFill>
                  <a:latin typeface="Segoe UI"/>
                  <a:cs typeface="Segoe UI Semibold" panose="020B0702040204020203" pitchFamily="34" charset="0"/>
                </a:rPr>
                <a:t>CompositionBatch</a:t>
              </a:r>
              <a:r>
                <a:rPr lang="en-US" sz="1372" dirty="0">
                  <a:solidFill>
                    <a:srgbClr val="0078D7"/>
                  </a:solidFill>
                  <a:latin typeface="Segoe UI"/>
                  <a:cs typeface="Segoe UI Semibold" panose="020B0702040204020203" pitchFamily="34" charset="0"/>
                </a:rPr>
                <a:t> </a:t>
              </a:r>
              <a:r>
                <a:rPr lang="en-US" sz="1372" dirty="0" err="1">
                  <a:solidFill>
                    <a:srgbClr val="0078D7"/>
                  </a:solidFill>
                  <a:latin typeface="Segoe UI"/>
                  <a:cs typeface="Segoe UI Semibold" panose="020B0702040204020203" pitchFamily="34" charset="0"/>
                </a:rPr>
                <a:t>Eventing</a:t>
              </a:r>
              <a:endParaRPr lang="en-US" sz="1372" dirty="0">
                <a:solidFill>
                  <a:srgbClr val="0078D7"/>
                </a:solidFill>
                <a:latin typeface="Segoe UI"/>
                <a:cs typeface="Segoe UI Semibold" panose="020B0702040204020203" pitchFamily="34" charset="0"/>
              </a:endParaRPr>
            </a:p>
          </p:txBody>
        </p:sp>
      </p:grpSp>
      <p:grpSp>
        <p:nvGrpSpPr>
          <p:cNvPr id="67" name="Group 66"/>
          <p:cNvGrpSpPr/>
          <p:nvPr/>
        </p:nvGrpSpPr>
        <p:grpSpPr>
          <a:xfrm>
            <a:off x="8488307" y="4818879"/>
            <a:ext cx="3083890" cy="1453738"/>
            <a:chOff x="8658515" y="4915011"/>
            <a:chExt cx="3145728" cy="1482888"/>
          </a:xfrm>
        </p:grpSpPr>
        <p:sp>
          <p:nvSpPr>
            <p:cNvPr id="63" name="Rectangle 62"/>
            <p:cNvSpPr/>
            <p:nvPr/>
          </p:nvSpPr>
          <p:spPr bwMode="auto">
            <a:xfrm>
              <a:off x="8662691" y="4915011"/>
              <a:ext cx="3141552" cy="1466661"/>
            </a:xfrm>
            <a:prstGeom prst="rect">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Freeform 63"/>
            <p:cNvSpPr/>
            <p:nvPr/>
          </p:nvSpPr>
          <p:spPr bwMode="auto">
            <a:xfrm>
              <a:off x="8658515" y="4915011"/>
              <a:ext cx="572152" cy="572152"/>
            </a:xfrm>
            <a:custGeom>
              <a:avLst/>
              <a:gdLst>
                <a:gd name="connsiteX0" fmla="*/ 0 w 572152"/>
                <a:gd name="connsiteY0" fmla="*/ 0 h 572152"/>
                <a:gd name="connsiteX1" fmla="*/ 572152 w 572152"/>
                <a:gd name="connsiteY1" fmla="*/ 0 h 572152"/>
                <a:gd name="connsiteX2" fmla="*/ 0 w 572152"/>
                <a:gd name="connsiteY2" fmla="*/ 572152 h 572152"/>
              </a:gdLst>
              <a:ahLst/>
              <a:cxnLst>
                <a:cxn ang="0">
                  <a:pos x="connsiteX0" y="connsiteY0"/>
                </a:cxn>
                <a:cxn ang="0">
                  <a:pos x="connsiteX1" y="connsiteY1"/>
                </a:cxn>
                <a:cxn ang="0">
                  <a:pos x="connsiteX2" y="connsiteY2"/>
                </a:cxn>
              </a:cxnLst>
              <a:rect l="l" t="t" r="r" b="b"/>
              <a:pathLst>
                <a:path w="572152" h="572152">
                  <a:moveTo>
                    <a:pt x="0" y="0"/>
                  </a:moveTo>
                  <a:lnTo>
                    <a:pt x="572152" y="0"/>
                  </a:lnTo>
                  <a:lnTo>
                    <a:pt x="0" y="572152"/>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16-Point Star 64"/>
            <p:cNvSpPr/>
            <p:nvPr/>
          </p:nvSpPr>
          <p:spPr bwMode="auto">
            <a:xfrm>
              <a:off x="8705458" y="4961954"/>
              <a:ext cx="478266" cy="478266"/>
            </a:xfrm>
            <a:prstGeom prst="star16">
              <a:avLst/>
            </a:prstGeom>
            <a:solidFill>
              <a:srgbClr val="F8F8F8"/>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686" b="1" dirty="0">
                  <a:solidFill>
                    <a:srgbClr val="0078D7"/>
                  </a:solidFill>
                  <a:latin typeface="Segoe UI"/>
                </a:rPr>
                <a:t>NEW!</a:t>
              </a:r>
            </a:p>
          </p:txBody>
        </p:sp>
        <p:sp>
          <p:nvSpPr>
            <p:cNvPr id="66" name="TextBox 65"/>
            <p:cNvSpPr txBox="1"/>
            <p:nvPr/>
          </p:nvSpPr>
          <p:spPr>
            <a:xfrm>
              <a:off x="8748377" y="4951291"/>
              <a:ext cx="2961702" cy="1446608"/>
            </a:xfrm>
            <a:prstGeom prst="rect">
              <a:avLst/>
            </a:prstGeom>
            <a:noFill/>
          </p:spPr>
          <p:txBody>
            <a:bodyPr wrap="square" lIns="179285" tIns="143428" rIns="179285" bIns="143428" rtlCol="0">
              <a:spAutoFit/>
            </a:bodyPr>
            <a:lstStyle/>
            <a:p>
              <a:pPr marL="336145" lvl="1" defTabSz="914367">
                <a:lnSpc>
                  <a:spcPts val="2157"/>
                </a:lnSpc>
                <a:spcBef>
                  <a:spcPts val="588"/>
                </a:spcBef>
                <a:spcAft>
                  <a:spcPts val="588"/>
                </a:spcAft>
                <a:defRPr/>
              </a:pPr>
              <a:r>
                <a:rPr lang="en-US" sz="1372" b="1" dirty="0" err="1">
                  <a:solidFill>
                    <a:srgbClr val="0078D7"/>
                  </a:solidFill>
                  <a:latin typeface="Segoe UI"/>
                  <a:cs typeface="Segoe UI Semibold" panose="020B0702040204020203" pitchFamily="34" charset="0"/>
                </a:rPr>
                <a:t>Más</a:t>
              </a:r>
              <a:r>
                <a:rPr lang="en-US" sz="1372" b="1" dirty="0">
                  <a:solidFill>
                    <a:srgbClr val="0078D7"/>
                  </a:solidFill>
                  <a:latin typeface="Segoe UI"/>
                  <a:cs typeface="Segoe UI Semibold" panose="020B0702040204020203" pitchFamily="34" charset="0"/>
                </a:rPr>
                <a:t> </a:t>
              </a:r>
              <a:r>
                <a:rPr lang="en-US" sz="1372" b="1" dirty="0" err="1">
                  <a:solidFill>
                    <a:srgbClr val="0078D7"/>
                  </a:solidFill>
                  <a:latin typeface="Segoe UI"/>
                  <a:cs typeface="Segoe UI Semibold" panose="020B0702040204020203" pitchFamily="34" charset="0"/>
                </a:rPr>
                <a:t>efectos</a:t>
              </a:r>
              <a:r>
                <a:rPr lang="en-US" sz="1372" dirty="0">
                  <a:solidFill>
                    <a:srgbClr val="0078D7"/>
                  </a:solidFill>
                  <a:latin typeface="Segoe UI"/>
                  <a:cs typeface="Segoe UI Semibold" panose="020B0702040204020203" pitchFamily="34" charset="0"/>
                </a:rPr>
                <a:t>: Contrast, Exposure, grayscale, gamma transfer, hue rotate, invert, sepia, temperature, tint</a:t>
              </a:r>
            </a:p>
          </p:txBody>
        </p:sp>
      </p:grpSp>
    </p:spTree>
    <p:extLst>
      <p:ext uri="{BB962C8B-B14F-4D97-AF65-F5344CB8AC3E}">
        <p14:creationId xmlns:p14="http://schemas.microsoft.com/office/powerpoint/2010/main" val="31870939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250" fill="hold"/>
                                        <p:tgtEl>
                                          <p:spTgt spid="21"/>
                                        </p:tgtEl>
                                        <p:attrNameLst>
                                          <p:attrName>ppt_w</p:attrName>
                                        </p:attrNameLst>
                                      </p:cBhvr>
                                      <p:tavLst>
                                        <p:tav tm="0">
                                          <p:val>
                                            <p:fltVal val="0"/>
                                          </p:val>
                                        </p:tav>
                                        <p:tav tm="100000">
                                          <p:val>
                                            <p:strVal val="#ppt_w"/>
                                          </p:val>
                                        </p:tav>
                                      </p:tavLst>
                                    </p:anim>
                                    <p:anim calcmode="lin" valueType="num">
                                      <p:cBhvr>
                                        <p:cTn id="23" dur="250" fill="hold"/>
                                        <p:tgtEl>
                                          <p:spTgt spid="21"/>
                                        </p:tgtEl>
                                        <p:attrNameLst>
                                          <p:attrName>ppt_h</p:attrName>
                                        </p:attrNameLst>
                                      </p:cBhvr>
                                      <p:tavLst>
                                        <p:tav tm="0">
                                          <p:val>
                                            <p:fltVal val="0"/>
                                          </p:val>
                                        </p:tav>
                                        <p:tav tm="100000">
                                          <p:val>
                                            <p:strVal val="#ppt_h"/>
                                          </p:val>
                                        </p:tav>
                                      </p:tavLst>
                                    </p:anim>
                                    <p:animEffect transition="in" filter="fade">
                                      <p:cBhvr>
                                        <p:cTn id="24" dur="250"/>
                                        <p:tgtEl>
                                          <p:spTgt spid="21"/>
                                        </p:tgtEl>
                                      </p:cBhvr>
                                    </p:animEffect>
                                  </p:childTnLst>
                                </p:cTn>
                              </p:par>
                              <p:par>
                                <p:cTn id="25" presetID="18" presetClass="entr" presetSubtype="6" fill="hold" nodeType="withEffect">
                                  <p:stCondLst>
                                    <p:cond delay="250"/>
                                  </p:stCondLst>
                                  <p:childTnLst>
                                    <p:set>
                                      <p:cBhvr>
                                        <p:cTn id="26" dur="1" fill="hold">
                                          <p:stCondLst>
                                            <p:cond delay="0"/>
                                          </p:stCondLst>
                                        </p:cTn>
                                        <p:tgtEl>
                                          <p:spTgt spid="69"/>
                                        </p:tgtEl>
                                        <p:attrNameLst>
                                          <p:attrName>style.visibility</p:attrName>
                                        </p:attrNameLst>
                                      </p:cBhvr>
                                      <p:to>
                                        <p:strVal val="visible"/>
                                      </p:to>
                                    </p:set>
                                    <p:animEffect transition="in" filter="strips(downRight)">
                                      <p:cBhvr>
                                        <p:cTn id="27" dur="500"/>
                                        <p:tgtEl>
                                          <p:spTgt spid="69"/>
                                        </p:tgtEl>
                                      </p:cBhvr>
                                    </p:animEffect>
                                  </p:childTnLst>
                                </p:cTn>
                              </p:par>
                              <p:par>
                                <p:cTn id="28" presetID="18" presetClass="entr" presetSubtype="6" fill="hold" nodeType="withEffect">
                                  <p:stCondLst>
                                    <p:cond delay="500"/>
                                  </p:stCondLst>
                                  <p:childTnLst>
                                    <p:set>
                                      <p:cBhvr>
                                        <p:cTn id="29" dur="1" fill="hold">
                                          <p:stCondLst>
                                            <p:cond delay="0"/>
                                          </p:stCondLst>
                                        </p:cTn>
                                        <p:tgtEl>
                                          <p:spTgt spid="68"/>
                                        </p:tgtEl>
                                        <p:attrNameLst>
                                          <p:attrName>style.visibility</p:attrName>
                                        </p:attrNameLst>
                                      </p:cBhvr>
                                      <p:to>
                                        <p:strVal val="visible"/>
                                      </p:to>
                                    </p:set>
                                    <p:animEffect transition="in" filter="strips(downRight)">
                                      <p:cBhvr>
                                        <p:cTn id="30" dur="500"/>
                                        <p:tgtEl>
                                          <p:spTgt spid="68"/>
                                        </p:tgtEl>
                                      </p:cBhvr>
                                    </p:animEffect>
                                  </p:childTnLst>
                                </p:cTn>
                              </p:par>
                              <p:par>
                                <p:cTn id="31" presetID="18" presetClass="entr" presetSubtype="6" fill="hold" nodeType="withEffect">
                                  <p:stCondLst>
                                    <p:cond delay="750"/>
                                  </p:stCondLst>
                                  <p:childTnLst>
                                    <p:set>
                                      <p:cBhvr>
                                        <p:cTn id="32" dur="1" fill="hold">
                                          <p:stCondLst>
                                            <p:cond delay="0"/>
                                          </p:stCondLst>
                                        </p:cTn>
                                        <p:tgtEl>
                                          <p:spTgt spid="67"/>
                                        </p:tgtEl>
                                        <p:attrNameLst>
                                          <p:attrName>style.visibility</p:attrName>
                                        </p:attrNameLst>
                                      </p:cBhvr>
                                      <p:to>
                                        <p:strVal val="visible"/>
                                      </p:to>
                                    </p:set>
                                    <p:animEffect transition="in" filter="strips(downRight)">
                                      <p:cBhvr>
                                        <p:cTn id="3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NEW-snipe"/>
          <p:cNvGrpSpPr/>
          <p:nvPr/>
        </p:nvGrpSpPr>
        <p:grpSpPr>
          <a:xfrm>
            <a:off x="9612706" y="486"/>
            <a:ext cx="2577710" cy="2684681"/>
            <a:chOff x="9807077" y="-1"/>
            <a:chExt cx="2629398" cy="2738514"/>
          </a:xfrm>
        </p:grpSpPr>
        <p:sp>
          <p:nvSpPr>
            <p:cNvPr id="68" name="Freeform 67"/>
            <p:cNvSpPr>
              <a:spLocks/>
            </p:cNvSpPr>
            <p:nvPr/>
          </p:nvSpPr>
          <p:spPr bwMode="auto">
            <a:xfrm>
              <a:off x="9952074" y="-1"/>
              <a:ext cx="2484401" cy="2484401"/>
            </a:xfrm>
            <a:custGeom>
              <a:avLst/>
              <a:gdLst>
                <a:gd name="connsiteX0" fmla="*/ 1828800 w 1828800"/>
                <a:gd name="connsiteY0" fmla="*/ 0 h 1828800"/>
                <a:gd name="connsiteX1" fmla="*/ 1828800 w 1828800"/>
                <a:gd name="connsiteY1" fmla="*/ 1828800 h 1828800"/>
                <a:gd name="connsiteX2" fmla="*/ 0 w 1828800"/>
                <a:gd name="connsiteY2" fmla="*/ 0 h 1828800"/>
              </a:gdLst>
              <a:ahLst/>
              <a:cxnLst>
                <a:cxn ang="0">
                  <a:pos x="connsiteX0" y="connsiteY0"/>
                </a:cxn>
                <a:cxn ang="0">
                  <a:pos x="connsiteX1" y="connsiteY1"/>
                </a:cxn>
                <a:cxn ang="0">
                  <a:pos x="connsiteX2" y="connsiteY2"/>
                </a:cxn>
              </a:cxnLst>
              <a:rect l="l" t="t" r="r" b="b"/>
              <a:pathLst>
                <a:path w="1828800" h="1828800">
                  <a:moveTo>
                    <a:pt x="1828800" y="0"/>
                  </a:moveTo>
                  <a:lnTo>
                    <a:pt x="1828800" y="1828800"/>
                  </a:lnTo>
                  <a:lnTo>
                    <a:pt x="0" y="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14367">
                <a:lnSpc>
                  <a:spcPct val="90000"/>
                </a:lnSpc>
                <a:spcAft>
                  <a:spcPts val="588"/>
                </a:spcAft>
                <a:defRPr/>
              </a:pPr>
              <a:endParaRPr lang="en-US" sz="1372" b="1" dirty="0">
                <a:solidFill>
                  <a:srgbClr val="FFFFFF"/>
                </a:solidFill>
                <a:latin typeface="Segoe UI"/>
                <a:cs typeface="Segoe UI Semilight" panose="020B0402040204020203" pitchFamily="34" charset="0"/>
              </a:endParaRPr>
            </a:p>
          </p:txBody>
        </p:sp>
        <p:sp>
          <p:nvSpPr>
            <p:cNvPr id="69" name="Freeform 68"/>
            <p:cNvSpPr>
              <a:spLocks/>
            </p:cNvSpPr>
            <p:nvPr/>
          </p:nvSpPr>
          <p:spPr bwMode="auto">
            <a:xfrm rot="2700000">
              <a:off x="9807077" y="254112"/>
              <a:ext cx="2484401" cy="2484401"/>
            </a:xfrm>
            <a:custGeom>
              <a:avLst/>
              <a:gdLst>
                <a:gd name="connsiteX0" fmla="*/ 1828800 w 1828800"/>
                <a:gd name="connsiteY0" fmla="*/ 0 h 1828800"/>
                <a:gd name="connsiteX1" fmla="*/ 1828800 w 1828800"/>
                <a:gd name="connsiteY1" fmla="*/ 1828800 h 1828800"/>
                <a:gd name="connsiteX2" fmla="*/ 0 w 1828800"/>
                <a:gd name="connsiteY2" fmla="*/ 0 h 1828800"/>
              </a:gdLst>
              <a:ahLst/>
              <a:cxnLst>
                <a:cxn ang="0">
                  <a:pos x="connsiteX0" y="connsiteY0"/>
                </a:cxn>
                <a:cxn ang="0">
                  <a:pos x="connsiteX1" y="connsiteY1"/>
                </a:cxn>
                <a:cxn ang="0">
                  <a:pos x="connsiteX2" y="connsiteY2"/>
                </a:cxn>
              </a:cxnLst>
              <a:rect l="l" t="t" r="r" b="b"/>
              <a:pathLst>
                <a:path w="1828800" h="1828800">
                  <a:moveTo>
                    <a:pt x="1828800" y="0"/>
                  </a:moveTo>
                  <a:lnTo>
                    <a:pt x="1828800" y="1828800"/>
                  </a:lnTo>
                  <a:lnTo>
                    <a:pt x="0" y="0"/>
                  </a:lnTo>
                  <a:close/>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14367">
                <a:lnSpc>
                  <a:spcPts val="2549"/>
                </a:lnSpc>
                <a:spcAft>
                  <a:spcPts val="588"/>
                </a:spcAft>
                <a:defRPr/>
              </a:pPr>
              <a:r>
                <a:rPr lang="en-US" sz="1961" b="1" dirty="0" err="1">
                  <a:solidFill>
                    <a:srgbClr val="FFFFFF"/>
                  </a:solidFill>
                  <a:latin typeface="Segoe UI"/>
                  <a:cs typeface="Segoe UI Semilight" panose="020B0402040204020203" pitchFamily="34" charset="0"/>
                </a:rPr>
                <a:t>Próxima</a:t>
              </a:r>
              <a:endParaRPr lang="en-US" sz="1961" b="1" dirty="0">
                <a:solidFill>
                  <a:srgbClr val="FFFFFF"/>
                </a:solidFill>
                <a:latin typeface="Segoe UI"/>
                <a:cs typeface="Segoe UI Semilight" panose="020B0402040204020203" pitchFamily="34" charset="0"/>
              </a:endParaRPr>
            </a:p>
            <a:p>
              <a:pPr algn="ctr" defTabSz="914367">
                <a:lnSpc>
                  <a:spcPts val="2549"/>
                </a:lnSpc>
                <a:spcAft>
                  <a:spcPts val="588"/>
                </a:spcAft>
                <a:defRPr/>
              </a:pPr>
              <a:r>
                <a:rPr lang="en-US" sz="1961" b="1" dirty="0" err="1">
                  <a:solidFill>
                    <a:srgbClr val="FFFFFF"/>
                  </a:solidFill>
                  <a:latin typeface="Segoe UI"/>
                  <a:cs typeface="Segoe UI Semilight" panose="020B0402040204020203" pitchFamily="34" charset="0"/>
                </a:rPr>
                <a:t>versión</a:t>
              </a:r>
              <a:endParaRPr lang="en-US" sz="1961" dirty="0">
                <a:solidFill>
                  <a:srgbClr val="FFFFFF"/>
                </a:solidFill>
                <a:latin typeface="Segoe UI"/>
                <a:cs typeface="Segoe UI Semilight" panose="020B0402040204020203" pitchFamily="34" charset="0"/>
              </a:endParaRPr>
            </a:p>
          </p:txBody>
        </p:sp>
      </p:grpSp>
      <p:grpSp>
        <p:nvGrpSpPr>
          <p:cNvPr id="17" name="snipe"/>
          <p:cNvGrpSpPr/>
          <p:nvPr/>
        </p:nvGrpSpPr>
        <p:grpSpPr>
          <a:xfrm>
            <a:off x="9756437" y="60021"/>
            <a:ext cx="2435564" cy="2529375"/>
            <a:chOff x="9952073" y="-1"/>
            <a:chExt cx="2484402" cy="2580094"/>
          </a:xfrm>
        </p:grpSpPr>
        <p:sp>
          <p:nvSpPr>
            <p:cNvPr id="22" name="Freeform 21"/>
            <p:cNvSpPr>
              <a:spLocks/>
            </p:cNvSpPr>
            <p:nvPr/>
          </p:nvSpPr>
          <p:spPr bwMode="auto">
            <a:xfrm>
              <a:off x="9952074" y="-1"/>
              <a:ext cx="2484401" cy="2484400"/>
            </a:xfrm>
            <a:custGeom>
              <a:avLst/>
              <a:gdLst>
                <a:gd name="connsiteX0" fmla="*/ 1828800 w 1828800"/>
                <a:gd name="connsiteY0" fmla="*/ 0 h 1828800"/>
                <a:gd name="connsiteX1" fmla="*/ 1828800 w 1828800"/>
                <a:gd name="connsiteY1" fmla="*/ 1828800 h 1828800"/>
                <a:gd name="connsiteX2" fmla="*/ 0 w 1828800"/>
                <a:gd name="connsiteY2" fmla="*/ 0 h 1828800"/>
              </a:gdLst>
              <a:ahLst/>
              <a:cxnLst>
                <a:cxn ang="0">
                  <a:pos x="connsiteX0" y="connsiteY0"/>
                </a:cxn>
                <a:cxn ang="0">
                  <a:pos x="connsiteX1" y="connsiteY1"/>
                </a:cxn>
                <a:cxn ang="0">
                  <a:pos x="connsiteX2" y="connsiteY2"/>
                </a:cxn>
              </a:cxnLst>
              <a:rect l="l" t="t" r="r" b="b"/>
              <a:pathLst>
                <a:path w="1828800" h="1828800">
                  <a:moveTo>
                    <a:pt x="1828800" y="0"/>
                  </a:moveTo>
                  <a:lnTo>
                    <a:pt x="1828800" y="1828800"/>
                  </a:lnTo>
                  <a:lnTo>
                    <a:pt x="0" y="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14367">
                <a:lnSpc>
                  <a:spcPct val="90000"/>
                </a:lnSpc>
                <a:spcAft>
                  <a:spcPts val="588"/>
                </a:spcAft>
                <a:defRPr/>
              </a:pPr>
              <a:endParaRPr lang="en-US" sz="1372" b="1" dirty="0">
                <a:solidFill>
                  <a:srgbClr val="FFFFFF"/>
                </a:solidFill>
                <a:latin typeface="Segoe UI"/>
                <a:cs typeface="Segoe UI Semilight" panose="020B0402040204020203" pitchFamily="34" charset="0"/>
              </a:endParaRPr>
            </a:p>
          </p:txBody>
        </p:sp>
        <p:sp>
          <p:nvSpPr>
            <p:cNvPr id="23" name="Freeform 22"/>
            <p:cNvSpPr>
              <a:spLocks/>
            </p:cNvSpPr>
            <p:nvPr/>
          </p:nvSpPr>
          <p:spPr bwMode="auto">
            <a:xfrm rot="2700000">
              <a:off x="9952073" y="95692"/>
              <a:ext cx="2484401" cy="2484401"/>
            </a:xfrm>
            <a:custGeom>
              <a:avLst/>
              <a:gdLst>
                <a:gd name="connsiteX0" fmla="*/ 1828800 w 1828800"/>
                <a:gd name="connsiteY0" fmla="*/ 0 h 1828800"/>
                <a:gd name="connsiteX1" fmla="*/ 1828800 w 1828800"/>
                <a:gd name="connsiteY1" fmla="*/ 1828800 h 1828800"/>
                <a:gd name="connsiteX2" fmla="*/ 0 w 1828800"/>
                <a:gd name="connsiteY2" fmla="*/ 0 h 1828800"/>
              </a:gdLst>
              <a:ahLst/>
              <a:cxnLst>
                <a:cxn ang="0">
                  <a:pos x="connsiteX0" y="connsiteY0"/>
                </a:cxn>
                <a:cxn ang="0">
                  <a:pos x="connsiteX1" y="connsiteY1"/>
                </a:cxn>
                <a:cxn ang="0">
                  <a:pos x="connsiteX2" y="connsiteY2"/>
                </a:cxn>
              </a:cxnLst>
              <a:rect l="l" t="t" r="r" b="b"/>
              <a:pathLst>
                <a:path w="1828800" h="1828800">
                  <a:moveTo>
                    <a:pt x="1828800" y="0"/>
                  </a:moveTo>
                  <a:lnTo>
                    <a:pt x="1828800" y="1828800"/>
                  </a:lnTo>
                  <a:lnTo>
                    <a:pt x="0" y="0"/>
                  </a:lnTo>
                  <a:close/>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14367">
                <a:lnSpc>
                  <a:spcPct val="90000"/>
                </a:lnSpc>
                <a:spcAft>
                  <a:spcPts val="588"/>
                </a:spcAft>
                <a:defRPr/>
              </a:pPr>
              <a:r>
                <a:rPr lang="en-US" sz="1568" b="1" u="sng" dirty="0">
                  <a:solidFill>
                    <a:srgbClr val="FFFFFF"/>
                  </a:solidFill>
                  <a:latin typeface="Segoe UI"/>
                  <a:cs typeface="Segoe UI Semilight" panose="020B0402040204020203" pitchFamily="34" charset="0"/>
                </a:rPr>
                <a:t>Nuevo</a:t>
              </a:r>
              <a:r>
                <a:rPr lang="en-US" sz="1568" dirty="0">
                  <a:solidFill>
                    <a:srgbClr val="FFFFFF"/>
                  </a:solidFill>
                  <a:latin typeface="Segoe UI"/>
                  <a:cs typeface="Segoe UI Semilight" panose="020B0402040204020203" pitchFamily="34" charset="0"/>
                </a:rPr>
                <a:t> </a:t>
              </a:r>
              <a:r>
                <a:rPr lang="en-US" sz="1568" dirty="0" err="1">
                  <a:solidFill>
                    <a:srgbClr val="FFFFFF"/>
                  </a:solidFill>
                  <a:latin typeface="Segoe UI"/>
                  <a:cs typeface="Segoe UI Semilight" panose="020B0402040204020203" pitchFamily="34" charset="0"/>
                </a:rPr>
                <a:t>en</a:t>
              </a:r>
              <a:r>
                <a:rPr lang="en-US" sz="1568" dirty="0">
                  <a:solidFill>
                    <a:srgbClr val="FFFFFF"/>
                  </a:solidFill>
                  <a:latin typeface="Segoe UI"/>
                  <a:cs typeface="Segoe UI Semilight" panose="020B0402040204020203" pitchFamily="34" charset="0"/>
                </a:rPr>
                <a:t> la </a:t>
              </a:r>
            </a:p>
            <a:p>
              <a:pPr algn="ctr" defTabSz="914367">
                <a:lnSpc>
                  <a:spcPct val="90000"/>
                </a:lnSpc>
                <a:spcAft>
                  <a:spcPts val="588"/>
                </a:spcAft>
                <a:defRPr/>
              </a:pPr>
              <a:r>
                <a:rPr lang="en-US" sz="1568" dirty="0" err="1">
                  <a:solidFill>
                    <a:srgbClr val="FFFFFF"/>
                  </a:solidFill>
                  <a:latin typeface="Segoe UI"/>
                  <a:cs typeface="Segoe UI Semilight" panose="020B0402040204020203" pitchFamily="34" charset="0"/>
                </a:rPr>
                <a:t>actualización</a:t>
              </a:r>
              <a:r>
                <a:rPr lang="en-US" sz="1568" dirty="0">
                  <a:solidFill>
                    <a:srgbClr val="FFFFFF"/>
                  </a:solidFill>
                  <a:latin typeface="Segoe UI"/>
                  <a:cs typeface="Segoe UI Semilight" panose="020B0402040204020203" pitchFamily="34" charset="0"/>
                </a:rPr>
                <a:t> </a:t>
              </a:r>
              <a:br>
                <a:rPr lang="en-US" sz="1568" dirty="0">
                  <a:solidFill>
                    <a:srgbClr val="FFFFFF"/>
                  </a:solidFill>
                  <a:latin typeface="Segoe UI"/>
                  <a:cs typeface="Segoe UI Semilight" panose="020B0402040204020203" pitchFamily="34" charset="0"/>
                </a:rPr>
              </a:br>
              <a:r>
                <a:rPr lang="en-US" sz="1568" dirty="0">
                  <a:solidFill>
                    <a:srgbClr val="FFFFFF"/>
                  </a:solidFill>
                  <a:latin typeface="Segoe UI"/>
                  <a:cs typeface="Segoe UI Semilight" panose="020B0402040204020203" pitchFamily="34" charset="0"/>
                </a:rPr>
                <a:t>Windows </a:t>
              </a:r>
              <a:br>
                <a:rPr lang="en-US" sz="1568" dirty="0">
                  <a:solidFill>
                    <a:srgbClr val="FFFFFF"/>
                  </a:solidFill>
                  <a:latin typeface="Segoe UI"/>
                  <a:cs typeface="Segoe UI Semilight" panose="020B0402040204020203" pitchFamily="34" charset="0"/>
                </a:rPr>
              </a:br>
              <a:r>
                <a:rPr lang="en-US" sz="1568" dirty="0">
                  <a:solidFill>
                    <a:srgbClr val="FFFFFF"/>
                  </a:solidFill>
                  <a:latin typeface="Segoe UI"/>
                  <a:cs typeface="Segoe UI Semilight" panose="020B0402040204020203" pitchFamily="34" charset="0"/>
                </a:rPr>
                <a:t>November 2015!</a:t>
              </a:r>
            </a:p>
          </p:txBody>
        </p:sp>
      </p:grpSp>
      <p:sp>
        <p:nvSpPr>
          <p:cNvPr id="24" name="Rectangle 23"/>
          <p:cNvSpPr/>
          <p:nvPr/>
        </p:nvSpPr>
        <p:spPr>
          <a:xfrm>
            <a:off x="566110" y="2356608"/>
            <a:ext cx="3257151" cy="1938617"/>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68072" indent="-168072" defTabSz="914367">
              <a:lnSpc>
                <a:spcPct val="90000"/>
              </a:lnSpc>
              <a:spcBef>
                <a:spcPts val="588"/>
              </a:spcBef>
              <a:spcAft>
                <a:spcPts val="1176"/>
              </a:spcAft>
              <a:buFont typeface="Arial" panose="020B0604020202020204" pitchFamily="34" charset="0"/>
              <a:buChar char="•"/>
              <a:defRPr/>
            </a:pPr>
            <a:r>
              <a:rPr lang="en-US" sz="1765" dirty="0" err="1">
                <a:solidFill>
                  <a:srgbClr val="505050"/>
                </a:solidFill>
                <a:latin typeface="Segoe UI"/>
                <a:cs typeface="Segoe UI Semibold" panose="020B0702040204020203" pitchFamily="34" charset="0"/>
              </a:rPr>
              <a:t>Nuevos</a:t>
            </a:r>
            <a:r>
              <a:rPr lang="en-US" sz="1765" dirty="0">
                <a:solidFill>
                  <a:srgbClr val="505050"/>
                </a:solidFill>
                <a:latin typeface="Segoe UI"/>
                <a:cs typeface="Segoe UI Semibold" panose="020B0702040204020203" pitchFamily="34" charset="0"/>
              </a:rPr>
              <a:t> Brushes (</a:t>
            </a:r>
            <a:r>
              <a:rPr lang="en-US" sz="1765" dirty="0" err="1">
                <a:solidFill>
                  <a:srgbClr val="505050"/>
                </a:solidFill>
                <a:latin typeface="Segoe UI"/>
                <a:cs typeface="Segoe UI Semibold" panose="020B0702040204020203" pitchFamily="34" charset="0"/>
              </a:rPr>
              <a:t>NineGrid</a:t>
            </a:r>
            <a:r>
              <a:rPr lang="en-US" sz="1765" dirty="0">
                <a:solidFill>
                  <a:srgbClr val="505050"/>
                </a:solidFill>
                <a:latin typeface="Segoe UI"/>
                <a:cs typeface="Segoe UI Semibold" panose="020B0702040204020203" pitchFamily="34" charset="0"/>
              </a:rPr>
              <a:t>, Mask)</a:t>
            </a:r>
          </a:p>
          <a:p>
            <a:pPr marL="168072" indent="-168072" defTabSz="914367">
              <a:lnSpc>
                <a:spcPct val="90000"/>
              </a:lnSpc>
              <a:spcBef>
                <a:spcPts val="588"/>
              </a:spcBef>
              <a:spcAft>
                <a:spcPts val="1176"/>
              </a:spcAft>
              <a:buFont typeface="Arial" panose="020B0604020202020204" pitchFamily="34" charset="0"/>
              <a:buChar char="•"/>
              <a:defRPr/>
            </a:pPr>
            <a:r>
              <a:rPr lang="en-US" sz="1765" dirty="0" err="1">
                <a:solidFill>
                  <a:srgbClr val="505050"/>
                </a:solidFill>
                <a:latin typeface="Segoe UI"/>
                <a:cs typeface="Segoe UI Semibold" panose="020B0702040204020203" pitchFamily="34" charset="0"/>
              </a:rPr>
              <a:t>Interoperatibilidad</a:t>
            </a:r>
            <a:r>
              <a:rPr lang="en-US" sz="1765" dirty="0">
                <a:solidFill>
                  <a:srgbClr val="505050"/>
                </a:solidFill>
                <a:latin typeface="Segoe UI"/>
                <a:cs typeface="Segoe UI Semibold" panose="020B0702040204020203" pitchFamily="34" charset="0"/>
              </a:rPr>
              <a:t> XAML </a:t>
            </a:r>
            <a:r>
              <a:rPr lang="en-US" sz="1765" dirty="0" err="1">
                <a:solidFill>
                  <a:srgbClr val="505050"/>
                </a:solidFill>
                <a:latin typeface="Segoe UI"/>
                <a:cs typeface="Segoe UI Semibold" panose="020B0702040204020203" pitchFamily="34" charset="0"/>
              </a:rPr>
              <a:t>mejorada</a:t>
            </a:r>
            <a:endParaRPr lang="en-US" sz="1765" dirty="0">
              <a:solidFill>
                <a:srgbClr val="505050"/>
              </a:solidFill>
              <a:latin typeface="Segoe UI"/>
              <a:cs typeface="Segoe UI Semibold" panose="020B0702040204020203" pitchFamily="34" charset="0"/>
            </a:endParaRPr>
          </a:p>
        </p:txBody>
      </p:sp>
      <p:sp>
        <p:nvSpPr>
          <p:cNvPr id="25" name="Rectangle 24"/>
          <p:cNvSpPr/>
          <p:nvPr/>
        </p:nvSpPr>
        <p:spPr>
          <a:xfrm>
            <a:off x="4382316" y="2356609"/>
            <a:ext cx="3320080" cy="67767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68072" indent="-168072" defTabSz="914367">
              <a:lnSpc>
                <a:spcPct val="90000"/>
              </a:lnSpc>
              <a:spcBef>
                <a:spcPts val="588"/>
              </a:spcBef>
              <a:spcAft>
                <a:spcPts val="1176"/>
              </a:spcAft>
              <a:buFont typeface="Arial" panose="020B0604020202020204" pitchFamily="34" charset="0"/>
              <a:buChar char="•"/>
              <a:defRPr/>
            </a:pPr>
            <a:r>
              <a:rPr lang="en-US" sz="1765" dirty="0" err="1">
                <a:solidFill>
                  <a:srgbClr val="505050"/>
                </a:solidFill>
                <a:latin typeface="Segoe UI"/>
                <a:cs typeface="Segoe UI Semibold" panose="020B0702040204020203" pitchFamily="34" charset="0"/>
              </a:rPr>
              <a:t>Animaciones</a:t>
            </a:r>
            <a:r>
              <a:rPr lang="en-US" sz="1765" dirty="0">
                <a:solidFill>
                  <a:srgbClr val="505050"/>
                </a:solidFill>
                <a:latin typeface="Segoe UI"/>
                <a:cs typeface="Segoe UI Semibold" panose="020B0702040204020203" pitchFamily="34" charset="0"/>
              </a:rPr>
              <a:t> </a:t>
            </a:r>
            <a:r>
              <a:rPr lang="en-US" sz="1765" dirty="0" err="1">
                <a:solidFill>
                  <a:srgbClr val="505050"/>
                </a:solidFill>
                <a:latin typeface="Segoe UI"/>
                <a:cs typeface="Segoe UI Semibold" panose="020B0702040204020203" pitchFamily="34" charset="0"/>
              </a:rPr>
              <a:t>implícitas</a:t>
            </a:r>
            <a:endParaRPr lang="en-US" sz="1765" dirty="0">
              <a:solidFill>
                <a:srgbClr val="505050"/>
              </a:solidFill>
              <a:latin typeface="Segoe UI"/>
              <a:cs typeface="Segoe UI Semibold" panose="020B0702040204020203" pitchFamily="34" charset="0"/>
            </a:endParaRPr>
          </a:p>
          <a:p>
            <a:pPr marL="168072" indent="-168072" defTabSz="914367">
              <a:lnSpc>
                <a:spcPct val="90000"/>
              </a:lnSpc>
              <a:spcBef>
                <a:spcPts val="588"/>
              </a:spcBef>
              <a:spcAft>
                <a:spcPts val="1176"/>
              </a:spcAft>
              <a:buFont typeface="Arial" panose="020B0604020202020204" pitchFamily="34" charset="0"/>
              <a:buChar char="•"/>
              <a:defRPr/>
            </a:pPr>
            <a:r>
              <a:rPr lang="en-US" sz="1765" dirty="0" err="1">
                <a:solidFill>
                  <a:srgbClr val="505050"/>
                </a:solidFill>
                <a:latin typeface="Segoe UI"/>
                <a:cs typeface="Segoe UI Semibold" panose="020B0702040204020203" pitchFamily="34" charset="0"/>
              </a:rPr>
              <a:t>Animaciones</a:t>
            </a:r>
            <a:r>
              <a:rPr lang="en-US" sz="1765" dirty="0">
                <a:solidFill>
                  <a:srgbClr val="505050"/>
                </a:solidFill>
                <a:latin typeface="Segoe UI"/>
                <a:cs typeface="Segoe UI Semibold" panose="020B0702040204020203" pitchFamily="34" charset="0"/>
              </a:rPr>
              <a:t> </a:t>
            </a:r>
            <a:r>
              <a:rPr lang="en-US" sz="1765" dirty="0" err="1">
                <a:solidFill>
                  <a:srgbClr val="505050"/>
                </a:solidFill>
                <a:latin typeface="Segoe UI"/>
                <a:cs typeface="Segoe UI Semibold" panose="020B0702040204020203" pitchFamily="34" charset="0"/>
              </a:rPr>
              <a:t>conectadas</a:t>
            </a:r>
            <a:endParaRPr lang="en-US" sz="1765" dirty="0">
              <a:solidFill>
                <a:srgbClr val="505050"/>
              </a:solidFill>
              <a:latin typeface="Segoe UI"/>
              <a:cs typeface="Segoe UI Semibold" panose="020B0702040204020203" pitchFamily="34" charset="0"/>
            </a:endParaRPr>
          </a:p>
          <a:p>
            <a:pPr marL="168072" indent="-168072" defTabSz="914367">
              <a:lnSpc>
                <a:spcPct val="90000"/>
              </a:lnSpc>
              <a:spcBef>
                <a:spcPts val="588"/>
              </a:spcBef>
              <a:spcAft>
                <a:spcPts val="1176"/>
              </a:spcAft>
              <a:buFont typeface="Arial" panose="020B0604020202020204" pitchFamily="34" charset="0"/>
              <a:buChar char="•"/>
              <a:defRPr/>
            </a:pPr>
            <a:r>
              <a:rPr lang="en-US" sz="1765" dirty="0" err="1">
                <a:solidFill>
                  <a:srgbClr val="505050"/>
                </a:solidFill>
                <a:latin typeface="Segoe UI"/>
                <a:cs typeface="Segoe UI Semibold" panose="020B0702040204020203" pitchFamily="34" charset="0"/>
              </a:rPr>
              <a:t>Nuevas</a:t>
            </a:r>
            <a:r>
              <a:rPr lang="en-US" sz="1765" dirty="0">
                <a:solidFill>
                  <a:srgbClr val="505050"/>
                </a:solidFill>
                <a:latin typeface="Segoe UI"/>
                <a:cs typeface="Segoe UI Semibold" panose="020B0702040204020203" pitchFamily="34" charset="0"/>
              </a:rPr>
              <a:t> </a:t>
            </a:r>
            <a:r>
              <a:rPr lang="en-US" sz="1765" dirty="0" err="1">
                <a:solidFill>
                  <a:srgbClr val="505050"/>
                </a:solidFill>
                <a:latin typeface="Segoe UI"/>
                <a:cs typeface="Segoe UI Semibold" panose="020B0702040204020203" pitchFamily="34" charset="0"/>
              </a:rPr>
              <a:t>posibilidades</a:t>
            </a:r>
            <a:r>
              <a:rPr lang="en-US" sz="1765" dirty="0">
                <a:solidFill>
                  <a:srgbClr val="505050"/>
                </a:solidFill>
                <a:latin typeface="Segoe UI"/>
                <a:cs typeface="Segoe UI Semibold" panose="020B0702040204020203" pitchFamily="34" charset="0"/>
              </a:rPr>
              <a:t> </a:t>
            </a:r>
            <a:r>
              <a:rPr lang="en-US" sz="1765" dirty="0" err="1">
                <a:solidFill>
                  <a:srgbClr val="505050"/>
                </a:solidFill>
                <a:latin typeface="Segoe UI"/>
                <a:cs typeface="Segoe UI Semibold" panose="020B0702040204020203" pitchFamily="34" charset="0"/>
              </a:rPr>
              <a:t>basadas</a:t>
            </a:r>
            <a:r>
              <a:rPr lang="en-US" sz="1765" dirty="0">
                <a:solidFill>
                  <a:srgbClr val="505050"/>
                </a:solidFill>
                <a:latin typeface="Segoe UI"/>
                <a:cs typeface="Segoe UI Semibold" panose="020B0702040204020203" pitchFamily="34" charset="0"/>
              </a:rPr>
              <a:t> </a:t>
            </a:r>
            <a:r>
              <a:rPr lang="en-US" sz="1765" dirty="0" err="1">
                <a:solidFill>
                  <a:srgbClr val="505050"/>
                </a:solidFill>
                <a:latin typeface="Segoe UI"/>
                <a:cs typeface="Segoe UI Semibold" panose="020B0702040204020203" pitchFamily="34" charset="0"/>
              </a:rPr>
              <a:t>en</a:t>
            </a:r>
            <a:r>
              <a:rPr lang="en-US" sz="1765" dirty="0">
                <a:solidFill>
                  <a:srgbClr val="505050"/>
                </a:solidFill>
                <a:latin typeface="Segoe UI"/>
                <a:cs typeface="Segoe UI Semibold" panose="020B0702040204020203" pitchFamily="34" charset="0"/>
              </a:rPr>
              <a:t> el </a:t>
            </a:r>
            <a:r>
              <a:rPr lang="en-US" sz="1765" dirty="0" err="1">
                <a:solidFill>
                  <a:srgbClr val="505050"/>
                </a:solidFill>
                <a:latin typeface="Segoe UI"/>
                <a:cs typeface="Segoe UI Semibold" panose="020B0702040204020203" pitchFamily="34" charset="0"/>
              </a:rPr>
              <a:t>uso</a:t>
            </a:r>
            <a:r>
              <a:rPr lang="en-US" sz="1765" dirty="0">
                <a:solidFill>
                  <a:srgbClr val="505050"/>
                </a:solidFill>
                <a:latin typeface="Segoe UI"/>
                <a:cs typeface="Segoe UI Semibold" panose="020B0702040204020203" pitchFamily="34" charset="0"/>
              </a:rPr>
              <a:t> de Inputs</a:t>
            </a:r>
          </a:p>
        </p:txBody>
      </p:sp>
      <p:sp>
        <p:nvSpPr>
          <p:cNvPr id="26" name="Rectangle 25"/>
          <p:cNvSpPr/>
          <p:nvPr/>
        </p:nvSpPr>
        <p:spPr>
          <a:xfrm>
            <a:off x="8644731" y="2356608"/>
            <a:ext cx="2636021" cy="67767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168072" indent="-168072" defTabSz="914367">
              <a:lnSpc>
                <a:spcPct val="90000"/>
              </a:lnSpc>
              <a:spcBef>
                <a:spcPts val="588"/>
              </a:spcBef>
              <a:spcAft>
                <a:spcPts val="1176"/>
              </a:spcAft>
              <a:buFont typeface="Arial" panose="020B0604020202020204" pitchFamily="34" charset="0"/>
              <a:buChar char="•"/>
              <a:defRPr/>
            </a:pPr>
            <a:r>
              <a:rPr lang="en-US" sz="1765" dirty="0">
                <a:solidFill>
                  <a:srgbClr val="505050"/>
                </a:solidFill>
                <a:latin typeface="Segoe UI"/>
                <a:cs typeface="Segoe UI Semibold" panose="020B0702040204020203" pitchFamily="34" charset="0"/>
              </a:rPr>
              <a:t>Blur (yeah!)</a:t>
            </a:r>
          </a:p>
          <a:p>
            <a:pPr marL="168072" indent="-168072" defTabSz="914367">
              <a:lnSpc>
                <a:spcPct val="90000"/>
              </a:lnSpc>
              <a:spcBef>
                <a:spcPts val="588"/>
              </a:spcBef>
              <a:spcAft>
                <a:spcPts val="1176"/>
              </a:spcAft>
              <a:buFont typeface="Arial" panose="020B0604020202020204" pitchFamily="34" charset="0"/>
              <a:buChar char="•"/>
              <a:defRPr/>
            </a:pPr>
            <a:r>
              <a:rPr lang="en-US" sz="1765" dirty="0">
                <a:solidFill>
                  <a:srgbClr val="505050"/>
                </a:solidFill>
                <a:latin typeface="Segoe UI"/>
                <a:cs typeface="Segoe UI Semibold" panose="020B0702040204020203" pitchFamily="34" charset="0"/>
              </a:rPr>
              <a:t>Drop Shadow</a:t>
            </a:r>
          </a:p>
          <a:p>
            <a:pPr marL="168072" indent="-168072" defTabSz="914367">
              <a:lnSpc>
                <a:spcPct val="90000"/>
              </a:lnSpc>
              <a:spcBef>
                <a:spcPts val="588"/>
              </a:spcBef>
              <a:spcAft>
                <a:spcPts val="1176"/>
              </a:spcAft>
              <a:buFont typeface="Arial" panose="020B0604020202020204" pitchFamily="34" charset="0"/>
              <a:buChar char="•"/>
              <a:defRPr/>
            </a:pPr>
            <a:r>
              <a:rPr lang="en-US" sz="1765" dirty="0" err="1">
                <a:solidFill>
                  <a:srgbClr val="505050"/>
                </a:solidFill>
                <a:latin typeface="Segoe UI"/>
                <a:cs typeface="Segoe UI Semibold" panose="020B0702040204020203" pitchFamily="34" charset="0"/>
              </a:rPr>
              <a:t>Aplicar</a:t>
            </a:r>
            <a:r>
              <a:rPr lang="en-US" sz="1765" dirty="0">
                <a:solidFill>
                  <a:srgbClr val="505050"/>
                </a:solidFill>
                <a:latin typeface="Segoe UI"/>
                <a:cs typeface="Segoe UI Semibold" panose="020B0702040204020203" pitchFamily="34" charset="0"/>
              </a:rPr>
              <a:t> </a:t>
            </a:r>
            <a:r>
              <a:rPr lang="en-US" sz="1765" dirty="0" err="1">
                <a:solidFill>
                  <a:srgbClr val="505050"/>
                </a:solidFill>
                <a:latin typeface="Segoe UI"/>
                <a:cs typeface="Segoe UI Semibold" panose="020B0702040204020203" pitchFamily="34" charset="0"/>
              </a:rPr>
              <a:t>efectos</a:t>
            </a:r>
            <a:r>
              <a:rPr lang="en-US" sz="1765" dirty="0">
                <a:solidFill>
                  <a:srgbClr val="505050"/>
                </a:solidFill>
                <a:latin typeface="Segoe UI"/>
                <a:cs typeface="Segoe UI Semibold" panose="020B0702040204020203" pitchFamily="34" charset="0"/>
              </a:rPr>
              <a:t> </a:t>
            </a:r>
            <a:r>
              <a:rPr lang="en-US" sz="1765" dirty="0" err="1">
                <a:solidFill>
                  <a:srgbClr val="505050"/>
                </a:solidFill>
                <a:latin typeface="Segoe UI"/>
                <a:cs typeface="Segoe UI Semibold" panose="020B0702040204020203" pitchFamily="34" charset="0"/>
              </a:rPr>
              <a:t>en</a:t>
            </a:r>
            <a:r>
              <a:rPr lang="en-US" sz="1765" dirty="0">
                <a:solidFill>
                  <a:srgbClr val="505050"/>
                </a:solidFill>
                <a:latin typeface="Segoe UI"/>
                <a:cs typeface="Segoe UI Semibold" panose="020B0702040204020203" pitchFamily="34" charset="0"/>
              </a:rPr>
              <a:t> </a:t>
            </a:r>
            <a:r>
              <a:rPr lang="en-US" sz="1765" dirty="0" err="1">
                <a:solidFill>
                  <a:srgbClr val="505050"/>
                </a:solidFill>
                <a:latin typeface="Segoe UI"/>
                <a:cs typeface="Segoe UI Semibold" panose="020B0702040204020203" pitchFamily="34" charset="0"/>
              </a:rPr>
              <a:t>más</a:t>
            </a:r>
            <a:r>
              <a:rPr lang="en-US" sz="1765" dirty="0">
                <a:solidFill>
                  <a:srgbClr val="505050"/>
                </a:solidFill>
                <a:latin typeface="Segoe UI"/>
                <a:cs typeface="Segoe UI Semibold" panose="020B0702040204020203" pitchFamily="34" charset="0"/>
              </a:rPr>
              <a:t> </a:t>
            </a:r>
            <a:r>
              <a:rPr lang="en-US" sz="1765" dirty="0" err="1">
                <a:solidFill>
                  <a:srgbClr val="505050"/>
                </a:solidFill>
                <a:latin typeface="Segoe UI"/>
                <a:cs typeface="Segoe UI Semibold" panose="020B0702040204020203" pitchFamily="34" charset="0"/>
              </a:rPr>
              <a:t>contextos</a:t>
            </a:r>
            <a:endParaRPr lang="en-US" sz="1765" dirty="0">
              <a:solidFill>
                <a:srgbClr val="505050"/>
              </a:solidFill>
              <a:latin typeface="Segoe UI"/>
              <a:cs typeface="Segoe UI Semibold" panose="020B0702040204020203" pitchFamily="34" charset="0"/>
            </a:endParaRPr>
          </a:p>
          <a:p>
            <a:pPr marL="168072" indent="-168072" defTabSz="914367">
              <a:lnSpc>
                <a:spcPct val="90000"/>
              </a:lnSpc>
              <a:spcBef>
                <a:spcPts val="588"/>
              </a:spcBef>
              <a:spcAft>
                <a:spcPts val="1176"/>
              </a:spcAft>
              <a:buFont typeface="Arial" panose="020B0604020202020204" pitchFamily="34" charset="0"/>
              <a:buChar char="•"/>
              <a:defRPr/>
            </a:pPr>
            <a:r>
              <a:rPr lang="en-US" sz="1765" dirty="0">
                <a:solidFill>
                  <a:srgbClr val="505050"/>
                </a:solidFill>
                <a:latin typeface="Segoe UI"/>
                <a:cs typeface="Segoe UI Semibold" panose="020B0702040204020203" pitchFamily="34" charset="0"/>
              </a:rPr>
              <a:t>Image-based and </a:t>
            </a:r>
            <a:br>
              <a:rPr lang="en-US" sz="1765" dirty="0">
                <a:solidFill>
                  <a:srgbClr val="505050"/>
                </a:solidFill>
                <a:latin typeface="Segoe UI"/>
                <a:cs typeface="Segoe UI Semibold" panose="020B0702040204020203" pitchFamily="34" charset="0"/>
              </a:rPr>
            </a:br>
            <a:r>
              <a:rPr lang="en-US" sz="1765" dirty="0">
                <a:solidFill>
                  <a:srgbClr val="505050"/>
                </a:solidFill>
                <a:latin typeface="Segoe UI"/>
                <a:cs typeface="Segoe UI Semibold" panose="020B0702040204020203" pitchFamily="34" charset="0"/>
              </a:rPr>
              <a:t>Full Scene Lighting</a:t>
            </a:r>
          </a:p>
        </p:txBody>
      </p:sp>
      <p:grpSp>
        <p:nvGrpSpPr>
          <p:cNvPr id="27" name="Group 26"/>
          <p:cNvGrpSpPr/>
          <p:nvPr/>
        </p:nvGrpSpPr>
        <p:grpSpPr>
          <a:xfrm>
            <a:off x="4363099" y="1527487"/>
            <a:ext cx="3148324" cy="724173"/>
            <a:chOff x="4536296" y="1557621"/>
            <a:chExt cx="3211454" cy="738694"/>
          </a:xfrm>
        </p:grpSpPr>
        <p:sp>
          <p:nvSpPr>
            <p:cNvPr id="28" name="Rectangle 27"/>
            <p:cNvSpPr/>
            <p:nvPr/>
          </p:nvSpPr>
          <p:spPr>
            <a:xfrm>
              <a:off x="5393772" y="1557621"/>
              <a:ext cx="2353978" cy="7386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7">
                <a:defRPr/>
              </a:pPr>
              <a:r>
                <a:rPr lang="en-US" sz="2353" dirty="0">
                  <a:solidFill>
                    <a:srgbClr val="0078D7"/>
                  </a:solidFill>
                  <a:latin typeface="Segoe UI Semilight" panose="020B0402040204020203" pitchFamily="34" charset="0"/>
                  <a:cs typeface="Segoe UI Semilight" panose="020B0402040204020203" pitchFamily="34" charset="0"/>
                </a:rPr>
                <a:t>Sistema de </a:t>
              </a:r>
              <a:r>
                <a:rPr lang="en-US" sz="2353" dirty="0" err="1">
                  <a:solidFill>
                    <a:srgbClr val="0078D7"/>
                  </a:solidFill>
                  <a:latin typeface="Segoe UI Semilight" panose="020B0402040204020203" pitchFamily="34" charset="0"/>
                  <a:cs typeface="Segoe UI Semilight" panose="020B0402040204020203" pitchFamily="34" charset="0"/>
                </a:rPr>
                <a:t>animaciones</a:t>
              </a:r>
              <a:endParaRPr lang="en-US" sz="2353" dirty="0">
                <a:solidFill>
                  <a:srgbClr val="0078D7"/>
                </a:solidFill>
                <a:latin typeface="Segoe UI Semilight" panose="020B0402040204020203" pitchFamily="34" charset="0"/>
                <a:cs typeface="Segoe UI Semilight" panose="020B0402040204020203" pitchFamily="34" charset="0"/>
              </a:endParaRPr>
            </a:p>
          </p:txBody>
        </p:sp>
        <p:grpSp>
          <p:nvGrpSpPr>
            <p:cNvPr id="29" name="Group 4"/>
            <p:cNvGrpSpPr>
              <a:grpSpLocks noChangeAspect="1"/>
            </p:cNvGrpSpPr>
            <p:nvPr/>
          </p:nvGrpSpPr>
          <p:grpSpPr bwMode="auto">
            <a:xfrm>
              <a:off x="4536296" y="1796960"/>
              <a:ext cx="714262" cy="289129"/>
              <a:chOff x="3207" y="1227"/>
              <a:chExt cx="751" cy="304"/>
            </a:xfrm>
          </p:grpSpPr>
          <p:sp>
            <p:nvSpPr>
              <p:cNvPr id="30" name="Freeform 5"/>
              <p:cNvSpPr>
                <a:spLocks/>
              </p:cNvSpPr>
              <p:nvPr/>
            </p:nvSpPr>
            <p:spPr bwMode="auto">
              <a:xfrm>
                <a:off x="3507" y="1227"/>
                <a:ext cx="184" cy="304"/>
              </a:xfrm>
              <a:custGeom>
                <a:avLst/>
                <a:gdLst>
                  <a:gd name="T0" fmla="*/ 77 w 77"/>
                  <a:gd name="T1" fmla="*/ 2 h 126"/>
                  <a:gd name="T2" fmla="*/ 63 w 77"/>
                  <a:gd name="T3" fmla="*/ 0 h 126"/>
                  <a:gd name="T4" fmla="*/ 0 w 77"/>
                  <a:gd name="T5" fmla="*/ 63 h 126"/>
                  <a:gd name="T6" fmla="*/ 63 w 77"/>
                  <a:gd name="T7" fmla="*/ 126 h 126"/>
                  <a:gd name="T8" fmla="*/ 77 w 77"/>
                  <a:gd name="T9" fmla="*/ 125 h 126"/>
                </a:gdLst>
                <a:ahLst/>
                <a:cxnLst>
                  <a:cxn ang="0">
                    <a:pos x="T0" y="T1"/>
                  </a:cxn>
                  <a:cxn ang="0">
                    <a:pos x="T2" y="T3"/>
                  </a:cxn>
                  <a:cxn ang="0">
                    <a:pos x="T4" y="T5"/>
                  </a:cxn>
                  <a:cxn ang="0">
                    <a:pos x="T6" y="T7"/>
                  </a:cxn>
                  <a:cxn ang="0">
                    <a:pos x="T8" y="T9"/>
                  </a:cxn>
                </a:cxnLst>
                <a:rect l="0" t="0" r="r" b="b"/>
                <a:pathLst>
                  <a:path w="77" h="126">
                    <a:moveTo>
                      <a:pt x="77" y="2"/>
                    </a:moveTo>
                    <a:cubicBezTo>
                      <a:pt x="72" y="1"/>
                      <a:pt x="68" y="0"/>
                      <a:pt x="63" y="0"/>
                    </a:cubicBezTo>
                    <a:cubicBezTo>
                      <a:pt x="28" y="0"/>
                      <a:pt x="0" y="28"/>
                      <a:pt x="0" y="63"/>
                    </a:cubicBezTo>
                    <a:cubicBezTo>
                      <a:pt x="0" y="98"/>
                      <a:pt x="28" y="126"/>
                      <a:pt x="63" y="126"/>
                    </a:cubicBezTo>
                    <a:cubicBezTo>
                      <a:pt x="68" y="126"/>
                      <a:pt x="72" y="126"/>
                      <a:pt x="77" y="125"/>
                    </a:cubicBezTo>
                  </a:path>
                </a:pathLst>
              </a:custGeom>
              <a:noFill/>
              <a:ln w="15875" cap="rnd">
                <a:solidFill>
                  <a:schemeClr val="tx2">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31" name="Freeform 6"/>
              <p:cNvSpPr>
                <a:spLocks/>
              </p:cNvSpPr>
              <p:nvPr/>
            </p:nvSpPr>
            <p:spPr bwMode="auto">
              <a:xfrm>
                <a:off x="3357" y="1227"/>
                <a:ext cx="184" cy="304"/>
              </a:xfrm>
              <a:custGeom>
                <a:avLst/>
                <a:gdLst>
                  <a:gd name="T0" fmla="*/ 77 w 77"/>
                  <a:gd name="T1" fmla="*/ 2 h 126"/>
                  <a:gd name="T2" fmla="*/ 63 w 77"/>
                  <a:gd name="T3" fmla="*/ 0 h 126"/>
                  <a:gd name="T4" fmla="*/ 0 w 77"/>
                  <a:gd name="T5" fmla="*/ 63 h 126"/>
                  <a:gd name="T6" fmla="*/ 63 w 77"/>
                  <a:gd name="T7" fmla="*/ 126 h 126"/>
                  <a:gd name="T8" fmla="*/ 77 w 77"/>
                  <a:gd name="T9" fmla="*/ 125 h 126"/>
                </a:gdLst>
                <a:ahLst/>
                <a:cxnLst>
                  <a:cxn ang="0">
                    <a:pos x="T0" y="T1"/>
                  </a:cxn>
                  <a:cxn ang="0">
                    <a:pos x="T2" y="T3"/>
                  </a:cxn>
                  <a:cxn ang="0">
                    <a:pos x="T4" y="T5"/>
                  </a:cxn>
                  <a:cxn ang="0">
                    <a:pos x="T6" y="T7"/>
                  </a:cxn>
                  <a:cxn ang="0">
                    <a:pos x="T8" y="T9"/>
                  </a:cxn>
                </a:cxnLst>
                <a:rect l="0" t="0" r="r" b="b"/>
                <a:pathLst>
                  <a:path w="77" h="126">
                    <a:moveTo>
                      <a:pt x="77" y="2"/>
                    </a:moveTo>
                    <a:cubicBezTo>
                      <a:pt x="72" y="1"/>
                      <a:pt x="68" y="0"/>
                      <a:pt x="63" y="0"/>
                    </a:cubicBezTo>
                    <a:cubicBezTo>
                      <a:pt x="28" y="0"/>
                      <a:pt x="0" y="28"/>
                      <a:pt x="0" y="63"/>
                    </a:cubicBezTo>
                    <a:cubicBezTo>
                      <a:pt x="0" y="98"/>
                      <a:pt x="28" y="126"/>
                      <a:pt x="63" y="126"/>
                    </a:cubicBezTo>
                    <a:cubicBezTo>
                      <a:pt x="68" y="126"/>
                      <a:pt x="72" y="126"/>
                      <a:pt x="77" y="125"/>
                    </a:cubicBezTo>
                  </a:path>
                </a:pathLst>
              </a:custGeom>
              <a:noFill/>
              <a:ln w="15875" cap="rnd">
                <a:solidFill>
                  <a:schemeClr val="tx2">
                    <a:lumMod val="40000"/>
                    <a:lumOff val="6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32" name="Freeform 7"/>
              <p:cNvSpPr>
                <a:spLocks/>
              </p:cNvSpPr>
              <p:nvPr/>
            </p:nvSpPr>
            <p:spPr bwMode="auto">
              <a:xfrm>
                <a:off x="3207" y="1227"/>
                <a:ext cx="183" cy="304"/>
              </a:xfrm>
              <a:custGeom>
                <a:avLst/>
                <a:gdLst>
                  <a:gd name="T0" fmla="*/ 77 w 77"/>
                  <a:gd name="T1" fmla="*/ 2 h 126"/>
                  <a:gd name="T2" fmla="*/ 63 w 77"/>
                  <a:gd name="T3" fmla="*/ 0 h 126"/>
                  <a:gd name="T4" fmla="*/ 0 w 77"/>
                  <a:gd name="T5" fmla="*/ 63 h 126"/>
                  <a:gd name="T6" fmla="*/ 63 w 77"/>
                  <a:gd name="T7" fmla="*/ 126 h 126"/>
                  <a:gd name="T8" fmla="*/ 77 w 77"/>
                  <a:gd name="T9" fmla="*/ 125 h 126"/>
                </a:gdLst>
                <a:ahLst/>
                <a:cxnLst>
                  <a:cxn ang="0">
                    <a:pos x="T0" y="T1"/>
                  </a:cxn>
                  <a:cxn ang="0">
                    <a:pos x="T2" y="T3"/>
                  </a:cxn>
                  <a:cxn ang="0">
                    <a:pos x="T4" y="T5"/>
                  </a:cxn>
                  <a:cxn ang="0">
                    <a:pos x="T6" y="T7"/>
                  </a:cxn>
                  <a:cxn ang="0">
                    <a:pos x="T8" y="T9"/>
                  </a:cxn>
                </a:cxnLst>
                <a:rect l="0" t="0" r="r" b="b"/>
                <a:pathLst>
                  <a:path w="77" h="126">
                    <a:moveTo>
                      <a:pt x="77" y="2"/>
                    </a:moveTo>
                    <a:cubicBezTo>
                      <a:pt x="72" y="1"/>
                      <a:pt x="68" y="0"/>
                      <a:pt x="63" y="0"/>
                    </a:cubicBezTo>
                    <a:cubicBezTo>
                      <a:pt x="28" y="0"/>
                      <a:pt x="0" y="28"/>
                      <a:pt x="0" y="63"/>
                    </a:cubicBezTo>
                    <a:cubicBezTo>
                      <a:pt x="0" y="98"/>
                      <a:pt x="28" y="126"/>
                      <a:pt x="63" y="126"/>
                    </a:cubicBezTo>
                    <a:cubicBezTo>
                      <a:pt x="68" y="126"/>
                      <a:pt x="72" y="126"/>
                      <a:pt x="77" y="125"/>
                    </a:cubicBezTo>
                  </a:path>
                </a:pathLst>
              </a:custGeom>
              <a:noFill/>
              <a:ln w="15875" cap="rnd">
                <a:solidFill>
                  <a:schemeClr val="tx2">
                    <a:lumMod val="20000"/>
                    <a:lumOff val="80000"/>
                  </a:schemeClr>
                </a:solidFill>
                <a:prstDash val="solid"/>
                <a:miter lim="800000"/>
                <a:headEnd/>
                <a:tailEnd/>
              </a:ln>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33" name="Oval 8"/>
              <p:cNvSpPr>
                <a:spLocks noChangeArrowheads="1"/>
              </p:cNvSpPr>
              <p:nvPr/>
            </p:nvSpPr>
            <p:spPr bwMode="auto">
              <a:xfrm>
                <a:off x="3657" y="1227"/>
                <a:ext cx="301" cy="304"/>
              </a:xfrm>
              <a:prstGeom prst="ellipse">
                <a:avLst/>
              </a:prstGeom>
              <a:noFill/>
              <a:ln w="15875">
                <a:solidFill>
                  <a:srgbClr val="0078D7"/>
                </a:solidFill>
                <a:round/>
                <a:headEnd/>
                <a:tailEnd/>
              </a:ln>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grpSp>
      <p:grpSp>
        <p:nvGrpSpPr>
          <p:cNvPr id="34" name="Group 33"/>
          <p:cNvGrpSpPr/>
          <p:nvPr/>
        </p:nvGrpSpPr>
        <p:grpSpPr>
          <a:xfrm>
            <a:off x="8644731" y="1527490"/>
            <a:ext cx="2364930" cy="724173"/>
            <a:chOff x="8818075" y="1557621"/>
            <a:chExt cx="2412352" cy="738694"/>
          </a:xfrm>
        </p:grpSpPr>
        <p:sp>
          <p:nvSpPr>
            <p:cNvPr id="35" name="Rectangle 34"/>
            <p:cNvSpPr/>
            <p:nvPr/>
          </p:nvSpPr>
          <p:spPr>
            <a:xfrm>
              <a:off x="9378190" y="1557621"/>
              <a:ext cx="1852237" cy="7386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7">
                <a:defRPr/>
              </a:pPr>
              <a:r>
                <a:rPr lang="en-US" sz="2353" dirty="0">
                  <a:solidFill>
                    <a:srgbClr val="0078D7"/>
                  </a:solidFill>
                  <a:latin typeface="Segoe UI Semilight" panose="020B0402040204020203" pitchFamily="34" charset="0"/>
                  <a:cs typeface="Segoe UI Semilight" panose="020B0402040204020203" pitchFamily="34" charset="0"/>
                </a:rPr>
                <a:t>Sistema de </a:t>
              </a:r>
              <a:r>
                <a:rPr lang="en-US" sz="2353" dirty="0" err="1">
                  <a:solidFill>
                    <a:srgbClr val="0078D7"/>
                  </a:solidFill>
                  <a:latin typeface="Segoe UI Semilight" panose="020B0402040204020203" pitchFamily="34" charset="0"/>
                  <a:cs typeface="Segoe UI Semilight" panose="020B0402040204020203" pitchFamily="34" charset="0"/>
                </a:rPr>
                <a:t>efectos</a:t>
              </a:r>
              <a:endParaRPr lang="en-US" sz="2353" dirty="0">
                <a:solidFill>
                  <a:srgbClr val="0078D7"/>
                </a:solidFill>
                <a:latin typeface="Segoe UI Semilight" panose="020B0402040204020203" pitchFamily="34" charset="0"/>
                <a:cs typeface="Segoe UI Semilight" panose="020B0402040204020203" pitchFamily="34" charset="0"/>
              </a:endParaRPr>
            </a:p>
          </p:txBody>
        </p:sp>
        <p:grpSp>
          <p:nvGrpSpPr>
            <p:cNvPr id="36" name="Group 35"/>
            <p:cNvGrpSpPr/>
            <p:nvPr/>
          </p:nvGrpSpPr>
          <p:grpSpPr>
            <a:xfrm>
              <a:off x="8818075" y="1649983"/>
              <a:ext cx="413502" cy="553965"/>
              <a:chOff x="8818075" y="2484400"/>
              <a:chExt cx="413502" cy="553965"/>
            </a:xfrm>
            <a:noFill/>
          </p:grpSpPr>
          <p:sp>
            <p:nvSpPr>
              <p:cNvPr id="37" name="5-Point Star 36"/>
              <p:cNvSpPr/>
              <p:nvPr/>
            </p:nvSpPr>
            <p:spPr bwMode="auto">
              <a:xfrm>
                <a:off x="8818075" y="2661719"/>
                <a:ext cx="143782" cy="143782"/>
              </a:xfrm>
              <a:prstGeom prst="star5">
                <a:avLst/>
              </a:prstGeom>
              <a:grp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5-Point Star 37"/>
              <p:cNvSpPr/>
              <p:nvPr/>
            </p:nvSpPr>
            <p:spPr bwMode="auto">
              <a:xfrm>
                <a:off x="8943230" y="2484400"/>
                <a:ext cx="288347" cy="288347"/>
              </a:xfrm>
              <a:prstGeom prst="star5">
                <a:avLst/>
              </a:prstGeom>
              <a:grpFill/>
              <a:ln w="158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5-Point Star 38"/>
              <p:cNvSpPr/>
              <p:nvPr/>
            </p:nvSpPr>
            <p:spPr bwMode="auto">
              <a:xfrm>
                <a:off x="8907018" y="2800342"/>
                <a:ext cx="238023" cy="238023"/>
              </a:xfrm>
              <a:prstGeom prst="star5">
                <a:avLst/>
              </a:prstGeom>
              <a:grpFill/>
              <a:ln w="158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40" name="Group 39"/>
          <p:cNvGrpSpPr/>
          <p:nvPr/>
        </p:nvGrpSpPr>
        <p:grpSpPr>
          <a:xfrm>
            <a:off x="566110" y="1708537"/>
            <a:ext cx="1665436" cy="383869"/>
            <a:chOff x="577461" y="1742300"/>
            <a:chExt cx="1698831" cy="391566"/>
          </a:xfrm>
        </p:grpSpPr>
        <p:sp>
          <p:nvSpPr>
            <p:cNvPr id="41" name="Rectangle 40"/>
            <p:cNvSpPr/>
            <p:nvPr/>
          </p:nvSpPr>
          <p:spPr>
            <a:xfrm>
              <a:off x="1135329" y="1742300"/>
              <a:ext cx="1140963"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7">
                <a:defRPr/>
              </a:pPr>
              <a:r>
                <a:rPr lang="en-US" sz="2353" dirty="0">
                  <a:solidFill>
                    <a:srgbClr val="0078D7"/>
                  </a:solidFill>
                  <a:latin typeface="Segoe UI Semilight" panose="020B0402040204020203" pitchFamily="34" charset="0"/>
                  <a:cs typeface="Segoe UI Semilight" panose="020B0402040204020203" pitchFamily="34" charset="0"/>
                </a:rPr>
                <a:t>Visuals</a:t>
              </a:r>
            </a:p>
          </p:txBody>
        </p:sp>
        <p:grpSp>
          <p:nvGrpSpPr>
            <p:cNvPr id="42" name="Group 11"/>
            <p:cNvGrpSpPr>
              <a:grpSpLocks noChangeAspect="1"/>
            </p:cNvGrpSpPr>
            <p:nvPr/>
          </p:nvGrpSpPr>
          <p:grpSpPr bwMode="auto">
            <a:xfrm>
              <a:off x="577461" y="1749181"/>
              <a:ext cx="384685" cy="384685"/>
              <a:chOff x="3490" y="1776"/>
              <a:chExt cx="849" cy="849"/>
            </a:xfrm>
          </p:grpSpPr>
          <p:sp>
            <p:nvSpPr>
              <p:cNvPr id="43" name="Line 13"/>
              <p:cNvSpPr>
                <a:spLocks noChangeShapeType="1"/>
              </p:cNvSpPr>
              <p:nvPr/>
            </p:nvSpPr>
            <p:spPr bwMode="auto">
              <a:xfrm>
                <a:off x="3490" y="1776"/>
                <a:ext cx="839" cy="839"/>
              </a:xfrm>
              <a:prstGeom prst="line">
                <a:avLst/>
              </a:prstGeom>
              <a:noFill/>
              <a:ln w="15875"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44" name="Line 14"/>
              <p:cNvSpPr>
                <a:spLocks noChangeShapeType="1"/>
              </p:cNvSpPr>
              <p:nvPr/>
            </p:nvSpPr>
            <p:spPr bwMode="auto">
              <a:xfrm flipH="1">
                <a:off x="3490" y="1776"/>
                <a:ext cx="839" cy="839"/>
              </a:xfrm>
              <a:prstGeom prst="line">
                <a:avLst/>
              </a:prstGeom>
              <a:noFill/>
              <a:ln w="15875"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45" name="Rectangle 12"/>
              <p:cNvSpPr>
                <a:spLocks noChangeArrowheads="1"/>
              </p:cNvSpPr>
              <p:nvPr/>
            </p:nvSpPr>
            <p:spPr bwMode="auto">
              <a:xfrm>
                <a:off x="3490" y="1776"/>
                <a:ext cx="849" cy="849"/>
              </a:xfrm>
              <a:prstGeom prst="rect">
                <a:avLst/>
              </a:prstGeom>
              <a:noFill/>
              <a:ln w="15875"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grpSp>
      <p:cxnSp>
        <p:nvCxnSpPr>
          <p:cNvPr id="46" name="Straight Connector 45"/>
          <p:cNvCxnSpPr/>
          <p:nvPr/>
        </p:nvCxnSpPr>
        <p:spPr>
          <a:xfrm>
            <a:off x="3910965" y="1618035"/>
            <a:ext cx="0" cy="4661409"/>
          </a:xfrm>
          <a:prstGeom prst="line">
            <a:avLst/>
          </a:prstGeom>
          <a:ln>
            <a:solidFill>
              <a:srgbClr val="73737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043709" y="1618035"/>
            <a:ext cx="0" cy="4661409"/>
          </a:xfrm>
          <a:prstGeom prst="line">
            <a:avLst/>
          </a:prstGeom>
          <a:ln>
            <a:solidFill>
              <a:srgbClr val="73737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a:xfrm>
            <a:off x="269239" y="205487"/>
            <a:ext cx="10277215" cy="982133"/>
          </a:xfrm>
        </p:spPr>
        <p:txBody>
          <a:bodyPr/>
          <a:lstStyle/>
          <a:p>
            <a:r>
              <a:rPr lang="en-US" dirty="0"/>
              <a:t>Visual Layer API – </a:t>
            </a:r>
            <a:r>
              <a:rPr lang="en-US" dirty="0" err="1"/>
              <a:t>los</a:t>
            </a:r>
            <a:r>
              <a:rPr lang="en-US" dirty="0"/>
              <a:t> </a:t>
            </a:r>
            <a:r>
              <a:rPr lang="en-US" dirty="0" err="1"/>
              <a:t>ingredientes</a:t>
            </a:r>
            <a:endParaRPr lang="en-US" dirty="0"/>
          </a:p>
        </p:txBody>
      </p:sp>
    </p:spTree>
    <p:extLst>
      <p:ext uri="{BB962C8B-B14F-4D97-AF65-F5344CB8AC3E}">
        <p14:creationId xmlns:p14="http://schemas.microsoft.com/office/powerpoint/2010/main" val="19550343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xit" presetSubtype="26" fill="hold" nodeType="afterEffect">
                                  <p:stCondLst>
                                    <p:cond delay="0"/>
                                  </p:stCondLst>
                                  <p:childTnLst>
                                    <p:animEffect transition="out" filter="barn(inHorizontal)">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1250" tmFilter="0, 0; .2, .5; .8, .5; 1, 0"/>
                                        <p:tgtEl>
                                          <p:spTgt spid="67"/>
                                        </p:tgtEl>
                                      </p:cBhvr>
                                    </p:animEffect>
                                    <p:animScale>
                                      <p:cBhvr>
                                        <p:cTn id="11" dur="625" autoRev="1" fill="hold"/>
                                        <p:tgtEl>
                                          <p:spTgt spid="6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up)">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up)">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up)">
                                      <p:cBhvr>
                                        <p:cTn id="2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A91A40830EBD43BE524A7CE4B3AE1E" ma:contentTypeVersion="" ma:contentTypeDescription="Create a new document." ma:contentTypeScope="" ma:versionID="564620281baef6ba28e9e829bb933c81">
  <xsd:schema xmlns:xsd="http://www.w3.org/2001/XMLSchema" xmlns:xs="http://www.w3.org/2001/XMLSchema" xmlns:p="http://schemas.microsoft.com/office/2006/metadata/properties" xmlns:ns2="EEE5B532-0FC6-42A2-92D4-EABE09DEBFCC" targetNamespace="http://schemas.microsoft.com/office/2006/metadata/properties" ma:root="true" ma:fieldsID="e0bdcf4237a0a33696396f5b9319db96" ns2:_="">
    <xsd:import namespace="EEE5B532-0FC6-42A2-92D4-EABE09DEBFCC"/>
    <xsd:element name="properties">
      <xsd:complexType>
        <xsd:sequence>
          <xsd:element name="documentManagement">
            <xsd:complexType>
              <xsd:all>
                <xsd:element ref="ns2:Content_x0020_Type"/>
                <xsd:element ref="ns2:Module" minOccurs="0"/>
                <xsd:element ref="ns2: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E5B532-0FC6-42A2-92D4-EABE09DEBFCC"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odule xmlns="EEE5B532-0FC6-42A2-92D4-EABE09DEBFCC" xsi:nil="true"/>
    <Status xmlns="EEE5B532-0FC6-42A2-92D4-EABE09DEBFCC">Final</Status>
    <Content_x0020_Type xmlns="EEE5B532-0FC6-42A2-92D4-EABE09DEBFCC">Slide Presentation</Content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9A42DE-7C1D-459D-B825-997C7A9B9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E5B532-0FC6-42A2-92D4-EABE09DEBF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5E1494-6B65-4E1E-9729-2B216CB62627}">
  <ds:schemaRefs>
    <ds:schemaRef ds:uri="http://purl.org/dc/elements/1.1/"/>
    <ds:schemaRef ds:uri="EEE5B532-0FC6-42A2-92D4-EABE09DEBFCC"/>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56A11EA6-2FC2-46BC-88D1-DD1545DDA3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 Theme</Template>
  <TotalTime>0</TotalTime>
  <Words>659</Words>
  <Application>Microsoft Office PowerPoint</Application>
  <PresentationFormat>Widescreen</PresentationFormat>
  <Paragraphs>99</Paragraphs>
  <Slides>12</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Aller</vt:lpstr>
      <vt:lpstr>Arial</vt:lpstr>
      <vt:lpstr>Calibri</vt:lpstr>
      <vt:lpstr>Consolas</vt:lpstr>
      <vt:lpstr>Segoe UI</vt:lpstr>
      <vt:lpstr>Segoe UI Light</vt:lpstr>
      <vt:lpstr>Segoe UI Semibold</vt:lpstr>
      <vt:lpstr>Segoe UI Semilight</vt:lpstr>
      <vt:lpstr>Times New Roman</vt:lpstr>
      <vt:lpstr>PPT%20Theme</vt:lpstr>
      <vt:lpstr>Windows UI</vt:lpstr>
      <vt:lpstr>Javier Suárez Ruiz</vt:lpstr>
      <vt:lpstr>PowerPoint Presentation</vt:lpstr>
      <vt:lpstr>UWP</vt:lpstr>
      <vt:lpstr>Windows UI</vt:lpstr>
      <vt:lpstr>UI Framework Layering</vt:lpstr>
      <vt:lpstr>UI Framework Layering</vt:lpstr>
      <vt:lpstr>Visual Layer API</vt:lpstr>
      <vt:lpstr>Visual Layer API – los ingredientes</vt:lpstr>
      <vt:lpstr>Bah, vamos a por Demos! (No hay más presentaciones…)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2015-03-21T09:10:53Z</dcterms:created>
  <dcterms:modified xsi:type="dcterms:W3CDTF">2016-04-04T18:47:49Z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0x01010077A91A40830EBD43BE524A7CE4B3AE1E</vt:lpwstr>
  </property>
</Properties>
</file>