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19"/>
  </p:notesMasterIdLst>
  <p:sldIdLst>
    <p:sldId id="256" r:id="rId5"/>
    <p:sldId id="358" r:id="rId6"/>
    <p:sldId id="270" r:id="rId7"/>
    <p:sldId id="360" r:id="rId8"/>
    <p:sldId id="367" r:id="rId9"/>
    <p:sldId id="368" r:id="rId10"/>
    <p:sldId id="369" r:id="rId11"/>
    <p:sldId id="373" r:id="rId12"/>
    <p:sldId id="370" r:id="rId13"/>
    <p:sldId id="374" r:id="rId14"/>
    <p:sldId id="371" r:id="rId15"/>
    <p:sldId id="372" r:id="rId16"/>
    <p:sldId id="359"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27"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2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‹Nº›</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4/20/2016 6:09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6631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4/20/2016 6:09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881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4/20/2016 6:09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105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4/20/2016 6:09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70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13</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F6749EE-0623-43D7-8084-EC6C776BBF87}" type="slidenum">
              <a:rPr lang="en-US" smtClean="0"/>
              <a:t>14</a:t>
            </a:fld>
            <a:endParaRPr lang="en-US"/>
          </a:p>
        </p:txBody>
      </p:sp>
    </p:spTree>
    <p:extLst>
      <p:ext uri="{BB962C8B-B14F-4D97-AF65-F5344CB8AC3E}">
        <p14:creationId xmlns:p14="http://schemas.microsoft.com/office/powerpoint/2010/main" val="128516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3266864088"/>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0" y="4537079"/>
            <a:ext cx="12192000" cy="2320921"/>
          </a:xfrm>
          <a:prstGeom prst="rect">
            <a:avLst/>
          </a:prstGeom>
        </p:spPr>
      </p:pic>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668314332"/>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a:t>Agenda</a:t>
            </a:r>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547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Tree>
    <p:extLst>
      <p:ext uri="{BB962C8B-B14F-4D97-AF65-F5344CB8AC3E}">
        <p14:creationId xmlns:p14="http://schemas.microsoft.com/office/powerpoint/2010/main" val="29640839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4/20/2016</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0"/>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4/20/2016</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218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4" name="TextBox 3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46" name="TextBox 45"/>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292527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666666"/>
                </a:solidFill>
              </a:rPr>
              <a:t>CartujaDotNet</a:t>
            </a: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7" r:id="rId37"/>
    <p:sldLayoutId id="2147483748" r:id="rId38"/>
    <p:sldLayoutId id="2147483752" r:id="rId39"/>
    <p:sldLayoutId id="2147483753" r:id="rId40"/>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javiersuarezruiz@Hot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sz="6600" dirty="0" smtClean="0"/>
              <a:t>Desktop App </a:t>
            </a:r>
            <a:r>
              <a:rPr lang="es-ES" sz="6600" dirty="0" err="1" smtClean="0"/>
              <a:t>Converter</a:t>
            </a:r>
            <a:r>
              <a:rPr lang="es-ES" sz="6600" dirty="0" smtClean="0"/>
              <a:t/>
            </a:r>
            <a:br>
              <a:rPr lang="es-ES" sz="6600" dirty="0" smtClean="0"/>
            </a:br>
            <a:r>
              <a:rPr lang="es-ES" sz="2800" dirty="0" err="1" smtClean="0"/>
              <a:t>aka</a:t>
            </a:r>
            <a:r>
              <a:rPr lang="es-ES" sz="2800" dirty="0" smtClean="0"/>
              <a:t> Project </a:t>
            </a:r>
            <a:r>
              <a:rPr lang="es-ES" sz="2800" dirty="0" err="1" smtClean="0"/>
              <a:t>Centennial</a:t>
            </a:r>
            <a:endParaRPr lang="en-US" sz="2800" dirty="0"/>
          </a:p>
        </p:txBody>
      </p:sp>
      <p:sp>
        <p:nvSpPr>
          <p:cNvPr id="2" name="Subtitle 1"/>
          <p:cNvSpPr>
            <a:spLocks noGrp="1"/>
          </p:cNvSpPr>
          <p:nvPr>
            <p:ph type="subTitle" idx="1"/>
          </p:nvPr>
        </p:nvSpPr>
        <p:spPr>
          <a:xfrm>
            <a:off x="728296" y="3605732"/>
            <a:ext cx="7608765" cy="2238552"/>
          </a:xfrm>
        </p:spPr>
        <p:txBody>
          <a:bodyPr/>
          <a:lstStyle/>
          <a:p>
            <a:r>
              <a:rPr lang="en-US" dirty="0"/>
              <a:t>Sevilla Windows //REBUILD</a:t>
            </a:r>
          </a:p>
          <a:p>
            <a:r>
              <a:rPr lang="en-US" dirty="0">
                <a:solidFill>
                  <a:schemeClr val="bg1">
                    <a:lumMod val="75000"/>
                  </a:schemeClr>
                </a:solidFill>
              </a:rPr>
              <a:t>Javier Suárez</a:t>
            </a: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Convertir</a:t>
            </a:r>
            <a:r>
              <a:rPr lang="en-US" dirty="0" smtClean="0"/>
              <a:t> la App</a:t>
            </a:r>
            <a:endParaRPr lang="en-US" dirty="0"/>
          </a:p>
        </p:txBody>
      </p:sp>
    </p:spTree>
    <p:extLst>
      <p:ext uri="{BB962C8B-B14F-4D97-AF65-F5344CB8AC3E}">
        <p14:creationId xmlns:p14="http://schemas.microsoft.com/office/powerpoint/2010/main" val="42476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Pero…¿</a:t>
            </a:r>
            <a:r>
              <a:rPr lang="en-US" dirty="0" err="1" smtClean="0"/>
              <a:t>cómo</a:t>
            </a:r>
            <a:r>
              <a:rPr lang="en-US" dirty="0" smtClean="0"/>
              <a:t> </a:t>
            </a:r>
            <a:r>
              <a:rPr lang="en-US" dirty="0" err="1" smtClean="0"/>
              <a:t>funciona</a:t>
            </a:r>
            <a:r>
              <a:rPr lang="en-US" dirty="0" smtClean="0"/>
              <a:t>?</a:t>
            </a:r>
            <a:endParaRPr lang="en-US" dirty="0"/>
          </a:p>
        </p:txBody>
      </p:sp>
      <p:sp>
        <p:nvSpPr>
          <p:cNvPr id="6" name="Text Placeholder 5"/>
          <p:cNvSpPr>
            <a:spLocks noGrp="1"/>
          </p:cNvSpPr>
          <p:nvPr>
            <p:ph type="body" sz="quarter" idx="10"/>
          </p:nvPr>
        </p:nvSpPr>
        <p:spPr>
          <a:xfrm>
            <a:off x="269239" y="1189495"/>
            <a:ext cx="11653523" cy="4366986"/>
          </a:xfrm>
        </p:spPr>
        <p:txBody>
          <a:bodyPr/>
          <a:lstStyle/>
          <a:p>
            <a:pPr>
              <a:spcBef>
                <a:spcPts val="0"/>
              </a:spcBef>
              <a:spcAft>
                <a:spcPts val="882"/>
              </a:spcAft>
            </a:pPr>
            <a:r>
              <a:rPr lang="en-US" dirty="0" err="1" smtClean="0"/>
              <a:t>Despliegue</a:t>
            </a:r>
            <a:endParaRPr lang="en-US" dirty="0"/>
          </a:p>
          <a:p>
            <a:pPr lvl="1">
              <a:spcBef>
                <a:spcPts val="0"/>
              </a:spcBef>
              <a:spcAft>
                <a:spcPts val="980"/>
              </a:spcAft>
            </a:pPr>
            <a:r>
              <a:rPr lang="en-US" dirty="0" err="1" smtClean="0"/>
              <a:t>Usa</a:t>
            </a:r>
            <a:r>
              <a:rPr lang="en-US" dirty="0" smtClean="0"/>
              <a:t> el </a:t>
            </a:r>
            <a:r>
              <a:rPr lang="en-US" dirty="0" err="1" smtClean="0"/>
              <a:t>desplieuge</a:t>
            </a:r>
            <a:r>
              <a:rPr lang="en-US" dirty="0" smtClean="0"/>
              <a:t> de la </a:t>
            </a:r>
            <a:r>
              <a:rPr lang="en-US" dirty="0" err="1" smtClean="0"/>
              <a:t>plataforma</a:t>
            </a:r>
            <a:r>
              <a:rPr lang="en-US" dirty="0" smtClean="0"/>
              <a:t> Windows Universal </a:t>
            </a:r>
          </a:p>
          <a:p>
            <a:pPr lvl="1">
              <a:spcBef>
                <a:spcPts val="0"/>
              </a:spcBef>
              <a:spcAft>
                <a:spcPts val="3529"/>
              </a:spcAft>
            </a:pPr>
            <a:r>
              <a:rPr lang="en-US" dirty="0" err="1" smtClean="0"/>
              <a:t>Extensiones</a:t>
            </a:r>
            <a:r>
              <a:rPr lang="en-US" dirty="0" smtClean="0"/>
              <a:t> de Shell (</a:t>
            </a:r>
            <a:r>
              <a:rPr lang="en-US" dirty="0" err="1" smtClean="0"/>
              <a:t>e.j</a:t>
            </a:r>
            <a:r>
              <a:rPr lang="en-US" dirty="0" smtClean="0"/>
              <a:t>. </a:t>
            </a:r>
            <a:r>
              <a:rPr lang="en-US" dirty="0" err="1" smtClean="0"/>
              <a:t>asociacion</a:t>
            </a:r>
            <a:r>
              <a:rPr lang="en-US" dirty="0" smtClean="0"/>
              <a:t> de </a:t>
            </a:r>
            <a:r>
              <a:rPr lang="en-US" dirty="0" err="1" smtClean="0"/>
              <a:t>tipos</a:t>
            </a:r>
            <a:r>
              <a:rPr lang="en-US" dirty="0" smtClean="0"/>
              <a:t> de </a:t>
            </a:r>
            <a:r>
              <a:rPr lang="en-US" dirty="0" err="1" smtClean="0"/>
              <a:t>ficheros</a:t>
            </a:r>
            <a:r>
              <a:rPr lang="en-US" dirty="0" smtClean="0"/>
              <a:t>)</a:t>
            </a:r>
            <a:endParaRPr lang="en-US" dirty="0"/>
          </a:p>
          <a:p>
            <a:pPr>
              <a:spcBef>
                <a:spcPts val="0"/>
              </a:spcBef>
              <a:spcAft>
                <a:spcPts val="882"/>
              </a:spcAft>
            </a:pPr>
            <a:r>
              <a:rPr lang="en-US" dirty="0" smtClean="0"/>
              <a:t>Resolver el </a:t>
            </a:r>
            <a:r>
              <a:rPr lang="en-US" dirty="0"/>
              <a:t>“DLL Hell” </a:t>
            </a:r>
            <a:r>
              <a:rPr lang="en-US" dirty="0" smtClean="0"/>
              <a:t>y </a:t>
            </a:r>
            <a:r>
              <a:rPr lang="en-US" dirty="0"/>
              <a:t>“Registry Bloat”</a:t>
            </a:r>
          </a:p>
          <a:p>
            <a:pPr lvl="1">
              <a:spcBef>
                <a:spcPts val="0"/>
              </a:spcBef>
              <a:spcAft>
                <a:spcPts val="980"/>
              </a:spcAft>
            </a:pPr>
            <a:r>
              <a:rPr lang="en-US" dirty="0" err="1" smtClean="0"/>
              <a:t>Re</a:t>
            </a:r>
            <a:r>
              <a:rPr lang="en-US" dirty="0" err="1" smtClean="0"/>
              <a:t>dirección</a:t>
            </a:r>
            <a:r>
              <a:rPr lang="en-US" dirty="0" smtClean="0"/>
              <a:t> de  </a:t>
            </a:r>
            <a:r>
              <a:rPr lang="en-US" dirty="0" err="1" smtClean="0"/>
              <a:t>registro</a:t>
            </a:r>
            <a:endParaRPr lang="en-US" dirty="0"/>
          </a:p>
          <a:p>
            <a:pPr lvl="1">
              <a:spcBef>
                <a:spcPts val="0"/>
              </a:spcBef>
              <a:spcAft>
                <a:spcPts val="980"/>
              </a:spcAft>
            </a:pPr>
            <a:r>
              <a:rPr lang="en-US" dirty="0" err="1" smtClean="0"/>
              <a:t>Redirección</a:t>
            </a:r>
            <a:r>
              <a:rPr lang="en-US" dirty="0" smtClean="0"/>
              <a:t> del Sistema de </a:t>
            </a:r>
            <a:r>
              <a:rPr lang="en-US" dirty="0" err="1" smtClean="0"/>
              <a:t>archivos</a:t>
            </a:r>
            <a:r>
              <a:rPr lang="en-US" dirty="0" smtClean="0"/>
              <a:t> </a:t>
            </a:r>
            <a:endParaRPr lang="en-US" dirty="0"/>
          </a:p>
          <a:p>
            <a:pPr lvl="1">
              <a:spcBef>
                <a:spcPts val="0"/>
              </a:spcBef>
              <a:spcAft>
                <a:spcPts val="980"/>
              </a:spcAft>
            </a:pPr>
            <a:r>
              <a:rPr lang="en-US" dirty="0" err="1" smtClean="0"/>
              <a:t>Redirección</a:t>
            </a:r>
            <a:r>
              <a:rPr lang="en-US" dirty="0" smtClean="0"/>
              <a:t> de </a:t>
            </a:r>
            <a:r>
              <a:rPr lang="en-US" dirty="0" err="1" smtClean="0"/>
              <a:t>ciertos</a:t>
            </a:r>
            <a:r>
              <a:rPr lang="en-US" dirty="0" smtClean="0"/>
              <a:t> directories </a:t>
            </a:r>
            <a:r>
              <a:rPr lang="en-US" dirty="0" err="1" smtClean="0"/>
              <a:t>conocidos</a:t>
            </a:r>
            <a:r>
              <a:rPr lang="en-US" dirty="0" smtClean="0"/>
              <a:t> </a:t>
            </a:r>
            <a:endParaRPr lang="en-US" dirty="0"/>
          </a:p>
          <a:p>
            <a:pPr lvl="1">
              <a:spcBef>
                <a:spcPts val="0"/>
              </a:spcBef>
              <a:spcAft>
                <a:spcPts val="980"/>
              </a:spcAft>
            </a:pPr>
            <a:r>
              <a:rPr lang="en-US" dirty="0" smtClean="0"/>
              <a:t>El </a:t>
            </a:r>
            <a:r>
              <a:rPr lang="en-US" dirty="0" err="1" smtClean="0"/>
              <a:t>mismo</a:t>
            </a:r>
            <a:r>
              <a:rPr lang="en-US" dirty="0" smtClean="0"/>
              <a:t> </a:t>
            </a:r>
            <a:r>
              <a:rPr lang="en-US" dirty="0" err="1" smtClean="0"/>
              <a:t>código</a:t>
            </a:r>
            <a:r>
              <a:rPr lang="en-US" dirty="0" smtClean="0"/>
              <a:t> </a:t>
            </a:r>
            <a:r>
              <a:rPr lang="en-US" dirty="0" err="1" smtClean="0"/>
              <a:t>continuará</a:t>
            </a:r>
            <a:r>
              <a:rPr lang="en-US" dirty="0" smtClean="0"/>
              <a:t> </a:t>
            </a:r>
            <a:r>
              <a:rPr lang="en-US" dirty="0" err="1" smtClean="0"/>
              <a:t>funcionando</a:t>
            </a:r>
            <a:r>
              <a:rPr lang="en-US" dirty="0" smtClean="0"/>
              <a:t> </a:t>
            </a:r>
            <a:r>
              <a:rPr lang="en-US" dirty="0" err="1" smtClean="0"/>
              <a:t>en</a:t>
            </a:r>
            <a:r>
              <a:rPr lang="en-US" dirty="0" smtClean="0"/>
              <a:t> Windows </a:t>
            </a:r>
            <a:r>
              <a:rPr lang="en-US" dirty="0"/>
              <a:t>7, 8, etc.</a:t>
            </a:r>
          </a:p>
        </p:txBody>
      </p:sp>
      <p:sp>
        <p:nvSpPr>
          <p:cNvPr id="19" name="Freeform 17"/>
          <p:cNvSpPr>
            <a:spLocks noEditPoints="1"/>
          </p:cNvSpPr>
          <p:nvPr/>
        </p:nvSpPr>
        <p:spPr bwMode="auto">
          <a:xfrm>
            <a:off x="8487071" y="4306912"/>
            <a:ext cx="1526837" cy="1513646"/>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20" name="Freeform 17"/>
          <p:cNvSpPr>
            <a:spLocks noEditPoints="1"/>
          </p:cNvSpPr>
          <p:nvPr/>
        </p:nvSpPr>
        <p:spPr bwMode="auto">
          <a:xfrm rot="1005984">
            <a:off x="9891060" y="3420741"/>
            <a:ext cx="1811216" cy="1795569"/>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21" name="Freeform 17"/>
          <p:cNvSpPr>
            <a:spLocks noEditPoints="1"/>
          </p:cNvSpPr>
          <p:nvPr/>
        </p:nvSpPr>
        <p:spPr bwMode="auto">
          <a:xfrm>
            <a:off x="9877967" y="5365177"/>
            <a:ext cx="918700" cy="910763"/>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Tree>
    <p:extLst>
      <p:ext uri="{BB962C8B-B14F-4D97-AF65-F5344CB8AC3E}">
        <p14:creationId xmlns:p14="http://schemas.microsoft.com/office/powerpoint/2010/main" val="138217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25000" decel="32500" fill="hold" grpId="0" nodeType="withEffect">
                                  <p:stCondLst>
                                    <p:cond delay="0"/>
                                  </p:stCondLst>
                                  <p:childTnLst>
                                    <p:animRot by="21600000">
                                      <p:cBhvr>
                                        <p:cTn id="6" dur="4000" fill="hold"/>
                                        <p:tgtEl>
                                          <p:spTgt spid="20"/>
                                        </p:tgtEl>
                                        <p:attrNameLst>
                                          <p:attrName>r</p:attrName>
                                        </p:attrNameLst>
                                      </p:cBhvr>
                                    </p:animRot>
                                  </p:childTnLst>
                                </p:cTn>
                              </p:par>
                              <p:par>
                                <p:cTn id="7" presetID="8" presetClass="emph" presetSubtype="0" accel="25000" decel="32500" fill="hold" grpId="0" nodeType="withEffect">
                                  <p:stCondLst>
                                    <p:cond delay="0"/>
                                  </p:stCondLst>
                                  <p:childTnLst>
                                    <p:animRot by="-21600000">
                                      <p:cBhvr>
                                        <p:cTn id="8" dur="4000" fill="hold"/>
                                        <p:tgtEl>
                                          <p:spTgt spid="19"/>
                                        </p:tgtEl>
                                        <p:attrNameLst>
                                          <p:attrName>r</p:attrName>
                                        </p:attrNameLst>
                                      </p:cBhvr>
                                    </p:animRot>
                                  </p:childTnLst>
                                </p:cTn>
                              </p:par>
                              <p:par>
                                <p:cTn id="9" presetID="8" presetClass="emph" presetSubtype="0" accel="25000" decel="32500" fill="hold" grpId="0" nodeType="withEffect">
                                  <p:stCondLst>
                                    <p:cond delay="0"/>
                                  </p:stCondLst>
                                  <p:childTnLst>
                                    <p:animRot by="21600000">
                                      <p:cBhvr>
                                        <p:cTn id="10" dur="4000" fill="hold"/>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400" dirty="0" smtClean="0"/>
              <a:t>Puente a la </a:t>
            </a:r>
            <a:r>
              <a:rPr lang="en-US" sz="4400" dirty="0" err="1" smtClean="0"/>
              <a:t>plataforma</a:t>
            </a:r>
            <a:r>
              <a:rPr lang="en-US" sz="4400" dirty="0" smtClean="0"/>
              <a:t> Universal Windows </a:t>
            </a:r>
            <a:endParaRPr lang="en-US" sz="4400" dirty="0"/>
          </a:p>
        </p:txBody>
      </p:sp>
      <p:sp>
        <p:nvSpPr>
          <p:cNvPr id="6" name="Text Placeholder 5"/>
          <p:cNvSpPr>
            <a:spLocks noGrp="1"/>
          </p:cNvSpPr>
          <p:nvPr>
            <p:ph type="body" sz="quarter" idx="10"/>
          </p:nvPr>
        </p:nvSpPr>
        <p:spPr>
          <a:xfrm>
            <a:off x="269239" y="1189495"/>
            <a:ext cx="11653523" cy="3551319"/>
          </a:xfrm>
        </p:spPr>
        <p:txBody>
          <a:bodyPr/>
          <a:lstStyle/>
          <a:p>
            <a:pPr>
              <a:lnSpc>
                <a:spcPct val="100000"/>
              </a:lnSpc>
              <a:spcBef>
                <a:spcPts val="0"/>
              </a:spcBef>
              <a:spcAft>
                <a:spcPts val="588"/>
              </a:spcAft>
            </a:pPr>
            <a:r>
              <a:rPr lang="en-US" dirty="0" err="1" smtClean="0"/>
              <a:t>Llegados</a:t>
            </a:r>
            <a:r>
              <a:rPr lang="en-US" dirty="0" smtClean="0"/>
              <a:t> a </a:t>
            </a:r>
            <a:r>
              <a:rPr lang="en-US" dirty="0" err="1" smtClean="0"/>
              <a:t>este</a:t>
            </a:r>
            <a:r>
              <a:rPr lang="en-US" dirty="0" smtClean="0"/>
              <a:t> </a:t>
            </a:r>
            <a:r>
              <a:rPr lang="en-US" dirty="0" err="1" smtClean="0"/>
              <a:t>punto</a:t>
            </a:r>
            <a:endParaRPr lang="en-US" dirty="0"/>
          </a:p>
          <a:p>
            <a:pPr>
              <a:spcBef>
                <a:spcPts val="0"/>
              </a:spcBef>
              <a:spcAft>
                <a:spcPts val="980"/>
              </a:spcAft>
            </a:pPr>
            <a:r>
              <a:rPr lang="en-US" sz="1961" dirty="0" err="1" smtClean="0">
                <a:gradFill>
                  <a:gsLst>
                    <a:gs pos="1250">
                      <a:schemeClr val="tx1"/>
                    </a:gs>
                    <a:gs pos="100000">
                      <a:schemeClr val="tx1"/>
                    </a:gs>
                  </a:gsLst>
                  <a:lin ang="5400000" scaled="0"/>
                </a:gradFill>
                <a:latin typeface="+mn-lt"/>
              </a:rPr>
              <a:t>Despliegue</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moderno</a:t>
            </a:r>
            <a:endParaRPr lang="en-US" sz="1961" dirty="0">
              <a:gradFill>
                <a:gsLst>
                  <a:gs pos="1250">
                    <a:schemeClr val="tx1"/>
                  </a:gs>
                  <a:gs pos="100000">
                    <a:schemeClr val="tx1"/>
                  </a:gs>
                </a:gsLst>
                <a:lin ang="5400000" scaled="0"/>
              </a:gradFill>
              <a:latin typeface="+mn-lt"/>
            </a:endParaRPr>
          </a:p>
          <a:p>
            <a:pPr>
              <a:spcBef>
                <a:spcPts val="0"/>
              </a:spcBef>
              <a:spcAft>
                <a:spcPts val="980"/>
              </a:spcAft>
            </a:pPr>
            <a:r>
              <a:rPr lang="en-US" sz="1961" dirty="0" err="1" smtClean="0">
                <a:gradFill>
                  <a:gsLst>
                    <a:gs pos="1250">
                      <a:schemeClr val="tx1"/>
                    </a:gs>
                    <a:gs pos="100000">
                      <a:schemeClr val="tx1"/>
                    </a:gs>
                  </a:gsLst>
                  <a:lin ang="5400000" scaled="0"/>
                </a:gradFill>
                <a:latin typeface="+mn-lt"/>
              </a:rPr>
              <a:t>Activación</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vía</a:t>
            </a:r>
            <a:r>
              <a:rPr lang="en-US" sz="1961" dirty="0" smtClean="0">
                <a:gradFill>
                  <a:gsLst>
                    <a:gs pos="1250">
                      <a:schemeClr val="tx1"/>
                    </a:gs>
                    <a:gs pos="100000">
                      <a:schemeClr val="tx1"/>
                    </a:gs>
                  </a:gsLst>
                  <a:lin ang="5400000" scaled="0"/>
                </a:gradFill>
                <a:latin typeface="+mn-lt"/>
              </a:rPr>
              <a:t> </a:t>
            </a:r>
            <a:r>
              <a:rPr lang="en-US" sz="1961" dirty="0">
                <a:gradFill>
                  <a:gsLst>
                    <a:gs pos="1250">
                      <a:schemeClr val="tx1"/>
                    </a:gs>
                    <a:gs pos="100000">
                      <a:schemeClr val="tx1"/>
                    </a:gs>
                  </a:gsLst>
                  <a:lin ang="5400000" scaled="0"/>
                </a:gradFill>
                <a:latin typeface="+mn-lt"/>
              </a:rPr>
              <a:t>Tiles, </a:t>
            </a:r>
            <a:r>
              <a:rPr lang="en-US" sz="1961" dirty="0" err="1" smtClean="0">
                <a:gradFill>
                  <a:gsLst>
                    <a:gs pos="1250">
                      <a:schemeClr val="tx1"/>
                    </a:gs>
                    <a:gs pos="100000">
                      <a:schemeClr val="tx1"/>
                    </a:gs>
                  </a:gsLst>
                  <a:lin ang="5400000" scaled="0"/>
                </a:gradFill>
                <a:latin typeface="+mn-lt"/>
              </a:rPr>
              <a:t>asociación</a:t>
            </a:r>
            <a:r>
              <a:rPr lang="en-US" sz="1961" dirty="0" smtClean="0">
                <a:gradFill>
                  <a:gsLst>
                    <a:gs pos="1250">
                      <a:schemeClr val="tx1"/>
                    </a:gs>
                    <a:gs pos="100000">
                      <a:schemeClr val="tx1"/>
                    </a:gs>
                  </a:gsLst>
                  <a:lin ang="5400000" scaled="0"/>
                </a:gradFill>
                <a:latin typeface="+mn-lt"/>
              </a:rPr>
              <a:t> de </a:t>
            </a:r>
            <a:r>
              <a:rPr lang="en-US" sz="1961" dirty="0" err="1" smtClean="0">
                <a:gradFill>
                  <a:gsLst>
                    <a:gs pos="1250">
                      <a:schemeClr val="tx1"/>
                    </a:gs>
                    <a:gs pos="100000">
                      <a:schemeClr val="tx1"/>
                    </a:gs>
                  </a:gsLst>
                  <a:lin ang="5400000" scaled="0"/>
                </a:gradFill>
                <a:latin typeface="+mn-lt"/>
              </a:rPr>
              <a:t>ficheros</a:t>
            </a:r>
            <a:r>
              <a:rPr lang="en-US" sz="1961" dirty="0" smtClean="0">
                <a:gradFill>
                  <a:gsLst>
                    <a:gs pos="1250">
                      <a:schemeClr val="tx1"/>
                    </a:gs>
                    <a:gs pos="100000">
                      <a:schemeClr val="tx1"/>
                    </a:gs>
                  </a:gsLst>
                  <a:lin ang="5400000" scaled="0"/>
                </a:gradFill>
                <a:latin typeface="+mn-lt"/>
              </a:rPr>
              <a:t> o </a:t>
            </a:r>
            <a:r>
              <a:rPr lang="en-US" sz="1961" dirty="0" err="1" smtClean="0">
                <a:gradFill>
                  <a:gsLst>
                    <a:gs pos="1250">
                      <a:schemeClr val="tx1"/>
                    </a:gs>
                    <a:gs pos="100000">
                      <a:schemeClr val="tx1"/>
                    </a:gs>
                  </a:gsLst>
                  <a:lin ang="5400000" scaled="0"/>
                </a:gradFill>
                <a:latin typeface="+mn-lt"/>
              </a:rPr>
              <a:t>protocolos</a:t>
            </a:r>
            <a:r>
              <a:rPr lang="en-US" sz="1961" dirty="0" smtClean="0">
                <a:gradFill>
                  <a:gsLst>
                    <a:gs pos="1250">
                      <a:schemeClr val="tx1"/>
                    </a:gs>
                    <a:gs pos="100000">
                      <a:schemeClr val="tx1"/>
                    </a:gs>
                  </a:gsLst>
                  <a:lin ang="5400000" scaled="0"/>
                </a:gradFill>
                <a:latin typeface="+mn-lt"/>
              </a:rPr>
              <a:t> URI</a:t>
            </a:r>
            <a:endParaRPr lang="en-US" sz="1961" dirty="0">
              <a:gradFill>
                <a:gsLst>
                  <a:gs pos="1250">
                    <a:schemeClr val="tx1"/>
                  </a:gs>
                  <a:gs pos="100000">
                    <a:schemeClr val="tx1"/>
                  </a:gs>
                </a:gsLst>
                <a:lin ang="5400000" scaled="0"/>
              </a:gradFill>
              <a:latin typeface="+mn-lt"/>
            </a:endParaRPr>
          </a:p>
          <a:p>
            <a:pPr>
              <a:spcBef>
                <a:spcPts val="0"/>
              </a:spcBef>
              <a:spcAft>
                <a:spcPts val="980"/>
              </a:spcAft>
            </a:pPr>
            <a:r>
              <a:rPr lang="en-US" sz="1961" dirty="0" err="1" smtClean="0">
                <a:gradFill>
                  <a:gsLst>
                    <a:gs pos="1250">
                      <a:schemeClr val="tx1"/>
                    </a:gs>
                    <a:gs pos="100000">
                      <a:schemeClr val="tx1"/>
                    </a:gs>
                  </a:gsLst>
                  <a:lin ang="5400000" scaled="0"/>
                </a:gradFill>
                <a:latin typeface="+mn-lt"/>
              </a:rPr>
              <a:t>Identidad</a:t>
            </a:r>
            <a:r>
              <a:rPr lang="en-US" sz="1961" dirty="0" smtClean="0">
                <a:gradFill>
                  <a:gsLst>
                    <a:gs pos="1250">
                      <a:schemeClr val="tx1"/>
                    </a:gs>
                    <a:gs pos="100000">
                      <a:schemeClr val="tx1"/>
                    </a:gs>
                  </a:gsLst>
                  <a:lin ang="5400000" scaled="0"/>
                </a:gradFill>
                <a:latin typeface="+mn-lt"/>
              </a:rPr>
              <a:t> de App </a:t>
            </a:r>
            <a:r>
              <a:rPr lang="en-US" sz="1961" dirty="0" err="1" smtClean="0">
                <a:gradFill>
                  <a:gsLst>
                    <a:gs pos="1250">
                      <a:schemeClr val="tx1"/>
                    </a:gs>
                    <a:gs pos="100000">
                      <a:schemeClr val="tx1"/>
                    </a:gs>
                  </a:gsLst>
                  <a:lin ang="5400000" scaled="0"/>
                </a:gradFill>
                <a:latin typeface="+mn-lt"/>
              </a:rPr>
              <a:t>única</a:t>
            </a:r>
            <a:r>
              <a:rPr lang="en-US" sz="1961" dirty="0" smtClean="0">
                <a:gradFill>
                  <a:gsLst>
                    <a:gs pos="1250">
                      <a:schemeClr val="tx1"/>
                    </a:gs>
                    <a:gs pos="100000">
                      <a:schemeClr val="tx1"/>
                    </a:gs>
                  </a:gsLst>
                  <a:lin ang="5400000" scaled="0"/>
                </a:gradFill>
                <a:latin typeface="+mn-lt"/>
              </a:rPr>
              <a:t> </a:t>
            </a:r>
            <a:r>
              <a:rPr lang="en-US" sz="1961" dirty="0">
                <a:gradFill>
                  <a:gsLst>
                    <a:gs pos="1250">
                      <a:schemeClr val="tx1"/>
                    </a:gs>
                    <a:gs pos="100000">
                      <a:schemeClr val="tx1"/>
                    </a:gs>
                  </a:gsLst>
                  <a:lin ang="5400000" scaled="0"/>
                </a:gradFill>
                <a:latin typeface="+mn-lt"/>
              </a:rPr>
              <a:t>Identity </a:t>
            </a:r>
            <a:r>
              <a:rPr lang="en-US" sz="1961" dirty="0">
                <a:gradFill>
                  <a:gsLst>
                    <a:gs pos="1250">
                      <a:schemeClr val="tx1"/>
                    </a:gs>
                    <a:gs pos="100000">
                      <a:schemeClr val="tx1"/>
                    </a:gs>
                  </a:gsLst>
                  <a:lin ang="5400000" scaled="0"/>
                </a:gradFill>
                <a:latin typeface="+mn-lt"/>
                <a:sym typeface="Wingdings" panose="05000000000000000000" pitchFamily="2" charset="2"/>
              </a:rPr>
              <a:t> </a:t>
            </a:r>
            <a:r>
              <a:rPr lang="en-US" sz="1961" dirty="0" smtClean="0">
                <a:gradFill>
                  <a:gsLst>
                    <a:gs pos="1250">
                      <a:schemeClr val="tx1"/>
                    </a:gs>
                    <a:gs pos="100000">
                      <a:schemeClr val="tx1"/>
                    </a:gs>
                  </a:gsLst>
                  <a:lin ang="5400000" scaled="0"/>
                </a:gradFill>
                <a:latin typeface="+mn-lt"/>
                <a:sym typeface="Wingdings" panose="05000000000000000000" pitchFamily="2" charset="2"/>
              </a:rPr>
              <a:t>accede a </a:t>
            </a:r>
            <a:r>
              <a:rPr lang="en-US" sz="1961" dirty="0" err="1" smtClean="0">
                <a:gradFill>
                  <a:gsLst>
                    <a:gs pos="1250">
                      <a:schemeClr val="tx1"/>
                    </a:gs>
                    <a:gs pos="100000">
                      <a:schemeClr val="tx1"/>
                    </a:gs>
                  </a:gsLst>
                  <a:lin ang="5400000" scaled="0"/>
                </a:gradFill>
                <a:latin typeface="+mn-lt"/>
                <a:sym typeface="Wingdings" panose="05000000000000000000" pitchFamily="2" charset="2"/>
              </a:rPr>
              <a:t>más</a:t>
            </a:r>
            <a:r>
              <a:rPr lang="en-US" sz="1961" dirty="0" smtClean="0">
                <a:gradFill>
                  <a:gsLst>
                    <a:gs pos="1250">
                      <a:schemeClr val="tx1"/>
                    </a:gs>
                    <a:gs pos="100000">
                      <a:schemeClr val="tx1"/>
                    </a:gs>
                  </a:gsLst>
                  <a:lin ang="5400000" scaled="0"/>
                </a:gradFill>
                <a:latin typeface="+mn-lt"/>
                <a:sym typeface="Wingdings" panose="05000000000000000000" pitchFamily="2" charset="2"/>
              </a:rPr>
              <a:t> APIs UWP </a:t>
            </a:r>
          </a:p>
          <a:p>
            <a:pPr>
              <a:spcBef>
                <a:spcPts val="0"/>
              </a:spcBef>
              <a:spcAft>
                <a:spcPts val="980"/>
              </a:spcAft>
            </a:pPr>
            <a:r>
              <a:rPr lang="en-US" sz="1961" dirty="0" smtClean="0">
                <a:gradFill>
                  <a:gsLst>
                    <a:gs pos="1250">
                      <a:schemeClr val="tx1"/>
                    </a:gs>
                    <a:gs pos="100000">
                      <a:schemeClr val="tx1"/>
                    </a:gs>
                  </a:gsLst>
                  <a:lin ang="5400000" scaled="0"/>
                </a:gradFill>
                <a:latin typeface="+mn-lt"/>
                <a:sym typeface="Wingdings" panose="05000000000000000000" pitchFamily="2" charset="2"/>
              </a:rPr>
              <a:t>UWP </a:t>
            </a:r>
            <a:r>
              <a:rPr lang="en-US" sz="1961" dirty="0">
                <a:gradFill>
                  <a:gsLst>
                    <a:gs pos="1250">
                      <a:schemeClr val="tx1"/>
                    </a:gs>
                    <a:gs pos="100000">
                      <a:schemeClr val="tx1"/>
                    </a:gs>
                  </a:gsLst>
                  <a:lin ang="5400000" scaled="0"/>
                </a:gradFill>
                <a:latin typeface="+mn-lt"/>
                <a:sym typeface="Wingdings" panose="05000000000000000000" pitchFamily="2" charset="2"/>
              </a:rPr>
              <a:t>App Model</a:t>
            </a:r>
          </a:p>
          <a:p>
            <a:pPr>
              <a:spcBef>
                <a:spcPts val="0"/>
              </a:spcBef>
              <a:spcAft>
                <a:spcPts val="588"/>
              </a:spcAft>
            </a:pPr>
            <a:r>
              <a:rPr lang="en-US" dirty="0" smtClean="0">
                <a:sym typeface="Wingdings" panose="05000000000000000000" pitchFamily="2" charset="2"/>
              </a:rPr>
              <a:t>¿Y </a:t>
            </a:r>
            <a:r>
              <a:rPr lang="en-US" dirty="0" err="1" smtClean="0">
                <a:sym typeface="Wingdings" panose="05000000000000000000" pitchFamily="2" charset="2"/>
              </a:rPr>
              <a:t>ahora</a:t>
            </a:r>
            <a:r>
              <a:rPr lang="en-US" dirty="0" smtClean="0">
                <a:sym typeface="Wingdings" panose="05000000000000000000" pitchFamily="2" charset="2"/>
              </a:rPr>
              <a:t>?</a:t>
            </a:r>
            <a:endParaRPr lang="en-US" dirty="0">
              <a:sym typeface="Wingdings" panose="05000000000000000000" pitchFamily="2" charset="2"/>
            </a:endParaRPr>
          </a:p>
          <a:p>
            <a:pPr>
              <a:spcBef>
                <a:spcPts val="0"/>
              </a:spcBef>
              <a:spcAft>
                <a:spcPts val="980"/>
              </a:spcAft>
            </a:pPr>
            <a:r>
              <a:rPr lang="en-US" sz="1961" dirty="0">
                <a:solidFill>
                  <a:schemeClr val="accent1"/>
                </a:solidFill>
                <a:latin typeface="+mn-lt"/>
                <a:sym typeface="Wingdings" panose="05000000000000000000" pitchFamily="2" charset="2"/>
              </a:rPr>
              <a:t> </a:t>
            </a:r>
            <a:r>
              <a:rPr lang="en-US" sz="1961" dirty="0" err="1" smtClean="0">
                <a:gradFill>
                  <a:gsLst>
                    <a:gs pos="1250">
                      <a:schemeClr val="tx1"/>
                    </a:gs>
                    <a:gs pos="100000">
                      <a:schemeClr val="tx1"/>
                    </a:gs>
                  </a:gsLst>
                  <a:lin ang="5400000" scaled="0"/>
                </a:gradFill>
                <a:latin typeface="+mn-lt"/>
              </a:rPr>
              <a:t>Respuesta</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rápida</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Cualquier</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cosa</a:t>
            </a:r>
            <a:r>
              <a:rPr lang="en-US" sz="1961" dirty="0" smtClean="0">
                <a:gradFill>
                  <a:gsLst>
                    <a:gs pos="1250">
                      <a:schemeClr val="tx1"/>
                    </a:gs>
                    <a:gs pos="100000">
                      <a:schemeClr val="tx1"/>
                    </a:gs>
                  </a:gsLst>
                  <a:lin ang="5400000" scaled="0"/>
                </a:gradFill>
                <a:latin typeface="+mn-lt"/>
              </a:rPr>
              <a:t> que se </a:t>
            </a:r>
            <a:r>
              <a:rPr lang="en-US" sz="1961" dirty="0" err="1" smtClean="0">
                <a:gradFill>
                  <a:gsLst>
                    <a:gs pos="1250">
                      <a:schemeClr val="tx1"/>
                    </a:gs>
                    <a:gs pos="100000">
                      <a:schemeClr val="tx1"/>
                    </a:gs>
                  </a:gsLst>
                  <a:lin ang="5400000" scaled="0"/>
                </a:gradFill>
                <a:latin typeface="+mn-lt"/>
              </a:rPr>
              <a:t>pueda</a:t>
            </a:r>
            <a:r>
              <a:rPr lang="en-US" sz="1961" dirty="0" smtClean="0">
                <a:gradFill>
                  <a:gsLst>
                    <a:gs pos="1250">
                      <a:schemeClr val="tx1"/>
                    </a:gs>
                    <a:gs pos="100000">
                      <a:schemeClr val="tx1"/>
                    </a:gs>
                  </a:gsLst>
                  <a:lin ang="5400000" scaled="0"/>
                </a:gradFill>
                <a:latin typeface="+mn-lt"/>
              </a:rPr>
              <a:t> </a:t>
            </a:r>
            <a:r>
              <a:rPr lang="en-US" sz="1961" dirty="0" err="1" smtClean="0">
                <a:gradFill>
                  <a:gsLst>
                    <a:gs pos="1250">
                      <a:schemeClr val="tx1"/>
                    </a:gs>
                    <a:gs pos="100000">
                      <a:schemeClr val="tx1"/>
                    </a:gs>
                  </a:gsLst>
                  <a:lin ang="5400000" scaled="0"/>
                </a:gradFill>
                <a:latin typeface="+mn-lt"/>
              </a:rPr>
              <a:t>hacer</a:t>
            </a:r>
            <a:r>
              <a:rPr lang="en-US" sz="1961" dirty="0" smtClean="0">
                <a:gradFill>
                  <a:gsLst>
                    <a:gs pos="1250">
                      <a:schemeClr val="tx1"/>
                    </a:gs>
                    <a:gs pos="100000">
                      <a:schemeClr val="tx1"/>
                    </a:gs>
                  </a:gsLst>
                  <a:lin ang="5400000" scaled="0"/>
                </a:gradFill>
                <a:latin typeface="+mn-lt"/>
              </a:rPr>
              <a:t> con UWP!</a:t>
            </a:r>
            <a:endParaRPr lang="en-US" sz="1961" dirty="0">
              <a:gradFill>
                <a:gsLst>
                  <a:gs pos="1250">
                    <a:schemeClr val="tx1"/>
                  </a:gs>
                  <a:gs pos="100000">
                    <a:schemeClr val="tx1"/>
                  </a:gs>
                </a:gsLst>
                <a:lin ang="5400000" scaled="0"/>
              </a:gradFill>
              <a:latin typeface="+mn-lt"/>
            </a:endParaRPr>
          </a:p>
        </p:txBody>
      </p:sp>
      <p:grpSp>
        <p:nvGrpSpPr>
          <p:cNvPr id="58" name="Bridge"/>
          <p:cNvGrpSpPr>
            <a:grpSpLocks noChangeAspect="1"/>
          </p:cNvGrpSpPr>
          <p:nvPr/>
        </p:nvGrpSpPr>
        <p:grpSpPr bwMode="auto">
          <a:xfrm>
            <a:off x="-95384" y="3965132"/>
            <a:ext cx="12695784" cy="5423927"/>
            <a:chOff x="-35" y="791"/>
            <a:chExt cx="5826" cy="2489"/>
          </a:xfrm>
          <a:solidFill>
            <a:schemeClr val="accent1"/>
          </a:solidFill>
        </p:grpSpPr>
        <p:sp>
          <p:nvSpPr>
            <p:cNvPr id="59"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0" name="Freeform 6"/>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1" name="Freeform 7"/>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2"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3"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4"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5"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6"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7"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8" name="Freeform 14"/>
            <p:cNvSpPr>
              <a:spLocks/>
            </p:cNvSpPr>
            <p:nvPr/>
          </p:nvSpPr>
          <p:spPr bwMode="auto">
            <a:xfrm>
              <a:off x="2999" y="857"/>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69"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0"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1"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2"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3"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4"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5"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6"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7"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8"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9"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0"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1"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2"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3"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4"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5"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6"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7"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8" name="Freeform 34"/>
            <p:cNvSpPr>
              <a:spLocks/>
            </p:cNvSpPr>
            <p:nvPr/>
          </p:nvSpPr>
          <p:spPr bwMode="auto">
            <a:xfrm>
              <a:off x="-35" y="857"/>
              <a:ext cx="2791" cy="767"/>
            </a:xfrm>
            <a:custGeom>
              <a:avLst/>
              <a:gdLst>
                <a:gd name="T0" fmla="*/ 1180 w 1180"/>
                <a:gd name="T1" fmla="*/ 0 h 324"/>
                <a:gd name="T2" fmla="*/ 986 w 1180"/>
                <a:gd name="T3" fmla="*/ 261 h 324"/>
                <a:gd name="T4" fmla="*/ 0 w 1180"/>
                <a:gd name="T5" fmla="*/ 192 h 324"/>
                <a:gd name="T6" fmla="*/ 0 w 1180"/>
                <a:gd name="T7" fmla="*/ 270 h 324"/>
                <a:gd name="T8" fmla="*/ 884 w 1180"/>
                <a:gd name="T9" fmla="*/ 292 h 324"/>
                <a:gd name="T10" fmla="*/ 118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1180" y="0"/>
                  </a:moveTo>
                  <a:cubicBezTo>
                    <a:pt x="1180" y="0"/>
                    <a:pt x="1176" y="252"/>
                    <a:pt x="986" y="261"/>
                  </a:cubicBezTo>
                  <a:cubicBezTo>
                    <a:pt x="797" y="271"/>
                    <a:pt x="0" y="192"/>
                    <a:pt x="0" y="192"/>
                  </a:cubicBezTo>
                  <a:cubicBezTo>
                    <a:pt x="0" y="270"/>
                    <a:pt x="0" y="270"/>
                    <a:pt x="0" y="270"/>
                  </a:cubicBezTo>
                  <a:cubicBezTo>
                    <a:pt x="884" y="292"/>
                    <a:pt x="884" y="292"/>
                    <a:pt x="884" y="292"/>
                  </a:cubicBezTo>
                  <a:cubicBezTo>
                    <a:pt x="884" y="292"/>
                    <a:pt x="1180" y="324"/>
                    <a:pt x="11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9"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0"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1"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2"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3"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4"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5"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6"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7"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8"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9"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0"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1"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2"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3"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4"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5"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6"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7"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8"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9"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Tree>
    <p:extLst>
      <p:ext uri="{BB962C8B-B14F-4D97-AF65-F5344CB8AC3E}">
        <p14:creationId xmlns:p14="http://schemas.microsoft.com/office/powerpoint/2010/main" val="9034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20342" y="736517"/>
            <a:ext cx="10751313" cy="1092283"/>
          </a:xfrm>
          <a:prstGeom prst="rect">
            <a:avLst/>
          </a:prstGeom>
        </p:spPr>
        <p:txBody>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r>
              <a:rPr lang="es-ES" sz="7200" dirty="0">
                <a:solidFill>
                  <a:schemeClr val="tx1"/>
                </a:solidFill>
              </a:rPr>
              <a:t>Windows UI</a:t>
            </a:r>
          </a:p>
        </p:txBody>
      </p:sp>
      <p:sp>
        <p:nvSpPr>
          <p:cNvPr id="5" name="Subtitle 1"/>
          <p:cNvSpPr txBox="1">
            <a:spLocks/>
          </p:cNvSpPr>
          <p:nvPr/>
        </p:nvSpPr>
        <p:spPr>
          <a:xfrm>
            <a:off x="720342" y="1948219"/>
            <a:ext cx="7608765" cy="2238552"/>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US" dirty="0">
                <a:solidFill>
                  <a:schemeClr val="tx1"/>
                </a:solidFill>
              </a:rPr>
              <a:t>Sevilla Windows //REBUILD</a:t>
            </a:r>
          </a:p>
          <a:p>
            <a:r>
              <a:rPr lang="en-US" dirty="0">
                <a:solidFill>
                  <a:schemeClr val="bg1">
                    <a:lumMod val="40000"/>
                    <a:lumOff val="60000"/>
                  </a:schemeClr>
                </a:solidFill>
              </a:rPr>
              <a:t>Javier Suárez</a:t>
            </a:r>
          </a:p>
        </p:txBody>
      </p:sp>
    </p:spTree>
    <p:extLst>
      <p:ext uri="{BB962C8B-B14F-4D97-AF65-F5344CB8AC3E}">
        <p14:creationId xmlns:p14="http://schemas.microsoft.com/office/powerpoint/2010/main" val="4614899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58" y="1084290"/>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a:solidFill>
                  <a:schemeClr val="bg2">
                    <a:lumMod val="25000"/>
                  </a:schemeClr>
                </a:solidFill>
              </a:rPr>
              <a:t>Software Developer at Plain Concepts</a:t>
            </a:r>
            <a:endParaRPr lang="en-US" sz="1568" i="1" dirty="0">
              <a:solidFill>
                <a:schemeClr val="bg2">
                  <a:lumMod val="25000"/>
                </a:schemeClr>
              </a:solidFill>
            </a:endParaRPr>
          </a:p>
          <a:p>
            <a:r>
              <a:rPr lang="en-US" sz="2745" dirty="0">
                <a:solidFill>
                  <a:schemeClr val="bg2">
                    <a:lumMod val="25000"/>
                  </a:schemeClr>
                </a:solidFill>
              </a:rPr>
              <a:t>Microsoft MVP Windows Platform Development</a:t>
            </a: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1215" y="3930381"/>
            <a:ext cx="743064" cy="1166038"/>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smtClean="0"/>
              <a:t>Project Centennial</a:t>
            </a:r>
            <a:endParaRPr lang="en-US" sz="3200" dirty="0"/>
          </a:p>
          <a:p>
            <a:pPr lvl="1"/>
            <a:r>
              <a:rPr lang="en-US" sz="1800" dirty="0" smtClean="0"/>
              <a:t>¿</a:t>
            </a:r>
            <a:r>
              <a:rPr lang="en-US" sz="1800" dirty="0" err="1" smtClean="0"/>
              <a:t>Qué</a:t>
            </a:r>
            <a:r>
              <a:rPr lang="en-US" sz="1800" dirty="0" smtClean="0"/>
              <a:t> </a:t>
            </a:r>
            <a:r>
              <a:rPr lang="en-US" sz="1800" dirty="0" err="1" smtClean="0"/>
              <a:t>es</a:t>
            </a:r>
            <a:r>
              <a:rPr lang="en-US" sz="1800" dirty="0" smtClean="0"/>
              <a:t>?</a:t>
            </a:r>
          </a:p>
          <a:p>
            <a:pPr lvl="1"/>
            <a:r>
              <a:rPr lang="en-US" sz="1800" dirty="0" err="1" smtClean="0"/>
              <a:t>Beneficios</a:t>
            </a:r>
            <a:endParaRPr lang="en-US" sz="1800" dirty="0"/>
          </a:p>
          <a:p>
            <a:pPr lvl="1"/>
            <a:r>
              <a:rPr lang="en-US" sz="1800" dirty="0" smtClean="0"/>
              <a:t>¿</a:t>
            </a:r>
            <a:r>
              <a:rPr lang="en-US" sz="1800" dirty="0" err="1" smtClean="0"/>
              <a:t>Cómo</a:t>
            </a:r>
            <a:r>
              <a:rPr lang="en-US" sz="1800" dirty="0" smtClean="0"/>
              <a:t> </a:t>
            </a:r>
            <a:r>
              <a:rPr lang="en-US" sz="1800" dirty="0" err="1" smtClean="0"/>
              <a:t>funciona</a:t>
            </a:r>
            <a:r>
              <a:rPr lang="en-US" sz="1800" dirty="0" smtClean="0"/>
              <a:t>?</a:t>
            </a:r>
            <a:endParaRPr lang="en-US" sz="1800" dirty="0"/>
          </a:p>
          <a:p>
            <a:pPr lvl="1"/>
            <a:r>
              <a:rPr lang="en-US" sz="1800" dirty="0" smtClean="0"/>
              <a:t>DEMO!</a:t>
            </a:r>
            <a:endParaRPr lang="en-US" sz="3200" dirty="0"/>
          </a:p>
        </p:txBody>
      </p:sp>
      <p:pic>
        <p:nvPicPr>
          <p:cNvPr id="3" name="Picture 4"/>
          <p:cNvPicPr>
            <a:picLocks noChangeAspect="1"/>
          </p:cNvPicPr>
          <p:nvPr/>
        </p:nvPicPr>
        <p:blipFill>
          <a:blip r:embed="rId2"/>
          <a:stretch>
            <a:fillRect/>
          </a:stretch>
        </p:blipFill>
        <p:spPr>
          <a:xfrm>
            <a:off x="6161874" y="4202516"/>
            <a:ext cx="5877169" cy="2737587"/>
          </a:xfrm>
          <a:prstGeom prst="rect">
            <a:avLst/>
          </a:prstGeom>
        </p:spPr>
      </p:pic>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¿Project Centennial?</a:t>
            </a:r>
            <a:endParaRPr lang="en-US" dirty="0"/>
          </a:p>
        </p:txBody>
      </p:sp>
    </p:spTree>
    <p:extLst>
      <p:ext uri="{BB962C8B-B14F-4D97-AF65-F5344CB8AC3E}">
        <p14:creationId xmlns:p14="http://schemas.microsoft.com/office/powerpoint/2010/main" val="3721354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Project </a:t>
            </a:r>
            <a:r>
              <a:rPr lang="en-US" dirty="0"/>
              <a:t>Centennial?</a:t>
            </a:r>
            <a:br>
              <a:rPr lang="en-US" dirty="0"/>
            </a:br>
            <a:endParaRPr lang="en-US" dirty="0"/>
          </a:p>
        </p:txBody>
      </p:sp>
      <p:sp>
        <p:nvSpPr>
          <p:cNvPr id="6" name="Text Placeholder 5"/>
          <p:cNvSpPr>
            <a:spLocks noGrp="1"/>
          </p:cNvSpPr>
          <p:nvPr>
            <p:ph type="body" sz="quarter" idx="10"/>
          </p:nvPr>
        </p:nvSpPr>
        <p:spPr>
          <a:xfrm>
            <a:off x="269239" y="1189495"/>
            <a:ext cx="11653523" cy="4106533"/>
          </a:xfrm>
        </p:spPr>
        <p:txBody>
          <a:bodyPr vert="horz" wrap="square" lIns="143428" tIns="89642" rIns="143428" bIns="89642" rtlCol="0" anchor="t">
            <a:spAutoFit/>
          </a:bodyPr>
          <a:lstStyle/>
          <a:p>
            <a:pPr>
              <a:spcBef>
                <a:spcPts val="0"/>
              </a:spcBef>
              <a:spcAft>
                <a:spcPts val="882"/>
              </a:spcAft>
            </a:pPr>
            <a:r>
              <a:rPr lang="en-US" dirty="0" err="1" smtClean="0"/>
              <a:t>Mejorar</a:t>
            </a:r>
            <a:r>
              <a:rPr lang="en-US" dirty="0" smtClean="0"/>
              <a:t> la </a:t>
            </a:r>
            <a:r>
              <a:rPr lang="en-US" dirty="0" err="1" smtClean="0"/>
              <a:t>plataforma</a:t>
            </a:r>
            <a:r>
              <a:rPr lang="en-US" dirty="0" smtClean="0"/>
              <a:t> Windows para </a:t>
            </a:r>
            <a:r>
              <a:rPr lang="en-US" dirty="0" err="1" smtClean="0"/>
              <a:t>todos</a:t>
            </a:r>
            <a:r>
              <a:rPr lang="en-US" dirty="0" smtClean="0"/>
              <a:t> </a:t>
            </a:r>
            <a:r>
              <a:rPr lang="en-US" dirty="0" err="1" smtClean="0"/>
              <a:t>los</a:t>
            </a:r>
            <a:r>
              <a:rPr lang="en-US" dirty="0" smtClean="0"/>
              <a:t> </a:t>
            </a:r>
            <a:r>
              <a:rPr lang="en-US" dirty="0" err="1" smtClean="0"/>
              <a:t>desarrolladores</a:t>
            </a:r>
            <a:endParaRPr lang="en-US" dirty="0"/>
          </a:p>
          <a:p>
            <a:pPr lvl="1">
              <a:lnSpc>
                <a:spcPct val="150000"/>
              </a:lnSpc>
              <a:spcBef>
                <a:spcPts val="0"/>
              </a:spcBef>
              <a:spcAft>
                <a:spcPts val="980"/>
              </a:spcAft>
            </a:pPr>
            <a:r>
              <a:rPr lang="en-US" dirty="0" err="1" smtClean="0"/>
              <a:t>Convertir</a:t>
            </a:r>
            <a:r>
              <a:rPr lang="en-US" dirty="0" smtClean="0"/>
              <a:t> apps de </a:t>
            </a:r>
            <a:r>
              <a:rPr lang="en-US" dirty="0" err="1" smtClean="0"/>
              <a:t>escritorio</a:t>
            </a:r>
            <a:r>
              <a:rPr lang="en-US" dirty="0" smtClean="0"/>
              <a:t> </a:t>
            </a:r>
            <a:r>
              <a:rPr lang="en-US" dirty="0" err="1" smtClean="0"/>
              <a:t>en</a:t>
            </a:r>
            <a:r>
              <a:rPr lang="en-US" dirty="0" smtClean="0"/>
              <a:t> apps </a:t>
            </a:r>
            <a:r>
              <a:rPr lang="en-US" dirty="0" err="1" smtClean="0"/>
              <a:t>Universale</a:t>
            </a:r>
            <a:r>
              <a:rPr lang="en-US" dirty="0" err="1" smtClean="0"/>
              <a:t>s</a:t>
            </a:r>
            <a:r>
              <a:rPr lang="en-US" dirty="0" smtClean="0"/>
              <a:t> Windows</a:t>
            </a:r>
            <a:endParaRPr lang="en-US" dirty="0" smtClean="0"/>
          </a:p>
          <a:p>
            <a:pPr lvl="1">
              <a:lnSpc>
                <a:spcPct val="150000"/>
              </a:lnSpc>
              <a:spcBef>
                <a:spcPts val="0"/>
              </a:spcBef>
              <a:spcAft>
                <a:spcPts val="980"/>
              </a:spcAft>
            </a:pPr>
            <a:r>
              <a:rPr lang="en-US" dirty="0" err="1" smtClean="0"/>
              <a:t>Mantiene</a:t>
            </a:r>
            <a:r>
              <a:rPr lang="en-US" dirty="0" smtClean="0"/>
              <a:t> la base de </a:t>
            </a:r>
            <a:r>
              <a:rPr lang="en-US" dirty="0" err="1" smtClean="0"/>
              <a:t>tu</a:t>
            </a:r>
            <a:r>
              <a:rPr lang="en-US" dirty="0" smtClean="0"/>
              <a:t> </a:t>
            </a:r>
            <a:r>
              <a:rPr lang="en-US" dirty="0" err="1" smtClean="0"/>
              <a:t>código</a:t>
            </a:r>
            <a:r>
              <a:rPr lang="en-US" dirty="0" smtClean="0"/>
              <a:t> Win32</a:t>
            </a:r>
            <a:r>
              <a:rPr lang="en-US" dirty="0"/>
              <a:t>/.NET </a:t>
            </a:r>
            <a:r>
              <a:rPr lang="en-US" dirty="0" err="1" smtClean="0"/>
              <a:t>funcionando</a:t>
            </a:r>
            <a:endParaRPr lang="en-US" dirty="0"/>
          </a:p>
          <a:p>
            <a:pPr lvl="1">
              <a:lnSpc>
                <a:spcPct val="150000"/>
              </a:lnSpc>
              <a:spcBef>
                <a:spcPts val="0"/>
              </a:spcBef>
              <a:spcAft>
                <a:spcPts val="980"/>
              </a:spcAft>
            </a:pPr>
            <a:r>
              <a:rPr lang="en-US" dirty="0" smtClean="0"/>
              <a:t>Con el </a:t>
            </a:r>
            <a:r>
              <a:rPr lang="en-US" dirty="0" err="1" smtClean="0"/>
              <a:t>mismo</a:t>
            </a:r>
            <a:r>
              <a:rPr lang="en-US" dirty="0" smtClean="0"/>
              <a:t> </a:t>
            </a:r>
            <a:r>
              <a:rPr lang="en-US" dirty="0" err="1" smtClean="0"/>
              <a:t>código</a:t>
            </a:r>
            <a:r>
              <a:rPr lang="en-US" dirty="0" smtClean="0"/>
              <a:t>, </a:t>
            </a:r>
            <a:r>
              <a:rPr lang="en-US" dirty="0" err="1" smtClean="0"/>
              <a:t>podemos</a:t>
            </a:r>
            <a:r>
              <a:rPr lang="en-US" dirty="0" smtClean="0"/>
              <a:t> </a:t>
            </a:r>
            <a:r>
              <a:rPr lang="en-US" dirty="0" err="1" smtClean="0"/>
              <a:t>cubrir</a:t>
            </a:r>
            <a:r>
              <a:rPr lang="en-US" dirty="0" smtClean="0"/>
              <a:t> </a:t>
            </a:r>
            <a:r>
              <a:rPr lang="en-US" dirty="0" err="1" smtClean="0"/>
              <a:t>distintos</a:t>
            </a:r>
            <a:r>
              <a:rPr lang="en-US" dirty="0" smtClean="0"/>
              <a:t> targets  </a:t>
            </a:r>
            <a:r>
              <a:rPr lang="en-US" dirty="0" err="1" smtClean="0"/>
              <a:t>como</a:t>
            </a:r>
            <a:r>
              <a:rPr lang="en-US" dirty="0" smtClean="0"/>
              <a:t> PCs Windows </a:t>
            </a:r>
            <a:r>
              <a:rPr lang="en-US" dirty="0"/>
              <a:t>10 </a:t>
            </a:r>
            <a:r>
              <a:rPr lang="en-US" dirty="0" smtClean="0"/>
              <a:t>y PCs Windows </a:t>
            </a:r>
            <a:r>
              <a:rPr lang="en-US" dirty="0"/>
              <a:t>7 </a:t>
            </a:r>
          </a:p>
          <a:p>
            <a:pPr lvl="1">
              <a:lnSpc>
                <a:spcPct val="150000"/>
              </a:lnSpc>
              <a:spcBef>
                <a:spcPts val="0"/>
              </a:spcBef>
              <a:spcAft>
                <a:spcPts val="980"/>
              </a:spcAft>
            </a:pPr>
            <a:r>
              <a:rPr lang="en-US" dirty="0" err="1" smtClean="0"/>
              <a:t>Añadir</a:t>
            </a:r>
            <a:r>
              <a:rPr lang="en-US" dirty="0" smtClean="0"/>
              <a:t> </a:t>
            </a:r>
            <a:r>
              <a:rPr lang="en-US" dirty="0" err="1" smtClean="0"/>
              <a:t>componentes</a:t>
            </a:r>
            <a:r>
              <a:rPr lang="en-US" dirty="0" smtClean="0"/>
              <a:t> </a:t>
            </a:r>
            <a:r>
              <a:rPr lang="en-US" dirty="0" err="1" smtClean="0"/>
              <a:t>Universales</a:t>
            </a:r>
            <a:r>
              <a:rPr lang="en-US" dirty="0" smtClean="0"/>
              <a:t> </a:t>
            </a:r>
            <a:r>
              <a:rPr lang="en-US" dirty="0"/>
              <a:t>Windows </a:t>
            </a:r>
          </a:p>
          <a:p>
            <a:pPr lvl="1">
              <a:lnSpc>
                <a:spcPct val="150000"/>
              </a:lnSpc>
              <a:spcBef>
                <a:spcPts val="0"/>
              </a:spcBef>
              <a:spcAft>
                <a:spcPts val="1765"/>
              </a:spcAft>
            </a:pPr>
            <a:r>
              <a:rPr lang="en-US" dirty="0" err="1" smtClean="0"/>
              <a:t>Monetizar</a:t>
            </a:r>
            <a:r>
              <a:rPr lang="en-US" dirty="0" smtClean="0"/>
              <a:t> la App </a:t>
            </a:r>
            <a:r>
              <a:rPr lang="en-US" dirty="0"/>
              <a:t>via Windows </a:t>
            </a:r>
            <a:r>
              <a:rPr lang="en-US" dirty="0" smtClean="0"/>
              <a:t>Store</a:t>
            </a:r>
            <a:endParaRPr lang="en-US" dirty="0"/>
          </a:p>
        </p:txBody>
      </p:sp>
    </p:spTree>
    <p:extLst>
      <p:ext uri="{BB962C8B-B14F-4D97-AF65-F5344CB8AC3E}">
        <p14:creationId xmlns:p14="http://schemas.microsoft.com/office/powerpoint/2010/main" val="283182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Workflow</a:t>
            </a:r>
            <a:endParaRPr lang="en-US" dirty="0"/>
          </a:p>
        </p:txBody>
      </p:sp>
      <p:grpSp>
        <p:nvGrpSpPr>
          <p:cNvPr id="92" name="Group 91"/>
          <p:cNvGrpSpPr/>
          <p:nvPr/>
        </p:nvGrpSpPr>
        <p:grpSpPr>
          <a:xfrm>
            <a:off x="1165665" y="4563572"/>
            <a:ext cx="1018389" cy="1286154"/>
            <a:chOff x="1189038" y="4651035"/>
            <a:chExt cx="1038810" cy="1311944"/>
          </a:xfrm>
        </p:grpSpPr>
        <p:sp>
          <p:nvSpPr>
            <p:cNvPr id="19" name="Rectangle 18"/>
            <p:cNvSpPr/>
            <p:nvPr/>
          </p:nvSpPr>
          <p:spPr>
            <a:xfrm>
              <a:off x="1414812" y="5544062"/>
              <a:ext cx="587262" cy="376685"/>
            </a:xfrm>
            <a:prstGeom prst="rect">
              <a:avLst/>
            </a:prstGeom>
          </p:spPr>
          <p:txBody>
            <a:bodyPr wrap="none">
              <a:spAutoFit/>
            </a:bodyPr>
            <a:lstStyle/>
            <a:p>
              <a:pPr algn="ctr" defTabSz="914367">
                <a:defRPr/>
              </a:pPr>
              <a:r>
                <a:rPr lang="en-US" sz="1765" dirty="0">
                  <a:solidFill>
                    <a:srgbClr val="0078D7"/>
                  </a:solidFill>
                  <a:latin typeface="Segoe UI"/>
                </a:rPr>
                <a:t>MSI</a:t>
              </a:r>
            </a:p>
          </p:txBody>
        </p:sp>
        <p:grpSp>
          <p:nvGrpSpPr>
            <p:cNvPr id="25" name="Group 8"/>
            <p:cNvGrpSpPr>
              <a:grpSpLocks noChangeAspect="1"/>
            </p:cNvGrpSpPr>
            <p:nvPr/>
          </p:nvGrpSpPr>
          <p:grpSpPr bwMode="auto">
            <a:xfrm>
              <a:off x="1300979" y="4811712"/>
              <a:ext cx="814929" cy="752240"/>
              <a:chOff x="5121" y="428"/>
              <a:chExt cx="364" cy="336"/>
            </a:xfrm>
            <a:solidFill>
              <a:schemeClr val="accent1"/>
            </a:solidFill>
          </p:grpSpPr>
          <p:sp>
            <p:nvSpPr>
              <p:cNvPr id="27" name="Freeform 9"/>
              <p:cNvSpPr>
                <a:spLocks noEditPoints="1"/>
              </p:cNvSpPr>
              <p:nvPr/>
            </p:nvSpPr>
            <p:spPr bwMode="auto">
              <a:xfrm>
                <a:off x="5121" y="576"/>
                <a:ext cx="188" cy="188"/>
              </a:xfrm>
              <a:custGeom>
                <a:avLst/>
                <a:gdLst>
                  <a:gd name="T0" fmla="*/ 39 w 78"/>
                  <a:gd name="T1" fmla="*/ 78 h 78"/>
                  <a:gd name="T2" fmla="*/ 0 w 78"/>
                  <a:gd name="T3" fmla="*/ 39 h 78"/>
                  <a:gd name="T4" fmla="*/ 39 w 78"/>
                  <a:gd name="T5" fmla="*/ 0 h 78"/>
                  <a:gd name="T6" fmla="*/ 78 w 78"/>
                  <a:gd name="T7" fmla="*/ 39 h 78"/>
                  <a:gd name="T8" fmla="*/ 39 w 78"/>
                  <a:gd name="T9" fmla="*/ 78 h 78"/>
                  <a:gd name="T10" fmla="*/ 39 w 78"/>
                  <a:gd name="T11" fmla="*/ 8 h 78"/>
                  <a:gd name="T12" fmla="*/ 8 w 78"/>
                  <a:gd name="T13" fmla="*/ 39 h 78"/>
                  <a:gd name="T14" fmla="*/ 39 w 78"/>
                  <a:gd name="T15" fmla="*/ 70 h 78"/>
                  <a:gd name="T16" fmla="*/ 70 w 78"/>
                  <a:gd name="T17" fmla="*/ 39 h 78"/>
                  <a:gd name="T18" fmla="*/ 39 w 78"/>
                  <a:gd name="T19"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78"/>
                    </a:moveTo>
                    <a:cubicBezTo>
                      <a:pt x="18" y="78"/>
                      <a:pt x="0" y="60"/>
                      <a:pt x="0" y="39"/>
                    </a:cubicBezTo>
                    <a:cubicBezTo>
                      <a:pt x="0" y="17"/>
                      <a:pt x="18" y="0"/>
                      <a:pt x="39" y="0"/>
                    </a:cubicBezTo>
                    <a:cubicBezTo>
                      <a:pt x="61" y="0"/>
                      <a:pt x="78" y="17"/>
                      <a:pt x="78" y="39"/>
                    </a:cubicBezTo>
                    <a:cubicBezTo>
                      <a:pt x="78" y="60"/>
                      <a:pt x="61" y="78"/>
                      <a:pt x="39" y="78"/>
                    </a:cubicBezTo>
                    <a:close/>
                    <a:moveTo>
                      <a:pt x="39" y="8"/>
                    </a:moveTo>
                    <a:cubicBezTo>
                      <a:pt x="22" y="8"/>
                      <a:pt x="8" y="22"/>
                      <a:pt x="8" y="39"/>
                    </a:cubicBezTo>
                    <a:cubicBezTo>
                      <a:pt x="8" y="56"/>
                      <a:pt x="22" y="70"/>
                      <a:pt x="39" y="70"/>
                    </a:cubicBezTo>
                    <a:cubicBezTo>
                      <a:pt x="56" y="70"/>
                      <a:pt x="70" y="56"/>
                      <a:pt x="70" y="39"/>
                    </a:cubicBezTo>
                    <a:cubicBezTo>
                      <a:pt x="70" y="22"/>
                      <a:pt x="56" y="8"/>
                      <a:pt x="3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28" name="Freeform 10"/>
              <p:cNvSpPr>
                <a:spLocks noEditPoints="1"/>
              </p:cNvSpPr>
              <p:nvPr/>
            </p:nvSpPr>
            <p:spPr bwMode="auto">
              <a:xfrm>
                <a:off x="5183" y="638"/>
                <a:ext cx="63" cy="63"/>
              </a:xfrm>
              <a:custGeom>
                <a:avLst/>
                <a:gdLst>
                  <a:gd name="T0" fmla="*/ 13 w 26"/>
                  <a:gd name="T1" fmla="*/ 26 h 26"/>
                  <a:gd name="T2" fmla="*/ 0 w 26"/>
                  <a:gd name="T3" fmla="*/ 13 h 26"/>
                  <a:gd name="T4" fmla="*/ 13 w 26"/>
                  <a:gd name="T5" fmla="*/ 0 h 26"/>
                  <a:gd name="T6" fmla="*/ 26 w 26"/>
                  <a:gd name="T7" fmla="*/ 13 h 26"/>
                  <a:gd name="T8" fmla="*/ 13 w 26"/>
                  <a:gd name="T9" fmla="*/ 26 h 26"/>
                  <a:gd name="T10" fmla="*/ 13 w 26"/>
                  <a:gd name="T11" fmla="*/ 8 h 26"/>
                  <a:gd name="T12" fmla="*/ 8 w 26"/>
                  <a:gd name="T13" fmla="*/ 13 h 26"/>
                  <a:gd name="T14" fmla="*/ 13 w 26"/>
                  <a:gd name="T15" fmla="*/ 18 h 26"/>
                  <a:gd name="T16" fmla="*/ 18 w 26"/>
                  <a:gd name="T17" fmla="*/ 13 h 26"/>
                  <a:gd name="T18" fmla="*/ 13 w 26"/>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26"/>
                    </a:moveTo>
                    <a:cubicBezTo>
                      <a:pt x="6" y="26"/>
                      <a:pt x="0" y="20"/>
                      <a:pt x="0" y="13"/>
                    </a:cubicBezTo>
                    <a:cubicBezTo>
                      <a:pt x="0" y="6"/>
                      <a:pt x="6" y="0"/>
                      <a:pt x="13" y="0"/>
                    </a:cubicBezTo>
                    <a:cubicBezTo>
                      <a:pt x="20" y="0"/>
                      <a:pt x="26" y="6"/>
                      <a:pt x="26" y="13"/>
                    </a:cubicBezTo>
                    <a:cubicBezTo>
                      <a:pt x="26" y="20"/>
                      <a:pt x="20" y="26"/>
                      <a:pt x="13" y="26"/>
                    </a:cubicBezTo>
                    <a:close/>
                    <a:moveTo>
                      <a:pt x="13" y="8"/>
                    </a:moveTo>
                    <a:cubicBezTo>
                      <a:pt x="11" y="8"/>
                      <a:pt x="8" y="10"/>
                      <a:pt x="8" y="13"/>
                    </a:cubicBezTo>
                    <a:cubicBezTo>
                      <a:pt x="8" y="15"/>
                      <a:pt x="11" y="18"/>
                      <a:pt x="13" y="18"/>
                    </a:cubicBezTo>
                    <a:cubicBezTo>
                      <a:pt x="16" y="18"/>
                      <a:pt x="18" y="15"/>
                      <a:pt x="18" y="13"/>
                    </a:cubicBezTo>
                    <a:cubicBezTo>
                      <a:pt x="18" y="10"/>
                      <a:pt x="16"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29" name="Rectangle 11"/>
              <p:cNvSpPr>
                <a:spLocks noChangeArrowheads="1"/>
              </p:cNvSpPr>
              <p:nvPr/>
            </p:nvSpPr>
            <p:spPr bwMode="auto">
              <a:xfrm>
                <a:off x="5174" y="718"/>
                <a:ext cx="84"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0" name="Freeform 12"/>
              <p:cNvSpPr>
                <a:spLocks/>
              </p:cNvSpPr>
              <p:nvPr/>
            </p:nvSpPr>
            <p:spPr bwMode="auto">
              <a:xfrm>
                <a:off x="5176" y="428"/>
                <a:ext cx="309" cy="252"/>
              </a:xfrm>
              <a:custGeom>
                <a:avLst/>
                <a:gdLst>
                  <a:gd name="T0" fmla="*/ 128 w 128"/>
                  <a:gd name="T1" fmla="*/ 88 h 104"/>
                  <a:gd name="T2" fmla="*/ 128 w 128"/>
                  <a:gd name="T3" fmla="*/ 32 h 104"/>
                  <a:gd name="T4" fmla="*/ 56 w 128"/>
                  <a:gd name="T5" fmla="*/ 32 h 104"/>
                  <a:gd name="T6" fmla="*/ 56 w 128"/>
                  <a:gd name="T7" fmla="*/ 0 h 104"/>
                  <a:gd name="T8" fmla="*/ 0 w 128"/>
                  <a:gd name="T9" fmla="*/ 0 h 104"/>
                  <a:gd name="T10" fmla="*/ 0 w 128"/>
                  <a:gd name="T11" fmla="*/ 56 h 104"/>
                  <a:gd name="T12" fmla="*/ 8 w 128"/>
                  <a:gd name="T13" fmla="*/ 53 h 104"/>
                  <a:gd name="T14" fmla="*/ 8 w 128"/>
                  <a:gd name="T15" fmla="*/ 8 h 104"/>
                  <a:gd name="T16" fmla="*/ 48 w 128"/>
                  <a:gd name="T17" fmla="*/ 8 h 104"/>
                  <a:gd name="T18" fmla="*/ 48 w 128"/>
                  <a:gd name="T19" fmla="*/ 32 h 104"/>
                  <a:gd name="T20" fmla="*/ 40 w 128"/>
                  <a:gd name="T21" fmla="*/ 32 h 104"/>
                  <a:gd name="T22" fmla="*/ 40 w 128"/>
                  <a:gd name="T23" fmla="*/ 59 h 104"/>
                  <a:gd name="T24" fmla="*/ 48 w 128"/>
                  <a:gd name="T25" fmla="*/ 65 h 104"/>
                  <a:gd name="T26" fmla="*/ 48 w 128"/>
                  <a:gd name="T27" fmla="*/ 40 h 104"/>
                  <a:gd name="T28" fmla="*/ 120 w 128"/>
                  <a:gd name="T29" fmla="*/ 40 h 104"/>
                  <a:gd name="T30" fmla="*/ 120 w 128"/>
                  <a:gd name="T31" fmla="*/ 80 h 104"/>
                  <a:gd name="T32" fmla="*/ 59 w 128"/>
                  <a:gd name="T33" fmla="*/ 80 h 104"/>
                  <a:gd name="T34" fmla="*/ 62 w 128"/>
                  <a:gd name="T35" fmla="*/ 88 h 104"/>
                  <a:gd name="T36" fmla="*/ 80 w 128"/>
                  <a:gd name="T37" fmla="*/ 88 h 104"/>
                  <a:gd name="T38" fmla="*/ 80 w 128"/>
                  <a:gd name="T39" fmla="*/ 96 h 104"/>
                  <a:gd name="T40" fmla="*/ 64 w 128"/>
                  <a:gd name="T41" fmla="*/ 96 h 104"/>
                  <a:gd name="T42" fmla="*/ 64 w 128"/>
                  <a:gd name="T43" fmla="*/ 104 h 104"/>
                  <a:gd name="T44" fmla="*/ 104 w 128"/>
                  <a:gd name="T45" fmla="*/ 104 h 104"/>
                  <a:gd name="T46" fmla="*/ 104 w 128"/>
                  <a:gd name="T47" fmla="*/ 96 h 104"/>
                  <a:gd name="T48" fmla="*/ 88 w 128"/>
                  <a:gd name="T49" fmla="*/ 96 h 104"/>
                  <a:gd name="T50" fmla="*/ 88 w 128"/>
                  <a:gd name="T51" fmla="*/ 88 h 104"/>
                  <a:gd name="T52" fmla="*/ 128 w 128"/>
                  <a:gd name="T5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04">
                    <a:moveTo>
                      <a:pt x="128" y="88"/>
                    </a:moveTo>
                    <a:cubicBezTo>
                      <a:pt x="128" y="32"/>
                      <a:pt x="128" y="32"/>
                      <a:pt x="128" y="32"/>
                    </a:cubicBezTo>
                    <a:cubicBezTo>
                      <a:pt x="56" y="32"/>
                      <a:pt x="56" y="32"/>
                      <a:pt x="56" y="32"/>
                    </a:cubicBezTo>
                    <a:cubicBezTo>
                      <a:pt x="56" y="0"/>
                      <a:pt x="56" y="0"/>
                      <a:pt x="56" y="0"/>
                    </a:cubicBezTo>
                    <a:cubicBezTo>
                      <a:pt x="0" y="0"/>
                      <a:pt x="0" y="0"/>
                      <a:pt x="0" y="0"/>
                    </a:cubicBezTo>
                    <a:cubicBezTo>
                      <a:pt x="0" y="56"/>
                      <a:pt x="0" y="56"/>
                      <a:pt x="0" y="56"/>
                    </a:cubicBezTo>
                    <a:cubicBezTo>
                      <a:pt x="3" y="55"/>
                      <a:pt x="5" y="54"/>
                      <a:pt x="8" y="53"/>
                    </a:cubicBezTo>
                    <a:cubicBezTo>
                      <a:pt x="8" y="8"/>
                      <a:pt x="8" y="8"/>
                      <a:pt x="8" y="8"/>
                    </a:cubicBezTo>
                    <a:cubicBezTo>
                      <a:pt x="48" y="8"/>
                      <a:pt x="48" y="8"/>
                      <a:pt x="48" y="8"/>
                    </a:cubicBezTo>
                    <a:cubicBezTo>
                      <a:pt x="48" y="32"/>
                      <a:pt x="48" y="32"/>
                      <a:pt x="48" y="32"/>
                    </a:cubicBezTo>
                    <a:cubicBezTo>
                      <a:pt x="40" y="32"/>
                      <a:pt x="40" y="32"/>
                      <a:pt x="40" y="32"/>
                    </a:cubicBezTo>
                    <a:cubicBezTo>
                      <a:pt x="40" y="59"/>
                      <a:pt x="40" y="59"/>
                      <a:pt x="40" y="59"/>
                    </a:cubicBezTo>
                    <a:cubicBezTo>
                      <a:pt x="43" y="61"/>
                      <a:pt x="46" y="63"/>
                      <a:pt x="48" y="65"/>
                    </a:cubicBezTo>
                    <a:cubicBezTo>
                      <a:pt x="48" y="40"/>
                      <a:pt x="48" y="40"/>
                      <a:pt x="48" y="40"/>
                    </a:cubicBezTo>
                    <a:cubicBezTo>
                      <a:pt x="120" y="40"/>
                      <a:pt x="120" y="40"/>
                      <a:pt x="120" y="40"/>
                    </a:cubicBezTo>
                    <a:cubicBezTo>
                      <a:pt x="120" y="80"/>
                      <a:pt x="120" y="80"/>
                      <a:pt x="120" y="80"/>
                    </a:cubicBezTo>
                    <a:cubicBezTo>
                      <a:pt x="59" y="80"/>
                      <a:pt x="59" y="80"/>
                      <a:pt x="59" y="80"/>
                    </a:cubicBezTo>
                    <a:cubicBezTo>
                      <a:pt x="60" y="83"/>
                      <a:pt x="61" y="85"/>
                      <a:pt x="62" y="88"/>
                    </a:cubicBezTo>
                    <a:cubicBezTo>
                      <a:pt x="80" y="88"/>
                      <a:pt x="80" y="88"/>
                      <a:pt x="80" y="88"/>
                    </a:cubicBezTo>
                    <a:cubicBezTo>
                      <a:pt x="80" y="96"/>
                      <a:pt x="80" y="96"/>
                      <a:pt x="80" y="96"/>
                    </a:cubicBezTo>
                    <a:cubicBezTo>
                      <a:pt x="64" y="96"/>
                      <a:pt x="64" y="96"/>
                      <a:pt x="64" y="96"/>
                    </a:cubicBezTo>
                    <a:cubicBezTo>
                      <a:pt x="64" y="104"/>
                      <a:pt x="64" y="104"/>
                      <a:pt x="64" y="104"/>
                    </a:cubicBezTo>
                    <a:cubicBezTo>
                      <a:pt x="104" y="104"/>
                      <a:pt x="104" y="104"/>
                      <a:pt x="104" y="104"/>
                    </a:cubicBezTo>
                    <a:cubicBezTo>
                      <a:pt x="104" y="96"/>
                      <a:pt x="104" y="96"/>
                      <a:pt x="104" y="96"/>
                    </a:cubicBezTo>
                    <a:cubicBezTo>
                      <a:pt x="88" y="96"/>
                      <a:pt x="88" y="96"/>
                      <a:pt x="88" y="96"/>
                    </a:cubicBezTo>
                    <a:cubicBezTo>
                      <a:pt x="88" y="88"/>
                      <a:pt x="88" y="88"/>
                      <a:pt x="88" y="88"/>
                    </a:cubicBezTo>
                    <a:lnTo>
                      <a:pt x="128"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34" name="Freeform 16"/>
            <p:cNvSpPr>
              <a:spLocks noEditPoints="1"/>
            </p:cNvSpPr>
            <p:nvPr/>
          </p:nvSpPr>
          <p:spPr bwMode="auto">
            <a:xfrm>
              <a:off x="1189038" y="4651035"/>
              <a:ext cx="1038810" cy="1311944"/>
            </a:xfrm>
            <a:custGeom>
              <a:avLst/>
              <a:gdLst>
                <a:gd name="T0" fmla="*/ 464 w 464"/>
                <a:gd name="T1" fmla="*/ 586 h 586"/>
                <a:gd name="T2" fmla="*/ 0 w 464"/>
                <a:gd name="T3" fmla="*/ 586 h 586"/>
                <a:gd name="T4" fmla="*/ 0 w 464"/>
                <a:gd name="T5" fmla="*/ 0 h 586"/>
                <a:gd name="T6" fmla="*/ 322 w 464"/>
                <a:gd name="T7" fmla="*/ 0 h 586"/>
                <a:gd name="T8" fmla="*/ 464 w 464"/>
                <a:gd name="T9" fmla="*/ 129 h 586"/>
                <a:gd name="T10" fmla="*/ 464 w 464"/>
                <a:gd name="T11" fmla="*/ 586 h 586"/>
                <a:gd name="T12" fmla="*/ 22 w 464"/>
                <a:gd name="T13" fmla="*/ 565 h 586"/>
                <a:gd name="T14" fmla="*/ 442 w 464"/>
                <a:gd name="T15" fmla="*/ 565 h 586"/>
                <a:gd name="T16" fmla="*/ 442 w 464"/>
                <a:gd name="T17" fmla="*/ 139 h 586"/>
                <a:gd name="T18" fmla="*/ 315 w 464"/>
                <a:gd name="T19" fmla="*/ 22 h 586"/>
                <a:gd name="T20" fmla="*/ 22 w 464"/>
                <a:gd name="T21" fmla="*/ 22 h 586"/>
                <a:gd name="T22" fmla="*/ 22 w 464"/>
                <a:gd name="T23" fmla="*/ 56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586">
                  <a:moveTo>
                    <a:pt x="464" y="586"/>
                  </a:moveTo>
                  <a:lnTo>
                    <a:pt x="0" y="586"/>
                  </a:lnTo>
                  <a:lnTo>
                    <a:pt x="0" y="0"/>
                  </a:lnTo>
                  <a:lnTo>
                    <a:pt x="322" y="0"/>
                  </a:lnTo>
                  <a:lnTo>
                    <a:pt x="464" y="129"/>
                  </a:lnTo>
                  <a:lnTo>
                    <a:pt x="464" y="586"/>
                  </a:lnTo>
                  <a:close/>
                  <a:moveTo>
                    <a:pt x="22" y="565"/>
                  </a:moveTo>
                  <a:lnTo>
                    <a:pt x="442" y="565"/>
                  </a:lnTo>
                  <a:lnTo>
                    <a:pt x="442" y="139"/>
                  </a:lnTo>
                  <a:lnTo>
                    <a:pt x="315" y="22"/>
                  </a:lnTo>
                  <a:lnTo>
                    <a:pt x="22" y="22"/>
                  </a:lnTo>
                  <a:lnTo>
                    <a:pt x="22" y="56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36" name="Freeform 17"/>
          <p:cNvSpPr>
            <a:spLocks noEditPoints="1"/>
          </p:cNvSpPr>
          <p:nvPr/>
        </p:nvSpPr>
        <p:spPr bwMode="auto">
          <a:xfrm rot="16200000" flipV="1">
            <a:off x="3615167" y="5240007"/>
            <a:ext cx="504507" cy="500148"/>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7" name="Freeform 17"/>
          <p:cNvSpPr>
            <a:spLocks noEditPoints="1"/>
          </p:cNvSpPr>
          <p:nvPr/>
        </p:nvSpPr>
        <p:spPr bwMode="auto">
          <a:xfrm rot="15300000" flipV="1">
            <a:off x="3813349" y="4729366"/>
            <a:ext cx="612650" cy="607357"/>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55" name="Content Placeholder 15"/>
          <p:cNvSpPr txBox="1">
            <a:spLocks/>
          </p:cNvSpPr>
          <p:nvPr/>
        </p:nvSpPr>
        <p:spPr>
          <a:xfrm>
            <a:off x="434672" y="1344099"/>
            <a:ext cx="3095002" cy="967145"/>
          </a:xfrm>
          <a:prstGeom prst="rect">
            <a:avLst/>
          </a:prstGeom>
        </p:spPr>
        <p:txBody>
          <a:bodyPr vert="horz" lIns="0" tIns="0" rIns="0" bIns="0" rtlCol="0">
            <a:noAutofit/>
          </a:bodyPr>
          <a:lstStyle>
            <a:lvl1pPr marL="0" indent="0" algn="l" defTabSz="685800" rtl="0" eaLnBrk="1" latinLnBrk="0" hangingPunct="1">
              <a:lnSpc>
                <a:spcPct val="90000"/>
              </a:lnSpc>
              <a:spcBef>
                <a:spcPts val="1800"/>
              </a:spcBef>
              <a:buFont typeface="Arial" panose="020B0604020202020204" pitchFamily="34" charset="0"/>
              <a:buNone/>
              <a:defRPr sz="2400" b="0" kern="1200" spc="-100" baseline="0">
                <a:gradFill>
                  <a:gsLst>
                    <a:gs pos="0">
                      <a:schemeClr val="accent1"/>
                    </a:gs>
                    <a:gs pos="100000">
                      <a:schemeClr val="accent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685800" rtl="0" eaLnBrk="1" latinLnBrk="0" hangingPunct="1">
              <a:lnSpc>
                <a:spcPct val="90000"/>
              </a:lnSpc>
              <a:spcBef>
                <a:spcPts val="450"/>
              </a:spcBef>
              <a:buFont typeface="Arial" panose="020B0604020202020204" pitchFamily="34" charset="0"/>
              <a:buNone/>
              <a:defRPr sz="1400" kern="1200" spc="-100" baseline="0">
                <a:solidFill>
                  <a:srgbClr val="0078D7"/>
                </a:soli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spc="-100" baseline="0">
                <a:solidFill>
                  <a:srgbClr val="0078D7"/>
                </a:soli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spc="-100" baseline="0">
                <a:solidFill>
                  <a:srgbClr val="0078D7"/>
                </a:soli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spc="-100" baseline="0">
                <a:solidFill>
                  <a:srgbClr val="0078D7"/>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defTabSz="914367">
              <a:spcBef>
                <a:spcPts val="0"/>
              </a:spcBef>
              <a:spcAft>
                <a:spcPts val="588"/>
              </a:spcAft>
              <a:buSzPct val="90000"/>
              <a:defRPr/>
            </a:pPr>
            <a:r>
              <a:rPr lang="en-US" sz="3529" spc="0" dirty="0">
                <a:gradFill>
                  <a:gsLst>
                    <a:gs pos="1250">
                      <a:srgbClr val="0078D7"/>
                    </a:gs>
                    <a:gs pos="99000">
                      <a:srgbClr val="0078D7"/>
                    </a:gs>
                  </a:gsLst>
                  <a:lin ang="5400000" scaled="0"/>
                </a:gradFill>
                <a:latin typeface="Segoe UI Light"/>
              </a:rPr>
              <a:t>Desktop </a:t>
            </a:r>
            <a:br>
              <a:rPr lang="en-US" sz="3529" spc="0" dirty="0">
                <a:gradFill>
                  <a:gsLst>
                    <a:gs pos="1250">
                      <a:srgbClr val="0078D7"/>
                    </a:gs>
                    <a:gs pos="99000">
                      <a:srgbClr val="0078D7"/>
                    </a:gs>
                  </a:gsLst>
                  <a:lin ang="5400000" scaled="0"/>
                </a:gradFill>
                <a:latin typeface="Segoe UI Light"/>
              </a:rPr>
            </a:br>
            <a:r>
              <a:rPr lang="en-US" sz="3529" spc="0" dirty="0">
                <a:gradFill>
                  <a:gsLst>
                    <a:gs pos="1250">
                      <a:srgbClr val="0078D7"/>
                    </a:gs>
                    <a:gs pos="99000">
                      <a:srgbClr val="0078D7"/>
                    </a:gs>
                  </a:gsLst>
                  <a:lin ang="5400000" scaled="0"/>
                </a:gradFill>
                <a:latin typeface="Segoe UI Light"/>
              </a:rPr>
              <a:t>App Converter</a:t>
            </a:r>
          </a:p>
          <a:p>
            <a:pPr lvl="1" defTabSz="914367">
              <a:spcBef>
                <a:spcPts val="0"/>
              </a:spcBef>
              <a:spcAft>
                <a:spcPts val="980"/>
              </a:spcAft>
              <a:buSzPct val="90000"/>
              <a:defRPr/>
            </a:pPr>
            <a:r>
              <a:rPr lang="en-US" sz="1961" spc="0" dirty="0" err="1" smtClean="0">
                <a:gradFill>
                  <a:gsLst>
                    <a:gs pos="1250">
                      <a:srgbClr val="505050"/>
                    </a:gs>
                    <a:gs pos="100000">
                      <a:srgbClr val="505050"/>
                    </a:gs>
                  </a:gsLst>
                  <a:lin ang="5400000" scaled="0"/>
                </a:gradFill>
                <a:latin typeface="Segoe UI"/>
              </a:rPr>
              <a:t>Convierte</a:t>
            </a:r>
            <a:r>
              <a:rPr lang="en-US" sz="1961" spc="0" dirty="0" smtClean="0">
                <a:gradFill>
                  <a:gsLst>
                    <a:gs pos="1250">
                      <a:srgbClr val="505050"/>
                    </a:gs>
                    <a:gs pos="100000">
                      <a:srgbClr val="505050"/>
                    </a:gs>
                  </a:gsLst>
                  <a:lin ang="5400000" scaled="0"/>
                </a:gradFill>
                <a:latin typeface="Segoe UI"/>
              </a:rPr>
              <a:t> </a:t>
            </a:r>
            <a:r>
              <a:rPr lang="en-US" sz="1961" spc="0" dirty="0" err="1" smtClean="0">
                <a:gradFill>
                  <a:gsLst>
                    <a:gs pos="1250">
                      <a:srgbClr val="505050"/>
                    </a:gs>
                    <a:gs pos="100000">
                      <a:srgbClr val="505050"/>
                    </a:gs>
                  </a:gsLst>
                  <a:lin ang="5400000" scaled="0"/>
                </a:gradFill>
                <a:latin typeface="Segoe UI"/>
              </a:rPr>
              <a:t>una</a:t>
            </a:r>
            <a:r>
              <a:rPr lang="en-US" sz="1961" spc="0" dirty="0" smtClean="0">
                <a:gradFill>
                  <a:gsLst>
                    <a:gs pos="1250">
                      <a:srgbClr val="505050"/>
                    </a:gs>
                    <a:gs pos="100000">
                      <a:srgbClr val="505050"/>
                    </a:gs>
                  </a:gsLst>
                  <a:lin ang="5400000" scaled="0"/>
                </a:gradFill>
                <a:latin typeface="Segoe UI"/>
              </a:rPr>
              <a:t> App de </a:t>
            </a:r>
            <a:r>
              <a:rPr lang="en-US" sz="1961" spc="0" dirty="0" err="1" smtClean="0">
                <a:gradFill>
                  <a:gsLst>
                    <a:gs pos="1250">
                      <a:srgbClr val="505050"/>
                    </a:gs>
                    <a:gs pos="100000">
                      <a:srgbClr val="505050"/>
                    </a:gs>
                  </a:gsLst>
                  <a:lin ang="5400000" scaled="0"/>
                </a:gradFill>
                <a:latin typeface="Segoe UI"/>
              </a:rPr>
              <a:t>escritorio</a:t>
            </a:r>
            <a:r>
              <a:rPr lang="en-US" sz="1961" spc="0" dirty="0" smtClean="0">
                <a:gradFill>
                  <a:gsLst>
                    <a:gs pos="1250">
                      <a:srgbClr val="505050"/>
                    </a:gs>
                    <a:gs pos="100000">
                      <a:srgbClr val="505050"/>
                    </a:gs>
                  </a:gsLst>
                  <a:lin ang="5400000" scaled="0"/>
                </a:gradFill>
                <a:latin typeface="Segoe UI"/>
              </a:rPr>
              <a:t> </a:t>
            </a:r>
            <a:r>
              <a:rPr lang="en-US" sz="1961" spc="0" dirty="0" err="1" smtClean="0">
                <a:gradFill>
                  <a:gsLst>
                    <a:gs pos="1250">
                      <a:srgbClr val="505050"/>
                    </a:gs>
                    <a:gs pos="100000">
                      <a:srgbClr val="505050"/>
                    </a:gs>
                  </a:gsLst>
                  <a:lin ang="5400000" scaled="0"/>
                </a:gradFill>
                <a:latin typeface="Segoe UI"/>
              </a:rPr>
              <a:t>existente</a:t>
            </a:r>
            <a:endParaRPr lang="en-US" sz="1961" spc="0" dirty="0">
              <a:gradFill>
                <a:gsLst>
                  <a:gs pos="1250">
                    <a:srgbClr val="505050"/>
                  </a:gs>
                  <a:gs pos="100000">
                    <a:srgbClr val="505050"/>
                  </a:gs>
                </a:gsLst>
                <a:lin ang="5400000" scaled="0"/>
              </a:gradFill>
              <a:latin typeface="Segoe UI"/>
            </a:endParaRPr>
          </a:p>
          <a:p>
            <a:pPr lvl="1" defTabSz="914367">
              <a:spcBef>
                <a:spcPts val="0"/>
              </a:spcBef>
              <a:spcAft>
                <a:spcPts val="2353"/>
              </a:spcAft>
              <a:buSzPct val="90000"/>
              <a:defRPr/>
            </a:pPr>
            <a:r>
              <a:rPr lang="en-US" sz="1961" spc="0" dirty="0" smtClean="0">
                <a:gradFill>
                  <a:gsLst>
                    <a:gs pos="1250">
                      <a:srgbClr val="505050"/>
                    </a:gs>
                    <a:gs pos="100000">
                      <a:srgbClr val="505050"/>
                    </a:gs>
                  </a:gsLst>
                  <a:lin ang="5400000" scaled="0"/>
                </a:gradFill>
                <a:latin typeface="Segoe UI"/>
                <a:sym typeface="Wingdings" panose="05000000000000000000" pitchFamily="2" charset="2"/>
              </a:rPr>
              <a:t>El </a:t>
            </a:r>
            <a:r>
              <a:rPr lang="en-US" sz="1961" spc="0" dirty="0" err="1" smtClean="0">
                <a:gradFill>
                  <a:gsLst>
                    <a:gs pos="1250">
                      <a:srgbClr val="505050"/>
                    </a:gs>
                    <a:gs pos="100000">
                      <a:srgbClr val="505050"/>
                    </a:gs>
                  </a:gsLst>
                  <a:lin ang="5400000" scaled="0"/>
                </a:gradFill>
                <a:latin typeface="Segoe UI"/>
                <a:sym typeface="Wingdings" panose="05000000000000000000" pitchFamily="2" charset="2"/>
              </a:rPr>
              <a:t>resultado</a:t>
            </a:r>
            <a:r>
              <a:rPr lang="en-US" sz="1961" spc="0" dirty="0" smtClean="0">
                <a:gradFill>
                  <a:gsLst>
                    <a:gs pos="1250">
                      <a:srgbClr val="505050"/>
                    </a:gs>
                    <a:gs pos="100000">
                      <a:srgbClr val="505050"/>
                    </a:gs>
                  </a:gsLst>
                  <a:lin ang="5400000" scaled="0"/>
                </a:gradFill>
                <a:latin typeface="Segoe UI"/>
                <a:sym typeface="Wingdings" panose="05000000000000000000" pitchFamily="2" charset="2"/>
              </a:rPr>
              <a:t> </a:t>
            </a:r>
            <a:r>
              <a:rPr lang="en-US" sz="1961" spc="0" dirty="0" err="1" smtClean="0">
                <a:gradFill>
                  <a:gsLst>
                    <a:gs pos="1250">
                      <a:srgbClr val="505050"/>
                    </a:gs>
                    <a:gs pos="100000">
                      <a:srgbClr val="505050"/>
                    </a:gs>
                  </a:gsLst>
                  <a:lin ang="5400000" scaled="0"/>
                </a:gradFill>
                <a:latin typeface="Segoe UI"/>
                <a:sym typeface="Wingdings" panose="05000000000000000000" pitchFamily="2" charset="2"/>
              </a:rPr>
              <a:t>es</a:t>
            </a:r>
            <a:r>
              <a:rPr lang="en-US" sz="1961" spc="0" dirty="0" smtClean="0">
                <a:gradFill>
                  <a:gsLst>
                    <a:gs pos="1250">
                      <a:srgbClr val="505050"/>
                    </a:gs>
                    <a:gs pos="100000">
                      <a:srgbClr val="505050"/>
                    </a:gs>
                  </a:gsLst>
                  <a:lin ang="5400000" scaled="0"/>
                </a:gradFill>
                <a:latin typeface="Segoe UI"/>
                <a:sym typeface="Wingdings" panose="05000000000000000000" pitchFamily="2" charset="2"/>
              </a:rPr>
              <a:t> un </a:t>
            </a:r>
            <a:r>
              <a:rPr lang="en-US" sz="1961" spc="0" dirty="0" err="1" smtClean="0">
                <a:gradFill>
                  <a:gsLst>
                    <a:gs pos="1250">
                      <a:srgbClr val="505050"/>
                    </a:gs>
                    <a:gs pos="100000">
                      <a:srgbClr val="505050"/>
                    </a:gs>
                  </a:gsLst>
                  <a:lin ang="5400000" scaled="0"/>
                </a:gradFill>
                <a:latin typeface="Segoe UI"/>
                <a:sym typeface="Wingdings" panose="05000000000000000000" pitchFamily="2" charset="2"/>
              </a:rPr>
              <a:t>paquete</a:t>
            </a:r>
            <a:r>
              <a:rPr lang="en-US" sz="1961" spc="0" dirty="0" smtClean="0">
                <a:gradFill>
                  <a:gsLst>
                    <a:gs pos="1250">
                      <a:srgbClr val="505050"/>
                    </a:gs>
                    <a:gs pos="100000">
                      <a:srgbClr val="505050"/>
                    </a:gs>
                  </a:gsLst>
                  <a:lin ang="5400000" scaled="0"/>
                </a:gradFill>
                <a:latin typeface="Segoe UI"/>
                <a:sym typeface="Wingdings" panose="05000000000000000000" pitchFamily="2" charset="2"/>
              </a:rPr>
              <a:t> UWP con </a:t>
            </a:r>
            <a:r>
              <a:rPr lang="en-US" sz="1961" spc="0" dirty="0" err="1" smtClean="0">
                <a:gradFill>
                  <a:gsLst>
                    <a:gs pos="1250">
                      <a:srgbClr val="505050"/>
                    </a:gs>
                    <a:gs pos="100000">
                      <a:srgbClr val="505050"/>
                    </a:gs>
                  </a:gsLst>
                  <a:lin ang="5400000" scaled="0"/>
                </a:gradFill>
                <a:latin typeface="Segoe UI"/>
                <a:sym typeface="Wingdings" panose="05000000000000000000" pitchFamily="2" charset="2"/>
              </a:rPr>
              <a:t>manifiesto</a:t>
            </a:r>
            <a:endParaRPr lang="en-US" sz="1961" spc="0" dirty="0">
              <a:gradFill>
                <a:gsLst>
                  <a:gs pos="1250">
                    <a:srgbClr val="505050"/>
                  </a:gs>
                  <a:gs pos="100000">
                    <a:srgbClr val="505050"/>
                  </a:gs>
                </a:gsLst>
                <a:lin ang="5400000" scaled="0"/>
              </a:gradFill>
              <a:latin typeface="Segoe UI"/>
              <a:sym typeface="Wingdings" panose="05000000000000000000" pitchFamily="2" charset="2"/>
            </a:endParaRPr>
          </a:p>
        </p:txBody>
      </p:sp>
      <p:sp>
        <p:nvSpPr>
          <p:cNvPr id="56" name="Content Placeholder 15"/>
          <p:cNvSpPr txBox="1">
            <a:spLocks/>
          </p:cNvSpPr>
          <p:nvPr/>
        </p:nvSpPr>
        <p:spPr>
          <a:xfrm>
            <a:off x="4442807" y="1344100"/>
            <a:ext cx="3339153" cy="563238"/>
          </a:xfrm>
          <a:prstGeom prst="rect">
            <a:avLst/>
          </a:prstGeom>
        </p:spPr>
        <p:txBody>
          <a:bodyPr vert="horz" lIns="0" tIns="0" rIns="0" bIns="0" rtlCol="0">
            <a:noAutofit/>
          </a:bodyPr>
          <a:lstStyle>
            <a:defPPr>
              <a:defRPr lang="en-US"/>
            </a:defPPr>
            <a:lvl1pPr lvl="0" indent="0">
              <a:lnSpc>
                <a:spcPct val="90000"/>
              </a:lnSpc>
              <a:spcBef>
                <a:spcPts val="0"/>
              </a:spcBef>
              <a:spcAft>
                <a:spcPts val="600"/>
              </a:spcAft>
              <a:buSzPct val="90000"/>
              <a:buFont typeface="Arial" panose="020B0604020202020204" pitchFamily="34" charset="0"/>
              <a:buNone/>
              <a:defRPr sz="3600" b="0" spc="0" baseline="0">
                <a:gradFill>
                  <a:gsLst>
                    <a:gs pos="1250">
                      <a:srgbClr val="0078D7"/>
                    </a:gs>
                    <a:gs pos="99000">
                      <a:srgbClr val="0078D7"/>
                    </a:gs>
                  </a:gsLst>
                  <a:lin ang="5400000" scaled="0"/>
                </a:gradFill>
                <a:latin typeface="Segoe UI Light"/>
              </a:defRPr>
            </a:lvl1pPr>
            <a:lvl2pPr marL="0" lvl="1" indent="0">
              <a:lnSpc>
                <a:spcPct val="90000"/>
              </a:lnSpc>
              <a:spcBef>
                <a:spcPts val="0"/>
              </a:spcBef>
              <a:spcAft>
                <a:spcPts val="1000"/>
              </a:spcAft>
              <a:buSzPct val="90000"/>
              <a:buFont typeface="Arial" panose="020B0604020202020204" pitchFamily="34" charset="0"/>
              <a:buNone/>
              <a:defRPr sz="2000" spc="0" baseline="0">
                <a:gradFill>
                  <a:gsLst>
                    <a:gs pos="1250">
                      <a:srgbClr val="505050"/>
                    </a:gs>
                    <a:gs pos="100000">
                      <a:srgbClr val="505050"/>
                    </a:gs>
                  </a:gsLst>
                  <a:lin ang="5400000" scaled="0"/>
                </a:gradFill>
              </a:defRPr>
            </a:lvl2pPr>
            <a:lvl3pPr marL="175022" indent="-171450" defTabSz="685800">
              <a:lnSpc>
                <a:spcPct val="90000"/>
              </a:lnSpc>
              <a:spcBef>
                <a:spcPts val="450"/>
              </a:spcBef>
              <a:buFont typeface="Arial" panose="020B0604020202020204" pitchFamily="34" charset="0"/>
              <a:buChar char="•"/>
              <a:defRPr sz="1400" spc="-100" baseline="0">
                <a:solidFill>
                  <a:srgbClr val="0078D7"/>
                </a:solidFill>
              </a:defRPr>
            </a:lvl3pPr>
            <a:lvl4pPr marL="342900" indent="-171450" defTabSz="685800">
              <a:lnSpc>
                <a:spcPct val="90000"/>
              </a:lnSpc>
              <a:spcBef>
                <a:spcPts val="450"/>
              </a:spcBef>
              <a:buFont typeface="Arial" panose="020B0604020202020204" pitchFamily="34" charset="0"/>
              <a:buChar char="•"/>
              <a:defRPr sz="1400" spc="-100" baseline="0">
                <a:solidFill>
                  <a:srgbClr val="0078D7"/>
                </a:solidFill>
              </a:defRPr>
            </a:lvl4pPr>
            <a:lvl5pPr marL="517922" indent="-171450" defTabSz="685800">
              <a:lnSpc>
                <a:spcPct val="90000"/>
              </a:lnSpc>
              <a:spcBef>
                <a:spcPts val="450"/>
              </a:spcBef>
              <a:buFont typeface="Arial" panose="020B0604020202020204" pitchFamily="34" charset="0"/>
              <a:buChar char="•"/>
              <a:defRPr sz="1400" spc="-100" baseline="0">
                <a:solidFill>
                  <a:srgbClr val="0078D7"/>
                </a:solidFill>
              </a:defRPr>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defTabSz="914367">
              <a:spcAft>
                <a:spcPts val="588"/>
              </a:spcAft>
              <a:defRPr/>
            </a:pPr>
            <a:r>
              <a:rPr lang="en-US" sz="3529" dirty="0"/>
              <a:t>Test, </a:t>
            </a:r>
            <a:r>
              <a:rPr lang="en-US" sz="3529" dirty="0" err="1" smtClean="0"/>
              <a:t>actualizar</a:t>
            </a:r>
            <a:endParaRPr lang="en-US" sz="3529" dirty="0" smtClean="0"/>
          </a:p>
          <a:p>
            <a:pPr lvl="1" defTabSz="914367">
              <a:spcAft>
                <a:spcPts val="980"/>
              </a:spcAft>
              <a:defRPr/>
            </a:pPr>
            <a:r>
              <a:rPr lang="en-US" sz="1961" dirty="0" err="1" smtClean="0">
                <a:latin typeface="Segoe UI"/>
              </a:rPr>
              <a:t>Realiza</a:t>
            </a:r>
            <a:r>
              <a:rPr lang="en-US" sz="1961" dirty="0" smtClean="0">
                <a:latin typeface="Segoe UI"/>
              </a:rPr>
              <a:t> </a:t>
            </a:r>
            <a:r>
              <a:rPr lang="en-US" sz="1961" dirty="0" err="1" smtClean="0">
                <a:latin typeface="Segoe UI"/>
              </a:rPr>
              <a:t>cambios</a:t>
            </a:r>
            <a:r>
              <a:rPr lang="en-US" sz="1961" dirty="0" smtClean="0">
                <a:latin typeface="Segoe UI"/>
              </a:rPr>
              <a:t> de </a:t>
            </a:r>
            <a:r>
              <a:rPr lang="en-US" sz="1961" dirty="0" err="1" smtClean="0">
                <a:latin typeface="Segoe UI"/>
              </a:rPr>
              <a:t>código</a:t>
            </a:r>
            <a:r>
              <a:rPr lang="en-US" sz="1961" dirty="0" smtClean="0">
                <a:latin typeface="Segoe UI"/>
              </a:rPr>
              <a:t> para </a:t>
            </a:r>
            <a:r>
              <a:rPr lang="en-US" sz="1961" dirty="0" err="1" smtClean="0">
                <a:latin typeface="Segoe UI"/>
              </a:rPr>
              <a:t>aumentar</a:t>
            </a:r>
            <a:r>
              <a:rPr lang="en-US" sz="1961" dirty="0" smtClean="0">
                <a:latin typeface="Segoe UI"/>
              </a:rPr>
              <a:t> el </a:t>
            </a:r>
            <a:r>
              <a:rPr lang="en-US" sz="1961" dirty="0" err="1" smtClean="0">
                <a:latin typeface="Segoe UI"/>
              </a:rPr>
              <a:t>mantenimiento</a:t>
            </a:r>
            <a:r>
              <a:rPr lang="en-US" sz="1961" dirty="0" smtClean="0">
                <a:latin typeface="Segoe UI"/>
              </a:rPr>
              <a:t> y </a:t>
            </a:r>
            <a:r>
              <a:rPr lang="en-US" sz="1961" dirty="0" err="1" smtClean="0">
                <a:latin typeface="Segoe UI"/>
              </a:rPr>
              <a:t>compatibilidad</a:t>
            </a:r>
            <a:r>
              <a:rPr lang="en-US" sz="1961" dirty="0" smtClean="0">
                <a:latin typeface="Segoe UI"/>
              </a:rPr>
              <a:t> entre el </a:t>
            </a:r>
            <a:r>
              <a:rPr lang="en-US" sz="1961" dirty="0" err="1" smtClean="0">
                <a:latin typeface="Segoe UI"/>
              </a:rPr>
              <a:t>paquete</a:t>
            </a:r>
            <a:r>
              <a:rPr lang="en-US" sz="1961" dirty="0" smtClean="0">
                <a:latin typeface="Segoe UI"/>
              </a:rPr>
              <a:t> y el MSI </a:t>
            </a:r>
          </a:p>
          <a:p>
            <a:pPr lvl="1" defTabSz="914367">
              <a:spcAft>
                <a:spcPts val="980"/>
              </a:spcAft>
              <a:defRPr/>
            </a:pPr>
            <a:r>
              <a:rPr lang="en-US" sz="1961" dirty="0" err="1" smtClean="0">
                <a:latin typeface="Segoe UI"/>
              </a:rPr>
              <a:t>Toma</a:t>
            </a:r>
            <a:r>
              <a:rPr lang="en-US" sz="1961" dirty="0" smtClean="0">
                <a:latin typeface="Segoe UI"/>
              </a:rPr>
              <a:t> </a:t>
            </a:r>
            <a:r>
              <a:rPr lang="en-US" sz="1961" dirty="0" err="1" smtClean="0">
                <a:latin typeface="Segoe UI"/>
              </a:rPr>
              <a:t>ventaja</a:t>
            </a:r>
            <a:r>
              <a:rPr lang="en-US" sz="1961" dirty="0" smtClean="0">
                <a:latin typeface="Segoe UI"/>
              </a:rPr>
              <a:t> de la </a:t>
            </a:r>
            <a:r>
              <a:rPr lang="en-US" sz="1961" dirty="0" err="1" smtClean="0">
                <a:latin typeface="Segoe UI"/>
              </a:rPr>
              <a:t>plataforma</a:t>
            </a:r>
            <a:r>
              <a:rPr lang="en-US" sz="1961" dirty="0" smtClean="0">
                <a:latin typeface="Segoe UI"/>
              </a:rPr>
              <a:t> Universal Windows </a:t>
            </a:r>
            <a:endParaRPr lang="en-US" sz="1961" dirty="0">
              <a:latin typeface="Segoe UI"/>
            </a:endParaRPr>
          </a:p>
        </p:txBody>
      </p:sp>
      <p:sp>
        <p:nvSpPr>
          <p:cNvPr id="60" name="Text Placeholder 59" hidden="1"/>
          <p:cNvSpPr>
            <a:spLocks noGrp="1"/>
          </p:cNvSpPr>
          <p:nvPr>
            <p:ph type="body" sz="quarter" idx="10"/>
          </p:nvPr>
        </p:nvSpPr>
        <p:spPr/>
        <p:txBody>
          <a:bodyPr/>
          <a:lstStyle/>
          <a:p>
            <a:endParaRPr lang="en-US"/>
          </a:p>
        </p:txBody>
      </p:sp>
      <p:sp>
        <p:nvSpPr>
          <p:cNvPr id="61" name="Content Placeholder 15"/>
          <p:cNvSpPr txBox="1">
            <a:spLocks/>
          </p:cNvSpPr>
          <p:nvPr/>
        </p:nvSpPr>
        <p:spPr>
          <a:xfrm>
            <a:off x="8614183" y="1344099"/>
            <a:ext cx="3310897" cy="967146"/>
          </a:xfrm>
          <a:prstGeom prst="rect">
            <a:avLst/>
          </a:prstGeom>
        </p:spPr>
        <p:txBody>
          <a:bodyPr vert="horz" lIns="0" tIns="0" rIns="0" bIns="0" rtlCol="0">
            <a:noAutofit/>
          </a:bodyPr>
          <a:lstStyle>
            <a:defPPr>
              <a:defRPr lang="en-US"/>
            </a:defPPr>
            <a:lvl1pPr lvl="0" indent="0">
              <a:lnSpc>
                <a:spcPct val="90000"/>
              </a:lnSpc>
              <a:spcBef>
                <a:spcPts val="0"/>
              </a:spcBef>
              <a:spcAft>
                <a:spcPts val="600"/>
              </a:spcAft>
              <a:buSzPct val="90000"/>
              <a:buFont typeface="Arial" panose="020B0604020202020204" pitchFamily="34" charset="0"/>
              <a:buNone/>
              <a:defRPr sz="3600" b="0" spc="0" baseline="0">
                <a:gradFill>
                  <a:gsLst>
                    <a:gs pos="1250">
                      <a:srgbClr val="0078D7"/>
                    </a:gs>
                    <a:gs pos="99000">
                      <a:srgbClr val="0078D7"/>
                    </a:gs>
                  </a:gsLst>
                  <a:lin ang="5400000" scaled="0"/>
                </a:gradFill>
                <a:latin typeface="Segoe UI Light"/>
              </a:defRPr>
            </a:lvl1pPr>
            <a:lvl2pPr marL="0" lvl="1" indent="0">
              <a:lnSpc>
                <a:spcPct val="90000"/>
              </a:lnSpc>
              <a:spcBef>
                <a:spcPts val="0"/>
              </a:spcBef>
              <a:spcAft>
                <a:spcPts val="1000"/>
              </a:spcAft>
              <a:buSzPct val="90000"/>
              <a:buFont typeface="Arial" panose="020B0604020202020204" pitchFamily="34" charset="0"/>
              <a:buNone/>
              <a:defRPr sz="2000" spc="0" baseline="0">
                <a:gradFill>
                  <a:gsLst>
                    <a:gs pos="1250">
                      <a:srgbClr val="505050"/>
                    </a:gs>
                    <a:gs pos="100000">
                      <a:srgbClr val="505050"/>
                    </a:gs>
                  </a:gsLst>
                  <a:lin ang="5400000" scaled="0"/>
                </a:gradFill>
              </a:defRPr>
            </a:lvl2pPr>
            <a:lvl3pPr marL="175022" indent="-171450" defTabSz="685800">
              <a:lnSpc>
                <a:spcPct val="90000"/>
              </a:lnSpc>
              <a:spcBef>
                <a:spcPts val="450"/>
              </a:spcBef>
              <a:buFont typeface="Arial" panose="020B0604020202020204" pitchFamily="34" charset="0"/>
              <a:buChar char="•"/>
              <a:defRPr sz="1400" spc="-100" baseline="0">
                <a:solidFill>
                  <a:srgbClr val="0078D7"/>
                </a:solidFill>
              </a:defRPr>
            </a:lvl3pPr>
            <a:lvl4pPr marL="342900" indent="-171450" defTabSz="685800">
              <a:lnSpc>
                <a:spcPct val="90000"/>
              </a:lnSpc>
              <a:spcBef>
                <a:spcPts val="450"/>
              </a:spcBef>
              <a:buFont typeface="Arial" panose="020B0604020202020204" pitchFamily="34" charset="0"/>
              <a:buChar char="•"/>
              <a:defRPr sz="1400" spc="-100" baseline="0">
                <a:solidFill>
                  <a:srgbClr val="0078D7"/>
                </a:solidFill>
              </a:defRPr>
            </a:lvl4pPr>
            <a:lvl5pPr marL="517922" indent="-171450" defTabSz="685800">
              <a:lnSpc>
                <a:spcPct val="90000"/>
              </a:lnSpc>
              <a:spcBef>
                <a:spcPts val="450"/>
              </a:spcBef>
              <a:buFont typeface="Arial" panose="020B0604020202020204" pitchFamily="34" charset="0"/>
              <a:buChar char="•"/>
              <a:defRPr sz="1400" spc="-100" baseline="0">
                <a:solidFill>
                  <a:srgbClr val="0078D7"/>
                </a:solidFill>
              </a:defRPr>
            </a:lvl5pPr>
            <a:lvl6pPr marL="1885950" indent="-171450" defTabSz="685800">
              <a:lnSpc>
                <a:spcPct val="90000"/>
              </a:lnSpc>
              <a:spcBef>
                <a:spcPts val="375"/>
              </a:spcBef>
              <a:buFont typeface="Arial" panose="020B0604020202020204" pitchFamily="34" charset="0"/>
              <a:buChar char="•"/>
              <a:defRPr sz="1400"/>
            </a:lvl6pPr>
            <a:lvl7pPr marL="2228850" indent="-171450" defTabSz="685800">
              <a:lnSpc>
                <a:spcPct val="90000"/>
              </a:lnSpc>
              <a:spcBef>
                <a:spcPts val="375"/>
              </a:spcBef>
              <a:buFont typeface="Arial" panose="020B0604020202020204" pitchFamily="34" charset="0"/>
              <a:buChar char="•"/>
              <a:defRPr sz="1400"/>
            </a:lvl7pPr>
            <a:lvl8pPr marL="2571750" indent="-171450" defTabSz="685800">
              <a:lnSpc>
                <a:spcPct val="90000"/>
              </a:lnSpc>
              <a:spcBef>
                <a:spcPts val="375"/>
              </a:spcBef>
              <a:buFont typeface="Arial" panose="020B0604020202020204" pitchFamily="34" charset="0"/>
              <a:buChar char="•"/>
              <a:defRPr sz="1400"/>
            </a:lvl8pPr>
            <a:lvl9pPr marL="2914650" indent="-171450" defTabSz="685800">
              <a:lnSpc>
                <a:spcPct val="90000"/>
              </a:lnSpc>
              <a:spcBef>
                <a:spcPts val="375"/>
              </a:spcBef>
              <a:buFont typeface="Arial" panose="020B0604020202020204" pitchFamily="34" charset="0"/>
              <a:buChar char="•"/>
              <a:defRPr sz="1400"/>
            </a:lvl9pPr>
          </a:lstStyle>
          <a:p>
            <a:pPr defTabSz="914367">
              <a:spcAft>
                <a:spcPts val="588"/>
              </a:spcAft>
              <a:defRPr/>
            </a:pPr>
            <a:r>
              <a:rPr lang="en-US" sz="3529" dirty="0" err="1" smtClean="0"/>
              <a:t>Publicar</a:t>
            </a:r>
            <a:r>
              <a:rPr lang="en-US" sz="3529" dirty="0" smtClean="0"/>
              <a:t> y </a:t>
            </a:r>
            <a:r>
              <a:rPr lang="en-US" sz="3529" dirty="0" err="1" smtClean="0"/>
              <a:t>distribuir</a:t>
            </a:r>
            <a:endParaRPr lang="en-US" sz="3529" dirty="0"/>
          </a:p>
          <a:p>
            <a:pPr lvl="1" defTabSz="914367">
              <a:spcAft>
                <a:spcPts val="980"/>
              </a:spcAft>
              <a:defRPr/>
            </a:pPr>
            <a:r>
              <a:rPr lang="en-US" sz="1961" dirty="0" err="1" smtClean="0">
                <a:latin typeface="Segoe UI"/>
              </a:rPr>
              <a:t>Distribuye</a:t>
            </a:r>
            <a:r>
              <a:rPr lang="en-US" sz="1961" dirty="0" smtClean="0">
                <a:latin typeface="Segoe UI"/>
              </a:rPr>
              <a:t> el </a:t>
            </a:r>
            <a:r>
              <a:rPr lang="en-US" sz="1961" dirty="0" err="1" smtClean="0">
                <a:latin typeface="Segoe UI"/>
              </a:rPr>
              <a:t>paquete</a:t>
            </a:r>
            <a:r>
              <a:rPr lang="en-US" sz="1961" dirty="0" smtClean="0">
                <a:latin typeface="Segoe UI"/>
              </a:rPr>
              <a:t> </a:t>
            </a:r>
            <a:r>
              <a:rPr lang="en-US" sz="1961" dirty="0" err="1" smtClean="0">
                <a:latin typeface="Segoe UI"/>
              </a:rPr>
              <a:t>vía</a:t>
            </a:r>
            <a:r>
              <a:rPr lang="en-US" sz="1961" dirty="0" smtClean="0">
                <a:latin typeface="Segoe UI"/>
              </a:rPr>
              <a:t>  </a:t>
            </a:r>
            <a:r>
              <a:rPr lang="en-US" sz="1961" dirty="0" err="1">
                <a:latin typeface="Segoe UI"/>
              </a:rPr>
              <a:t>sideloading</a:t>
            </a:r>
            <a:r>
              <a:rPr lang="en-US" sz="1961" dirty="0">
                <a:latin typeface="Segoe UI"/>
              </a:rPr>
              <a:t>, MDM </a:t>
            </a:r>
            <a:r>
              <a:rPr lang="en-US" sz="1961" dirty="0" smtClean="0">
                <a:latin typeface="Segoe UI"/>
              </a:rPr>
              <a:t>o Windows </a:t>
            </a:r>
            <a:r>
              <a:rPr lang="en-US" sz="1961" dirty="0">
                <a:latin typeface="Segoe UI"/>
              </a:rPr>
              <a:t>Store*</a:t>
            </a:r>
          </a:p>
        </p:txBody>
      </p:sp>
      <p:grpSp>
        <p:nvGrpSpPr>
          <p:cNvPr id="72" name="Group 71"/>
          <p:cNvGrpSpPr/>
          <p:nvPr/>
        </p:nvGrpSpPr>
        <p:grpSpPr>
          <a:xfrm>
            <a:off x="5856646" y="4563572"/>
            <a:ext cx="1018389" cy="1286154"/>
            <a:chOff x="3848839" y="4502644"/>
            <a:chExt cx="1038810" cy="1311944"/>
          </a:xfrm>
        </p:grpSpPr>
        <p:sp>
          <p:nvSpPr>
            <p:cNvPr id="70" name="Freeform 69"/>
            <p:cNvSpPr>
              <a:spLocks noChangeAspect="1" noEditPoints="1"/>
            </p:cNvSpPr>
            <p:nvPr/>
          </p:nvSpPr>
          <p:spPr bwMode="black">
            <a:xfrm>
              <a:off x="4169285" y="4866435"/>
              <a:ext cx="397917" cy="39630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2"/>
            </a:solidFill>
            <a:ln>
              <a:noFill/>
            </a:ln>
            <a:extLst/>
          </p:spPr>
          <p:txBody>
            <a:bodyPr vert="horz" wrap="square" lIns="67216" tIns="33608" rIns="67216" bIns="33608" numCol="1" anchor="t" anchorCtr="0" compatLnSpc="1">
              <a:prstTxWarp prst="textNoShape">
                <a:avLst/>
              </a:prstTxWarp>
            </a:bodyPr>
            <a:lstStyle/>
            <a:p>
              <a:pPr defTabSz="914367">
                <a:defRPr/>
              </a:pPr>
              <a:endParaRPr lang="en-US" sz="1322" dirty="0">
                <a:solidFill>
                  <a:srgbClr val="0078D7"/>
                </a:solidFill>
                <a:latin typeface="Segoe UI"/>
              </a:endParaRPr>
            </a:p>
          </p:txBody>
        </p:sp>
        <p:sp>
          <p:nvSpPr>
            <p:cNvPr id="65" name="Freeform 16"/>
            <p:cNvSpPr>
              <a:spLocks noEditPoints="1"/>
            </p:cNvSpPr>
            <p:nvPr/>
          </p:nvSpPr>
          <p:spPr bwMode="auto">
            <a:xfrm>
              <a:off x="3848839" y="4502644"/>
              <a:ext cx="1038810" cy="1311944"/>
            </a:xfrm>
            <a:custGeom>
              <a:avLst/>
              <a:gdLst>
                <a:gd name="T0" fmla="*/ 464 w 464"/>
                <a:gd name="T1" fmla="*/ 586 h 586"/>
                <a:gd name="T2" fmla="*/ 0 w 464"/>
                <a:gd name="T3" fmla="*/ 586 h 586"/>
                <a:gd name="T4" fmla="*/ 0 w 464"/>
                <a:gd name="T5" fmla="*/ 0 h 586"/>
                <a:gd name="T6" fmla="*/ 322 w 464"/>
                <a:gd name="T7" fmla="*/ 0 h 586"/>
                <a:gd name="T8" fmla="*/ 464 w 464"/>
                <a:gd name="T9" fmla="*/ 129 h 586"/>
                <a:gd name="T10" fmla="*/ 464 w 464"/>
                <a:gd name="T11" fmla="*/ 586 h 586"/>
                <a:gd name="T12" fmla="*/ 22 w 464"/>
                <a:gd name="T13" fmla="*/ 565 h 586"/>
                <a:gd name="T14" fmla="*/ 442 w 464"/>
                <a:gd name="T15" fmla="*/ 565 h 586"/>
                <a:gd name="T16" fmla="*/ 442 w 464"/>
                <a:gd name="T17" fmla="*/ 139 h 586"/>
                <a:gd name="T18" fmla="*/ 315 w 464"/>
                <a:gd name="T19" fmla="*/ 22 h 586"/>
                <a:gd name="T20" fmla="*/ 22 w 464"/>
                <a:gd name="T21" fmla="*/ 22 h 586"/>
                <a:gd name="T22" fmla="*/ 22 w 464"/>
                <a:gd name="T23" fmla="*/ 56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586">
                  <a:moveTo>
                    <a:pt x="464" y="586"/>
                  </a:moveTo>
                  <a:lnTo>
                    <a:pt x="0" y="586"/>
                  </a:lnTo>
                  <a:lnTo>
                    <a:pt x="0" y="0"/>
                  </a:lnTo>
                  <a:lnTo>
                    <a:pt x="322" y="0"/>
                  </a:lnTo>
                  <a:lnTo>
                    <a:pt x="464" y="129"/>
                  </a:lnTo>
                  <a:lnTo>
                    <a:pt x="464" y="586"/>
                  </a:lnTo>
                  <a:close/>
                  <a:moveTo>
                    <a:pt x="22" y="565"/>
                  </a:moveTo>
                  <a:lnTo>
                    <a:pt x="442" y="565"/>
                  </a:lnTo>
                  <a:lnTo>
                    <a:pt x="442" y="139"/>
                  </a:lnTo>
                  <a:lnTo>
                    <a:pt x="315" y="22"/>
                  </a:lnTo>
                  <a:lnTo>
                    <a:pt x="22" y="22"/>
                  </a:lnTo>
                  <a:lnTo>
                    <a:pt x="22" y="56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71" name="Rectangle 70"/>
            <p:cNvSpPr/>
            <p:nvPr/>
          </p:nvSpPr>
          <p:spPr>
            <a:xfrm>
              <a:off x="3996988" y="5395671"/>
              <a:ext cx="742512" cy="369332"/>
            </a:xfrm>
            <a:prstGeom prst="rect">
              <a:avLst/>
            </a:prstGeom>
          </p:spPr>
          <p:txBody>
            <a:bodyPr wrap="none">
              <a:spAutoFit/>
            </a:bodyPr>
            <a:lstStyle/>
            <a:p>
              <a:pPr algn="ctr" defTabSz="914367">
                <a:defRPr/>
              </a:pPr>
              <a:r>
                <a:rPr lang="en-US" sz="1765" dirty="0" err="1">
                  <a:solidFill>
                    <a:srgbClr val="0078D7"/>
                  </a:solidFill>
                  <a:latin typeface="Segoe UI"/>
                </a:rPr>
                <a:t>AppX</a:t>
              </a:r>
              <a:endParaRPr lang="en-US" sz="1765" dirty="0">
                <a:solidFill>
                  <a:srgbClr val="0078D7"/>
                </a:solidFill>
                <a:latin typeface="Segoe UI"/>
              </a:endParaRPr>
            </a:p>
          </p:txBody>
        </p:sp>
      </p:grpSp>
      <p:sp>
        <p:nvSpPr>
          <p:cNvPr id="77" name="Freeform 20" hidden="1"/>
          <p:cNvSpPr>
            <a:spLocks noEditPoints="1"/>
          </p:cNvSpPr>
          <p:nvPr/>
        </p:nvSpPr>
        <p:spPr bwMode="auto">
          <a:xfrm>
            <a:off x="8398542" y="4566651"/>
            <a:ext cx="1237253" cy="1227916"/>
          </a:xfrm>
          <a:custGeom>
            <a:avLst/>
            <a:gdLst>
              <a:gd name="T0" fmla="*/ 85 w 129"/>
              <a:gd name="T1" fmla="*/ 0 h 128"/>
              <a:gd name="T2" fmla="*/ 41 w 129"/>
              <a:gd name="T3" fmla="*/ 44 h 128"/>
              <a:gd name="T4" fmla="*/ 51 w 129"/>
              <a:gd name="T5" fmla="*/ 72 h 128"/>
              <a:gd name="T6" fmla="*/ 2 w 129"/>
              <a:gd name="T7" fmla="*/ 121 h 128"/>
              <a:gd name="T8" fmla="*/ 2 w 129"/>
              <a:gd name="T9" fmla="*/ 127 h 128"/>
              <a:gd name="T10" fmla="*/ 5 w 129"/>
              <a:gd name="T11" fmla="*/ 128 h 128"/>
              <a:gd name="T12" fmla="*/ 8 w 129"/>
              <a:gd name="T13" fmla="*/ 127 h 128"/>
              <a:gd name="T14" fmla="*/ 57 w 129"/>
              <a:gd name="T15" fmla="*/ 78 h 128"/>
              <a:gd name="T16" fmla="*/ 85 w 129"/>
              <a:gd name="T17" fmla="*/ 88 h 128"/>
              <a:gd name="T18" fmla="*/ 129 w 129"/>
              <a:gd name="T19" fmla="*/ 44 h 128"/>
              <a:gd name="T20" fmla="*/ 85 w 129"/>
              <a:gd name="T21" fmla="*/ 0 h 128"/>
              <a:gd name="T22" fmla="*/ 85 w 129"/>
              <a:gd name="T23" fmla="*/ 80 h 128"/>
              <a:gd name="T24" fmla="*/ 49 w 129"/>
              <a:gd name="T25" fmla="*/ 44 h 128"/>
              <a:gd name="T26" fmla="*/ 85 w 129"/>
              <a:gd name="T27" fmla="*/ 8 h 128"/>
              <a:gd name="T28" fmla="*/ 121 w 129"/>
              <a:gd name="T29" fmla="*/ 44 h 128"/>
              <a:gd name="T30" fmla="*/ 85 w 129"/>
              <a:gd name="T31" fmla="*/ 8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28">
                <a:moveTo>
                  <a:pt x="85" y="0"/>
                </a:moveTo>
                <a:cubicBezTo>
                  <a:pt x="60" y="0"/>
                  <a:pt x="41" y="20"/>
                  <a:pt x="41" y="44"/>
                </a:cubicBezTo>
                <a:cubicBezTo>
                  <a:pt x="41" y="55"/>
                  <a:pt x="45" y="65"/>
                  <a:pt x="51" y="72"/>
                </a:cubicBezTo>
                <a:cubicBezTo>
                  <a:pt x="2" y="121"/>
                  <a:pt x="2" y="121"/>
                  <a:pt x="2" y="121"/>
                </a:cubicBezTo>
                <a:cubicBezTo>
                  <a:pt x="0" y="123"/>
                  <a:pt x="0" y="125"/>
                  <a:pt x="2" y="127"/>
                </a:cubicBezTo>
                <a:cubicBezTo>
                  <a:pt x="3" y="128"/>
                  <a:pt x="4" y="128"/>
                  <a:pt x="5" y="128"/>
                </a:cubicBezTo>
                <a:cubicBezTo>
                  <a:pt x="6" y="128"/>
                  <a:pt x="7" y="128"/>
                  <a:pt x="8" y="127"/>
                </a:cubicBezTo>
                <a:cubicBezTo>
                  <a:pt x="57" y="78"/>
                  <a:pt x="57" y="78"/>
                  <a:pt x="57" y="78"/>
                </a:cubicBezTo>
                <a:cubicBezTo>
                  <a:pt x="64" y="84"/>
                  <a:pt x="74" y="88"/>
                  <a:pt x="85" y="88"/>
                </a:cubicBezTo>
                <a:cubicBezTo>
                  <a:pt x="109" y="88"/>
                  <a:pt x="129" y="68"/>
                  <a:pt x="129" y="44"/>
                </a:cubicBezTo>
                <a:cubicBezTo>
                  <a:pt x="129" y="20"/>
                  <a:pt x="109" y="0"/>
                  <a:pt x="85" y="0"/>
                </a:cubicBezTo>
                <a:close/>
                <a:moveTo>
                  <a:pt x="85" y="80"/>
                </a:moveTo>
                <a:cubicBezTo>
                  <a:pt x="65" y="80"/>
                  <a:pt x="49" y="64"/>
                  <a:pt x="49" y="44"/>
                </a:cubicBezTo>
                <a:cubicBezTo>
                  <a:pt x="49" y="24"/>
                  <a:pt x="65" y="8"/>
                  <a:pt x="85" y="8"/>
                </a:cubicBezTo>
                <a:cubicBezTo>
                  <a:pt x="105" y="8"/>
                  <a:pt x="121" y="24"/>
                  <a:pt x="121" y="44"/>
                </a:cubicBezTo>
                <a:cubicBezTo>
                  <a:pt x="121" y="64"/>
                  <a:pt x="105" y="80"/>
                  <a:pt x="85" y="80"/>
                </a:cubicBezTo>
                <a:close/>
              </a:path>
            </a:pathLst>
          </a:custGeom>
          <a:solidFill>
            <a:srgbClr val="505050"/>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nvGrpSpPr>
          <p:cNvPr id="79" name="Group 23"/>
          <p:cNvGrpSpPr>
            <a:grpSpLocks noChangeAspect="1"/>
          </p:cNvGrpSpPr>
          <p:nvPr/>
        </p:nvGrpSpPr>
        <p:grpSpPr bwMode="auto">
          <a:xfrm>
            <a:off x="8308327" y="4854508"/>
            <a:ext cx="702001" cy="704282"/>
            <a:chOff x="3763" y="2050"/>
            <a:chExt cx="308" cy="309"/>
          </a:xfrm>
          <a:solidFill>
            <a:schemeClr val="accent1"/>
          </a:solidFill>
        </p:grpSpPr>
        <p:sp>
          <p:nvSpPr>
            <p:cNvPr id="81" name="Freeform 24"/>
            <p:cNvSpPr>
              <a:spLocks/>
            </p:cNvSpPr>
            <p:nvPr/>
          </p:nvSpPr>
          <p:spPr bwMode="auto">
            <a:xfrm>
              <a:off x="3763" y="2241"/>
              <a:ext cx="306" cy="118"/>
            </a:xfrm>
            <a:custGeom>
              <a:avLst/>
              <a:gdLst>
                <a:gd name="T0" fmla="*/ 64 w 127"/>
                <a:gd name="T1" fmla="*/ 41 h 49"/>
                <a:gd name="T2" fmla="*/ 12 w 127"/>
                <a:gd name="T3" fmla="*/ 9 h 49"/>
                <a:gd name="T4" fmla="*/ 32 w 127"/>
                <a:gd name="T5" fmla="*/ 9 h 49"/>
                <a:gd name="T6" fmla="*/ 32 w 127"/>
                <a:gd name="T7" fmla="*/ 1 h 49"/>
                <a:gd name="T8" fmla="*/ 0 w 127"/>
                <a:gd name="T9" fmla="*/ 1 h 49"/>
                <a:gd name="T10" fmla="*/ 0 w 127"/>
                <a:gd name="T11" fmla="*/ 33 h 49"/>
                <a:gd name="T12" fmla="*/ 8 w 127"/>
                <a:gd name="T13" fmla="*/ 33 h 49"/>
                <a:gd name="T14" fmla="*/ 8 w 127"/>
                <a:gd name="T15" fmla="*/ 18 h 49"/>
                <a:gd name="T16" fmla="*/ 64 w 127"/>
                <a:gd name="T17" fmla="*/ 49 h 49"/>
                <a:gd name="T18" fmla="*/ 127 w 127"/>
                <a:gd name="T19" fmla="*/ 2 h 49"/>
                <a:gd name="T20" fmla="*/ 119 w 127"/>
                <a:gd name="T21" fmla="*/ 0 h 49"/>
                <a:gd name="T22" fmla="*/ 64 w 127"/>
                <a:gd name="T23"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49">
                  <a:moveTo>
                    <a:pt x="64" y="41"/>
                  </a:moveTo>
                  <a:cubicBezTo>
                    <a:pt x="42" y="41"/>
                    <a:pt x="22" y="28"/>
                    <a:pt x="12" y="9"/>
                  </a:cubicBezTo>
                  <a:cubicBezTo>
                    <a:pt x="32" y="9"/>
                    <a:pt x="32" y="9"/>
                    <a:pt x="32" y="9"/>
                  </a:cubicBezTo>
                  <a:cubicBezTo>
                    <a:pt x="32" y="1"/>
                    <a:pt x="32" y="1"/>
                    <a:pt x="32" y="1"/>
                  </a:cubicBezTo>
                  <a:cubicBezTo>
                    <a:pt x="0" y="1"/>
                    <a:pt x="0" y="1"/>
                    <a:pt x="0" y="1"/>
                  </a:cubicBezTo>
                  <a:cubicBezTo>
                    <a:pt x="0" y="33"/>
                    <a:pt x="0" y="33"/>
                    <a:pt x="0" y="33"/>
                  </a:cubicBezTo>
                  <a:cubicBezTo>
                    <a:pt x="8" y="33"/>
                    <a:pt x="8" y="33"/>
                    <a:pt x="8" y="33"/>
                  </a:cubicBezTo>
                  <a:cubicBezTo>
                    <a:pt x="8" y="18"/>
                    <a:pt x="8" y="18"/>
                    <a:pt x="8" y="18"/>
                  </a:cubicBezTo>
                  <a:cubicBezTo>
                    <a:pt x="20" y="37"/>
                    <a:pt x="41" y="49"/>
                    <a:pt x="64" y="49"/>
                  </a:cubicBezTo>
                  <a:cubicBezTo>
                    <a:pt x="93" y="49"/>
                    <a:pt x="118" y="30"/>
                    <a:pt x="127" y="2"/>
                  </a:cubicBezTo>
                  <a:cubicBezTo>
                    <a:pt x="119" y="0"/>
                    <a:pt x="119" y="0"/>
                    <a:pt x="119" y="0"/>
                  </a:cubicBezTo>
                  <a:cubicBezTo>
                    <a:pt x="112" y="24"/>
                    <a:pt x="89" y="41"/>
                    <a:pt x="64" y="4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82" name="Freeform 25"/>
            <p:cNvSpPr>
              <a:spLocks/>
            </p:cNvSpPr>
            <p:nvPr/>
          </p:nvSpPr>
          <p:spPr bwMode="auto">
            <a:xfrm>
              <a:off x="3765" y="2050"/>
              <a:ext cx="306" cy="118"/>
            </a:xfrm>
            <a:custGeom>
              <a:avLst/>
              <a:gdLst>
                <a:gd name="T0" fmla="*/ 119 w 127"/>
                <a:gd name="T1" fmla="*/ 16 h 49"/>
                <a:gd name="T2" fmla="*/ 119 w 127"/>
                <a:gd name="T3" fmla="*/ 31 h 49"/>
                <a:gd name="T4" fmla="*/ 63 w 127"/>
                <a:gd name="T5" fmla="*/ 0 h 49"/>
                <a:gd name="T6" fmla="*/ 0 w 127"/>
                <a:gd name="T7" fmla="*/ 47 h 49"/>
                <a:gd name="T8" fmla="*/ 7 w 127"/>
                <a:gd name="T9" fmla="*/ 49 h 49"/>
                <a:gd name="T10" fmla="*/ 63 w 127"/>
                <a:gd name="T11" fmla="*/ 8 h 49"/>
                <a:gd name="T12" fmla="*/ 114 w 127"/>
                <a:gd name="T13" fmla="*/ 40 h 49"/>
                <a:gd name="T14" fmla="*/ 95 w 127"/>
                <a:gd name="T15" fmla="*/ 40 h 49"/>
                <a:gd name="T16" fmla="*/ 95 w 127"/>
                <a:gd name="T17" fmla="*/ 48 h 49"/>
                <a:gd name="T18" fmla="*/ 127 w 127"/>
                <a:gd name="T19" fmla="*/ 48 h 49"/>
                <a:gd name="T20" fmla="*/ 127 w 127"/>
                <a:gd name="T21" fmla="*/ 16 h 49"/>
                <a:gd name="T22" fmla="*/ 119 w 127"/>
                <a:gd name="T23"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49">
                  <a:moveTo>
                    <a:pt x="119" y="16"/>
                  </a:moveTo>
                  <a:cubicBezTo>
                    <a:pt x="119" y="31"/>
                    <a:pt x="119" y="31"/>
                    <a:pt x="119" y="31"/>
                  </a:cubicBezTo>
                  <a:cubicBezTo>
                    <a:pt x="107" y="12"/>
                    <a:pt x="86" y="0"/>
                    <a:pt x="63" y="0"/>
                  </a:cubicBezTo>
                  <a:cubicBezTo>
                    <a:pt x="33" y="0"/>
                    <a:pt x="8" y="19"/>
                    <a:pt x="0" y="47"/>
                  </a:cubicBezTo>
                  <a:cubicBezTo>
                    <a:pt x="7" y="49"/>
                    <a:pt x="7" y="49"/>
                    <a:pt x="7" y="49"/>
                  </a:cubicBezTo>
                  <a:cubicBezTo>
                    <a:pt x="15" y="25"/>
                    <a:pt x="37" y="8"/>
                    <a:pt x="63" y="8"/>
                  </a:cubicBezTo>
                  <a:cubicBezTo>
                    <a:pt x="85" y="8"/>
                    <a:pt x="105" y="21"/>
                    <a:pt x="114" y="40"/>
                  </a:cubicBezTo>
                  <a:cubicBezTo>
                    <a:pt x="95" y="40"/>
                    <a:pt x="95" y="40"/>
                    <a:pt x="95" y="40"/>
                  </a:cubicBezTo>
                  <a:cubicBezTo>
                    <a:pt x="95" y="48"/>
                    <a:pt x="95" y="48"/>
                    <a:pt x="95" y="48"/>
                  </a:cubicBezTo>
                  <a:cubicBezTo>
                    <a:pt x="127" y="48"/>
                    <a:pt x="127" y="48"/>
                    <a:pt x="127" y="48"/>
                  </a:cubicBezTo>
                  <a:cubicBezTo>
                    <a:pt x="127" y="16"/>
                    <a:pt x="127" y="16"/>
                    <a:pt x="127" y="16"/>
                  </a:cubicBezTo>
                  <a:lnTo>
                    <a:pt x="11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87" name="Freeform 29"/>
          <p:cNvSpPr>
            <a:spLocks noEditPoints="1"/>
          </p:cNvSpPr>
          <p:nvPr/>
        </p:nvSpPr>
        <p:spPr bwMode="auto">
          <a:xfrm>
            <a:off x="10443620" y="4849390"/>
            <a:ext cx="582717" cy="714521"/>
          </a:xfrm>
          <a:custGeom>
            <a:avLst/>
            <a:gdLst>
              <a:gd name="T0" fmla="*/ 88 w 104"/>
              <a:gd name="T1" fmla="*/ 32 h 128"/>
              <a:gd name="T2" fmla="*/ 88 w 104"/>
              <a:gd name="T3" fmla="*/ 24 h 128"/>
              <a:gd name="T4" fmla="*/ 64 w 104"/>
              <a:gd name="T5" fmla="*/ 0 h 128"/>
              <a:gd name="T6" fmla="*/ 52 w 104"/>
              <a:gd name="T7" fmla="*/ 3 h 128"/>
              <a:gd name="T8" fmla="*/ 40 w 104"/>
              <a:gd name="T9" fmla="*/ 0 h 128"/>
              <a:gd name="T10" fmla="*/ 16 w 104"/>
              <a:gd name="T11" fmla="*/ 24 h 128"/>
              <a:gd name="T12" fmla="*/ 16 w 104"/>
              <a:gd name="T13" fmla="*/ 32 h 128"/>
              <a:gd name="T14" fmla="*/ 0 w 104"/>
              <a:gd name="T15" fmla="*/ 32 h 128"/>
              <a:gd name="T16" fmla="*/ 0 w 104"/>
              <a:gd name="T17" fmla="*/ 112 h 128"/>
              <a:gd name="T18" fmla="*/ 16 w 104"/>
              <a:gd name="T19" fmla="*/ 128 h 128"/>
              <a:gd name="T20" fmla="*/ 88 w 104"/>
              <a:gd name="T21" fmla="*/ 128 h 128"/>
              <a:gd name="T22" fmla="*/ 104 w 104"/>
              <a:gd name="T23" fmla="*/ 112 h 128"/>
              <a:gd name="T24" fmla="*/ 104 w 104"/>
              <a:gd name="T25" fmla="*/ 32 h 128"/>
              <a:gd name="T26" fmla="*/ 88 w 104"/>
              <a:gd name="T27" fmla="*/ 32 h 128"/>
              <a:gd name="T28" fmla="*/ 80 w 104"/>
              <a:gd name="T29" fmla="*/ 24 h 128"/>
              <a:gd name="T30" fmla="*/ 80 w 104"/>
              <a:gd name="T31" fmla="*/ 32 h 128"/>
              <a:gd name="T32" fmla="*/ 64 w 104"/>
              <a:gd name="T33" fmla="*/ 32 h 128"/>
              <a:gd name="T34" fmla="*/ 64 w 104"/>
              <a:gd name="T35" fmla="*/ 24 h 128"/>
              <a:gd name="T36" fmla="*/ 58 w 104"/>
              <a:gd name="T37" fmla="*/ 9 h 128"/>
              <a:gd name="T38" fmla="*/ 64 w 104"/>
              <a:gd name="T39" fmla="*/ 8 h 128"/>
              <a:gd name="T40" fmla="*/ 80 w 104"/>
              <a:gd name="T41" fmla="*/ 24 h 128"/>
              <a:gd name="T42" fmla="*/ 24 w 104"/>
              <a:gd name="T43" fmla="*/ 24 h 128"/>
              <a:gd name="T44" fmla="*/ 40 w 104"/>
              <a:gd name="T45" fmla="*/ 8 h 128"/>
              <a:gd name="T46" fmla="*/ 56 w 104"/>
              <a:gd name="T47" fmla="*/ 24 h 128"/>
              <a:gd name="T48" fmla="*/ 56 w 104"/>
              <a:gd name="T49" fmla="*/ 32 h 128"/>
              <a:gd name="T50" fmla="*/ 24 w 104"/>
              <a:gd name="T51" fmla="*/ 32 h 128"/>
              <a:gd name="T52" fmla="*/ 24 w 104"/>
              <a:gd name="T53" fmla="*/ 24 h 128"/>
              <a:gd name="T54" fmla="*/ 16 w 104"/>
              <a:gd name="T55" fmla="*/ 120 h 128"/>
              <a:gd name="T56" fmla="*/ 8 w 104"/>
              <a:gd name="T57" fmla="*/ 112 h 128"/>
              <a:gd name="T58" fmla="*/ 8 w 104"/>
              <a:gd name="T59" fmla="*/ 40 h 128"/>
              <a:gd name="T60" fmla="*/ 72 w 104"/>
              <a:gd name="T61" fmla="*/ 40 h 128"/>
              <a:gd name="T62" fmla="*/ 72 w 104"/>
              <a:gd name="T63" fmla="*/ 112 h 128"/>
              <a:gd name="T64" fmla="*/ 74 w 104"/>
              <a:gd name="T65" fmla="*/ 120 h 128"/>
              <a:gd name="T66" fmla="*/ 16 w 104"/>
              <a:gd name="T67" fmla="*/ 120 h 128"/>
              <a:gd name="T68" fmla="*/ 96 w 104"/>
              <a:gd name="T69" fmla="*/ 112 h 128"/>
              <a:gd name="T70" fmla="*/ 88 w 104"/>
              <a:gd name="T71" fmla="*/ 120 h 128"/>
              <a:gd name="T72" fmla="*/ 80 w 104"/>
              <a:gd name="T73" fmla="*/ 112 h 128"/>
              <a:gd name="T74" fmla="*/ 80 w 104"/>
              <a:gd name="T75" fmla="*/ 40 h 128"/>
              <a:gd name="T76" fmla="*/ 96 w 104"/>
              <a:gd name="T77" fmla="*/ 40 h 128"/>
              <a:gd name="T78" fmla="*/ 96 w 104"/>
              <a:gd name="T79"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28">
                <a:moveTo>
                  <a:pt x="88" y="32"/>
                </a:moveTo>
                <a:cubicBezTo>
                  <a:pt x="88" y="24"/>
                  <a:pt x="88" y="24"/>
                  <a:pt x="88" y="24"/>
                </a:cubicBezTo>
                <a:cubicBezTo>
                  <a:pt x="88" y="11"/>
                  <a:pt x="77" y="0"/>
                  <a:pt x="64" y="0"/>
                </a:cubicBezTo>
                <a:cubicBezTo>
                  <a:pt x="59" y="0"/>
                  <a:pt x="55" y="1"/>
                  <a:pt x="52" y="3"/>
                </a:cubicBezTo>
                <a:cubicBezTo>
                  <a:pt x="48" y="1"/>
                  <a:pt x="44" y="0"/>
                  <a:pt x="40" y="0"/>
                </a:cubicBezTo>
                <a:cubicBezTo>
                  <a:pt x="26" y="0"/>
                  <a:pt x="16" y="11"/>
                  <a:pt x="16" y="24"/>
                </a:cubicBezTo>
                <a:cubicBezTo>
                  <a:pt x="16" y="32"/>
                  <a:pt x="16" y="32"/>
                  <a:pt x="16" y="32"/>
                </a:cubicBezTo>
                <a:cubicBezTo>
                  <a:pt x="0" y="32"/>
                  <a:pt x="0" y="32"/>
                  <a:pt x="0" y="32"/>
                </a:cubicBezTo>
                <a:cubicBezTo>
                  <a:pt x="0" y="112"/>
                  <a:pt x="0" y="112"/>
                  <a:pt x="0" y="112"/>
                </a:cubicBezTo>
                <a:cubicBezTo>
                  <a:pt x="0" y="121"/>
                  <a:pt x="7" y="128"/>
                  <a:pt x="16" y="128"/>
                </a:cubicBezTo>
                <a:cubicBezTo>
                  <a:pt x="88" y="128"/>
                  <a:pt x="88" y="128"/>
                  <a:pt x="88" y="128"/>
                </a:cubicBezTo>
                <a:cubicBezTo>
                  <a:pt x="97" y="128"/>
                  <a:pt x="104" y="121"/>
                  <a:pt x="104" y="112"/>
                </a:cubicBezTo>
                <a:cubicBezTo>
                  <a:pt x="104" y="32"/>
                  <a:pt x="104" y="32"/>
                  <a:pt x="104" y="32"/>
                </a:cubicBezTo>
                <a:lnTo>
                  <a:pt x="88" y="32"/>
                </a:lnTo>
                <a:close/>
                <a:moveTo>
                  <a:pt x="80" y="24"/>
                </a:moveTo>
                <a:cubicBezTo>
                  <a:pt x="80" y="32"/>
                  <a:pt x="80" y="32"/>
                  <a:pt x="80" y="32"/>
                </a:cubicBezTo>
                <a:cubicBezTo>
                  <a:pt x="64" y="32"/>
                  <a:pt x="64" y="32"/>
                  <a:pt x="64" y="32"/>
                </a:cubicBezTo>
                <a:cubicBezTo>
                  <a:pt x="64" y="24"/>
                  <a:pt x="64" y="24"/>
                  <a:pt x="64" y="24"/>
                </a:cubicBezTo>
                <a:cubicBezTo>
                  <a:pt x="64" y="18"/>
                  <a:pt x="62" y="13"/>
                  <a:pt x="58" y="9"/>
                </a:cubicBezTo>
                <a:cubicBezTo>
                  <a:pt x="60" y="8"/>
                  <a:pt x="62" y="8"/>
                  <a:pt x="64" y="8"/>
                </a:cubicBezTo>
                <a:cubicBezTo>
                  <a:pt x="73" y="8"/>
                  <a:pt x="80" y="15"/>
                  <a:pt x="80" y="24"/>
                </a:cubicBezTo>
                <a:close/>
                <a:moveTo>
                  <a:pt x="24" y="24"/>
                </a:moveTo>
                <a:cubicBezTo>
                  <a:pt x="24" y="15"/>
                  <a:pt x="31" y="8"/>
                  <a:pt x="40" y="8"/>
                </a:cubicBezTo>
                <a:cubicBezTo>
                  <a:pt x="49" y="8"/>
                  <a:pt x="56" y="15"/>
                  <a:pt x="56" y="24"/>
                </a:cubicBezTo>
                <a:cubicBezTo>
                  <a:pt x="56" y="32"/>
                  <a:pt x="56" y="32"/>
                  <a:pt x="56" y="32"/>
                </a:cubicBezTo>
                <a:cubicBezTo>
                  <a:pt x="24" y="32"/>
                  <a:pt x="24" y="32"/>
                  <a:pt x="24" y="32"/>
                </a:cubicBezTo>
                <a:lnTo>
                  <a:pt x="24" y="24"/>
                </a:lnTo>
                <a:close/>
                <a:moveTo>
                  <a:pt x="16" y="120"/>
                </a:moveTo>
                <a:cubicBezTo>
                  <a:pt x="11" y="120"/>
                  <a:pt x="8" y="117"/>
                  <a:pt x="8" y="112"/>
                </a:cubicBezTo>
                <a:cubicBezTo>
                  <a:pt x="8" y="40"/>
                  <a:pt x="8" y="40"/>
                  <a:pt x="8" y="40"/>
                </a:cubicBezTo>
                <a:cubicBezTo>
                  <a:pt x="72" y="40"/>
                  <a:pt x="72" y="40"/>
                  <a:pt x="72" y="40"/>
                </a:cubicBezTo>
                <a:cubicBezTo>
                  <a:pt x="72" y="112"/>
                  <a:pt x="72" y="112"/>
                  <a:pt x="72" y="112"/>
                </a:cubicBezTo>
                <a:cubicBezTo>
                  <a:pt x="72" y="115"/>
                  <a:pt x="72" y="118"/>
                  <a:pt x="74" y="120"/>
                </a:cubicBezTo>
                <a:lnTo>
                  <a:pt x="16" y="120"/>
                </a:lnTo>
                <a:close/>
                <a:moveTo>
                  <a:pt x="96" y="112"/>
                </a:moveTo>
                <a:cubicBezTo>
                  <a:pt x="96" y="117"/>
                  <a:pt x="92" y="120"/>
                  <a:pt x="88" y="120"/>
                </a:cubicBezTo>
                <a:cubicBezTo>
                  <a:pt x="83" y="120"/>
                  <a:pt x="80" y="117"/>
                  <a:pt x="80" y="112"/>
                </a:cubicBezTo>
                <a:cubicBezTo>
                  <a:pt x="80" y="40"/>
                  <a:pt x="80" y="40"/>
                  <a:pt x="80" y="40"/>
                </a:cubicBezTo>
                <a:cubicBezTo>
                  <a:pt x="96" y="40"/>
                  <a:pt x="96" y="40"/>
                  <a:pt x="96" y="40"/>
                </a:cubicBezTo>
                <a:lnTo>
                  <a:pt x="96" y="112"/>
                </a:ln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nvGrpSpPr>
          <p:cNvPr id="89" name="Group 36"/>
          <p:cNvGrpSpPr>
            <a:grpSpLocks noChangeAspect="1"/>
          </p:cNvGrpSpPr>
          <p:nvPr/>
        </p:nvGrpSpPr>
        <p:grpSpPr bwMode="auto">
          <a:xfrm>
            <a:off x="2712708" y="5033045"/>
            <a:ext cx="426393" cy="400213"/>
            <a:chOff x="3810" y="2097"/>
            <a:chExt cx="228" cy="214"/>
          </a:xfrm>
          <a:noFill/>
        </p:grpSpPr>
        <p:sp>
          <p:nvSpPr>
            <p:cNvPr id="90" name="Line 37"/>
            <p:cNvSpPr>
              <a:spLocks noChangeShapeType="1"/>
            </p:cNvSpPr>
            <p:nvPr/>
          </p:nvSpPr>
          <p:spPr bwMode="auto">
            <a:xfrm flipH="1">
              <a:off x="3810" y="2204"/>
              <a:ext cx="218" cy="0"/>
            </a:xfrm>
            <a:prstGeom prst="line">
              <a:avLst/>
            </a:pr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1"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nvGrpSpPr>
          <p:cNvPr id="93" name="Group 36"/>
          <p:cNvGrpSpPr>
            <a:grpSpLocks noChangeAspect="1"/>
          </p:cNvGrpSpPr>
          <p:nvPr/>
        </p:nvGrpSpPr>
        <p:grpSpPr bwMode="auto">
          <a:xfrm>
            <a:off x="4830221" y="5033045"/>
            <a:ext cx="426393" cy="400213"/>
            <a:chOff x="3810" y="2097"/>
            <a:chExt cx="228" cy="214"/>
          </a:xfrm>
          <a:noFill/>
        </p:grpSpPr>
        <p:sp>
          <p:nvSpPr>
            <p:cNvPr id="94" name="Line 37"/>
            <p:cNvSpPr>
              <a:spLocks noChangeShapeType="1"/>
            </p:cNvSpPr>
            <p:nvPr/>
          </p:nvSpPr>
          <p:spPr bwMode="auto">
            <a:xfrm flipH="1">
              <a:off x="3810" y="2204"/>
              <a:ext cx="218" cy="0"/>
            </a:xfrm>
            <a:prstGeom prst="line">
              <a:avLst/>
            </a:pr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5"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nvGrpSpPr>
          <p:cNvPr id="96" name="Group 36"/>
          <p:cNvGrpSpPr>
            <a:grpSpLocks noChangeAspect="1"/>
          </p:cNvGrpSpPr>
          <p:nvPr/>
        </p:nvGrpSpPr>
        <p:grpSpPr bwMode="auto">
          <a:xfrm>
            <a:off x="7374269" y="5033045"/>
            <a:ext cx="426393" cy="400213"/>
            <a:chOff x="3810" y="2097"/>
            <a:chExt cx="228" cy="214"/>
          </a:xfrm>
          <a:noFill/>
        </p:grpSpPr>
        <p:sp>
          <p:nvSpPr>
            <p:cNvPr id="97" name="Line 37"/>
            <p:cNvSpPr>
              <a:spLocks noChangeShapeType="1"/>
            </p:cNvSpPr>
            <p:nvPr/>
          </p:nvSpPr>
          <p:spPr bwMode="auto">
            <a:xfrm flipH="1">
              <a:off x="3810" y="2204"/>
              <a:ext cx="218" cy="0"/>
            </a:xfrm>
            <a:prstGeom prst="line">
              <a:avLst/>
            </a:pr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98"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nvGrpSpPr>
          <p:cNvPr id="99" name="Group 36"/>
          <p:cNvGrpSpPr>
            <a:grpSpLocks noChangeAspect="1"/>
          </p:cNvGrpSpPr>
          <p:nvPr/>
        </p:nvGrpSpPr>
        <p:grpSpPr bwMode="auto">
          <a:xfrm>
            <a:off x="9509219" y="5033045"/>
            <a:ext cx="426393" cy="400213"/>
            <a:chOff x="3810" y="2097"/>
            <a:chExt cx="228" cy="214"/>
          </a:xfrm>
          <a:noFill/>
        </p:grpSpPr>
        <p:sp>
          <p:nvSpPr>
            <p:cNvPr id="100" name="Line 37"/>
            <p:cNvSpPr>
              <a:spLocks noChangeShapeType="1"/>
            </p:cNvSpPr>
            <p:nvPr/>
          </p:nvSpPr>
          <p:spPr bwMode="auto">
            <a:xfrm flipH="1">
              <a:off x="3810" y="2204"/>
              <a:ext cx="218" cy="0"/>
            </a:xfrm>
            <a:prstGeom prst="line">
              <a:avLst/>
            </a:pr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01"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50800" cap="flat">
              <a:solidFill>
                <a:srgbClr val="737373"/>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2" name="TextBox 1"/>
          <p:cNvSpPr txBox="1"/>
          <p:nvPr/>
        </p:nvSpPr>
        <p:spPr>
          <a:xfrm>
            <a:off x="10222966" y="6245777"/>
            <a:ext cx="1639666" cy="452522"/>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1176" dirty="0" smtClean="0">
                <a:gradFill>
                  <a:gsLst>
                    <a:gs pos="2917">
                      <a:srgbClr val="505050"/>
                    </a:gs>
                    <a:gs pos="30000">
                      <a:srgbClr val="505050"/>
                    </a:gs>
                  </a:gsLst>
                  <a:lin ang="5400000" scaled="0"/>
                </a:gradFill>
                <a:latin typeface="Segoe UI"/>
              </a:rPr>
              <a:t>*</a:t>
            </a:r>
            <a:r>
              <a:rPr lang="en-US" sz="1176" dirty="0" err="1" smtClean="0">
                <a:gradFill>
                  <a:gsLst>
                    <a:gs pos="2917">
                      <a:srgbClr val="505050"/>
                    </a:gs>
                    <a:gs pos="30000">
                      <a:srgbClr val="505050"/>
                    </a:gs>
                  </a:gsLst>
                  <a:lin ang="5400000" scaled="0"/>
                </a:gradFill>
                <a:latin typeface="Segoe UI"/>
              </a:rPr>
              <a:t>Aún</a:t>
            </a:r>
            <a:r>
              <a:rPr lang="en-US" sz="1176" dirty="0" smtClean="0">
                <a:gradFill>
                  <a:gsLst>
                    <a:gs pos="2917">
                      <a:srgbClr val="505050"/>
                    </a:gs>
                    <a:gs pos="30000">
                      <a:srgbClr val="505050"/>
                    </a:gs>
                  </a:gsLst>
                  <a:lin ang="5400000" scaled="0"/>
                </a:gradFill>
                <a:latin typeface="Segoe UI"/>
              </a:rPr>
              <a:t> no </a:t>
            </a:r>
            <a:r>
              <a:rPr lang="en-US" sz="1176" dirty="0" err="1" smtClean="0">
                <a:gradFill>
                  <a:gsLst>
                    <a:gs pos="2917">
                      <a:srgbClr val="505050"/>
                    </a:gs>
                    <a:gs pos="30000">
                      <a:srgbClr val="505050"/>
                    </a:gs>
                  </a:gsLst>
                  <a:lin ang="5400000" scaled="0"/>
                </a:gradFill>
                <a:latin typeface="Segoe UI"/>
              </a:rPr>
              <a:t>disponible</a:t>
            </a:r>
            <a:endParaRPr lang="en-US" sz="1176" dirty="0">
              <a:gradFill>
                <a:gsLst>
                  <a:gs pos="2917">
                    <a:srgbClr val="505050"/>
                  </a:gs>
                  <a:gs pos="30000">
                    <a:srgbClr val="505050"/>
                  </a:gs>
                </a:gsLst>
                <a:lin ang="5400000" scaled="0"/>
              </a:gradFill>
              <a:latin typeface="Segoe UI"/>
            </a:endParaRPr>
          </a:p>
        </p:txBody>
      </p:sp>
    </p:spTree>
    <p:extLst>
      <p:ext uri="{BB962C8B-B14F-4D97-AF65-F5344CB8AC3E}">
        <p14:creationId xmlns:p14="http://schemas.microsoft.com/office/powerpoint/2010/main" val="410391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250"/>
                                        <p:tgtEl>
                                          <p:spTgt spid="89"/>
                                        </p:tgtEl>
                                      </p:cBhvr>
                                    </p:animEffect>
                                  </p:childTnLst>
                                </p:cTn>
                              </p:par>
                            </p:childTnLst>
                          </p:cTn>
                        </p:par>
                        <p:par>
                          <p:cTn id="8" fill="hold">
                            <p:stCondLst>
                              <p:cond delay="1250"/>
                            </p:stCondLst>
                            <p:childTnLst>
                              <p:par>
                                <p:cTn id="9" presetID="10" presetClass="entr" presetSubtype="0" fill="hold" grpId="0" nodeType="afterEffect">
                                  <p:stCondLst>
                                    <p:cond delay="75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2750"/>
                            </p:stCondLst>
                            <p:childTnLst>
                              <p:par>
                                <p:cTn id="16" presetID="8" presetClass="emph" presetSubtype="0" accel="33333" decel="43333" fill="hold" grpId="1" nodeType="afterEffect">
                                  <p:stCondLst>
                                    <p:cond delay="0"/>
                                  </p:stCondLst>
                                  <p:childTnLst>
                                    <p:animRot by="21600000">
                                      <p:cBhvr>
                                        <p:cTn id="17" dur="1500" fill="hold"/>
                                        <p:tgtEl>
                                          <p:spTgt spid="37"/>
                                        </p:tgtEl>
                                        <p:attrNameLst>
                                          <p:attrName>r</p:attrName>
                                        </p:attrNameLst>
                                      </p:cBhvr>
                                    </p:animRot>
                                  </p:childTnLst>
                                </p:cTn>
                              </p:par>
                              <p:par>
                                <p:cTn id="18" presetID="8" presetClass="emph" presetSubtype="0" accel="33333" decel="43333" fill="hold" grpId="1" nodeType="withEffect">
                                  <p:stCondLst>
                                    <p:cond delay="0"/>
                                  </p:stCondLst>
                                  <p:childTnLst>
                                    <p:animRot by="-21600000">
                                      <p:cBhvr>
                                        <p:cTn id="19" dur="1500" fill="hold"/>
                                        <p:tgtEl>
                                          <p:spTgt spid="36"/>
                                        </p:tgtEl>
                                        <p:attrNameLst>
                                          <p:attrName>r</p:attrName>
                                        </p:attrNameLst>
                                      </p:cBhvr>
                                    </p:animRot>
                                  </p:childTnLst>
                                </p:cTn>
                              </p:par>
                            </p:childTnLst>
                          </p:cTn>
                        </p:par>
                        <p:par>
                          <p:cTn id="20" fill="hold">
                            <p:stCondLst>
                              <p:cond delay="4250"/>
                            </p:stCondLst>
                            <p:childTnLst>
                              <p:par>
                                <p:cTn id="21" presetID="22" presetClass="entr" presetSubtype="8" fill="hold" nodeType="afterEffect">
                                  <p:stCondLst>
                                    <p:cond delay="500"/>
                                  </p:stCondLst>
                                  <p:childTnLst>
                                    <p:set>
                                      <p:cBhvr>
                                        <p:cTn id="22" dur="1" fill="hold">
                                          <p:stCondLst>
                                            <p:cond delay="0"/>
                                          </p:stCondLst>
                                        </p:cTn>
                                        <p:tgtEl>
                                          <p:spTgt spid="93"/>
                                        </p:tgtEl>
                                        <p:attrNameLst>
                                          <p:attrName>style.visibility</p:attrName>
                                        </p:attrNameLst>
                                      </p:cBhvr>
                                      <p:to>
                                        <p:strVal val="visible"/>
                                      </p:to>
                                    </p:set>
                                    <p:animEffect transition="in" filter="wipe(left)">
                                      <p:cBhvr>
                                        <p:cTn id="23" dur="250"/>
                                        <p:tgtEl>
                                          <p:spTgt spid="93"/>
                                        </p:tgtEl>
                                      </p:cBhvr>
                                    </p:animEffect>
                                  </p:childTnLst>
                                </p:cTn>
                              </p:par>
                            </p:childTnLst>
                          </p:cTn>
                        </p:par>
                        <p:par>
                          <p:cTn id="24" fill="hold">
                            <p:stCondLst>
                              <p:cond delay="5000"/>
                            </p:stCondLst>
                            <p:childTnLst>
                              <p:par>
                                <p:cTn id="25" presetID="4" presetClass="entr" presetSubtype="32"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box(out)">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wipe(left)">
                                      <p:cBhvr>
                                        <p:cTn id="36" dur="250"/>
                                        <p:tgtEl>
                                          <p:spTgt spid="96"/>
                                        </p:tgtEl>
                                      </p:cBhvr>
                                    </p:animEffect>
                                  </p:childTnLst>
                                </p:cTn>
                              </p:par>
                            </p:childTnLst>
                          </p:cTn>
                        </p:par>
                        <p:par>
                          <p:cTn id="37" fill="hold">
                            <p:stCondLst>
                              <p:cond delay="750"/>
                            </p:stCondLst>
                            <p:childTnLst>
                              <p:par>
                                <p:cTn id="38" presetID="10" presetClass="entr" presetSubtype="0" fill="hold" nodeType="after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childTnLst>
                          </p:cTn>
                        </p:par>
                        <p:par>
                          <p:cTn id="41" fill="hold">
                            <p:stCondLst>
                              <p:cond delay="1250"/>
                            </p:stCondLst>
                            <p:childTnLst>
                              <p:par>
                                <p:cTn id="42" presetID="8" presetClass="emph" presetSubtype="0" fill="hold" nodeType="afterEffect">
                                  <p:stCondLst>
                                    <p:cond delay="250"/>
                                  </p:stCondLst>
                                  <p:childTnLst>
                                    <p:animRot by="21600000">
                                      <p:cBhvr>
                                        <p:cTn id="43" dur="1500" fill="hold"/>
                                        <p:tgtEl>
                                          <p:spTgt spid="7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left)">
                                      <p:cBhvr>
                                        <p:cTn id="52" dur="250"/>
                                        <p:tgtEl>
                                          <p:spTgt spid="99"/>
                                        </p:tgtEl>
                                      </p:cBhvr>
                                    </p:animEffect>
                                  </p:childTnLst>
                                </p:cTn>
                              </p:par>
                            </p:childTnLst>
                          </p:cTn>
                        </p:par>
                        <p:par>
                          <p:cTn id="53" fill="hold">
                            <p:stCondLst>
                              <p:cond delay="750"/>
                            </p:stCondLst>
                            <p:childTnLst>
                              <p:par>
                                <p:cTn id="54" presetID="4" presetClass="entr" presetSubtype="32"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box(out)">
                                      <p:cBhvr>
                                        <p:cTn id="5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56" grpId="0"/>
      <p:bldP spid="61" grpId="0"/>
      <p:bldP spid="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44214" y="2084364"/>
            <a:ext cx="5646923" cy="1965282"/>
          </a:xfrm>
          <a:prstGeom prst="rect">
            <a:avLst/>
          </a:prstGeom>
          <a:noFill/>
        </p:spPr>
        <p:txBody>
          <a:bodyPr wrap="square" rtlCol="0">
            <a:spAutoFit/>
          </a:bodyPr>
          <a:lstStyle/>
          <a:p>
            <a:pPr defTabSz="914367">
              <a:spcAft>
                <a:spcPts val="882"/>
              </a:spcAft>
              <a:defRPr/>
            </a:pPr>
            <a:r>
              <a:rPr lang="en-US" sz="3529" dirty="0" err="1" smtClean="0">
                <a:gradFill>
                  <a:gsLst>
                    <a:gs pos="1250">
                      <a:srgbClr val="0078D7"/>
                    </a:gs>
                    <a:gs pos="99000">
                      <a:srgbClr val="0078D7"/>
                    </a:gs>
                  </a:gsLst>
                  <a:lin ang="5400000" scaled="0"/>
                </a:gradFill>
                <a:latin typeface="Segoe UI Light"/>
              </a:rPr>
              <a:t>Aplicación</a:t>
            </a:r>
            <a:r>
              <a:rPr lang="en-US" sz="3529" dirty="0" smtClean="0">
                <a:gradFill>
                  <a:gsLst>
                    <a:gs pos="1250">
                      <a:srgbClr val="0078D7"/>
                    </a:gs>
                    <a:gs pos="99000">
                      <a:srgbClr val="0078D7"/>
                    </a:gs>
                  </a:gsLst>
                  <a:lin ang="5400000" scaled="0"/>
                </a:gradFill>
                <a:latin typeface="Segoe UI Light"/>
              </a:rPr>
              <a:t> </a:t>
            </a:r>
            <a:r>
              <a:rPr lang="en-US" sz="3529" dirty="0" err="1" smtClean="0">
                <a:gradFill>
                  <a:gsLst>
                    <a:gs pos="1250">
                      <a:srgbClr val="0078D7"/>
                    </a:gs>
                    <a:gs pos="99000">
                      <a:srgbClr val="0078D7"/>
                    </a:gs>
                  </a:gsLst>
                  <a:lin ang="5400000" scaled="0"/>
                </a:gradFill>
                <a:latin typeface="Segoe UI Light"/>
              </a:rPr>
              <a:t>clásica</a:t>
            </a:r>
            <a:r>
              <a:rPr lang="en-US" sz="3529" dirty="0" smtClean="0">
                <a:gradFill>
                  <a:gsLst>
                    <a:gs pos="1250">
                      <a:srgbClr val="0078D7"/>
                    </a:gs>
                    <a:gs pos="99000">
                      <a:srgbClr val="0078D7"/>
                    </a:gs>
                  </a:gsLst>
                  <a:lin ang="5400000" scaled="0"/>
                </a:gradFill>
                <a:latin typeface="Segoe UI Light"/>
              </a:rPr>
              <a:t> de </a:t>
            </a:r>
            <a:r>
              <a:rPr lang="en-US" sz="3529" dirty="0" err="1" smtClean="0">
                <a:gradFill>
                  <a:gsLst>
                    <a:gs pos="1250">
                      <a:srgbClr val="0078D7"/>
                    </a:gs>
                    <a:gs pos="99000">
                      <a:srgbClr val="0078D7"/>
                    </a:gs>
                  </a:gsLst>
                  <a:lin ang="5400000" scaled="0"/>
                </a:gradFill>
                <a:latin typeface="Segoe UI Light"/>
              </a:rPr>
              <a:t>escritorio</a:t>
            </a:r>
            <a:endParaRPr lang="en-US" sz="3529" dirty="0">
              <a:gradFill>
                <a:gsLst>
                  <a:gs pos="1250">
                    <a:srgbClr val="0078D7"/>
                  </a:gs>
                  <a:gs pos="99000">
                    <a:srgbClr val="0078D7"/>
                  </a:gs>
                </a:gsLst>
                <a:lin ang="5400000" scaled="0"/>
              </a:gradFill>
              <a:latin typeface="Segoe UI Light"/>
            </a:endParaRP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Código</a:t>
            </a:r>
            <a:r>
              <a:rPr lang="en-US" sz="1961" dirty="0" smtClean="0">
                <a:gradFill>
                  <a:gsLst>
                    <a:gs pos="1250">
                      <a:srgbClr val="505050"/>
                    </a:gs>
                    <a:gs pos="100000">
                      <a:srgbClr val="505050"/>
                    </a:gs>
                  </a:gsLst>
                  <a:lin ang="5400000" scaled="0"/>
                </a:gradFill>
                <a:latin typeface="Segoe UI"/>
              </a:rPr>
              <a:t> Win32</a:t>
            </a:r>
            <a:r>
              <a:rPr lang="en-US" sz="1961" dirty="0">
                <a:gradFill>
                  <a:gsLst>
                    <a:gs pos="1250">
                      <a:srgbClr val="505050"/>
                    </a:gs>
                    <a:gs pos="100000">
                      <a:srgbClr val="505050"/>
                    </a:gs>
                  </a:gsLst>
                  <a:lin ang="5400000" scaled="0"/>
                </a:gradFill>
                <a:latin typeface="Segoe UI"/>
              </a:rPr>
              <a:t>/.NET </a:t>
            </a:r>
            <a:endParaRPr lang="en-US" sz="1961" dirty="0" smtClean="0">
              <a:gradFill>
                <a:gsLst>
                  <a:gs pos="1250">
                    <a:srgbClr val="505050"/>
                  </a:gs>
                  <a:gs pos="100000">
                    <a:srgbClr val="505050"/>
                  </a:gs>
                </a:gsLst>
                <a:lin ang="5400000" scaled="0"/>
              </a:gradFill>
              <a:latin typeface="Segoe UI"/>
            </a:endParaRP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Instalador</a:t>
            </a:r>
            <a:r>
              <a:rPr lang="en-US" sz="1961" dirty="0" smtClean="0">
                <a:gradFill>
                  <a:gsLst>
                    <a:gs pos="1250">
                      <a:srgbClr val="505050"/>
                    </a:gs>
                    <a:gs pos="100000">
                      <a:srgbClr val="505050"/>
                    </a:gs>
                  </a:gsLst>
                  <a:lin ang="5400000" scaled="0"/>
                </a:gradFill>
                <a:latin typeface="Segoe UI"/>
              </a:rPr>
              <a:t> MSI</a:t>
            </a:r>
            <a:endParaRPr lang="en-US" sz="1961" dirty="0">
              <a:gradFill>
                <a:gsLst>
                  <a:gs pos="1250">
                    <a:srgbClr val="505050"/>
                  </a:gs>
                  <a:gs pos="100000">
                    <a:srgbClr val="505050"/>
                  </a:gs>
                </a:gsLst>
                <a:lin ang="5400000" scaled="0"/>
              </a:gradFill>
              <a:latin typeface="Segoe UI"/>
            </a:endParaRPr>
          </a:p>
        </p:txBody>
      </p:sp>
      <p:sp>
        <p:nvSpPr>
          <p:cNvPr id="2" name="Title 1"/>
          <p:cNvSpPr>
            <a:spLocks noGrp="1"/>
          </p:cNvSpPr>
          <p:nvPr>
            <p:ph type="title"/>
          </p:nvPr>
        </p:nvSpPr>
        <p:spPr/>
        <p:txBody>
          <a:bodyPr/>
          <a:lstStyle/>
          <a:p>
            <a:r>
              <a:rPr lang="en-US" dirty="0" err="1" smtClean="0"/>
              <a:t>Aplicación</a:t>
            </a:r>
            <a:r>
              <a:rPr lang="en-US" dirty="0" smtClean="0"/>
              <a:t> de </a:t>
            </a:r>
            <a:r>
              <a:rPr lang="en-US" dirty="0" err="1" smtClean="0"/>
              <a:t>escritorio</a:t>
            </a:r>
            <a:r>
              <a:rPr lang="en-US" dirty="0" smtClean="0"/>
              <a:t> Win32</a:t>
            </a:r>
            <a:endParaRPr lang="en-US" dirty="0"/>
          </a:p>
        </p:txBody>
      </p:sp>
      <p:grpSp>
        <p:nvGrpSpPr>
          <p:cNvPr id="11" name="Group 10"/>
          <p:cNvGrpSpPr/>
          <p:nvPr/>
        </p:nvGrpSpPr>
        <p:grpSpPr>
          <a:xfrm>
            <a:off x="759908" y="2279168"/>
            <a:ext cx="4887881" cy="3122813"/>
            <a:chOff x="731837" y="4868862"/>
            <a:chExt cx="2385391" cy="1524000"/>
          </a:xfrm>
        </p:grpSpPr>
        <p:sp>
          <p:nvSpPr>
            <p:cNvPr id="12" name="Rectangle 11"/>
            <p:cNvSpPr/>
            <p:nvPr/>
          </p:nvSpPr>
          <p:spPr bwMode="auto">
            <a:xfrm>
              <a:off x="731837" y="4868862"/>
              <a:ext cx="2385391" cy="1524000"/>
            </a:xfrm>
            <a:prstGeom prst="rect">
              <a:avLst/>
            </a:prstGeom>
            <a:noFill/>
            <a:ln w="381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p:cNvSpPr/>
            <p:nvPr/>
          </p:nvSpPr>
          <p:spPr bwMode="auto">
            <a:xfrm>
              <a:off x="731837" y="4868862"/>
              <a:ext cx="2385390" cy="279662"/>
            </a:xfrm>
            <a:prstGeom prst="rect">
              <a:avLst/>
            </a:prstGeom>
            <a:solidFill>
              <a:srgbClr val="50505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Classic Windows App</a:t>
              </a:r>
            </a:p>
          </p:txBody>
        </p:sp>
      </p:grpSp>
    </p:spTree>
    <p:extLst>
      <p:ext uri="{BB962C8B-B14F-4D97-AF65-F5344CB8AC3E}">
        <p14:creationId xmlns:p14="http://schemas.microsoft.com/office/powerpoint/2010/main" val="40928229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000" dirty="0" smtClean="0"/>
              <a:t>La </a:t>
            </a:r>
            <a:r>
              <a:rPr lang="en-US" sz="6000" dirty="0" err="1" smtClean="0"/>
              <a:t>aplicación</a:t>
            </a:r>
            <a:r>
              <a:rPr lang="en-US" sz="6000" dirty="0" smtClean="0"/>
              <a:t> </a:t>
            </a:r>
            <a:r>
              <a:rPr lang="en-US" sz="6000" dirty="0" err="1" smtClean="0"/>
              <a:t>clásica</a:t>
            </a:r>
            <a:r>
              <a:rPr lang="en-US" sz="6000" dirty="0" smtClean="0"/>
              <a:t> de </a:t>
            </a:r>
            <a:r>
              <a:rPr lang="en-US" sz="6000" dirty="0" err="1" smtClean="0"/>
              <a:t>escritorio</a:t>
            </a:r>
            <a:r>
              <a:rPr lang="en-US" sz="6000" dirty="0" smtClean="0"/>
              <a:t> y primer </a:t>
            </a:r>
            <a:r>
              <a:rPr lang="en-US" sz="6000" dirty="0" err="1" smtClean="0"/>
              <a:t>vistazo</a:t>
            </a:r>
            <a:r>
              <a:rPr lang="en-US" sz="6000" dirty="0" smtClean="0"/>
              <a:t> a la </a:t>
            </a:r>
            <a:r>
              <a:rPr lang="en-US" sz="6000" dirty="0" err="1" smtClean="0"/>
              <a:t>herramienta</a:t>
            </a:r>
            <a:endParaRPr lang="en-US" sz="6000" dirty="0"/>
          </a:p>
        </p:txBody>
      </p:sp>
    </p:spTree>
    <p:extLst>
      <p:ext uri="{BB962C8B-B14F-4D97-AF65-F5344CB8AC3E}">
        <p14:creationId xmlns:p14="http://schemas.microsoft.com/office/powerpoint/2010/main" val="332884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900" y="1690934"/>
            <a:ext cx="5533741" cy="4696580"/>
          </a:xfrm>
          <a:prstGeom prst="rect">
            <a:avLst/>
          </a:prstGeom>
          <a:noFill/>
          <a:ln w="76200">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tIns="89642" bIns="89642" rtlCol="0" anchor="t"/>
          <a:lstStyle/>
          <a:p>
            <a:pPr algn="ctr" defTabSz="914367">
              <a:defRPr/>
            </a:pPr>
            <a:r>
              <a:rPr lang="en-US" sz="1765" dirty="0">
                <a:solidFill>
                  <a:srgbClr val="0078D7"/>
                </a:solidFill>
                <a:latin typeface="Segoe UI Semibold" panose="020B0702040204020203" pitchFamily="34" charset="0"/>
                <a:ea typeface="Segoe UI" pitchFamily="34" charset="0"/>
                <a:cs typeface="Segoe UI Semibold" panose="020B0702040204020203" pitchFamily="34" charset="0"/>
              </a:rPr>
              <a:t>Universal App Package</a:t>
            </a:r>
          </a:p>
        </p:txBody>
      </p:sp>
      <p:sp>
        <p:nvSpPr>
          <p:cNvPr id="6" name="TextBox 5"/>
          <p:cNvSpPr txBox="1"/>
          <p:nvPr/>
        </p:nvSpPr>
        <p:spPr>
          <a:xfrm>
            <a:off x="6544214" y="2084364"/>
            <a:ext cx="5527168" cy="2893100"/>
          </a:xfrm>
          <a:prstGeom prst="rect">
            <a:avLst/>
          </a:prstGeom>
          <a:noFill/>
        </p:spPr>
        <p:txBody>
          <a:bodyPr wrap="square" rtlCol="0">
            <a:spAutoFit/>
          </a:bodyPr>
          <a:lstStyle/>
          <a:p>
            <a:pPr marL="0" lvl="1" defTabSz="914367">
              <a:spcAft>
                <a:spcPts val="882"/>
              </a:spcAft>
              <a:defRPr/>
            </a:pPr>
            <a:r>
              <a:rPr lang="en-US" sz="3529" dirty="0" err="1" smtClean="0">
                <a:gradFill>
                  <a:gsLst>
                    <a:gs pos="1250">
                      <a:srgbClr val="0078D7"/>
                    </a:gs>
                    <a:gs pos="99000">
                      <a:srgbClr val="0078D7"/>
                    </a:gs>
                  </a:gsLst>
                  <a:lin ang="5400000" scaled="0"/>
                </a:gradFill>
                <a:latin typeface="Segoe UI Light"/>
              </a:rPr>
              <a:t>Beneficios</a:t>
            </a:r>
            <a:r>
              <a:rPr lang="en-US" sz="3529" dirty="0" smtClean="0">
                <a:gradFill>
                  <a:gsLst>
                    <a:gs pos="1250">
                      <a:srgbClr val="0078D7"/>
                    </a:gs>
                    <a:gs pos="99000">
                      <a:srgbClr val="0078D7"/>
                    </a:gs>
                  </a:gsLst>
                  <a:lin ang="5400000" scaled="0"/>
                </a:gradFill>
                <a:latin typeface="Segoe UI Light"/>
              </a:rPr>
              <a:t> </a:t>
            </a:r>
            <a:r>
              <a:rPr lang="en-US" sz="3529" dirty="0" err="1" smtClean="0">
                <a:gradFill>
                  <a:gsLst>
                    <a:gs pos="1250">
                      <a:srgbClr val="0078D7"/>
                    </a:gs>
                    <a:gs pos="99000">
                      <a:srgbClr val="0078D7"/>
                    </a:gs>
                  </a:gsLst>
                  <a:lin ang="5400000" scaled="0"/>
                </a:gradFill>
                <a:latin typeface="Segoe UI Light"/>
              </a:rPr>
              <a:t>inmediatos</a:t>
            </a:r>
            <a:r>
              <a:rPr lang="en-US" sz="3529" dirty="0" smtClean="0">
                <a:gradFill>
                  <a:gsLst>
                    <a:gs pos="1250">
                      <a:srgbClr val="0078D7"/>
                    </a:gs>
                    <a:gs pos="99000">
                      <a:srgbClr val="0078D7"/>
                    </a:gs>
                  </a:gsLst>
                  <a:lin ang="5400000" scaled="0"/>
                </a:gradFill>
                <a:latin typeface="Segoe UI Light"/>
              </a:rPr>
              <a:t>:</a:t>
            </a:r>
            <a:endParaRPr lang="en-US" sz="3529" dirty="0">
              <a:gradFill>
                <a:gsLst>
                  <a:gs pos="1250">
                    <a:srgbClr val="0078D7"/>
                  </a:gs>
                  <a:gs pos="99000">
                    <a:srgbClr val="0078D7"/>
                  </a:gs>
                </a:gsLst>
                <a:lin ang="5400000" scaled="0"/>
              </a:gradFill>
              <a:latin typeface="Segoe UI Light"/>
            </a:endParaRP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Despliegue</a:t>
            </a:r>
            <a:r>
              <a:rPr lang="en-US" sz="1961" dirty="0" smtClean="0">
                <a:gradFill>
                  <a:gsLst>
                    <a:gs pos="1250">
                      <a:srgbClr val="505050"/>
                    </a:gs>
                    <a:gs pos="100000">
                      <a:srgbClr val="505050"/>
                    </a:gs>
                  </a:gsLst>
                  <a:lin ang="5400000" scaled="0"/>
                </a:gradFill>
                <a:latin typeface="Segoe UI"/>
              </a:rPr>
              <a:t> modern</a:t>
            </a: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Actualizaciones</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sencillas</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instalaciones</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limpias</a:t>
            </a:r>
            <a:endParaRPr lang="en-US" sz="1961" dirty="0">
              <a:gradFill>
                <a:gsLst>
                  <a:gs pos="1250">
                    <a:srgbClr val="505050"/>
                  </a:gs>
                  <a:gs pos="100000">
                    <a:srgbClr val="505050"/>
                  </a:gs>
                </a:gsLst>
                <a:lin ang="5400000" scaled="0"/>
              </a:gradFill>
              <a:latin typeface="Segoe UI"/>
            </a:endParaRP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Monetizar</a:t>
            </a:r>
            <a:r>
              <a:rPr lang="en-US" sz="1961" dirty="0" smtClean="0">
                <a:gradFill>
                  <a:gsLst>
                    <a:gs pos="1250">
                      <a:srgbClr val="505050"/>
                    </a:gs>
                    <a:gs pos="100000">
                      <a:srgbClr val="505050"/>
                    </a:gs>
                  </a:gsLst>
                  <a:lin ang="5400000" scaled="0"/>
                </a:gradFill>
                <a:latin typeface="Segoe UI"/>
              </a:rPr>
              <a:t> la App </a:t>
            </a:r>
            <a:r>
              <a:rPr lang="en-US" sz="1961" dirty="0" err="1" smtClean="0">
                <a:gradFill>
                  <a:gsLst>
                    <a:gs pos="1250">
                      <a:srgbClr val="505050"/>
                    </a:gs>
                    <a:gs pos="100000">
                      <a:srgbClr val="505050"/>
                    </a:gs>
                  </a:gsLst>
                  <a:lin ang="5400000" scaled="0"/>
                </a:gradFill>
                <a:latin typeface="Segoe UI"/>
              </a:rPr>
              <a:t>vía</a:t>
            </a:r>
            <a:r>
              <a:rPr lang="en-US" sz="1961" dirty="0" smtClean="0">
                <a:gradFill>
                  <a:gsLst>
                    <a:gs pos="1250">
                      <a:srgbClr val="505050"/>
                    </a:gs>
                    <a:gs pos="100000">
                      <a:srgbClr val="505050"/>
                    </a:gs>
                  </a:gsLst>
                  <a:lin ang="5400000" scaled="0"/>
                </a:gradFill>
                <a:latin typeface="Segoe UI"/>
              </a:rPr>
              <a:t> </a:t>
            </a:r>
            <a:r>
              <a:rPr lang="en-US" sz="1961" dirty="0">
                <a:gradFill>
                  <a:gsLst>
                    <a:gs pos="1250">
                      <a:srgbClr val="505050"/>
                    </a:gs>
                    <a:gs pos="100000">
                      <a:srgbClr val="505050"/>
                    </a:gs>
                  </a:gsLst>
                  <a:lin ang="5400000" scaled="0"/>
                </a:gradFill>
                <a:latin typeface="Segoe UI"/>
              </a:rPr>
              <a:t>Windows </a:t>
            </a:r>
            <a:r>
              <a:rPr lang="en-US" sz="1961" dirty="0" smtClean="0">
                <a:gradFill>
                  <a:gsLst>
                    <a:gs pos="1250">
                      <a:srgbClr val="505050"/>
                    </a:gs>
                    <a:gs pos="100000">
                      <a:srgbClr val="505050"/>
                    </a:gs>
                  </a:gsLst>
                  <a:lin ang="5400000" scaled="0"/>
                </a:gradFill>
                <a:latin typeface="Segoe UI"/>
              </a:rPr>
              <a:t>Store</a:t>
            </a: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Ejecuta</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tu</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código</a:t>
            </a:r>
            <a:r>
              <a:rPr lang="en-US" sz="1961" dirty="0" smtClean="0">
                <a:gradFill>
                  <a:gsLst>
                    <a:gs pos="1250">
                      <a:srgbClr val="505050"/>
                    </a:gs>
                    <a:gs pos="100000">
                      <a:srgbClr val="505050"/>
                    </a:gs>
                  </a:gsLst>
                  <a:lin ang="5400000" scaled="0"/>
                </a:gradFill>
                <a:latin typeface="Segoe UI"/>
              </a:rPr>
              <a:t> actual</a:t>
            </a:r>
            <a:endParaRPr lang="en-US" sz="1961" dirty="0">
              <a:gradFill>
                <a:gsLst>
                  <a:gs pos="1250">
                    <a:srgbClr val="505050"/>
                  </a:gs>
                  <a:gs pos="100000">
                    <a:srgbClr val="505050"/>
                  </a:gs>
                </a:gsLst>
                <a:lin ang="5400000" scaled="0"/>
              </a:gradFill>
              <a:latin typeface="Segoe UI"/>
            </a:endParaRPr>
          </a:p>
          <a:p>
            <a:pPr marL="0" lvl="1" defTabSz="914367">
              <a:lnSpc>
                <a:spcPct val="90000"/>
              </a:lnSpc>
              <a:spcAft>
                <a:spcPts val="980"/>
              </a:spcAft>
              <a:buSzPct val="90000"/>
              <a:defRPr/>
            </a:pPr>
            <a:r>
              <a:rPr lang="en-US" sz="1961" dirty="0" err="1" smtClean="0">
                <a:gradFill>
                  <a:gsLst>
                    <a:gs pos="1250">
                      <a:srgbClr val="505050"/>
                    </a:gs>
                    <a:gs pos="100000">
                      <a:srgbClr val="505050"/>
                    </a:gs>
                  </a:gsLst>
                  <a:lin ang="5400000" scaled="0"/>
                </a:gradFill>
                <a:latin typeface="Segoe UI"/>
              </a:rPr>
              <a:t>Potencia</a:t>
            </a:r>
            <a:r>
              <a:rPr lang="en-US" sz="1961" dirty="0" smtClean="0">
                <a:gradFill>
                  <a:gsLst>
                    <a:gs pos="1250">
                      <a:srgbClr val="505050"/>
                    </a:gs>
                    <a:gs pos="100000">
                      <a:srgbClr val="505050"/>
                    </a:gs>
                  </a:gsLst>
                  <a:lin ang="5400000" scaled="0"/>
                </a:gradFill>
                <a:latin typeface="Segoe UI"/>
              </a:rPr>
              <a:t> la </a:t>
            </a:r>
            <a:r>
              <a:rPr lang="en-US" sz="1961" dirty="0" smtClean="0">
                <a:gradFill>
                  <a:gsLst>
                    <a:gs pos="1250">
                      <a:srgbClr val="505050"/>
                    </a:gs>
                    <a:gs pos="100000">
                      <a:srgbClr val="505050"/>
                    </a:gs>
                  </a:gsLst>
                  <a:lin ang="5400000" scaled="0"/>
                </a:gradFill>
                <a:latin typeface="Segoe UI"/>
              </a:rPr>
              <a:t>App con </a:t>
            </a:r>
            <a:r>
              <a:rPr lang="en-US" sz="1961" dirty="0" err="1" smtClean="0">
                <a:gradFill>
                  <a:gsLst>
                    <a:gs pos="1250">
                      <a:srgbClr val="505050"/>
                    </a:gs>
                    <a:gs pos="100000">
                      <a:srgbClr val="505050"/>
                    </a:gs>
                  </a:gsLst>
                  <a:lin ang="5400000" scaled="0"/>
                </a:gradFill>
                <a:latin typeface="Segoe UI"/>
              </a:rPr>
              <a:t>pequeñas</a:t>
            </a:r>
            <a:r>
              <a:rPr lang="en-US" sz="1961" dirty="0" smtClean="0">
                <a:gradFill>
                  <a:gsLst>
                    <a:gs pos="1250">
                      <a:srgbClr val="505050"/>
                    </a:gs>
                    <a:gs pos="100000">
                      <a:srgbClr val="505050"/>
                    </a:gs>
                  </a:gsLst>
                  <a:lin ang="5400000" scaled="0"/>
                </a:gradFill>
                <a:latin typeface="Segoe UI"/>
              </a:rPr>
              <a:t> </a:t>
            </a:r>
            <a:r>
              <a:rPr lang="en-US" sz="1961" dirty="0" err="1" smtClean="0">
                <a:gradFill>
                  <a:gsLst>
                    <a:gs pos="1250">
                      <a:srgbClr val="505050"/>
                    </a:gs>
                    <a:gs pos="100000">
                      <a:srgbClr val="505050"/>
                    </a:gs>
                  </a:gsLst>
                  <a:lin ang="5400000" scaled="0"/>
                </a:gradFill>
                <a:latin typeface="Segoe UI"/>
              </a:rPr>
              <a:t>cantidades</a:t>
            </a:r>
            <a:r>
              <a:rPr lang="en-US" sz="1961" dirty="0" smtClean="0">
                <a:gradFill>
                  <a:gsLst>
                    <a:gs pos="1250">
                      <a:srgbClr val="505050"/>
                    </a:gs>
                    <a:gs pos="100000">
                      <a:srgbClr val="505050"/>
                    </a:gs>
                  </a:gsLst>
                  <a:lin ang="5400000" scaled="0"/>
                </a:gradFill>
                <a:latin typeface="Segoe UI"/>
              </a:rPr>
              <a:t> de </a:t>
            </a:r>
            <a:r>
              <a:rPr lang="en-US" sz="1961" dirty="0" err="1" smtClean="0">
                <a:gradFill>
                  <a:gsLst>
                    <a:gs pos="1250">
                      <a:srgbClr val="505050"/>
                    </a:gs>
                    <a:gs pos="100000">
                      <a:srgbClr val="505050"/>
                    </a:gs>
                  </a:gsLst>
                  <a:lin ang="5400000" scaled="0"/>
                </a:gradFill>
                <a:latin typeface="Segoe UI"/>
              </a:rPr>
              <a:t>código</a:t>
            </a:r>
            <a:endParaRPr lang="en-US" sz="1961" dirty="0">
              <a:gradFill>
                <a:gsLst>
                  <a:gs pos="1250">
                    <a:srgbClr val="505050"/>
                  </a:gs>
                  <a:gs pos="100000">
                    <a:srgbClr val="505050"/>
                  </a:gs>
                </a:gsLst>
                <a:lin ang="5400000" scaled="0"/>
              </a:gradFill>
              <a:latin typeface="Segoe UI"/>
            </a:endParaRPr>
          </a:p>
        </p:txBody>
      </p:sp>
      <p:sp>
        <p:nvSpPr>
          <p:cNvPr id="3" name="Title 2"/>
          <p:cNvSpPr>
            <a:spLocks noGrp="1"/>
          </p:cNvSpPr>
          <p:nvPr>
            <p:ph type="title"/>
          </p:nvPr>
        </p:nvSpPr>
        <p:spPr/>
        <p:txBody>
          <a:bodyPr/>
          <a:lstStyle/>
          <a:p>
            <a:r>
              <a:rPr lang="en-US" dirty="0" err="1" smtClean="0"/>
              <a:t>Convertir</a:t>
            </a:r>
            <a:r>
              <a:rPr lang="en-US" dirty="0" smtClean="0"/>
              <a:t> la </a:t>
            </a:r>
            <a:r>
              <a:rPr lang="en-US" dirty="0"/>
              <a:t>App</a:t>
            </a:r>
          </a:p>
        </p:txBody>
      </p:sp>
      <p:grpSp>
        <p:nvGrpSpPr>
          <p:cNvPr id="14" name="Group 13"/>
          <p:cNvGrpSpPr/>
          <p:nvPr/>
        </p:nvGrpSpPr>
        <p:grpSpPr>
          <a:xfrm>
            <a:off x="759908" y="2279168"/>
            <a:ext cx="4887881" cy="3122813"/>
            <a:chOff x="731837" y="4868862"/>
            <a:chExt cx="2385391" cy="1524000"/>
          </a:xfrm>
        </p:grpSpPr>
        <p:sp>
          <p:nvSpPr>
            <p:cNvPr id="15" name="Rectangle 14"/>
            <p:cNvSpPr/>
            <p:nvPr/>
          </p:nvSpPr>
          <p:spPr bwMode="auto">
            <a:xfrm>
              <a:off x="731837" y="4868862"/>
              <a:ext cx="2385391" cy="1524000"/>
            </a:xfrm>
            <a:prstGeom prst="rect">
              <a:avLst/>
            </a:prstGeom>
            <a:noFill/>
            <a:ln w="381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p:cNvSpPr/>
            <p:nvPr/>
          </p:nvSpPr>
          <p:spPr bwMode="auto">
            <a:xfrm>
              <a:off x="731837" y="4868862"/>
              <a:ext cx="2385390" cy="279662"/>
            </a:xfrm>
            <a:prstGeom prst="rect">
              <a:avLst/>
            </a:prstGeom>
            <a:solidFill>
              <a:srgbClr val="50505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Classic Windows App</a:t>
              </a:r>
            </a:p>
          </p:txBody>
        </p:sp>
      </p:grpSp>
    </p:spTree>
    <p:extLst>
      <p:ext uri="{BB962C8B-B14F-4D97-AF65-F5344CB8AC3E}">
        <p14:creationId xmlns:p14="http://schemas.microsoft.com/office/powerpoint/2010/main" val="3960649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A11EA6-2FC2-46BC-88D1-DD1545DDA3D6}">
  <ds:schemaRefs>
    <ds:schemaRef ds:uri="http://schemas.microsoft.com/sharepoint/v3/contenttype/forms"/>
  </ds:schemaRefs>
</ds:datastoreItem>
</file>

<file path=customXml/itemProps2.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599</Words>
  <Application>Microsoft Office PowerPoint</Application>
  <PresentationFormat>Panorámica</PresentationFormat>
  <Paragraphs>92</Paragraphs>
  <Slides>14</Slides>
  <Notes>7</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Aller</vt:lpstr>
      <vt:lpstr>Arial</vt:lpstr>
      <vt:lpstr>Calibri</vt:lpstr>
      <vt:lpstr>Consolas</vt:lpstr>
      <vt:lpstr>Segoe UI</vt:lpstr>
      <vt:lpstr>Segoe UI Light</vt:lpstr>
      <vt:lpstr>Segoe UI Semibold</vt:lpstr>
      <vt:lpstr>Segoe UI Semilight</vt:lpstr>
      <vt:lpstr>Times New Roman</vt:lpstr>
      <vt:lpstr>Wingdings</vt:lpstr>
      <vt:lpstr>PPT%20Theme</vt:lpstr>
      <vt:lpstr>Desktop App Converter aka Project Centennial</vt:lpstr>
      <vt:lpstr>Javier Suárez Ruiz</vt:lpstr>
      <vt:lpstr>Presentación de PowerPoint</vt:lpstr>
      <vt:lpstr>¿Project Centennial?</vt:lpstr>
      <vt:lpstr>¿Qué es Project Centennial? </vt:lpstr>
      <vt:lpstr>Workflow</vt:lpstr>
      <vt:lpstr>Aplicación de escritorio Win32</vt:lpstr>
      <vt:lpstr>La aplicación clásica de escritorio y primer vistazo a la herramienta</vt:lpstr>
      <vt:lpstr>Convertir la App</vt:lpstr>
      <vt:lpstr>Convertir la App</vt:lpstr>
      <vt:lpstr>Pero…¿cómo funciona?</vt:lpstr>
      <vt:lpstr>Puente a la plataforma Universal Windows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2016-04-20T17:33:41Z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