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39"/>
  </p:notesMasterIdLst>
  <p:handoutMasterIdLst>
    <p:handoutMasterId r:id="rId40"/>
  </p:handoutMasterIdLst>
  <p:sldIdLst>
    <p:sldId id="800" r:id="rId3"/>
    <p:sldId id="824" r:id="rId4"/>
    <p:sldId id="827" r:id="rId5"/>
    <p:sldId id="825" r:id="rId6"/>
    <p:sldId id="816" r:id="rId7"/>
    <p:sldId id="826" r:id="rId8"/>
    <p:sldId id="844" r:id="rId9"/>
    <p:sldId id="843" r:id="rId10"/>
    <p:sldId id="845" r:id="rId11"/>
    <p:sldId id="839" r:id="rId12"/>
    <p:sldId id="814" r:id="rId13"/>
    <p:sldId id="840" r:id="rId14"/>
    <p:sldId id="846" r:id="rId15"/>
    <p:sldId id="817" r:id="rId16"/>
    <p:sldId id="818" r:id="rId17"/>
    <p:sldId id="841" r:id="rId18"/>
    <p:sldId id="822" r:id="rId19"/>
    <p:sldId id="829" r:id="rId20"/>
    <p:sldId id="830" r:id="rId21"/>
    <p:sldId id="831" r:id="rId22"/>
    <p:sldId id="821" r:id="rId23"/>
    <p:sldId id="849" r:id="rId24"/>
    <p:sldId id="850" r:id="rId25"/>
    <p:sldId id="832" r:id="rId26"/>
    <p:sldId id="834" r:id="rId27"/>
    <p:sldId id="835" r:id="rId28"/>
    <p:sldId id="836" r:id="rId29"/>
    <p:sldId id="695" r:id="rId30"/>
    <p:sldId id="842" r:id="rId31"/>
    <p:sldId id="828" r:id="rId32"/>
    <p:sldId id="815" r:id="rId33"/>
    <p:sldId id="820" r:id="rId34"/>
    <p:sldId id="805" r:id="rId35"/>
    <p:sldId id="837" r:id="rId36"/>
    <p:sldId id="838" r:id="rId37"/>
    <p:sldId id="804"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8" autoAdjust="0"/>
    <p:restoredTop sz="65708" autoAdjust="0"/>
  </p:normalViewPr>
  <p:slideViewPr>
    <p:cSldViewPr snapToGrid="0">
      <p:cViewPr varScale="1">
        <p:scale>
          <a:sx n="101" d="100"/>
          <a:sy n="101" d="100"/>
        </p:scale>
        <p:origin x="1536" y="96"/>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88" d="100"/>
          <a:sy n="88" d="100"/>
        </p:scale>
        <p:origin x="3822"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11/4/2013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11/4/2013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Anyone hear of </a:t>
            </a:r>
            <a:r>
              <a:rPr lang="en-US" dirty="0" err="1" smtClean="0"/>
              <a:t>WebSockets</a:t>
            </a:r>
            <a:r>
              <a:rPr lang="en-US" dirty="0" smtClean="0"/>
              <a:t>?  Socket I/O in node?</a:t>
            </a:r>
          </a:p>
          <a:p>
            <a:endParaRPr lang="en-US" dirty="0" smtClean="0"/>
          </a:p>
          <a:p>
            <a:r>
              <a:rPr lang="en-US" dirty="0" err="1" smtClean="0"/>
              <a:t>SignalR</a:t>
            </a:r>
            <a:r>
              <a:rPr lang="en-US" baseline="0" dirty="0" smtClean="0"/>
              <a:t> is </a:t>
            </a:r>
            <a:r>
              <a:rPr lang="en-US" baseline="0" dirty="0" err="1" smtClean="0"/>
              <a:t>Realtime</a:t>
            </a:r>
            <a:r>
              <a:rPr lang="en-US" baseline="0" dirty="0" smtClean="0"/>
              <a:t> for </a:t>
            </a:r>
            <a:r>
              <a:rPr lang="en-US" baseline="0" dirty="0" err="1" smtClean="0"/>
              <a:t>.Net</a:t>
            </a:r>
            <a:endParaRPr lang="en-US" baseline="0" dirty="0" smtClean="0"/>
          </a:p>
          <a:p>
            <a:endParaRPr lang="en-US" baseline="0" dirty="0" smtClean="0"/>
          </a:p>
          <a:p>
            <a:r>
              <a:rPr lang="en-US" baseline="0" dirty="0" smtClean="0"/>
              <a:t>Abstraction, you don’t have to learn the </a:t>
            </a:r>
            <a:r>
              <a:rPr lang="en-US" baseline="0" dirty="0" err="1" smtClean="0"/>
              <a:t>innerworkings</a:t>
            </a:r>
            <a:r>
              <a:rPr lang="en-US" baseline="0" dirty="0" smtClean="0"/>
              <a:t> of communications and code the logic to figure out the best way.</a:t>
            </a:r>
          </a:p>
          <a:p>
            <a:endParaRPr lang="en-US" baseline="0" dirty="0" smtClean="0"/>
          </a:p>
          <a:p>
            <a:r>
              <a:rPr lang="en-US" baseline="0" dirty="0" err="1" smtClean="0"/>
              <a:t>Websocket</a:t>
            </a:r>
            <a:endParaRPr lang="en-US" baseline="0" dirty="0" smtClean="0"/>
          </a:p>
          <a:p>
            <a:r>
              <a:rPr lang="en-US" baseline="0" dirty="0" smtClean="0"/>
              <a:t>Services</a:t>
            </a:r>
          </a:p>
          <a:p>
            <a:r>
              <a:rPr lang="en-US" baseline="0" dirty="0" smtClean="0"/>
              <a:t>Events</a:t>
            </a:r>
          </a:p>
          <a:p>
            <a:endParaRPr lang="en-US" baseline="0" dirty="0" smtClean="0"/>
          </a:p>
          <a:p>
            <a:r>
              <a:rPr lang="en-US" baseline="0" dirty="0" smtClean="0"/>
              <a:t>Long Polling (lowest level)</a:t>
            </a:r>
          </a:p>
          <a:p>
            <a:endParaRPr lang="en-US" baseline="0" dirty="0" smtClean="0"/>
          </a:p>
          <a:p>
            <a:r>
              <a:rPr lang="en-US" sz="1600" b="0" i="0" kern="1200" dirty="0" smtClean="0">
                <a:solidFill>
                  <a:schemeClr val="tx1"/>
                </a:solidFill>
                <a:effectLst/>
                <a:latin typeface="Segoe UI" pitchFamily="34" charset="0"/>
                <a:ea typeface="+mn-ea"/>
                <a:cs typeface="+mn-cs"/>
              </a:rPr>
              <a:t>Like to provide real-time client-server communications in a way that works cross-browser and doesn't require an advanced degree in JavaScript? Time for </a:t>
            </a:r>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handles the tricky client-server communications with automatic protocol fallback, so you can focus on the fun. You'll take a look at some applications, from business sites to games, and see how recent updates make it even easier to bring </a:t>
            </a:r>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into your applications.</a:t>
            </a:r>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22709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I have </a:t>
            </a:r>
            <a:r>
              <a:rPr lang="en-US" dirty="0" err="1" smtClean="0"/>
              <a:t>persistant</a:t>
            </a:r>
            <a:r>
              <a:rPr lang="en-US" dirty="0" smtClean="0"/>
              <a:t> stateless connections?</a:t>
            </a:r>
            <a:r>
              <a:rPr lang="en-US" baseline="0" dirty="0" smtClean="0"/>
              <a:t>  </a:t>
            </a:r>
            <a:r>
              <a:rPr lang="en-US" baseline="0" dirty="0" err="1" smtClean="0"/>
              <a:t>Isnt</a:t>
            </a:r>
            <a:r>
              <a:rPr lang="en-US" baseline="0" dirty="0" smtClean="0"/>
              <a:t> that an oxymoron?</a:t>
            </a:r>
          </a:p>
          <a:p>
            <a:endParaRPr lang="en-US" baseline="0" dirty="0" smtClean="0"/>
          </a:p>
          <a:p>
            <a:pPr fontAlgn="base"/>
            <a:r>
              <a:rPr lang="en-US" sz="1600" b="0" i="0" kern="1200" dirty="0" smtClean="0">
                <a:solidFill>
                  <a:schemeClr val="tx1"/>
                </a:solidFill>
                <a:effectLst/>
                <a:latin typeface="Segoe UI" pitchFamily="34" charset="0"/>
                <a:ea typeface="+mn-ea"/>
                <a:cs typeface="+mn-cs"/>
              </a:rPr>
              <a:t>ASP.NET </a:t>
            </a:r>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is a new library for ASP.NET developers that simplifies the process of adding real-time web functionality to applications. Real-time web functionality is the ability to have server-side code push content to connected clients instantly as it becomes available, rather than having the server wait for a client to request new data.</a:t>
            </a:r>
          </a:p>
          <a:p>
            <a:pPr fontAlgn="base"/>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can be used to add any sort of "real-time" web functionality to your ASP.NET application. While chat is often used as an example, you can do a whole lot more. Any time a user refreshes a web page to see new data, or the page implements long polling to retrieve new data, it is a candidate for using </a:t>
            </a:r>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Examples include dashboards and monitoring applications, collaborative applications (such as simultaneous editing of documents), job progress updates, and </a:t>
            </a:r>
            <a:r>
              <a:rPr lang="en-US" sz="1600" b="0" i="0" kern="1200" dirty="0" err="1" smtClean="0">
                <a:solidFill>
                  <a:schemeClr val="tx1"/>
                </a:solidFill>
                <a:effectLst/>
                <a:latin typeface="Segoe UI" pitchFamily="34" charset="0"/>
                <a:ea typeface="+mn-ea"/>
                <a:cs typeface="+mn-cs"/>
              </a:rPr>
              <a:t>realtime</a:t>
            </a:r>
            <a:r>
              <a:rPr lang="en-US" sz="1600" b="0" i="0" kern="1200" dirty="0" smtClean="0">
                <a:solidFill>
                  <a:schemeClr val="tx1"/>
                </a:solidFill>
                <a:effectLst/>
                <a:latin typeface="Segoe UI" pitchFamily="34" charset="0"/>
                <a:ea typeface="+mn-ea"/>
                <a:cs typeface="+mn-cs"/>
              </a:rPr>
              <a:t> forms.</a:t>
            </a:r>
          </a:p>
          <a:p>
            <a:endParaRPr lang="en-US" dirty="0" smtClean="0"/>
          </a:p>
          <a:p>
            <a:endParaRPr lang="en-US" dirty="0" smtClean="0"/>
          </a:p>
          <a:p>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provides a simple API for creating server-to-client remote procedure calls (RPC) that call JavaScript functions in client browsers from server-side .NET code. </a:t>
            </a:r>
            <a:r>
              <a:rPr lang="en-US" sz="1600" b="0" i="0" kern="1200" dirty="0" err="1" smtClean="0">
                <a:solidFill>
                  <a:schemeClr val="tx1"/>
                </a:solidFill>
                <a:effectLst/>
                <a:latin typeface="Segoe UI" pitchFamily="34" charset="0"/>
                <a:ea typeface="+mn-ea"/>
                <a:cs typeface="+mn-cs"/>
              </a:rPr>
              <a:t>SignalR</a:t>
            </a:r>
            <a:r>
              <a:rPr lang="en-US" sz="1600" b="0" i="0" kern="1200" dirty="0" smtClean="0">
                <a:solidFill>
                  <a:schemeClr val="tx1"/>
                </a:solidFill>
                <a:effectLst/>
                <a:latin typeface="Segoe UI" pitchFamily="34" charset="0"/>
                <a:ea typeface="+mn-ea"/>
                <a:cs typeface="+mn-cs"/>
              </a:rPr>
              <a:t> also includes API for connection management (for instance, connect and disconnect events), and grouping connections.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7083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98049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7146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mariba</a:t>
            </a:r>
            <a:r>
              <a:rPr lang="en-US" dirty="0" smtClean="0"/>
              <a:t> castanet?</a:t>
            </a:r>
          </a:p>
          <a:p>
            <a:endParaRPr lang="en-US" dirty="0" smtClean="0"/>
          </a:p>
          <a:p>
            <a:r>
              <a:rPr lang="en-US" dirty="0" smtClean="0"/>
              <a:t>Nancy</a:t>
            </a:r>
          </a:p>
          <a:p>
            <a:r>
              <a:rPr lang="en-US" dirty="0" smtClean="0"/>
              <a:t>Sinatra</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410695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962536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905218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204856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24624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380115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81652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4061788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50054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048083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303075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420068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70853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737729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28</a:t>
            </a:fld>
            <a:endParaRPr lang="en-US"/>
          </a:p>
        </p:txBody>
      </p:sp>
    </p:spTree>
    <p:extLst>
      <p:ext uri="{BB962C8B-B14F-4D97-AF65-F5344CB8AC3E}">
        <p14:creationId xmlns:p14="http://schemas.microsoft.com/office/powerpoint/2010/main" val="2983885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634496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248328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634358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32</a:t>
            </a:fld>
            <a:endParaRPr lang="en-US"/>
          </a:p>
        </p:txBody>
      </p:sp>
    </p:spTree>
    <p:extLst>
      <p:ext uri="{BB962C8B-B14F-4D97-AF65-F5344CB8AC3E}">
        <p14:creationId xmlns:p14="http://schemas.microsoft.com/office/powerpoint/2010/main" val="2481624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34564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96629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5</a:t>
            </a:fld>
            <a:endParaRPr lang="en-US"/>
          </a:p>
        </p:txBody>
      </p:sp>
    </p:spTree>
    <p:extLst>
      <p:ext uri="{BB962C8B-B14F-4D97-AF65-F5344CB8AC3E}">
        <p14:creationId xmlns:p14="http://schemas.microsoft.com/office/powerpoint/2010/main" val="216994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5357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85602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872303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9</a:t>
            </a:fld>
            <a:endParaRPr lang="en-US"/>
          </a:p>
        </p:txBody>
      </p:sp>
    </p:spTree>
    <p:extLst>
      <p:ext uri="{BB962C8B-B14F-4D97-AF65-F5344CB8AC3E}">
        <p14:creationId xmlns:p14="http://schemas.microsoft.com/office/powerpoint/2010/main" val="2036704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11/4/2013</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11/4/2013</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11/4/2013</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11/4/2013</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11/4/2013</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11/4/2013</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11/4/2013</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11/4/2013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11/4/2013</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11/4/2013</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11/4/2013</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11/4/2013</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11/4/2013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11/4/2013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11/4/2013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11/4/2013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11/4/2013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11/4/2013</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11/4/2013</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11/4/2013</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11/4/2013</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11/4/2013</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11/4/2013</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11/4/2013</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11/4/2013</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11/4/2013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11/4/2013</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11/4/2013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11/4/2013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emo">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3571876"/>
            <a:ext cx="8382000" cy="619125"/>
          </a:xfrm>
        </p:spPr>
        <p:txBody>
          <a:bodyPr>
            <a:normAutofit/>
          </a:bodyPr>
          <a:lstStyle>
            <a:lvl1pPr marL="0" indent="0">
              <a:buNone/>
              <a:defRPr sz="3800" spc="0" baseline="0">
                <a:solidFill>
                  <a:schemeClr val="bg1"/>
                </a:solidFill>
              </a:defRPr>
            </a:lvl1pPr>
            <a:lvl2pPr marL="512064" indent="0">
              <a:buNone/>
              <a:defRPr>
                <a:solidFill>
                  <a:schemeClr val="bg1"/>
                </a:solidFill>
              </a:defRPr>
            </a:lvl2pPr>
            <a:lvl3pPr marL="1024128" indent="0">
              <a:buNone/>
              <a:defRPr>
                <a:solidFill>
                  <a:schemeClr val="bg1"/>
                </a:solidFill>
              </a:defRPr>
            </a:lvl3pPr>
            <a:lvl4pPr marL="1536192" indent="0">
              <a:buNone/>
              <a:defRPr>
                <a:solidFill>
                  <a:schemeClr val="bg1"/>
                </a:solidFill>
              </a:defRPr>
            </a:lvl4pPr>
            <a:lvl5pPr marL="2048256" indent="0">
              <a:buNone/>
              <a:defRPr>
                <a:solidFill>
                  <a:schemeClr val="bg1"/>
                </a:solidFill>
              </a:defRPr>
            </a:lvl5pPr>
          </a:lstStyle>
          <a:p>
            <a:pPr lvl="0"/>
            <a:r>
              <a:rPr lang="en-US" dirty="0" smtClean="0"/>
              <a:t>Click to edit text</a:t>
            </a:r>
          </a:p>
        </p:txBody>
      </p:sp>
      <p:sp>
        <p:nvSpPr>
          <p:cNvPr id="8" name="Title 4"/>
          <p:cNvSpPr>
            <a:spLocks noGrp="1"/>
          </p:cNvSpPr>
          <p:nvPr>
            <p:ph type="title"/>
          </p:nvPr>
        </p:nvSpPr>
        <p:spPr>
          <a:xfrm>
            <a:off x="476250" y="238125"/>
            <a:ext cx="7467600" cy="387798"/>
          </a:xfrm>
        </p:spPr>
        <p:txBody>
          <a:bodyPr/>
          <a:lstStyle>
            <a:lvl1pPr>
              <a:defRPr spc="0" baseline="0">
                <a:solidFill>
                  <a:schemeClr val="bg1"/>
                </a:solidFill>
              </a:defRPr>
            </a:lvl1pPr>
          </a:lstStyle>
          <a:p>
            <a:r>
              <a:rPr lang="en-US" dirty="0" smtClean="0"/>
              <a:t>Demo</a:t>
            </a:r>
            <a:endParaRPr lang="en-US" dirty="0"/>
          </a:p>
        </p:txBody>
      </p:sp>
      <p:sp>
        <p:nvSpPr>
          <p:cNvPr id="5" name="TextBox 4"/>
          <p:cNvSpPr txBox="1"/>
          <p:nvPr userDrawn="1"/>
        </p:nvSpPr>
        <p:spPr>
          <a:xfrm>
            <a:off x="485322" y="1975998"/>
            <a:ext cx="1979132" cy="895630"/>
          </a:xfrm>
          <a:prstGeom prst="rect">
            <a:avLst/>
          </a:prstGeom>
          <a:noFill/>
        </p:spPr>
        <p:txBody>
          <a:bodyPr wrap="none" lIns="64008" tIns="32004" rIns="64008" bIns="32004" rtlCol="0">
            <a:spAutoFit/>
          </a:bodyPr>
          <a:lstStyle/>
          <a:p>
            <a:r>
              <a:rPr lang="en-GB" sz="5400" b="0" kern="1200" spc="0" baseline="0" dirty="0" smtClean="0">
                <a:solidFill>
                  <a:schemeClr val="bg1"/>
                </a:solidFill>
                <a:latin typeface="+mj-lt"/>
                <a:ea typeface="+mj-ea"/>
                <a:cs typeface="+mj-cs"/>
              </a:rPr>
              <a:t>Demo</a:t>
            </a:r>
            <a:endParaRPr lang="en-GB" sz="4500" b="0" kern="1200" spc="0" baseline="0" dirty="0">
              <a:solidFill>
                <a:schemeClr val="bg1"/>
              </a:solidFill>
              <a:latin typeface="+mj-lt"/>
              <a:ea typeface="+mj-ea"/>
              <a:cs typeface="+mj-cs"/>
            </a:endParaRPr>
          </a:p>
        </p:txBody>
      </p:sp>
    </p:spTree>
    <p:extLst>
      <p:ext uri="{BB962C8B-B14F-4D97-AF65-F5344CB8AC3E}">
        <p14:creationId xmlns:p14="http://schemas.microsoft.com/office/powerpoint/2010/main" val="126152757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11/4/2013</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11/4/2013</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54410"/>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
        <p:nvSpPr>
          <p:cNvPr id="8" name="Rectangle 7"/>
          <p:cNvSpPr/>
          <p:nvPr userDrawn="1"/>
        </p:nvSpPr>
        <p:spPr>
          <a:xfrm>
            <a:off x="1189515" y="4797211"/>
            <a:ext cx="33664" cy="46166"/>
          </a:xfrm>
          <a:prstGeom prst="rect">
            <a:avLst/>
          </a:prstGeom>
        </p:spPr>
        <p:txBody>
          <a:bodyPr wrap="none" lIns="0" tIns="0" rIns="0" bIns="0">
            <a:spAutoFit/>
          </a:bodyPr>
          <a:lstStyle/>
          <a:p>
            <a:r>
              <a:rPr lang="en-US" sz="300" baseline="0" dirty="0" smtClean="0">
                <a:solidFill>
                  <a:schemeClr val="tx1">
                    <a:lumMod val="50000"/>
                    <a:lumOff val="50000"/>
                  </a:schemeClr>
                </a:solidFill>
              </a:rPr>
              <a:t>®</a:t>
            </a:r>
            <a:endParaRPr lang="en-US" sz="300" baseline="0" dirty="0">
              <a:solidFill>
                <a:schemeClr val="tx1">
                  <a:lumMod val="50000"/>
                  <a:lumOff val="50000"/>
                </a:schemeClr>
              </a:solidFill>
            </a:endParaRPr>
          </a:p>
        </p:txBody>
      </p:sp>
    </p:spTree>
    <p:extLst>
      <p:ext uri="{BB962C8B-B14F-4D97-AF65-F5344CB8AC3E}">
        <p14:creationId xmlns:p14="http://schemas.microsoft.com/office/powerpoint/2010/main" val="237798095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54410"/>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388245" y="4751983"/>
            <a:ext cx="1326702" cy="207749"/>
            <a:chOff x="517525" y="5956427"/>
            <a:chExt cx="1768475" cy="276998"/>
          </a:xfrm>
        </p:grpSpPr>
        <p:sp>
          <p:nvSpPr>
            <p:cNvPr id="7" name="TextBox 6"/>
            <p:cNvSpPr txBox="1"/>
            <p:nvPr userDrawn="1"/>
          </p:nvSpPr>
          <p:spPr>
            <a:xfrm>
              <a:off x="517525" y="5956427"/>
              <a:ext cx="1768475" cy="276998"/>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1500" dirty="0" smtClean="0">
                  <a:solidFill>
                    <a:schemeClr val="tx1">
                      <a:lumMod val="50000"/>
                      <a:lumOff val="50000"/>
                    </a:schemeClr>
                  </a:solidFill>
                </a:rPr>
                <a:t>Microsoft /web</a:t>
              </a:r>
              <a:endParaRPr lang="en-US" sz="1500" baseline="0" dirty="0">
                <a:solidFill>
                  <a:schemeClr val="tx1">
                    <a:lumMod val="50000"/>
                    <a:lumOff val="50000"/>
                  </a:schemeClr>
                </a:solidFill>
              </a:endParaRPr>
            </a:p>
          </p:txBody>
        </p:sp>
        <p:sp>
          <p:nvSpPr>
            <p:cNvPr id="8" name="Rectangle 7"/>
            <p:cNvSpPr/>
            <p:nvPr userDrawn="1"/>
          </p:nvSpPr>
          <p:spPr>
            <a:xfrm>
              <a:off x="1585619" y="6016778"/>
              <a:ext cx="44874" cy="61555"/>
            </a:xfrm>
            <a:prstGeom prst="rect">
              <a:avLst/>
            </a:prstGeom>
          </p:spPr>
          <p:txBody>
            <a:bodyPr wrap="none" lIns="0" tIns="0" rIns="0" bIns="0">
              <a:spAutoFit/>
            </a:bodyPr>
            <a:lstStyle/>
            <a:p>
              <a:r>
                <a:rPr lang="en-US" sz="300" baseline="0" dirty="0" smtClean="0">
                  <a:solidFill>
                    <a:schemeClr val="tx1">
                      <a:lumMod val="50000"/>
                      <a:lumOff val="50000"/>
                    </a:schemeClr>
                  </a:solidFill>
                </a:rPr>
                <a:t>®</a:t>
              </a:r>
              <a:endParaRPr lang="en-US" sz="300" baseline="0" dirty="0">
                <a:solidFill>
                  <a:schemeClr val="tx1">
                    <a:lumMod val="50000"/>
                    <a:lumOff val="50000"/>
                  </a:schemeClr>
                </a:solidFill>
              </a:endParaRPr>
            </a:p>
          </p:txBody>
        </p:sp>
      </p:grpSp>
    </p:spTree>
    <p:extLst>
      <p:ext uri="{BB962C8B-B14F-4D97-AF65-F5344CB8AC3E}">
        <p14:creationId xmlns:p14="http://schemas.microsoft.com/office/powerpoint/2010/main" val="99218660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11/4/2013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2968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457507"/>
            <a:ext cx="7680340" cy="87254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47253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11/4/2013</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11/4/2013</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11/4/2013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image" Target="../media/image9.png"/><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theme" Target="../theme/theme2.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11/4/2013</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65" r:id="rId40"/>
    <p:sldLayoutId id="2147484468" r:id="rId41"/>
    <p:sldLayoutId id="2147484469" r:id="rId42"/>
    <p:sldLayoutId id="2147484471" r:id="rId43"/>
    <p:sldLayoutId id="2147484473" r:id="rId44"/>
    <p:sldLayoutId id="2147484474" r:id="rId45"/>
    <p:sldLayoutId id="2147484475" r:id="rId46"/>
    <p:sldLayoutId id="2147484476" r:id="rId47"/>
    <p:sldLayoutId id="2147484478" r:id="rId48"/>
    <p:sldLayoutId id="2147484479" r:id="rId49"/>
    <p:sldLayoutId id="2147484480" r:id="rId50"/>
    <p:sldLayoutId id="2147484481" r:id="rId51"/>
    <p:sldLayoutId id="2147484482" r:id="rId52"/>
    <p:sldLayoutId id="2147484483" r:id="rId53"/>
    <p:sldLayoutId id="2147484487" r:id="rId54"/>
    <p:sldLayoutId id="2147484488" r:id="rId55"/>
    <p:sldLayoutId id="2147484490" r:id="rId56"/>
    <p:sldLayoutId id="2147484491" r:id="rId57"/>
    <p:sldLayoutId id="2147484493" r:id="rId58"/>
    <p:sldLayoutId id="2147484494" r:id="rId59"/>
    <p:sldLayoutId id="2147484495" r:id="rId60"/>
    <p:sldLayoutId id="2147484496" r:id="rId61"/>
    <p:sldLayoutId id="2147484497" r:id="rId62"/>
    <p:sldLayoutId id="2147484498" r:id="rId63"/>
    <p:sldLayoutId id="2147484500" r:id="rId64"/>
    <p:sldLayoutId id="2147484501" r:id="rId65"/>
    <p:sldLayoutId id="2147484502" r:id="rId66"/>
    <p:sldLayoutId id="2147484505" r:id="rId67"/>
    <p:sldLayoutId id="2147484506" r:id="rId68"/>
    <p:sldLayoutId id="2147484509" r:id="rId69"/>
    <p:sldLayoutId id="2147484518" r:id="rId70"/>
    <p:sldLayoutId id="2147484524" r:id="rId71"/>
    <p:sldLayoutId id="2147484525" r:id="rId72"/>
    <p:sldLayoutId id="2147484526" r:id="rId73"/>
    <p:sldLayoutId id="2147484549" r:id="rId74"/>
    <p:sldLayoutId id="2147484550" r:id="rId75"/>
    <p:sldLayoutId id="2147484556" r:id="rId76"/>
    <p:sldLayoutId id="2147484558" r:id="rId77"/>
    <p:sldLayoutId id="2147484559" r:id="rId78"/>
    <p:sldLayoutId id="2147484560" r:id="rId7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signalr" TargetMode="External"/><Relationship Id="rId2" Type="http://schemas.openxmlformats.org/officeDocument/2006/relationships/notesSlide" Target="../notesSlides/notesSlide12.xml"/><Relationship Id="rId1" Type="http://schemas.openxmlformats.org/officeDocument/2006/relationships/slideLayout" Target="../slideLayouts/slideLayout76.xml"/><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oleObject" Target="../embeddings/oleObject2.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5.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hyperlink" Target="http://www.javiersuarezruiz.wordpress.com/" TargetMode="External"/><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1292662"/>
          </a:xfrm>
        </p:spPr>
        <p:txBody>
          <a:bodyPr/>
          <a:lstStyle/>
          <a:p>
            <a:pPr algn="ctr"/>
            <a:r>
              <a:rPr lang="en-US" sz="4000" dirty="0" err="1" smtClean="0">
                <a:latin typeface="Segoe WP SemiLight"/>
                <a:cs typeface="Segoe WP SemiLight"/>
              </a:rPr>
              <a:t>SignalR</a:t>
            </a:r>
            <a:r>
              <a:rPr lang="en-US" sz="4000" dirty="0" smtClean="0">
                <a:latin typeface="Segoe WP SemiLight"/>
                <a:cs typeface="Segoe WP SemiLight"/>
              </a:rPr>
              <a:t> y Apps </a:t>
            </a:r>
            <a:r>
              <a:rPr lang="en-US" sz="4000" dirty="0" err="1" smtClean="0">
                <a:latin typeface="Segoe WP SemiLight"/>
                <a:cs typeface="Segoe WP SemiLight"/>
              </a:rPr>
              <a:t>móviles</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18" y="1"/>
            <a:ext cx="7749152" cy="5143500"/>
          </a:xfrm>
          <a:prstGeom prst="rect">
            <a:avLst/>
          </a:prstGeom>
        </p:spPr>
      </p:pic>
      <p:sp>
        <p:nvSpPr>
          <p:cNvPr id="11" name="Rectángulo 10"/>
          <p:cNvSpPr/>
          <p:nvPr/>
        </p:nvSpPr>
        <p:spPr>
          <a:xfrm>
            <a:off x="4996833" y="3823640"/>
            <a:ext cx="4147167"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007177" y="4227934"/>
            <a:ext cx="4136823"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pPr algn="ctr"/>
            <a:r>
              <a:rPr lang="en-US" sz="3200" dirty="0" err="1" smtClean="0">
                <a:solidFill>
                  <a:srgbClr val="FFFFFF"/>
                </a:solidFill>
                <a:latin typeface="Segoe WP Light"/>
                <a:cs typeface="Segoe WP Light"/>
              </a:rPr>
              <a:t>CartujaDotNet</a:t>
            </a:r>
            <a:endParaRPr lang="en-US" sz="3200" dirty="0">
              <a:solidFill>
                <a:srgbClr val="FFFFFF"/>
              </a:solidFill>
              <a:latin typeface="Segoe WP Light"/>
              <a:cs typeface="Segoe WP Light"/>
            </a:endParaRPr>
          </a:p>
        </p:txBody>
      </p:sp>
      <p:sp>
        <p:nvSpPr>
          <p:cNvPr id="6" name="Title 53"/>
          <p:cNvSpPr txBox="1">
            <a:spLocks/>
          </p:cNvSpPr>
          <p:nvPr/>
        </p:nvSpPr>
        <p:spPr>
          <a:xfrm>
            <a:off x="467544" y="1412652"/>
            <a:ext cx="3631841" cy="492443"/>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dirty="0" smtClean="0">
                <a:latin typeface="Segoe UI Light" panose="020B0502040204020203" pitchFamily="34" charset="0"/>
                <a:cs typeface="Segoe UI Light" panose="020B0502040204020203" pitchFamily="34" charset="0"/>
              </a:rPr>
              <a:t>Introducción </a:t>
            </a:r>
            <a:r>
              <a:rPr lang="es-ES" sz="1600" dirty="0">
                <a:latin typeface="Segoe UI Light" panose="020B0502040204020203" pitchFamily="34" charset="0"/>
                <a:cs typeface="Segoe UI Light" panose="020B0502040204020203" pitchFamily="34" charset="0"/>
              </a:rPr>
              <a:t>al desarrollo de </a:t>
            </a:r>
            <a:r>
              <a:rPr lang="es-ES" sz="1600" dirty="0" err="1">
                <a:latin typeface="Segoe UI Light" panose="020B0502040204020203" pitchFamily="34" charset="0"/>
                <a:cs typeface="Segoe UI Light" panose="020B0502040204020203" pitchFamily="34" charset="0"/>
              </a:rPr>
              <a:t>apps</a:t>
            </a:r>
            <a:r>
              <a:rPr lang="es-ES" sz="1600" dirty="0">
                <a:latin typeface="Segoe UI Light" panose="020B0502040204020203" pitchFamily="34" charset="0"/>
                <a:cs typeface="Segoe UI Light" panose="020B0502040204020203" pitchFamily="34" charset="0"/>
              </a:rPr>
              <a:t> móviles real time haciendo uso de </a:t>
            </a:r>
            <a:r>
              <a:rPr lang="es-ES" sz="1600" dirty="0" err="1" smtClean="0">
                <a:latin typeface="Segoe UI Light" panose="020B0502040204020203" pitchFamily="34" charset="0"/>
                <a:cs typeface="Segoe UI Light" panose="020B0502040204020203" pitchFamily="34" charset="0"/>
              </a:rPr>
              <a:t>signalR</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
        <p:nvSpPr>
          <p:cNvPr id="8" name="Title 53"/>
          <p:cNvSpPr txBox="1">
            <a:spLocks/>
          </p:cNvSpPr>
          <p:nvPr/>
        </p:nvSpPr>
        <p:spPr>
          <a:xfrm>
            <a:off x="467544" y="4640599"/>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191" y="0"/>
          <a:ext cx="119063" cy="119063"/>
        </p:xfrm>
        <a:graphic>
          <a:graphicData uri="http://schemas.openxmlformats.org/presentationml/2006/ole">
            <mc:AlternateContent xmlns:mc="http://schemas.openxmlformats.org/markup-compatibility/2006">
              <mc:Choice xmlns:v="urn:schemas-microsoft-com:vml" Requires="v">
                <p:oleObj spid="_x0000_s1040"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690967" y="1839583"/>
            <a:ext cx="7678340" cy="811248"/>
          </a:xfrm>
        </p:spPr>
        <p:txBody>
          <a:bodyPr/>
          <a:lstStyle/>
          <a:p>
            <a:r>
              <a:rPr lang="en-US" dirty="0" smtClean="0"/>
              <a:t>Real-time </a:t>
            </a:r>
            <a:r>
              <a:rPr lang="en-US" dirty="0" err="1" smtClean="0">
                <a:solidFill>
                  <a:schemeClr val="bg1"/>
                </a:solidFill>
              </a:rPr>
              <a:t>SignalR</a:t>
            </a:r>
            <a:endParaRPr lang="en-US" dirty="0">
              <a:solidFill>
                <a:schemeClr val="bg1"/>
              </a:solidFill>
            </a:endParaRPr>
          </a:p>
        </p:txBody>
      </p:sp>
    </p:spTree>
    <p:extLst>
      <p:ext uri="{BB962C8B-B14F-4D97-AF65-F5344CB8AC3E}">
        <p14:creationId xmlns:p14="http://schemas.microsoft.com/office/powerpoint/2010/main" val="246907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t>¿</a:t>
            </a:r>
            <a:r>
              <a:rPr lang="en-US" dirty="0" err="1" smtClean="0"/>
              <a:t>Qué</a:t>
            </a:r>
            <a:r>
              <a:rPr lang="en-US" dirty="0" smtClean="0"/>
              <a:t> </a:t>
            </a:r>
            <a:r>
              <a:rPr lang="en-US" dirty="0" err="1" smtClean="0"/>
              <a:t>es</a:t>
            </a:r>
            <a:r>
              <a:rPr lang="en-US" dirty="0" smtClean="0"/>
              <a:t> </a:t>
            </a:r>
            <a:r>
              <a:rPr lang="en-US" dirty="0" err="1" smtClean="0"/>
              <a:t>SignalR</a:t>
            </a:r>
            <a:r>
              <a:rPr lang="en-US" dirty="0" smtClean="0"/>
              <a:t>?</a:t>
            </a:r>
            <a:endParaRPr lang="en-US" dirty="0"/>
          </a:p>
        </p:txBody>
      </p:sp>
      <p:sp>
        <p:nvSpPr>
          <p:cNvPr id="7" name="Text Placeholder 4"/>
          <p:cNvSpPr>
            <a:spLocks noGrp="1"/>
          </p:cNvSpPr>
          <p:nvPr>
            <p:ph type="body" sz="quarter" idx="10"/>
          </p:nvPr>
        </p:nvSpPr>
        <p:spPr>
          <a:xfrm>
            <a:off x="342908" y="1027894"/>
            <a:ext cx="8361760" cy="830997"/>
          </a:xfrm>
        </p:spPr>
        <p:txBody>
          <a:bodyPr/>
          <a:lstStyle/>
          <a:p>
            <a:pPr algn="ctr"/>
            <a:r>
              <a:rPr lang="en-US" dirty="0" err="1" smtClean="0">
                <a:solidFill>
                  <a:schemeClr val="tx1"/>
                </a:solidFill>
              </a:rPr>
              <a:t>Librerías</a:t>
            </a:r>
            <a:r>
              <a:rPr lang="en-US" dirty="0" smtClean="0">
                <a:solidFill>
                  <a:schemeClr val="tx1"/>
                </a:solidFill>
              </a:rPr>
              <a:t> open-source </a:t>
            </a:r>
            <a:r>
              <a:rPr lang="en-US" dirty="0" err="1" smtClean="0">
                <a:solidFill>
                  <a:schemeClr val="tx1"/>
                </a:solidFill>
              </a:rPr>
              <a:t>que</a:t>
            </a:r>
            <a:r>
              <a:rPr lang="en-US" dirty="0" smtClean="0">
                <a:solidFill>
                  <a:schemeClr val="tx1"/>
                </a:solidFill>
              </a:rPr>
              <a:t> </a:t>
            </a:r>
            <a:r>
              <a:rPr lang="en-US" dirty="0" err="1" smtClean="0">
                <a:solidFill>
                  <a:schemeClr val="tx1"/>
                </a:solidFill>
              </a:rPr>
              <a:t>añaden</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capa</a:t>
            </a:r>
            <a:r>
              <a:rPr lang="en-US" dirty="0" smtClean="0">
                <a:solidFill>
                  <a:schemeClr val="tx1"/>
                </a:solidFill>
              </a:rPr>
              <a:t> de </a:t>
            </a:r>
            <a:r>
              <a:rPr lang="en-US" dirty="0" err="1" smtClean="0">
                <a:solidFill>
                  <a:schemeClr val="tx1"/>
                </a:solidFill>
              </a:rPr>
              <a:t>abstracción</a:t>
            </a:r>
            <a:r>
              <a:rPr lang="en-US" dirty="0" smtClean="0">
                <a:solidFill>
                  <a:schemeClr val="tx1"/>
                </a:solidFill>
              </a:rPr>
              <a:t> </a:t>
            </a:r>
            <a:r>
              <a:rPr lang="en-US" dirty="0" err="1" smtClean="0">
                <a:solidFill>
                  <a:schemeClr val="tx1"/>
                </a:solidFill>
              </a:rPr>
              <a:t>alrededor</a:t>
            </a:r>
            <a:r>
              <a:rPr lang="en-US" dirty="0" smtClean="0">
                <a:solidFill>
                  <a:schemeClr val="tx1"/>
                </a:solidFill>
              </a:rPr>
              <a:t> de </a:t>
            </a:r>
            <a:r>
              <a:rPr lang="en-US" dirty="0" err="1" smtClean="0">
                <a:solidFill>
                  <a:schemeClr val="tx1"/>
                </a:solidFill>
              </a:rPr>
              <a:t>las</a:t>
            </a:r>
            <a:r>
              <a:rPr lang="en-US" dirty="0" smtClean="0">
                <a:solidFill>
                  <a:schemeClr val="tx1"/>
                </a:solidFill>
              </a:rPr>
              <a:t> </a:t>
            </a:r>
            <a:r>
              <a:rPr lang="en-US" dirty="0" err="1" smtClean="0">
                <a:solidFill>
                  <a:schemeClr val="tx1"/>
                </a:solidFill>
              </a:rPr>
              <a:t>conexiones</a:t>
            </a:r>
            <a:r>
              <a:rPr lang="en-US" dirty="0" smtClean="0">
                <a:solidFill>
                  <a:schemeClr val="tx1"/>
                </a:solidFill>
              </a:rPr>
              <a:t> </a:t>
            </a:r>
            <a:r>
              <a:rPr lang="en-US" dirty="0" err="1" smtClean="0">
                <a:solidFill>
                  <a:schemeClr val="tx1"/>
                </a:solidFill>
              </a:rPr>
              <a:t>persistentes</a:t>
            </a:r>
            <a:r>
              <a:rPr lang="en-US" dirty="0" smtClean="0">
                <a:solidFill>
                  <a:schemeClr val="tx1"/>
                </a:solidFill>
              </a:rPr>
              <a:t> HTTP</a:t>
            </a:r>
            <a:endParaRPr lang="en-US" dirty="0">
              <a:solidFill>
                <a:schemeClr val="tx1"/>
              </a:solidFill>
            </a:endParaRPr>
          </a:p>
        </p:txBody>
      </p:sp>
      <p:sp>
        <p:nvSpPr>
          <p:cNvPr id="8" name="Text Placeholder 4"/>
          <p:cNvSpPr txBox="1">
            <a:spLocks/>
          </p:cNvSpPr>
          <p:nvPr/>
        </p:nvSpPr>
        <p:spPr>
          <a:xfrm>
            <a:off x="342908" y="2547975"/>
            <a:ext cx="8361760" cy="8309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000" dirty="0" err="1">
                <a:solidFill>
                  <a:schemeClr val="tx1"/>
                </a:solidFill>
              </a:rPr>
              <a:t>SignalR</a:t>
            </a:r>
            <a:r>
              <a:rPr lang="en-US" sz="3000" dirty="0">
                <a:solidFill>
                  <a:schemeClr val="tx1"/>
                </a:solidFill>
              </a:rPr>
              <a:t> </a:t>
            </a:r>
            <a:r>
              <a:rPr lang="en-US" sz="3000" dirty="0" err="1" smtClean="0">
                <a:solidFill>
                  <a:schemeClr val="tx1"/>
                </a:solidFill>
              </a:rPr>
              <a:t>permite</a:t>
            </a:r>
            <a:r>
              <a:rPr lang="en-US" sz="3000" dirty="0" smtClean="0">
                <a:solidFill>
                  <a:schemeClr val="tx1"/>
                </a:solidFill>
              </a:rPr>
              <a:t> </a:t>
            </a:r>
            <a:r>
              <a:rPr lang="en-US" sz="3000" dirty="0" err="1" smtClean="0">
                <a:solidFill>
                  <a:schemeClr val="tx1"/>
                </a:solidFill>
              </a:rPr>
              <a:t>crear</a:t>
            </a:r>
            <a:r>
              <a:rPr lang="en-US" sz="3000" dirty="0" smtClean="0">
                <a:solidFill>
                  <a:schemeClr val="tx1"/>
                </a:solidFill>
              </a:rPr>
              <a:t> Apps en </a:t>
            </a:r>
            <a:r>
              <a:rPr lang="en-US" sz="3000" dirty="0" err="1" smtClean="0">
                <a:solidFill>
                  <a:schemeClr val="tx1"/>
                </a:solidFill>
              </a:rPr>
              <a:t>tiempo</a:t>
            </a:r>
            <a:r>
              <a:rPr lang="en-US" sz="3000" dirty="0" smtClean="0">
                <a:solidFill>
                  <a:schemeClr val="tx1"/>
                </a:solidFill>
              </a:rPr>
              <a:t> real de </a:t>
            </a:r>
            <a:r>
              <a:rPr lang="en-US" sz="3000" dirty="0" err="1" smtClean="0">
                <a:solidFill>
                  <a:schemeClr val="tx1"/>
                </a:solidFill>
              </a:rPr>
              <a:t>una</a:t>
            </a:r>
            <a:r>
              <a:rPr lang="en-US" sz="3000" dirty="0" smtClean="0">
                <a:solidFill>
                  <a:schemeClr val="tx1"/>
                </a:solidFill>
              </a:rPr>
              <a:t> </a:t>
            </a:r>
            <a:r>
              <a:rPr lang="en-US" sz="3000" dirty="0" err="1" smtClean="0">
                <a:solidFill>
                  <a:schemeClr val="tx1"/>
                </a:solidFill>
              </a:rPr>
              <a:t>manera</a:t>
            </a:r>
            <a:r>
              <a:rPr lang="en-US" sz="3000" dirty="0" smtClean="0">
                <a:solidFill>
                  <a:schemeClr val="tx1"/>
                </a:solidFill>
              </a:rPr>
              <a:t> </a:t>
            </a:r>
            <a:r>
              <a:rPr lang="en-US" sz="3000" dirty="0" err="1" smtClean="0">
                <a:solidFill>
                  <a:schemeClr val="tx1"/>
                </a:solidFill>
              </a:rPr>
              <a:t>sumamente</a:t>
            </a:r>
            <a:r>
              <a:rPr lang="en-US" sz="3000" dirty="0" smtClean="0">
                <a:solidFill>
                  <a:schemeClr val="tx1"/>
                </a:solidFill>
              </a:rPr>
              <a:t> </a:t>
            </a:r>
            <a:r>
              <a:rPr lang="en-US" sz="3000" dirty="0" err="1" smtClean="0">
                <a:solidFill>
                  <a:schemeClr val="tx1"/>
                </a:solidFill>
              </a:rPr>
              <a:t>fácil</a:t>
            </a:r>
            <a:endParaRPr lang="en-US" sz="3000" dirty="0">
              <a:solidFill>
                <a:schemeClr val="tx1"/>
              </a:solidFill>
            </a:endParaRPr>
          </a:p>
        </p:txBody>
      </p:sp>
      <p:sp>
        <p:nvSpPr>
          <p:cNvPr id="9" name="Text Placeholder 4"/>
          <p:cNvSpPr txBox="1">
            <a:spLocks/>
          </p:cNvSpPr>
          <p:nvPr/>
        </p:nvSpPr>
        <p:spPr>
          <a:xfrm>
            <a:off x="342908" y="1960501"/>
            <a:ext cx="8361760" cy="4154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000" dirty="0" smtClean="0">
                <a:solidFill>
                  <a:schemeClr val="tx1"/>
                </a:solidFill>
              </a:rPr>
              <a:t>[Y en </a:t>
            </a:r>
            <a:r>
              <a:rPr lang="en-US" sz="3000" dirty="0" err="1" smtClean="0">
                <a:solidFill>
                  <a:schemeClr val="tx1"/>
                </a:solidFill>
              </a:rPr>
              <a:t>castellano</a:t>
            </a:r>
            <a:r>
              <a:rPr lang="en-US" sz="3000" dirty="0" smtClean="0">
                <a:solidFill>
                  <a:schemeClr val="tx1"/>
                </a:solidFill>
              </a:rPr>
              <a:t>, </a:t>
            </a:r>
            <a:r>
              <a:rPr lang="en-US" sz="3000" dirty="0" err="1" smtClean="0">
                <a:solidFill>
                  <a:schemeClr val="tx1"/>
                </a:solidFill>
              </a:rPr>
              <a:t>por</a:t>
            </a:r>
            <a:r>
              <a:rPr lang="en-US" sz="3000" dirty="0" smtClean="0">
                <a:solidFill>
                  <a:schemeClr val="tx1"/>
                </a:solidFill>
              </a:rPr>
              <a:t> favor]</a:t>
            </a:r>
            <a:endParaRPr lang="en-US" sz="3000" dirty="0">
              <a:solidFill>
                <a:schemeClr val="tx1"/>
              </a:solidFill>
            </a:endParaRPr>
          </a:p>
        </p:txBody>
      </p:sp>
    </p:spTree>
    <p:extLst>
      <p:ext uri="{BB962C8B-B14F-4D97-AF65-F5344CB8AC3E}">
        <p14:creationId xmlns:p14="http://schemas.microsoft.com/office/powerpoint/2010/main" val="2216776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54410"/>
          </a:xfrm>
        </p:spPr>
        <p:txBody>
          <a:bodyPr/>
          <a:lstStyle/>
          <a:p>
            <a:r>
              <a:rPr lang="en-US" dirty="0" err="1" smtClean="0"/>
              <a:t>SignalR</a:t>
            </a:r>
            <a:endParaRPr lang="en-US" dirty="0"/>
          </a:p>
        </p:txBody>
      </p:sp>
      <p:sp>
        <p:nvSpPr>
          <p:cNvPr id="7" name="Text Placeholder 4"/>
          <p:cNvSpPr>
            <a:spLocks noGrp="1"/>
          </p:cNvSpPr>
          <p:nvPr>
            <p:ph type="body" sz="quarter" idx="10"/>
          </p:nvPr>
        </p:nvSpPr>
        <p:spPr>
          <a:xfrm>
            <a:off x="342908" y="1027894"/>
            <a:ext cx="8361760" cy="3744131"/>
          </a:xfrm>
        </p:spPr>
        <p:txBody>
          <a:bodyPr/>
          <a:lstStyle/>
          <a:p>
            <a:r>
              <a:rPr lang="en-US" sz="2800" dirty="0" err="1"/>
              <a:t>Creado</a:t>
            </a:r>
            <a:r>
              <a:rPr lang="en-US" sz="2800" dirty="0"/>
              <a:t> </a:t>
            </a:r>
            <a:r>
              <a:rPr lang="en-US" sz="2800" dirty="0" err="1"/>
              <a:t>por</a:t>
            </a:r>
            <a:r>
              <a:rPr lang="en-US" sz="2800" dirty="0"/>
              <a:t> dos </a:t>
            </a:r>
            <a:r>
              <a:rPr lang="en-US" sz="2800" dirty="0" err="1"/>
              <a:t>miembros</a:t>
            </a:r>
            <a:r>
              <a:rPr lang="en-US" sz="2800" dirty="0"/>
              <a:t> del </a:t>
            </a:r>
            <a:r>
              <a:rPr lang="en-US" sz="2800" dirty="0" err="1"/>
              <a:t>equipo</a:t>
            </a:r>
            <a:r>
              <a:rPr lang="en-US" sz="2800" dirty="0"/>
              <a:t> de ASP.NET…</a:t>
            </a:r>
          </a:p>
          <a:p>
            <a:pPr marL="345281" lvl="1" indent="-342900">
              <a:buFont typeface="Arial" panose="020B0604020202020204" pitchFamily="34" charset="0"/>
              <a:buChar char="•"/>
            </a:pPr>
            <a:r>
              <a:rPr lang="en-US" sz="2400" dirty="0"/>
              <a:t>David Fowler</a:t>
            </a:r>
          </a:p>
          <a:p>
            <a:pPr marL="345281" lvl="1" indent="-342900">
              <a:buFont typeface="Arial" panose="020B0604020202020204" pitchFamily="34" charset="0"/>
              <a:buChar char="•"/>
            </a:pPr>
            <a:r>
              <a:rPr lang="en-US" sz="2400" dirty="0"/>
              <a:t>Damian </a:t>
            </a:r>
            <a:r>
              <a:rPr lang="en-US" sz="2400" dirty="0" smtClean="0"/>
              <a:t>Edwards</a:t>
            </a:r>
            <a:endParaRPr lang="en-US" dirty="0" smtClean="0">
              <a:solidFill>
                <a:schemeClr val="tx1"/>
              </a:solidFill>
            </a:endParaRPr>
          </a:p>
          <a:p>
            <a:r>
              <a:rPr lang="en-US" sz="3600" b="1" dirty="0"/>
              <a:t>Open source</a:t>
            </a:r>
            <a:r>
              <a:rPr lang="en-US" sz="3600" dirty="0"/>
              <a:t>: </a:t>
            </a:r>
            <a:r>
              <a:rPr lang="en-US" sz="3600" dirty="0" err="1"/>
              <a:t>Licencia</a:t>
            </a:r>
            <a:r>
              <a:rPr lang="en-US" sz="3600" dirty="0"/>
              <a:t> MIT</a:t>
            </a:r>
            <a:br>
              <a:rPr lang="en-US" sz="3600" dirty="0"/>
            </a:br>
            <a:r>
              <a:rPr lang="en-US" sz="3200" dirty="0">
                <a:solidFill>
                  <a:schemeClr val="bg1">
                    <a:lumMod val="50000"/>
                  </a:schemeClr>
                </a:solidFill>
                <a:sym typeface="Wingdings" pitchFamily="2" charset="2"/>
              </a:rPr>
              <a:t> </a:t>
            </a:r>
            <a:r>
              <a:rPr lang="en-US" sz="3200" dirty="0" err="1">
                <a:solidFill>
                  <a:schemeClr val="bg1">
                    <a:lumMod val="50000"/>
                  </a:schemeClr>
                </a:solidFill>
              </a:rPr>
              <a:t>Código</a:t>
            </a:r>
            <a:r>
              <a:rPr lang="en-US" sz="3200" dirty="0">
                <a:solidFill>
                  <a:schemeClr val="bg1">
                    <a:lumMod val="50000"/>
                  </a:schemeClr>
                </a:solidFill>
              </a:rPr>
              <a:t> en </a:t>
            </a:r>
            <a:r>
              <a:rPr lang="en-US" sz="3200" dirty="0" err="1">
                <a:solidFill>
                  <a:schemeClr val="bg1">
                    <a:lumMod val="50000"/>
                  </a:schemeClr>
                </a:solidFill>
              </a:rPr>
              <a:t>GitHub</a:t>
            </a:r>
            <a:r>
              <a:rPr lang="en-US" sz="3200" dirty="0">
                <a:solidFill>
                  <a:schemeClr val="bg1">
                    <a:lumMod val="50000"/>
                  </a:schemeClr>
                </a:solidFill>
              </a:rPr>
              <a:t>: </a:t>
            </a:r>
            <a:r>
              <a:rPr lang="en-US" sz="3200" dirty="0">
                <a:solidFill>
                  <a:schemeClr val="bg1">
                    <a:lumMod val="50000"/>
                  </a:schemeClr>
                </a:solidFill>
                <a:hlinkClick r:id="rId3"/>
              </a:rPr>
              <a:t>http://github.com/signalr</a:t>
            </a:r>
            <a:endParaRPr lang="en-US" dirty="0">
              <a:solidFill>
                <a:schemeClr val="tx1"/>
              </a:solidFill>
            </a:endParaRPr>
          </a:p>
        </p:txBody>
      </p:sp>
      <p:pic>
        <p:nvPicPr>
          <p:cNvPr id="10" name="Picture 6" descr="https://secure.gravatar.com/avatar/538d845ead710ee91dfa89724b90b2e2?s=140&amp;d=https://a248.e.akamai.net/assets.github.com%2Fimages%2Fgravatars%2Fgravatar-1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822" y="1629900"/>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secure.gravatar.com/avatar/1fe64ebb176498be5f73ab51986c6b7b?s=140&amp;d=https://a248.e.akamai.net/assets.github.com%2Fimages%2Fgravatars%2Fgravatar-1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14" y="1629900"/>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834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0" nodeType="clickEffect">
                                  <p:stCondLst>
                                    <p:cond delay="0"/>
                                  </p:stCondLst>
                                  <p:childTnLst>
                                    <p:set>
                                      <p:cBhvr rctx="PPT">
                                        <p:cTn id="17" dur="indefinite"/>
                                        <p:tgtEl>
                                          <p:spTgt spid="7">
                                            <p:txEl>
                                              <p:pRg st="3" end="3"/>
                                            </p:txEl>
                                          </p:spTgt>
                                        </p:tgtEl>
                                        <p:attrNameLst>
                                          <p:attrName>style.opacity</p:attrName>
                                        </p:attrNameLst>
                                      </p:cBhvr>
                                      <p:to>
                                        <p:strVal val="0.25"/>
                                      </p:to>
                                    </p:set>
                                    <p:animEffect filter="image" prLst="opacity: 0.25">
                                      <p:cBhvr rctx="IE">
                                        <p:cTn id="18" dur="indefinite"/>
                                        <p:tgtEl>
                                          <p:spTgt spid="7">
                                            <p:txEl>
                                              <p:pRg st="3" end="3"/>
                                            </p:txEl>
                                          </p:spTgt>
                                        </p:tgtEl>
                                      </p:cBhvr>
                                    </p:animEffec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t>¿</a:t>
            </a:r>
            <a:r>
              <a:rPr lang="en-US" dirty="0" err="1" smtClean="0"/>
              <a:t>Que</a:t>
            </a:r>
            <a:r>
              <a:rPr lang="en-US" dirty="0" smtClean="0"/>
              <a:t> </a:t>
            </a:r>
            <a:r>
              <a:rPr lang="en-US" dirty="0" err="1" smtClean="0"/>
              <a:t>nos</a:t>
            </a:r>
            <a:r>
              <a:rPr lang="en-US" dirty="0" smtClean="0"/>
              <a:t> </a:t>
            </a:r>
            <a:r>
              <a:rPr lang="en-US" dirty="0" err="1" smtClean="0"/>
              <a:t>aporta</a:t>
            </a:r>
            <a:r>
              <a:rPr lang="en-US" dirty="0"/>
              <a:t>?</a:t>
            </a:r>
            <a:endParaRPr lang="en-US" dirty="0"/>
          </a:p>
        </p:txBody>
      </p:sp>
      <p:sp>
        <p:nvSpPr>
          <p:cNvPr id="7" name="Text Placeholder 4"/>
          <p:cNvSpPr>
            <a:spLocks noGrp="1"/>
          </p:cNvSpPr>
          <p:nvPr>
            <p:ph type="body" sz="quarter" idx="10"/>
          </p:nvPr>
        </p:nvSpPr>
        <p:spPr>
          <a:xfrm>
            <a:off x="342908" y="1027894"/>
            <a:ext cx="8361760" cy="3744131"/>
          </a:xfrm>
        </p:spPr>
        <p:txBody>
          <a:bodyPr/>
          <a:lstStyle/>
          <a:p>
            <a:r>
              <a:rPr lang="es-ES" sz="2400" dirty="0"/>
              <a:t>Envío de mensajes en tiempo real cliente </a:t>
            </a:r>
            <a:r>
              <a:rPr lang="es-ES" sz="2400" dirty="0">
                <a:sym typeface="Wingdings" pitchFamily="2" charset="2"/>
              </a:rPr>
              <a:t>&lt;-&gt; </a:t>
            </a:r>
            <a:r>
              <a:rPr lang="es-ES" sz="2400" dirty="0"/>
              <a:t>servidor </a:t>
            </a:r>
            <a:br>
              <a:rPr lang="es-ES" sz="2400" dirty="0"/>
            </a:br>
            <a:r>
              <a:rPr lang="es-ES" sz="2400" dirty="0"/>
              <a:t>sobre una "conexión persistente" </a:t>
            </a:r>
          </a:p>
          <a:p>
            <a:pPr lvl="1"/>
            <a:r>
              <a:rPr lang="es-ES" sz="2400" dirty="0"/>
              <a:t>Usando la mejor opción disponible:</a:t>
            </a:r>
            <a:r>
              <a:rPr lang="es-ES" sz="2400" dirty="0">
                <a:sym typeface="Wingdings" pitchFamily="2" charset="2"/>
              </a:rPr>
              <a:t/>
            </a:r>
            <a:br>
              <a:rPr lang="es-ES" sz="2400" dirty="0">
                <a:sym typeface="Wingdings" pitchFamily="2" charset="2"/>
              </a:rPr>
            </a:br>
            <a:r>
              <a:rPr lang="es-ES" sz="2400" dirty="0">
                <a:solidFill>
                  <a:schemeClr val="bg1">
                    <a:lumMod val="50000"/>
                  </a:schemeClr>
                </a:solidFill>
                <a:sym typeface="Wingdings" pitchFamily="2" charset="2"/>
              </a:rPr>
              <a:t> Capacidades del  C</a:t>
            </a:r>
            <a:r>
              <a:rPr lang="es-ES" sz="2400" dirty="0">
                <a:solidFill>
                  <a:schemeClr val="bg1">
                    <a:lumMod val="50000"/>
                  </a:schemeClr>
                </a:solidFill>
              </a:rPr>
              <a:t>liente &amp; Servidor</a:t>
            </a:r>
          </a:p>
          <a:p>
            <a:pPr lvl="1"/>
            <a:r>
              <a:rPr lang="es-ES" sz="2400" dirty="0"/>
              <a:t>Modelo de programación unificado</a:t>
            </a:r>
          </a:p>
          <a:p>
            <a:r>
              <a:rPr lang="es-ES" sz="2400" dirty="0"/>
              <a:t>Bus de mensajería</a:t>
            </a:r>
          </a:p>
          <a:p>
            <a:r>
              <a:rPr lang="es-ES" sz="2400" dirty="0"/>
              <a:t>Bibliotecas cliente</a:t>
            </a:r>
          </a:p>
          <a:p>
            <a:endParaRPr lang="es-ES" sz="2400" dirty="0"/>
          </a:p>
          <a:p>
            <a:endParaRPr lang="en-US" dirty="0">
              <a:solidFill>
                <a:schemeClr val="tx1"/>
              </a:solidFill>
            </a:endParaRPr>
          </a:p>
        </p:txBody>
      </p:sp>
    </p:spTree>
    <p:extLst>
      <p:ext uri="{BB962C8B-B14F-4D97-AF65-F5344CB8AC3E}">
        <p14:creationId xmlns:p14="http://schemas.microsoft.com/office/powerpoint/2010/main" val="285186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0" nodeType="clickEffect">
                                  <p:stCondLst>
                                    <p:cond delay="0"/>
                                  </p:stCondLst>
                                  <p:childTnLst>
                                    <p:set>
                                      <p:cBhvr rctx="PPT">
                                        <p:cTn id="17" dur="indefinite"/>
                                        <p:tgtEl>
                                          <p:spTgt spid="7">
                                            <p:txEl>
                                              <p:pRg st="3" end="3"/>
                                            </p:txEl>
                                          </p:spTgt>
                                        </p:tgtEl>
                                        <p:attrNameLst>
                                          <p:attrName>style.opacity</p:attrName>
                                        </p:attrNameLst>
                                      </p:cBhvr>
                                      <p:to>
                                        <p:strVal val="0.25"/>
                                      </p:to>
                                    </p:set>
                                    <p:animEffect filter="image" prLst="opacity: 0.25">
                                      <p:cBhvr rctx="IE">
                                        <p:cTn id="18" dur="indefinite"/>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0" nodeType="clickEffect">
                                  <p:stCondLst>
                                    <p:cond delay="0"/>
                                  </p:stCondLst>
                                  <p:childTnLst>
                                    <p:set>
                                      <p:cBhvr rctx="PPT">
                                        <p:cTn id="22" dur="indefinite"/>
                                        <p:tgtEl>
                                          <p:spTgt spid="7">
                                            <p:txEl>
                                              <p:pRg st="4" end="4"/>
                                            </p:txEl>
                                          </p:spTgt>
                                        </p:tgtEl>
                                        <p:attrNameLst>
                                          <p:attrName>style.opacity</p:attrName>
                                        </p:attrNameLst>
                                      </p:cBhvr>
                                      <p:to>
                                        <p:strVal val="0.25"/>
                                      </p:to>
                                    </p:set>
                                    <p:animEffect filter="image" prLst="opacity: 0.25">
                                      <p:cBhvr rctx="IE">
                                        <p:cTn id="23" dur="indefinite"/>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2430" y="1841117"/>
            <a:ext cx="1358782" cy="13587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Cliente</a:t>
            </a:r>
            <a:endParaRPr lang="en-US" sz="1650" dirty="0">
              <a:gradFill>
                <a:gsLst>
                  <a:gs pos="0">
                    <a:srgbClr val="FFFFFF"/>
                  </a:gs>
                  <a:gs pos="100000">
                    <a:srgbClr val="FFFFFF"/>
                  </a:gs>
                </a:gsLst>
                <a:lin ang="5400000" scaled="0"/>
              </a:gradFill>
            </a:endParaRPr>
          </a:p>
        </p:txBody>
      </p:sp>
      <p:sp>
        <p:nvSpPr>
          <p:cNvPr id="5" name="Rectangle 4"/>
          <p:cNvSpPr/>
          <p:nvPr/>
        </p:nvSpPr>
        <p:spPr bwMode="auto">
          <a:xfrm>
            <a:off x="7467011" y="1841117"/>
            <a:ext cx="1358782" cy="13587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Servidor</a:t>
            </a:r>
            <a:r>
              <a:rPr lang="en-US" sz="1650" dirty="0" smtClean="0">
                <a:gradFill>
                  <a:gsLst>
                    <a:gs pos="0">
                      <a:srgbClr val="FFFFFF"/>
                    </a:gs>
                    <a:gs pos="100000">
                      <a:srgbClr val="FFFFFF"/>
                    </a:gs>
                  </a:gsLst>
                  <a:lin ang="5400000" scaled="0"/>
                </a:gradFill>
              </a:rPr>
              <a:t> Web</a:t>
            </a:r>
            <a:endParaRPr lang="en-US" sz="1650" dirty="0">
              <a:gradFill>
                <a:gsLst>
                  <a:gs pos="0">
                    <a:srgbClr val="FFFFFF"/>
                  </a:gs>
                  <a:gs pos="100000">
                    <a:srgbClr val="FFFFFF"/>
                  </a:gs>
                </a:gsLst>
                <a:lin ang="5400000" scaled="0"/>
              </a:gradFill>
            </a:endParaRPr>
          </a:p>
        </p:txBody>
      </p:sp>
      <p:sp>
        <p:nvSpPr>
          <p:cNvPr id="6" name="Right Arrow 5"/>
          <p:cNvSpPr/>
          <p:nvPr/>
        </p:nvSpPr>
        <p:spPr bwMode="auto">
          <a:xfrm>
            <a:off x="2513837" y="1645650"/>
            <a:ext cx="4428858" cy="653360"/>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smtClean="0">
                <a:gradFill>
                  <a:gsLst>
                    <a:gs pos="0">
                      <a:srgbClr val="FFFFFF"/>
                    </a:gs>
                    <a:gs pos="100000">
                      <a:srgbClr val="FFFFFF"/>
                    </a:gs>
                  </a:gsLst>
                  <a:lin ang="5400000" scaled="0"/>
                </a:gradFill>
              </a:rPr>
              <a:t>En </a:t>
            </a:r>
            <a:r>
              <a:rPr lang="en-US" sz="1650" dirty="0" err="1" smtClean="0">
                <a:gradFill>
                  <a:gsLst>
                    <a:gs pos="0">
                      <a:srgbClr val="FFFFFF"/>
                    </a:gs>
                    <a:gs pos="100000">
                      <a:srgbClr val="FFFFFF"/>
                    </a:gs>
                  </a:gsLst>
                  <a:lin ang="5400000" scaled="0"/>
                </a:gradFill>
              </a:rPr>
              <a:t>tiempo</a:t>
            </a:r>
            <a:r>
              <a:rPr lang="en-US" sz="1650" dirty="0" smtClean="0">
                <a:gradFill>
                  <a:gsLst>
                    <a:gs pos="0">
                      <a:srgbClr val="FFFFFF"/>
                    </a:gs>
                    <a:gs pos="100000">
                      <a:srgbClr val="FFFFFF"/>
                    </a:gs>
                  </a:gsLst>
                  <a:lin ang="5400000" scaled="0"/>
                </a:gradFill>
              </a:rPr>
              <a:t> real?</a:t>
            </a:r>
            <a:endParaRPr lang="en-US" sz="1650" dirty="0">
              <a:gradFill>
                <a:gsLst>
                  <a:gs pos="0">
                    <a:srgbClr val="FFFFFF"/>
                  </a:gs>
                  <a:gs pos="100000">
                    <a:srgbClr val="FFFFFF"/>
                  </a:gs>
                </a:gsLst>
                <a:lin ang="5400000" scaled="0"/>
              </a:gradFill>
            </a:endParaRPr>
          </a:p>
        </p:txBody>
      </p:sp>
      <p:sp>
        <p:nvSpPr>
          <p:cNvPr id="27" name="Right Arrow 26"/>
          <p:cNvSpPr/>
          <p:nvPr/>
        </p:nvSpPr>
        <p:spPr bwMode="auto">
          <a:xfrm flipH="1">
            <a:off x="2349682" y="2090058"/>
            <a:ext cx="4428858" cy="653360"/>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Por</a:t>
            </a:r>
            <a:r>
              <a:rPr lang="en-US" sz="1650" dirty="0" smtClean="0">
                <a:gradFill>
                  <a:gsLst>
                    <a:gs pos="0">
                      <a:srgbClr val="FFFFFF"/>
                    </a:gs>
                    <a:gs pos="100000">
                      <a:srgbClr val="FFFFFF"/>
                    </a:gs>
                  </a:gsLst>
                  <a:lin ang="5400000" scaled="0"/>
                </a:gradFill>
              </a:rPr>
              <a:t> </a:t>
            </a:r>
            <a:r>
              <a:rPr lang="en-US" sz="1650" dirty="0" err="1" smtClean="0">
                <a:gradFill>
                  <a:gsLst>
                    <a:gs pos="0">
                      <a:srgbClr val="FFFFFF"/>
                    </a:gs>
                    <a:gs pos="100000">
                      <a:srgbClr val="FFFFFF"/>
                    </a:gs>
                  </a:gsLst>
                  <a:lin ang="5400000" scaled="0"/>
                </a:gradFill>
              </a:rPr>
              <a:t>supuesto</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13" name="Title 3"/>
          <p:cNvSpPr>
            <a:spLocks noGrp="1"/>
          </p:cNvSpPr>
          <p:nvPr>
            <p:ph type="title"/>
          </p:nvPr>
        </p:nvSpPr>
        <p:spPr>
          <a:xfrm>
            <a:off x="342908" y="302082"/>
            <a:ext cx="8361760" cy="608436"/>
          </a:xfrm>
        </p:spPr>
        <p:txBody>
          <a:bodyPr/>
          <a:lstStyle/>
          <a:p>
            <a:r>
              <a:rPr lang="en-US" dirty="0" err="1" smtClean="0"/>
              <a:t>SignalR</a:t>
            </a:r>
            <a:endParaRPr lang="en-US" dirty="0"/>
          </a:p>
        </p:txBody>
      </p:sp>
      <p:sp>
        <p:nvSpPr>
          <p:cNvPr id="2" name="Left-Right Arrow 1"/>
          <p:cNvSpPr/>
          <p:nvPr/>
        </p:nvSpPr>
        <p:spPr bwMode="auto">
          <a:xfrm>
            <a:off x="2379188" y="2542781"/>
            <a:ext cx="4563508" cy="657117"/>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Adelante</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91859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2430" y="1841117"/>
            <a:ext cx="1358782" cy="13587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Cliente</a:t>
            </a:r>
            <a:endParaRPr lang="en-US" sz="1650" dirty="0">
              <a:gradFill>
                <a:gsLst>
                  <a:gs pos="0">
                    <a:srgbClr val="FFFFFF"/>
                  </a:gs>
                  <a:gs pos="100000">
                    <a:srgbClr val="FFFFFF"/>
                  </a:gs>
                </a:gsLst>
                <a:lin ang="5400000" scaled="0"/>
              </a:gradFill>
            </a:endParaRPr>
          </a:p>
        </p:txBody>
      </p:sp>
      <p:sp>
        <p:nvSpPr>
          <p:cNvPr id="5" name="Rectangle 4"/>
          <p:cNvSpPr/>
          <p:nvPr/>
        </p:nvSpPr>
        <p:spPr bwMode="auto">
          <a:xfrm>
            <a:off x="7467011" y="1841117"/>
            <a:ext cx="1358782" cy="13587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Servidor</a:t>
            </a:r>
            <a:r>
              <a:rPr lang="en-US" sz="1650" dirty="0" smtClean="0">
                <a:gradFill>
                  <a:gsLst>
                    <a:gs pos="0">
                      <a:srgbClr val="FFFFFF"/>
                    </a:gs>
                    <a:gs pos="100000">
                      <a:srgbClr val="FFFFFF"/>
                    </a:gs>
                  </a:gsLst>
                  <a:lin ang="5400000" scaled="0"/>
                </a:gradFill>
              </a:rPr>
              <a:t> Web</a:t>
            </a:r>
            <a:endParaRPr lang="en-US" sz="1650" dirty="0">
              <a:gradFill>
                <a:gsLst>
                  <a:gs pos="0">
                    <a:srgbClr val="FFFFFF"/>
                  </a:gs>
                  <a:gs pos="100000">
                    <a:srgbClr val="FFFFFF"/>
                  </a:gs>
                </a:gsLst>
                <a:lin ang="5400000" scaled="0"/>
              </a:gradFill>
            </a:endParaRPr>
          </a:p>
        </p:txBody>
      </p:sp>
      <p:sp>
        <p:nvSpPr>
          <p:cNvPr id="13" name="Title 3"/>
          <p:cNvSpPr>
            <a:spLocks noGrp="1"/>
          </p:cNvSpPr>
          <p:nvPr>
            <p:ph type="title"/>
          </p:nvPr>
        </p:nvSpPr>
        <p:spPr>
          <a:xfrm>
            <a:off x="342908" y="302082"/>
            <a:ext cx="8361760" cy="608436"/>
          </a:xfrm>
        </p:spPr>
        <p:txBody>
          <a:bodyPr/>
          <a:lstStyle/>
          <a:p>
            <a:r>
              <a:rPr lang="en-US" dirty="0" err="1" smtClean="0"/>
              <a:t>Basicamente</a:t>
            </a:r>
            <a:r>
              <a:rPr lang="en-US" dirty="0" smtClean="0"/>
              <a:t>…</a:t>
            </a:r>
            <a:endParaRPr lang="en-US" dirty="0"/>
          </a:p>
        </p:txBody>
      </p:sp>
      <p:sp>
        <p:nvSpPr>
          <p:cNvPr id="2" name="Left-Right Arrow 1"/>
          <p:cNvSpPr/>
          <p:nvPr/>
        </p:nvSpPr>
        <p:spPr bwMode="auto">
          <a:xfrm>
            <a:off x="2379188" y="1841117"/>
            <a:ext cx="4563508" cy="1358782"/>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3300" dirty="0" err="1">
                <a:gradFill>
                  <a:gsLst>
                    <a:gs pos="0">
                      <a:srgbClr val="FFFFFF"/>
                    </a:gs>
                    <a:gs pos="100000">
                      <a:srgbClr val="FFFFFF"/>
                    </a:gs>
                  </a:gsLst>
                  <a:lin ang="5400000" scaled="0"/>
                </a:gradFill>
              </a:rPr>
              <a:t>SignalR</a:t>
            </a:r>
            <a:r>
              <a:rPr lang="en-US" sz="33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2767284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191" y="0"/>
          <a:ext cx="119063" cy="119063"/>
        </p:xfrm>
        <a:graphic>
          <a:graphicData uri="http://schemas.openxmlformats.org/presentationml/2006/ole">
            <mc:AlternateContent xmlns:mc="http://schemas.openxmlformats.org/markup-compatibility/2006">
              <mc:Choice xmlns:v="urn:schemas-microsoft-com:vml" Requires="v">
                <p:oleObj spid="_x0000_s2060"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690967" y="905738"/>
            <a:ext cx="7678340" cy="1745093"/>
          </a:xfrm>
        </p:spPr>
        <p:txBody>
          <a:bodyPr/>
          <a:lstStyle/>
          <a:p>
            <a:pPr algn="ctr"/>
            <a:r>
              <a:rPr lang="en-US" dirty="0" err="1" smtClean="0">
                <a:solidFill>
                  <a:schemeClr val="bg1"/>
                </a:solidFill>
              </a:rPr>
              <a:t>Nos</a:t>
            </a:r>
            <a:r>
              <a:rPr lang="en-US" dirty="0" smtClean="0">
                <a:solidFill>
                  <a:schemeClr val="bg1"/>
                </a:solidFill>
              </a:rPr>
              <a:t> </a:t>
            </a:r>
            <a:r>
              <a:rPr lang="en-US" dirty="0" err="1" smtClean="0">
                <a:solidFill>
                  <a:schemeClr val="bg1"/>
                </a:solidFill>
              </a:rPr>
              <a:t>centramos</a:t>
            </a:r>
            <a:r>
              <a:rPr lang="en-US" dirty="0" smtClean="0">
                <a:solidFill>
                  <a:schemeClr val="bg1"/>
                </a:solidFill>
              </a:rPr>
              <a:t> en la parte </a:t>
            </a:r>
            <a:r>
              <a:rPr lang="en-US" dirty="0" err="1" smtClean="0">
                <a:solidFill>
                  <a:schemeClr val="bg1"/>
                </a:solidFill>
              </a:rPr>
              <a:t>servidor</a:t>
            </a:r>
            <a:r>
              <a:rPr lang="en-US" dirty="0" smtClean="0">
                <a:solidFill>
                  <a:schemeClr val="bg1"/>
                </a:solidFill>
              </a:rPr>
              <a:t> y </a:t>
            </a:r>
            <a:r>
              <a:rPr lang="en-US" dirty="0" err="1" smtClean="0">
                <a:solidFill>
                  <a:schemeClr val="bg1"/>
                </a:solidFill>
              </a:rPr>
              <a:t>cliente</a:t>
            </a:r>
            <a:r>
              <a:rPr lang="en-US" dirty="0" smtClean="0">
                <a:solidFill>
                  <a:schemeClr val="bg1"/>
                </a:solidFill>
              </a:rPr>
              <a:t> </a:t>
            </a:r>
            <a:r>
              <a:rPr lang="en-US" dirty="0" err="1" smtClean="0">
                <a:solidFill>
                  <a:schemeClr val="bg1"/>
                </a:solidFill>
              </a:rPr>
              <a:t>Jquery</a:t>
            </a:r>
            <a:endParaRPr lang="en-US" dirty="0">
              <a:solidFill>
                <a:schemeClr val="bg1"/>
              </a:solidFill>
            </a:endParaRPr>
          </a:p>
        </p:txBody>
      </p:sp>
    </p:spTree>
    <p:extLst>
      <p:ext uri="{BB962C8B-B14F-4D97-AF65-F5344CB8AC3E}">
        <p14:creationId xmlns:p14="http://schemas.microsoft.com/office/powerpoint/2010/main" val="228874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08436"/>
          </a:xfrm>
        </p:spPr>
        <p:txBody>
          <a:bodyPr/>
          <a:lstStyle/>
          <a:p>
            <a:r>
              <a:rPr lang="en-US" dirty="0" err="1" smtClean="0"/>
              <a:t>Requisitos</a:t>
            </a:r>
            <a:r>
              <a:rPr lang="en-US" dirty="0" smtClean="0"/>
              <a:t> para el </a:t>
            </a:r>
            <a:r>
              <a:rPr lang="en-US" dirty="0" err="1" smtClean="0"/>
              <a:t>servidor</a:t>
            </a:r>
            <a:endParaRPr lang="en-US" dirty="0"/>
          </a:p>
        </p:txBody>
      </p:sp>
      <p:sp>
        <p:nvSpPr>
          <p:cNvPr id="3" name="Content Placeholder 2"/>
          <p:cNvSpPr>
            <a:spLocks noGrp="1"/>
          </p:cNvSpPr>
          <p:nvPr>
            <p:ph sz="half" idx="1"/>
          </p:nvPr>
        </p:nvSpPr>
        <p:spPr>
          <a:xfrm>
            <a:off x="390525" y="1085850"/>
            <a:ext cx="7127034" cy="2991588"/>
          </a:xfrm>
        </p:spPr>
        <p:txBody>
          <a:bodyPr/>
          <a:lstStyle/>
          <a:p>
            <a:r>
              <a:rPr lang="en-US" sz="1800" dirty="0"/>
              <a:t>Windows Server 2012 (</a:t>
            </a:r>
            <a:r>
              <a:rPr lang="en-US" sz="1800" dirty="0" err="1"/>
              <a:t>WebSockets</a:t>
            </a:r>
            <a:r>
              <a:rPr lang="en-US" sz="1800" dirty="0"/>
              <a:t>)</a:t>
            </a:r>
          </a:p>
          <a:p>
            <a:r>
              <a:rPr lang="en-US" sz="1800" dirty="0"/>
              <a:t>Windows Server 2008 r2.</a:t>
            </a:r>
          </a:p>
          <a:p>
            <a:r>
              <a:rPr lang="en-US" sz="1800" dirty="0"/>
              <a:t>Windows 8 (</a:t>
            </a:r>
            <a:r>
              <a:rPr lang="en-US" sz="1800" dirty="0" err="1"/>
              <a:t>WebSockets</a:t>
            </a:r>
            <a:r>
              <a:rPr lang="en-US" sz="1800" dirty="0"/>
              <a:t>)</a:t>
            </a:r>
          </a:p>
          <a:p>
            <a:r>
              <a:rPr lang="en-US" sz="1800" dirty="0"/>
              <a:t>Windows 7</a:t>
            </a:r>
          </a:p>
          <a:p>
            <a:endParaRPr lang="en-US" sz="1800" dirty="0"/>
          </a:p>
          <a:p>
            <a:r>
              <a:rPr lang="en-US" sz="1800" dirty="0"/>
              <a:t>.NET 4</a:t>
            </a:r>
          </a:p>
          <a:p>
            <a:r>
              <a:rPr lang="en-US" sz="1800" dirty="0"/>
              <a:t>.NET 4.5 (</a:t>
            </a:r>
            <a:r>
              <a:rPr lang="en-US" sz="1800" dirty="0" err="1"/>
              <a:t>WebSockets</a:t>
            </a:r>
            <a:r>
              <a:rPr lang="en-US" sz="1800" dirty="0"/>
              <a:t>)</a:t>
            </a:r>
          </a:p>
          <a:p>
            <a:endParaRPr lang="en-US" sz="1800" dirty="0"/>
          </a:p>
          <a:p>
            <a:r>
              <a:rPr lang="en-US" sz="1800" dirty="0"/>
              <a:t>IIS 7* / 8</a:t>
            </a:r>
          </a:p>
          <a:p>
            <a:pPr lvl="1"/>
            <a:endParaRPr lang="en-US" sz="1800" dirty="0"/>
          </a:p>
        </p:txBody>
      </p:sp>
    </p:spTree>
    <p:extLst>
      <p:ext uri="{BB962C8B-B14F-4D97-AF65-F5344CB8AC3E}">
        <p14:creationId xmlns:p14="http://schemas.microsoft.com/office/powerpoint/2010/main" val="402485978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err="1" smtClean="0"/>
              <a:t>Comenzamos</a:t>
            </a:r>
            <a:r>
              <a:rPr lang="en-US" dirty="0" smtClean="0"/>
              <a:t>. </a:t>
            </a:r>
            <a:r>
              <a:rPr lang="en-US" dirty="0" err="1" smtClean="0"/>
              <a:t>Instalación</a:t>
            </a:r>
            <a:r>
              <a:rPr lang="en-US" dirty="0" smtClean="0"/>
              <a:t>.</a:t>
            </a:r>
            <a:endParaRPr lang="en-US" dirty="0"/>
          </a:p>
        </p:txBody>
      </p:sp>
      <p:sp>
        <p:nvSpPr>
          <p:cNvPr id="7" name="Text Placeholder 4"/>
          <p:cNvSpPr>
            <a:spLocks noGrp="1"/>
          </p:cNvSpPr>
          <p:nvPr>
            <p:ph type="body" sz="quarter" idx="10"/>
          </p:nvPr>
        </p:nvSpPr>
        <p:spPr>
          <a:xfrm>
            <a:off x="342908" y="875494"/>
            <a:ext cx="8361760" cy="4115606"/>
          </a:xfrm>
        </p:spPr>
        <p:txBody>
          <a:bodyPr/>
          <a:lstStyle/>
          <a:p>
            <a:r>
              <a:rPr lang="en-US" sz="2400" dirty="0" err="1" smtClean="0"/>
              <a:t>Instalando</a:t>
            </a:r>
            <a:r>
              <a:rPr lang="en-US" sz="2400" dirty="0" smtClean="0"/>
              <a:t> y </a:t>
            </a:r>
            <a:r>
              <a:rPr lang="en-US" sz="2400" dirty="0" err="1" smtClean="0"/>
              <a:t>configurando</a:t>
            </a:r>
            <a:r>
              <a:rPr lang="en-US" sz="2400" dirty="0" smtClean="0"/>
              <a:t> </a:t>
            </a:r>
            <a:r>
              <a:rPr lang="en-US" sz="2400" dirty="0" err="1" smtClean="0"/>
              <a:t>SignalR</a:t>
            </a:r>
            <a:r>
              <a:rPr lang="en-US" sz="2400" dirty="0" smtClean="0"/>
              <a:t> </a:t>
            </a:r>
          </a:p>
          <a:p>
            <a:pPr marL="288131" lvl="1" indent="-285750">
              <a:buFont typeface="Arial" panose="020B0604020202020204" pitchFamily="34" charset="0"/>
              <a:buChar char="•"/>
            </a:pPr>
            <a:r>
              <a:rPr lang="en-US" dirty="0" smtClean="0"/>
              <a:t> </a:t>
            </a:r>
            <a:r>
              <a:rPr lang="en-US" dirty="0" err="1" smtClean="0"/>
              <a:t>Instalaremos</a:t>
            </a:r>
            <a:r>
              <a:rPr lang="en-US" dirty="0" smtClean="0"/>
              <a:t> </a:t>
            </a:r>
            <a:r>
              <a:rPr lang="en-US" dirty="0" err="1" smtClean="0"/>
              <a:t>SignalR</a:t>
            </a:r>
            <a:r>
              <a:rPr lang="en-US" dirty="0" smtClean="0"/>
              <a:t> </a:t>
            </a:r>
            <a:r>
              <a:rPr lang="en-US" dirty="0" err="1" smtClean="0"/>
              <a:t>usando</a:t>
            </a:r>
            <a:r>
              <a:rPr lang="en-US" dirty="0" smtClean="0"/>
              <a:t> </a:t>
            </a:r>
            <a:r>
              <a:rPr lang="en-US" b="1" dirty="0" err="1" smtClean="0"/>
              <a:t>NuGet</a:t>
            </a:r>
            <a:r>
              <a:rPr lang="en-US" b="1" dirty="0" smtClean="0"/>
              <a:t> </a:t>
            </a:r>
          </a:p>
          <a:p>
            <a:pPr marL="1229916" lvl="2" indent="-285750">
              <a:spcBef>
                <a:spcPts val="800"/>
              </a:spcBef>
              <a:spcAft>
                <a:spcPts val="800"/>
              </a:spcAft>
              <a:buFont typeface="Arial" panose="020B0604020202020204" pitchFamily="34" charset="0"/>
              <a:buChar char="•"/>
            </a:pPr>
            <a:r>
              <a:rPr lang="en-US" sz="900" dirty="0" err="1"/>
              <a:t>Microsoft.AspNet.SignalR</a:t>
            </a:r>
            <a:r>
              <a:rPr lang="en-US" sz="900" dirty="0"/>
              <a:t> </a:t>
            </a:r>
          </a:p>
          <a:p>
            <a:pPr marL="1229916" lvl="2" indent="-285750">
              <a:spcBef>
                <a:spcPts val="800"/>
              </a:spcBef>
              <a:spcAft>
                <a:spcPts val="800"/>
              </a:spcAft>
              <a:buFont typeface="Arial" panose="020B0604020202020204" pitchFamily="34" charset="0"/>
              <a:buChar char="•"/>
            </a:pPr>
            <a:r>
              <a:rPr lang="en-US" sz="900" dirty="0" err="1" smtClean="0"/>
              <a:t>Microsoft.AspNet.SignalR.Core</a:t>
            </a:r>
            <a:r>
              <a:rPr lang="en-US" sz="900" dirty="0" smtClean="0"/>
              <a:t> </a:t>
            </a:r>
            <a:endParaRPr lang="en-US" sz="900" dirty="0"/>
          </a:p>
          <a:p>
            <a:pPr marL="1229916" lvl="2" indent="-285750">
              <a:spcBef>
                <a:spcPts val="800"/>
              </a:spcBef>
              <a:spcAft>
                <a:spcPts val="800"/>
              </a:spcAft>
              <a:buFont typeface="Arial" panose="020B0604020202020204" pitchFamily="34" charset="0"/>
              <a:buChar char="•"/>
            </a:pPr>
            <a:r>
              <a:rPr lang="en-US" sz="900" dirty="0" err="1"/>
              <a:t>Microsoft.AspNet.SignalR.Owin</a:t>
            </a:r>
            <a:r>
              <a:rPr lang="en-US" sz="900" dirty="0"/>
              <a:t> </a:t>
            </a:r>
          </a:p>
          <a:p>
            <a:pPr marL="1229916" lvl="2" indent="-285750">
              <a:spcBef>
                <a:spcPts val="800"/>
              </a:spcBef>
              <a:spcAft>
                <a:spcPts val="800"/>
              </a:spcAft>
              <a:buFont typeface="Arial" panose="020B0604020202020204" pitchFamily="34" charset="0"/>
              <a:buChar char="•"/>
            </a:pPr>
            <a:r>
              <a:rPr lang="en-US" sz="900" dirty="0" err="1"/>
              <a:t>Microsoft.AspNet.SignalR.Js</a:t>
            </a:r>
            <a:r>
              <a:rPr lang="en-US" sz="900" dirty="0"/>
              <a:t> </a:t>
            </a:r>
          </a:p>
          <a:p>
            <a:pPr marL="1229916" lvl="2" indent="-285750">
              <a:spcBef>
                <a:spcPts val="800"/>
              </a:spcBef>
              <a:spcAft>
                <a:spcPts val="800"/>
              </a:spcAft>
              <a:buFont typeface="Arial" panose="020B0604020202020204" pitchFamily="34" charset="0"/>
              <a:buChar char="•"/>
            </a:pPr>
            <a:r>
              <a:rPr lang="en-US" sz="900" dirty="0" err="1"/>
              <a:t>Microsoft.AspNet.SignalR.Client</a:t>
            </a:r>
            <a:r>
              <a:rPr lang="en-US" sz="900" dirty="0"/>
              <a:t> </a:t>
            </a:r>
          </a:p>
          <a:p>
            <a:pPr marL="1229916" lvl="2" indent="-285750">
              <a:spcBef>
                <a:spcPts val="800"/>
              </a:spcBef>
              <a:spcAft>
                <a:spcPts val="800"/>
              </a:spcAft>
              <a:buFont typeface="Arial" panose="020B0604020202020204" pitchFamily="34" charset="0"/>
              <a:buChar char="•"/>
            </a:pPr>
            <a:r>
              <a:rPr lang="en-US" sz="900" dirty="0" err="1"/>
              <a:t>Microsoft.AspNet.SignalR.Utils</a:t>
            </a:r>
            <a:r>
              <a:rPr lang="en-US" sz="900" dirty="0"/>
              <a:t> </a:t>
            </a:r>
          </a:p>
          <a:p>
            <a:pPr marL="288131" lvl="1" indent="-285750">
              <a:buFont typeface="Arial" panose="020B0604020202020204" pitchFamily="34" charset="0"/>
              <a:buChar char="•"/>
            </a:pPr>
            <a:endParaRPr lang="en-US" b="1" dirty="0" smtClean="0"/>
          </a:p>
          <a:p>
            <a:pPr marL="288131" lvl="1" indent="-285750">
              <a:buFont typeface="Arial" panose="020B0604020202020204" pitchFamily="34" charset="0"/>
              <a:buChar char="•"/>
            </a:pPr>
            <a:r>
              <a:rPr lang="en-US" dirty="0" err="1" smtClean="0"/>
              <a:t>Iremos</a:t>
            </a:r>
            <a:r>
              <a:rPr lang="en-US" dirty="0" smtClean="0"/>
              <a:t> al </a:t>
            </a:r>
            <a:r>
              <a:rPr lang="en-US" dirty="0" err="1" smtClean="0"/>
              <a:t>Global.asax</a:t>
            </a:r>
            <a:r>
              <a:rPr lang="en-US" dirty="0" smtClean="0"/>
              <a:t> y </a:t>
            </a:r>
            <a:r>
              <a:rPr lang="en-US" dirty="0" err="1" smtClean="0"/>
              <a:t>registraremos</a:t>
            </a:r>
            <a:r>
              <a:rPr lang="en-US" dirty="0" smtClean="0"/>
              <a:t> </a:t>
            </a:r>
            <a:r>
              <a:rPr lang="en-US" dirty="0" err="1" smtClean="0"/>
              <a:t>SignalR</a:t>
            </a:r>
            <a:r>
              <a:rPr lang="en-US" dirty="0" smtClean="0"/>
              <a:t> </a:t>
            </a:r>
            <a:r>
              <a:rPr lang="en-US" dirty="0" err="1" smtClean="0"/>
              <a:t>mediante</a:t>
            </a:r>
            <a:r>
              <a:rPr lang="en-US" dirty="0" smtClean="0"/>
              <a:t> </a:t>
            </a:r>
            <a:r>
              <a:rPr lang="en-US" dirty="0" err="1" smtClean="0"/>
              <a:t>una</a:t>
            </a:r>
            <a:r>
              <a:rPr lang="en-US" dirty="0" smtClean="0"/>
              <a:t> simple </a:t>
            </a:r>
            <a:r>
              <a:rPr lang="en-US" dirty="0" err="1" smtClean="0"/>
              <a:t>llamada</a:t>
            </a:r>
            <a:r>
              <a:rPr lang="en-US" dirty="0" smtClean="0"/>
              <a:t>: </a:t>
            </a:r>
            <a:r>
              <a:rPr lang="en-GB" b="1" dirty="0" err="1" smtClean="0">
                <a:solidFill>
                  <a:schemeClr val="tx2"/>
                </a:solidFill>
              </a:rPr>
              <a:t>RouteTabRouteTable.Routes.MapHubs</a:t>
            </a:r>
            <a:r>
              <a:rPr lang="en-GB" b="1" dirty="0">
                <a:solidFill>
                  <a:schemeClr val="tx2"/>
                </a:solidFill>
              </a:rPr>
              <a:t>() </a:t>
            </a:r>
            <a:r>
              <a:rPr lang="en-GB" b="1" dirty="0"/>
              <a:t> </a:t>
            </a:r>
            <a:r>
              <a:rPr lang="en-GB" dirty="0" smtClean="0"/>
              <a:t>en el </a:t>
            </a:r>
            <a:r>
              <a:rPr lang="en-GB" dirty="0" err="1" smtClean="0"/>
              <a:t>método</a:t>
            </a:r>
            <a:r>
              <a:rPr lang="en-GB" dirty="0" smtClean="0"/>
              <a:t> </a:t>
            </a:r>
            <a:r>
              <a:rPr lang="en-GB" dirty="0" err="1" smtClean="0">
                <a:solidFill>
                  <a:schemeClr val="tx2"/>
                </a:solidFill>
              </a:rPr>
              <a:t>Application_Start</a:t>
            </a:r>
            <a:r>
              <a:rPr lang="en-GB" dirty="0" smtClean="0"/>
              <a:t> ANTES de </a:t>
            </a:r>
            <a:r>
              <a:rPr lang="en-GB" dirty="0" err="1" smtClean="0"/>
              <a:t>cualquier</a:t>
            </a:r>
            <a:r>
              <a:rPr lang="en-GB" dirty="0" smtClean="0"/>
              <a:t> </a:t>
            </a:r>
            <a:r>
              <a:rPr lang="en-GB" dirty="0" err="1" smtClean="0"/>
              <a:t>otra</a:t>
            </a:r>
            <a:r>
              <a:rPr lang="en-GB" dirty="0" smtClean="0"/>
              <a:t> </a:t>
            </a:r>
            <a:r>
              <a:rPr lang="en-GB" dirty="0" err="1" smtClean="0"/>
              <a:t>sentencia</a:t>
            </a:r>
            <a:r>
              <a:rPr lang="en-GB" dirty="0" smtClean="0"/>
              <a:t>.</a:t>
            </a:r>
            <a:endParaRPr lang="en-US" dirty="0">
              <a:solidFill>
                <a:schemeClr val="tx2"/>
              </a:solidFill>
            </a:endParaRPr>
          </a:p>
        </p:txBody>
      </p:sp>
    </p:spTree>
    <p:extLst>
      <p:ext uri="{BB962C8B-B14F-4D97-AF65-F5344CB8AC3E}">
        <p14:creationId xmlns:p14="http://schemas.microsoft.com/office/powerpoint/2010/main" val="2226992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par>
                                <p:cTn id="17" presetID="9" presetClass="emph" presetSubtype="0" grpId="0" nodeType="withEffect">
                                  <p:stCondLst>
                                    <p:cond delay="0"/>
                                  </p:stCondLst>
                                  <p:childTnLst>
                                    <p:set>
                                      <p:cBhvr rctx="PPT">
                                        <p:cTn id="18" dur="indefinite"/>
                                        <p:tgtEl>
                                          <p:spTgt spid="7">
                                            <p:txEl>
                                              <p:pRg st="4" end="4"/>
                                            </p:txEl>
                                          </p:spTgt>
                                        </p:tgtEl>
                                        <p:attrNameLst>
                                          <p:attrName>style.opacity</p:attrName>
                                        </p:attrNameLst>
                                      </p:cBhvr>
                                      <p:to>
                                        <p:strVal val="0.25"/>
                                      </p:to>
                                    </p:set>
                                    <p:animEffect filter="image" prLst="opacity: 0.25">
                                      <p:cBhvr rctx="IE">
                                        <p:cTn id="19" dur="indefinite"/>
                                        <p:tgtEl>
                                          <p:spTgt spid="7">
                                            <p:txEl>
                                              <p:pRg st="4" end="4"/>
                                            </p:txEl>
                                          </p:spTgt>
                                        </p:tgtEl>
                                      </p:cBhvr>
                                    </p:animEffect>
                                  </p:childTnLst>
                                </p:cTn>
                              </p:par>
                              <p:par>
                                <p:cTn id="20" presetID="9" presetClass="emph" presetSubtype="0" grpId="0" nodeType="withEffect">
                                  <p:stCondLst>
                                    <p:cond delay="0"/>
                                  </p:stCondLst>
                                  <p:childTnLst>
                                    <p:set>
                                      <p:cBhvr rctx="PPT">
                                        <p:cTn id="21" dur="indefinite"/>
                                        <p:tgtEl>
                                          <p:spTgt spid="7">
                                            <p:txEl>
                                              <p:pRg st="5" end="5"/>
                                            </p:txEl>
                                          </p:spTgt>
                                        </p:tgtEl>
                                        <p:attrNameLst>
                                          <p:attrName>style.opacity</p:attrName>
                                        </p:attrNameLst>
                                      </p:cBhvr>
                                      <p:to>
                                        <p:strVal val="0.25"/>
                                      </p:to>
                                    </p:set>
                                    <p:animEffect filter="image" prLst="opacity: 0.25">
                                      <p:cBhvr rctx="IE">
                                        <p:cTn id="22" dur="indefinite"/>
                                        <p:tgtEl>
                                          <p:spTgt spid="7">
                                            <p:txEl>
                                              <p:pRg st="5" end="5"/>
                                            </p:txEl>
                                          </p:spTgt>
                                        </p:tgtEl>
                                      </p:cBhvr>
                                    </p:animEffect>
                                  </p:childTnLst>
                                </p:cTn>
                              </p:par>
                              <p:par>
                                <p:cTn id="23" presetID="9" presetClass="emph" presetSubtype="0" grpId="0" nodeType="withEffect">
                                  <p:stCondLst>
                                    <p:cond delay="0"/>
                                  </p:stCondLst>
                                  <p:childTnLst>
                                    <p:set>
                                      <p:cBhvr rctx="PPT">
                                        <p:cTn id="24" dur="indefinite"/>
                                        <p:tgtEl>
                                          <p:spTgt spid="7">
                                            <p:txEl>
                                              <p:pRg st="6" end="6"/>
                                            </p:txEl>
                                          </p:spTgt>
                                        </p:tgtEl>
                                        <p:attrNameLst>
                                          <p:attrName>style.opacity</p:attrName>
                                        </p:attrNameLst>
                                      </p:cBhvr>
                                      <p:to>
                                        <p:strVal val="0.25"/>
                                      </p:to>
                                    </p:set>
                                    <p:animEffect filter="image" prLst="opacity: 0.25">
                                      <p:cBhvr rctx="IE">
                                        <p:cTn id="25" dur="indefinite"/>
                                        <p:tgtEl>
                                          <p:spTgt spid="7">
                                            <p:txEl>
                                              <p:pRg st="6" end="6"/>
                                            </p:txEl>
                                          </p:spTgt>
                                        </p:tgtEl>
                                      </p:cBhvr>
                                    </p:animEffect>
                                  </p:childTnLst>
                                </p:cTn>
                              </p:par>
                              <p:par>
                                <p:cTn id="26" presetID="9" presetClass="emph" presetSubtype="0" grpId="0" nodeType="withEffect">
                                  <p:stCondLst>
                                    <p:cond delay="0"/>
                                  </p:stCondLst>
                                  <p:childTnLst>
                                    <p:set>
                                      <p:cBhvr rctx="PPT">
                                        <p:cTn id="27" dur="indefinite"/>
                                        <p:tgtEl>
                                          <p:spTgt spid="7">
                                            <p:txEl>
                                              <p:pRg st="7" end="7"/>
                                            </p:txEl>
                                          </p:spTgt>
                                        </p:tgtEl>
                                        <p:attrNameLst>
                                          <p:attrName>style.opacity</p:attrName>
                                        </p:attrNameLst>
                                      </p:cBhvr>
                                      <p:to>
                                        <p:strVal val="0.25"/>
                                      </p:to>
                                    </p:set>
                                    <p:animEffect filter="image" prLst="opacity: 0.25">
                                      <p:cBhvr rctx="IE">
                                        <p:cTn id="28" dur="indefinite"/>
                                        <p:tgtEl>
                                          <p:spTgt spid="7">
                                            <p:txEl>
                                              <p:pRg st="7" end="7"/>
                                            </p:txEl>
                                          </p:spTgt>
                                        </p:tgtEl>
                                      </p:cBhvr>
                                    </p:animEffect>
                                  </p:childTnLst>
                                </p:cTn>
                              </p:par>
                              <p:par>
                                <p:cTn id="29" presetID="9" presetClass="emph" presetSubtype="0" grpId="0" nodeType="withEffect">
                                  <p:stCondLst>
                                    <p:cond delay="0"/>
                                  </p:stCondLst>
                                  <p:childTnLst>
                                    <p:set>
                                      <p:cBhvr rctx="PPT">
                                        <p:cTn id="30" dur="indefinite"/>
                                        <p:tgtEl>
                                          <p:spTgt spid="7">
                                            <p:txEl>
                                              <p:pRg st="9" end="9"/>
                                            </p:txEl>
                                          </p:spTgt>
                                        </p:tgtEl>
                                        <p:attrNameLst>
                                          <p:attrName>style.opacity</p:attrName>
                                        </p:attrNameLst>
                                      </p:cBhvr>
                                      <p:to>
                                        <p:strVal val="0.25"/>
                                      </p:to>
                                    </p:set>
                                    <p:animEffect filter="image" prLst="opacity: 0.25">
                                      <p:cBhvr rctx="IE">
                                        <p:cTn id="31" dur="indefinite"/>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err="1" smtClean="0"/>
              <a:t>Comenzamos</a:t>
            </a:r>
            <a:r>
              <a:rPr lang="en-US" dirty="0" smtClean="0"/>
              <a:t>. </a:t>
            </a:r>
            <a:r>
              <a:rPr lang="en-US" dirty="0" err="1" smtClean="0"/>
              <a:t>Configuración</a:t>
            </a:r>
            <a:r>
              <a:rPr lang="en-US" dirty="0" smtClean="0"/>
              <a:t>.</a:t>
            </a:r>
            <a:endParaRPr lang="en-US" dirty="0"/>
          </a:p>
        </p:txBody>
      </p:sp>
      <p:sp>
        <p:nvSpPr>
          <p:cNvPr id="7" name="Text Placeholder 4"/>
          <p:cNvSpPr>
            <a:spLocks noGrp="1"/>
          </p:cNvSpPr>
          <p:nvPr>
            <p:ph type="body" sz="quarter" idx="10"/>
          </p:nvPr>
        </p:nvSpPr>
        <p:spPr>
          <a:xfrm>
            <a:off x="342908" y="1027894"/>
            <a:ext cx="8361760" cy="4115606"/>
          </a:xfrm>
        </p:spPr>
        <p:txBody>
          <a:bodyPr/>
          <a:lstStyle/>
          <a:p>
            <a:r>
              <a:rPr lang="en-US" dirty="0" err="1" smtClean="0"/>
              <a:t>Instalando</a:t>
            </a:r>
            <a:r>
              <a:rPr lang="en-US" dirty="0" smtClean="0"/>
              <a:t> y </a:t>
            </a:r>
            <a:r>
              <a:rPr lang="en-US" dirty="0" err="1" smtClean="0"/>
              <a:t>configurando</a:t>
            </a:r>
            <a:r>
              <a:rPr lang="en-US" dirty="0" smtClean="0"/>
              <a:t> </a:t>
            </a:r>
            <a:r>
              <a:rPr lang="en-US" dirty="0" err="1" smtClean="0"/>
              <a:t>SignalR</a:t>
            </a:r>
            <a:endParaRPr lang="en-US" dirty="0"/>
          </a:p>
          <a:p>
            <a:pPr marL="457200" lvl="1"/>
            <a:endParaRPr lang="en-US" dirty="0"/>
          </a:p>
          <a:p>
            <a:pPr marL="457200" lvl="1"/>
            <a:endParaRPr lang="en-US" dirty="0"/>
          </a:p>
          <a:p>
            <a:pPr lvl="1"/>
            <a:endParaRPr lang="en-US" dirty="0" smtClean="0"/>
          </a:p>
          <a:p>
            <a:pPr lvl="1"/>
            <a:endParaRPr lang="en-US" dirty="0"/>
          </a:p>
          <a:p>
            <a:pPr lvl="1"/>
            <a:r>
              <a:rPr lang="en-US" dirty="0" err="1" smtClean="0"/>
              <a:t>Listo</a:t>
            </a:r>
            <a:r>
              <a:rPr lang="en-US" dirty="0" smtClean="0"/>
              <a:t>!. </a:t>
            </a:r>
            <a:r>
              <a:rPr lang="en-US" dirty="0" err="1" smtClean="0"/>
              <a:t>Ya</a:t>
            </a:r>
            <a:r>
              <a:rPr lang="en-US" dirty="0" smtClean="0"/>
              <a:t> </a:t>
            </a:r>
            <a:r>
              <a:rPr lang="en-US" dirty="0" err="1" smtClean="0"/>
              <a:t>estamos</a:t>
            </a:r>
            <a:r>
              <a:rPr lang="en-US" dirty="0" smtClean="0"/>
              <a:t> </a:t>
            </a:r>
            <a:r>
              <a:rPr lang="en-US" dirty="0" err="1" smtClean="0"/>
              <a:t>preparados</a:t>
            </a:r>
            <a:r>
              <a:rPr lang="en-US" dirty="0" smtClean="0"/>
              <a:t> para </a:t>
            </a:r>
            <a:r>
              <a:rPr lang="en-US" dirty="0" err="1" smtClean="0"/>
              <a:t>trabajar</a:t>
            </a:r>
            <a:r>
              <a:rPr lang="en-US" dirty="0" smtClean="0"/>
              <a:t> con </a:t>
            </a:r>
            <a:r>
              <a:rPr lang="en-US" dirty="0" err="1" smtClean="0"/>
              <a:t>SignalR</a:t>
            </a:r>
            <a:r>
              <a:rPr lang="en-US" dirty="0" smtClean="0"/>
              <a:t>. </a:t>
            </a:r>
            <a:r>
              <a:rPr lang="en-US" dirty="0" err="1" smtClean="0"/>
              <a:t>Ahora</a:t>
            </a:r>
            <a:r>
              <a:rPr lang="en-US" dirty="0" smtClean="0"/>
              <a:t> en </a:t>
            </a:r>
            <a:r>
              <a:rPr lang="en-US" dirty="0" err="1" smtClean="0"/>
              <a:t>cada</a:t>
            </a:r>
            <a:r>
              <a:rPr lang="en-US" dirty="0" smtClean="0"/>
              <a:t> </a:t>
            </a:r>
            <a:r>
              <a:rPr lang="en-US" dirty="0" err="1" smtClean="0"/>
              <a:t>página</a:t>
            </a:r>
            <a:r>
              <a:rPr lang="en-US" dirty="0" smtClean="0"/>
              <a:t> </a:t>
            </a:r>
            <a:r>
              <a:rPr lang="en-US" dirty="0" err="1" smtClean="0"/>
              <a:t>que</a:t>
            </a:r>
            <a:r>
              <a:rPr lang="en-US" dirty="0" smtClean="0"/>
              <a:t> lo </a:t>
            </a:r>
            <a:r>
              <a:rPr lang="en-US" dirty="0" err="1" smtClean="0"/>
              <a:t>necesitemos</a:t>
            </a:r>
            <a:r>
              <a:rPr lang="en-US" dirty="0" smtClean="0"/>
              <a:t> </a:t>
            </a:r>
            <a:r>
              <a:rPr lang="en-US" dirty="0" err="1" smtClean="0"/>
              <a:t>usar</a:t>
            </a:r>
            <a:r>
              <a:rPr lang="en-US" dirty="0" smtClean="0"/>
              <a:t> </a:t>
            </a:r>
            <a:r>
              <a:rPr lang="en-US" dirty="0" err="1" smtClean="0"/>
              <a:t>añadiremos</a:t>
            </a:r>
            <a:r>
              <a:rPr lang="en-US" dirty="0" smtClean="0"/>
              <a:t> </a:t>
            </a:r>
            <a:r>
              <a:rPr lang="en-US" dirty="0" err="1" smtClean="0"/>
              <a:t>las</a:t>
            </a:r>
            <a:r>
              <a:rPr lang="en-US" dirty="0" smtClean="0"/>
              <a:t> </a:t>
            </a:r>
            <a:r>
              <a:rPr lang="en-US" dirty="0" err="1" smtClean="0"/>
              <a:t>siguientes</a:t>
            </a:r>
            <a:r>
              <a:rPr lang="en-US" dirty="0" smtClean="0"/>
              <a:t> </a:t>
            </a:r>
            <a:r>
              <a:rPr lang="en-US" dirty="0" err="1" smtClean="0"/>
              <a:t>líneas</a:t>
            </a:r>
            <a:r>
              <a:rPr lang="en-US" dirty="0" smtClean="0"/>
              <a:t>: </a:t>
            </a:r>
            <a:r>
              <a:rPr lang="en-US" dirty="0"/>
              <a:t/>
            </a:r>
            <a:br>
              <a:rPr lang="en-US" dirty="0"/>
            </a:br>
            <a:r>
              <a:rPr lang="en-US" dirty="0"/>
              <a:t>jQuery, </a:t>
            </a:r>
            <a:r>
              <a:rPr lang="en-US" dirty="0" err="1"/>
              <a:t>jQuery.signalR</a:t>
            </a:r>
            <a:r>
              <a:rPr lang="en-US" dirty="0"/>
              <a:t> &amp; </a:t>
            </a:r>
            <a:r>
              <a:rPr lang="en-US" dirty="0" smtClean="0"/>
              <a:t>lo </a:t>
            </a:r>
            <a:r>
              <a:rPr lang="en-US" dirty="0" err="1" smtClean="0"/>
              <a:t>generado</a:t>
            </a:r>
            <a:r>
              <a:rPr lang="en-US" dirty="0" smtClean="0"/>
              <a:t> </a:t>
            </a:r>
            <a:r>
              <a:rPr lang="en-US" dirty="0" err="1" smtClean="0"/>
              <a:t>dinámicamente</a:t>
            </a:r>
            <a:r>
              <a:rPr lang="en-US" dirty="0" smtClean="0"/>
              <a:t> en /</a:t>
            </a:r>
            <a:r>
              <a:rPr lang="en-US" dirty="0" err="1" smtClean="0"/>
              <a:t>signalr</a:t>
            </a:r>
            <a:r>
              <a:rPr lang="en-US" dirty="0" smtClean="0"/>
              <a:t>/hubs</a:t>
            </a:r>
            <a:endParaRPr lang="en-US" dirty="0">
              <a:solidFill>
                <a:schemeClr val="tx2"/>
              </a:solidFill>
            </a:endParaRPr>
          </a:p>
          <a:p>
            <a:pPr lvl="2">
              <a:buFont typeface="Wingdings" pitchFamily="2" charset="2"/>
              <a:buChar char="v"/>
            </a:pPr>
            <a:endParaRPr lang="en-GB" dirty="0"/>
          </a:p>
        </p:txBody>
      </p:sp>
      <p:sp>
        <p:nvSpPr>
          <p:cNvPr id="4" name="TextBox 4"/>
          <p:cNvSpPr txBox="1"/>
          <p:nvPr/>
        </p:nvSpPr>
        <p:spPr>
          <a:xfrm>
            <a:off x="342908" y="1608369"/>
            <a:ext cx="7344816" cy="1169551"/>
          </a:xfrm>
          <a:prstGeom prst="rect">
            <a:avLst/>
          </a:prstGeom>
          <a:noFill/>
          <a:ln>
            <a:noFill/>
          </a:ln>
        </p:spPr>
        <p:txBody>
          <a:bodyPr wrap="square" rtlCol="0">
            <a:spAutoFit/>
          </a:bodyPr>
          <a:lstStyle/>
          <a:p>
            <a:r>
              <a:rPr lang="en-GB" sz="1400" dirty="0">
                <a:solidFill>
                  <a:srgbClr val="0000FF"/>
                </a:solidFill>
                <a:highlight>
                  <a:srgbClr val="FFFFFF"/>
                </a:highlight>
                <a:latin typeface="Consolas"/>
              </a:rPr>
              <a:t>protected</a:t>
            </a:r>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void</a:t>
            </a:r>
            <a:r>
              <a:rPr lang="en-GB" sz="1400" dirty="0">
                <a:solidFill>
                  <a:srgbClr val="000000"/>
                </a:solidFill>
                <a:highlight>
                  <a:srgbClr val="FFFFFF"/>
                </a:highlight>
                <a:latin typeface="Consolas"/>
              </a:rPr>
              <a:t> Application_Start()</a:t>
            </a:r>
          </a:p>
          <a:p>
            <a:r>
              <a:rPr lang="en-GB" sz="1400" dirty="0">
                <a:solidFill>
                  <a:srgbClr val="000000"/>
                </a:solidFill>
                <a:highlight>
                  <a:srgbClr val="FFFFFF"/>
                </a:highlight>
                <a:latin typeface="Consolas"/>
              </a:rPr>
              <a:t>{</a:t>
            </a:r>
          </a:p>
          <a:p>
            <a:r>
              <a:rPr lang="en-GB" sz="1400" dirty="0" smtClean="0">
                <a:solidFill>
                  <a:srgbClr val="2B91AF"/>
                </a:solidFill>
                <a:highlight>
                  <a:srgbClr val="FFFFFF"/>
                </a:highlight>
                <a:latin typeface="Consolas"/>
              </a:rPr>
              <a:t>	RouteTable</a:t>
            </a:r>
            <a:r>
              <a:rPr lang="en-GB" sz="1400" dirty="0" smtClean="0">
                <a:solidFill>
                  <a:srgbClr val="000000"/>
                </a:solidFill>
                <a:highlight>
                  <a:srgbClr val="FFFFFF"/>
                </a:highlight>
                <a:latin typeface="Consolas"/>
              </a:rPr>
              <a:t>.Routes.MapHubs();</a:t>
            </a:r>
          </a:p>
          <a:p>
            <a:r>
              <a:rPr lang="en-US" sz="1400" dirty="0">
                <a:solidFill>
                  <a:srgbClr val="000000"/>
                </a:solidFill>
                <a:highlight>
                  <a:srgbClr val="FFFFFF"/>
                </a:highlight>
                <a:latin typeface="Consolas"/>
              </a:rPr>
              <a:t>	</a:t>
            </a:r>
            <a:r>
              <a:rPr lang="en-GB" sz="1400" dirty="0" smtClean="0">
                <a:solidFill>
                  <a:srgbClr val="008000"/>
                </a:solidFill>
                <a:highlight>
                  <a:srgbClr val="FFFFFF"/>
                </a:highlight>
                <a:latin typeface="Consolas"/>
              </a:rPr>
              <a:t>//</a:t>
            </a:r>
            <a:r>
              <a:rPr lang="en-GB" sz="1400" dirty="0">
                <a:solidFill>
                  <a:srgbClr val="008000"/>
                </a:solidFill>
                <a:highlight>
                  <a:srgbClr val="FFFFFF"/>
                </a:highlight>
                <a:latin typeface="Consolas"/>
              </a:rPr>
              <a:t>More code</a:t>
            </a:r>
            <a:endParaRPr lang="en-GB" sz="1400" dirty="0">
              <a:solidFill>
                <a:srgbClr val="000000"/>
              </a:solidFill>
              <a:highlight>
                <a:srgbClr val="FFFFFF"/>
              </a:highlight>
              <a:latin typeface="Consolas"/>
            </a:endParaRPr>
          </a:p>
          <a:p>
            <a:r>
              <a:rPr lang="en-GB" sz="1400" dirty="0" smtClean="0">
                <a:solidFill>
                  <a:srgbClr val="000000"/>
                </a:solidFill>
                <a:highlight>
                  <a:srgbClr val="FFFFFF"/>
                </a:highlight>
                <a:latin typeface="Consolas"/>
              </a:rPr>
              <a:t>}</a:t>
            </a:r>
            <a:endParaRPr lang="en-GB" sz="1400" dirty="0"/>
          </a:p>
        </p:txBody>
      </p:sp>
      <p:sp>
        <p:nvSpPr>
          <p:cNvPr id="5" name="TextBox 3"/>
          <p:cNvSpPr txBox="1"/>
          <p:nvPr/>
        </p:nvSpPr>
        <p:spPr>
          <a:xfrm>
            <a:off x="342908" y="3732847"/>
            <a:ext cx="7488832" cy="1354217"/>
          </a:xfrm>
          <a:prstGeom prst="rect">
            <a:avLst/>
          </a:prstGeom>
          <a:noFill/>
        </p:spPr>
        <p:txBody>
          <a:bodyPr wrap="square" rtlCol="0">
            <a:spAutoFit/>
          </a:bodyPr>
          <a:lstStyle/>
          <a:p>
            <a:r>
              <a:rPr lang="en-GB" sz="1600" dirty="0">
                <a:solidFill>
                  <a:srgbClr val="000080"/>
                </a:solidFill>
              </a:rPr>
              <a:t>&lt;script </a:t>
            </a:r>
            <a:r>
              <a:rPr lang="en-GB" sz="1600" dirty="0" err="1" smtClean="0">
                <a:solidFill>
                  <a:srgbClr val="008080"/>
                </a:solidFill>
              </a:rPr>
              <a:t>src</a:t>
            </a:r>
            <a:r>
              <a:rPr lang="en-GB" sz="1600" dirty="0" smtClean="0">
                <a:solidFill>
                  <a:srgbClr val="008080"/>
                </a:solidFill>
              </a:rPr>
              <a:t>=</a:t>
            </a:r>
            <a:r>
              <a:rPr lang="en-GB" sz="1600" dirty="0" smtClean="0">
                <a:solidFill>
                  <a:srgbClr val="DD1144"/>
                </a:solidFill>
              </a:rPr>
              <a:t>http</a:t>
            </a:r>
            <a:r>
              <a:rPr lang="en-GB" sz="1600" dirty="0">
                <a:solidFill>
                  <a:srgbClr val="DD1144"/>
                </a:solidFill>
              </a:rPr>
              <a:t>://</a:t>
            </a:r>
            <a:r>
              <a:rPr lang="en-GB" sz="1600" dirty="0" smtClean="0">
                <a:solidFill>
                  <a:srgbClr val="DD1144"/>
                </a:solidFill>
              </a:rPr>
              <a:t>code.jquery.com/jquery-1.8.2.min.js</a:t>
            </a:r>
          </a:p>
          <a:p>
            <a:r>
              <a:rPr lang="en-GB" sz="1600" dirty="0" smtClean="0"/>
              <a:t> </a:t>
            </a:r>
            <a:r>
              <a:rPr lang="en-GB" sz="1600" dirty="0" smtClean="0">
                <a:solidFill>
                  <a:srgbClr val="008080"/>
                </a:solidFill>
              </a:rPr>
              <a:t>type</a:t>
            </a:r>
            <a:r>
              <a:rPr lang="en-GB" sz="1600" dirty="0">
                <a:solidFill>
                  <a:srgbClr val="008080"/>
                </a:solidFill>
              </a:rPr>
              <a:t>=</a:t>
            </a:r>
            <a:r>
              <a:rPr lang="en-GB" sz="1600" dirty="0">
                <a:solidFill>
                  <a:srgbClr val="DD1144"/>
                </a:solidFill>
              </a:rPr>
              <a:t>"text/</a:t>
            </a:r>
            <a:r>
              <a:rPr lang="en-GB" sz="1600" dirty="0" err="1">
                <a:solidFill>
                  <a:srgbClr val="DD1144"/>
                </a:solidFill>
              </a:rPr>
              <a:t>javascript</a:t>
            </a:r>
            <a:r>
              <a:rPr lang="en-GB" sz="1600" dirty="0">
                <a:solidFill>
                  <a:srgbClr val="DD1144"/>
                </a:solidFill>
              </a:rPr>
              <a:t>"</a:t>
            </a:r>
            <a:r>
              <a:rPr lang="en-GB" sz="1600" dirty="0">
                <a:solidFill>
                  <a:srgbClr val="000080"/>
                </a:solidFill>
              </a:rPr>
              <a:t>&gt;&lt;/script&gt;</a:t>
            </a:r>
            <a:r>
              <a:rPr lang="en-GB" sz="1600" dirty="0"/>
              <a:t> </a:t>
            </a:r>
            <a:endParaRPr lang="en-GB" sz="1600" dirty="0" smtClean="0"/>
          </a:p>
          <a:p>
            <a:r>
              <a:rPr lang="en-GB" sz="1600" dirty="0" smtClean="0">
                <a:solidFill>
                  <a:srgbClr val="000080"/>
                </a:solidFill>
              </a:rPr>
              <a:t>&lt;</a:t>
            </a:r>
            <a:r>
              <a:rPr lang="en-GB" sz="1600" dirty="0">
                <a:solidFill>
                  <a:srgbClr val="000080"/>
                </a:solidFill>
              </a:rPr>
              <a:t>script </a:t>
            </a:r>
            <a:r>
              <a:rPr lang="en-GB" sz="1600" dirty="0" err="1">
                <a:solidFill>
                  <a:srgbClr val="008080"/>
                </a:solidFill>
              </a:rPr>
              <a:t>src</a:t>
            </a:r>
            <a:r>
              <a:rPr lang="en-GB" sz="1600" dirty="0">
                <a:solidFill>
                  <a:srgbClr val="008080"/>
                </a:solidFill>
              </a:rPr>
              <a:t>=</a:t>
            </a:r>
            <a:r>
              <a:rPr lang="en-GB" sz="1600" dirty="0">
                <a:solidFill>
                  <a:srgbClr val="DD1144"/>
                </a:solidFill>
              </a:rPr>
              <a:t>"Scripts/jquery.signalR-1.0.0-rc1.min.js"</a:t>
            </a:r>
            <a:r>
              <a:rPr lang="en-GB" sz="1600" dirty="0"/>
              <a:t> </a:t>
            </a:r>
            <a:endParaRPr lang="en-GB" sz="1600" dirty="0" smtClean="0"/>
          </a:p>
          <a:p>
            <a:r>
              <a:rPr lang="en-GB" sz="1600" dirty="0" smtClean="0">
                <a:solidFill>
                  <a:srgbClr val="008080"/>
                </a:solidFill>
              </a:rPr>
              <a:t>type</a:t>
            </a:r>
            <a:r>
              <a:rPr lang="en-GB" sz="1600" dirty="0">
                <a:solidFill>
                  <a:srgbClr val="008080"/>
                </a:solidFill>
              </a:rPr>
              <a:t>=</a:t>
            </a:r>
            <a:r>
              <a:rPr lang="en-GB" sz="1600" dirty="0">
                <a:solidFill>
                  <a:srgbClr val="DD1144"/>
                </a:solidFill>
              </a:rPr>
              <a:t>"text/</a:t>
            </a:r>
            <a:r>
              <a:rPr lang="en-GB" sz="1600" dirty="0" err="1">
                <a:solidFill>
                  <a:srgbClr val="DD1144"/>
                </a:solidFill>
              </a:rPr>
              <a:t>javascript</a:t>
            </a:r>
            <a:r>
              <a:rPr lang="en-GB" sz="1600" dirty="0">
                <a:solidFill>
                  <a:srgbClr val="DD1144"/>
                </a:solidFill>
              </a:rPr>
              <a:t>"</a:t>
            </a:r>
            <a:r>
              <a:rPr lang="en-GB" sz="1600" dirty="0">
                <a:solidFill>
                  <a:srgbClr val="000080"/>
                </a:solidFill>
              </a:rPr>
              <a:t>&gt;&lt;/script&gt;</a:t>
            </a:r>
            <a:r>
              <a:rPr lang="en-GB" sz="1600" dirty="0"/>
              <a:t> </a:t>
            </a:r>
            <a:endParaRPr lang="en-GB" sz="1600" i="1" dirty="0" smtClean="0">
              <a:solidFill>
                <a:srgbClr val="999988"/>
              </a:solidFill>
            </a:endParaRPr>
          </a:p>
          <a:p>
            <a:r>
              <a:rPr lang="en-GB" sz="1600" dirty="0" smtClean="0">
                <a:solidFill>
                  <a:srgbClr val="000080"/>
                </a:solidFill>
              </a:rPr>
              <a:t>&lt;</a:t>
            </a:r>
            <a:r>
              <a:rPr lang="en-GB" sz="1600" dirty="0">
                <a:solidFill>
                  <a:srgbClr val="000080"/>
                </a:solidFill>
              </a:rPr>
              <a:t>script </a:t>
            </a:r>
            <a:r>
              <a:rPr lang="en-GB" sz="1600" dirty="0" err="1">
                <a:solidFill>
                  <a:srgbClr val="008080"/>
                </a:solidFill>
              </a:rPr>
              <a:t>src</a:t>
            </a:r>
            <a:r>
              <a:rPr lang="en-GB" sz="1600" dirty="0">
                <a:solidFill>
                  <a:srgbClr val="008080"/>
                </a:solidFill>
              </a:rPr>
              <a:t>=</a:t>
            </a:r>
            <a:r>
              <a:rPr lang="en-GB" sz="1600" dirty="0">
                <a:solidFill>
                  <a:srgbClr val="DD1144"/>
                </a:solidFill>
              </a:rPr>
              <a:t>"/</a:t>
            </a:r>
            <a:r>
              <a:rPr lang="en-GB" sz="1600" dirty="0" err="1">
                <a:solidFill>
                  <a:srgbClr val="DD1144"/>
                </a:solidFill>
              </a:rPr>
              <a:t>signalr</a:t>
            </a:r>
            <a:r>
              <a:rPr lang="en-GB" sz="1600" dirty="0">
                <a:solidFill>
                  <a:srgbClr val="DD1144"/>
                </a:solidFill>
              </a:rPr>
              <a:t>/hubs"</a:t>
            </a:r>
            <a:r>
              <a:rPr lang="en-GB" sz="1600" dirty="0"/>
              <a:t> </a:t>
            </a:r>
            <a:r>
              <a:rPr lang="en-GB" sz="1600" dirty="0">
                <a:solidFill>
                  <a:srgbClr val="008080"/>
                </a:solidFill>
              </a:rPr>
              <a:t>type=</a:t>
            </a:r>
            <a:r>
              <a:rPr lang="en-GB" sz="1600" dirty="0">
                <a:solidFill>
                  <a:srgbClr val="DD1144"/>
                </a:solidFill>
              </a:rPr>
              <a:t>"text/</a:t>
            </a:r>
            <a:r>
              <a:rPr lang="en-GB" sz="1600" dirty="0" err="1">
                <a:solidFill>
                  <a:srgbClr val="DD1144"/>
                </a:solidFill>
              </a:rPr>
              <a:t>javascript</a:t>
            </a:r>
            <a:r>
              <a:rPr lang="en-GB" sz="1600" dirty="0">
                <a:solidFill>
                  <a:srgbClr val="DD1144"/>
                </a:solidFill>
              </a:rPr>
              <a:t>"</a:t>
            </a:r>
            <a:r>
              <a:rPr lang="en-GB" sz="1600" dirty="0">
                <a:solidFill>
                  <a:srgbClr val="000080"/>
                </a:solidFill>
              </a:rPr>
              <a:t>&gt;&lt;/script&gt;</a:t>
            </a:r>
            <a:endParaRPr lang="en-GB" sz="1600" dirty="0"/>
          </a:p>
        </p:txBody>
      </p:sp>
    </p:spTree>
    <p:extLst>
      <p:ext uri="{BB962C8B-B14F-4D97-AF65-F5344CB8AC3E}">
        <p14:creationId xmlns:p14="http://schemas.microsoft.com/office/powerpoint/2010/main" val="3972158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5" end="5"/>
                                            </p:txEl>
                                          </p:spTgt>
                                        </p:tgtEl>
                                        <p:attrNameLst>
                                          <p:attrName>style.opacity</p:attrName>
                                        </p:attrNameLst>
                                      </p:cBhvr>
                                      <p:to>
                                        <p:strVal val="0.25"/>
                                      </p:to>
                                    </p:set>
                                    <p:animEffect filter="image" prLst="opacity: 0.25">
                                      <p:cBhvr rctx="IE">
                                        <p:cTn id="10" dur="indefinite"/>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solidFill>
                  <a:schemeClr val="tx1"/>
                </a:solidFill>
              </a:rPr>
              <a:t>El </a:t>
            </a:r>
            <a:r>
              <a:rPr lang="en-US" dirty="0" err="1" smtClean="0">
                <a:solidFill>
                  <a:schemeClr val="tx1"/>
                </a:solidFill>
              </a:rPr>
              <a:t>problema</a:t>
            </a:r>
            <a:endParaRPr lang="en-US" dirty="0">
              <a:solidFill>
                <a:schemeClr val="tx1"/>
              </a:solidFill>
            </a:endParaRPr>
          </a:p>
        </p:txBody>
      </p:sp>
      <p:sp>
        <p:nvSpPr>
          <p:cNvPr id="7" name="Text Placeholder 4"/>
          <p:cNvSpPr>
            <a:spLocks noGrp="1"/>
          </p:cNvSpPr>
          <p:nvPr>
            <p:ph type="body" sz="quarter" idx="10"/>
          </p:nvPr>
        </p:nvSpPr>
        <p:spPr>
          <a:xfrm>
            <a:off x="342908" y="910518"/>
            <a:ext cx="8361760" cy="4232982"/>
          </a:xfrm>
        </p:spPr>
        <p:txBody>
          <a:bodyPr/>
          <a:lstStyle/>
          <a:p>
            <a:pPr>
              <a:spcBef>
                <a:spcPts val="300"/>
              </a:spcBef>
              <a:spcAft>
                <a:spcPts val="300"/>
              </a:spcAft>
            </a:pPr>
            <a:r>
              <a:rPr lang="en-US" sz="2800" dirty="0" smtClean="0"/>
              <a:t>El </a:t>
            </a:r>
            <a:r>
              <a:rPr lang="en-US" sz="2800" dirty="0" err="1" smtClean="0"/>
              <a:t>usuario</a:t>
            </a:r>
            <a:r>
              <a:rPr lang="en-US" sz="2800" dirty="0" smtClean="0"/>
              <a:t> </a:t>
            </a:r>
            <a:r>
              <a:rPr lang="en-US" sz="2800" dirty="0" err="1" smtClean="0"/>
              <a:t>exige</a:t>
            </a:r>
            <a:r>
              <a:rPr lang="en-US" sz="2800" dirty="0" smtClean="0"/>
              <a:t> </a:t>
            </a:r>
            <a:r>
              <a:rPr lang="en-US" sz="2800" dirty="0" err="1" smtClean="0"/>
              <a:t>información</a:t>
            </a:r>
            <a:endParaRPr lang="en-US" sz="2800" dirty="0"/>
          </a:p>
          <a:p>
            <a:pPr marL="288131" lvl="1" indent="-285750">
              <a:spcBef>
                <a:spcPts val="300"/>
              </a:spcBef>
              <a:spcAft>
                <a:spcPts val="300"/>
              </a:spcAft>
              <a:buFont typeface="Arial" panose="020B0604020202020204" pitchFamily="34" charset="0"/>
              <a:buChar char="•"/>
            </a:pPr>
            <a:r>
              <a:rPr lang="en-US" sz="1200" dirty="0" err="1" smtClean="0"/>
              <a:t>Rápido</a:t>
            </a:r>
            <a:r>
              <a:rPr lang="en-US" sz="1200" dirty="0" smtClean="0"/>
              <a:t> &amp; </a:t>
            </a:r>
            <a:r>
              <a:rPr lang="en-US" sz="1200" dirty="0" err="1" smtClean="0"/>
              <a:t>instantánea</a:t>
            </a:r>
            <a:endParaRPr lang="en-US" sz="1200" dirty="0"/>
          </a:p>
          <a:p>
            <a:pPr marL="288131" lvl="1" indent="-285750">
              <a:spcBef>
                <a:spcPts val="300"/>
              </a:spcBef>
              <a:spcAft>
                <a:spcPts val="300"/>
              </a:spcAft>
              <a:buFont typeface="Arial" panose="020B0604020202020204" pitchFamily="34" charset="0"/>
              <a:buChar char="•"/>
            </a:pPr>
            <a:r>
              <a:rPr lang="en-US" sz="1200" dirty="0" err="1" smtClean="0"/>
              <a:t>Actualizada</a:t>
            </a:r>
            <a:endParaRPr lang="en-US" sz="1200" dirty="0"/>
          </a:p>
          <a:p>
            <a:pPr marL="288131" lvl="1" indent="-285750">
              <a:spcBef>
                <a:spcPts val="300"/>
              </a:spcBef>
              <a:spcAft>
                <a:spcPts val="300"/>
              </a:spcAft>
              <a:buFont typeface="Arial" panose="020B0604020202020204" pitchFamily="34" charset="0"/>
              <a:buChar char="•"/>
            </a:pPr>
            <a:r>
              <a:rPr lang="en-US" sz="1200" dirty="0" smtClean="0"/>
              <a:t>En </a:t>
            </a:r>
            <a:r>
              <a:rPr lang="en-US" sz="1200" dirty="0" err="1" smtClean="0"/>
              <a:t>cualquier</a:t>
            </a:r>
            <a:r>
              <a:rPr lang="en-US" sz="1200" dirty="0" smtClean="0"/>
              <a:t> </a:t>
            </a:r>
            <a:r>
              <a:rPr lang="en-US" sz="1200" dirty="0" err="1" smtClean="0"/>
              <a:t>dispositivo</a:t>
            </a:r>
            <a:r>
              <a:rPr lang="en-US" sz="1200" dirty="0" smtClean="0"/>
              <a:t>, </a:t>
            </a:r>
            <a:r>
              <a:rPr lang="en-US" sz="1200" dirty="0" err="1" smtClean="0"/>
              <a:t>bajo</a:t>
            </a:r>
            <a:r>
              <a:rPr lang="en-US" sz="1200" dirty="0" smtClean="0"/>
              <a:t> </a:t>
            </a:r>
            <a:r>
              <a:rPr lang="en-US" sz="1200" dirty="0" err="1" smtClean="0"/>
              <a:t>cualquier</a:t>
            </a:r>
            <a:r>
              <a:rPr lang="en-US" sz="1200" dirty="0" smtClean="0"/>
              <a:t> </a:t>
            </a:r>
            <a:r>
              <a:rPr lang="en-US" sz="1200" dirty="0" err="1" smtClean="0"/>
              <a:t>conexión</a:t>
            </a:r>
            <a:r>
              <a:rPr lang="en-US" sz="1200" dirty="0" smtClean="0"/>
              <a:t> </a:t>
            </a:r>
            <a:endParaRPr lang="en-US" sz="1200" dirty="0"/>
          </a:p>
          <a:p>
            <a:pPr>
              <a:spcBef>
                <a:spcPts val="300"/>
              </a:spcBef>
              <a:spcAft>
                <a:spcPts val="300"/>
              </a:spcAft>
            </a:pPr>
            <a:r>
              <a:rPr lang="en-US" sz="2800" dirty="0" err="1" smtClean="0"/>
              <a:t>Ejemplos</a:t>
            </a:r>
            <a:endParaRPr lang="en-US" sz="2800" dirty="0"/>
          </a:p>
          <a:p>
            <a:pPr marL="345281" indent="-342900">
              <a:buFont typeface="Arial" panose="020B0604020202020204" pitchFamily="34" charset="0"/>
              <a:buChar char="•"/>
            </a:pPr>
            <a:r>
              <a:rPr lang="es-ES" sz="1200" dirty="0" smtClean="0">
                <a:latin typeface="Segoe UI (Cuerpo)"/>
              </a:rPr>
              <a:t>Mensajería </a:t>
            </a:r>
            <a:r>
              <a:rPr lang="es-ES" sz="1200" dirty="0">
                <a:latin typeface="Segoe UI (Cuerpo)"/>
              </a:rPr>
              <a:t>instantánea, chats</a:t>
            </a:r>
          </a:p>
          <a:p>
            <a:pPr marL="345281" indent="-342900">
              <a:buFont typeface="Arial" panose="020B0604020202020204" pitchFamily="34" charset="0"/>
              <a:buChar char="•"/>
            </a:pPr>
            <a:r>
              <a:rPr lang="es-ES" sz="1200" dirty="0">
                <a:latin typeface="Segoe UI (Cuerpo)"/>
              </a:rPr>
              <a:t>Herramientas colaborativas</a:t>
            </a:r>
          </a:p>
          <a:p>
            <a:pPr marL="345281" indent="-342900">
              <a:buFont typeface="Arial" panose="020B0604020202020204" pitchFamily="34" charset="0"/>
              <a:buChar char="•"/>
            </a:pPr>
            <a:r>
              <a:rPr lang="es-ES" sz="1200" dirty="0">
                <a:latin typeface="Segoe UI (Cuerpo)"/>
              </a:rPr>
              <a:t>Sistemas de monitorización/notificación</a:t>
            </a:r>
          </a:p>
          <a:p>
            <a:pPr marL="345281" indent="-342900">
              <a:buFont typeface="Arial" panose="020B0604020202020204" pitchFamily="34" charset="0"/>
              <a:buChar char="•"/>
            </a:pPr>
            <a:r>
              <a:rPr lang="es-ES" sz="1200" dirty="0">
                <a:latin typeface="Segoe UI (Cuerpo)"/>
              </a:rPr>
              <a:t>Juegos online multiusuario</a:t>
            </a:r>
          </a:p>
          <a:p>
            <a:pPr marL="345281" indent="-342900">
              <a:buFont typeface="Arial" panose="020B0604020202020204" pitchFamily="34" charset="0"/>
              <a:buChar char="•"/>
            </a:pPr>
            <a:r>
              <a:rPr lang="es-ES" sz="1200" dirty="0">
                <a:latin typeface="Segoe UI (Cuerpo)"/>
              </a:rPr>
              <a:t>Información en tiempo real: </a:t>
            </a:r>
            <a:r>
              <a:rPr lang="es-ES" sz="1200" dirty="0" smtClean="0">
                <a:latin typeface="Segoe UI (Cuerpo)"/>
              </a:rPr>
              <a:t>bolsa</a:t>
            </a:r>
            <a:r>
              <a:rPr lang="es-ES" sz="1200" dirty="0">
                <a:latin typeface="Segoe UI (Cuerpo)"/>
              </a:rPr>
              <a:t>, noticias, deportes, apuestas, </a:t>
            </a:r>
            <a:r>
              <a:rPr lang="es-ES" sz="1200" dirty="0" smtClean="0">
                <a:latin typeface="Segoe UI (Cuerpo)"/>
              </a:rPr>
              <a:t>estadísticas</a:t>
            </a:r>
            <a:endParaRPr lang="en-US" sz="1400" dirty="0"/>
          </a:p>
          <a:p>
            <a:pPr>
              <a:spcBef>
                <a:spcPts val="300"/>
              </a:spcBef>
              <a:spcAft>
                <a:spcPts val="300"/>
              </a:spcAft>
            </a:pPr>
            <a:r>
              <a:rPr lang="en-US" sz="2800" dirty="0" smtClean="0"/>
              <a:t>Feedback en </a:t>
            </a:r>
            <a:r>
              <a:rPr lang="en-US" sz="2800" dirty="0" err="1" smtClean="0"/>
              <a:t>tiempo</a:t>
            </a:r>
            <a:r>
              <a:rPr lang="en-US" sz="2800" dirty="0" smtClean="0"/>
              <a:t> real, </a:t>
            </a:r>
            <a:r>
              <a:rPr lang="en-US" sz="2800" dirty="0" err="1" smtClean="0"/>
              <a:t>notificaciones</a:t>
            </a:r>
            <a:r>
              <a:rPr lang="en-US" sz="2800" dirty="0" smtClean="0"/>
              <a:t> en </a:t>
            </a:r>
            <a:r>
              <a:rPr lang="en-US" sz="2800" dirty="0" err="1" smtClean="0"/>
              <a:t>tiempo</a:t>
            </a:r>
            <a:r>
              <a:rPr lang="en-US" sz="2800" dirty="0" smtClean="0"/>
              <a:t> real</a:t>
            </a:r>
            <a:endParaRPr lang="en-US" sz="2800" dirty="0"/>
          </a:p>
          <a:p>
            <a:pPr algn="ctr"/>
            <a:endParaRPr lang="en-US" sz="2800" dirty="0">
              <a:solidFill>
                <a:schemeClr val="tx1"/>
              </a:solidFill>
            </a:endParaRPr>
          </a:p>
        </p:txBody>
      </p:sp>
    </p:spTree>
    <p:extLst>
      <p:ext uri="{BB962C8B-B14F-4D97-AF65-F5344CB8AC3E}">
        <p14:creationId xmlns:p14="http://schemas.microsoft.com/office/powerpoint/2010/main" val="1246896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0" nodeType="clickEffect">
                                  <p:stCondLst>
                                    <p:cond delay="0"/>
                                  </p:stCondLst>
                                  <p:childTnLst>
                                    <p:set>
                                      <p:cBhvr rctx="PPT">
                                        <p:cTn id="20" dur="indefinite"/>
                                        <p:tgtEl>
                                          <p:spTgt spid="7">
                                            <p:txEl>
                                              <p:pRg st="4" end="4"/>
                                            </p:txEl>
                                          </p:spTgt>
                                        </p:tgtEl>
                                        <p:attrNameLst>
                                          <p:attrName>style.opacity</p:attrName>
                                        </p:attrNameLst>
                                      </p:cBhvr>
                                      <p:to>
                                        <p:strVal val="0.25"/>
                                      </p:to>
                                    </p:set>
                                    <p:animEffect filter="image" prLst="opacity: 0.25">
                                      <p:cBhvr rctx="IE">
                                        <p:cTn id="21" dur="indefinite"/>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7">
                                            <p:txEl>
                                              <p:pRg st="5" end="5"/>
                                            </p:txEl>
                                          </p:spTgt>
                                        </p:tgtEl>
                                        <p:attrNameLst>
                                          <p:attrName>style.opacity</p:attrName>
                                        </p:attrNameLst>
                                      </p:cBhvr>
                                      <p:to>
                                        <p:strVal val="0.25"/>
                                      </p:to>
                                    </p:set>
                                    <p:animEffect filter="image" prLst="opacity: 0.25">
                                      <p:cBhvr rctx="IE">
                                        <p:cTn id="26" dur="indefinite"/>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mph" presetSubtype="0" grpId="0" nodeType="clickEffect">
                                  <p:stCondLst>
                                    <p:cond delay="0"/>
                                  </p:stCondLst>
                                  <p:childTnLst>
                                    <p:set>
                                      <p:cBhvr rctx="PPT">
                                        <p:cTn id="30" dur="indefinite"/>
                                        <p:tgtEl>
                                          <p:spTgt spid="7">
                                            <p:txEl>
                                              <p:pRg st="6" end="6"/>
                                            </p:txEl>
                                          </p:spTgt>
                                        </p:tgtEl>
                                        <p:attrNameLst>
                                          <p:attrName>style.opacity</p:attrName>
                                        </p:attrNameLst>
                                      </p:cBhvr>
                                      <p:to>
                                        <p:strVal val="0.25"/>
                                      </p:to>
                                    </p:set>
                                    <p:animEffect filter="image" prLst="opacity: 0.25">
                                      <p:cBhvr rctx="IE">
                                        <p:cTn id="31" dur="indefinite"/>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0" nodeType="clickEffect">
                                  <p:stCondLst>
                                    <p:cond delay="0"/>
                                  </p:stCondLst>
                                  <p:childTnLst>
                                    <p:set>
                                      <p:cBhvr rctx="PPT">
                                        <p:cTn id="35" dur="indefinite"/>
                                        <p:tgtEl>
                                          <p:spTgt spid="7">
                                            <p:txEl>
                                              <p:pRg st="7" end="7"/>
                                            </p:txEl>
                                          </p:spTgt>
                                        </p:tgtEl>
                                        <p:attrNameLst>
                                          <p:attrName>style.opacity</p:attrName>
                                        </p:attrNameLst>
                                      </p:cBhvr>
                                      <p:to>
                                        <p:strVal val="0.25"/>
                                      </p:to>
                                    </p:set>
                                    <p:animEffect filter="image" prLst="opacity: 0.25">
                                      <p:cBhvr rctx="IE">
                                        <p:cTn id="36" dur="indefinite"/>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grpId="0" nodeType="clickEffect">
                                  <p:stCondLst>
                                    <p:cond delay="0"/>
                                  </p:stCondLst>
                                  <p:childTnLst>
                                    <p:set>
                                      <p:cBhvr rctx="PPT">
                                        <p:cTn id="40" dur="indefinite"/>
                                        <p:tgtEl>
                                          <p:spTgt spid="7">
                                            <p:txEl>
                                              <p:pRg st="8" end="8"/>
                                            </p:txEl>
                                          </p:spTgt>
                                        </p:tgtEl>
                                        <p:attrNameLst>
                                          <p:attrName>style.opacity</p:attrName>
                                        </p:attrNameLst>
                                      </p:cBhvr>
                                      <p:to>
                                        <p:strVal val="0.25"/>
                                      </p:to>
                                    </p:set>
                                    <p:animEffect filter="image" prLst="opacity: 0.25">
                                      <p:cBhvr rctx="IE">
                                        <p:cTn id="41" dur="indefinite"/>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grpId="0" nodeType="clickEffect">
                                  <p:stCondLst>
                                    <p:cond delay="0"/>
                                  </p:stCondLst>
                                  <p:childTnLst>
                                    <p:set>
                                      <p:cBhvr rctx="PPT">
                                        <p:cTn id="45" dur="indefinite"/>
                                        <p:tgtEl>
                                          <p:spTgt spid="7">
                                            <p:txEl>
                                              <p:pRg st="9" end="9"/>
                                            </p:txEl>
                                          </p:spTgt>
                                        </p:tgtEl>
                                        <p:attrNameLst>
                                          <p:attrName>style.opacity</p:attrName>
                                        </p:attrNameLst>
                                      </p:cBhvr>
                                      <p:to>
                                        <p:strVal val="0.25"/>
                                      </p:to>
                                    </p:set>
                                    <p:animEffect filter="image" prLst="opacity: 0.25">
                                      <p:cBhvr rctx="IE">
                                        <p:cTn id="46" dur="indefinite"/>
                                        <p:tgtEl>
                                          <p:spTgt spid="7">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grpId="0" nodeType="clickEffect">
                                  <p:stCondLst>
                                    <p:cond delay="0"/>
                                  </p:stCondLst>
                                  <p:childTnLst>
                                    <p:set>
                                      <p:cBhvr rctx="PPT">
                                        <p:cTn id="50" dur="indefinite"/>
                                        <p:tgtEl>
                                          <p:spTgt spid="7">
                                            <p:txEl>
                                              <p:pRg st="10" end="10"/>
                                            </p:txEl>
                                          </p:spTgt>
                                        </p:tgtEl>
                                        <p:attrNameLst>
                                          <p:attrName>style.opacity</p:attrName>
                                        </p:attrNameLst>
                                      </p:cBhvr>
                                      <p:to>
                                        <p:strVal val="0.25"/>
                                      </p:to>
                                    </p:set>
                                    <p:animEffect filter="image" prLst="opacity: 0.25">
                                      <p:cBhvr rctx="IE">
                                        <p:cTn id="51" dur="indefinite"/>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err="1" smtClean="0"/>
              <a:t>Comenzamos</a:t>
            </a:r>
            <a:r>
              <a:rPr lang="en-US" dirty="0" smtClean="0"/>
              <a:t>. Connection y Hub.</a:t>
            </a:r>
            <a:endParaRPr lang="en-US" dirty="0"/>
          </a:p>
        </p:txBody>
      </p:sp>
      <p:sp>
        <p:nvSpPr>
          <p:cNvPr id="7" name="Text Placeholder 4"/>
          <p:cNvSpPr>
            <a:spLocks noGrp="1"/>
          </p:cNvSpPr>
          <p:nvPr>
            <p:ph type="body" sz="quarter" idx="10"/>
          </p:nvPr>
        </p:nvSpPr>
        <p:spPr>
          <a:xfrm>
            <a:off x="342908" y="1027894"/>
            <a:ext cx="8361760" cy="4115606"/>
          </a:xfrm>
        </p:spPr>
        <p:txBody>
          <a:bodyPr/>
          <a:lstStyle/>
          <a:p>
            <a:r>
              <a:rPr lang="en-US" dirty="0" smtClean="0"/>
              <a:t>La API</a:t>
            </a:r>
            <a:endParaRPr lang="en-US" dirty="0"/>
          </a:p>
          <a:p>
            <a:pPr marL="288131" lvl="1" indent="-285750">
              <a:buFont typeface="Arial" panose="020B0604020202020204" pitchFamily="34" charset="0"/>
              <a:buChar char="•"/>
            </a:pPr>
            <a:r>
              <a:rPr lang="en-US" dirty="0" err="1" smtClean="0"/>
              <a:t>SignalR</a:t>
            </a:r>
            <a:r>
              <a:rPr lang="en-US" dirty="0" smtClean="0"/>
              <a:t> </a:t>
            </a:r>
            <a:r>
              <a:rPr lang="en-US" dirty="0" err="1" smtClean="0"/>
              <a:t>facilita</a:t>
            </a:r>
            <a:r>
              <a:rPr lang="en-US" dirty="0" smtClean="0"/>
              <a:t> dos </a:t>
            </a:r>
            <a:r>
              <a:rPr lang="en-US" dirty="0" err="1" smtClean="0"/>
              <a:t>clases</a:t>
            </a:r>
            <a:r>
              <a:rPr lang="en-US" dirty="0" smtClean="0"/>
              <a:t> principals para </a:t>
            </a:r>
            <a:r>
              <a:rPr lang="en-US" dirty="0" err="1" smtClean="0"/>
              <a:t>establecer</a:t>
            </a:r>
            <a:r>
              <a:rPr lang="en-US" dirty="0" smtClean="0"/>
              <a:t> </a:t>
            </a:r>
            <a:r>
              <a:rPr lang="en-US" dirty="0" err="1" smtClean="0"/>
              <a:t>las</a:t>
            </a:r>
            <a:r>
              <a:rPr lang="en-US" dirty="0" smtClean="0"/>
              <a:t> </a:t>
            </a:r>
            <a:r>
              <a:rPr lang="en-US" dirty="0" err="1" smtClean="0"/>
              <a:t>comunicaciones</a:t>
            </a:r>
            <a:r>
              <a:rPr lang="en-US" dirty="0" smtClean="0"/>
              <a:t> </a:t>
            </a:r>
            <a:r>
              <a:rPr lang="en-US" dirty="0"/>
              <a:t>– </a:t>
            </a:r>
            <a:r>
              <a:rPr lang="en-US" b="1" dirty="0" err="1"/>
              <a:t>PersistentConnection</a:t>
            </a:r>
            <a:r>
              <a:rPr lang="en-US" dirty="0"/>
              <a:t> </a:t>
            </a:r>
            <a:r>
              <a:rPr lang="en-US" dirty="0" smtClean="0"/>
              <a:t>y </a:t>
            </a:r>
            <a:r>
              <a:rPr lang="en-US" b="1" dirty="0" smtClean="0"/>
              <a:t>Hub</a:t>
            </a:r>
            <a:endParaRPr lang="en-US" b="1" dirty="0"/>
          </a:p>
          <a:p>
            <a:r>
              <a:rPr lang="en-US" dirty="0" err="1" smtClean="0"/>
              <a:t>Cada</a:t>
            </a:r>
            <a:r>
              <a:rPr lang="en-US" dirty="0" smtClean="0"/>
              <a:t> </a:t>
            </a:r>
            <a:r>
              <a:rPr lang="en-US" dirty="0" err="1" smtClean="0"/>
              <a:t>cliente</a:t>
            </a:r>
            <a:r>
              <a:rPr lang="en-US" dirty="0" smtClean="0"/>
              <a:t> </a:t>
            </a:r>
            <a:r>
              <a:rPr lang="en-US" dirty="0" err="1" smtClean="0"/>
              <a:t>conectado</a:t>
            </a:r>
            <a:r>
              <a:rPr lang="en-US" dirty="0" smtClean="0"/>
              <a:t> a </a:t>
            </a:r>
            <a:r>
              <a:rPr lang="en-US" dirty="0" err="1" smtClean="0"/>
              <a:t>SignalR</a:t>
            </a:r>
            <a:r>
              <a:rPr lang="en-US" dirty="0" smtClean="0"/>
              <a:t> </a:t>
            </a:r>
            <a:r>
              <a:rPr lang="en-US" dirty="0" err="1" smtClean="0"/>
              <a:t>recibirá</a:t>
            </a:r>
            <a:r>
              <a:rPr lang="en-US" dirty="0" smtClean="0"/>
              <a:t> un Id </a:t>
            </a:r>
            <a:r>
              <a:rPr lang="en-US" dirty="0" err="1" smtClean="0"/>
              <a:t>único</a:t>
            </a:r>
            <a:r>
              <a:rPr lang="en-US" dirty="0" smtClean="0"/>
              <a:t> de </a:t>
            </a:r>
            <a:r>
              <a:rPr lang="en-US" dirty="0" err="1" smtClean="0"/>
              <a:t>conexión</a:t>
            </a:r>
            <a:r>
              <a:rPr lang="en-US" dirty="0" smtClean="0"/>
              <a:t>.</a:t>
            </a:r>
            <a:endParaRPr lang="en-US" dirty="0"/>
          </a:p>
        </p:txBody>
      </p:sp>
    </p:spTree>
    <p:extLst>
      <p:ext uri="{BB962C8B-B14F-4D97-AF65-F5344CB8AC3E}">
        <p14:creationId xmlns:p14="http://schemas.microsoft.com/office/powerpoint/2010/main" val="2479503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0" nodeType="clickEffect">
                                  <p:stCondLst>
                                    <p:cond delay="0"/>
                                  </p:stCondLst>
                                  <p:childTnLst>
                                    <p:set>
                                      <p:cBhvr rctx="PPT">
                                        <p:cTn id="14" dur="indefinite"/>
                                        <p:tgtEl>
                                          <p:spTgt spid="7">
                                            <p:txEl>
                                              <p:pRg st="2" end="2"/>
                                            </p:txEl>
                                          </p:spTgt>
                                        </p:tgtEl>
                                        <p:attrNameLst>
                                          <p:attrName>style.opacity</p:attrName>
                                        </p:attrNameLst>
                                      </p:cBhvr>
                                      <p:to>
                                        <p:strVal val="0.25"/>
                                      </p:to>
                                    </p:set>
                                    <p:animEffect filter="image" prLst="opacity: 0.25">
                                      <p:cBhvr rctx="IE">
                                        <p:cTn id="15" dur="indefinite"/>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54410"/>
          </a:xfrm>
        </p:spPr>
        <p:txBody>
          <a:bodyPr/>
          <a:lstStyle/>
          <a:p>
            <a:r>
              <a:rPr lang="en-US" dirty="0" err="1" smtClean="0"/>
              <a:t>Conexiones</a:t>
            </a:r>
            <a:r>
              <a:rPr lang="en-US" dirty="0" smtClean="0"/>
              <a:t> </a:t>
            </a:r>
            <a:r>
              <a:rPr lang="en-US" dirty="0" err="1" smtClean="0"/>
              <a:t>vs</a:t>
            </a:r>
            <a:r>
              <a:rPr lang="en-US" dirty="0" smtClean="0"/>
              <a:t> Hubs</a:t>
            </a:r>
            <a:endParaRPr lang="en-US" dirty="0"/>
          </a:p>
        </p:txBody>
      </p:sp>
      <p:sp>
        <p:nvSpPr>
          <p:cNvPr id="3" name="Content Placeholder 2"/>
          <p:cNvSpPr>
            <a:spLocks noGrp="1"/>
          </p:cNvSpPr>
          <p:nvPr>
            <p:ph sz="half" idx="1"/>
          </p:nvPr>
        </p:nvSpPr>
        <p:spPr>
          <a:xfrm>
            <a:off x="390525" y="825861"/>
            <a:ext cx="7127034" cy="4468066"/>
          </a:xfrm>
        </p:spPr>
        <p:txBody>
          <a:bodyPr/>
          <a:lstStyle/>
          <a:p>
            <a:r>
              <a:rPr lang="en-US" dirty="0" err="1" smtClean="0"/>
              <a:t>Conexiones</a:t>
            </a:r>
            <a:r>
              <a:rPr lang="en-US" dirty="0" smtClean="0"/>
              <a:t>	 </a:t>
            </a:r>
            <a:r>
              <a:rPr lang="en-US" dirty="0" err="1" smtClean="0"/>
              <a:t>persistentes</a:t>
            </a:r>
            <a:endParaRPr lang="en-US" dirty="0" smtClean="0"/>
          </a:p>
          <a:p>
            <a:pPr lvl="1"/>
            <a:r>
              <a:rPr lang="es-ES" sz="1600" dirty="0" smtClean="0"/>
              <a:t>Bajo </a:t>
            </a:r>
            <a:r>
              <a:rPr lang="es-ES" sz="1600" dirty="0"/>
              <a:t>nivel</a:t>
            </a:r>
          </a:p>
          <a:p>
            <a:pPr lvl="1"/>
            <a:r>
              <a:rPr lang="es-ES" sz="1600" dirty="0"/>
              <a:t>Experiencia similar a sockets</a:t>
            </a:r>
          </a:p>
          <a:p>
            <a:pPr lvl="2">
              <a:buClr>
                <a:schemeClr val="accent1">
                  <a:lumMod val="75000"/>
                </a:schemeClr>
              </a:buClr>
            </a:pPr>
            <a:r>
              <a:rPr lang="es-ES" sz="1600" dirty="0"/>
              <a:t>Conexión</a:t>
            </a:r>
          </a:p>
          <a:p>
            <a:pPr lvl="2">
              <a:buClr>
                <a:schemeClr val="accent1">
                  <a:lumMod val="75000"/>
                </a:schemeClr>
              </a:buClr>
            </a:pPr>
            <a:r>
              <a:rPr lang="es-ES" sz="1600" dirty="0"/>
              <a:t>Desconexión</a:t>
            </a:r>
          </a:p>
          <a:p>
            <a:pPr lvl="2">
              <a:buClr>
                <a:schemeClr val="accent1">
                  <a:lumMod val="75000"/>
                </a:schemeClr>
              </a:buClr>
            </a:pPr>
            <a:r>
              <a:rPr lang="es-ES" sz="1600" dirty="0"/>
              <a:t>Envío</a:t>
            </a:r>
          </a:p>
          <a:p>
            <a:pPr lvl="2">
              <a:buClr>
                <a:schemeClr val="accent1">
                  <a:lumMod val="75000"/>
                </a:schemeClr>
              </a:buClr>
            </a:pPr>
            <a:r>
              <a:rPr lang="es-ES" sz="1600" dirty="0"/>
              <a:t>Recepción asíncrona de mensajes</a:t>
            </a:r>
          </a:p>
          <a:p>
            <a:pPr lvl="1"/>
            <a:r>
              <a:rPr lang="es-ES" sz="1600" dirty="0"/>
              <a:t>Mensajes de bajo nivel ("</a:t>
            </a:r>
            <a:r>
              <a:rPr lang="es-ES" sz="1600" dirty="0" err="1"/>
              <a:t>raw</a:t>
            </a:r>
            <a:r>
              <a:rPr lang="es-ES" sz="1600" dirty="0"/>
              <a:t>")</a:t>
            </a:r>
          </a:p>
          <a:p>
            <a:pPr marL="609203" lvl="2" indent="0">
              <a:buNone/>
            </a:pPr>
            <a:r>
              <a:rPr lang="es-ES" sz="1600" dirty="0">
                <a:solidFill>
                  <a:schemeClr val="bg1">
                    <a:lumMod val="50000"/>
                  </a:schemeClr>
                </a:solidFill>
                <a:sym typeface="Wingdings" pitchFamily="2" charset="2"/>
              </a:rPr>
              <a:t> </a:t>
            </a:r>
            <a:r>
              <a:rPr lang="es-ES" sz="1600" dirty="0">
                <a:solidFill>
                  <a:schemeClr val="bg1">
                    <a:lumMod val="50000"/>
                  </a:schemeClr>
                </a:solidFill>
              </a:rPr>
              <a:t>Nosotros interpretamos los </a:t>
            </a:r>
            <a:r>
              <a:rPr lang="es-ES" sz="1600" dirty="0" smtClean="0">
                <a:solidFill>
                  <a:schemeClr val="bg1">
                    <a:lumMod val="50000"/>
                  </a:schemeClr>
                </a:solidFill>
              </a:rPr>
              <a:t>mensajes</a:t>
            </a:r>
            <a:endParaRPr lang="en-US" sz="1800" dirty="0"/>
          </a:p>
          <a:p>
            <a:pPr marL="255985" lvl="1" indent="0">
              <a:buNone/>
            </a:pPr>
            <a:endParaRPr lang="en-US" sz="1350" dirty="0"/>
          </a:p>
          <a:p>
            <a:r>
              <a:rPr lang="en-US" dirty="0" smtClean="0"/>
              <a:t>Hubs</a:t>
            </a:r>
          </a:p>
          <a:p>
            <a:pPr lvl="1"/>
            <a:r>
              <a:rPr lang="es-ES" sz="1400" dirty="0"/>
              <a:t>Mucha mayor abstracción</a:t>
            </a:r>
          </a:p>
          <a:p>
            <a:pPr lvl="1"/>
            <a:r>
              <a:rPr lang="es-ES" sz="1400" dirty="0"/>
              <a:t>Diferencias:</a:t>
            </a:r>
          </a:p>
          <a:p>
            <a:pPr lvl="2"/>
            <a:r>
              <a:rPr lang="es-ES" sz="1600" dirty="0"/>
              <a:t>Heredan de "</a:t>
            </a:r>
            <a:r>
              <a:rPr lang="es-ES" sz="1600" dirty="0" err="1"/>
              <a:t>Hub</a:t>
            </a:r>
            <a:r>
              <a:rPr lang="es-ES" sz="1600" dirty="0"/>
              <a:t>"</a:t>
            </a:r>
          </a:p>
          <a:p>
            <a:pPr lvl="2"/>
            <a:r>
              <a:rPr lang="es-ES" sz="1600" dirty="0"/>
              <a:t>No hace falta </a:t>
            </a:r>
            <a:r>
              <a:rPr lang="es-ES" sz="1600" dirty="0" err="1"/>
              <a:t>routing</a:t>
            </a:r>
            <a:endParaRPr lang="es-ES" sz="1600" dirty="0"/>
          </a:p>
          <a:p>
            <a:pPr lvl="2"/>
            <a:r>
              <a:rPr lang="es-ES" sz="1600" dirty="0"/>
              <a:t>Mensajes de alto nivel</a:t>
            </a:r>
            <a:br>
              <a:rPr lang="es-ES" sz="1600" dirty="0"/>
            </a:br>
            <a:r>
              <a:rPr lang="es-ES" sz="1600" dirty="0">
                <a:solidFill>
                  <a:schemeClr val="bg1">
                    <a:lumMod val="50000"/>
                  </a:schemeClr>
                </a:solidFill>
                <a:sym typeface="Wingdings" pitchFamily="2" charset="2"/>
              </a:rPr>
              <a:t> Llamadas a métodos entre cliente y servidor</a:t>
            </a:r>
            <a:br>
              <a:rPr lang="es-ES" sz="1600" dirty="0">
                <a:solidFill>
                  <a:schemeClr val="bg1">
                    <a:lumMod val="50000"/>
                  </a:schemeClr>
                </a:solidFill>
                <a:sym typeface="Wingdings" pitchFamily="2" charset="2"/>
              </a:rPr>
            </a:br>
            <a:r>
              <a:rPr lang="es-ES" sz="1600" dirty="0">
                <a:solidFill>
                  <a:schemeClr val="bg1">
                    <a:lumMod val="50000"/>
                  </a:schemeClr>
                </a:solidFill>
                <a:sym typeface="Wingdings" pitchFamily="2" charset="2"/>
              </a:rPr>
              <a:t> Ilusión de continuidad</a:t>
            </a:r>
          </a:p>
          <a:p>
            <a:pPr lvl="1"/>
            <a:endParaRPr 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405" y="1085851"/>
            <a:ext cx="3600400" cy="19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7841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08436"/>
          </a:xfrm>
        </p:spPr>
        <p:txBody>
          <a:bodyPr/>
          <a:lstStyle/>
          <a:p>
            <a:r>
              <a:rPr lang="en-US" dirty="0" err="1" smtClean="0"/>
              <a:t>Conexiones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670" y="1438069"/>
            <a:ext cx="5886654" cy="226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1363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08436"/>
          </a:xfrm>
        </p:spPr>
        <p:txBody>
          <a:bodyPr/>
          <a:lstStyle/>
          <a:p>
            <a:r>
              <a:rPr lang="en-US" dirty="0" smtClean="0"/>
              <a:t>Hubs</a:t>
            </a:r>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727" y="1303735"/>
            <a:ext cx="5170568" cy="221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61549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err="1" smtClean="0"/>
              <a:t>Comenzamos</a:t>
            </a:r>
            <a:r>
              <a:rPr lang="en-US" dirty="0" smtClean="0"/>
              <a:t>. Hub.</a:t>
            </a:r>
            <a:endParaRPr lang="en-US" dirty="0"/>
          </a:p>
        </p:txBody>
      </p:sp>
      <p:sp>
        <p:nvSpPr>
          <p:cNvPr id="7" name="Text Placeholder 4"/>
          <p:cNvSpPr>
            <a:spLocks noGrp="1"/>
          </p:cNvSpPr>
          <p:nvPr>
            <p:ph type="body" sz="quarter" idx="10"/>
          </p:nvPr>
        </p:nvSpPr>
        <p:spPr>
          <a:xfrm>
            <a:off x="342908" y="1027894"/>
            <a:ext cx="8361760" cy="4115606"/>
          </a:xfrm>
        </p:spPr>
        <p:txBody>
          <a:bodyPr/>
          <a:lstStyle/>
          <a:p>
            <a:r>
              <a:rPr lang="en-US" dirty="0" err="1" smtClean="0"/>
              <a:t>Configurando</a:t>
            </a:r>
            <a:r>
              <a:rPr lang="en-US" dirty="0" smtClean="0"/>
              <a:t> hubs</a:t>
            </a:r>
            <a:endParaRPr lang="en-US" dirty="0"/>
          </a:p>
          <a:p>
            <a:pPr marL="288131" lvl="1" indent="-285750">
              <a:buFont typeface="Arial" panose="020B0604020202020204" pitchFamily="34" charset="0"/>
              <a:buChar char="•"/>
            </a:pPr>
            <a:r>
              <a:rPr lang="en-US" dirty="0" err="1" smtClean="0"/>
              <a:t>Crearemos</a:t>
            </a:r>
            <a:r>
              <a:rPr lang="en-US" dirty="0" smtClean="0"/>
              <a:t> </a:t>
            </a:r>
            <a:r>
              <a:rPr lang="en-US" dirty="0" err="1" smtClean="0"/>
              <a:t>una</a:t>
            </a:r>
            <a:r>
              <a:rPr lang="en-US" dirty="0" smtClean="0"/>
              <a:t> </a:t>
            </a:r>
            <a:r>
              <a:rPr lang="en-US" dirty="0" err="1" smtClean="0"/>
              <a:t>clase</a:t>
            </a:r>
            <a:r>
              <a:rPr lang="en-US" dirty="0" smtClean="0"/>
              <a:t> </a:t>
            </a:r>
            <a:r>
              <a:rPr lang="en-US" dirty="0" err="1" smtClean="0"/>
              <a:t>que</a:t>
            </a:r>
            <a:r>
              <a:rPr lang="en-US" dirty="0" smtClean="0"/>
              <a:t> </a:t>
            </a:r>
            <a:r>
              <a:rPr lang="en-US" dirty="0" err="1" smtClean="0"/>
              <a:t>herede</a:t>
            </a:r>
            <a:r>
              <a:rPr lang="en-US" dirty="0" smtClean="0"/>
              <a:t> de </a:t>
            </a:r>
            <a:r>
              <a:rPr lang="en-US" dirty="0" err="1" smtClean="0"/>
              <a:t>Microsoft.AspNet.Signalr.Hub</a:t>
            </a:r>
            <a:endParaRPr lang="en-US" dirty="0"/>
          </a:p>
          <a:p>
            <a:pPr marL="288131" lvl="1" indent="-285750">
              <a:buFont typeface="Arial" panose="020B0604020202020204" pitchFamily="34" charset="0"/>
              <a:buChar char="•"/>
            </a:pPr>
            <a:r>
              <a:rPr lang="en-US" dirty="0" err="1" smtClean="0"/>
              <a:t>Cada</a:t>
            </a:r>
            <a:r>
              <a:rPr lang="en-US" dirty="0" smtClean="0"/>
              <a:t> </a:t>
            </a:r>
            <a:r>
              <a:rPr lang="en-US" dirty="0" err="1" smtClean="0"/>
              <a:t>método</a:t>
            </a:r>
            <a:r>
              <a:rPr lang="en-US" dirty="0" smtClean="0"/>
              <a:t> no </a:t>
            </a:r>
            <a:r>
              <a:rPr lang="en-US" dirty="0" err="1" smtClean="0"/>
              <a:t>estático</a:t>
            </a:r>
            <a:r>
              <a:rPr lang="en-US" dirty="0" smtClean="0"/>
              <a:t> </a:t>
            </a:r>
            <a:r>
              <a:rPr lang="en-US" dirty="0" err="1" smtClean="0"/>
              <a:t>escrito</a:t>
            </a:r>
            <a:r>
              <a:rPr lang="en-US" dirty="0" smtClean="0"/>
              <a:t> se </a:t>
            </a:r>
            <a:r>
              <a:rPr lang="en-US" dirty="0" err="1" smtClean="0"/>
              <a:t>podrá</a:t>
            </a:r>
            <a:r>
              <a:rPr lang="en-US" dirty="0" smtClean="0"/>
              <a:t> </a:t>
            </a:r>
            <a:r>
              <a:rPr lang="en-US" dirty="0" err="1" smtClean="0"/>
              <a:t>llamar</a:t>
            </a:r>
            <a:r>
              <a:rPr lang="en-US" dirty="0" smtClean="0"/>
              <a:t> </a:t>
            </a:r>
            <a:r>
              <a:rPr lang="en-US" dirty="0" err="1" smtClean="0"/>
              <a:t>desde</a:t>
            </a:r>
            <a:r>
              <a:rPr lang="en-US" dirty="0" smtClean="0"/>
              <a:t> el </a:t>
            </a:r>
            <a:r>
              <a:rPr lang="en-US" dirty="0" err="1" smtClean="0"/>
              <a:t>clientet</a:t>
            </a:r>
            <a:endParaRPr lang="en-US" dirty="0"/>
          </a:p>
          <a:p>
            <a:pPr marL="288131" lvl="1" indent="-285750">
              <a:buFont typeface="Arial" panose="020B0604020202020204" pitchFamily="34" charset="0"/>
              <a:buChar char="•"/>
            </a:pPr>
            <a:r>
              <a:rPr lang="en-US" dirty="0" err="1" smtClean="0"/>
              <a:t>Enviar</a:t>
            </a:r>
            <a:r>
              <a:rPr lang="en-US" dirty="0" smtClean="0"/>
              <a:t> </a:t>
            </a:r>
            <a:r>
              <a:rPr lang="en-US" dirty="0" err="1" smtClean="0"/>
              <a:t>mensajes</a:t>
            </a:r>
            <a:r>
              <a:rPr lang="en-US" dirty="0" smtClean="0"/>
              <a:t> a los clients </a:t>
            </a:r>
            <a:r>
              <a:rPr lang="en-US" dirty="0" err="1" smtClean="0"/>
              <a:t>es</a:t>
            </a:r>
            <a:r>
              <a:rPr lang="en-US" dirty="0" smtClean="0"/>
              <a:t> </a:t>
            </a:r>
            <a:r>
              <a:rPr lang="en-US" dirty="0" err="1" smtClean="0"/>
              <a:t>muy</a:t>
            </a:r>
            <a:r>
              <a:rPr lang="en-US" dirty="0" smtClean="0"/>
              <a:t> </a:t>
            </a:r>
            <a:r>
              <a:rPr lang="en-US" dirty="0" err="1" smtClean="0"/>
              <a:t>fácil</a:t>
            </a:r>
            <a:r>
              <a:rPr lang="en-US" dirty="0" smtClean="0"/>
              <a:t> – </a:t>
            </a:r>
            <a:r>
              <a:rPr lang="en-US" dirty="0" err="1" smtClean="0"/>
              <a:t>usamos</a:t>
            </a:r>
            <a:r>
              <a:rPr lang="en-US" dirty="0" smtClean="0"/>
              <a:t> la </a:t>
            </a:r>
            <a:r>
              <a:rPr lang="en-US" dirty="0" err="1" smtClean="0"/>
              <a:t>propiedad</a:t>
            </a:r>
            <a:r>
              <a:rPr lang="en-US" dirty="0" smtClean="0"/>
              <a:t> </a:t>
            </a:r>
            <a:r>
              <a:rPr lang="en-US" b="1" dirty="0" smtClean="0"/>
              <a:t>Clients</a:t>
            </a:r>
            <a:r>
              <a:rPr lang="en-US" dirty="0" smtClean="0"/>
              <a:t> del Hub</a:t>
            </a:r>
            <a:r>
              <a:rPr lang="en-US" dirty="0"/>
              <a:t/>
            </a:r>
            <a:br>
              <a:rPr lang="en-US" dirty="0"/>
            </a:br>
            <a:r>
              <a:rPr lang="en-US" dirty="0" smtClean="0"/>
              <a:t>y </a:t>
            </a:r>
            <a:r>
              <a:rPr lang="en-US" dirty="0" err="1" smtClean="0"/>
              <a:t>llamamos</a:t>
            </a:r>
            <a:r>
              <a:rPr lang="en-US" dirty="0" smtClean="0"/>
              <a:t> al </a:t>
            </a:r>
            <a:r>
              <a:rPr lang="en-US" dirty="0" err="1" smtClean="0"/>
              <a:t>método</a:t>
            </a:r>
            <a:r>
              <a:rPr lang="en-US" dirty="0" smtClean="0"/>
              <a:t> </a:t>
            </a:r>
            <a:r>
              <a:rPr lang="en-US" dirty="0" err="1" smtClean="0"/>
              <a:t>que</a:t>
            </a:r>
            <a:r>
              <a:rPr lang="en-US" dirty="0" smtClean="0"/>
              <a:t> </a:t>
            </a:r>
            <a:r>
              <a:rPr lang="en-US" dirty="0" err="1" smtClean="0"/>
              <a:t>queremos</a:t>
            </a:r>
            <a:r>
              <a:rPr lang="en-US" dirty="0" smtClean="0"/>
              <a:t> del </a:t>
            </a:r>
            <a:r>
              <a:rPr lang="en-US" dirty="0" err="1" smtClean="0"/>
              <a:t>cliente</a:t>
            </a:r>
            <a:endParaRPr lang="en-US" dirty="0"/>
          </a:p>
        </p:txBody>
      </p:sp>
    </p:spTree>
    <p:extLst>
      <p:ext uri="{BB962C8B-B14F-4D97-AF65-F5344CB8AC3E}">
        <p14:creationId xmlns:p14="http://schemas.microsoft.com/office/powerpoint/2010/main" val="58547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54410"/>
          </a:xfrm>
        </p:spPr>
        <p:txBody>
          <a:bodyPr/>
          <a:lstStyle/>
          <a:p>
            <a:r>
              <a:rPr lang="en-US" dirty="0" err="1" smtClean="0"/>
              <a:t>Comenzamos</a:t>
            </a:r>
            <a:r>
              <a:rPr lang="en-US" dirty="0" smtClean="0"/>
              <a:t>. </a:t>
            </a:r>
            <a:r>
              <a:rPr lang="en-US" dirty="0" err="1" smtClean="0"/>
              <a:t>Cliente</a:t>
            </a:r>
            <a:r>
              <a:rPr lang="en-US" dirty="0" smtClean="0"/>
              <a:t>.</a:t>
            </a:r>
            <a:endParaRPr lang="en-US" dirty="0"/>
          </a:p>
        </p:txBody>
      </p:sp>
      <p:sp>
        <p:nvSpPr>
          <p:cNvPr id="7" name="Text Placeholder 4"/>
          <p:cNvSpPr>
            <a:spLocks noGrp="1"/>
          </p:cNvSpPr>
          <p:nvPr>
            <p:ph type="body" sz="quarter" idx="10"/>
          </p:nvPr>
        </p:nvSpPr>
        <p:spPr>
          <a:xfrm>
            <a:off x="342908" y="1027894"/>
            <a:ext cx="8361760" cy="4115606"/>
          </a:xfrm>
        </p:spPr>
        <p:txBody>
          <a:bodyPr/>
          <a:lstStyle/>
          <a:p>
            <a:pPr>
              <a:spcBef>
                <a:spcPts val="200"/>
              </a:spcBef>
              <a:spcAft>
                <a:spcPts val="200"/>
              </a:spcAft>
            </a:pPr>
            <a:r>
              <a:rPr lang="en-US" sz="2000" dirty="0">
                <a:solidFill>
                  <a:schemeClr val="accent1"/>
                </a:solidFill>
              </a:rPr>
              <a:t>Clients </a:t>
            </a:r>
            <a:r>
              <a:rPr lang="en-US" sz="2000" dirty="0" err="1" smtClean="0"/>
              <a:t>es</a:t>
            </a:r>
            <a:r>
              <a:rPr lang="en-US" sz="2000" dirty="0" smtClean="0"/>
              <a:t> la </a:t>
            </a:r>
            <a:r>
              <a:rPr lang="en-US" sz="2000" dirty="0" err="1" smtClean="0"/>
              <a:t>propiedad</a:t>
            </a:r>
            <a:r>
              <a:rPr lang="en-US" sz="2000" dirty="0" smtClean="0"/>
              <a:t> </a:t>
            </a:r>
            <a:r>
              <a:rPr lang="en-US" sz="2000" dirty="0" err="1" smtClean="0"/>
              <a:t>que</a:t>
            </a:r>
            <a:r>
              <a:rPr lang="en-US" sz="2000" dirty="0" smtClean="0"/>
              <a:t> </a:t>
            </a:r>
            <a:r>
              <a:rPr lang="en-US" sz="2000" dirty="0" err="1" smtClean="0"/>
              <a:t>nos</a:t>
            </a:r>
            <a:r>
              <a:rPr lang="en-US" sz="2000" dirty="0" smtClean="0"/>
              <a:t> </a:t>
            </a:r>
            <a:r>
              <a:rPr lang="en-US" sz="2000" dirty="0" err="1" smtClean="0"/>
              <a:t>permite</a:t>
            </a:r>
            <a:r>
              <a:rPr lang="en-US" sz="2000" dirty="0" smtClean="0"/>
              <a:t> </a:t>
            </a:r>
            <a:r>
              <a:rPr lang="en-US" sz="2000" dirty="0" err="1" smtClean="0"/>
              <a:t>comunicarnos</a:t>
            </a:r>
            <a:r>
              <a:rPr lang="en-US" sz="2000" dirty="0" smtClean="0"/>
              <a:t> con los </a:t>
            </a:r>
            <a:r>
              <a:rPr lang="en-US" sz="2000" dirty="0" err="1" smtClean="0"/>
              <a:t>clientes</a:t>
            </a:r>
            <a:r>
              <a:rPr lang="en-US" sz="2000" dirty="0" smtClean="0"/>
              <a:t>.</a:t>
            </a:r>
            <a:endParaRPr lang="en-US" sz="2000" dirty="0"/>
          </a:p>
          <a:p>
            <a:pPr>
              <a:spcBef>
                <a:spcPts val="200"/>
              </a:spcBef>
              <a:spcAft>
                <a:spcPts val="200"/>
              </a:spcAft>
            </a:pPr>
            <a:r>
              <a:rPr lang="en-US" sz="2000" dirty="0" err="1" smtClean="0"/>
              <a:t>Contiene</a:t>
            </a:r>
            <a:r>
              <a:rPr lang="en-US" sz="2000" dirty="0" smtClean="0"/>
              <a:t> </a:t>
            </a:r>
            <a:r>
              <a:rPr lang="en-US" sz="2000" dirty="0" err="1" smtClean="0"/>
              <a:t>métodos</a:t>
            </a:r>
            <a:r>
              <a:rPr lang="en-US" sz="2000" dirty="0" smtClean="0"/>
              <a:t> y </a:t>
            </a:r>
            <a:r>
              <a:rPr lang="en-US" sz="2000" dirty="0" err="1" smtClean="0"/>
              <a:t>propiedades</a:t>
            </a:r>
            <a:r>
              <a:rPr lang="en-US" sz="2000" dirty="0" smtClean="0"/>
              <a:t> </a:t>
            </a:r>
            <a:r>
              <a:rPr lang="en-US" sz="2000" dirty="0" err="1" smtClean="0"/>
              <a:t>dinámicas</a:t>
            </a:r>
            <a:r>
              <a:rPr lang="en-US" sz="2000" dirty="0" smtClean="0"/>
              <a:t>. </a:t>
            </a:r>
            <a:endParaRPr lang="en-US" dirty="0"/>
          </a:p>
          <a:p>
            <a:pPr>
              <a:spcBef>
                <a:spcPts val="100"/>
              </a:spcBef>
              <a:spcAft>
                <a:spcPts val="100"/>
              </a:spcAft>
            </a:pPr>
            <a:endParaRPr lang="bg-BG" dirty="0"/>
          </a:p>
        </p:txBody>
      </p:sp>
      <p:sp>
        <p:nvSpPr>
          <p:cNvPr id="4" name="Rectangle 6"/>
          <p:cNvSpPr>
            <a:spLocks noChangeArrowheads="1"/>
          </p:cNvSpPr>
          <p:nvPr/>
        </p:nvSpPr>
        <p:spPr bwMode="auto">
          <a:xfrm>
            <a:off x="342908" y="1943100"/>
            <a:ext cx="79248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public void SendMessage(string message)</a:t>
            </a:r>
          </a:p>
          <a:p>
            <a:pPr eaLnBrk="0" hangingPunct="0">
              <a:spcBef>
                <a:spcPts val="0"/>
              </a:spcBef>
              <a:buClr>
                <a:schemeClr val="accent5">
                  <a:lumMod val="40000"/>
                  <a:lumOff val="60000"/>
                </a:schemeClr>
              </a:buClr>
              <a:buSzPct val="70000"/>
            </a:pP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pPr eaLnBrk="0" hangingPunct="0">
              <a:spcBef>
                <a:spcPts val="0"/>
              </a:spcBef>
              <a:buClr>
                <a:schemeClr val="accent5">
                  <a:lumMod val="40000"/>
                  <a:lumOff val="60000"/>
                </a:schemeClr>
              </a:buClr>
              <a:buSzPct val="70000"/>
            </a:pP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var </a:t>
            </a: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msg = string.Format("{0}: {1}", </a:t>
            </a: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Context.ConnectionId</a:t>
            </a: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message);</a:t>
            </a:r>
          </a:p>
          <a:p>
            <a:pPr eaLnBrk="0" hangingPunct="0">
              <a:spcBef>
                <a:spcPts val="0"/>
              </a:spcBef>
              <a:buClr>
                <a:schemeClr val="accent5">
                  <a:lumMod val="40000"/>
                  <a:lumOff val="60000"/>
                </a:schemeClr>
              </a:buClr>
              <a:buSzPct val="70000"/>
            </a:pP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Clients.All.newMessage(msg</a:t>
            </a: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pPr eaLnBrk="0" hangingPunct="0">
              <a:spcBef>
                <a:spcPts val="0"/>
              </a:spcBef>
              <a:buClr>
                <a:schemeClr val="accent5">
                  <a:lumMod val="40000"/>
                  <a:lumOff val="60000"/>
                </a:schemeClr>
              </a:buClr>
              <a:buSzPct val="70000"/>
            </a:pP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0089811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54410"/>
          </a:xfrm>
        </p:spPr>
        <p:txBody>
          <a:bodyPr/>
          <a:lstStyle/>
          <a:p>
            <a:r>
              <a:rPr lang="en-US" dirty="0" err="1" smtClean="0"/>
              <a:t>Comenzamos</a:t>
            </a:r>
            <a:r>
              <a:rPr lang="en-US" dirty="0" smtClean="0"/>
              <a:t>. </a:t>
            </a:r>
            <a:r>
              <a:rPr lang="en-US" dirty="0" err="1" smtClean="0"/>
              <a:t>Cliente</a:t>
            </a:r>
            <a:r>
              <a:rPr lang="en-US" dirty="0" smtClean="0"/>
              <a:t> </a:t>
            </a:r>
            <a:r>
              <a:rPr lang="en-US" dirty="0" err="1" smtClean="0"/>
              <a:t>Jquery</a:t>
            </a:r>
            <a:r>
              <a:rPr lang="en-US" dirty="0" smtClean="0"/>
              <a:t>.</a:t>
            </a:r>
            <a:endParaRPr lang="en-US" dirty="0"/>
          </a:p>
        </p:txBody>
      </p:sp>
      <p:sp>
        <p:nvSpPr>
          <p:cNvPr id="7" name="Text Placeholder 4"/>
          <p:cNvSpPr>
            <a:spLocks noGrp="1"/>
          </p:cNvSpPr>
          <p:nvPr>
            <p:ph type="body" sz="quarter" idx="10"/>
          </p:nvPr>
        </p:nvSpPr>
        <p:spPr>
          <a:xfrm>
            <a:off x="342908" y="1027894"/>
            <a:ext cx="8361760" cy="4115606"/>
          </a:xfrm>
        </p:spPr>
        <p:txBody>
          <a:bodyPr/>
          <a:lstStyle/>
          <a:p>
            <a:pPr>
              <a:spcBef>
                <a:spcPts val="200"/>
              </a:spcBef>
              <a:spcAft>
                <a:spcPts val="200"/>
              </a:spcAft>
            </a:pPr>
            <a:r>
              <a:rPr lang="en-US" sz="2000" dirty="0" err="1" smtClean="0"/>
              <a:t>Código</a:t>
            </a:r>
            <a:r>
              <a:rPr lang="en-US" sz="2000" dirty="0" smtClean="0"/>
              <a:t> </a:t>
            </a:r>
            <a:r>
              <a:rPr lang="en-US" sz="2000" dirty="0" err="1" smtClean="0"/>
              <a:t>automático</a:t>
            </a:r>
            <a:r>
              <a:rPr lang="en-US" sz="2000" dirty="0" smtClean="0"/>
              <a:t> del proxy </a:t>
            </a:r>
            <a:r>
              <a:rPr lang="en-US" sz="2000" dirty="0" err="1" smtClean="0"/>
              <a:t>disponible</a:t>
            </a:r>
            <a:r>
              <a:rPr lang="en-US" sz="2000" dirty="0" smtClean="0"/>
              <a:t> en  </a:t>
            </a:r>
            <a:r>
              <a:rPr lang="en-US" sz="2000" dirty="0">
                <a:solidFill>
                  <a:schemeClr val="accent1"/>
                </a:solidFill>
              </a:rPr>
              <a:t>/</a:t>
            </a:r>
            <a:r>
              <a:rPr lang="en-US" sz="2000" dirty="0" err="1">
                <a:solidFill>
                  <a:schemeClr val="accent1"/>
                </a:solidFill>
              </a:rPr>
              <a:t>signalr</a:t>
            </a:r>
            <a:r>
              <a:rPr lang="en-US" sz="2000" dirty="0">
                <a:solidFill>
                  <a:schemeClr val="accent1"/>
                </a:solidFill>
              </a:rPr>
              <a:t>/hubs </a:t>
            </a:r>
          </a:p>
          <a:p>
            <a:pPr>
              <a:spcBef>
                <a:spcPts val="200"/>
              </a:spcBef>
              <a:spcAft>
                <a:spcPts val="200"/>
              </a:spcAft>
            </a:pPr>
            <a:r>
              <a:rPr lang="en-US" sz="2000" dirty="0"/>
              <a:t>Script </a:t>
            </a:r>
            <a:r>
              <a:rPr lang="en-US" sz="2000" dirty="0" err="1" smtClean="0"/>
              <a:t>generado</a:t>
            </a:r>
            <a:r>
              <a:rPr lang="en-US" sz="2000" dirty="0" smtClean="0"/>
              <a:t> </a:t>
            </a:r>
            <a:r>
              <a:rPr lang="en-US" sz="2000" dirty="0" err="1" smtClean="0"/>
              <a:t>basado</a:t>
            </a:r>
            <a:r>
              <a:rPr lang="en-US" sz="2000" dirty="0" smtClean="0"/>
              <a:t> en la </a:t>
            </a:r>
            <a:r>
              <a:rPr lang="en-US" sz="2000" dirty="0" err="1" smtClean="0"/>
              <a:t>declaración</a:t>
            </a:r>
            <a:r>
              <a:rPr lang="en-US" sz="2000" dirty="0" smtClean="0"/>
              <a:t> del Hub</a:t>
            </a:r>
            <a:endParaRPr lang="en-US" sz="2000" dirty="0"/>
          </a:p>
          <a:p>
            <a:pPr>
              <a:spcBef>
                <a:spcPts val="200"/>
              </a:spcBef>
              <a:spcAft>
                <a:spcPts val="200"/>
              </a:spcAft>
            </a:pPr>
            <a:r>
              <a:rPr lang="en-US" sz="2000" dirty="0"/>
              <a:t>Hubs </a:t>
            </a:r>
            <a:r>
              <a:rPr lang="en-US" sz="2000" dirty="0" smtClean="0"/>
              <a:t>son </a:t>
            </a:r>
            <a:r>
              <a:rPr lang="en-US" sz="2000" dirty="0" err="1" smtClean="0"/>
              <a:t>propiedades</a:t>
            </a:r>
            <a:r>
              <a:rPr lang="en-US" sz="2000" dirty="0" smtClean="0"/>
              <a:t> de </a:t>
            </a:r>
            <a:r>
              <a:rPr lang="en-US" sz="2000" dirty="0">
                <a:solidFill>
                  <a:schemeClr val="accent1"/>
                </a:solidFill>
              </a:rPr>
              <a:t>$.connection </a:t>
            </a:r>
          </a:p>
          <a:p>
            <a:pPr lvl="1">
              <a:spcBef>
                <a:spcPts val="200"/>
              </a:spcBef>
              <a:spcAft>
                <a:spcPts val="200"/>
              </a:spcAft>
            </a:pPr>
            <a:r>
              <a:rPr lang="en-US" sz="1100" dirty="0" err="1" smtClean="0"/>
              <a:t>Ejemplo</a:t>
            </a:r>
            <a:r>
              <a:rPr lang="en-US" sz="1100" dirty="0" smtClean="0"/>
              <a:t>: </a:t>
            </a:r>
            <a:r>
              <a:rPr lang="en-US" sz="1100" dirty="0" smtClean="0">
                <a:solidFill>
                  <a:schemeClr val="accent1"/>
                </a:solidFill>
              </a:rPr>
              <a:t>$.</a:t>
            </a:r>
            <a:r>
              <a:rPr lang="en-US" sz="1100" dirty="0" err="1">
                <a:solidFill>
                  <a:schemeClr val="accent1"/>
                </a:solidFill>
              </a:rPr>
              <a:t>connection.chatHub</a:t>
            </a:r>
            <a:r>
              <a:rPr lang="en-US" sz="1100" dirty="0">
                <a:solidFill>
                  <a:schemeClr val="accent1"/>
                </a:solidFill>
              </a:rPr>
              <a:t> </a:t>
            </a:r>
          </a:p>
          <a:p>
            <a:pPr>
              <a:spcBef>
                <a:spcPts val="200"/>
              </a:spcBef>
              <a:spcAft>
                <a:spcPts val="200"/>
              </a:spcAft>
            </a:pPr>
            <a:r>
              <a:rPr lang="en-US" sz="2000" dirty="0" smtClean="0"/>
              <a:t>El </a:t>
            </a:r>
            <a:r>
              <a:rPr lang="en-US" sz="2000" dirty="0" err="1" smtClean="0"/>
              <a:t>nombre</a:t>
            </a:r>
            <a:r>
              <a:rPr lang="en-US" sz="2000" dirty="0" smtClean="0"/>
              <a:t> del Hub camel </a:t>
            </a:r>
            <a:r>
              <a:rPr lang="en-US" sz="2000" dirty="0"/>
              <a:t>cased </a:t>
            </a:r>
          </a:p>
          <a:p>
            <a:pPr>
              <a:spcBef>
                <a:spcPts val="200"/>
              </a:spcBef>
              <a:spcAft>
                <a:spcPts val="200"/>
              </a:spcAft>
            </a:pPr>
            <a:r>
              <a:rPr lang="en-US" sz="2000" dirty="0">
                <a:solidFill>
                  <a:schemeClr val="accent1"/>
                </a:solidFill>
              </a:rPr>
              <a:t>$.</a:t>
            </a:r>
            <a:r>
              <a:rPr lang="en-US" sz="2000" dirty="0" err="1">
                <a:solidFill>
                  <a:schemeClr val="accent1"/>
                </a:solidFill>
              </a:rPr>
              <a:t>connection.hub.start</a:t>
            </a:r>
            <a:r>
              <a:rPr lang="en-US" sz="2000" dirty="0">
                <a:solidFill>
                  <a:schemeClr val="accent1"/>
                </a:solidFill>
              </a:rPr>
              <a:t>() </a:t>
            </a:r>
            <a:r>
              <a:rPr lang="en-US" sz="2000" dirty="0"/>
              <a:t>– </a:t>
            </a:r>
            <a:r>
              <a:rPr lang="en-US" sz="2000" dirty="0" err="1" smtClean="0"/>
              <a:t>Inicia</a:t>
            </a:r>
            <a:r>
              <a:rPr lang="en-US" sz="2000" dirty="0" smtClean="0"/>
              <a:t> la </a:t>
            </a:r>
            <a:r>
              <a:rPr lang="en-US" sz="2000" dirty="0" err="1" smtClean="0"/>
              <a:t>conexión</a:t>
            </a:r>
            <a:endParaRPr lang="en-US" sz="2000" dirty="0"/>
          </a:p>
          <a:p>
            <a:pPr>
              <a:spcBef>
                <a:spcPts val="100"/>
              </a:spcBef>
              <a:spcAft>
                <a:spcPts val="100"/>
              </a:spcAft>
            </a:pPr>
            <a:endParaRPr lang="bg-BG" dirty="0"/>
          </a:p>
        </p:txBody>
      </p:sp>
      <p:sp>
        <p:nvSpPr>
          <p:cNvPr id="4" name="Rectangle 4"/>
          <p:cNvSpPr>
            <a:spLocks noChangeArrowheads="1"/>
          </p:cNvSpPr>
          <p:nvPr/>
        </p:nvSpPr>
        <p:spPr bwMode="auto">
          <a:xfrm>
            <a:off x="342908" y="3486150"/>
            <a:ext cx="79248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18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$.connection.hub.start({ transport: 'longPolling'});</a:t>
            </a:r>
          </a:p>
          <a:p>
            <a:pPr eaLnBrk="0" hangingPunct="0">
              <a:spcBef>
                <a:spcPts val="0"/>
              </a:spcBef>
              <a:buClr>
                <a:schemeClr val="accent5">
                  <a:lumMod val="40000"/>
                  <a:lumOff val="60000"/>
                </a:schemeClr>
              </a:buClr>
              <a:buSzPct val="70000"/>
            </a:pPr>
            <a:endParaRPr lang="en-US" sz="18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pPr eaLnBrk="0" hangingPunct="0">
              <a:spcBef>
                <a:spcPts val="0"/>
              </a:spcBef>
              <a:buClr>
                <a:schemeClr val="accent5">
                  <a:lumMod val="40000"/>
                  <a:lumOff val="60000"/>
                </a:schemeClr>
              </a:buClr>
              <a:buSzPct val="70000"/>
            </a:pPr>
            <a:r>
              <a:rPr lang="en-US" sz="18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var chat </a:t>
            </a:r>
            <a:r>
              <a:rPr lang="en-US" sz="18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$.connection.chat;</a:t>
            </a:r>
          </a:p>
          <a:p>
            <a:pPr eaLnBrk="0" hangingPunct="0">
              <a:spcBef>
                <a:spcPts val="0"/>
              </a:spcBef>
              <a:buClr>
                <a:schemeClr val="accent5">
                  <a:lumMod val="40000"/>
                  <a:lumOff val="60000"/>
                </a:schemeClr>
              </a:buClr>
              <a:buSzPct val="70000"/>
            </a:pPr>
            <a:r>
              <a:rPr lang="en-US" sz="18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chat.server.joinRoom</a:t>
            </a:r>
            <a:r>
              <a:rPr lang="en-US" sz="18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('private');</a:t>
            </a:r>
          </a:p>
        </p:txBody>
      </p:sp>
    </p:spTree>
    <p:extLst>
      <p:ext uri="{BB962C8B-B14F-4D97-AF65-F5344CB8AC3E}">
        <p14:creationId xmlns:p14="http://schemas.microsoft.com/office/powerpoint/2010/main" val="285201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0" nodeType="clickEffect">
                                  <p:stCondLst>
                                    <p:cond delay="0"/>
                                  </p:stCondLst>
                                  <p:childTnLst>
                                    <p:set>
                                      <p:cBhvr rctx="PPT">
                                        <p:cTn id="20" dur="indefinite"/>
                                        <p:tgtEl>
                                          <p:spTgt spid="7">
                                            <p:txEl>
                                              <p:pRg st="4" end="4"/>
                                            </p:txEl>
                                          </p:spTgt>
                                        </p:tgtEl>
                                        <p:attrNameLst>
                                          <p:attrName>style.opacity</p:attrName>
                                        </p:attrNameLst>
                                      </p:cBhvr>
                                      <p:to>
                                        <p:strVal val="0.25"/>
                                      </p:to>
                                    </p:set>
                                    <p:animEffect filter="image" prLst="opacity: 0.25">
                                      <p:cBhvr rctx="IE">
                                        <p:cTn id="21" dur="indefinite"/>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7">
                                            <p:txEl>
                                              <p:pRg st="5" end="5"/>
                                            </p:txEl>
                                          </p:spTgt>
                                        </p:tgtEl>
                                        <p:attrNameLst>
                                          <p:attrName>style.opacity</p:attrName>
                                        </p:attrNameLst>
                                      </p:cBhvr>
                                      <p:to>
                                        <p:strVal val="0.25"/>
                                      </p:to>
                                    </p:set>
                                    <p:animEffect filter="image" prLst="opacity: 0.25">
                                      <p:cBhvr rctx="IE">
                                        <p:cTn id="26" dur="indefinite"/>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54410"/>
          </a:xfrm>
        </p:spPr>
        <p:txBody>
          <a:bodyPr/>
          <a:lstStyle/>
          <a:p>
            <a:r>
              <a:rPr lang="en-US" dirty="0" err="1" smtClean="0"/>
              <a:t>Comenzamos</a:t>
            </a:r>
            <a:r>
              <a:rPr lang="en-US" dirty="0" smtClean="0"/>
              <a:t>. </a:t>
            </a:r>
            <a:r>
              <a:rPr lang="en-US" dirty="0" err="1" smtClean="0"/>
              <a:t>Cliente</a:t>
            </a:r>
            <a:r>
              <a:rPr lang="en-US" dirty="0" smtClean="0"/>
              <a:t> </a:t>
            </a:r>
            <a:r>
              <a:rPr lang="en-US" dirty="0" err="1" smtClean="0"/>
              <a:t>Jquery</a:t>
            </a:r>
            <a:r>
              <a:rPr lang="en-US" dirty="0" smtClean="0"/>
              <a:t>.</a:t>
            </a:r>
            <a:endParaRPr lang="en-US" dirty="0"/>
          </a:p>
        </p:txBody>
      </p:sp>
      <p:sp>
        <p:nvSpPr>
          <p:cNvPr id="7" name="Text Placeholder 4"/>
          <p:cNvSpPr>
            <a:spLocks noGrp="1"/>
          </p:cNvSpPr>
          <p:nvPr>
            <p:ph type="body" sz="quarter" idx="10"/>
          </p:nvPr>
        </p:nvSpPr>
        <p:spPr>
          <a:xfrm>
            <a:off x="342908" y="1027894"/>
            <a:ext cx="8361760" cy="4115606"/>
          </a:xfrm>
        </p:spPr>
        <p:txBody>
          <a:bodyPr/>
          <a:lstStyle/>
          <a:p>
            <a:pPr>
              <a:spcBef>
                <a:spcPts val="200"/>
              </a:spcBef>
              <a:spcAft>
                <a:spcPts val="200"/>
              </a:spcAft>
            </a:pPr>
            <a:r>
              <a:rPr lang="en-US" sz="2000" dirty="0" smtClean="0"/>
              <a:t>Define los </a:t>
            </a:r>
            <a:r>
              <a:rPr lang="en-US" sz="2000" dirty="0" err="1" smtClean="0"/>
              <a:t>métodos</a:t>
            </a:r>
            <a:r>
              <a:rPr lang="en-US" sz="2000" dirty="0" smtClean="0"/>
              <a:t> </a:t>
            </a:r>
            <a:r>
              <a:rPr lang="en-US" sz="2000" dirty="0" err="1" smtClean="0"/>
              <a:t>desde</a:t>
            </a:r>
            <a:r>
              <a:rPr lang="en-US" sz="2000" dirty="0" smtClean="0"/>
              <a:t> el </a:t>
            </a:r>
            <a:r>
              <a:rPr lang="en-US" sz="2000" dirty="0" err="1" smtClean="0"/>
              <a:t>lado</a:t>
            </a:r>
            <a:r>
              <a:rPr lang="en-US" sz="2000" dirty="0" smtClean="0"/>
              <a:t> del </a:t>
            </a:r>
            <a:r>
              <a:rPr lang="en-US" sz="2000" dirty="0" err="1" smtClean="0"/>
              <a:t>cliente</a:t>
            </a:r>
            <a:r>
              <a:rPr lang="en-US" sz="2000" dirty="0" smtClean="0"/>
              <a:t>:</a:t>
            </a:r>
          </a:p>
          <a:p>
            <a:endParaRPr lang="en-US" sz="2000" dirty="0" smtClean="0"/>
          </a:p>
          <a:p>
            <a:endParaRPr lang="en-US" sz="2000" dirty="0"/>
          </a:p>
          <a:p>
            <a:pPr marL="0"/>
            <a:endParaRPr lang="en-US" sz="2000" dirty="0"/>
          </a:p>
          <a:p>
            <a:pPr marL="345281" indent="-342900">
              <a:buFont typeface="Arial" panose="020B0604020202020204" pitchFamily="34" charset="0"/>
              <a:buChar char="•"/>
            </a:pPr>
            <a:r>
              <a:rPr lang="es-ES" sz="2000" dirty="0"/>
              <a:t>Eventos para </a:t>
            </a:r>
            <a:r>
              <a:rPr lang="es-ES" sz="2000" dirty="0" smtClean="0"/>
              <a:t>controlar el estado </a:t>
            </a:r>
            <a:r>
              <a:rPr lang="es-ES" sz="2000" dirty="0"/>
              <a:t>de </a:t>
            </a:r>
            <a:r>
              <a:rPr lang="es-ES" sz="2000" dirty="0" smtClean="0"/>
              <a:t>conexión</a:t>
            </a:r>
          </a:p>
          <a:p>
            <a:pPr marL="345281" indent="-342900">
              <a:buFont typeface="Arial" panose="020B0604020202020204" pitchFamily="34" charset="0"/>
              <a:buChar char="•"/>
            </a:pPr>
            <a:r>
              <a:rPr lang="es-ES" sz="2000" dirty="0" smtClean="0"/>
              <a:t>Detecta </a:t>
            </a:r>
            <a:r>
              <a:rPr lang="es-ES" sz="2000" dirty="0"/>
              <a:t>conexiones </a:t>
            </a:r>
            <a:r>
              <a:rPr lang="es-ES" sz="2000" dirty="0" smtClean="0"/>
              <a:t>lentas</a:t>
            </a:r>
          </a:p>
          <a:p>
            <a:pPr marL="345281" indent="-342900">
              <a:buFont typeface="Arial" panose="020B0604020202020204" pitchFamily="34" charset="0"/>
              <a:buChar char="•"/>
            </a:pPr>
            <a:r>
              <a:rPr lang="es-ES" sz="2000" dirty="0" smtClean="0"/>
              <a:t>Soporte para múltiples dominios</a:t>
            </a:r>
            <a:endParaRPr lang="bg-BG" sz="2000" dirty="0"/>
          </a:p>
        </p:txBody>
      </p:sp>
      <p:sp>
        <p:nvSpPr>
          <p:cNvPr id="4" name="Rectangle 4"/>
          <p:cNvSpPr>
            <a:spLocks noChangeArrowheads="1"/>
          </p:cNvSpPr>
          <p:nvPr/>
        </p:nvSpPr>
        <p:spPr bwMode="auto">
          <a:xfrm>
            <a:off x="342908" y="1514475"/>
            <a:ext cx="79248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var chat </a:t>
            </a: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$.connection.chat; </a:t>
            </a:r>
            <a:endPar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pPr eaLnBrk="0" hangingPunct="0">
              <a:spcBef>
                <a:spcPts val="0"/>
              </a:spcBef>
              <a:buClr>
                <a:schemeClr val="accent5">
                  <a:lumMod val="40000"/>
                  <a:lumOff val="60000"/>
                </a:schemeClr>
              </a:buClr>
              <a:buSzPct val="70000"/>
            </a:pP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chat.client.newMessage </a:t>
            </a: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onNewMessage</a:t>
            </a: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pPr eaLnBrk="0" hangingPunct="0">
              <a:spcBef>
                <a:spcPts val="0"/>
              </a:spcBef>
              <a:buClr>
                <a:schemeClr val="accent5">
                  <a:lumMod val="40000"/>
                  <a:lumOff val="60000"/>
                </a:schemeClr>
              </a:buClr>
              <a:buSzPct val="70000"/>
            </a:pPr>
            <a:endPar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pPr eaLnBrk="0" hangingPunct="0">
              <a:spcBef>
                <a:spcPts val="0"/>
              </a:spcBef>
              <a:buClr>
                <a:schemeClr val="accent5">
                  <a:lumMod val="40000"/>
                  <a:lumOff val="60000"/>
                </a:schemeClr>
              </a:buClr>
              <a:buSzPct val="70000"/>
            </a:pP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function addMessage(message) {</a:t>
            </a:r>
          </a:p>
          <a:p>
            <a:pPr eaLnBrk="0" hangingPunct="0">
              <a:spcBef>
                <a:spcPts val="0"/>
              </a:spcBef>
              <a:buClr>
                <a:schemeClr val="accent5">
                  <a:lumMod val="40000"/>
                  <a:lumOff val="60000"/>
                </a:schemeClr>
              </a:buClr>
              <a:buSzPct val="70000"/>
            </a:pP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$('#messages').</a:t>
            </a:r>
            <a:r>
              <a:rPr lang="en-US" sz="1400" b="1" noProof="1" smtClean="0">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append(message);</a:t>
            </a:r>
            <a:endPar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pPr eaLnBrk="0" hangingPunct="0">
              <a:spcBef>
                <a:spcPts val="0"/>
              </a:spcBef>
              <a:buClr>
                <a:schemeClr val="accent5">
                  <a:lumMod val="40000"/>
                  <a:lumOff val="60000"/>
                </a:schemeClr>
              </a:buClr>
              <a:buSzPct val="70000"/>
            </a:pPr>
            <a:r>
              <a:rPr lang="en-US" sz="1400" b="1" noProof="1">
                <a:solidFill>
                  <a:schemeClr val="accent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53654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7">
                                            <p:txEl>
                                              <p:pRg st="4" end="4"/>
                                            </p:txEl>
                                          </p:spTgt>
                                        </p:tgtEl>
                                        <p:attrNameLst>
                                          <p:attrName>style.opacity</p:attrName>
                                        </p:attrNameLst>
                                      </p:cBhvr>
                                      <p:to>
                                        <p:strVal val="0.25"/>
                                      </p:to>
                                    </p:set>
                                    <p:animEffect filter="image" prLst="opacity: 0.25">
                                      <p:cBhvr rctx="IE">
                                        <p:cTn id="12" dur="indefinite"/>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7">
                                            <p:txEl>
                                              <p:pRg st="5" end="5"/>
                                            </p:txEl>
                                          </p:spTgt>
                                        </p:tgtEl>
                                        <p:attrNameLst>
                                          <p:attrName>style.opacity</p:attrName>
                                        </p:attrNameLst>
                                      </p:cBhvr>
                                      <p:to>
                                        <p:strVal val="0.25"/>
                                      </p:to>
                                    </p:set>
                                    <p:animEffect filter="image" prLst="opacity: 0.25">
                                      <p:cBhvr rctx="IE">
                                        <p:cTn id="17" dur="indefinite"/>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0" nodeType="clickEffect">
                                  <p:stCondLst>
                                    <p:cond delay="0"/>
                                  </p:stCondLst>
                                  <p:childTnLst>
                                    <p:set>
                                      <p:cBhvr rctx="PPT">
                                        <p:cTn id="21" dur="indefinite"/>
                                        <p:tgtEl>
                                          <p:spTgt spid="7">
                                            <p:txEl>
                                              <p:pRg st="6" end="6"/>
                                            </p:txEl>
                                          </p:spTgt>
                                        </p:tgtEl>
                                        <p:attrNameLst>
                                          <p:attrName>style.opacity</p:attrName>
                                        </p:attrNameLst>
                                      </p:cBhvr>
                                      <p:to>
                                        <p:strVal val="0.25"/>
                                      </p:to>
                                    </p:set>
                                    <p:animEffect filter="image" prLst="opacity: 0.25">
                                      <p:cBhvr rctx="IE">
                                        <p:cTn id="22" dur="indefinite"/>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1501" y="2821487"/>
            <a:ext cx="6286500" cy="1545230"/>
          </a:xfrm>
        </p:spPr>
        <p:txBody>
          <a:bodyPr>
            <a:normAutofit/>
          </a:bodyPr>
          <a:lstStyle/>
          <a:p>
            <a:r>
              <a:rPr lang="en-GB" dirty="0" err="1" smtClean="0">
                <a:latin typeface="Segoe WP SemiLight" panose="020B0402040204020203" pitchFamily="34" charset="0"/>
                <a:cs typeface="Segoe WP SemiLight" panose="020B0402040204020203" pitchFamily="34" charset="0"/>
              </a:rPr>
              <a:t>Crear</a:t>
            </a:r>
            <a:r>
              <a:rPr lang="en-GB" dirty="0" smtClean="0">
                <a:latin typeface="Segoe WP SemiLight" panose="020B0402040204020203" pitchFamily="34" charset="0"/>
                <a:cs typeface="Segoe WP SemiLight" panose="020B0402040204020203" pitchFamily="34" charset="0"/>
              </a:rPr>
              <a:t> un Chat con </a:t>
            </a:r>
            <a:r>
              <a:rPr lang="en-GB" dirty="0" err="1" smtClean="0">
                <a:latin typeface="Segoe WP SemiLight" panose="020B0402040204020203" pitchFamily="34" charset="0"/>
                <a:cs typeface="Segoe WP SemiLight" panose="020B0402040204020203" pitchFamily="34" charset="0"/>
              </a:rPr>
              <a:t>SignalR</a:t>
            </a:r>
            <a:r>
              <a:rPr lang="en-GB" dirty="0" smtClean="0">
                <a:latin typeface="Segoe WP SemiLight" panose="020B0402040204020203" pitchFamily="34" charset="0"/>
                <a:cs typeface="Segoe WP SemiLight" panose="020B0402040204020203" pitchFamily="34" charset="0"/>
              </a:rPr>
              <a:t>.</a:t>
            </a:r>
          </a:p>
          <a:p>
            <a:r>
              <a:rPr lang="en-GB" dirty="0" err="1" smtClean="0">
                <a:latin typeface="Segoe WP SemiLight" panose="020B0402040204020203" pitchFamily="34" charset="0"/>
                <a:cs typeface="Segoe WP SemiLight" panose="020B0402040204020203" pitchFamily="34" charset="0"/>
              </a:rPr>
              <a:t>Cliente</a:t>
            </a:r>
            <a:r>
              <a:rPr lang="en-GB" dirty="0" smtClean="0">
                <a:latin typeface="Segoe WP SemiLight" panose="020B0402040204020203" pitchFamily="34" charset="0"/>
                <a:cs typeface="Segoe WP SemiLight" panose="020B0402040204020203" pitchFamily="34" charset="0"/>
              </a:rPr>
              <a:t> </a:t>
            </a:r>
            <a:r>
              <a:rPr lang="en-GB" dirty="0" err="1" smtClean="0">
                <a:latin typeface="Segoe WP SemiLight" panose="020B0402040204020203" pitchFamily="34" charset="0"/>
                <a:cs typeface="Segoe WP SemiLight" panose="020B0402040204020203" pitchFamily="34" charset="0"/>
              </a:rPr>
              <a:t>Jquery</a:t>
            </a:r>
            <a:r>
              <a:rPr lang="en-GB" dirty="0" smtClean="0">
                <a:latin typeface="Segoe WP SemiLight" panose="020B0402040204020203" pitchFamily="34" charset="0"/>
                <a:cs typeface="Segoe WP SemiLight" panose="020B0402040204020203" pitchFamily="34" charset="0"/>
              </a:rPr>
              <a:t>.</a:t>
            </a:r>
            <a:endParaRPr lang="en-GB" dirty="0">
              <a:latin typeface="Segoe WP SemiLight" panose="020B0402040204020203" pitchFamily="34" charset="0"/>
              <a:cs typeface="Segoe WP SemiLight" panose="020B0402040204020203"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3425" y="111696"/>
            <a:ext cx="4468515" cy="27097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468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191" y="0"/>
          <a:ext cx="119063" cy="119063"/>
        </p:xfrm>
        <a:graphic>
          <a:graphicData uri="http://schemas.openxmlformats.org/presentationml/2006/ole">
            <mc:AlternateContent xmlns:mc="http://schemas.openxmlformats.org/markup-compatibility/2006">
              <mc:Choice xmlns:v="urn:schemas-microsoft-com:vml" Requires="v">
                <p:oleObj spid="_x0000_s3084"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690967" y="-778056"/>
            <a:ext cx="7678340" cy="5473881"/>
          </a:xfrm>
        </p:spPr>
        <p:txBody>
          <a:bodyPr/>
          <a:lstStyle/>
          <a:p>
            <a:pPr algn="ctr"/>
            <a:r>
              <a:rPr lang="es-ES" dirty="0" err="1">
                <a:solidFill>
                  <a:schemeClr val="bg1"/>
                </a:solidFill>
              </a:rPr>
              <a:t>SignalR</a:t>
            </a:r>
            <a:r>
              <a:rPr lang="es-ES" dirty="0">
                <a:solidFill>
                  <a:schemeClr val="bg1"/>
                </a:solidFill>
              </a:rPr>
              <a:t> no está limitado a clientes </a:t>
            </a:r>
            <a:r>
              <a:rPr lang="es-ES" dirty="0" smtClean="0">
                <a:solidFill>
                  <a:schemeClr val="bg1"/>
                </a:solidFill>
              </a:rPr>
              <a:t>web</a:t>
            </a:r>
            <a:br>
              <a:rPr lang="es-ES" dirty="0" smtClean="0">
                <a:solidFill>
                  <a:schemeClr val="bg1"/>
                </a:solidFill>
              </a:rPr>
            </a:br>
            <a:r>
              <a:rPr lang="es-ES" dirty="0">
                <a:solidFill>
                  <a:schemeClr val="bg1"/>
                </a:solidFill>
              </a:rPr>
              <a:t/>
            </a:r>
            <a:br>
              <a:rPr lang="es-ES" dirty="0">
                <a:solidFill>
                  <a:schemeClr val="bg1"/>
                </a:solidFill>
              </a:rPr>
            </a:br>
            <a:r>
              <a:rPr lang="en-US" dirty="0" err="1" smtClean="0">
                <a:solidFill>
                  <a:schemeClr val="bg1"/>
                </a:solidFill>
              </a:rPr>
              <a:t>Otros</a:t>
            </a:r>
            <a:r>
              <a:rPr lang="en-US" dirty="0" smtClean="0">
                <a:solidFill>
                  <a:schemeClr val="bg1"/>
                </a:solidFill>
              </a:rPr>
              <a:t> </a:t>
            </a:r>
            <a:r>
              <a:rPr lang="en-US" dirty="0" err="1" smtClean="0">
                <a:solidFill>
                  <a:schemeClr val="bg1"/>
                </a:solidFill>
              </a:rPr>
              <a:t>Clientes</a:t>
            </a:r>
            <a:endParaRPr lang="en-US" dirty="0">
              <a:solidFill>
                <a:schemeClr val="bg1"/>
              </a:solidFill>
            </a:endParaRPr>
          </a:p>
        </p:txBody>
      </p:sp>
    </p:spTree>
    <p:extLst>
      <p:ext uri="{BB962C8B-B14F-4D97-AF65-F5344CB8AC3E}">
        <p14:creationId xmlns:p14="http://schemas.microsoft.com/office/powerpoint/2010/main" val="46099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solidFill>
                  <a:schemeClr val="tx1"/>
                </a:solidFill>
              </a:rPr>
              <a:t>El </a:t>
            </a:r>
            <a:r>
              <a:rPr lang="en-US" dirty="0" err="1" smtClean="0">
                <a:solidFill>
                  <a:schemeClr val="tx1"/>
                </a:solidFill>
              </a:rPr>
              <a:t>problema</a:t>
            </a:r>
            <a:endParaRPr lang="en-US" dirty="0">
              <a:solidFill>
                <a:schemeClr val="tx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83" y="977899"/>
            <a:ext cx="2105025" cy="3508375"/>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011" y="977898"/>
            <a:ext cx="2106305" cy="350837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3919" y="977897"/>
            <a:ext cx="2105631" cy="3509385"/>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5383" y="920747"/>
            <a:ext cx="6734167" cy="3788523"/>
          </a:xfrm>
          <a:prstGeom prst="rect">
            <a:avLst/>
          </a:prstGeom>
        </p:spPr>
      </p:pic>
    </p:spTree>
    <p:extLst>
      <p:ext uri="{BB962C8B-B14F-4D97-AF65-F5344CB8AC3E}">
        <p14:creationId xmlns:p14="http://schemas.microsoft.com/office/powerpoint/2010/main" val="3713335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t>Se </a:t>
            </a:r>
            <a:r>
              <a:rPr lang="en-US" dirty="0" err="1" smtClean="0"/>
              <a:t>puede</a:t>
            </a:r>
            <a:r>
              <a:rPr lang="en-US" dirty="0" smtClean="0"/>
              <a:t> </a:t>
            </a:r>
            <a:r>
              <a:rPr lang="en-US" dirty="0" err="1" smtClean="0"/>
              <a:t>usar</a:t>
            </a:r>
            <a:r>
              <a:rPr lang="en-US" dirty="0" smtClean="0"/>
              <a:t> en</a:t>
            </a:r>
            <a:endParaRPr lang="en-US" dirty="0"/>
          </a:p>
        </p:txBody>
      </p:sp>
      <p:sp>
        <p:nvSpPr>
          <p:cNvPr id="7" name="Text Placeholder 4"/>
          <p:cNvSpPr>
            <a:spLocks noGrp="1"/>
          </p:cNvSpPr>
          <p:nvPr>
            <p:ph type="body" sz="quarter" idx="10"/>
          </p:nvPr>
        </p:nvSpPr>
        <p:spPr>
          <a:xfrm>
            <a:off x="342908" y="1027894"/>
            <a:ext cx="8361760" cy="4115606"/>
          </a:xfrm>
        </p:spPr>
        <p:txBody>
          <a:bodyPr/>
          <a:lstStyle/>
          <a:p>
            <a:r>
              <a:rPr lang="en-US" dirty="0" err="1" smtClean="0"/>
              <a:t>Navegadores</a:t>
            </a:r>
            <a:endParaRPr lang="en-US" dirty="0"/>
          </a:p>
          <a:p>
            <a:pPr marL="288131" lvl="1" indent="-285750">
              <a:buFont typeface="Arial" panose="020B0604020202020204" pitchFamily="34" charset="0"/>
              <a:buChar char="•"/>
            </a:pPr>
            <a:r>
              <a:rPr lang="en-US" dirty="0"/>
              <a:t>Desktop IE 7+, Chrome, Safari, Firefox</a:t>
            </a:r>
          </a:p>
          <a:p>
            <a:pPr marL="288131" lvl="1" indent="-285750">
              <a:buFont typeface="Arial" panose="020B0604020202020204" pitchFamily="34" charset="0"/>
              <a:buChar char="•"/>
            </a:pPr>
            <a:r>
              <a:rPr lang="en-US" dirty="0"/>
              <a:t>Mobile/Tablets: Android, </a:t>
            </a:r>
            <a:r>
              <a:rPr lang="en-US" dirty="0" err="1"/>
              <a:t>iOS</a:t>
            </a:r>
            <a:r>
              <a:rPr lang="en-US" dirty="0"/>
              <a:t>, </a:t>
            </a:r>
            <a:r>
              <a:rPr lang="en-US" dirty="0" smtClean="0"/>
              <a:t>Windows</a:t>
            </a:r>
            <a:endParaRPr lang="en-US" dirty="0"/>
          </a:p>
          <a:p>
            <a:r>
              <a:rPr lang="en-US" dirty="0" err="1" smtClean="0"/>
              <a:t>Plataformas</a:t>
            </a:r>
            <a:endParaRPr lang="en-US" dirty="0"/>
          </a:p>
          <a:p>
            <a:pPr marL="288131" lvl="1" indent="-285750">
              <a:buFont typeface="Arial" panose="020B0604020202020204" pitchFamily="34" charset="0"/>
              <a:buChar char="•"/>
            </a:pPr>
            <a:r>
              <a:rPr lang="en-US" dirty="0"/>
              <a:t>.NET (</a:t>
            </a:r>
            <a:r>
              <a:rPr lang="en-US" dirty="0" err="1"/>
              <a:t>winForm</a:t>
            </a:r>
            <a:r>
              <a:rPr lang="en-US" dirty="0"/>
              <a:t>, WPF, Silverlight, Mono</a:t>
            </a:r>
            <a:r>
              <a:rPr lang="en-US" dirty="0" smtClean="0"/>
              <a:t>)</a:t>
            </a:r>
          </a:p>
          <a:p>
            <a:pPr marL="288131" lvl="1" indent="-285750">
              <a:buFont typeface="Arial" panose="020B0604020202020204" pitchFamily="34" charset="0"/>
              <a:buChar char="•"/>
            </a:pPr>
            <a:r>
              <a:rPr lang="en-US" dirty="0" smtClean="0"/>
              <a:t>C++</a:t>
            </a:r>
          </a:p>
          <a:p>
            <a:pPr marL="288131" lvl="1" indent="-285750">
              <a:buFont typeface="Arial" panose="020B0604020202020204" pitchFamily="34" charset="0"/>
              <a:buChar char="•"/>
            </a:pPr>
            <a:r>
              <a:rPr lang="en-US" dirty="0" smtClean="0"/>
              <a:t>Windows Phone</a:t>
            </a:r>
          </a:p>
          <a:p>
            <a:pPr marL="288131" lvl="1" indent="-285750">
              <a:buFont typeface="Arial" panose="020B0604020202020204" pitchFamily="34" charset="0"/>
              <a:buChar char="•"/>
            </a:pPr>
            <a:r>
              <a:rPr lang="en-US" dirty="0" smtClean="0"/>
              <a:t>Windows Store Apps</a:t>
            </a:r>
            <a:endParaRPr lang="en-US" dirty="0"/>
          </a:p>
          <a:p>
            <a:pPr marL="288131" lvl="1" indent="-285750">
              <a:buFont typeface="Arial" panose="020B0604020202020204" pitchFamily="34" charset="0"/>
              <a:buChar char="•"/>
            </a:pPr>
            <a:r>
              <a:rPr lang="en-US" dirty="0" err="1"/>
              <a:t>iOS</a:t>
            </a:r>
            <a:r>
              <a:rPr lang="en-US" dirty="0"/>
              <a:t> Native Apps – (3</a:t>
            </a:r>
            <a:r>
              <a:rPr lang="en-US" baseline="30000" dirty="0"/>
              <a:t>rd</a:t>
            </a:r>
            <a:r>
              <a:rPr lang="en-US" dirty="0"/>
              <a:t> party)</a:t>
            </a:r>
          </a:p>
          <a:p>
            <a:pPr marL="288131" lvl="1" indent="-285750">
              <a:buFont typeface="Arial" panose="020B0604020202020204" pitchFamily="34" charset="0"/>
              <a:buChar char="•"/>
            </a:pPr>
            <a:r>
              <a:rPr lang="en-US" dirty="0"/>
              <a:t>Android Native Apps – (3</a:t>
            </a:r>
            <a:r>
              <a:rPr lang="en-US" baseline="30000" dirty="0"/>
              <a:t>rd</a:t>
            </a:r>
            <a:r>
              <a:rPr lang="en-US" dirty="0"/>
              <a:t> party)</a:t>
            </a:r>
          </a:p>
          <a:p>
            <a:pPr marL="288131" lvl="1" indent="-285750">
              <a:buFont typeface="Arial" panose="020B0604020202020204" pitchFamily="34" charset="0"/>
              <a:buChar char="•"/>
            </a:pPr>
            <a:r>
              <a:rPr lang="en-US" dirty="0" err="1"/>
              <a:t>Javascript</a:t>
            </a:r>
            <a:r>
              <a:rPr lang="en-US" dirty="0"/>
              <a:t> </a:t>
            </a:r>
          </a:p>
        </p:txBody>
      </p:sp>
    </p:spTree>
    <p:extLst>
      <p:ext uri="{BB962C8B-B14F-4D97-AF65-F5344CB8AC3E}">
        <p14:creationId xmlns:p14="http://schemas.microsoft.com/office/powerpoint/2010/main" val="3447867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0" nodeType="clickEffect">
                                  <p:stCondLst>
                                    <p:cond delay="0"/>
                                  </p:stCondLst>
                                  <p:childTnLst>
                                    <p:set>
                                      <p:cBhvr rctx="PPT">
                                        <p:cTn id="17" dur="indefinite"/>
                                        <p:tgtEl>
                                          <p:spTgt spid="7">
                                            <p:txEl>
                                              <p:pRg st="3" end="3"/>
                                            </p:txEl>
                                          </p:spTgt>
                                        </p:tgtEl>
                                        <p:attrNameLst>
                                          <p:attrName>style.opacity</p:attrName>
                                        </p:attrNameLst>
                                      </p:cBhvr>
                                      <p:to>
                                        <p:strVal val="0.25"/>
                                      </p:to>
                                    </p:set>
                                    <p:animEffect filter="image" prLst="opacity: 0.25">
                                      <p:cBhvr rctx="IE">
                                        <p:cTn id="18" dur="indefinite"/>
                                        <p:tgtEl>
                                          <p:spTgt spid="7">
                                            <p:txEl>
                                              <p:pRg st="3" end="3"/>
                                            </p:txEl>
                                          </p:spTgt>
                                        </p:tgtEl>
                                      </p:cBhvr>
                                    </p:animEffect>
                                  </p:childTnLst>
                                </p:cTn>
                              </p:par>
                              <p:par>
                                <p:cTn id="19" presetID="9" presetClass="emph" presetSubtype="0" grpId="0" nodeType="withEffect">
                                  <p:stCondLst>
                                    <p:cond delay="0"/>
                                  </p:stCondLst>
                                  <p:childTnLst>
                                    <p:set>
                                      <p:cBhvr rctx="PPT">
                                        <p:cTn id="20" dur="indefinite"/>
                                        <p:tgtEl>
                                          <p:spTgt spid="7">
                                            <p:txEl>
                                              <p:pRg st="4" end="4"/>
                                            </p:txEl>
                                          </p:spTgt>
                                        </p:tgtEl>
                                        <p:attrNameLst>
                                          <p:attrName>style.opacity</p:attrName>
                                        </p:attrNameLst>
                                      </p:cBhvr>
                                      <p:to>
                                        <p:strVal val="0.25"/>
                                      </p:to>
                                    </p:set>
                                    <p:animEffect filter="image" prLst="opacity: 0.25">
                                      <p:cBhvr rctx="IE">
                                        <p:cTn id="21" dur="indefinite"/>
                                        <p:tgtEl>
                                          <p:spTgt spid="7">
                                            <p:txEl>
                                              <p:pRg st="4" end="4"/>
                                            </p:txEl>
                                          </p:spTgt>
                                        </p:tgtEl>
                                      </p:cBhvr>
                                    </p:animEffect>
                                  </p:childTnLst>
                                </p:cTn>
                              </p:par>
                              <p:par>
                                <p:cTn id="22" presetID="9" presetClass="emph" presetSubtype="0" grpId="0" nodeType="withEffect">
                                  <p:stCondLst>
                                    <p:cond delay="0"/>
                                  </p:stCondLst>
                                  <p:childTnLst>
                                    <p:set>
                                      <p:cBhvr rctx="PPT">
                                        <p:cTn id="23" dur="indefinite"/>
                                        <p:tgtEl>
                                          <p:spTgt spid="7">
                                            <p:txEl>
                                              <p:pRg st="5" end="5"/>
                                            </p:txEl>
                                          </p:spTgt>
                                        </p:tgtEl>
                                        <p:attrNameLst>
                                          <p:attrName>style.opacity</p:attrName>
                                        </p:attrNameLst>
                                      </p:cBhvr>
                                      <p:to>
                                        <p:strVal val="0.25"/>
                                      </p:to>
                                    </p:set>
                                    <p:animEffect filter="image" prLst="opacity: 0.25">
                                      <p:cBhvr rctx="IE">
                                        <p:cTn id="24" dur="indefinite"/>
                                        <p:tgtEl>
                                          <p:spTgt spid="7">
                                            <p:txEl>
                                              <p:pRg st="5" end="5"/>
                                            </p:txEl>
                                          </p:spTgt>
                                        </p:tgtEl>
                                      </p:cBhvr>
                                    </p:animEffect>
                                  </p:childTnLst>
                                </p:cTn>
                              </p:par>
                              <p:par>
                                <p:cTn id="25" presetID="9" presetClass="emph" presetSubtype="0" grpId="0" nodeType="withEffect">
                                  <p:stCondLst>
                                    <p:cond delay="0"/>
                                  </p:stCondLst>
                                  <p:childTnLst>
                                    <p:set>
                                      <p:cBhvr rctx="PPT">
                                        <p:cTn id="26" dur="indefinite"/>
                                        <p:tgtEl>
                                          <p:spTgt spid="7">
                                            <p:txEl>
                                              <p:pRg st="6" end="6"/>
                                            </p:txEl>
                                          </p:spTgt>
                                        </p:tgtEl>
                                        <p:attrNameLst>
                                          <p:attrName>style.opacity</p:attrName>
                                        </p:attrNameLst>
                                      </p:cBhvr>
                                      <p:to>
                                        <p:strVal val="0.25"/>
                                      </p:to>
                                    </p:set>
                                    <p:animEffect filter="image" prLst="opacity: 0.25">
                                      <p:cBhvr rctx="IE">
                                        <p:cTn id="27" dur="indefinite"/>
                                        <p:tgtEl>
                                          <p:spTgt spid="7">
                                            <p:txEl>
                                              <p:pRg st="6" end="6"/>
                                            </p:txEl>
                                          </p:spTgt>
                                        </p:tgtEl>
                                      </p:cBhvr>
                                    </p:animEffect>
                                  </p:childTnLst>
                                </p:cTn>
                              </p:par>
                              <p:par>
                                <p:cTn id="28" presetID="9" presetClass="emph" presetSubtype="0" grpId="0" nodeType="withEffect">
                                  <p:stCondLst>
                                    <p:cond delay="0"/>
                                  </p:stCondLst>
                                  <p:childTnLst>
                                    <p:set>
                                      <p:cBhvr rctx="PPT">
                                        <p:cTn id="29" dur="indefinite"/>
                                        <p:tgtEl>
                                          <p:spTgt spid="7">
                                            <p:txEl>
                                              <p:pRg st="7" end="7"/>
                                            </p:txEl>
                                          </p:spTgt>
                                        </p:tgtEl>
                                        <p:attrNameLst>
                                          <p:attrName>style.opacity</p:attrName>
                                        </p:attrNameLst>
                                      </p:cBhvr>
                                      <p:to>
                                        <p:strVal val="0.25"/>
                                      </p:to>
                                    </p:set>
                                    <p:animEffect filter="image" prLst="opacity: 0.25">
                                      <p:cBhvr rctx="IE">
                                        <p:cTn id="30" dur="indefinite"/>
                                        <p:tgtEl>
                                          <p:spTgt spid="7">
                                            <p:txEl>
                                              <p:pRg st="7" end="7"/>
                                            </p:txEl>
                                          </p:spTgt>
                                        </p:tgtEl>
                                      </p:cBhvr>
                                    </p:animEffect>
                                  </p:childTnLst>
                                </p:cTn>
                              </p:par>
                              <p:par>
                                <p:cTn id="31" presetID="9" presetClass="emph" presetSubtype="0" grpId="0" nodeType="withEffect">
                                  <p:stCondLst>
                                    <p:cond delay="0"/>
                                  </p:stCondLst>
                                  <p:childTnLst>
                                    <p:set>
                                      <p:cBhvr rctx="PPT">
                                        <p:cTn id="32" dur="indefinite"/>
                                        <p:tgtEl>
                                          <p:spTgt spid="7">
                                            <p:txEl>
                                              <p:pRg st="8" end="8"/>
                                            </p:txEl>
                                          </p:spTgt>
                                        </p:tgtEl>
                                        <p:attrNameLst>
                                          <p:attrName>style.opacity</p:attrName>
                                        </p:attrNameLst>
                                      </p:cBhvr>
                                      <p:to>
                                        <p:strVal val="0.25"/>
                                      </p:to>
                                    </p:set>
                                    <p:animEffect filter="image" prLst="opacity: 0.25">
                                      <p:cBhvr rctx="IE">
                                        <p:cTn id="33" dur="indefinite"/>
                                        <p:tgtEl>
                                          <p:spTgt spid="7">
                                            <p:txEl>
                                              <p:pRg st="8" end="8"/>
                                            </p:txEl>
                                          </p:spTgt>
                                        </p:tgtEl>
                                      </p:cBhvr>
                                    </p:animEffect>
                                  </p:childTnLst>
                                </p:cTn>
                              </p:par>
                              <p:par>
                                <p:cTn id="34" presetID="9" presetClass="emph" presetSubtype="0" grpId="0" nodeType="withEffect">
                                  <p:stCondLst>
                                    <p:cond delay="0"/>
                                  </p:stCondLst>
                                  <p:childTnLst>
                                    <p:set>
                                      <p:cBhvr rctx="PPT">
                                        <p:cTn id="35" dur="indefinite"/>
                                        <p:tgtEl>
                                          <p:spTgt spid="7">
                                            <p:txEl>
                                              <p:pRg st="9" end="9"/>
                                            </p:txEl>
                                          </p:spTgt>
                                        </p:tgtEl>
                                        <p:attrNameLst>
                                          <p:attrName>style.opacity</p:attrName>
                                        </p:attrNameLst>
                                      </p:cBhvr>
                                      <p:to>
                                        <p:strVal val="0.25"/>
                                      </p:to>
                                    </p:set>
                                    <p:animEffect filter="image" prLst="opacity: 0.25">
                                      <p:cBhvr rctx="IE">
                                        <p:cTn id="36" dur="indefinite"/>
                                        <p:tgtEl>
                                          <p:spTgt spid="7">
                                            <p:txEl>
                                              <p:pRg st="9" end="9"/>
                                            </p:txEl>
                                          </p:spTgt>
                                        </p:tgtEl>
                                      </p:cBhvr>
                                    </p:animEffect>
                                  </p:childTnLst>
                                </p:cTn>
                              </p:par>
                              <p:par>
                                <p:cTn id="37" presetID="9" presetClass="emph" presetSubtype="0" grpId="0" nodeType="withEffect">
                                  <p:stCondLst>
                                    <p:cond delay="0"/>
                                  </p:stCondLst>
                                  <p:childTnLst>
                                    <p:set>
                                      <p:cBhvr rctx="PPT">
                                        <p:cTn id="38" dur="indefinite"/>
                                        <p:tgtEl>
                                          <p:spTgt spid="7">
                                            <p:txEl>
                                              <p:pRg st="10" end="10"/>
                                            </p:txEl>
                                          </p:spTgt>
                                        </p:tgtEl>
                                        <p:attrNameLst>
                                          <p:attrName>style.opacity</p:attrName>
                                        </p:attrNameLst>
                                      </p:cBhvr>
                                      <p:to>
                                        <p:strVal val="0.25"/>
                                      </p:to>
                                    </p:set>
                                    <p:animEffect filter="image" prLst="opacity: 0.25">
                                      <p:cBhvr rctx="IE">
                                        <p:cTn id="39" dur="indefinite"/>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0525" y="302083"/>
            <a:ext cx="8361760" cy="608436"/>
          </a:xfrm>
        </p:spPr>
        <p:txBody>
          <a:bodyPr/>
          <a:lstStyle/>
          <a:p>
            <a:r>
              <a:rPr lang="en-US" dirty="0" err="1" smtClean="0"/>
              <a:t>SignalR</a:t>
            </a:r>
            <a:endParaRPr lang="en-US" dirty="0"/>
          </a:p>
        </p:txBody>
      </p:sp>
      <p:sp>
        <p:nvSpPr>
          <p:cNvPr id="5" name="Rectangle 4"/>
          <p:cNvSpPr/>
          <p:nvPr/>
        </p:nvSpPr>
        <p:spPr bwMode="auto">
          <a:xfrm>
            <a:off x="553176" y="2838979"/>
            <a:ext cx="1095395" cy="10953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ASP.NET</a:t>
            </a:r>
          </a:p>
        </p:txBody>
      </p:sp>
      <p:sp>
        <p:nvSpPr>
          <p:cNvPr id="6" name="Rectangle 5"/>
          <p:cNvSpPr/>
          <p:nvPr/>
        </p:nvSpPr>
        <p:spPr bwMode="auto">
          <a:xfrm>
            <a:off x="1712881" y="2838979"/>
            <a:ext cx="1095395" cy="10953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OWIN</a:t>
            </a:r>
          </a:p>
        </p:txBody>
      </p:sp>
      <p:sp>
        <p:nvSpPr>
          <p:cNvPr id="9" name="Rectangle 8"/>
          <p:cNvSpPr/>
          <p:nvPr/>
        </p:nvSpPr>
        <p:spPr bwMode="auto">
          <a:xfrm>
            <a:off x="553837"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a:gradFill>
                  <a:gsLst>
                    <a:gs pos="0">
                      <a:srgbClr val="FFFFFF"/>
                    </a:gs>
                    <a:gs pos="100000">
                      <a:srgbClr val="FFFFFF"/>
                    </a:gs>
                  </a:gsLst>
                  <a:lin ang="5400000" scaled="0"/>
                </a:gradFill>
              </a:rPr>
              <a:t>JQuery</a:t>
            </a:r>
            <a:r>
              <a:rPr lang="en-US" sz="1650" dirty="0">
                <a:gradFill>
                  <a:gsLst>
                    <a:gs pos="0">
                      <a:srgbClr val="FFFFFF"/>
                    </a:gs>
                    <a:gs pos="100000">
                      <a:srgbClr val="FFFFFF"/>
                    </a:gs>
                  </a:gsLst>
                  <a:lin ang="5400000" scaled="0"/>
                </a:gradFill>
              </a:rPr>
              <a:t>	</a:t>
            </a:r>
          </a:p>
        </p:txBody>
      </p:sp>
      <p:sp>
        <p:nvSpPr>
          <p:cNvPr id="10" name="Rectangle 9"/>
          <p:cNvSpPr/>
          <p:nvPr/>
        </p:nvSpPr>
        <p:spPr bwMode="auto">
          <a:xfrm>
            <a:off x="6357455"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350" dirty="0" err="1">
                <a:gradFill>
                  <a:gsLst>
                    <a:gs pos="0">
                      <a:srgbClr val="FFFFFF"/>
                    </a:gs>
                    <a:gs pos="100000">
                      <a:srgbClr val="FFFFFF"/>
                    </a:gs>
                  </a:gsLst>
                  <a:lin ang="5400000" scaled="0"/>
                </a:gradFill>
              </a:rPr>
              <a:t>WinRT</a:t>
            </a:r>
            <a:endParaRPr lang="en-US" sz="1350" dirty="0">
              <a:gradFill>
                <a:gsLst>
                  <a:gs pos="0">
                    <a:srgbClr val="FFFFFF"/>
                  </a:gs>
                  <a:gs pos="100000">
                    <a:srgbClr val="FFFFFF"/>
                  </a:gs>
                </a:gsLst>
                <a:lin ang="5400000" scaled="0"/>
              </a:gradFill>
            </a:endParaRPr>
          </a:p>
        </p:txBody>
      </p:sp>
      <p:sp>
        <p:nvSpPr>
          <p:cNvPr id="11" name="Rectangle 10"/>
          <p:cNvSpPr/>
          <p:nvPr/>
        </p:nvSpPr>
        <p:spPr bwMode="auto">
          <a:xfrm>
            <a:off x="1713211"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Native .NET</a:t>
            </a:r>
          </a:p>
        </p:txBody>
      </p:sp>
      <p:sp>
        <p:nvSpPr>
          <p:cNvPr id="12" name="Rectangle 11"/>
          <p:cNvSpPr/>
          <p:nvPr/>
        </p:nvSpPr>
        <p:spPr bwMode="auto">
          <a:xfrm>
            <a:off x="7516830"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Android</a:t>
            </a:r>
          </a:p>
          <a:p>
            <a:pPr algn="ctr" defTabSz="685574" fontAlgn="base">
              <a:spcBef>
                <a:spcPct val="0"/>
              </a:spcBef>
              <a:spcAft>
                <a:spcPct val="0"/>
              </a:spcAft>
            </a:pPr>
            <a:r>
              <a:rPr lang="en-US" sz="1350" dirty="0">
                <a:gradFill>
                  <a:gsLst>
                    <a:gs pos="0">
                      <a:srgbClr val="FFFFFF"/>
                    </a:gs>
                    <a:gs pos="100000">
                      <a:srgbClr val="FFFFFF"/>
                    </a:gs>
                  </a:gsLst>
                  <a:lin ang="5400000" scaled="0"/>
                </a:gradFill>
              </a:rPr>
              <a:t>(via Mono)</a:t>
            </a:r>
          </a:p>
        </p:txBody>
      </p:sp>
      <p:sp>
        <p:nvSpPr>
          <p:cNvPr id="13" name="Rectangle 12"/>
          <p:cNvSpPr/>
          <p:nvPr/>
        </p:nvSpPr>
        <p:spPr bwMode="auto">
          <a:xfrm>
            <a:off x="2872586"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WP7</a:t>
            </a:r>
          </a:p>
        </p:txBody>
      </p:sp>
      <p:sp>
        <p:nvSpPr>
          <p:cNvPr id="14" name="Rectangle 13"/>
          <p:cNvSpPr/>
          <p:nvPr/>
        </p:nvSpPr>
        <p:spPr bwMode="auto">
          <a:xfrm>
            <a:off x="5198080"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Silverlight</a:t>
            </a:r>
          </a:p>
        </p:txBody>
      </p:sp>
      <p:sp>
        <p:nvSpPr>
          <p:cNvPr id="15" name="Right Brace 14"/>
          <p:cNvSpPr/>
          <p:nvPr/>
        </p:nvSpPr>
        <p:spPr>
          <a:xfrm rot="16200000">
            <a:off x="4456638" y="-2516794"/>
            <a:ext cx="252124" cy="8059049"/>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solidFill>
                <a:schemeClr val="bg1"/>
              </a:solidFill>
            </a:endParaRPr>
          </a:p>
        </p:txBody>
      </p:sp>
      <p:sp>
        <p:nvSpPr>
          <p:cNvPr id="16" name="TextBox 15"/>
          <p:cNvSpPr txBox="1"/>
          <p:nvPr/>
        </p:nvSpPr>
        <p:spPr>
          <a:xfrm>
            <a:off x="4163421" y="1095820"/>
            <a:ext cx="931345" cy="290849"/>
          </a:xfrm>
          <a:prstGeom prst="rect">
            <a:avLst/>
          </a:prstGeom>
          <a:noFill/>
        </p:spPr>
        <p:txBody>
          <a:bodyPr wrap="none" lIns="0" tIns="0" rIns="0" bIns="0" rtlCol="0">
            <a:spAutoFit/>
          </a:bodyPr>
          <a:lstStyle/>
          <a:p>
            <a:pPr>
              <a:lnSpc>
                <a:spcPct val="90000"/>
              </a:lnSpc>
              <a:spcBef>
                <a:spcPct val="20000"/>
              </a:spcBef>
              <a:buSzPct val="80000"/>
            </a:pPr>
            <a:r>
              <a:rPr lang="en-US" sz="2100" cap="small" dirty="0" err="1" smtClean="0"/>
              <a:t>Clientes</a:t>
            </a:r>
            <a:endParaRPr lang="en-US" sz="2100" cap="small" dirty="0"/>
          </a:p>
        </p:txBody>
      </p:sp>
      <p:sp>
        <p:nvSpPr>
          <p:cNvPr id="21" name="Rectangle 20"/>
          <p:cNvSpPr/>
          <p:nvPr/>
        </p:nvSpPr>
        <p:spPr bwMode="auto">
          <a:xfrm>
            <a:off x="4027495" y="1662717"/>
            <a:ext cx="1095395" cy="10953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a:gradFill>
                  <a:gsLst>
                    <a:gs pos="0">
                      <a:srgbClr val="FFFFFF"/>
                    </a:gs>
                    <a:gs pos="100000">
                      <a:srgbClr val="FFFFFF"/>
                    </a:gs>
                  </a:gsLst>
                  <a:lin ang="5400000" scaled="0"/>
                </a:gradFill>
              </a:rPr>
              <a:t>iOS</a:t>
            </a:r>
            <a:endParaRPr lang="en-US" sz="1650" dirty="0">
              <a:gradFill>
                <a:gsLst>
                  <a:gs pos="0">
                    <a:srgbClr val="FFFFFF"/>
                  </a:gs>
                  <a:gs pos="100000">
                    <a:srgbClr val="FFFFFF"/>
                  </a:gs>
                </a:gsLst>
                <a:lin ang="5400000" scaled="0"/>
              </a:gradFill>
            </a:endParaRPr>
          </a:p>
        </p:txBody>
      </p:sp>
      <p:sp>
        <p:nvSpPr>
          <p:cNvPr id="23" name="TextBox 22"/>
          <p:cNvSpPr txBox="1"/>
          <p:nvPr/>
        </p:nvSpPr>
        <p:spPr>
          <a:xfrm>
            <a:off x="1325631" y="4237605"/>
            <a:ext cx="692497" cy="290849"/>
          </a:xfrm>
          <a:prstGeom prst="rect">
            <a:avLst/>
          </a:prstGeom>
          <a:noFill/>
        </p:spPr>
        <p:txBody>
          <a:bodyPr wrap="none" lIns="0" tIns="0" rIns="0" bIns="0" rtlCol="0">
            <a:spAutoFit/>
          </a:bodyPr>
          <a:lstStyle/>
          <a:p>
            <a:pPr>
              <a:lnSpc>
                <a:spcPct val="90000"/>
              </a:lnSpc>
              <a:spcBef>
                <a:spcPct val="20000"/>
              </a:spcBef>
              <a:buSzPct val="80000"/>
            </a:pPr>
            <a:r>
              <a:rPr lang="en-US" sz="2100" cap="small" dirty="0"/>
              <a:t>Hosts</a:t>
            </a:r>
          </a:p>
        </p:txBody>
      </p:sp>
      <p:sp>
        <p:nvSpPr>
          <p:cNvPr id="24" name="Right Brace 23"/>
          <p:cNvSpPr/>
          <p:nvPr/>
        </p:nvSpPr>
        <p:spPr>
          <a:xfrm rot="5400000">
            <a:off x="1550993" y="2960461"/>
            <a:ext cx="259464" cy="2255100"/>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3529378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p:bldP spid="21" grpId="0" animBg="1"/>
      <p:bldP spid="23" grpId="0"/>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1501" y="2821487"/>
            <a:ext cx="6286500" cy="1545230"/>
          </a:xfrm>
        </p:spPr>
        <p:txBody>
          <a:bodyPr>
            <a:normAutofit/>
          </a:bodyPr>
          <a:lstStyle/>
          <a:p>
            <a:r>
              <a:rPr lang="en-GB" dirty="0" err="1" smtClean="0">
                <a:latin typeface="Segoe WP SemiLight" panose="020B0402040204020203" pitchFamily="34" charset="0"/>
                <a:cs typeface="Segoe WP SemiLight" panose="020B0402040204020203" pitchFamily="34" charset="0"/>
              </a:rPr>
              <a:t>Clientes</a:t>
            </a:r>
            <a:r>
              <a:rPr lang="en-GB" dirty="0" smtClean="0">
                <a:latin typeface="Segoe WP SemiLight" panose="020B0402040204020203" pitchFamily="34" charset="0"/>
                <a:cs typeface="Segoe WP SemiLight" panose="020B0402040204020203" pitchFamily="34" charset="0"/>
              </a:rPr>
              <a:t> Windows Phone 8 y Windows 8 de </a:t>
            </a:r>
            <a:r>
              <a:rPr lang="en-GB" dirty="0" err="1" smtClean="0">
                <a:latin typeface="Segoe WP SemiLight" panose="020B0402040204020203" pitchFamily="34" charset="0"/>
                <a:cs typeface="Segoe WP SemiLight" panose="020B0402040204020203" pitchFamily="34" charset="0"/>
              </a:rPr>
              <a:t>nuestro</a:t>
            </a:r>
            <a:r>
              <a:rPr lang="en-GB" dirty="0" smtClean="0">
                <a:latin typeface="Segoe WP SemiLight" panose="020B0402040204020203" pitchFamily="34" charset="0"/>
                <a:cs typeface="Segoe WP SemiLight" panose="020B0402040204020203" pitchFamily="34" charset="0"/>
              </a:rPr>
              <a:t> Chat</a:t>
            </a:r>
            <a:endParaRPr lang="en-GB" dirty="0">
              <a:latin typeface="Segoe WP SemiLight" panose="020B0402040204020203" pitchFamily="34" charset="0"/>
              <a:cs typeface="Segoe WP SemiLight" panose="020B0402040204020203"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81650" y="282280"/>
            <a:ext cx="4468515" cy="44685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687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540789"/>
          </a:xfrm>
        </p:spPr>
        <p:txBody>
          <a:bodyPr/>
          <a:lstStyle/>
          <a:p>
            <a:r>
              <a:rPr lang="en-GB" sz="3600" dirty="0" err="1" smtClean="0"/>
              <a:t>Preguntas</a:t>
            </a:r>
            <a:r>
              <a:rPr lang="en-GB" sz="3600" dirty="0" smtClean="0"/>
              <a:t> y </a:t>
            </a:r>
            <a:r>
              <a:rPr lang="en-GB" sz="3600" dirty="0" err="1" smtClean="0"/>
              <a:t>respuestas</a:t>
            </a:r>
            <a:endParaRPr lang="en-GB" sz="3600" dirty="0"/>
          </a:p>
        </p:txBody>
      </p:sp>
      <p:sp>
        <p:nvSpPr>
          <p:cNvPr id="3" name="Content Placeholder 2"/>
          <p:cNvSpPr>
            <a:spLocks noGrp="1"/>
          </p:cNvSpPr>
          <p:nvPr>
            <p:ph type="body" sz="quarter" idx="17"/>
          </p:nvPr>
        </p:nvSpPr>
        <p:spPr/>
        <p:txBody>
          <a:bodyPr>
            <a:normAutofit/>
          </a:bodyPr>
          <a:lstStyle/>
          <a:p>
            <a:r>
              <a:rPr lang="en-GB" dirty="0" smtClean="0"/>
              <a:t>¿</a:t>
            </a:r>
            <a:r>
              <a:rPr lang="en-GB" dirty="0" err="1" smtClean="0"/>
              <a:t>Dudas</a:t>
            </a:r>
            <a:r>
              <a:rPr lang="en-GB" dirty="0" smtClean="0"/>
              <a:t>?</a:t>
            </a:r>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33</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a:r>
            <a:r>
              <a:rPr lang="en-US" dirty="0" err="1" smtClean="0"/>
              <a:t>SignalR</a:t>
            </a:r>
            <a:endParaRPr lang="en-US" dirty="0" smtClean="0"/>
          </a:p>
          <a:p>
            <a:pPr lvl="1"/>
            <a:r>
              <a:rPr lang="en-US" dirty="0" smtClean="0"/>
              <a:t>Twitter feed</a:t>
            </a:r>
          </a:p>
          <a:p>
            <a:r>
              <a:rPr lang="en-US" dirty="0" smtClean="0"/>
              <a:t>Signalr.net</a:t>
            </a:r>
          </a:p>
          <a:p>
            <a:pPr lvl="1"/>
            <a:r>
              <a:rPr lang="en-US" dirty="0" smtClean="0"/>
              <a:t>Website</a:t>
            </a:r>
          </a:p>
          <a:p>
            <a:r>
              <a:rPr lang="en-US" dirty="0" smtClean="0"/>
              <a:t>ASP.NET/</a:t>
            </a:r>
            <a:r>
              <a:rPr lang="en-US" dirty="0" err="1" smtClean="0"/>
              <a:t>SignalR</a:t>
            </a:r>
            <a:endParaRPr lang="en-US" dirty="0" smtClean="0"/>
          </a:p>
          <a:p>
            <a:pPr lvl="1"/>
            <a:r>
              <a:rPr lang="en-US" dirty="0" smtClean="0"/>
              <a:t>Microsoft’s content/tutorials</a:t>
            </a:r>
          </a:p>
          <a:p>
            <a:r>
              <a:rPr lang="en-US" dirty="0"/>
              <a:t>http://</a:t>
            </a:r>
            <a:r>
              <a:rPr lang="en-US" dirty="0" smtClean="0"/>
              <a:t>t.co/oHWaZb2a47</a:t>
            </a:r>
          </a:p>
          <a:p>
            <a:pPr lvl="1"/>
            <a:r>
              <a:rPr lang="en-US" dirty="0" smtClean="0"/>
              <a:t>E-Book de Jose María Aguilar</a:t>
            </a:r>
          </a:p>
          <a:p>
            <a:endParaRPr lang="en-US" dirty="0"/>
          </a:p>
        </p:txBody>
      </p:sp>
      <p:sp>
        <p:nvSpPr>
          <p:cNvPr id="3" name="Title 2"/>
          <p:cNvSpPr>
            <a:spLocks noGrp="1"/>
          </p:cNvSpPr>
          <p:nvPr>
            <p:ph type="title"/>
          </p:nvPr>
        </p:nvSpPr>
        <p:spPr>
          <a:xfrm>
            <a:off x="457200" y="401955"/>
            <a:ext cx="8229600" cy="600934"/>
          </a:xfrm>
        </p:spPr>
        <p:txBody>
          <a:bodyPr/>
          <a:lstStyle/>
          <a:p>
            <a:r>
              <a:rPr lang="en-US" sz="4000" dirty="0" err="1" smtClean="0"/>
              <a:t>Más</a:t>
            </a:r>
            <a:r>
              <a:rPr lang="en-US" sz="4000" dirty="0" smtClean="0"/>
              <a:t> Información</a:t>
            </a:r>
            <a:endParaRPr lang="en-US" sz="4000" dirty="0"/>
          </a:p>
        </p:txBody>
      </p:sp>
    </p:spTree>
    <p:extLst>
      <p:ext uri="{BB962C8B-B14F-4D97-AF65-F5344CB8AC3E}">
        <p14:creationId xmlns:p14="http://schemas.microsoft.com/office/powerpoint/2010/main" val="237490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1">
                    <a:lumMod val="50000"/>
                  </a:schemeClr>
                </a:solidFill>
              </a:rPr>
              <a:t>Web</a:t>
            </a:r>
          </a:p>
          <a:p>
            <a:pPr lvl="1"/>
            <a:r>
              <a:rPr lang="es-ES_tradnl" dirty="0">
                <a:solidFill>
                  <a:schemeClr val="bg1">
                    <a:lumMod val="50000"/>
                  </a:schemeClr>
                </a:solidFill>
                <a:hlinkClick r:id="rId2"/>
              </a:rPr>
              <a:t>www.</a:t>
            </a:r>
            <a:r>
              <a:rPr lang="nl-NL" dirty="0">
                <a:solidFill>
                  <a:schemeClr val="bg1">
                    <a:lumMod val="50000"/>
                  </a:schemeClr>
                </a:solidFill>
                <a:hlinkClick r:id="rId2"/>
              </a:rPr>
              <a:t>javiersuarezruiz.wordpress.com</a:t>
            </a:r>
            <a:endParaRPr lang="nl-NL" dirty="0">
              <a:solidFill>
                <a:schemeClr val="bg1">
                  <a:lumMod val="50000"/>
                </a:schemeClr>
              </a:solidFill>
            </a:endParaRPr>
          </a:p>
          <a:p>
            <a:pPr lvl="1"/>
            <a:r>
              <a:rPr lang="en-US" dirty="0">
                <a:solidFill>
                  <a:schemeClr val="bg1">
                    <a:lumMod val="50000"/>
                  </a:schemeClr>
                </a:solidFill>
                <a:hlinkClick r:id="rId3"/>
              </a:rPr>
              <a:t>http://geeks.ms/blogs/jsuarez/</a:t>
            </a:r>
            <a:endParaRPr lang="en-US" dirty="0">
              <a:solidFill>
                <a:schemeClr val="bg1">
                  <a:lumMod val="50000"/>
                </a:schemeClr>
              </a:solidFill>
            </a:endParaRPr>
          </a:p>
          <a:p>
            <a:r>
              <a:rPr lang="en-US" dirty="0">
                <a:solidFill>
                  <a:schemeClr val="bg1">
                    <a:lumMod val="50000"/>
                  </a:schemeClr>
                </a:solidFill>
              </a:rPr>
              <a:t>Email</a:t>
            </a:r>
          </a:p>
          <a:p>
            <a:pPr lvl="1"/>
            <a:r>
              <a:rPr lang="en-US" dirty="0">
                <a:solidFill>
                  <a:schemeClr val="bg1">
                    <a:lumMod val="50000"/>
                  </a:schemeClr>
                </a:solidFill>
              </a:rPr>
              <a:t>javiersuarezruiz@hotmail.com</a:t>
            </a:r>
          </a:p>
          <a:p>
            <a:r>
              <a:rPr lang="en-US" dirty="0">
                <a:solidFill>
                  <a:schemeClr val="bg1">
                    <a:lumMod val="50000"/>
                  </a:schemeClr>
                </a:solidFill>
              </a:rPr>
              <a:t>Twitter</a:t>
            </a:r>
          </a:p>
          <a:p>
            <a:pPr lvl="1"/>
            <a:r>
              <a:rPr lang="en-US" dirty="0">
                <a:solidFill>
                  <a:schemeClr val="bg1">
                    <a:lumMod val="50000"/>
                  </a:schemeClr>
                </a:solidFill>
              </a:rPr>
              <a:t>@</a:t>
            </a:r>
            <a:r>
              <a:rPr lang="en-US" dirty="0" err="1">
                <a:solidFill>
                  <a:schemeClr val="bg1">
                    <a:lumMod val="50000"/>
                  </a:schemeClr>
                </a:solidFill>
              </a:rPr>
              <a:t>jsuarezruiz</a:t>
            </a:r>
            <a:endParaRPr lang="en-US" dirty="0">
              <a:solidFill>
                <a:schemeClr val="bg1">
                  <a:lumMod val="50000"/>
                </a:schemeClr>
              </a:solidFill>
            </a:endParaRPr>
          </a:p>
          <a:p>
            <a:endParaRPr lang="en-US" dirty="0"/>
          </a:p>
        </p:txBody>
      </p:sp>
      <p:sp>
        <p:nvSpPr>
          <p:cNvPr id="3" name="Title 2"/>
          <p:cNvSpPr>
            <a:spLocks noGrp="1"/>
          </p:cNvSpPr>
          <p:nvPr>
            <p:ph type="title"/>
          </p:nvPr>
        </p:nvSpPr>
        <p:spPr>
          <a:xfrm>
            <a:off x="457200" y="401955"/>
            <a:ext cx="8229600" cy="600934"/>
          </a:xfrm>
        </p:spPr>
        <p:txBody>
          <a:bodyPr/>
          <a:lstStyle/>
          <a:p>
            <a:r>
              <a:rPr lang="en-US" sz="4000" dirty="0" err="1" smtClean="0"/>
              <a:t>Contacto</a:t>
            </a:r>
            <a:endParaRPr lang="en-US" sz="4000" dirty="0"/>
          </a:p>
        </p:txBody>
      </p:sp>
    </p:spTree>
    <p:extLst>
      <p:ext uri="{BB962C8B-B14F-4D97-AF65-F5344CB8AC3E}">
        <p14:creationId xmlns:p14="http://schemas.microsoft.com/office/powerpoint/2010/main" val="302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err="1">
                <a:solidFill>
                  <a:schemeClr val="tx1">
                    <a:lumMod val="50000"/>
                  </a:schemeClr>
                </a:solidFill>
                <a:latin typeface="Segoe WP SemiLight"/>
                <a:cs typeface="Segoe WP SemiLight"/>
              </a:rPr>
              <a:t>SignalR</a:t>
            </a:r>
            <a:r>
              <a:rPr lang="en-US" dirty="0">
                <a:solidFill>
                  <a:schemeClr val="tx1">
                    <a:lumMod val="50000"/>
                  </a:schemeClr>
                </a:solidFill>
                <a:latin typeface="Segoe WP SemiLight"/>
                <a:cs typeface="Segoe WP SemiLight"/>
              </a:rPr>
              <a:t> y Apps </a:t>
            </a:r>
            <a:r>
              <a:rPr lang="en-US" dirty="0" err="1">
                <a:solidFill>
                  <a:schemeClr val="tx1">
                    <a:lumMod val="50000"/>
                  </a:schemeClr>
                </a:solidFill>
                <a:latin typeface="Segoe WP SemiLight"/>
                <a:cs typeface="Segoe WP SemiLight"/>
              </a:rPr>
              <a:t>móviles</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8244408" y="321478"/>
            <a:ext cx="792000" cy="396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solidFill>
                  <a:schemeClr val="tx1"/>
                </a:solidFill>
              </a:rPr>
              <a:t>¿HTTP al </a:t>
            </a:r>
            <a:r>
              <a:rPr lang="en-US" dirty="0" err="1" smtClean="0">
                <a:solidFill>
                  <a:schemeClr val="tx1"/>
                </a:solidFill>
              </a:rPr>
              <a:t>rescate</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342908" y="1027894"/>
            <a:ext cx="8361760" cy="4115606"/>
          </a:xfrm>
        </p:spPr>
        <p:txBody>
          <a:bodyPr/>
          <a:lstStyle/>
          <a:p>
            <a:r>
              <a:rPr lang="en-US" dirty="0" err="1" smtClean="0"/>
              <a:t>Comunicación</a:t>
            </a:r>
            <a:r>
              <a:rPr lang="en-US" dirty="0" smtClean="0"/>
              <a:t> Web – </a:t>
            </a:r>
            <a:r>
              <a:rPr lang="en-US" dirty="0"/>
              <a:t>HTTP!</a:t>
            </a:r>
          </a:p>
          <a:p>
            <a:r>
              <a:rPr lang="en-US" dirty="0" err="1" smtClean="0"/>
              <a:t>Basicamente</a:t>
            </a:r>
            <a:r>
              <a:rPr lang="en-US" dirty="0" smtClean="0"/>
              <a:t> </a:t>
            </a:r>
            <a:r>
              <a:rPr lang="en-US" dirty="0" err="1" smtClean="0"/>
              <a:t>consiste</a:t>
            </a:r>
            <a:r>
              <a:rPr lang="en-US" dirty="0" smtClean="0"/>
              <a:t> en </a:t>
            </a:r>
            <a:r>
              <a:rPr lang="en-US" dirty="0" err="1" smtClean="0"/>
              <a:t>peticiones-respuesta</a:t>
            </a:r>
            <a:endParaRPr lang="en-US" dirty="0"/>
          </a:p>
          <a:p>
            <a:r>
              <a:rPr lang="en-US" dirty="0" err="1" smtClean="0"/>
              <a:t>Servicios</a:t>
            </a:r>
            <a:r>
              <a:rPr lang="en-US" dirty="0" smtClean="0"/>
              <a:t> Push HTTP</a:t>
            </a:r>
            <a:endParaRPr lang="en-US" dirty="0"/>
          </a:p>
          <a:p>
            <a:pPr marL="288131" lvl="1" indent="-285750">
              <a:buFont typeface="Arial" panose="020B0604020202020204" pitchFamily="34" charset="0"/>
              <a:buChar char="•"/>
            </a:pPr>
            <a:r>
              <a:rPr lang="en-US" dirty="0"/>
              <a:t>Periodic Polling </a:t>
            </a:r>
          </a:p>
          <a:p>
            <a:pPr marL="288131" lvl="1" indent="-285750">
              <a:buFont typeface="Arial" panose="020B0604020202020204" pitchFamily="34" charset="0"/>
              <a:buChar char="•"/>
            </a:pPr>
            <a:r>
              <a:rPr lang="en-US" dirty="0"/>
              <a:t>Long Polling</a:t>
            </a:r>
          </a:p>
          <a:p>
            <a:pPr marL="288131" lvl="1" indent="-285750">
              <a:buFont typeface="Arial" panose="020B0604020202020204" pitchFamily="34" charset="0"/>
              <a:buChar char="•"/>
            </a:pPr>
            <a:r>
              <a:rPr lang="en-US" dirty="0"/>
              <a:t>Forever Frame </a:t>
            </a:r>
          </a:p>
          <a:p>
            <a:pPr marL="288131" lvl="1" indent="-285750">
              <a:buFont typeface="Arial" panose="020B0604020202020204" pitchFamily="34" charset="0"/>
              <a:buChar char="•"/>
            </a:pPr>
            <a:r>
              <a:rPr lang="en-US" dirty="0"/>
              <a:t>Server-Sent Events (SSE) </a:t>
            </a:r>
          </a:p>
          <a:p>
            <a:pPr marL="288131" lvl="1" indent="-285750">
              <a:buFont typeface="Arial" panose="020B0604020202020204" pitchFamily="34" charset="0"/>
              <a:buChar char="•"/>
            </a:pPr>
            <a:r>
              <a:rPr lang="en-US" dirty="0"/>
              <a:t>Web Sockets </a:t>
            </a:r>
          </a:p>
          <a:p>
            <a:pPr algn="ctr"/>
            <a:endParaRPr lang="en-US" sz="2800" dirty="0">
              <a:solidFill>
                <a:schemeClr val="tx1"/>
              </a:solidFill>
            </a:endParaRPr>
          </a:p>
        </p:txBody>
      </p:sp>
      <p:sp>
        <p:nvSpPr>
          <p:cNvPr id="4" name="Text Placeholder 4"/>
          <p:cNvSpPr txBox="1">
            <a:spLocks/>
          </p:cNvSpPr>
          <p:nvPr/>
        </p:nvSpPr>
        <p:spPr>
          <a:xfrm>
            <a:off x="342908" y="1960501"/>
            <a:ext cx="8361760"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r>
              <a:rPr lang="es-ES" sz="3200" b="1" dirty="0">
                <a:solidFill>
                  <a:prstClr val="black"/>
                </a:solidFill>
              </a:rPr>
              <a:t>¡HTTP no está orientado al tiempo real!</a:t>
            </a:r>
          </a:p>
        </p:txBody>
      </p:sp>
    </p:spTree>
    <p:extLst>
      <p:ext uri="{BB962C8B-B14F-4D97-AF65-F5344CB8AC3E}">
        <p14:creationId xmlns:p14="http://schemas.microsoft.com/office/powerpoint/2010/main" val="1250972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par>
                                <p:cTn id="17" presetID="9" presetClass="emph" presetSubtype="0" grpId="0" nodeType="withEffect">
                                  <p:stCondLst>
                                    <p:cond delay="0"/>
                                  </p:stCondLst>
                                  <p:childTnLst>
                                    <p:set>
                                      <p:cBhvr rctx="PPT">
                                        <p:cTn id="18" dur="indefinite"/>
                                        <p:tgtEl>
                                          <p:spTgt spid="7">
                                            <p:txEl>
                                              <p:pRg st="4" end="4"/>
                                            </p:txEl>
                                          </p:spTgt>
                                        </p:tgtEl>
                                        <p:attrNameLst>
                                          <p:attrName>style.opacity</p:attrName>
                                        </p:attrNameLst>
                                      </p:cBhvr>
                                      <p:to>
                                        <p:strVal val="0.25"/>
                                      </p:to>
                                    </p:set>
                                    <p:animEffect filter="image" prLst="opacity: 0.25">
                                      <p:cBhvr rctx="IE">
                                        <p:cTn id="19" dur="indefinite"/>
                                        <p:tgtEl>
                                          <p:spTgt spid="7">
                                            <p:txEl>
                                              <p:pRg st="4" end="4"/>
                                            </p:txEl>
                                          </p:spTgt>
                                        </p:tgtEl>
                                      </p:cBhvr>
                                    </p:animEffect>
                                  </p:childTnLst>
                                </p:cTn>
                              </p:par>
                              <p:par>
                                <p:cTn id="20" presetID="9" presetClass="emph" presetSubtype="0" grpId="0" nodeType="withEffect">
                                  <p:stCondLst>
                                    <p:cond delay="0"/>
                                  </p:stCondLst>
                                  <p:childTnLst>
                                    <p:set>
                                      <p:cBhvr rctx="PPT">
                                        <p:cTn id="21" dur="indefinite"/>
                                        <p:tgtEl>
                                          <p:spTgt spid="7">
                                            <p:txEl>
                                              <p:pRg st="5" end="5"/>
                                            </p:txEl>
                                          </p:spTgt>
                                        </p:tgtEl>
                                        <p:attrNameLst>
                                          <p:attrName>style.opacity</p:attrName>
                                        </p:attrNameLst>
                                      </p:cBhvr>
                                      <p:to>
                                        <p:strVal val="0.25"/>
                                      </p:to>
                                    </p:set>
                                    <p:animEffect filter="image" prLst="opacity: 0.25">
                                      <p:cBhvr rctx="IE">
                                        <p:cTn id="22" dur="indefinite"/>
                                        <p:tgtEl>
                                          <p:spTgt spid="7">
                                            <p:txEl>
                                              <p:pRg st="5" end="5"/>
                                            </p:txEl>
                                          </p:spTgt>
                                        </p:tgtEl>
                                      </p:cBhvr>
                                    </p:animEffect>
                                  </p:childTnLst>
                                </p:cTn>
                              </p:par>
                              <p:par>
                                <p:cTn id="23" presetID="9" presetClass="emph" presetSubtype="0" grpId="0" nodeType="withEffect">
                                  <p:stCondLst>
                                    <p:cond delay="0"/>
                                  </p:stCondLst>
                                  <p:childTnLst>
                                    <p:set>
                                      <p:cBhvr rctx="PPT">
                                        <p:cTn id="24" dur="indefinite"/>
                                        <p:tgtEl>
                                          <p:spTgt spid="7">
                                            <p:txEl>
                                              <p:pRg st="6" end="6"/>
                                            </p:txEl>
                                          </p:spTgt>
                                        </p:tgtEl>
                                        <p:attrNameLst>
                                          <p:attrName>style.opacity</p:attrName>
                                        </p:attrNameLst>
                                      </p:cBhvr>
                                      <p:to>
                                        <p:strVal val="0.25"/>
                                      </p:to>
                                    </p:set>
                                    <p:animEffect filter="image" prLst="opacity: 0.25">
                                      <p:cBhvr rctx="IE">
                                        <p:cTn id="25" dur="indefinite"/>
                                        <p:tgtEl>
                                          <p:spTgt spid="7">
                                            <p:txEl>
                                              <p:pRg st="6" end="6"/>
                                            </p:txEl>
                                          </p:spTgt>
                                        </p:tgtEl>
                                      </p:cBhvr>
                                    </p:animEffect>
                                  </p:childTnLst>
                                </p:cTn>
                              </p:par>
                              <p:par>
                                <p:cTn id="26" presetID="9" presetClass="emph" presetSubtype="0" grpId="0" nodeType="withEffect">
                                  <p:stCondLst>
                                    <p:cond delay="0"/>
                                  </p:stCondLst>
                                  <p:childTnLst>
                                    <p:set>
                                      <p:cBhvr rctx="PPT">
                                        <p:cTn id="27" dur="indefinite"/>
                                        <p:tgtEl>
                                          <p:spTgt spid="7">
                                            <p:txEl>
                                              <p:pRg st="7" end="7"/>
                                            </p:txEl>
                                          </p:spTgt>
                                        </p:tgtEl>
                                        <p:attrNameLst>
                                          <p:attrName>style.opacity</p:attrName>
                                        </p:attrNameLst>
                                      </p:cBhvr>
                                      <p:to>
                                        <p:strVal val="0.25"/>
                                      </p:to>
                                    </p:set>
                                    <p:animEffect filter="image" prLst="opacity: 0.25">
                                      <p:cBhvr rctx="IE">
                                        <p:cTn id="28" dur="indefinite"/>
                                        <p:tgtEl>
                                          <p:spTgt spid="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2430" y="2192181"/>
            <a:ext cx="1358782" cy="13587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Cliente</a:t>
            </a:r>
            <a:endParaRPr lang="en-US" sz="1650" dirty="0">
              <a:gradFill>
                <a:gsLst>
                  <a:gs pos="0">
                    <a:srgbClr val="FFFFFF"/>
                  </a:gs>
                  <a:gs pos="100000">
                    <a:srgbClr val="FFFFFF"/>
                  </a:gs>
                </a:gsLst>
                <a:lin ang="5400000" scaled="0"/>
              </a:gradFill>
            </a:endParaRPr>
          </a:p>
        </p:txBody>
      </p:sp>
      <p:sp>
        <p:nvSpPr>
          <p:cNvPr id="5" name="Rectangle 4"/>
          <p:cNvSpPr/>
          <p:nvPr/>
        </p:nvSpPr>
        <p:spPr bwMode="auto">
          <a:xfrm>
            <a:off x="7467011" y="2192181"/>
            <a:ext cx="1358782" cy="13587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err="1" smtClean="0">
                <a:gradFill>
                  <a:gsLst>
                    <a:gs pos="0">
                      <a:srgbClr val="FFFFFF"/>
                    </a:gs>
                    <a:gs pos="100000">
                      <a:srgbClr val="FFFFFF"/>
                    </a:gs>
                  </a:gsLst>
                  <a:lin ang="5400000" scaled="0"/>
                </a:gradFill>
              </a:rPr>
              <a:t>Servidor</a:t>
            </a:r>
            <a:r>
              <a:rPr lang="en-US" sz="1650" dirty="0" smtClean="0">
                <a:gradFill>
                  <a:gsLst>
                    <a:gs pos="0">
                      <a:srgbClr val="FFFFFF"/>
                    </a:gs>
                    <a:gs pos="100000">
                      <a:srgbClr val="FFFFFF"/>
                    </a:gs>
                  </a:gsLst>
                  <a:lin ang="5400000" scaled="0"/>
                </a:gradFill>
              </a:rPr>
              <a:t> Web</a:t>
            </a:r>
            <a:endParaRPr lang="en-US" sz="1650" dirty="0">
              <a:gradFill>
                <a:gsLst>
                  <a:gs pos="0">
                    <a:srgbClr val="FFFFFF"/>
                  </a:gs>
                  <a:gs pos="100000">
                    <a:srgbClr val="FFFFFF"/>
                  </a:gs>
                </a:gsLst>
                <a:lin ang="5400000" scaled="0"/>
              </a:gradFill>
            </a:endParaRPr>
          </a:p>
        </p:txBody>
      </p:sp>
      <p:sp>
        <p:nvSpPr>
          <p:cNvPr id="6" name="Right Arrow 5"/>
          <p:cNvSpPr/>
          <p:nvPr/>
        </p:nvSpPr>
        <p:spPr bwMode="auto">
          <a:xfrm>
            <a:off x="2497509" y="1143894"/>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smtClean="0">
                <a:gradFill>
                  <a:gsLst>
                    <a:gs pos="0">
                      <a:srgbClr val="FFFFFF"/>
                    </a:gs>
                    <a:gs pos="100000">
                      <a:srgbClr val="FFFFFF"/>
                    </a:gs>
                  </a:gsLst>
                  <a:lin ang="5400000" scaled="0"/>
                </a:gradFill>
              </a:rPr>
              <a:t>Hay </a:t>
            </a:r>
            <a:r>
              <a:rPr lang="en-US" sz="1650" dirty="0" err="1" smtClean="0">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7" name="Right Arrow 6"/>
          <p:cNvSpPr/>
          <p:nvPr/>
        </p:nvSpPr>
        <p:spPr bwMode="auto">
          <a:xfrm>
            <a:off x="2497509" y="1456689"/>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21" name="Right Arrow 20"/>
          <p:cNvSpPr/>
          <p:nvPr/>
        </p:nvSpPr>
        <p:spPr bwMode="auto">
          <a:xfrm>
            <a:off x="2497509" y="1775178"/>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22" name="Right Arrow 21"/>
          <p:cNvSpPr/>
          <p:nvPr/>
        </p:nvSpPr>
        <p:spPr bwMode="auto">
          <a:xfrm>
            <a:off x="2497509" y="2082279"/>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27" name="Right Arrow 26"/>
          <p:cNvSpPr/>
          <p:nvPr/>
        </p:nvSpPr>
        <p:spPr bwMode="auto">
          <a:xfrm flipH="1">
            <a:off x="2349682" y="2412156"/>
            <a:ext cx="4428858" cy="50271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smtClean="0">
                <a:gradFill>
                  <a:gsLst>
                    <a:gs pos="0">
                      <a:srgbClr val="FFFFFF"/>
                    </a:gs>
                    <a:gs pos="100000">
                      <a:srgbClr val="FFFFFF"/>
                    </a:gs>
                  </a:gsLst>
                  <a:lin ang="5400000" scaled="0"/>
                </a:gradFill>
              </a:rPr>
              <a:t>Si, </a:t>
            </a:r>
            <a:r>
              <a:rPr lang="en-US" sz="1650" dirty="0" err="1" smtClean="0">
                <a:gradFill>
                  <a:gsLst>
                    <a:gs pos="0">
                      <a:srgbClr val="FFFFFF"/>
                    </a:gs>
                    <a:gs pos="100000">
                      <a:srgbClr val="FFFFFF"/>
                    </a:gs>
                  </a:gsLst>
                  <a:lin ang="5400000" scaled="0"/>
                </a:gradFill>
              </a:rPr>
              <a:t>ahi</a:t>
            </a:r>
            <a:r>
              <a:rPr lang="en-US" sz="1650" dirty="0" smtClean="0">
                <a:gradFill>
                  <a:gsLst>
                    <a:gs pos="0">
                      <a:srgbClr val="FFFFFF"/>
                    </a:gs>
                    <a:gs pos="100000">
                      <a:srgbClr val="FFFFFF"/>
                    </a:gs>
                  </a:gsLst>
                  <a:lin ang="5400000" scaled="0"/>
                </a:gradFill>
              </a:rPr>
              <a:t> los </a:t>
            </a:r>
            <a:r>
              <a:rPr lang="en-US" sz="1650" dirty="0" err="1" smtClean="0">
                <a:gradFill>
                  <a:gsLst>
                    <a:gs pos="0">
                      <a:srgbClr val="FFFFFF"/>
                    </a:gs>
                    <a:gs pos="100000">
                      <a:srgbClr val="FFFFFF"/>
                    </a:gs>
                  </a:gsLst>
                  <a:lin ang="5400000" scaled="0"/>
                </a:gradFill>
              </a:rPr>
              <a:t>llevas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28" name="Right Arrow 27"/>
          <p:cNvSpPr/>
          <p:nvPr/>
        </p:nvSpPr>
        <p:spPr bwMode="auto">
          <a:xfrm>
            <a:off x="2497509" y="2734601"/>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29" name="Right Arrow 28"/>
          <p:cNvSpPr/>
          <p:nvPr/>
        </p:nvSpPr>
        <p:spPr bwMode="auto">
          <a:xfrm>
            <a:off x="2497509" y="3049134"/>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30" name="Right Arrow 29"/>
          <p:cNvSpPr/>
          <p:nvPr/>
        </p:nvSpPr>
        <p:spPr bwMode="auto">
          <a:xfrm>
            <a:off x="2497509" y="3363667"/>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31" name="Right Arrow 30"/>
          <p:cNvSpPr/>
          <p:nvPr/>
        </p:nvSpPr>
        <p:spPr bwMode="auto">
          <a:xfrm>
            <a:off x="2497509" y="3686112"/>
            <a:ext cx="4428858" cy="50271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gradFill>
                  <a:gsLst>
                    <a:gs pos="0">
                      <a:srgbClr val="FFFFFF"/>
                    </a:gs>
                    <a:gs pos="100000">
                      <a:srgbClr val="FFFFFF"/>
                    </a:gs>
                  </a:gsLst>
                  <a:lin ang="5400000" scaled="0"/>
                </a:gradFill>
              </a:rPr>
              <a:t>Hay </a:t>
            </a:r>
            <a:r>
              <a:rPr lang="en-US" sz="1650" dirty="0" err="1">
                <a:gradFill>
                  <a:gsLst>
                    <a:gs pos="0">
                      <a:srgbClr val="FFFFFF"/>
                    </a:gs>
                    <a:gs pos="100000">
                      <a:srgbClr val="FFFFFF"/>
                    </a:gs>
                  </a:gsLst>
                  <a:lin ang="5400000" scaled="0"/>
                </a:gradFill>
              </a:rPr>
              <a:t>Datos</a:t>
            </a:r>
            <a:r>
              <a:rPr lang="en-US" sz="1650" dirty="0" smtClean="0">
                <a:gradFill>
                  <a:gsLst>
                    <a:gs pos="0">
                      <a:srgbClr val="FFFFFF"/>
                    </a:gs>
                    <a:gs pos="100000">
                      <a:srgbClr val="FFFFFF"/>
                    </a:gs>
                  </a:gsLst>
                  <a:lin ang="5400000" scaled="0"/>
                </a:gradFill>
              </a:rPr>
              <a:t>?</a:t>
            </a:r>
            <a:endParaRPr lang="en-US" sz="1650" dirty="0">
              <a:gradFill>
                <a:gsLst>
                  <a:gs pos="0">
                    <a:srgbClr val="FFFFFF"/>
                  </a:gs>
                  <a:gs pos="100000">
                    <a:srgbClr val="FFFFFF"/>
                  </a:gs>
                </a:gsLst>
                <a:lin ang="5400000" scaled="0"/>
              </a:gradFill>
            </a:endParaRPr>
          </a:p>
        </p:txBody>
      </p:sp>
      <p:sp>
        <p:nvSpPr>
          <p:cNvPr id="13" name="Title 3"/>
          <p:cNvSpPr>
            <a:spLocks noGrp="1"/>
          </p:cNvSpPr>
          <p:nvPr>
            <p:ph type="title"/>
          </p:nvPr>
        </p:nvSpPr>
        <p:spPr>
          <a:xfrm>
            <a:off x="342908" y="302082"/>
            <a:ext cx="8361760" cy="608436"/>
          </a:xfrm>
        </p:spPr>
        <p:txBody>
          <a:bodyPr/>
          <a:lstStyle/>
          <a:p>
            <a:r>
              <a:rPr lang="es-ES" dirty="0" err="1"/>
              <a:t>Polling</a:t>
            </a:r>
            <a:r>
              <a:rPr lang="es-ES" dirty="0"/>
              <a:t>: ¿la solución?</a:t>
            </a:r>
            <a:endParaRPr lang="en-US" dirty="0">
              <a:solidFill>
                <a:schemeClr val="tx1"/>
              </a:solidFill>
            </a:endParaRPr>
          </a:p>
        </p:txBody>
      </p:sp>
      <p:sp>
        <p:nvSpPr>
          <p:cNvPr id="16" name="2 Marcador de contenido"/>
          <p:cNvSpPr txBox="1">
            <a:spLocks/>
          </p:cNvSpPr>
          <p:nvPr/>
        </p:nvSpPr>
        <p:spPr>
          <a:xfrm>
            <a:off x="2497509" y="4144173"/>
            <a:ext cx="7345510" cy="1376906"/>
          </a:xfrm>
          <a:prstGeom prst="rect">
            <a:avLst/>
          </a:prstGeom>
        </p:spPr>
        <p:txBody>
          <a:bodyPr/>
          <a:lst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400" dirty="0" smtClean="0"/>
              <a:t>Aprovecha las ventajas de HTTP</a:t>
            </a:r>
          </a:p>
          <a:p>
            <a:r>
              <a:rPr lang="es-ES" sz="1400" dirty="0" smtClean="0"/>
              <a:t>Intervalos de actualización cortos </a:t>
            </a:r>
            <a:r>
              <a:rPr lang="es-ES" sz="1400" dirty="0" smtClean="0">
                <a:sym typeface="Wingdings" pitchFamily="2" charset="2"/>
              </a:rPr>
              <a:t> Muchos recursos</a:t>
            </a:r>
          </a:p>
          <a:p>
            <a:r>
              <a:rPr lang="es-ES" sz="1400" dirty="0" smtClean="0">
                <a:sym typeface="Wingdings" pitchFamily="2" charset="2"/>
              </a:rPr>
              <a:t>Intervalos de actualización largos  Peor interacción</a:t>
            </a:r>
          </a:p>
          <a:p>
            <a:pPr marL="0" indent="0">
              <a:buFont typeface="Arial" pitchFamily="34" charset="0"/>
              <a:buNone/>
            </a:pPr>
            <a:endParaRPr lang="es-ES" sz="2400" dirty="0" smtClean="0"/>
          </a:p>
          <a:p>
            <a:pPr marL="393700" lvl="1" indent="0">
              <a:buFont typeface="Arial" pitchFamily="34" charset="0"/>
              <a:buNone/>
            </a:pPr>
            <a:endParaRPr lang="es-ES" sz="2400" dirty="0" smtClean="0"/>
          </a:p>
          <a:p>
            <a:pPr marL="393700" lvl="1" indent="0">
              <a:buFont typeface="Arial" pitchFamily="34" charset="0"/>
              <a:buNone/>
            </a:pPr>
            <a:endParaRPr lang="es-ES" sz="2400" dirty="0" smtClean="0"/>
          </a:p>
          <a:p>
            <a:pPr marL="393700" lvl="1" indent="0">
              <a:buFont typeface="Arial" pitchFamily="34" charset="0"/>
              <a:buNone/>
            </a:pPr>
            <a:endParaRPr lang="es-ES" sz="2400" dirty="0" smtClean="0"/>
          </a:p>
        </p:txBody>
      </p:sp>
    </p:spTree>
    <p:extLst>
      <p:ext uri="{BB962C8B-B14F-4D97-AF65-F5344CB8AC3E}">
        <p14:creationId xmlns:p14="http://schemas.microsoft.com/office/powerpoint/2010/main" val="2553186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n-US" dirty="0" smtClean="0"/>
              <a:t>Web Sockets</a:t>
            </a:r>
            <a:endParaRPr lang="en-US" dirty="0"/>
          </a:p>
        </p:txBody>
      </p:sp>
      <p:sp>
        <p:nvSpPr>
          <p:cNvPr id="7" name="Text Placeholder 4"/>
          <p:cNvSpPr>
            <a:spLocks noGrp="1"/>
          </p:cNvSpPr>
          <p:nvPr>
            <p:ph type="body" sz="quarter" idx="10"/>
          </p:nvPr>
        </p:nvSpPr>
        <p:spPr>
          <a:xfrm>
            <a:off x="342908" y="910518"/>
            <a:ext cx="8361760" cy="4232982"/>
          </a:xfrm>
        </p:spPr>
        <p:txBody>
          <a:bodyPr/>
          <a:lstStyle/>
          <a:p>
            <a:r>
              <a:rPr lang="es-ES" sz="2400" dirty="0" smtClean="0"/>
              <a:t>Estándares</a:t>
            </a:r>
            <a:r>
              <a:rPr lang="es-ES" sz="2400" dirty="0"/>
              <a:t>:</a:t>
            </a:r>
          </a:p>
          <a:p>
            <a:pPr marL="345281" lvl="1" indent="-342900">
              <a:buFont typeface="Arial" panose="020B0604020202020204" pitchFamily="34" charset="0"/>
              <a:buChar char="•"/>
            </a:pPr>
            <a:r>
              <a:rPr lang="es-ES" sz="1000" dirty="0"/>
              <a:t>API: W3C</a:t>
            </a:r>
          </a:p>
          <a:p>
            <a:pPr marL="345281" lvl="1" indent="-342900">
              <a:buFont typeface="Arial" panose="020B0604020202020204" pitchFamily="34" charset="0"/>
              <a:buChar char="•"/>
            </a:pPr>
            <a:r>
              <a:rPr lang="es-ES" sz="1000" dirty="0"/>
              <a:t>Protocolo: IETF</a:t>
            </a:r>
          </a:p>
          <a:p>
            <a:pPr>
              <a:spcBef>
                <a:spcPts val="400"/>
              </a:spcBef>
              <a:spcAft>
                <a:spcPts val="400"/>
              </a:spcAft>
            </a:pPr>
            <a:r>
              <a:rPr lang="en-US" sz="2400" dirty="0" err="1" smtClean="0"/>
              <a:t>Positivo</a:t>
            </a:r>
            <a:r>
              <a:rPr lang="en-US" sz="2400" dirty="0" smtClean="0"/>
              <a:t>:</a:t>
            </a:r>
            <a:endParaRPr lang="en-US" sz="2400" dirty="0"/>
          </a:p>
          <a:p>
            <a:pPr marL="288131" lvl="1" indent="-285750">
              <a:spcBef>
                <a:spcPts val="400"/>
              </a:spcBef>
              <a:spcAft>
                <a:spcPts val="400"/>
              </a:spcAft>
              <a:buFont typeface="Arial" panose="020B0604020202020204" pitchFamily="34" charset="0"/>
              <a:buChar char="•"/>
            </a:pPr>
            <a:r>
              <a:rPr lang="en-US" sz="1200" dirty="0" err="1" smtClean="0"/>
              <a:t>Fácil</a:t>
            </a:r>
            <a:endParaRPr lang="en-US" sz="1200" dirty="0"/>
          </a:p>
          <a:p>
            <a:pPr marL="288131" lvl="1" indent="-285750">
              <a:spcBef>
                <a:spcPts val="400"/>
              </a:spcBef>
              <a:spcAft>
                <a:spcPts val="400"/>
              </a:spcAft>
              <a:buFont typeface="Arial" panose="020B0604020202020204" pitchFamily="34" charset="0"/>
              <a:buChar char="•"/>
            </a:pPr>
            <a:r>
              <a:rPr lang="es-ES" sz="1200" dirty="0" smtClean="0"/>
              <a:t>Conexión </a:t>
            </a:r>
            <a:r>
              <a:rPr lang="es-ES" sz="1200" dirty="0"/>
              <a:t>persistente</a:t>
            </a:r>
            <a:br>
              <a:rPr lang="es-ES" sz="1200" dirty="0"/>
            </a:br>
            <a:r>
              <a:rPr lang="es-ES" sz="1200" dirty="0"/>
              <a:t>iniciada por el </a:t>
            </a:r>
            <a:r>
              <a:rPr lang="es-ES" sz="1200" dirty="0" smtClean="0"/>
              <a:t>cliente</a:t>
            </a:r>
          </a:p>
          <a:p>
            <a:pPr marL="288131" lvl="1" indent="-285750">
              <a:spcBef>
                <a:spcPts val="400"/>
              </a:spcBef>
              <a:spcAft>
                <a:spcPts val="400"/>
              </a:spcAft>
              <a:buFont typeface="Arial" panose="020B0604020202020204" pitchFamily="34" charset="0"/>
              <a:buChar char="•"/>
            </a:pPr>
            <a:r>
              <a:rPr lang="es-ES" sz="1200" dirty="0" smtClean="0"/>
              <a:t>Canal </a:t>
            </a:r>
            <a:r>
              <a:rPr lang="es-ES" sz="1200" i="1" dirty="0"/>
              <a:t>full </a:t>
            </a:r>
            <a:r>
              <a:rPr lang="es-ES" sz="1200" i="1" dirty="0" err="1" smtClean="0"/>
              <a:t>duplex</a:t>
            </a:r>
            <a:endParaRPr lang="en-US" sz="1200" dirty="0" smtClean="0"/>
          </a:p>
          <a:p>
            <a:pPr>
              <a:spcBef>
                <a:spcPts val="400"/>
              </a:spcBef>
              <a:spcAft>
                <a:spcPts val="400"/>
              </a:spcAft>
            </a:pPr>
            <a:r>
              <a:rPr lang="en-US" sz="2400" dirty="0" err="1" smtClean="0"/>
              <a:t>Negativo</a:t>
            </a:r>
            <a:endParaRPr lang="en-US" sz="2400" dirty="0"/>
          </a:p>
          <a:p>
            <a:pPr marL="288131" lvl="1" indent="-285750">
              <a:spcBef>
                <a:spcPts val="400"/>
              </a:spcBef>
              <a:spcAft>
                <a:spcPts val="400"/>
              </a:spcAft>
              <a:buFont typeface="Arial" panose="020B0604020202020204" pitchFamily="34" charset="0"/>
              <a:buChar char="•"/>
            </a:pPr>
            <a:r>
              <a:rPr lang="en-US" sz="1200" dirty="0" smtClean="0"/>
              <a:t>Solo </a:t>
            </a:r>
            <a:r>
              <a:rPr lang="en-US" sz="1200" dirty="0" err="1" smtClean="0"/>
              <a:t>funciona</a:t>
            </a:r>
            <a:r>
              <a:rPr lang="en-US" sz="1200" dirty="0" smtClean="0"/>
              <a:t> </a:t>
            </a:r>
            <a:r>
              <a:rPr lang="en-US" sz="1200" dirty="0" err="1" smtClean="0"/>
              <a:t>bajo</a:t>
            </a:r>
            <a:r>
              <a:rPr lang="en-US" sz="1200" dirty="0" smtClean="0"/>
              <a:t> Windows </a:t>
            </a:r>
            <a:r>
              <a:rPr lang="en-US" sz="1200" dirty="0"/>
              <a:t>8/Server 2012 </a:t>
            </a:r>
          </a:p>
          <a:p>
            <a:pPr marL="288131" lvl="1" indent="-285750">
              <a:spcBef>
                <a:spcPts val="400"/>
              </a:spcBef>
              <a:spcAft>
                <a:spcPts val="400"/>
              </a:spcAft>
              <a:buFont typeface="Arial" panose="020B0604020202020204" pitchFamily="34" charset="0"/>
              <a:buChar char="•"/>
            </a:pPr>
            <a:r>
              <a:rPr lang="es-ES" sz="1200" dirty="0" smtClean="0"/>
              <a:t>Requiere </a:t>
            </a:r>
            <a:r>
              <a:rPr lang="es-ES" sz="1200" dirty="0"/>
              <a:t>cambios en servidores, </a:t>
            </a:r>
            <a:r>
              <a:rPr lang="es-ES" sz="1200" dirty="0" err="1"/>
              <a:t>proxies</a:t>
            </a:r>
            <a:r>
              <a:rPr lang="es-ES" sz="1200" dirty="0"/>
              <a:t> e </a:t>
            </a:r>
            <a:r>
              <a:rPr lang="es-ES" sz="1200" dirty="0" smtClean="0"/>
              <a:t>intermediarios</a:t>
            </a:r>
            <a:endParaRPr lang="en-US" sz="1200" dirty="0"/>
          </a:p>
          <a:p>
            <a:pPr marL="288131" lvl="1" indent="-285750">
              <a:spcBef>
                <a:spcPts val="400"/>
              </a:spcBef>
              <a:spcAft>
                <a:spcPts val="400"/>
              </a:spcAft>
              <a:buFont typeface="Arial" panose="020B0604020202020204" pitchFamily="34" charset="0"/>
              <a:buChar char="•"/>
            </a:pPr>
            <a:r>
              <a:rPr lang="es-ES" sz="1200" dirty="0"/>
              <a:t>No es versión </a:t>
            </a:r>
            <a:r>
              <a:rPr lang="es-ES" sz="1200" dirty="0" smtClean="0"/>
              <a:t>definitiva</a:t>
            </a:r>
          </a:p>
        </p:txBody>
      </p:sp>
    </p:spTree>
    <p:extLst>
      <p:ext uri="{BB962C8B-B14F-4D97-AF65-F5344CB8AC3E}">
        <p14:creationId xmlns:p14="http://schemas.microsoft.com/office/powerpoint/2010/main" val="3052912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par>
                                <p:cTn id="17" presetID="9" presetClass="emph" presetSubtype="0" grpId="0" nodeType="withEffect">
                                  <p:stCondLst>
                                    <p:cond delay="0"/>
                                  </p:stCondLst>
                                  <p:childTnLst>
                                    <p:set>
                                      <p:cBhvr rctx="PPT">
                                        <p:cTn id="18" dur="indefinite"/>
                                        <p:tgtEl>
                                          <p:spTgt spid="7">
                                            <p:txEl>
                                              <p:pRg st="4" end="4"/>
                                            </p:txEl>
                                          </p:spTgt>
                                        </p:tgtEl>
                                        <p:attrNameLst>
                                          <p:attrName>style.opacity</p:attrName>
                                        </p:attrNameLst>
                                      </p:cBhvr>
                                      <p:to>
                                        <p:strVal val="0.25"/>
                                      </p:to>
                                    </p:set>
                                    <p:animEffect filter="image" prLst="opacity: 0.25">
                                      <p:cBhvr rctx="IE">
                                        <p:cTn id="19" dur="indefinite"/>
                                        <p:tgtEl>
                                          <p:spTgt spid="7">
                                            <p:txEl>
                                              <p:pRg st="4" end="4"/>
                                            </p:txEl>
                                          </p:spTgt>
                                        </p:tgtEl>
                                      </p:cBhvr>
                                    </p:animEffect>
                                  </p:childTnLst>
                                </p:cTn>
                              </p:par>
                              <p:par>
                                <p:cTn id="20" presetID="9" presetClass="emph" presetSubtype="0" grpId="0" nodeType="withEffect">
                                  <p:stCondLst>
                                    <p:cond delay="0"/>
                                  </p:stCondLst>
                                  <p:childTnLst>
                                    <p:set>
                                      <p:cBhvr rctx="PPT">
                                        <p:cTn id="21" dur="indefinite"/>
                                        <p:tgtEl>
                                          <p:spTgt spid="7">
                                            <p:txEl>
                                              <p:pRg st="5" end="5"/>
                                            </p:txEl>
                                          </p:spTgt>
                                        </p:tgtEl>
                                        <p:attrNameLst>
                                          <p:attrName>style.opacity</p:attrName>
                                        </p:attrNameLst>
                                      </p:cBhvr>
                                      <p:to>
                                        <p:strVal val="0.25"/>
                                      </p:to>
                                    </p:set>
                                    <p:animEffect filter="image" prLst="opacity: 0.25">
                                      <p:cBhvr rctx="IE">
                                        <p:cTn id="22" dur="indefinite"/>
                                        <p:tgtEl>
                                          <p:spTgt spid="7">
                                            <p:txEl>
                                              <p:pRg st="5" end="5"/>
                                            </p:txEl>
                                          </p:spTgt>
                                        </p:tgtEl>
                                      </p:cBhvr>
                                    </p:animEffect>
                                  </p:childTnLst>
                                </p:cTn>
                              </p:par>
                              <p:par>
                                <p:cTn id="23" presetID="9" presetClass="emph" presetSubtype="0" grpId="0" nodeType="withEffect">
                                  <p:stCondLst>
                                    <p:cond delay="0"/>
                                  </p:stCondLst>
                                  <p:childTnLst>
                                    <p:set>
                                      <p:cBhvr rctx="PPT">
                                        <p:cTn id="24" dur="indefinite"/>
                                        <p:tgtEl>
                                          <p:spTgt spid="7">
                                            <p:txEl>
                                              <p:pRg st="6" end="6"/>
                                            </p:txEl>
                                          </p:spTgt>
                                        </p:tgtEl>
                                        <p:attrNameLst>
                                          <p:attrName>style.opacity</p:attrName>
                                        </p:attrNameLst>
                                      </p:cBhvr>
                                      <p:to>
                                        <p:strVal val="0.25"/>
                                      </p:to>
                                    </p:set>
                                    <p:animEffect filter="image" prLst="opacity: 0.25">
                                      <p:cBhvr rctx="IE">
                                        <p:cTn id="25" dur="indefinite"/>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0" nodeType="clickEffect">
                                  <p:stCondLst>
                                    <p:cond delay="0"/>
                                  </p:stCondLst>
                                  <p:childTnLst>
                                    <p:set>
                                      <p:cBhvr rctx="PPT">
                                        <p:cTn id="29" dur="indefinite"/>
                                        <p:tgtEl>
                                          <p:spTgt spid="7">
                                            <p:txEl>
                                              <p:pRg st="7" end="7"/>
                                            </p:txEl>
                                          </p:spTgt>
                                        </p:tgtEl>
                                        <p:attrNameLst>
                                          <p:attrName>style.opacity</p:attrName>
                                        </p:attrNameLst>
                                      </p:cBhvr>
                                      <p:to>
                                        <p:strVal val="0.25"/>
                                      </p:to>
                                    </p:set>
                                    <p:animEffect filter="image" prLst="opacity: 0.25">
                                      <p:cBhvr rctx="IE">
                                        <p:cTn id="30" dur="indefinite"/>
                                        <p:tgtEl>
                                          <p:spTgt spid="7">
                                            <p:txEl>
                                              <p:pRg st="7" end="7"/>
                                            </p:txEl>
                                          </p:spTgt>
                                        </p:tgtEl>
                                      </p:cBhvr>
                                    </p:animEffect>
                                  </p:childTnLst>
                                </p:cTn>
                              </p:par>
                              <p:par>
                                <p:cTn id="31" presetID="9" presetClass="emph" presetSubtype="0" grpId="0" nodeType="withEffect">
                                  <p:stCondLst>
                                    <p:cond delay="0"/>
                                  </p:stCondLst>
                                  <p:childTnLst>
                                    <p:set>
                                      <p:cBhvr rctx="PPT">
                                        <p:cTn id="32" dur="indefinite"/>
                                        <p:tgtEl>
                                          <p:spTgt spid="7">
                                            <p:txEl>
                                              <p:pRg st="8" end="8"/>
                                            </p:txEl>
                                          </p:spTgt>
                                        </p:tgtEl>
                                        <p:attrNameLst>
                                          <p:attrName>style.opacity</p:attrName>
                                        </p:attrNameLst>
                                      </p:cBhvr>
                                      <p:to>
                                        <p:strVal val="0.25"/>
                                      </p:to>
                                    </p:set>
                                    <p:animEffect filter="image" prLst="opacity: 0.25">
                                      <p:cBhvr rctx="IE">
                                        <p:cTn id="33" dur="indefinite"/>
                                        <p:tgtEl>
                                          <p:spTgt spid="7">
                                            <p:txEl>
                                              <p:pRg st="8" end="8"/>
                                            </p:txEl>
                                          </p:spTgt>
                                        </p:tgtEl>
                                      </p:cBhvr>
                                    </p:animEffect>
                                  </p:childTnLst>
                                </p:cTn>
                              </p:par>
                              <p:par>
                                <p:cTn id="34" presetID="9" presetClass="emph" presetSubtype="0" grpId="0" nodeType="withEffect">
                                  <p:stCondLst>
                                    <p:cond delay="0"/>
                                  </p:stCondLst>
                                  <p:childTnLst>
                                    <p:set>
                                      <p:cBhvr rctx="PPT">
                                        <p:cTn id="35" dur="indefinite"/>
                                        <p:tgtEl>
                                          <p:spTgt spid="7">
                                            <p:txEl>
                                              <p:pRg st="9" end="9"/>
                                            </p:txEl>
                                          </p:spTgt>
                                        </p:tgtEl>
                                        <p:attrNameLst>
                                          <p:attrName>style.opacity</p:attrName>
                                        </p:attrNameLst>
                                      </p:cBhvr>
                                      <p:to>
                                        <p:strVal val="0.25"/>
                                      </p:to>
                                    </p:set>
                                    <p:animEffect filter="image" prLst="opacity: 0.25">
                                      <p:cBhvr rctx="IE">
                                        <p:cTn id="36" dur="indefinite"/>
                                        <p:tgtEl>
                                          <p:spTgt spid="7">
                                            <p:txEl>
                                              <p:pRg st="9" end="9"/>
                                            </p:txEl>
                                          </p:spTgt>
                                        </p:tgtEl>
                                      </p:cBhvr>
                                    </p:animEffect>
                                  </p:childTnLst>
                                </p:cTn>
                              </p:par>
                              <p:par>
                                <p:cTn id="37" presetID="9" presetClass="emph" presetSubtype="0" grpId="0" nodeType="withEffect">
                                  <p:stCondLst>
                                    <p:cond delay="0"/>
                                  </p:stCondLst>
                                  <p:childTnLst>
                                    <p:set>
                                      <p:cBhvr rctx="PPT">
                                        <p:cTn id="38" dur="indefinite"/>
                                        <p:tgtEl>
                                          <p:spTgt spid="7">
                                            <p:txEl>
                                              <p:pRg st="10" end="10"/>
                                            </p:txEl>
                                          </p:spTgt>
                                        </p:tgtEl>
                                        <p:attrNameLst>
                                          <p:attrName>style.opacity</p:attrName>
                                        </p:attrNameLst>
                                      </p:cBhvr>
                                      <p:to>
                                        <p:strVal val="0.25"/>
                                      </p:to>
                                    </p:set>
                                    <p:animEffect filter="image" prLst="opacity: 0.25">
                                      <p:cBhvr rctx="IE">
                                        <p:cTn id="39" dur="indefinite"/>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s-ES" dirty="0" err="1" smtClean="0"/>
              <a:t>Push</a:t>
            </a:r>
            <a:r>
              <a:rPr lang="es-ES" dirty="0" smtClean="0"/>
              <a:t> hoy</a:t>
            </a:r>
            <a:endParaRPr lang="en-US" dirty="0"/>
          </a:p>
        </p:txBody>
      </p:sp>
      <p:sp>
        <p:nvSpPr>
          <p:cNvPr id="7" name="Text Placeholder 4"/>
          <p:cNvSpPr>
            <a:spLocks noGrp="1"/>
          </p:cNvSpPr>
          <p:nvPr>
            <p:ph type="body" sz="quarter" idx="10"/>
          </p:nvPr>
        </p:nvSpPr>
        <p:spPr>
          <a:xfrm>
            <a:off x="342908" y="910518"/>
            <a:ext cx="8361760" cy="4232982"/>
          </a:xfrm>
        </p:spPr>
        <p:txBody>
          <a:bodyPr/>
          <a:lstStyle/>
          <a:p>
            <a:r>
              <a:rPr lang="es-ES" sz="2400" dirty="0"/>
              <a:t>Múltiples técnicas (no todas aplicables de forma universal):</a:t>
            </a:r>
          </a:p>
          <a:p>
            <a:pPr lvl="1"/>
            <a:r>
              <a:rPr lang="es-ES" sz="2800" b="1" dirty="0"/>
              <a:t>Long </a:t>
            </a:r>
            <a:r>
              <a:rPr lang="es-ES" sz="2800" b="1" dirty="0" err="1" smtClean="0"/>
              <a:t>polling</a:t>
            </a:r>
            <a:endParaRPr lang="es-ES" sz="2800" b="1" dirty="0" smtClean="0"/>
          </a:p>
          <a:p>
            <a:pPr marL="345281" lvl="1" indent="-342900">
              <a:buFont typeface="Arial" panose="020B0604020202020204" pitchFamily="34" charset="0"/>
              <a:buChar char="•"/>
            </a:pPr>
            <a:r>
              <a:rPr lang="es-ES" sz="1050" dirty="0"/>
              <a:t>Similar al </a:t>
            </a:r>
            <a:r>
              <a:rPr lang="es-ES" sz="1050" dirty="0" err="1"/>
              <a:t>polling</a:t>
            </a:r>
            <a:endParaRPr lang="es-ES" sz="1050" dirty="0"/>
          </a:p>
          <a:p>
            <a:pPr marL="345281" lvl="1" indent="-342900">
              <a:buFont typeface="Arial" panose="020B0604020202020204" pitchFamily="34" charset="0"/>
              <a:buChar char="•"/>
            </a:pPr>
            <a:r>
              <a:rPr lang="es-ES" sz="1050" dirty="0"/>
              <a:t>Conexión abierta mientras</a:t>
            </a:r>
            <a:br>
              <a:rPr lang="es-ES" sz="1050" dirty="0"/>
            </a:br>
            <a:r>
              <a:rPr lang="es-ES" sz="1050" dirty="0"/>
              <a:t>no haya </a:t>
            </a:r>
            <a:r>
              <a:rPr lang="es-ES" sz="1050" dirty="0" smtClean="0"/>
              <a:t>actualizaciones</a:t>
            </a:r>
          </a:p>
          <a:p>
            <a:pPr marL="345281" lvl="1" indent="-342900">
              <a:buFont typeface="Arial" panose="020B0604020202020204" pitchFamily="34" charset="0"/>
              <a:buChar char="•"/>
            </a:pPr>
            <a:r>
              <a:rPr lang="es-ES" sz="1050" dirty="0" err="1" smtClean="0"/>
              <a:t>Crossbrowser</a:t>
            </a:r>
            <a:endParaRPr lang="es-ES" sz="2800" b="1" dirty="0"/>
          </a:p>
          <a:p>
            <a:pPr lvl="1"/>
            <a:r>
              <a:rPr lang="es-ES" sz="2800" b="1" dirty="0" err="1"/>
              <a:t>Forever</a:t>
            </a:r>
            <a:r>
              <a:rPr lang="es-ES" sz="2800" b="1" dirty="0"/>
              <a:t> </a:t>
            </a:r>
            <a:r>
              <a:rPr lang="es-ES" sz="2800" b="1" dirty="0" err="1" smtClean="0"/>
              <a:t>frame</a:t>
            </a:r>
            <a:endParaRPr lang="es-ES" sz="2800" b="1" dirty="0" smtClean="0"/>
          </a:p>
          <a:p>
            <a:pPr marL="345281" lvl="1" indent="-342900">
              <a:buFont typeface="Arial" panose="020B0604020202020204" pitchFamily="34" charset="0"/>
              <a:buChar char="•"/>
            </a:pPr>
            <a:r>
              <a:rPr lang="es-ES" sz="1050" dirty="0"/>
              <a:t>Conexión abierta </a:t>
            </a:r>
            <a:r>
              <a:rPr lang="es-ES" sz="1050" dirty="0" err="1"/>
              <a:t>forever</a:t>
            </a:r>
            <a:endParaRPr lang="es-ES" sz="1050" dirty="0"/>
          </a:p>
          <a:p>
            <a:pPr marL="345281" lvl="1" indent="-342900">
              <a:buFont typeface="Arial" panose="020B0604020202020204" pitchFamily="34" charset="0"/>
              <a:buChar char="•"/>
            </a:pPr>
            <a:r>
              <a:rPr lang="es-ES" sz="1050" dirty="0"/>
              <a:t>"</a:t>
            </a:r>
            <a:r>
              <a:rPr lang="es-ES" sz="1050" dirty="0" err="1"/>
              <a:t>Streaming</a:t>
            </a:r>
            <a:r>
              <a:rPr lang="es-ES" sz="1050" dirty="0"/>
              <a:t>" de </a:t>
            </a:r>
            <a:r>
              <a:rPr lang="es-ES" sz="1050" dirty="0" smtClean="0"/>
              <a:t>scripts</a:t>
            </a:r>
          </a:p>
          <a:p>
            <a:pPr marL="345281" lvl="1" indent="-342900">
              <a:buFont typeface="Arial" panose="020B0604020202020204" pitchFamily="34" charset="0"/>
              <a:buChar char="•"/>
            </a:pPr>
            <a:r>
              <a:rPr lang="es-ES" sz="1050" dirty="0"/>
              <a:t>Conexión abierta</a:t>
            </a:r>
          </a:p>
          <a:p>
            <a:pPr marL="345281" lvl="1" indent="-342900">
              <a:buFont typeface="Arial" panose="020B0604020202020204" pitchFamily="34" charset="0"/>
              <a:buChar char="•"/>
            </a:pPr>
            <a:r>
              <a:rPr lang="es-ES" sz="1050" dirty="0" err="1"/>
              <a:t>Timeouts</a:t>
            </a:r>
            <a:r>
              <a:rPr lang="es-ES" sz="1050" dirty="0"/>
              <a:t> / </a:t>
            </a:r>
            <a:r>
              <a:rPr lang="es-ES" sz="1050" dirty="0" err="1"/>
              <a:t>buffering</a:t>
            </a:r>
            <a:r>
              <a:rPr lang="es-ES" sz="1050" dirty="0"/>
              <a:t> </a:t>
            </a:r>
          </a:p>
          <a:p>
            <a:pPr marL="345281" lvl="1" indent="-342900">
              <a:buFont typeface="Arial" panose="020B0604020202020204" pitchFamily="34" charset="0"/>
              <a:buChar char="•"/>
            </a:pPr>
            <a:r>
              <a:rPr lang="es-ES" sz="1050" dirty="0" smtClean="0"/>
              <a:t>Uso </a:t>
            </a:r>
            <a:r>
              <a:rPr lang="es-ES" sz="1050" dirty="0"/>
              <a:t>de memoria en conexiones </a:t>
            </a:r>
            <a:r>
              <a:rPr lang="es-ES" sz="1050" dirty="0" smtClean="0"/>
              <a:t>largas</a:t>
            </a:r>
            <a:endParaRPr lang="es-ES" sz="1050" dirty="0"/>
          </a:p>
          <a:p>
            <a:pPr marL="345281" lvl="1" indent="-342900">
              <a:buFont typeface="Arial" panose="020B0604020202020204" pitchFamily="34" charset="0"/>
              <a:buChar char="•"/>
            </a:pPr>
            <a:r>
              <a:rPr lang="es-ES" sz="1050" dirty="0" err="1" smtClean="0"/>
              <a:t>Crossbrowser</a:t>
            </a:r>
            <a:endParaRPr lang="es-ES" sz="1050" b="1" dirty="0"/>
          </a:p>
          <a:p>
            <a:pPr lvl="1"/>
            <a:r>
              <a:rPr lang="es-ES" sz="2800" b="1" dirty="0"/>
              <a:t>XHR </a:t>
            </a:r>
            <a:r>
              <a:rPr lang="es-ES" sz="2800" b="1" dirty="0" err="1"/>
              <a:t>Streaming</a:t>
            </a:r>
            <a:endParaRPr lang="es-ES" sz="2800" b="1" dirty="0"/>
          </a:p>
        </p:txBody>
      </p:sp>
    </p:spTree>
    <p:extLst>
      <p:ext uri="{BB962C8B-B14F-4D97-AF65-F5344CB8AC3E}">
        <p14:creationId xmlns:p14="http://schemas.microsoft.com/office/powerpoint/2010/main" val="3078828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1" end="1"/>
                                            </p:txEl>
                                          </p:spTgt>
                                        </p:tgtEl>
                                        <p:attrNameLst>
                                          <p:attrName>style.opacity</p:attrName>
                                        </p:attrNameLst>
                                      </p:cBhvr>
                                      <p:to>
                                        <p:strVal val="0.25"/>
                                      </p:to>
                                    </p:set>
                                    <p:animEffect filter="image" prLst="opacity: 0.25">
                                      <p:cBhvr rctx="IE">
                                        <p:cTn id="10" dur="indefinite"/>
                                        <p:tgtEl>
                                          <p:spTgt spid="7">
                                            <p:txEl>
                                              <p:pRg st="1" end="1"/>
                                            </p:txEl>
                                          </p:spTgt>
                                        </p:tgtEl>
                                      </p:cBhvr>
                                    </p:animEffect>
                                  </p:childTnLst>
                                </p:cTn>
                              </p:par>
                              <p:par>
                                <p:cTn id="11" presetID="9" presetClass="emph" presetSubtype="0" grpId="0" nodeType="withEffect">
                                  <p:stCondLst>
                                    <p:cond delay="0"/>
                                  </p:stCondLst>
                                  <p:childTnLst>
                                    <p:set>
                                      <p:cBhvr rctx="PPT">
                                        <p:cTn id="12" dur="indefinite"/>
                                        <p:tgtEl>
                                          <p:spTgt spid="7">
                                            <p:txEl>
                                              <p:pRg st="2" end="2"/>
                                            </p:txEl>
                                          </p:spTgt>
                                        </p:tgtEl>
                                        <p:attrNameLst>
                                          <p:attrName>style.opacity</p:attrName>
                                        </p:attrNameLst>
                                      </p:cBhvr>
                                      <p:to>
                                        <p:strVal val="0.25"/>
                                      </p:to>
                                    </p:set>
                                    <p:animEffect filter="image" prLst="opacity: 0.25">
                                      <p:cBhvr rctx="IE">
                                        <p:cTn id="13" dur="indefinite"/>
                                        <p:tgtEl>
                                          <p:spTgt spid="7">
                                            <p:txEl>
                                              <p:pRg st="2" end="2"/>
                                            </p:txEl>
                                          </p:spTgt>
                                        </p:tgtEl>
                                      </p:cBhvr>
                                    </p:animEffect>
                                  </p:childTnLst>
                                </p:cTn>
                              </p:par>
                              <p:par>
                                <p:cTn id="14" presetID="9" presetClass="emph" presetSubtype="0" grpId="0" nodeType="withEffect">
                                  <p:stCondLst>
                                    <p:cond delay="0"/>
                                  </p:stCondLst>
                                  <p:childTnLst>
                                    <p:set>
                                      <p:cBhvr rctx="PPT">
                                        <p:cTn id="15" dur="indefinite"/>
                                        <p:tgtEl>
                                          <p:spTgt spid="7">
                                            <p:txEl>
                                              <p:pRg st="3" end="3"/>
                                            </p:txEl>
                                          </p:spTgt>
                                        </p:tgtEl>
                                        <p:attrNameLst>
                                          <p:attrName>style.opacity</p:attrName>
                                        </p:attrNameLst>
                                      </p:cBhvr>
                                      <p:to>
                                        <p:strVal val="0.25"/>
                                      </p:to>
                                    </p:set>
                                    <p:animEffect filter="image" prLst="opacity: 0.25">
                                      <p:cBhvr rctx="IE">
                                        <p:cTn id="16" dur="indefinite"/>
                                        <p:tgtEl>
                                          <p:spTgt spid="7">
                                            <p:txEl>
                                              <p:pRg st="3" end="3"/>
                                            </p:txEl>
                                          </p:spTgt>
                                        </p:tgtEl>
                                      </p:cBhvr>
                                    </p:animEffect>
                                  </p:childTnLst>
                                </p:cTn>
                              </p:par>
                              <p:par>
                                <p:cTn id="17" presetID="9" presetClass="emph" presetSubtype="0" grpId="0" nodeType="withEffect">
                                  <p:stCondLst>
                                    <p:cond delay="0"/>
                                  </p:stCondLst>
                                  <p:childTnLst>
                                    <p:set>
                                      <p:cBhvr rctx="PPT">
                                        <p:cTn id="18" dur="indefinite"/>
                                        <p:tgtEl>
                                          <p:spTgt spid="7">
                                            <p:txEl>
                                              <p:pRg st="4" end="4"/>
                                            </p:txEl>
                                          </p:spTgt>
                                        </p:tgtEl>
                                        <p:attrNameLst>
                                          <p:attrName>style.opacity</p:attrName>
                                        </p:attrNameLst>
                                      </p:cBhvr>
                                      <p:to>
                                        <p:strVal val="0.25"/>
                                      </p:to>
                                    </p:set>
                                    <p:animEffect filter="image" prLst="opacity: 0.25">
                                      <p:cBhvr rctx="IE">
                                        <p:cTn id="19" dur="indefinite"/>
                                        <p:tgtEl>
                                          <p:spTgt spid="7">
                                            <p:txEl>
                                              <p:pRg st="4" end="4"/>
                                            </p:txEl>
                                          </p:spTgt>
                                        </p:tgtEl>
                                      </p:cBhvr>
                                    </p:animEffect>
                                  </p:childTnLst>
                                </p:cTn>
                              </p:par>
                              <p:par>
                                <p:cTn id="20" presetID="9" presetClass="emph" presetSubtype="0" grpId="0" nodeType="withEffect">
                                  <p:stCondLst>
                                    <p:cond delay="0"/>
                                  </p:stCondLst>
                                  <p:childTnLst>
                                    <p:set>
                                      <p:cBhvr rctx="PPT">
                                        <p:cTn id="21" dur="indefinite"/>
                                        <p:tgtEl>
                                          <p:spTgt spid="7">
                                            <p:txEl>
                                              <p:pRg st="5" end="5"/>
                                            </p:txEl>
                                          </p:spTgt>
                                        </p:tgtEl>
                                        <p:attrNameLst>
                                          <p:attrName>style.opacity</p:attrName>
                                        </p:attrNameLst>
                                      </p:cBhvr>
                                      <p:to>
                                        <p:strVal val="0.25"/>
                                      </p:to>
                                    </p:set>
                                    <p:animEffect filter="image" prLst="opacity: 0.25">
                                      <p:cBhvr rctx="IE">
                                        <p:cTn id="22" dur="indefinite"/>
                                        <p:tgtEl>
                                          <p:spTgt spid="7">
                                            <p:txEl>
                                              <p:pRg st="5" end="5"/>
                                            </p:txEl>
                                          </p:spTgt>
                                        </p:tgtEl>
                                      </p:cBhvr>
                                    </p:animEffect>
                                  </p:childTnLst>
                                </p:cTn>
                              </p:par>
                              <p:par>
                                <p:cTn id="23" presetID="9" presetClass="emph" presetSubtype="0" grpId="0" nodeType="withEffect">
                                  <p:stCondLst>
                                    <p:cond delay="0"/>
                                  </p:stCondLst>
                                  <p:childTnLst>
                                    <p:set>
                                      <p:cBhvr rctx="PPT">
                                        <p:cTn id="24" dur="indefinite"/>
                                        <p:tgtEl>
                                          <p:spTgt spid="7">
                                            <p:txEl>
                                              <p:pRg st="6" end="6"/>
                                            </p:txEl>
                                          </p:spTgt>
                                        </p:tgtEl>
                                        <p:attrNameLst>
                                          <p:attrName>style.opacity</p:attrName>
                                        </p:attrNameLst>
                                      </p:cBhvr>
                                      <p:to>
                                        <p:strVal val="0.25"/>
                                      </p:to>
                                    </p:set>
                                    <p:animEffect filter="image" prLst="opacity: 0.25">
                                      <p:cBhvr rctx="IE">
                                        <p:cTn id="25" dur="indefinite"/>
                                        <p:tgtEl>
                                          <p:spTgt spid="7">
                                            <p:txEl>
                                              <p:pRg st="6" end="6"/>
                                            </p:txEl>
                                          </p:spTgt>
                                        </p:tgtEl>
                                      </p:cBhvr>
                                    </p:animEffect>
                                  </p:childTnLst>
                                </p:cTn>
                              </p:par>
                              <p:par>
                                <p:cTn id="26" presetID="9" presetClass="emph" presetSubtype="0" grpId="0" nodeType="withEffect">
                                  <p:stCondLst>
                                    <p:cond delay="0"/>
                                  </p:stCondLst>
                                  <p:childTnLst>
                                    <p:set>
                                      <p:cBhvr rctx="PPT">
                                        <p:cTn id="27" dur="indefinite"/>
                                        <p:tgtEl>
                                          <p:spTgt spid="7">
                                            <p:txEl>
                                              <p:pRg st="7" end="7"/>
                                            </p:txEl>
                                          </p:spTgt>
                                        </p:tgtEl>
                                        <p:attrNameLst>
                                          <p:attrName>style.opacity</p:attrName>
                                        </p:attrNameLst>
                                      </p:cBhvr>
                                      <p:to>
                                        <p:strVal val="0.25"/>
                                      </p:to>
                                    </p:set>
                                    <p:animEffect filter="image" prLst="opacity: 0.25">
                                      <p:cBhvr rctx="IE">
                                        <p:cTn id="28" dur="indefinite"/>
                                        <p:tgtEl>
                                          <p:spTgt spid="7">
                                            <p:txEl>
                                              <p:pRg st="7" end="7"/>
                                            </p:txEl>
                                          </p:spTgt>
                                        </p:tgtEl>
                                      </p:cBhvr>
                                    </p:animEffect>
                                  </p:childTnLst>
                                </p:cTn>
                              </p:par>
                              <p:par>
                                <p:cTn id="29" presetID="9" presetClass="emph" presetSubtype="0" grpId="0" nodeType="withEffect">
                                  <p:stCondLst>
                                    <p:cond delay="0"/>
                                  </p:stCondLst>
                                  <p:childTnLst>
                                    <p:set>
                                      <p:cBhvr rctx="PPT">
                                        <p:cTn id="30" dur="indefinite"/>
                                        <p:tgtEl>
                                          <p:spTgt spid="7">
                                            <p:txEl>
                                              <p:pRg st="8" end="8"/>
                                            </p:txEl>
                                          </p:spTgt>
                                        </p:tgtEl>
                                        <p:attrNameLst>
                                          <p:attrName>style.opacity</p:attrName>
                                        </p:attrNameLst>
                                      </p:cBhvr>
                                      <p:to>
                                        <p:strVal val="0.25"/>
                                      </p:to>
                                    </p:set>
                                    <p:animEffect filter="image" prLst="opacity: 0.25">
                                      <p:cBhvr rctx="IE">
                                        <p:cTn id="31" dur="indefinite"/>
                                        <p:tgtEl>
                                          <p:spTgt spid="7">
                                            <p:txEl>
                                              <p:pRg st="8" end="8"/>
                                            </p:txEl>
                                          </p:spTgt>
                                        </p:tgtEl>
                                      </p:cBhvr>
                                    </p:animEffect>
                                  </p:childTnLst>
                                </p:cTn>
                              </p:par>
                              <p:par>
                                <p:cTn id="32" presetID="9" presetClass="emph" presetSubtype="0" grpId="0" nodeType="withEffect">
                                  <p:stCondLst>
                                    <p:cond delay="0"/>
                                  </p:stCondLst>
                                  <p:childTnLst>
                                    <p:set>
                                      <p:cBhvr rctx="PPT">
                                        <p:cTn id="33" dur="indefinite"/>
                                        <p:tgtEl>
                                          <p:spTgt spid="7">
                                            <p:txEl>
                                              <p:pRg st="9" end="9"/>
                                            </p:txEl>
                                          </p:spTgt>
                                        </p:tgtEl>
                                        <p:attrNameLst>
                                          <p:attrName>style.opacity</p:attrName>
                                        </p:attrNameLst>
                                      </p:cBhvr>
                                      <p:to>
                                        <p:strVal val="0.25"/>
                                      </p:to>
                                    </p:set>
                                    <p:animEffect filter="image" prLst="opacity: 0.25">
                                      <p:cBhvr rctx="IE">
                                        <p:cTn id="34" dur="indefinite"/>
                                        <p:tgtEl>
                                          <p:spTgt spid="7">
                                            <p:txEl>
                                              <p:pRg st="9" end="9"/>
                                            </p:txEl>
                                          </p:spTgt>
                                        </p:tgtEl>
                                      </p:cBhvr>
                                    </p:animEffect>
                                  </p:childTnLst>
                                </p:cTn>
                              </p:par>
                              <p:par>
                                <p:cTn id="35" presetID="9" presetClass="emph" presetSubtype="0" grpId="0" nodeType="withEffect">
                                  <p:stCondLst>
                                    <p:cond delay="0"/>
                                  </p:stCondLst>
                                  <p:childTnLst>
                                    <p:set>
                                      <p:cBhvr rctx="PPT">
                                        <p:cTn id="36" dur="indefinite"/>
                                        <p:tgtEl>
                                          <p:spTgt spid="7">
                                            <p:txEl>
                                              <p:pRg st="10" end="10"/>
                                            </p:txEl>
                                          </p:spTgt>
                                        </p:tgtEl>
                                        <p:attrNameLst>
                                          <p:attrName>style.opacity</p:attrName>
                                        </p:attrNameLst>
                                      </p:cBhvr>
                                      <p:to>
                                        <p:strVal val="0.25"/>
                                      </p:to>
                                    </p:set>
                                    <p:animEffect filter="image" prLst="opacity: 0.25">
                                      <p:cBhvr rctx="IE">
                                        <p:cTn id="37" dur="indefinite"/>
                                        <p:tgtEl>
                                          <p:spTgt spid="7">
                                            <p:txEl>
                                              <p:pRg st="10" end="10"/>
                                            </p:txEl>
                                          </p:spTgt>
                                        </p:tgtEl>
                                      </p:cBhvr>
                                    </p:animEffect>
                                  </p:childTnLst>
                                </p:cTn>
                              </p:par>
                              <p:par>
                                <p:cTn id="38" presetID="9" presetClass="emph" presetSubtype="0" grpId="0" nodeType="withEffect">
                                  <p:stCondLst>
                                    <p:cond delay="0"/>
                                  </p:stCondLst>
                                  <p:childTnLst>
                                    <p:set>
                                      <p:cBhvr rctx="PPT">
                                        <p:cTn id="39" dur="indefinite"/>
                                        <p:tgtEl>
                                          <p:spTgt spid="7">
                                            <p:txEl>
                                              <p:pRg st="11" end="11"/>
                                            </p:txEl>
                                          </p:spTgt>
                                        </p:tgtEl>
                                        <p:attrNameLst>
                                          <p:attrName>style.opacity</p:attrName>
                                        </p:attrNameLst>
                                      </p:cBhvr>
                                      <p:to>
                                        <p:strVal val="0.25"/>
                                      </p:to>
                                    </p:set>
                                    <p:animEffect filter="image" prLst="opacity: 0.25">
                                      <p:cBhvr rctx="IE">
                                        <p:cTn id="40" dur="indefinite"/>
                                        <p:tgtEl>
                                          <p:spTgt spid="7">
                                            <p:txEl>
                                              <p:pRg st="11" end="11"/>
                                            </p:txEl>
                                          </p:spTgt>
                                        </p:tgtEl>
                                      </p:cBhvr>
                                    </p:animEffect>
                                  </p:childTnLst>
                                </p:cTn>
                              </p:par>
                              <p:par>
                                <p:cTn id="41" presetID="9" presetClass="emph" presetSubtype="0" grpId="0" nodeType="withEffect">
                                  <p:stCondLst>
                                    <p:cond delay="0"/>
                                  </p:stCondLst>
                                  <p:childTnLst>
                                    <p:set>
                                      <p:cBhvr rctx="PPT">
                                        <p:cTn id="42" dur="indefinite"/>
                                        <p:tgtEl>
                                          <p:spTgt spid="7">
                                            <p:txEl>
                                              <p:pRg st="12" end="12"/>
                                            </p:txEl>
                                          </p:spTgt>
                                        </p:tgtEl>
                                        <p:attrNameLst>
                                          <p:attrName>style.opacity</p:attrName>
                                        </p:attrNameLst>
                                      </p:cBhvr>
                                      <p:to>
                                        <p:strVal val="0.25"/>
                                      </p:to>
                                    </p:set>
                                    <p:animEffect filter="image" prLst="opacity: 0.25">
                                      <p:cBhvr rctx="IE">
                                        <p:cTn id="43" dur="indefinite"/>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42908" y="302082"/>
            <a:ext cx="8361760" cy="608436"/>
          </a:xfrm>
        </p:spPr>
        <p:txBody>
          <a:bodyPr/>
          <a:lstStyle/>
          <a:p>
            <a:r>
              <a:rPr lang="es-ES" dirty="0"/>
              <a:t>Pero </a:t>
            </a:r>
            <a:r>
              <a:rPr lang="es-ES" dirty="0" smtClean="0"/>
              <a:t>no </a:t>
            </a:r>
            <a:r>
              <a:rPr lang="es-ES" dirty="0"/>
              <a:t>es todo…</a:t>
            </a:r>
            <a:endParaRPr lang="en-US" dirty="0"/>
          </a:p>
        </p:txBody>
      </p:sp>
      <p:sp>
        <p:nvSpPr>
          <p:cNvPr id="7" name="Text Placeholder 4"/>
          <p:cNvSpPr>
            <a:spLocks noGrp="1"/>
          </p:cNvSpPr>
          <p:nvPr>
            <p:ph type="body" sz="quarter" idx="10"/>
          </p:nvPr>
        </p:nvSpPr>
        <p:spPr>
          <a:xfrm>
            <a:off x="342908" y="910518"/>
            <a:ext cx="8361760" cy="4232982"/>
          </a:xfrm>
        </p:spPr>
        <p:txBody>
          <a:bodyPr/>
          <a:lstStyle/>
          <a:p>
            <a:r>
              <a:rPr lang="es-ES" sz="2400" dirty="0" smtClean="0"/>
              <a:t>Aun hay más!</a:t>
            </a:r>
          </a:p>
          <a:p>
            <a:r>
              <a:rPr lang="es-ES" sz="2000" dirty="0"/>
              <a:t>Otros requisitos de aplicaciones multiusuario, asíncronas, interactivas, y en tiempo real:</a:t>
            </a:r>
          </a:p>
          <a:p>
            <a:pPr marL="459581" lvl="1" indent="-457200">
              <a:buFont typeface="Arial" panose="020B0604020202020204" pitchFamily="34" charset="0"/>
              <a:buChar char="•"/>
            </a:pPr>
            <a:r>
              <a:rPr lang="es-ES" sz="2800" dirty="0"/>
              <a:t>Gestionar usuarios conectados</a:t>
            </a:r>
          </a:p>
          <a:p>
            <a:pPr marL="459581" lvl="1" indent="-457200">
              <a:buFont typeface="Arial" panose="020B0604020202020204" pitchFamily="34" charset="0"/>
              <a:buChar char="•"/>
            </a:pPr>
            <a:r>
              <a:rPr lang="es-ES" sz="2800" dirty="0"/>
              <a:t>Gestionar "suscripciones"</a:t>
            </a:r>
          </a:p>
          <a:p>
            <a:pPr marL="459581" lvl="1" indent="-457200">
              <a:buFont typeface="Arial" panose="020B0604020202020204" pitchFamily="34" charset="0"/>
              <a:buChar char="•"/>
            </a:pPr>
            <a:r>
              <a:rPr lang="es-ES" sz="2800" dirty="0"/>
              <a:t>Recibir y procesar acciones </a:t>
            </a:r>
          </a:p>
          <a:p>
            <a:pPr marL="459581" lvl="1" indent="-457200">
              <a:buFont typeface="Arial" panose="020B0604020202020204" pitchFamily="34" charset="0"/>
              <a:buChar char="•"/>
            </a:pPr>
            <a:r>
              <a:rPr lang="es-ES" sz="2800" dirty="0">
                <a:sym typeface="Wingdings" pitchFamily="2" charset="2"/>
              </a:rPr>
              <a:t>Realizar seguimiento de envíos</a:t>
            </a:r>
          </a:p>
          <a:p>
            <a:pPr marL="459581" lvl="1" indent="-457200">
              <a:buFont typeface="Arial" panose="020B0604020202020204" pitchFamily="34" charset="0"/>
              <a:buChar char="•"/>
            </a:pPr>
            <a:r>
              <a:rPr lang="es-ES" sz="2800" dirty="0">
                <a:sym typeface="Wingdings" pitchFamily="2" charset="2"/>
              </a:rPr>
              <a:t>…</a:t>
            </a:r>
          </a:p>
          <a:p>
            <a:endParaRPr lang="es-ES" sz="2400" dirty="0"/>
          </a:p>
        </p:txBody>
      </p:sp>
    </p:spTree>
    <p:extLst>
      <p:ext uri="{BB962C8B-B14F-4D97-AF65-F5344CB8AC3E}">
        <p14:creationId xmlns:p14="http://schemas.microsoft.com/office/powerpoint/2010/main" val="1891190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7">
                                            <p:txEl>
                                              <p:pRg st="0" end="0"/>
                                            </p:txEl>
                                          </p:spTgt>
                                        </p:tgtEl>
                                        <p:attrNameLst>
                                          <p:attrName>style.opacity</p:attrName>
                                        </p:attrNameLst>
                                      </p:cBhvr>
                                      <p:to>
                                        <p:strVal val="0.25"/>
                                      </p:to>
                                    </p:set>
                                    <p:animEffect filter="image" prLst="opacity: 0.25">
                                      <p:cBhvr rctx="IE">
                                        <p:cTn id="7" dur="indefinite"/>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7">
                                            <p:txEl>
                                              <p:pRg st="1" end="1"/>
                                            </p:txEl>
                                          </p:spTgt>
                                        </p:tgtEl>
                                        <p:attrNameLst>
                                          <p:attrName>style.opacity</p:attrName>
                                        </p:attrNameLst>
                                      </p:cBhvr>
                                      <p:to>
                                        <p:strVal val="0.25"/>
                                      </p:to>
                                    </p:set>
                                    <p:animEffect filter="image" prLst="opacity: 0.25">
                                      <p:cBhvr rctx="IE">
                                        <p:cTn id="12" dur="indefinite"/>
                                        <p:tgtEl>
                                          <p:spTgt spid="7">
                                            <p:txEl>
                                              <p:pRg st="1" end="1"/>
                                            </p:txEl>
                                          </p:spTgt>
                                        </p:tgtEl>
                                      </p:cBhvr>
                                    </p:animEffect>
                                  </p:childTnLst>
                                </p:cTn>
                              </p:par>
                              <p:par>
                                <p:cTn id="13" presetID="9" presetClass="emph" presetSubtype="0" grpId="0" nodeType="withEffect">
                                  <p:stCondLst>
                                    <p:cond delay="0"/>
                                  </p:stCondLst>
                                  <p:childTnLst>
                                    <p:set>
                                      <p:cBhvr rctx="PPT">
                                        <p:cTn id="14" dur="indefinite"/>
                                        <p:tgtEl>
                                          <p:spTgt spid="7">
                                            <p:txEl>
                                              <p:pRg st="2" end="2"/>
                                            </p:txEl>
                                          </p:spTgt>
                                        </p:tgtEl>
                                        <p:attrNameLst>
                                          <p:attrName>style.opacity</p:attrName>
                                        </p:attrNameLst>
                                      </p:cBhvr>
                                      <p:to>
                                        <p:strVal val="0.25"/>
                                      </p:to>
                                    </p:set>
                                    <p:animEffect filter="image" prLst="opacity: 0.25">
                                      <p:cBhvr rctx="IE">
                                        <p:cTn id="15" dur="indefinite"/>
                                        <p:tgtEl>
                                          <p:spTgt spid="7">
                                            <p:txEl>
                                              <p:pRg st="2" end="2"/>
                                            </p:txEl>
                                          </p:spTgt>
                                        </p:tgtEl>
                                      </p:cBhvr>
                                    </p:animEffect>
                                  </p:childTnLst>
                                </p:cTn>
                              </p:par>
                              <p:par>
                                <p:cTn id="16" presetID="9" presetClass="emph" presetSubtype="0" grpId="0" nodeType="withEffect">
                                  <p:stCondLst>
                                    <p:cond delay="0"/>
                                  </p:stCondLst>
                                  <p:childTnLst>
                                    <p:set>
                                      <p:cBhvr rctx="PPT">
                                        <p:cTn id="17" dur="indefinite"/>
                                        <p:tgtEl>
                                          <p:spTgt spid="7">
                                            <p:txEl>
                                              <p:pRg st="3" end="3"/>
                                            </p:txEl>
                                          </p:spTgt>
                                        </p:tgtEl>
                                        <p:attrNameLst>
                                          <p:attrName>style.opacity</p:attrName>
                                        </p:attrNameLst>
                                      </p:cBhvr>
                                      <p:to>
                                        <p:strVal val="0.25"/>
                                      </p:to>
                                    </p:set>
                                    <p:animEffect filter="image" prLst="opacity: 0.25">
                                      <p:cBhvr rctx="IE">
                                        <p:cTn id="18" dur="indefinite"/>
                                        <p:tgtEl>
                                          <p:spTgt spid="7">
                                            <p:txEl>
                                              <p:pRg st="3" end="3"/>
                                            </p:txEl>
                                          </p:spTgt>
                                        </p:tgtEl>
                                      </p:cBhvr>
                                    </p:animEffect>
                                  </p:childTnLst>
                                </p:cTn>
                              </p:par>
                              <p:par>
                                <p:cTn id="19" presetID="9" presetClass="emph" presetSubtype="0" grpId="0" nodeType="withEffect">
                                  <p:stCondLst>
                                    <p:cond delay="0"/>
                                  </p:stCondLst>
                                  <p:childTnLst>
                                    <p:set>
                                      <p:cBhvr rctx="PPT">
                                        <p:cTn id="20" dur="indefinite"/>
                                        <p:tgtEl>
                                          <p:spTgt spid="7">
                                            <p:txEl>
                                              <p:pRg st="4" end="4"/>
                                            </p:txEl>
                                          </p:spTgt>
                                        </p:tgtEl>
                                        <p:attrNameLst>
                                          <p:attrName>style.opacity</p:attrName>
                                        </p:attrNameLst>
                                      </p:cBhvr>
                                      <p:to>
                                        <p:strVal val="0.25"/>
                                      </p:to>
                                    </p:set>
                                    <p:animEffect filter="image" prLst="opacity: 0.25">
                                      <p:cBhvr rctx="IE">
                                        <p:cTn id="21" dur="indefinite"/>
                                        <p:tgtEl>
                                          <p:spTgt spid="7">
                                            <p:txEl>
                                              <p:pRg st="4" end="4"/>
                                            </p:txEl>
                                          </p:spTgt>
                                        </p:tgtEl>
                                      </p:cBhvr>
                                    </p:animEffect>
                                  </p:childTnLst>
                                </p:cTn>
                              </p:par>
                              <p:par>
                                <p:cTn id="22" presetID="9" presetClass="emph" presetSubtype="0" grpId="0" nodeType="withEffect">
                                  <p:stCondLst>
                                    <p:cond delay="0"/>
                                  </p:stCondLst>
                                  <p:childTnLst>
                                    <p:set>
                                      <p:cBhvr rctx="PPT">
                                        <p:cTn id="23" dur="indefinite"/>
                                        <p:tgtEl>
                                          <p:spTgt spid="7">
                                            <p:txEl>
                                              <p:pRg st="5" end="5"/>
                                            </p:txEl>
                                          </p:spTgt>
                                        </p:tgtEl>
                                        <p:attrNameLst>
                                          <p:attrName>style.opacity</p:attrName>
                                        </p:attrNameLst>
                                      </p:cBhvr>
                                      <p:to>
                                        <p:strVal val="0.25"/>
                                      </p:to>
                                    </p:set>
                                    <p:animEffect filter="image" prLst="opacity: 0.25">
                                      <p:cBhvr rctx="IE">
                                        <p:cTn id="24" dur="indefinite"/>
                                        <p:tgtEl>
                                          <p:spTgt spid="7">
                                            <p:txEl>
                                              <p:pRg st="5" end="5"/>
                                            </p:txEl>
                                          </p:spTgt>
                                        </p:tgtEl>
                                      </p:cBhvr>
                                    </p:animEffect>
                                  </p:childTnLst>
                                </p:cTn>
                              </p:par>
                              <p:par>
                                <p:cTn id="25" presetID="9" presetClass="emph" presetSubtype="0" grpId="0" nodeType="withEffect">
                                  <p:stCondLst>
                                    <p:cond delay="0"/>
                                  </p:stCondLst>
                                  <p:childTnLst>
                                    <p:set>
                                      <p:cBhvr rctx="PPT">
                                        <p:cTn id="26" dur="indefinite"/>
                                        <p:tgtEl>
                                          <p:spTgt spid="7">
                                            <p:txEl>
                                              <p:pRg st="6" end="6"/>
                                            </p:txEl>
                                          </p:spTgt>
                                        </p:tgtEl>
                                        <p:attrNameLst>
                                          <p:attrName>style.opacity</p:attrName>
                                        </p:attrNameLst>
                                      </p:cBhvr>
                                      <p:to>
                                        <p:strVal val="0.25"/>
                                      </p:to>
                                    </p:set>
                                    <p:animEffect filter="image" prLst="opacity: 0.25">
                                      <p:cBhvr rctx="IE">
                                        <p:cTn id="27" dur="indefinite"/>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8339805"/>
          </a:xfrm>
          <a:prstGeom prst="rect">
            <a:avLst/>
          </a:prstGeom>
        </p:spPr>
      </p:pic>
      <p:sp>
        <p:nvSpPr>
          <p:cNvPr id="11" name="Rectángulo 10"/>
          <p:cNvSpPr/>
          <p:nvPr/>
        </p:nvSpPr>
        <p:spPr>
          <a:xfrm>
            <a:off x="0" y="3379376"/>
            <a:ext cx="4147167" cy="1329267"/>
          </a:xfrm>
          <a:prstGeom prst="rect">
            <a:avLst/>
          </a:prstGeom>
          <a:solidFill>
            <a:schemeClr val="accent4">
              <a:alpha val="62000"/>
            </a:schemeClr>
          </a:solidFill>
          <a:ln>
            <a:solidFill>
              <a:schemeClr val="accent4"/>
            </a:solid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solidFill>
                <a:schemeClr val="accent1"/>
              </a:solidFill>
            </a:endParaRPr>
          </a:p>
        </p:txBody>
      </p:sp>
      <p:sp>
        <p:nvSpPr>
          <p:cNvPr id="12" name="Title 53"/>
          <p:cNvSpPr txBox="1">
            <a:spLocks/>
          </p:cNvSpPr>
          <p:nvPr/>
        </p:nvSpPr>
        <p:spPr>
          <a:xfrm>
            <a:off x="10344" y="3803654"/>
            <a:ext cx="4136823"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pPr algn="ctr"/>
            <a:r>
              <a:rPr lang="en-US" sz="3200" dirty="0" err="1" smtClean="0">
                <a:solidFill>
                  <a:srgbClr val="FFFFFF"/>
                </a:solidFill>
                <a:latin typeface="Segoe WP Light"/>
                <a:cs typeface="Segoe WP Light"/>
              </a:rPr>
              <a:t>Demasiado</a:t>
            </a:r>
            <a:r>
              <a:rPr lang="en-US" sz="3200" dirty="0" smtClean="0">
                <a:solidFill>
                  <a:srgbClr val="FFFFFF"/>
                </a:solidFill>
                <a:latin typeface="Segoe WP Light"/>
                <a:cs typeface="Segoe WP Light"/>
              </a:rPr>
              <a:t>, ¿</a:t>
            </a:r>
            <a:r>
              <a:rPr lang="en-US" sz="3200" dirty="0" err="1" smtClean="0">
                <a:solidFill>
                  <a:srgbClr val="FFFFFF"/>
                </a:solidFill>
                <a:latin typeface="Segoe WP Light"/>
                <a:cs typeface="Segoe WP Light"/>
              </a:rPr>
              <a:t>verdad</a:t>
            </a:r>
            <a:r>
              <a:rPr lang="en-US" sz="3200" dirty="0">
                <a:solidFill>
                  <a:srgbClr val="FFFFFF"/>
                </a:solidFill>
                <a:latin typeface="Segoe WP Light"/>
                <a:cs typeface="Segoe WP Light"/>
              </a:rPr>
              <a:t>?</a:t>
            </a:r>
            <a:endParaRPr lang="en-US" sz="3200" dirty="0">
              <a:solidFill>
                <a:srgbClr val="FFFFFF"/>
              </a:solidFill>
              <a:latin typeface="Segoe WP Light"/>
              <a:cs typeface="Segoe WP Light"/>
            </a:endParaRPr>
          </a:p>
        </p:txBody>
      </p:sp>
    </p:spTree>
    <p:extLst>
      <p:ext uri="{BB962C8B-B14F-4D97-AF65-F5344CB8AC3E}">
        <p14:creationId xmlns:p14="http://schemas.microsoft.com/office/powerpoint/2010/main" val="203669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9945</TotalTime>
  <Words>1167</Words>
  <Application>Microsoft Office PowerPoint</Application>
  <PresentationFormat>Presentación en pantalla (16:9)</PresentationFormat>
  <Paragraphs>313</Paragraphs>
  <Slides>36</Slides>
  <Notes>31</Notes>
  <HiddenSlides>0</HiddenSlides>
  <MMClips>0</MMClips>
  <ScaleCrop>false</ScaleCrop>
  <HeadingPairs>
    <vt:vector size="8" baseType="variant">
      <vt:variant>
        <vt:lpstr>Fuentes usadas</vt:lpstr>
      </vt:variant>
      <vt:variant>
        <vt:i4>10</vt:i4>
      </vt:variant>
      <vt:variant>
        <vt:lpstr>Tema</vt:lpstr>
      </vt:variant>
      <vt:variant>
        <vt:i4>2</vt:i4>
      </vt:variant>
      <vt:variant>
        <vt:lpstr>Servidores OLE incrustados</vt:lpstr>
      </vt:variant>
      <vt:variant>
        <vt:i4>1</vt:i4>
      </vt:variant>
      <vt:variant>
        <vt:lpstr>Títulos de diapositiva</vt:lpstr>
      </vt:variant>
      <vt:variant>
        <vt:i4>36</vt:i4>
      </vt:variant>
    </vt:vector>
  </HeadingPairs>
  <TitlesOfParts>
    <vt:vector size="49" baseType="lpstr">
      <vt:lpstr>Aller</vt:lpstr>
      <vt:lpstr>Arial</vt:lpstr>
      <vt:lpstr>Consolas</vt:lpstr>
      <vt:lpstr>Segoe Condensed</vt:lpstr>
      <vt:lpstr>Segoe UI</vt:lpstr>
      <vt:lpstr>Segoe UI (Cuerpo)</vt:lpstr>
      <vt:lpstr>Segoe UI Light</vt:lpstr>
      <vt:lpstr>Segoe WP Light</vt:lpstr>
      <vt:lpstr>Segoe WP SemiLight</vt:lpstr>
      <vt:lpstr>Wingdings</vt:lpstr>
      <vt:lpstr>Windows Phone blue</vt:lpstr>
      <vt:lpstr>TechEd_2012_Template_16x9 (4)</vt:lpstr>
      <vt:lpstr>think-cell Slide</vt:lpstr>
      <vt:lpstr>SignalR y Apps móviles</vt:lpstr>
      <vt:lpstr>El problema</vt:lpstr>
      <vt:lpstr>El problema</vt:lpstr>
      <vt:lpstr>¿HTTP al rescate?</vt:lpstr>
      <vt:lpstr>Polling: ¿la solución?</vt:lpstr>
      <vt:lpstr>Web Sockets</vt:lpstr>
      <vt:lpstr>Push hoy</vt:lpstr>
      <vt:lpstr>Pero no es todo…</vt:lpstr>
      <vt:lpstr>Presentación de PowerPoint</vt:lpstr>
      <vt:lpstr>Real-time SignalR</vt:lpstr>
      <vt:lpstr>¿Qué es SignalR?</vt:lpstr>
      <vt:lpstr>SignalR</vt:lpstr>
      <vt:lpstr>¿Que nos aporta?</vt:lpstr>
      <vt:lpstr>SignalR</vt:lpstr>
      <vt:lpstr>Basicamente…</vt:lpstr>
      <vt:lpstr>Nos centramos en la parte servidor y cliente Jquery</vt:lpstr>
      <vt:lpstr>Requisitos para el servidor</vt:lpstr>
      <vt:lpstr>Comenzamos. Instalación.</vt:lpstr>
      <vt:lpstr>Comenzamos. Configuración.</vt:lpstr>
      <vt:lpstr>Comenzamos. Connection y Hub.</vt:lpstr>
      <vt:lpstr>Conexiones vs Hubs</vt:lpstr>
      <vt:lpstr>Conexiones</vt:lpstr>
      <vt:lpstr>Hubs</vt:lpstr>
      <vt:lpstr>Comenzamos. Hub.</vt:lpstr>
      <vt:lpstr>Comenzamos. Cliente.</vt:lpstr>
      <vt:lpstr>Comenzamos. Cliente Jquery.</vt:lpstr>
      <vt:lpstr>Comenzamos. Cliente Jquery.</vt:lpstr>
      <vt:lpstr>Presentación de PowerPoint</vt:lpstr>
      <vt:lpstr>SignalR no está limitado a clientes web  Otros Clientes</vt:lpstr>
      <vt:lpstr>Se puede usar en</vt:lpstr>
      <vt:lpstr>SignalR</vt:lpstr>
      <vt:lpstr>Presentación de PowerPoint</vt:lpstr>
      <vt:lpstr>Preguntas y respuestas</vt:lpstr>
      <vt:lpstr>Más Información</vt:lpstr>
      <vt:lpstr>Contacto</vt:lpstr>
      <vt:lpstr>SignalR y Apps móviles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503</cp:revision>
  <dcterms:created xsi:type="dcterms:W3CDTF">2012-05-11T22:32:06Z</dcterms:created>
  <dcterms:modified xsi:type="dcterms:W3CDTF">2013-11-04T19:34:46Z</dcterms:modified>
</cp:coreProperties>
</file>