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4" r:id="rId2"/>
    <p:sldId id="321" r:id="rId3"/>
    <p:sldId id="315" r:id="rId4"/>
    <p:sldId id="332" r:id="rId5"/>
    <p:sldId id="333" r:id="rId6"/>
    <p:sldId id="322" r:id="rId7"/>
    <p:sldId id="323" r:id="rId8"/>
    <p:sldId id="324" r:id="rId9"/>
    <p:sldId id="325" r:id="rId10"/>
    <p:sldId id="334" r:id="rId11"/>
    <p:sldId id="335" r:id="rId12"/>
    <p:sldId id="326" r:id="rId13"/>
    <p:sldId id="331" r:id="rId14"/>
    <p:sldId id="327" r:id="rId15"/>
    <p:sldId id="328" r:id="rId16"/>
    <p:sldId id="329" r:id="rId17"/>
    <p:sldId id="330" r:id="rId18"/>
    <p:sldId id="314" r:id="rId1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5375" userDrawn="1">
          <p15:clr>
            <a:srgbClr val="A4A3A4"/>
          </p15:clr>
        </p15:guide>
        <p15:guide id="5" pos="1791" userDrawn="1">
          <p15:clr>
            <a:srgbClr val="A4A3A4"/>
          </p15:clr>
        </p15:guide>
        <p15:guide id="6" pos="2925" userDrawn="1">
          <p15:clr>
            <a:srgbClr val="A4A3A4"/>
          </p15:clr>
        </p15:guide>
        <p15:guide id="7" pos="2109" userDrawn="1">
          <p15:clr>
            <a:srgbClr val="A4A3A4"/>
          </p15:clr>
        </p15:guide>
        <p15:guide id="8" orient="horz" pos="1162">
          <p15:clr>
            <a:srgbClr val="A4A3A4"/>
          </p15:clr>
        </p15:guide>
        <p15:guide id="9" orient="horz" pos="935">
          <p15:clr>
            <a:srgbClr val="A4A3A4"/>
          </p15:clr>
        </p15:guide>
        <p15:guide id="10" pos="1746">
          <p15:clr>
            <a:srgbClr val="A4A3A4"/>
          </p15:clr>
        </p15:guide>
        <p15:guide id="11" pos="10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7F98"/>
    <a:srgbClr val="03A8C9"/>
    <a:srgbClr val="CCEFFC"/>
    <a:srgbClr val="0F748A"/>
    <a:srgbClr val="94A236"/>
    <a:srgbClr val="0295B2"/>
    <a:srgbClr val="F3FDFF"/>
    <a:srgbClr val="DDF9FF"/>
    <a:srgbClr val="E3E8BA"/>
    <a:srgbClr val="30C5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5" autoAdjust="0"/>
    <p:restoredTop sz="64224" autoAdjust="0"/>
  </p:normalViewPr>
  <p:slideViewPr>
    <p:cSldViewPr>
      <p:cViewPr varScale="1">
        <p:scale>
          <a:sx n="40" d="100"/>
          <a:sy n="40" d="100"/>
        </p:scale>
        <p:origin x="1964" y="40"/>
      </p:cViewPr>
      <p:guideLst>
        <p:guide pos="5375"/>
        <p:guide pos="1791"/>
        <p:guide pos="2925"/>
        <p:guide pos="2109"/>
        <p:guide orient="horz" pos="1162"/>
        <p:guide orient="horz" pos="935"/>
        <p:guide pos="1746"/>
        <p:guide pos="10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8EAAE-94BC-4003-A85E-1F5837E16DFB}" type="datetimeFigureOut">
              <a:rPr lang="es-ES" smtClean="0"/>
              <a:t>26/01/2015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657BE2-6BD7-4A93-94A1-5C2588BD2B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1354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57BE2-6BD7-4A93-94A1-5C2588BD2BEB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8646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 smtClean="0"/>
              <a:t>Windows</a:t>
            </a:r>
          </a:p>
          <a:p>
            <a:r>
              <a:rPr lang="es-ES" dirty="0" smtClean="0"/>
              <a:t>OS: Microsoft Windows 7 / 8 / 8.1 (32 </a:t>
            </a:r>
            <a:r>
              <a:rPr lang="es-ES" dirty="0" err="1" smtClean="0"/>
              <a:t>or</a:t>
            </a:r>
            <a:r>
              <a:rPr lang="es-ES" dirty="0" smtClean="0"/>
              <a:t> 64 bit)</a:t>
            </a:r>
          </a:p>
          <a:p>
            <a:r>
              <a:rPr lang="es-ES" dirty="0" smtClean="0"/>
              <a:t>RAM: </a:t>
            </a:r>
            <a:r>
              <a:rPr lang="es-ES" dirty="0" err="1" smtClean="0"/>
              <a:t>Minimum</a:t>
            </a:r>
            <a:r>
              <a:rPr lang="es-ES" dirty="0" smtClean="0"/>
              <a:t> 2GB</a:t>
            </a:r>
          </a:p>
          <a:p>
            <a:r>
              <a:rPr lang="es-ES" dirty="0" err="1" smtClean="0"/>
              <a:t>Hard</a:t>
            </a:r>
            <a:r>
              <a:rPr lang="es-ES" dirty="0" smtClean="0"/>
              <a:t> drive: </a:t>
            </a:r>
            <a:r>
              <a:rPr lang="es-ES" dirty="0" err="1" smtClean="0"/>
              <a:t>Minimum</a:t>
            </a:r>
            <a:r>
              <a:rPr lang="es-ES" dirty="0" smtClean="0"/>
              <a:t> 2GB free </a:t>
            </a:r>
            <a:r>
              <a:rPr lang="es-ES" dirty="0" err="1" smtClean="0"/>
              <a:t>space</a:t>
            </a:r>
            <a:endParaRPr lang="es-ES" dirty="0" smtClean="0"/>
          </a:p>
          <a:p>
            <a:r>
              <a:rPr lang="es-ES" dirty="0" smtClean="0"/>
              <a:t>A </a:t>
            </a:r>
            <a:r>
              <a:rPr lang="es-ES" dirty="0" err="1" smtClean="0"/>
              <a:t>graphics</a:t>
            </a:r>
            <a:r>
              <a:rPr lang="es-ES" dirty="0" smtClean="0"/>
              <a:t> </a:t>
            </a:r>
            <a:r>
              <a:rPr lang="es-ES" dirty="0" err="1" smtClean="0"/>
              <a:t>card</a:t>
            </a:r>
            <a:r>
              <a:rPr lang="es-ES" dirty="0" smtClean="0"/>
              <a:t> </a:t>
            </a:r>
            <a:r>
              <a:rPr lang="es-ES" dirty="0" err="1" smtClean="0"/>
              <a:t>supporting</a:t>
            </a:r>
            <a:r>
              <a:rPr lang="es-ES" dirty="0" smtClean="0"/>
              <a:t> </a:t>
            </a:r>
            <a:r>
              <a:rPr lang="es-ES" dirty="0" err="1" smtClean="0"/>
              <a:t>OpenGL</a:t>
            </a:r>
            <a:r>
              <a:rPr lang="es-ES" dirty="0" smtClean="0"/>
              <a:t> 2.0</a:t>
            </a:r>
          </a:p>
          <a:p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best</a:t>
            </a:r>
            <a:r>
              <a:rPr lang="es-ES" dirty="0" smtClean="0"/>
              <a:t> performance, a CPU </a:t>
            </a:r>
            <a:r>
              <a:rPr lang="es-ES" dirty="0" err="1" smtClean="0"/>
              <a:t>supporting</a:t>
            </a:r>
            <a:r>
              <a:rPr lang="es-ES" dirty="0" smtClean="0"/>
              <a:t> hardware-</a:t>
            </a:r>
            <a:r>
              <a:rPr lang="es-ES" dirty="0" err="1" smtClean="0"/>
              <a:t>assisted</a:t>
            </a:r>
            <a:r>
              <a:rPr lang="es-ES" dirty="0" smtClean="0"/>
              <a:t> </a:t>
            </a:r>
            <a:r>
              <a:rPr lang="es-ES" dirty="0" err="1" smtClean="0"/>
              <a:t>virtualization</a:t>
            </a:r>
            <a:r>
              <a:rPr lang="es-ES" dirty="0" smtClean="0"/>
              <a:t>,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dirty="0" err="1" smtClean="0"/>
              <a:t>option</a:t>
            </a:r>
            <a:r>
              <a:rPr lang="es-ES" dirty="0" smtClean="0"/>
              <a:t> </a:t>
            </a:r>
            <a:r>
              <a:rPr lang="es-ES" dirty="0" err="1" smtClean="0"/>
              <a:t>enabled</a:t>
            </a:r>
            <a:r>
              <a:rPr lang="es-ES" dirty="0" smtClean="0"/>
              <a:t> in </a:t>
            </a:r>
            <a:r>
              <a:rPr lang="es-ES" dirty="0" err="1" smtClean="0"/>
              <a:t>the</a:t>
            </a:r>
            <a:r>
              <a:rPr lang="es-ES" dirty="0" smtClean="0"/>
              <a:t> BIOS</a:t>
            </a:r>
          </a:p>
          <a:p>
            <a:r>
              <a:rPr lang="es-ES" b="1" dirty="0" smtClean="0"/>
              <a:t>Mac</a:t>
            </a:r>
          </a:p>
          <a:p>
            <a:r>
              <a:rPr lang="es-ES" dirty="0" smtClean="0"/>
              <a:t>OS: Apple OS X 10.7+</a:t>
            </a:r>
          </a:p>
          <a:p>
            <a:r>
              <a:rPr lang="es-ES" dirty="0" smtClean="0"/>
              <a:t>RAM: </a:t>
            </a:r>
            <a:r>
              <a:rPr lang="es-ES" dirty="0" err="1" smtClean="0"/>
              <a:t>Minimum</a:t>
            </a:r>
            <a:r>
              <a:rPr lang="es-ES" dirty="0" smtClean="0"/>
              <a:t> 2GB</a:t>
            </a:r>
          </a:p>
          <a:p>
            <a:r>
              <a:rPr lang="es-ES" dirty="0" err="1" smtClean="0"/>
              <a:t>Hard</a:t>
            </a:r>
            <a:r>
              <a:rPr lang="es-ES" dirty="0" smtClean="0"/>
              <a:t> drive: </a:t>
            </a:r>
            <a:r>
              <a:rPr lang="es-ES" dirty="0" err="1" smtClean="0"/>
              <a:t>Minimum</a:t>
            </a:r>
            <a:r>
              <a:rPr lang="es-ES" dirty="0" smtClean="0"/>
              <a:t> 2GB free </a:t>
            </a:r>
            <a:r>
              <a:rPr lang="es-ES" dirty="0" err="1" smtClean="0"/>
              <a:t>space</a:t>
            </a:r>
            <a:endParaRPr lang="es-ES" dirty="0" smtClean="0"/>
          </a:p>
          <a:p>
            <a:r>
              <a:rPr lang="es-ES" dirty="0" smtClean="0"/>
              <a:t>A </a:t>
            </a:r>
            <a:r>
              <a:rPr lang="es-ES" dirty="0" err="1" smtClean="0"/>
              <a:t>graphics</a:t>
            </a:r>
            <a:r>
              <a:rPr lang="es-ES" dirty="0" smtClean="0"/>
              <a:t> </a:t>
            </a:r>
            <a:r>
              <a:rPr lang="es-ES" dirty="0" err="1" smtClean="0"/>
              <a:t>card</a:t>
            </a:r>
            <a:r>
              <a:rPr lang="es-ES" dirty="0" smtClean="0"/>
              <a:t> </a:t>
            </a:r>
            <a:r>
              <a:rPr lang="es-ES" dirty="0" err="1" smtClean="0"/>
              <a:t>supporting</a:t>
            </a:r>
            <a:r>
              <a:rPr lang="es-ES" dirty="0" smtClean="0"/>
              <a:t> </a:t>
            </a:r>
            <a:r>
              <a:rPr lang="es-ES" dirty="0" err="1" smtClean="0"/>
              <a:t>OpenGL</a:t>
            </a:r>
            <a:r>
              <a:rPr lang="es-ES" dirty="0" smtClean="0"/>
              <a:t> 2.0</a:t>
            </a:r>
          </a:p>
          <a:p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best</a:t>
            </a:r>
            <a:r>
              <a:rPr lang="es-ES" dirty="0" smtClean="0"/>
              <a:t> performance, a CPU </a:t>
            </a:r>
            <a:r>
              <a:rPr lang="es-ES" dirty="0" err="1" smtClean="0"/>
              <a:t>supporting</a:t>
            </a:r>
            <a:r>
              <a:rPr lang="es-ES" dirty="0" smtClean="0"/>
              <a:t> hardware-</a:t>
            </a:r>
            <a:r>
              <a:rPr lang="es-ES" dirty="0" err="1" smtClean="0"/>
              <a:t>assisted</a:t>
            </a:r>
            <a:r>
              <a:rPr lang="es-ES" dirty="0" smtClean="0"/>
              <a:t> </a:t>
            </a:r>
            <a:r>
              <a:rPr lang="es-ES" dirty="0" err="1" smtClean="0"/>
              <a:t>virtualization</a:t>
            </a:r>
            <a:r>
              <a:rPr lang="es-ES" dirty="0" smtClean="0"/>
              <a:t>,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dirty="0" err="1" smtClean="0"/>
              <a:t>option</a:t>
            </a:r>
            <a:r>
              <a:rPr lang="es-ES" dirty="0" smtClean="0"/>
              <a:t> </a:t>
            </a:r>
            <a:r>
              <a:rPr lang="es-ES" dirty="0" err="1" smtClean="0"/>
              <a:t>enabled</a:t>
            </a:r>
            <a:r>
              <a:rPr lang="es-ES" dirty="0" smtClean="0"/>
              <a:t> in </a:t>
            </a:r>
            <a:r>
              <a:rPr lang="es-ES" dirty="0" err="1" smtClean="0"/>
              <a:t>the</a:t>
            </a:r>
            <a:r>
              <a:rPr lang="es-ES" dirty="0" smtClean="0"/>
              <a:t> BIOS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57BE2-6BD7-4A93-94A1-5C2588BD2BEB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7670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3593-8839-4E61-A88E-A10B7ED6919B}" type="datetimeFigureOut">
              <a:rPr lang="es-ES" smtClean="0"/>
              <a:t>26/01/2015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7823-3489-4DD8-9FF7-6DA1CBC731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528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3593-8839-4E61-A88E-A10B7ED6919B}" type="datetimeFigureOut">
              <a:rPr lang="es-ES" smtClean="0"/>
              <a:t>26/01/2015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7823-3489-4DD8-9FF7-6DA1CBC731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6482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3593-8839-4E61-A88E-A10B7ED6919B}" type="datetimeFigureOut">
              <a:rPr lang="es-ES" smtClean="0"/>
              <a:t>26/01/2015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7823-3489-4DD8-9FF7-6DA1CBC731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0445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3593-8839-4E61-A88E-A10B7ED6919B}" type="datetimeFigureOut">
              <a:rPr lang="es-ES" smtClean="0"/>
              <a:t>26/01/2015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7823-3489-4DD8-9FF7-6DA1CBC731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584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3593-8839-4E61-A88E-A10B7ED6919B}" type="datetimeFigureOut">
              <a:rPr lang="es-ES" smtClean="0"/>
              <a:t>26/01/2015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7823-3489-4DD8-9FF7-6DA1CBC731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2171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3593-8839-4E61-A88E-A10B7ED6919B}" type="datetimeFigureOut">
              <a:rPr lang="es-ES" smtClean="0"/>
              <a:t>26/01/2015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7823-3489-4DD8-9FF7-6DA1CBC731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7672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3593-8839-4E61-A88E-A10B7ED6919B}" type="datetimeFigureOut">
              <a:rPr lang="es-ES" smtClean="0"/>
              <a:t>26/01/2015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7823-3489-4DD8-9FF7-6DA1CBC731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0238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3593-8839-4E61-A88E-A10B7ED6919B}" type="datetimeFigureOut">
              <a:rPr lang="es-ES" smtClean="0"/>
              <a:t>26/01/2015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7823-3489-4DD8-9FF7-6DA1CBC731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1662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3593-8839-4E61-A88E-A10B7ED6919B}" type="datetimeFigureOut">
              <a:rPr lang="es-ES" smtClean="0"/>
              <a:t>26/01/2015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7823-3489-4DD8-9FF7-6DA1CBC731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138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3593-8839-4E61-A88E-A10B7ED6919B}" type="datetimeFigureOut">
              <a:rPr lang="es-ES" smtClean="0"/>
              <a:t>26/01/2015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7823-3489-4DD8-9FF7-6DA1CBC731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315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3593-8839-4E61-A88E-A10B7ED6919B}" type="datetimeFigureOut">
              <a:rPr lang="es-ES" smtClean="0"/>
              <a:t>26/01/2015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7823-3489-4DD8-9FF7-6DA1CBC731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0846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93593-8839-4E61-A88E-A10B7ED6919B}" type="datetimeFigureOut">
              <a:rPr lang="es-ES" smtClean="0"/>
              <a:t>26/01/2015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A7823-3489-4DD8-9FF7-6DA1CBC731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1951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../Downloads/WP8_60_Manifesto.wmv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../Downloads/WP8_60_Manifesto.wmv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jpe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mailto:javiersuarezruiz@Hotmail.com" TargetMode="External"/><Relationship Id="rId4" Type="http://schemas.openxmlformats.org/officeDocument/2006/relationships/hyperlink" Target="http://geeks.ms/blogs/jsuarez" TargetMode="External"/><Relationship Id="rId9" Type="http://schemas.openxmlformats.org/officeDocument/2006/relationships/hyperlink" Target="http://geeks.ms/blogs/jyeray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../Downloads/WP8_60_Manifesto.wmv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../Downloads/WP8_60_Manifesto.wmv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../Downloads/WP8_60_Manifesto.wmv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0" y="5013176"/>
            <a:ext cx="9144000" cy="1224135"/>
          </a:xfrm>
          <a:prstGeom prst="rect">
            <a:avLst/>
          </a:prstGeom>
          <a:solidFill>
            <a:srgbClr val="0F7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6127569" y="5205101"/>
            <a:ext cx="2533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>
                <a:solidFill>
                  <a:schemeClr val="bg1"/>
                </a:solidFill>
                <a:latin typeface="Franklin Gothic Medium Cond" pitchFamily="34" charset="0"/>
              </a:rPr>
              <a:t>Servicios Xamarin</a:t>
            </a:r>
            <a:endParaRPr lang="es-ES" sz="2800" dirty="0">
              <a:solidFill>
                <a:schemeClr val="bg1"/>
              </a:solidFill>
              <a:latin typeface="Franklin Gothic Medium Cond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6081577" y="5728321"/>
            <a:ext cx="2575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Franklin Gothic Medium Cond" pitchFamily="34" charset="0"/>
              </a:rPr>
              <a:t>Javier Suárez Ruiz &amp; Josué Yeray</a:t>
            </a:r>
            <a:endParaRPr lang="es-ES" sz="1600" dirty="0">
              <a:solidFill>
                <a:schemeClr val="bg1"/>
              </a:solidFill>
              <a:latin typeface="Franklin Gothic Medium Cond" pitchFamily="34" charset="0"/>
            </a:endParaRPr>
          </a:p>
        </p:txBody>
      </p:sp>
      <p:pic>
        <p:nvPicPr>
          <p:cNvPr id="6149" name="Picture 5" descr="C:\Users\anamarti\Desktop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0648"/>
            <a:ext cx="2270083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143" y="1602820"/>
            <a:ext cx="9164140" cy="341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40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/>
        </p:nvSpPr>
        <p:spPr bwMode="auto">
          <a:xfrm>
            <a:off x="620555" y="1028159"/>
            <a:ext cx="4397897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 i="0" kern="1200" cap="none">
                <a:solidFill>
                  <a:schemeClr val="bg1"/>
                </a:solidFill>
                <a:latin typeface="Calibri"/>
                <a:ea typeface="ＭＳ Ｐゴシック" charset="0"/>
                <a:cs typeface="Calibri"/>
              </a:defRPr>
            </a:lvl1pPr>
            <a:lvl2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Source Sans Pro Black" charset="0"/>
                <a:ea typeface="ＭＳ Ｐゴシック" charset="0"/>
                <a:cs typeface="ＭＳ Ｐゴシック" charset="0"/>
              </a:defRPr>
            </a:lvl2pPr>
            <a:lvl3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Source Sans Pro Black" charset="0"/>
                <a:ea typeface="ＭＳ Ｐゴシック" charset="0"/>
                <a:cs typeface="ＭＳ Ｐゴシック" charset="0"/>
              </a:defRPr>
            </a:lvl3pPr>
            <a:lvl4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Source Sans Pro Black" charset="0"/>
                <a:ea typeface="ＭＳ Ｐゴシック" charset="0"/>
                <a:cs typeface="ＭＳ Ｐゴシック" charset="0"/>
              </a:defRPr>
            </a:lvl4pPr>
            <a:lvl5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Source Sans Pro Black" charset="0"/>
                <a:ea typeface="ＭＳ Ｐゴシック" charset="0"/>
                <a:cs typeface="ＭＳ Ｐゴシック" charset="0"/>
              </a:defRPr>
            </a:lvl5pPr>
            <a:lvl6pPr marL="457200" algn="r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Source Sans Pro Black" charset="0"/>
                <a:ea typeface="ＭＳ Ｐゴシック" charset="0"/>
                <a:cs typeface="ＭＳ Ｐゴシック" charset="0"/>
              </a:defRPr>
            </a:lvl6pPr>
            <a:lvl7pPr marL="914400" algn="r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Source Sans Pro Black" charset="0"/>
                <a:ea typeface="ＭＳ Ｐゴシック" charset="0"/>
                <a:cs typeface="ＭＳ Ｐゴシック" charset="0"/>
              </a:defRPr>
            </a:lvl7pPr>
            <a:lvl8pPr marL="1371600" algn="r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Source Sans Pro Black" charset="0"/>
                <a:ea typeface="ＭＳ Ｐゴシック" charset="0"/>
                <a:cs typeface="ＭＳ Ｐゴシック" charset="0"/>
              </a:defRPr>
            </a:lvl8pPr>
            <a:lvl9pPr marL="1828800" algn="r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Source Sans Pro Black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/>
            <a:r>
              <a:rPr lang="en-US" sz="2800" b="0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Xamarin Profiler Preview</a:t>
            </a:r>
            <a:endParaRPr lang="en-US" sz="2800" b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5723471" y="1829233"/>
            <a:ext cx="316900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Análisis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aplicaciones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móviles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C#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Análisis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rendimiento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Integración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 Xamarin Studio y Visual Studio.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Posibilidad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la pila de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métodos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lanzados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 la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posibilidad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separar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hilos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Posibilidad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donde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la App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gastando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tiempo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Snapshots.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9134" y="1911983"/>
            <a:ext cx="4926225" cy="29357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377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4" name="Text Placeholder 1"/>
          <p:cNvSpPr txBox="1">
            <a:spLocks/>
          </p:cNvSpPr>
          <p:nvPr/>
        </p:nvSpPr>
        <p:spPr>
          <a:xfrm>
            <a:off x="3203848" y="2492896"/>
            <a:ext cx="5832648" cy="22945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000" dirty="0" err="1" smtClean="0">
                <a:latin typeface="Segoe WP Light"/>
                <a:cs typeface="Segoe WP Light"/>
              </a:rPr>
              <a:t>Analizando</a:t>
            </a:r>
            <a:r>
              <a:rPr lang="en-US" sz="4000" dirty="0" smtClean="0">
                <a:latin typeface="Segoe WP Light"/>
                <a:cs typeface="Segoe WP Light"/>
              </a:rPr>
              <a:t> el </a:t>
            </a:r>
            <a:r>
              <a:rPr lang="en-US" sz="4000" dirty="0" err="1" smtClean="0">
                <a:latin typeface="Segoe WP Light"/>
                <a:cs typeface="Segoe WP Light"/>
              </a:rPr>
              <a:t>rendimiento</a:t>
            </a:r>
            <a:r>
              <a:rPr lang="en-US" sz="4000" dirty="0" smtClean="0">
                <a:latin typeface="Segoe WP Light"/>
                <a:cs typeface="Segoe WP Light"/>
              </a:rPr>
              <a:t> de </a:t>
            </a:r>
            <a:r>
              <a:rPr lang="en-US" sz="4000" dirty="0" err="1" smtClean="0">
                <a:latin typeface="Segoe WP Light"/>
                <a:cs typeface="Segoe WP Light"/>
              </a:rPr>
              <a:t>una</a:t>
            </a:r>
            <a:r>
              <a:rPr lang="en-US" sz="4000" dirty="0" smtClean="0">
                <a:latin typeface="Segoe WP Light"/>
                <a:cs typeface="Segoe WP Light"/>
              </a:rPr>
              <a:t> </a:t>
            </a:r>
            <a:r>
              <a:rPr lang="en-US" sz="4000" dirty="0" err="1" smtClean="0">
                <a:latin typeface="Segoe WP Light"/>
                <a:cs typeface="Segoe WP Light"/>
              </a:rPr>
              <a:t>Aplicación</a:t>
            </a:r>
            <a:r>
              <a:rPr lang="en-US" sz="4000" dirty="0" smtClean="0">
                <a:latin typeface="Segoe WP Light"/>
                <a:cs typeface="Segoe WP Light"/>
              </a:rPr>
              <a:t> Xamarin con Xamarin Profiler Preview</a:t>
            </a:r>
            <a:endParaRPr lang="en-US" sz="4000" dirty="0">
              <a:latin typeface="Segoe WP Light"/>
              <a:cs typeface="Segoe WP Light"/>
            </a:endParaRPr>
          </a:p>
        </p:txBody>
      </p:sp>
      <p:sp>
        <p:nvSpPr>
          <p:cNvPr id="5" name="Isosceles Triangle 3">
            <a:hlinkClick r:id="rId3" action="ppaction://hlinkfile" highlightClick="1"/>
          </p:cNvPr>
          <p:cNvSpPr/>
          <p:nvPr/>
        </p:nvSpPr>
        <p:spPr bwMode="auto">
          <a:xfrm rot="5400000">
            <a:off x="714956" y="2454009"/>
            <a:ext cx="2506401" cy="2160384"/>
          </a:xfrm>
          <a:prstGeom prst="triangle">
            <a:avLst/>
          </a:prstGeom>
          <a:solidFill>
            <a:srgbClr val="03A8C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lIns="67227" tIns="67227" rIns="25213" bIns="25213" rtlCol="0" anchor="ctr" anchorCtr="0"/>
          <a:lstStyle/>
          <a:p>
            <a:pPr algn="ctr" defTabSz="685505"/>
            <a:r>
              <a:rPr lang="en-US" sz="2800" spc="-75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WP Light"/>
                <a:ea typeface="Segoe UI" pitchFamily="34" charset="0"/>
                <a:cs typeface="Segoe WP Light"/>
              </a:rPr>
              <a:t>DEMO</a:t>
            </a:r>
            <a:endParaRPr lang="en-US" sz="2800" spc="-7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WP Light"/>
              <a:ea typeface="Segoe UI" pitchFamily="34" charset="0"/>
              <a:cs typeface="Segoe WP Light"/>
            </a:endParaRPr>
          </a:p>
        </p:txBody>
      </p:sp>
    </p:spTree>
    <p:extLst>
      <p:ext uri="{BB962C8B-B14F-4D97-AF65-F5344CB8AC3E}">
        <p14:creationId xmlns:p14="http://schemas.microsoft.com/office/powerpoint/2010/main" val="73731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/>
        </p:nvSpPr>
        <p:spPr bwMode="auto">
          <a:xfrm>
            <a:off x="2927846" y="857518"/>
            <a:ext cx="60483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 i="0" kern="1200" cap="none">
                <a:solidFill>
                  <a:schemeClr val="bg1"/>
                </a:solidFill>
                <a:latin typeface="Calibri"/>
                <a:ea typeface="ＭＳ Ｐゴシック" charset="0"/>
                <a:cs typeface="Calibri"/>
              </a:defRPr>
            </a:lvl1pPr>
            <a:lvl2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Source Sans Pro Black" charset="0"/>
                <a:ea typeface="ＭＳ Ｐゴシック" charset="0"/>
                <a:cs typeface="ＭＳ Ｐゴシック" charset="0"/>
              </a:defRPr>
            </a:lvl2pPr>
            <a:lvl3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Source Sans Pro Black" charset="0"/>
                <a:ea typeface="ＭＳ Ｐゴシック" charset="0"/>
                <a:cs typeface="ＭＳ Ｐゴシック" charset="0"/>
              </a:defRPr>
            </a:lvl3pPr>
            <a:lvl4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Source Sans Pro Black" charset="0"/>
                <a:ea typeface="ＭＳ Ｐゴシック" charset="0"/>
                <a:cs typeface="ＭＳ Ｐゴシック" charset="0"/>
              </a:defRPr>
            </a:lvl4pPr>
            <a:lvl5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Source Sans Pro Black" charset="0"/>
                <a:ea typeface="ＭＳ Ｐゴシック" charset="0"/>
                <a:cs typeface="ＭＳ Ｐゴシック" charset="0"/>
              </a:defRPr>
            </a:lvl5pPr>
            <a:lvl6pPr marL="457200" algn="r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Source Sans Pro Black" charset="0"/>
                <a:ea typeface="ＭＳ Ｐゴシック" charset="0"/>
                <a:cs typeface="ＭＳ Ｐゴシック" charset="0"/>
              </a:defRPr>
            </a:lvl6pPr>
            <a:lvl7pPr marL="914400" algn="r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Source Sans Pro Black" charset="0"/>
                <a:ea typeface="ＭＳ Ｐゴシック" charset="0"/>
                <a:cs typeface="ＭＳ Ｐゴシック" charset="0"/>
              </a:defRPr>
            </a:lvl7pPr>
            <a:lvl8pPr marL="1371600" algn="r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Source Sans Pro Black" charset="0"/>
                <a:ea typeface="ＭＳ Ｐゴシック" charset="0"/>
                <a:cs typeface="ＭＳ Ｐゴシック" charset="0"/>
              </a:defRPr>
            </a:lvl8pPr>
            <a:lvl9pPr marL="1828800" algn="r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Source Sans Pro Black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/>
            <a:r>
              <a:rPr lang="en-US" sz="4000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2800" b="0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NET Mobility Scanner</a:t>
            </a:r>
            <a:endParaRPr lang="en-US" sz="2800" b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3347864" y="1698399"/>
            <a:ext cx="54759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400" dirty="0" smtClean="0">
                <a:solidFill>
                  <a:schemeClr val="accent6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¿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Tu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librería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.NET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compatible con Xamarin?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can.xamarin.com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Scan .exe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dll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para determiner la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compatibilidad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Genera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reportes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2" descr="http://scan.xamarin.com/Media/monkey_bi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22" y="1065635"/>
            <a:ext cx="2597150" cy="24524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645024"/>
            <a:ext cx="7996237" cy="233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140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4" name="Text Placeholder 1"/>
          <p:cNvSpPr txBox="1">
            <a:spLocks/>
          </p:cNvSpPr>
          <p:nvPr/>
        </p:nvSpPr>
        <p:spPr>
          <a:xfrm>
            <a:off x="3203848" y="2492896"/>
            <a:ext cx="5832648" cy="2294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000" dirty="0" err="1" smtClean="0">
                <a:latin typeface="Segoe WP Light"/>
                <a:cs typeface="Segoe WP Light"/>
              </a:rPr>
              <a:t>Verificando</a:t>
            </a:r>
            <a:r>
              <a:rPr lang="en-US" sz="4000" dirty="0" smtClean="0">
                <a:latin typeface="Segoe WP Light"/>
                <a:cs typeface="Segoe WP Light"/>
              </a:rPr>
              <a:t> la </a:t>
            </a:r>
            <a:r>
              <a:rPr lang="en-US" sz="4000" dirty="0" err="1" smtClean="0">
                <a:latin typeface="Segoe WP Light"/>
                <a:cs typeface="Segoe WP Light"/>
              </a:rPr>
              <a:t>compatibilidad</a:t>
            </a:r>
            <a:r>
              <a:rPr lang="en-US" sz="4000" dirty="0" smtClean="0">
                <a:latin typeface="Segoe WP Light"/>
                <a:cs typeface="Segoe WP Light"/>
              </a:rPr>
              <a:t> de </a:t>
            </a:r>
            <a:r>
              <a:rPr lang="en-US" sz="4000" dirty="0" err="1" smtClean="0">
                <a:latin typeface="Segoe WP Light"/>
                <a:cs typeface="Segoe WP Light"/>
              </a:rPr>
              <a:t>una</a:t>
            </a:r>
            <a:r>
              <a:rPr lang="en-US" sz="4000" dirty="0" smtClean="0">
                <a:latin typeface="Segoe WP Light"/>
                <a:cs typeface="Segoe WP Light"/>
              </a:rPr>
              <a:t> PCL</a:t>
            </a:r>
            <a:endParaRPr lang="en-US" sz="4000" dirty="0">
              <a:latin typeface="Segoe WP Light"/>
              <a:cs typeface="Segoe WP Light"/>
            </a:endParaRPr>
          </a:p>
        </p:txBody>
      </p:sp>
      <p:sp>
        <p:nvSpPr>
          <p:cNvPr id="5" name="Isosceles Triangle 3">
            <a:hlinkClick r:id="rId3" action="ppaction://hlinkfile" highlightClick="1"/>
          </p:cNvPr>
          <p:cNvSpPr/>
          <p:nvPr/>
        </p:nvSpPr>
        <p:spPr bwMode="auto">
          <a:xfrm rot="5400000">
            <a:off x="714956" y="2454009"/>
            <a:ext cx="2506401" cy="2160384"/>
          </a:xfrm>
          <a:prstGeom prst="triangle">
            <a:avLst/>
          </a:prstGeom>
          <a:solidFill>
            <a:srgbClr val="03A8C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lIns="67227" tIns="67227" rIns="25213" bIns="25213" rtlCol="0" anchor="ctr" anchorCtr="0"/>
          <a:lstStyle/>
          <a:p>
            <a:pPr algn="ctr" defTabSz="685505"/>
            <a:r>
              <a:rPr lang="en-US" sz="2800" spc="-75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WP Light"/>
                <a:ea typeface="Segoe UI" pitchFamily="34" charset="0"/>
                <a:cs typeface="Segoe WP Light"/>
              </a:rPr>
              <a:t>DEMO</a:t>
            </a:r>
            <a:endParaRPr lang="en-US" sz="2800" spc="-7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WP Light"/>
              <a:ea typeface="Segoe UI" pitchFamily="34" charset="0"/>
              <a:cs typeface="Segoe WP Light"/>
            </a:endParaRPr>
          </a:p>
        </p:txBody>
      </p:sp>
    </p:spTree>
    <p:extLst>
      <p:ext uri="{BB962C8B-B14F-4D97-AF65-F5344CB8AC3E}">
        <p14:creationId xmlns:p14="http://schemas.microsoft.com/office/powerpoint/2010/main" val="74691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pic>
        <p:nvPicPr>
          <p:cNvPr id="4" name="Picture 2" descr="Screen Shot 2013-11-08 at 5.14.48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66" y="1844824"/>
            <a:ext cx="5177413" cy="2765738"/>
          </a:xfrm>
          <a:prstGeom prst="rect">
            <a:avLst/>
          </a:prstGeom>
        </p:spPr>
      </p:pic>
      <p:sp>
        <p:nvSpPr>
          <p:cNvPr id="5" name="TextBox 3"/>
          <p:cNvSpPr txBox="1"/>
          <p:nvPr/>
        </p:nvSpPr>
        <p:spPr>
          <a:xfrm>
            <a:off x="5998936" y="1663849"/>
            <a:ext cx="31768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 de la App a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nivel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UI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obtienen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resultados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minutos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Tests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cientos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dispositivos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reales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Resistente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cambios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exploratorios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 bwMode="auto">
          <a:xfrm>
            <a:off x="551692" y="1039867"/>
            <a:ext cx="60483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 i="0" kern="1200" cap="none">
                <a:solidFill>
                  <a:schemeClr val="bg1"/>
                </a:solidFill>
                <a:latin typeface="Calibri"/>
                <a:ea typeface="ＭＳ Ｐゴシック" charset="0"/>
                <a:cs typeface="Calibri"/>
              </a:defRPr>
            </a:lvl1pPr>
            <a:lvl2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Source Sans Pro Black" charset="0"/>
                <a:ea typeface="ＭＳ Ｐゴシック" charset="0"/>
                <a:cs typeface="ＭＳ Ｐゴシック" charset="0"/>
              </a:defRPr>
            </a:lvl2pPr>
            <a:lvl3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Source Sans Pro Black" charset="0"/>
                <a:ea typeface="ＭＳ Ｐゴシック" charset="0"/>
                <a:cs typeface="ＭＳ Ｐゴシック" charset="0"/>
              </a:defRPr>
            </a:lvl3pPr>
            <a:lvl4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Source Sans Pro Black" charset="0"/>
                <a:ea typeface="ＭＳ Ｐゴシック" charset="0"/>
                <a:cs typeface="ＭＳ Ｐゴシック" charset="0"/>
              </a:defRPr>
            </a:lvl4pPr>
            <a:lvl5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Source Sans Pro Black" charset="0"/>
                <a:ea typeface="ＭＳ Ｐゴシック" charset="0"/>
                <a:cs typeface="ＭＳ Ｐゴシック" charset="0"/>
              </a:defRPr>
            </a:lvl5pPr>
            <a:lvl6pPr marL="457200" algn="r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Source Sans Pro Black" charset="0"/>
                <a:ea typeface="ＭＳ Ｐゴシック" charset="0"/>
                <a:cs typeface="ＭＳ Ｐゴシック" charset="0"/>
              </a:defRPr>
            </a:lvl6pPr>
            <a:lvl7pPr marL="914400" algn="r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Source Sans Pro Black" charset="0"/>
                <a:ea typeface="ＭＳ Ｐゴシック" charset="0"/>
                <a:cs typeface="ＭＳ Ｐゴシック" charset="0"/>
              </a:defRPr>
            </a:lvl7pPr>
            <a:lvl8pPr marL="1371600" algn="r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Source Sans Pro Black" charset="0"/>
                <a:ea typeface="ＭＳ Ｐゴシック" charset="0"/>
                <a:cs typeface="ＭＳ Ｐゴシック" charset="0"/>
              </a:defRPr>
            </a:lvl8pPr>
            <a:lvl9pPr marL="1828800" algn="r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Source Sans Pro Black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/>
            <a:r>
              <a:rPr lang="en-US" sz="4000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2800" b="0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Xamarin Test Cloud</a:t>
            </a:r>
            <a:endParaRPr lang="en-US" sz="2800" b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91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4" name="Text Placeholder 2"/>
          <p:cNvSpPr>
            <a:spLocks noGrp="1"/>
          </p:cNvSpPr>
          <p:nvPr/>
        </p:nvSpPr>
        <p:spPr>
          <a:xfrm>
            <a:off x="727276" y="1525325"/>
            <a:ext cx="3581202" cy="1711960"/>
          </a:xfrm>
          <a:prstGeom prst="rect">
            <a:avLst/>
          </a:prstGeom>
        </p:spPr>
        <p:txBody>
          <a:bodyPr vert="horz"/>
          <a:lstStyle>
            <a:lvl1pPr marL="169863" indent="-169863" algn="l" defTabSz="457200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000" kern="1200" baseline="0">
                <a:solidFill>
                  <a:schemeClr val="bg1"/>
                </a:solidFill>
                <a:latin typeface="Calibri"/>
                <a:ea typeface="ＭＳ Ｐゴシック" charset="0"/>
                <a:cs typeface="Calibri"/>
              </a:defRPr>
            </a:lvl1pPr>
            <a:lvl2pPr marL="741363" indent="-284163" algn="l" defTabSz="457200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>
                  <a:lumMod val="85000"/>
                </a:schemeClr>
              </a:buClr>
              <a:buSzPct val="66000"/>
              <a:buFontTx/>
              <a:buBlip>
                <a:blip r:embed="rId3"/>
              </a:buBlip>
              <a:defRPr sz="2000" kern="1200" baseline="0">
                <a:solidFill>
                  <a:schemeClr val="bg1"/>
                </a:solidFill>
                <a:latin typeface="Calibri"/>
                <a:ea typeface="ＭＳ Ｐゴシック" charset="0"/>
                <a:cs typeface="Calibri"/>
              </a:defRPr>
            </a:lvl2pPr>
            <a:lvl3pPr marL="741363" indent="-284163" algn="l" defTabSz="457200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>
                  <a:lumMod val="85000"/>
                </a:schemeClr>
              </a:buClr>
              <a:buSzPct val="66000"/>
              <a:buFontTx/>
              <a:buBlip>
                <a:blip r:embed="rId3"/>
              </a:buBlip>
              <a:defRPr sz="2000" kern="1200" baseline="0">
                <a:solidFill>
                  <a:schemeClr val="bg1"/>
                </a:solidFill>
                <a:latin typeface="Calibri"/>
                <a:ea typeface="ＭＳ Ｐゴシック" charset="0"/>
                <a:cs typeface="Calibri"/>
              </a:defRPr>
            </a:lvl3pPr>
            <a:lvl4pPr marL="744538" indent="-287338" algn="l" defTabSz="457200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>
                  <a:lumMod val="85000"/>
                </a:schemeClr>
              </a:buClr>
              <a:buSzPct val="66000"/>
              <a:buFontTx/>
              <a:buBlip>
                <a:blip r:embed="rId3"/>
              </a:buBlip>
              <a:defRPr sz="2000" kern="1200">
                <a:solidFill>
                  <a:schemeClr val="bg1"/>
                </a:solidFill>
                <a:latin typeface="Calibri"/>
                <a:ea typeface="ＭＳ Ｐゴシック" charset="0"/>
                <a:cs typeface="Calibri"/>
              </a:defRPr>
            </a:lvl4pPr>
            <a:lvl5pPr marL="741363" indent="-284163" algn="l" defTabSz="457200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>
                  <a:lumMod val="85000"/>
                </a:schemeClr>
              </a:buClr>
              <a:buSzPct val="66000"/>
              <a:buFontTx/>
              <a:buBlip>
                <a:blip r:embed="rId3"/>
              </a:buBlip>
              <a:defRPr sz="2000" kern="1200">
                <a:solidFill>
                  <a:schemeClr val="bg1"/>
                </a:solidFill>
                <a:latin typeface="Calibri"/>
                <a:ea typeface="ＭＳ Ｐゴシック" charset="0"/>
                <a:cs typeface="Calibri"/>
              </a:defRPr>
            </a:lvl5pPr>
            <a:lvl6pPr marL="741363" indent="-284163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bg1"/>
              </a:buClr>
              <a:buSzPct val="40000"/>
              <a:buFont typeface="Wingdings" charset="2"/>
              <a:buChar char=""/>
              <a:defRPr sz="2000" kern="1200">
                <a:solidFill>
                  <a:schemeClr val="bg1"/>
                </a:solidFill>
                <a:latin typeface="Source Sans Pro"/>
                <a:ea typeface="+mn-ea"/>
                <a:cs typeface="Source Sans Pro"/>
              </a:defRPr>
            </a:lvl6pPr>
            <a:lvl7pPr marL="285750" indent="0" algn="l" defTabSz="457200" rtl="0" eaLnBrk="1" latinLnBrk="0" hangingPunct="1">
              <a:spcBef>
                <a:spcPct val="20000"/>
              </a:spcBef>
              <a:buClr>
                <a:schemeClr val="bg1">
                  <a:lumMod val="85000"/>
                </a:schemeClr>
              </a:buClr>
              <a:buFont typeface="Arial"/>
              <a:buNone/>
              <a:defRPr sz="2000" kern="1200">
                <a:solidFill>
                  <a:schemeClr val="bg1"/>
                </a:solidFill>
                <a:latin typeface="Source Sans Pro"/>
                <a:ea typeface="+mn-ea"/>
                <a:cs typeface="Source Sans Pro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 err="1" smtClean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Programa</a:t>
            </a:r>
            <a:r>
              <a:rPr lang="en-US" sz="2400" dirty="0" smtClean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móvil</a:t>
            </a:r>
            <a:endParaRPr lang="en-US" sz="2400" dirty="0" smtClean="0">
              <a:solidFill>
                <a:schemeClr val="accent6">
                  <a:lumMod val="10000"/>
                </a:scheme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Videos online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1400" dirty="0" err="1" smtClean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Lecturas</a:t>
            </a:r>
            <a:r>
              <a:rPr lang="en-US" sz="1400" dirty="0" smtClean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y Labs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1400" dirty="0" err="1" smtClean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Reuniones</a:t>
            </a:r>
            <a:r>
              <a:rPr lang="en-US" sz="1400" dirty="0" smtClean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con </a:t>
            </a:r>
            <a:r>
              <a:rPr lang="en-US" sz="1400" dirty="0" err="1" smtClean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expertos</a:t>
            </a:r>
            <a:r>
              <a:rPr lang="en-US" sz="1400" dirty="0" smtClean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en</a:t>
            </a:r>
            <a:r>
              <a:rPr lang="en-US" sz="1400" dirty="0" smtClean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Xamarin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sz="1400" dirty="0" smtClean="0">
              <a:solidFill>
                <a:schemeClr val="accent6">
                  <a:lumMod val="10000"/>
                </a:scheme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 err="1" smtClean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Que</a:t>
            </a:r>
            <a:r>
              <a:rPr lang="en-US" sz="2400" dirty="0" smtClean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enseñan</a:t>
            </a:r>
            <a:endParaRPr lang="en-US" sz="2400" dirty="0" smtClean="0">
              <a:solidFill>
                <a:schemeClr val="accent6">
                  <a:lumMod val="10000"/>
                </a:scheme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2400" dirty="0" smtClean="0">
              <a:solidFill>
                <a:schemeClr val="accent6">
                  <a:lumMod val="10000"/>
                </a:scheme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TextBox 7"/>
          <p:cNvSpPr txBox="1"/>
          <p:nvPr/>
        </p:nvSpPr>
        <p:spPr>
          <a:xfrm>
            <a:off x="827036" y="4221088"/>
            <a:ext cx="3149157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1400" dirty="0" smtClean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Los </a:t>
            </a:r>
            <a:r>
              <a:rPr lang="en-US" sz="1400" dirty="0" err="1" smtClean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fundamentos</a:t>
            </a:r>
            <a:r>
              <a:rPr lang="en-US" sz="1400" dirty="0" smtClean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US" sz="1400" dirty="0" smtClean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el Desarrollo iOS y Android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1400" dirty="0" smtClean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 </a:t>
            </a:r>
            <a:r>
              <a:rPr lang="en-US" sz="1400" dirty="0" err="1" smtClean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ciclo</a:t>
            </a:r>
            <a:r>
              <a:rPr lang="en-US" sz="1400" dirty="0" smtClean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1400" dirty="0" err="1" smtClean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vida</a:t>
            </a:r>
            <a:r>
              <a:rPr lang="en-US" sz="1400" dirty="0" smtClean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Apps </a:t>
            </a:r>
            <a:r>
              <a:rPr lang="en-US" sz="1400" dirty="0" err="1" smtClean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móviles</a:t>
            </a:r>
            <a:endParaRPr lang="en-US" sz="1400" dirty="0" smtClean="0">
              <a:solidFill>
                <a:schemeClr val="accent6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1400" dirty="0" err="1" smtClean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Controles</a:t>
            </a:r>
            <a:r>
              <a:rPr lang="en-US" sz="1400" dirty="0" smtClean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nativos</a:t>
            </a:r>
            <a:endParaRPr lang="en-US" sz="1400" dirty="0" smtClean="0">
              <a:solidFill>
                <a:schemeClr val="accent6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8"/>
          <p:cNvSpPr txBox="1"/>
          <p:nvPr/>
        </p:nvSpPr>
        <p:spPr>
          <a:xfrm>
            <a:off x="4308478" y="4221087"/>
            <a:ext cx="3149157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1400" dirty="0" err="1" smtClean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Arquitectura</a:t>
            </a:r>
            <a:r>
              <a:rPr lang="en-US" sz="1400" dirty="0" smtClean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Cross-platform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1400" dirty="0" err="1" smtClean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Mejores</a:t>
            </a:r>
            <a:r>
              <a:rPr lang="en-US" sz="1400" dirty="0" smtClean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prácticas</a:t>
            </a:r>
            <a:endParaRPr lang="en-US" sz="1400" dirty="0" smtClean="0">
              <a:solidFill>
                <a:schemeClr val="accent6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1400" dirty="0" err="1" smtClean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Integración</a:t>
            </a:r>
            <a:r>
              <a:rPr lang="en-US" sz="1400" dirty="0" smtClean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 </a:t>
            </a:r>
            <a:r>
              <a:rPr lang="en-US" sz="1400" dirty="0" err="1" smtClean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backends</a:t>
            </a:r>
            <a:r>
              <a:rPr lang="en-US" sz="1400" dirty="0" smtClean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400" dirty="0" err="1" smtClean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seguridad</a:t>
            </a:r>
            <a:endParaRPr lang="en-US" sz="1400" dirty="0" smtClean="0">
              <a:solidFill>
                <a:schemeClr val="accent6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 bwMode="auto">
          <a:xfrm>
            <a:off x="645638" y="861750"/>
            <a:ext cx="8229600" cy="50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 i="0" kern="1200" cap="none">
                <a:solidFill>
                  <a:schemeClr val="bg1"/>
                </a:solidFill>
                <a:latin typeface="Calibri"/>
                <a:ea typeface="ＭＳ Ｐゴシック" charset="0"/>
                <a:cs typeface="Calibri"/>
              </a:defRPr>
            </a:lvl1pPr>
            <a:lvl2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Source Sans Pro Black" charset="0"/>
                <a:ea typeface="ＭＳ Ｐゴシック" charset="0"/>
                <a:cs typeface="ＭＳ Ｐゴシック" charset="0"/>
              </a:defRPr>
            </a:lvl2pPr>
            <a:lvl3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Source Sans Pro Black" charset="0"/>
                <a:ea typeface="ＭＳ Ｐゴシック" charset="0"/>
                <a:cs typeface="ＭＳ Ｐゴシック" charset="0"/>
              </a:defRPr>
            </a:lvl3pPr>
            <a:lvl4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Source Sans Pro Black" charset="0"/>
                <a:ea typeface="ＭＳ Ｐゴシック" charset="0"/>
                <a:cs typeface="ＭＳ Ｐゴシック" charset="0"/>
              </a:defRPr>
            </a:lvl4pPr>
            <a:lvl5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Source Sans Pro Black" charset="0"/>
                <a:ea typeface="ＭＳ Ｐゴシック" charset="0"/>
                <a:cs typeface="ＭＳ Ｐゴシック" charset="0"/>
              </a:defRPr>
            </a:lvl5pPr>
            <a:lvl6pPr marL="457200" algn="r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Source Sans Pro Black" charset="0"/>
                <a:ea typeface="ＭＳ Ｐゴシック" charset="0"/>
                <a:cs typeface="ＭＳ Ｐゴシック" charset="0"/>
              </a:defRPr>
            </a:lvl6pPr>
            <a:lvl7pPr marL="914400" algn="r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Source Sans Pro Black" charset="0"/>
                <a:ea typeface="ＭＳ Ｐゴシック" charset="0"/>
                <a:cs typeface="ＭＳ Ｐゴシック" charset="0"/>
              </a:defRPr>
            </a:lvl7pPr>
            <a:lvl8pPr marL="1371600" algn="r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Source Sans Pro Black" charset="0"/>
                <a:ea typeface="ＭＳ Ｐゴシック" charset="0"/>
                <a:cs typeface="ＭＳ Ｐゴシック" charset="0"/>
              </a:defRPr>
            </a:lvl8pPr>
            <a:lvl9pPr marL="1828800" algn="r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Source Sans Pro Black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/>
            <a:r>
              <a:rPr lang="en-US" sz="2800" b="0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Xamarin University</a:t>
            </a:r>
            <a:endParaRPr lang="en-US" sz="2800" b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3" descr="Screen Shot 2013-11-15 at 3.16.58 PM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207" y="1069467"/>
            <a:ext cx="4685668" cy="243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5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/>
        </p:nvSpPr>
        <p:spPr bwMode="auto">
          <a:xfrm>
            <a:off x="755576" y="491111"/>
            <a:ext cx="7810574" cy="50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 i="0" kern="1200" cap="none">
                <a:solidFill>
                  <a:schemeClr val="bg1"/>
                </a:solidFill>
                <a:latin typeface="Calibri"/>
                <a:ea typeface="ＭＳ Ｐゴシック" charset="0"/>
                <a:cs typeface="Calibri"/>
              </a:defRPr>
            </a:lvl1pPr>
            <a:lvl2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Source Sans Pro Black" charset="0"/>
                <a:ea typeface="ＭＳ Ｐゴシック" charset="0"/>
                <a:cs typeface="ＭＳ Ｐゴシック" charset="0"/>
              </a:defRPr>
            </a:lvl2pPr>
            <a:lvl3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Source Sans Pro Black" charset="0"/>
                <a:ea typeface="ＭＳ Ｐゴシック" charset="0"/>
                <a:cs typeface="ＭＳ Ｐゴシック" charset="0"/>
              </a:defRPr>
            </a:lvl3pPr>
            <a:lvl4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Source Sans Pro Black" charset="0"/>
                <a:ea typeface="ＭＳ Ｐゴシック" charset="0"/>
                <a:cs typeface="ＭＳ Ｐゴシック" charset="0"/>
              </a:defRPr>
            </a:lvl4pPr>
            <a:lvl5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Source Sans Pro Black" charset="0"/>
                <a:ea typeface="ＭＳ Ｐゴシック" charset="0"/>
                <a:cs typeface="ＭＳ Ｐゴシック" charset="0"/>
              </a:defRPr>
            </a:lvl5pPr>
            <a:lvl6pPr marL="457200" algn="r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Source Sans Pro Black" charset="0"/>
                <a:ea typeface="ＭＳ Ｐゴシック" charset="0"/>
                <a:cs typeface="ＭＳ Ｐゴシック" charset="0"/>
              </a:defRPr>
            </a:lvl6pPr>
            <a:lvl7pPr marL="914400" algn="r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Source Sans Pro Black" charset="0"/>
                <a:ea typeface="ＭＳ Ｐゴシック" charset="0"/>
                <a:cs typeface="ＭＳ Ｐゴシック" charset="0"/>
              </a:defRPr>
            </a:lvl7pPr>
            <a:lvl8pPr marL="1371600" algn="r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Source Sans Pro Black" charset="0"/>
                <a:ea typeface="ＭＳ Ｐゴシック" charset="0"/>
                <a:cs typeface="ＭＳ Ｐゴシック" charset="0"/>
              </a:defRPr>
            </a:lvl8pPr>
            <a:lvl9pPr marL="1828800" algn="r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Source Sans Pro Black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/>
            <a:r>
              <a:rPr lang="en-US" sz="2800" b="0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Xamarin Developer Certifications</a:t>
            </a:r>
            <a:endParaRPr lang="en-US" sz="2800" b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 Placeholder 2"/>
          <p:cNvSpPr>
            <a:spLocks noGrp="1"/>
          </p:cNvSpPr>
          <p:nvPr/>
        </p:nvSpPr>
        <p:spPr>
          <a:xfrm>
            <a:off x="919163" y="1181291"/>
            <a:ext cx="7400925" cy="819150"/>
          </a:xfrm>
          <a:prstGeom prst="rect">
            <a:avLst/>
          </a:prstGeom>
        </p:spPr>
        <p:txBody>
          <a:bodyPr vert="horz"/>
          <a:lstStyle>
            <a:lvl1pPr marL="0" indent="0" algn="ctr" defTabSz="457200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 baseline="0">
                <a:solidFill>
                  <a:schemeClr val="bg1">
                    <a:lumMod val="95000"/>
                  </a:schemeClr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Ante la </a:t>
            </a:r>
            <a:r>
              <a:rPr lang="en-US" dirty="0" err="1" smtClean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creciente</a:t>
            </a:r>
            <a:r>
              <a:rPr lang="en-US" dirty="0" smtClean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demanda</a:t>
            </a:r>
            <a:r>
              <a:rPr lang="en-US" dirty="0" smtClean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de Xamarin, </a:t>
            </a:r>
            <a:r>
              <a:rPr lang="en-US" dirty="0" err="1" smtClean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mediante</a:t>
            </a:r>
            <a:r>
              <a:rPr lang="en-US" dirty="0" smtClean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Xamarin University se </a:t>
            </a:r>
            <a:r>
              <a:rPr lang="en-US" dirty="0" err="1" smtClean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pueden</a:t>
            </a:r>
            <a:r>
              <a:rPr lang="en-US" dirty="0" smtClean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obtener</a:t>
            </a:r>
            <a:r>
              <a:rPr lang="en-US" dirty="0" smtClean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certificaciones</a:t>
            </a:r>
            <a:r>
              <a:rPr lang="en-US" dirty="0" smtClean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que</a:t>
            </a:r>
            <a:r>
              <a:rPr lang="en-US" dirty="0" smtClean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garanticen</a:t>
            </a:r>
            <a:r>
              <a:rPr lang="en-US" dirty="0" smtClean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los </a:t>
            </a:r>
            <a:r>
              <a:rPr lang="en-US" dirty="0" err="1" smtClean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conocimentos</a:t>
            </a:r>
            <a:r>
              <a:rPr lang="en-US" dirty="0" smtClean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necesarios</a:t>
            </a:r>
            <a:r>
              <a:rPr lang="en-US" dirty="0" smtClean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para realizer Apps de </a:t>
            </a:r>
            <a:r>
              <a:rPr lang="en-US" dirty="0" err="1" smtClean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calidad</a:t>
            </a:r>
            <a:r>
              <a:rPr lang="en-US" dirty="0" smtClean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con Xamarin.</a:t>
            </a:r>
            <a:endParaRPr lang="en-US" dirty="0">
              <a:solidFill>
                <a:schemeClr val="accent6">
                  <a:lumMod val="10000"/>
                </a:scheme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>
              <a:solidFill>
                <a:schemeClr val="accent6">
                  <a:lumMod val="10000"/>
                </a:scheme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>
              <a:solidFill>
                <a:schemeClr val="accent6">
                  <a:lumMod val="10000"/>
                </a:scheme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6" name="Picture 1" descr="Screen Shot 2013-03-07 at 12.52.25 PM.pn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61612" y="2676451"/>
            <a:ext cx="1763071" cy="1746367"/>
          </a:xfrm>
          <a:prstGeom prst="ellipse">
            <a:avLst/>
          </a:prstGeom>
        </p:spPr>
      </p:pic>
      <p:pic>
        <p:nvPicPr>
          <p:cNvPr id="7" name="Picture 6" descr="Screen Shot 2013-03-07 at 12.52.25 PM.png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71900" y="2727251"/>
            <a:ext cx="1625600" cy="1635106"/>
          </a:xfrm>
          <a:prstGeom prst="ellipse">
            <a:avLst/>
          </a:prstGeom>
        </p:spPr>
      </p:pic>
      <p:pic>
        <p:nvPicPr>
          <p:cNvPr id="8" name="Picture 11" descr="Screen Shot 2013-03-07 at 12.52.25 PM.png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78628" y="2690621"/>
            <a:ext cx="1715972" cy="17907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05059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10" name="Title 3"/>
          <p:cNvSpPr txBox="1">
            <a:spLocks/>
          </p:cNvSpPr>
          <p:nvPr/>
        </p:nvSpPr>
        <p:spPr>
          <a:xfrm>
            <a:off x="856843" y="1203239"/>
            <a:ext cx="8649883" cy="77014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2400" kern="1200" spc="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Preguntas</a:t>
            </a:r>
            <a:r>
              <a:rPr lang="en-US" dirty="0" smtClean="0"/>
              <a:t> y </a:t>
            </a:r>
            <a:r>
              <a:rPr lang="en-US" dirty="0" err="1" smtClean="0"/>
              <a:t>respuestas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519836" y="2216157"/>
            <a:ext cx="8446254" cy="2304256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7675" indent="-18097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4375" indent="-2667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90600" indent="-27622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600" dirty="0">
                <a:solidFill>
                  <a:srgbClr val="027F98"/>
                </a:solidFill>
                <a:latin typeface="Aller" pitchFamily="2" charset="0"/>
              </a:rPr>
              <a:t>P</a:t>
            </a:r>
            <a:r>
              <a:rPr lang="en-US" sz="8800" dirty="0" smtClean="0">
                <a:solidFill>
                  <a:srgbClr val="027F98"/>
                </a:solidFill>
                <a:latin typeface="Aller" pitchFamily="2" charset="0"/>
              </a:rPr>
              <a:t>&amp;</a:t>
            </a:r>
            <a:r>
              <a:rPr lang="en-US" sz="16600" dirty="0">
                <a:solidFill>
                  <a:srgbClr val="027F98"/>
                </a:solidFill>
                <a:latin typeface="Aller" pitchFamily="2" charset="0"/>
              </a:rPr>
              <a:t>R</a:t>
            </a:r>
            <a:endParaRPr lang="ru-RU" sz="16600" dirty="0">
              <a:solidFill>
                <a:srgbClr val="027F98"/>
              </a:solidFill>
            </a:endParaRPr>
          </a:p>
        </p:txBody>
      </p:sp>
      <p:sp>
        <p:nvSpPr>
          <p:cNvPr id="12" name="Text Placeholder 1"/>
          <p:cNvSpPr txBox="1">
            <a:spLocks/>
          </p:cNvSpPr>
          <p:nvPr/>
        </p:nvSpPr>
        <p:spPr>
          <a:xfrm>
            <a:off x="715305" y="1588310"/>
            <a:ext cx="8587792" cy="63132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¿</a:t>
            </a:r>
            <a:r>
              <a:rPr lang="en-US" sz="2800" dirty="0" err="1" smtClean="0">
                <a:solidFill>
                  <a:schemeClr val="bg2">
                    <a:lumMod val="75000"/>
                  </a:schemeClr>
                </a:solidFill>
              </a:rPr>
              <a:t>Dudas</a:t>
            </a: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?</a:t>
            </a:r>
            <a:endParaRPr lang="ru-RU" sz="2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04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n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47" y="4061796"/>
            <a:ext cx="645964" cy="586826"/>
          </a:xfrm>
          <a:prstGeom prst="rect">
            <a:avLst/>
          </a:prstGeom>
        </p:spPr>
      </p:pic>
      <p:sp>
        <p:nvSpPr>
          <p:cNvPr id="17" name="15 CuadroTexto"/>
          <p:cNvSpPr txBox="1"/>
          <p:nvPr/>
        </p:nvSpPr>
        <p:spPr>
          <a:xfrm>
            <a:off x="8643872" y="441539"/>
            <a:ext cx="1847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s-ES" sz="1500" dirty="0">
              <a:solidFill>
                <a:srgbClr val="94A236"/>
              </a:solidFill>
              <a:latin typeface="Franklin Gothic Medium Cond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275856" y="2744753"/>
            <a:ext cx="26581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kern="0" dirty="0" smtClean="0">
                <a:solidFill>
                  <a:srgbClr val="0F748A"/>
                </a:solidFill>
                <a:latin typeface="Franklin Gothic Medium Cond" panose="020B0606030402020204" pitchFamily="34" charset="0"/>
                <a:cs typeface="Calibri" pitchFamily="34" charset="0"/>
              </a:rPr>
              <a:t>Ven a conocer nuestras oficinas:</a:t>
            </a:r>
          </a:p>
          <a:p>
            <a:r>
              <a:rPr lang="es-ES" sz="11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cs typeface="Calibri" pitchFamily="34" charset="0"/>
              </a:rPr>
              <a:t>Avenida de Manoteras 38 – Oficina C311</a:t>
            </a:r>
          </a:p>
          <a:p>
            <a:r>
              <a:rPr lang="es-ES" sz="11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28050 Madrid</a:t>
            </a:r>
            <a:endParaRPr lang="es-ES" sz="11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1" name="1 Rectángulo"/>
          <p:cNvSpPr/>
          <p:nvPr/>
        </p:nvSpPr>
        <p:spPr>
          <a:xfrm>
            <a:off x="1878673" y="6277183"/>
            <a:ext cx="68407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s-ES" sz="1600" dirty="0" smtClean="0">
                <a:solidFill>
                  <a:srgbClr val="94A236"/>
                </a:solidFill>
                <a:latin typeface="Franklin Gothic Medium Cond" panose="020B0606030402020204" pitchFamily="34" charset="0"/>
                <a:ea typeface="Open Sans Semibold" pitchFamily="34" charset="0"/>
                <a:cs typeface="Open Sans Semibold" pitchFamily="34" charset="0"/>
              </a:rPr>
              <a:t>Con Bravent tendrás proyectos cercanos. Conseguirás triunfos globales</a:t>
            </a:r>
            <a:endParaRPr lang="es-ES" sz="1600" dirty="0">
              <a:solidFill>
                <a:srgbClr val="94A236"/>
              </a:solidFill>
              <a:latin typeface="Franklin Gothic Medium Cond" panose="020B0606030402020204" pitchFamily="34" charset="0"/>
              <a:ea typeface="Open Sans Semibold" pitchFamily="34" charset="0"/>
              <a:cs typeface="Open Sans Semibold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272" y="2730592"/>
            <a:ext cx="393576" cy="39357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517232"/>
            <a:ext cx="563650" cy="563650"/>
          </a:xfrm>
          <a:prstGeom prst="rect">
            <a:avLst/>
          </a:prstGeom>
        </p:spPr>
      </p:pic>
      <p:sp>
        <p:nvSpPr>
          <p:cNvPr id="21" name="1 Rectángulo"/>
          <p:cNvSpPr/>
          <p:nvPr/>
        </p:nvSpPr>
        <p:spPr>
          <a:xfrm>
            <a:off x="2303240" y="2166926"/>
            <a:ext cx="68407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s-ES" sz="1600" dirty="0" smtClean="0">
                <a:solidFill>
                  <a:srgbClr val="94A236"/>
                </a:solidFill>
                <a:latin typeface="Franklin Gothic Book" panose="020B0503020102020204" pitchFamily="34" charset="0"/>
                <a:ea typeface="Open Sans Semibold" pitchFamily="34" charset="0"/>
                <a:cs typeface="Open Sans Semibold" pitchFamily="34" charset="0"/>
              </a:rPr>
              <a:t>Contacta con nosotros:</a:t>
            </a:r>
            <a:endParaRPr lang="es-ES" sz="1600" dirty="0">
              <a:solidFill>
                <a:srgbClr val="94A236"/>
              </a:solidFill>
              <a:latin typeface="Franklin Gothic Book" panose="020B0503020102020204" pitchFamily="34" charset="0"/>
              <a:ea typeface="Open Sans Semibold" pitchFamily="34" charset="0"/>
              <a:cs typeface="Open Sans Semibold" pitchFamily="34" charset="0"/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3288940" y="3484363"/>
            <a:ext cx="100540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kern="0" dirty="0" smtClean="0">
                <a:solidFill>
                  <a:srgbClr val="0F748A"/>
                </a:solidFill>
                <a:latin typeface="Franklin Gothic Medium Cond" panose="020B0606030402020204" pitchFamily="34" charset="0"/>
                <a:cs typeface="Calibri" pitchFamily="34" charset="0"/>
              </a:rPr>
              <a:t>Llámanos:</a:t>
            </a:r>
          </a:p>
          <a:p>
            <a:r>
              <a:rPr lang="es-ES" sz="11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cs typeface="Calibri" pitchFamily="34" charset="0"/>
              </a:rPr>
              <a:t>91 240 4785</a:t>
            </a:r>
            <a:endParaRPr lang="es-ES" sz="11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3275856" y="4005064"/>
            <a:ext cx="14734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kern="0" dirty="0" smtClean="0">
                <a:solidFill>
                  <a:srgbClr val="0F748A"/>
                </a:solidFill>
                <a:latin typeface="Franklin Gothic Medium Cond" panose="020B0606030402020204" pitchFamily="34" charset="0"/>
                <a:cs typeface="Calibri" pitchFamily="34" charset="0"/>
              </a:rPr>
              <a:t>Envíanos un e-mail:</a:t>
            </a:r>
          </a:p>
          <a:p>
            <a:r>
              <a:rPr lang="es-ES" sz="11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cs typeface="Calibri" pitchFamily="34" charset="0"/>
              </a:rPr>
              <a:t>info@bravent.net</a:t>
            </a:r>
          </a:p>
          <a:p>
            <a:r>
              <a:rPr lang="es-ES" sz="11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bravent@bravent.net</a:t>
            </a:r>
            <a:endParaRPr lang="es-ES" sz="11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3275856" y="4860181"/>
            <a:ext cx="142859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kern="0" dirty="0" smtClean="0">
                <a:solidFill>
                  <a:srgbClr val="0F748A"/>
                </a:solidFill>
                <a:latin typeface="Franklin Gothic Medium Cond" panose="020B0606030402020204" pitchFamily="34" charset="0"/>
                <a:cs typeface="Calibri" pitchFamily="34" charset="0"/>
              </a:rPr>
              <a:t>Visita nuestra web:</a:t>
            </a:r>
          </a:p>
          <a:p>
            <a:r>
              <a:rPr lang="es-ES" sz="11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cs typeface="Calibri" pitchFamily="34" charset="0"/>
              </a:rPr>
              <a:t>www.bravent.net</a:t>
            </a:r>
            <a:endParaRPr lang="es-ES" sz="11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3275856" y="5517232"/>
            <a:ext cx="14911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kern="0" dirty="0" smtClean="0">
                <a:solidFill>
                  <a:srgbClr val="0F748A"/>
                </a:solidFill>
                <a:latin typeface="Franklin Gothic Medium Cond" panose="020B0606030402020204" pitchFamily="34" charset="0"/>
                <a:cs typeface="Calibri" pitchFamily="34" charset="0"/>
              </a:rPr>
              <a:t>Síguenos en twitter:</a:t>
            </a:r>
          </a:p>
          <a:p>
            <a:r>
              <a:rPr lang="es-ES" sz="12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cs typeface="Calibri" pitchFamily="34" charset="0"/>
              </a:rPr>
              <a:t>@bravent</a:t>
            </a:r>
            <a:endParaRPr lang="es-ES" sz="12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928" y="4860181"/>
            <a:ext cx="430889" cy="492444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3495037"/>
            <a:ext cx="438019" cy="438019"/>
          </a:xfrm>
          <a:prstGeom prst="rect">
            <a:avLst/>
          </a:prstGeom>
        </p:spPr>
      </p:pic>
      <p:sp>
        <p:nvSpPr>
          <p:cNvPr id="19" name="Rectángulo 24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632" y="1020370"/>
            <a:ext cx="3449044" cy="113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58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1175003" y="1196752"/>
            <a:ext cx="4078148" cy="2903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accent1"/>
                </a:solidFill>
                <a:latin typeface="+mn-lt"/>
              </a:rPr>
              <a:t>Javier Suárez</a:t>
            </a:r>
            <a:endParaRPr lang="en-US" sz="36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7" name="Text Placeholder 4"/>
          <p:cNvSpPr>
            <a:spLocks noGrp="1"/>
          </p:cNvSpPr>
          <p:nvPr/>
        </p:nvSpPr>
        <p:spPr>
          <a:xfrm>
            <a:off x="1175003" y="1783741"/>
            <a:ext cx="5328592" cy="2109270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7675" indent="-180975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SzPct val="120000"/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4375" indent="-266700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90600" indent="-276225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XAML Team lead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Bravent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Microsoft MVP Windows Platform Development</a:t>
            </a:r>
          </a:p>
          <a:p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Blog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hlinkClick r:id="rId4"/>
              </a:rPr>
              <a:t>http://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hlinkClick r:id="rId4"/>
              </a:rPr>
              <a:t>geeks.ms/blogs/jsuarez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Email: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hlinkClick r:id="rId5"/>
              </a:rPr>
              <a:t>javiersuarezruiz@hotmail.com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Twitter: @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jsuarezruiz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2400" dirty="0" smtClean="0">
              <a:solidFill>
                <a:schemeClr val="accent1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704" y="1341097"/>
            <a:ext cx="1981737" cy="213487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064" y="2601315"/>
            <a:ext cx="557377" cy="874653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003" y="4066119"/>
            <a:ext cx="1981737" cy="1990584"/>
          </a:xfrm>
          <a:prstGeom prst="rect">
            <a:avLst/>
          </a:prstGeom>
        </p:spPr>
      </p:pic>
      <p:sp>
        <p:nvSpPr>
          <p:cNvPr id="12" name="Title 2"/>
          <p:cNvSpPr txBox="1">
            <a:spLocks/>
          </p:cNvSpPr>
          <p:nvPr/>
        </p:nvSpPr>
        <p:spPr>
          <a:xfrm>
            <a:off x="3610618" y="3921832"/>
            <a:ext cx="3602772" cy="55816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2400" kern="1200" spc="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+mn-lt"/>
              </a:rPr>
              <a:t>Josué Yeray </a:t>
            </a:r>
            <a:endParaRPr lang="en-US" sz="3600" dirty="0">
              <a:latin typeface="+mn-lt"/>
            </a:endParaRPr>
          </a:p>
        </p:txBody>
      </p:sp>
      <p:sp>
        <p:nvSpPr>
          <p:cNvPr id="13" name="Text Placeholder 4"/>
          <p:cNvSpPr>
            <a:spLocks noGrp="1"/>
          </p:cNvSpPr>
          <p:nvPr/>
        </p:nvSpPr>
        <p:spPr>
          <a:xfrm>
            <a:off x="3550174" y="4508820"/>
            <a:ext cx="4380305" cy="1547883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7675" indent="-180975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SzPct val="120000"/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4375" indent="-266700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90600" indent="-276225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Windows XAML Developer Freelance</a:t>
            </a:r>
            <a:endParaRPr lang="en-US" sz="1600" i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Microsoft MVP Windows Platform Development</a:t>
            </a:r>
          </a:p>
          <a:p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Blog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hlinkClick r:id="rId9"/>
              </a:rPr>
              <a:t>http://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hlinkClick r:id="rId9"/>
              </a:rPr>
              <a:t>geeks.ms/blogs/jyeray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Twitter: @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JosueYeray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1600" dirty="0" smtClean="0">
              <a:solidFill>
                <a:schemeClr val="accent1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363" y="5182050"/>
            <a:ext cx="557377" cy="87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48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11" name="Rectangle 8"/>
          <p:cNvSpPr>
            <a:spLocks noChangeArrowheads="1"/>
          </p:cNvSpPr>
          <p:nvPr/>
        </p:nvSpPr>
        <p:spPr bwMode="gray">
          <a:xfrm>
            <a:off x="5583487" y="2331842"/>
            <a:ext cx="2367774" cy="43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/>
          <a:p>
            <a:pPr defTabSz="914400"/>
            <a:endParaRPr lang="de-DE" sz="3200" b="1" dirty="0">
              <a:solidFill>
                <a:srgbClr val="027F98"/>
              </a:solidFill>
              <a:latin typeface="Myriad Pro"/>
              <a:cs typeface="Myriad Pro"/>
            </a:endParaRPr>
          </a:p>
        </p:txBody>
      </p:sp>
      <p:sp>
        <p:nvSpPr>
          <p:cNvPr id="12" name="TextBox 31"/>
          <p:cNvSpPr txBox="1"/>
          <p:nvPr/>
        </p:nvSpPr>
        <p:spPr>
          <a:xfrm>
            <a:off x="9419162" y="41814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027F98"/>
              </a:solidFill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27584" y="5301208"/>
            <a:ext cx="8118229" cy="76208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baseline="30000" dirty="0" smtClean="0">
              <a:solidFill>
                <a:srgbClr val="027F98"/>
              </a:solidFill>
              <a:latin typeface="Source Sans Pro"/>
              <a:cs typeface="Source Sans Pro"/>
            </a:endParaRPr>
          </a:p>
        </p:txBody>
      </p:sp>
      <p:pic>
        <p:nvPicPr>
          <p:cNvPr id="14" name="Picture 2" descr="http://xamarin.com/images/tour/icon-visual-studi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360" y="1648271"/>
            <a:ext cx="8572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http://xamarin.com/images/tour/apple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838" y="3803731"/>
            <a:ext cx="7620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xamarin.com/images/tour/test-cloud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835" y="3821382"/>
            <a:ext cx="8763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4" descr="http://xamarin.com/images/tour/hexagon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310" y="4886775"/>
            <a:ext cx="8572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6" descr="http://xamarin.com/images/tour/scan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788" y="4886773"/>
            <a:ext cx="8572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2"/>
          <p:cNvSpPr txBox="1"/>
          <p:nvPr/>
        </p:nvSpPr>
        <p:spPr>
          <a:xfrm>
            <a:off x="6173726" y="4060876"/>
            <a:ext cx="1649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027F9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Xamarin.Mac</a:t>
            </a:r>
            <a:endParaRPr lang="en-US" sz="2000" dirty="0">
              <a:solidFill>
                <a:srgbClr val="027F98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8"/>
          <p:cNvSpPr txBox="1"/>
          <p:nvPr/>
        </p:nvSpPr>
        <p:spPr>
          <a:xfrm>
            <a:off x="2054163" y="2966881"/>
            <a:ext cx="1909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27F9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Xamarin Studio</a:t>
            </a:r>
            <a:endParaRPr lang="en-US" sz="2000" dirty="0">
              <a:solidFill>
                <a:srgbClr val="027F98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19"/>
          <p:cNvSpPr txBox="1"/>
          <p:nvPr/>
        </p:nvSpPr>
        <p:spPr>
          <a:xfrm>
            <a:off x="2097025" y="4078527"/>
            <a:ext cx="2362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27F9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Xamarin Test Cloud</a:t>
            </a:r>
            <a:endParaRPr lang="en-US" sz="2000" dirty="0">
              <a:solidFill>
                <a:srgbClr val="027F98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0"/>
          <p:cNvSpPr txBox="1"/>
          <p:nvPr/>
        </p:nvSpPr>
        <p:spPr>
          <a:xfrm>
            <a:off x="2097024" y="5115343"/>
            <a:ext cx="218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27F9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Component Store</a:t>
            </a:r>
            <a:endParaRPr lang="en-US" sz="2000" dirty="0">
              <a:solidFill>
                <a:srgbClr val="027F98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1"/>
          <p:cNvSpPr txBox="1"/>
          <p:nvPr/>
        </p:nvSpPr>
        <p:spPr>
          <a:xfrm>
            <a:off x="6173725" y="1875317"/>
            <a:ext cx="1563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027F9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Xamarin.iOS</a:t>
            </a:r>
            <a:endParaRPr lang="en-US" sz="2000" dirty="0">
              <a:solidFill>
                <a:srgbClr val="027F98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2"/>
          <p:cNvSpPr txBox="1"/>
          <p:nvPr/>
        </p:nvSpPr>
        <p:spPr>
          <a:xfrm>
            <a:off x="6173725" y="2966881"/>
            <a:ext cx="2082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027F9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Xamarin.Android</a:t>
            </a:r>
            <a:endParaRPr lang="en-US" sz="2000" dirty="0">
              <a:solidFill>
                <a:srgbClr val="027F98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3"/>
          <p:cNvSpPr txBox="1"/>
          <p:nvPr/>
        </p:nvSpPr>
        <p:spPr>
          <a:xfrm>
            <a:off x="2097025" y="1721429"/>
            <a:ext cx="16479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27F9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Xamarin for </a:t>
            </a:r>
          </a:p>
          <a:p>
            <a:r>
              <a:rPr lang="en-US" sz="2000" dirty="0" smtClean="0">
                <a:solidFill>
                  <a:srgbClr val="027F9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Visual Studio</a:t>
            </a:r>
            <a:endParaRPr lang="en-US" sz="2000" dirty="0">
              <a:solidFill>
                <a:srgbClr val="027F98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4"/>
          <p:cNvSpPr txBox="1"/>
          <p:nvPr/>
        </p:nvSpPr>
        <p:spPr>
          <a:xfrm>
            <a:off x="6173726" y="5072620"/>
            <a:ext cx="2669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27F9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 Mobility Scanner</a:t>
            </a:r>
            <a:endParaRPr lang="en-US" sz="2000" dirty="0">
              <a:solidFill>
                <a:srgbClr val="027F98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4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838" y="1694657"/>
            <a:ext cx="857250" cy="761430"/>
          </a:xfrm>
          <a:prstGeom prst="rect">
            <a:avLst/>
          </a:prstGeom>
        </p:spPr>
      </p:pic>
      <p:pic>
        <p:nvPicPr>
          <p:cNvPr id="35" name="Picture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838" y="2773934"/>
            <a:ext cx="884917" cy="786004"/>
          </a:xfrm>
          <a:prstGeom prst="rect">
            <a:avLst/>
          </a:prstGeom>
        </p:spPr>
      </p:pic>
      <p:pic>
        <p:nvPicPr>
          <p:cNvPr id="36" name="Picture 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35" y="2691387"/>
            <a:ext cx="941543" cy="94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52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5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5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750"/>
                            </p:stCondLst>
                            <p:childTnLst>
                              <p:par>
                                <p:cTn id="7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25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750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/>
        </p:nvSpPr>
        <p:spPr bwMode="auto">
          <a:xfrm>
            <a:off x="899592" y="762354"/>
            <a:ext cx="4397897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 i="0" kern="1200" cap="none">
                <a:solidFill>
                  <a:schemeClr val="bg1"/>
                </a:solidFill>
                <a:latin typeface="Calibri"/>
                <a:ea typeface="ＭＳ Ｐゴシック" charset="0"/>
                <a:cs typeface="Calibri"/>
              </a:defRPr>
            </a:lvl1pPr>
            <a:lvl2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Source Sans Pro Black" charset="0"/>
                <a:ea typeface="ＭＳ Ｐゴシック" charset="0"/>
                <a:cs typeface="ＭＳ Ｐゴシック" charset="0"/>
              </a:defRPr>
            </a:lvl2pPr>
            <a:lvl3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Source Sans Pro Black" charset="0"/>
                <a:ea typeface="ＭＳ Ｐゴシック" charset="0"/>
                <a:cs typeface="ＭＳ Ｐゴシック" charset="0"/>
              </a:defRPr>
            </a:lvl3pPr>
            <a:lvl4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Source Sans Pro Black" charset="0"/>
                <a:ea typeface="ＭＳ Ｐゴシック" charset="0"/>
                <a:cs typeface="ＭＳ Ｐゴシック" charset="0"/>
              </a:defRPr>
            </a:lvl4pPr>
            <a:lvl5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Source Sans Pro Black" charset="0"/>
                <a:ea typeface="ＭＳ Ｐゴシック" charset="0"/>
                <a:cs typeface="ＭＳ Ｐゴシック" charset="0"/>
              </a:defRPr>
            </a:lvl5pPr>
            <a:lvl6pPr marL="457200" algn="r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Source Sans Pro Black" charset="0"/>
                <a:ea typeface="ＭＳ Ｐゴシック" charset="0"/>
                <a:cs typeface="ＭＳ Ｐゴシック" charset="0"/>
              </a:defRPr>
            </a:lvl6pPr>
            <a:lvl7pPr marL="914400" algn="r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Source Sans Pro Black" charset="0"/>
                <a:ea typeface="ＭＳ Ｐゴシック" charset="0"/>
                <a:cs typeface="ＭＳ Ｐゴシック" charset="0"/>
              </a:defRPr>
            </a:lvl7pPr>
            <a:lvl8pPr marL="1371600" algn="r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Source Sans Pro Black" charset="0"/>
                <a:ea typeface="ＭＳ Ｐゴシック" charset="0"/>
                <a:cs typeface="ＭＳ Ｐゴシック" charset="0"/>
              </a:defRPr>
            </a:lvl8pPr>
            <a:lvl9pPr marL="1828800" algn="r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Source Sans Pro Black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/>
            <a:r>
              <a:rPr lang="en-US" sz="2800" b="0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Xamarin Android Player</a:t>
            </a:r>
            <a:endParaRPr lang="en-US" sz="2800" b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5611843" y="1693154"/>
            <a:ext cx="342465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Emulador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Android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Máquina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virtual x86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usando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OpenGL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Totalmente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integrado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 Visual Studio y Xamarin 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Permite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simular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el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nivel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batería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Permite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la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simulación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la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localización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pueden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instalar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Apps de Google y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usar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servicios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Google Play.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9592" y="1685688"/>
            <a:ext cx="4712251" cy="3167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034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4" name="Text Placeholder 1"/>
          <p:cNvSpPr txBox="1">
            <a:spLocks/>
          </p:cNvSpPr>
          <p:nvPr/>
        </p:nvSpPr>
        <p:spPr>
          <a:xfrm>
            <a:off x="3205950" y="2686167"/>
            <a:ext cx="5832648" cy="13909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3600" dirty="0" smtClean="0">
                <a:latin typeface="Segoe WP Light"/>
                <a:cs typeface="Segoe WP Light"/>
              </a:rPr>
              <a:t>Xamarin Android Player a </a:t>
            </a:r>
            <a:r>
              <a:rPr lang="en-US" sz="3600" dirty="0" err="1" smtClean="0">
                <a:latin typeface="Segoe WP Light"/>
                <a:cs typeface="Segoe WP Light"/>
              </a:rPr>
              <a:t>fondo</a:t>
            </a:r>
            <a:endParaRPr lang="en-US" sz="3600" dirty="0">
              <a:latin typeface="Segoe WP Light"/>
              <a:cs typeface="Segoe WP Light"/>
            </a:endParaRPr>
          </a:p>
        </p:txBody>
      </p:sp>
      <p:sp>
        <p:nvSpPr>
          <p:cNvPr id="5" name="Isosceles Triangle 3">
            <a:hlinkClick r:id="rId3" action="ppaction://hlinkfile" highlightClick="1"/>
          </p:cNvPr>
          <p:cNvSpPr/>
          <p:nvPr/>
        </p:nvSpPr>
        <p:spPr bwMode="auto">
          <a:xfrm rot="5400000">
            <a:off x="726583" y="2377872"/>
            <a:ext cx="2506401" cy="2160384"/>
          </a:xfrm>
          <a:prstGeom prst="triangle">
            <a:avLst/>
          </a:prstGeom>
          <a:solidFill>
            <a:srgbClr val="03A8C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lIns="67227" tIns="67227" rIns="25213" bIns="25213" rtlCol="0" anchor="ctr" anchorCtr="0"/>
          <a:lstStyle/>
          <a:p>
            <a:pPr algn="ctr" defTabSz="685505"/>
            <a:r>
              <a:rPr lang="en-US" sz="2800" spc="-75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WP Light"/>
                <a:ea typeface="Segoe UI" pitchFamily="34" charset="0"/>
                <a:cs typeface="Segoe WP Light"/>
              </a:rPr>
              <a:t>DEMO</a:t>
            </a:r>
            <a:endParaRPr lang="en-US" sz="2800" spc="-7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WP Light"/>
              <a:ea typeface="Segoe UI" pitchFamily="34" charset="0"/>
              <a:cs typeface="Segoe WP Light"/>
            </a:endParaRPr>
          </a:p>
        </p:txBody>
      </p:sp>
    </p:spTree>
    <p:extLst>
      <p:ext uri="{BB962C8B-B14F-4D97-AF65-F5344CB8AC3E}">
        <p14:creationId xmlns:p14="http://schemas.microsoft.com/office/powerpoint/2010/main" val="282630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/>
        </p:nvSpPr>
        <p:spPr bwMode="auto">
          <a:xfrm>
            <a:off x="899592" y="762354"/>
            <a:ext cx="4397897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 i="0" kern="1200" cap="none">
                <a:solidFill>
                  <a:schemeClr val="bg1"/>
                </a:solidFill>
                <a:latin typeface="Calibri"/>
                <a:ea typeface="ＭＳ Ｐゴシック" charset="0"/>
                <a:cs typeface="Calibri"/>
              </a:defRPr>
            </a:lvl1pPr>
            <a:lvl2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Source Sans Pro Black" charset="0"/>
                <a:ea typeface="ＭＳ Ｐゴシック" charset="0"/>
                <a:cs typeface="ＭＳ Ｐゴシック" charset="0"/>
              </a:defRPr>
            </a:lvl2pPr>
            <a:lvl3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Source Sans Pro Black" charset="0"/>
                <a:ea typeface="ＭＳ Ｐゴシック" charset="0"/>
                <a:cs typeface="ＭＳ Ｐゴシック" charset="0"/>
              </a:defRPr>
            </a:lvl3pPr>
            <a:lvl4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Source Sans Pro Black" charset="0"/>
                <a:ea typeface="ＭＳ Ｐゴシック" charset="0"/>
                <a:cs typeface="ＭＳ Ｐゴシック" charset="0"/>
              </a:defRPr>
            </a:lvl4pPr>
            <a:lvl5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Source Sans Pro Black" charset="0"/>
                <a:ea typeface="ＭＳ Ｐゴシック" charset="0"/>
                <a:cs typeface="ＭＳ Ｐゴシック" charset="0"/>
              </a:defRPr>
            </a:lvl5pPr>
            <a:lvl6pPr marL="457200" algn="r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Source Sans Pro Black" charset="0"/>
                <a:ea typeface="ＭＳ Ｐゴシック" charset="0"/>
                <a:cs typeface="ＭＳ Ｐゴシック" charset="0"/>
              </a:defRPr>
            </a:lvl6pPr>
            <a:lvl7pPr marL="914400" algn="r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Source Sans Pro Black" charset="0"/>
                <a:ea typeface="ＭＳ Ｐゴシック" charset="0"/>
                <a:cs typeface="ＭＳ Ｐゴシック" charset="0"/>
              </a:defRPr>
            </a:lvl7pPr>
            <a:lvl8pPr marL="1371600" algn="r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Source Sans Pro Black" charset="0"/>
                <a:ea typeface="ＭＳ Ｐゴシック" charset="0"/>
                <a:cs typeface="ＭＳ Ｐゴシック" charset="0"/>
              </a:defRPr>
            </a:lvl8pPr>
            <a:lvl9pPr marL="1828800" algn="r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Source Sans Pro Black" charset="0"/>
                <a:ea typeface="ＭＳ Ｐゴシック" charset="0"/>
                <a:cs typeface="ＭＳ Ｐゴシック" charset="0"/>
              </a:defRPr>
            </a:lvl9pPr>
          </a:lstStyle>
          <a:p>
            <a:pPr algn="r" eaLnBrk="1" hangingPunct="1"/>
            <a:r>
              <a:rPr lang="en-US" sz="2800" b="0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Xamarin Component Store</a:t>
            </a:r>
            <a:endParaRPr lang="en-US" sz="2800" b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6282220" y="1693154"/>
            <a:ext cx="27542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Apps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más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rápido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Componentes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calidad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disponibles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para Visual Studio y Xamarin Studio.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Controles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cross-platform ,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servicios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backend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empresariales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etc. con simples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clics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5205"/>
            <a:ext cx="5461639" cy="3167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289" y="1295754"/>
            <a:ext cx="2043236" cy="13763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501" y="3503005"/>
            <a:ext cx="2176222" cy="14659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663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4" name="Text Placeholder 1"/>
          <p:cNvSpPr txBox="1">
            <a:spLocks/>
          </p:cNvSpPr>
          <p:nvPr/>
        </p:nvSpPr>
        <p:spPr>
          <a:xfrm>
            <a:off x="3205950" y="2686167"/>
            <a:ext cx="5832648" cy="13909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3600" dirty="0" smtClean="0">
                <a:latin typeface="Segoe WP Light"/>
                <a:cs typeface="Segoe WP Light"/>
              </a:rPr>
              <a:t>Un </a:t>
            </a:r>
            <a:r>
              <a:rPr lang="en-US" sz="3600" dirty="0" err="1" smtClean="0">
                <a:latin typeface="Segoe WP Light"/>
                <a:cs typeface="Segoe WP Light"/>
              </a:rPr>
              <a:t>vistazo</a:t>
            </a:r>
            <a:r>
              <a:rPr lang="en-US" sz="3600" dirty="0" smtClean="0">
                <a:latin typeface="Segoe WP Light"/>
                <a:cs typeface="Segoe WP Light"/>
              </a:rPr>
              <a:t> a la </a:t>
            </a:r>
            <a:r>
              <a:rPr lang="en-US" sz="3600" dirty="0" err="1" smtClean="0">
                <a:latin typeface="Segoe WP Light"/>
                <a:cs typeface="Segoe WP Light"/>
              </a:rPr>
              <a:t>tienda</a:t>
            </a:r>
            <a:r>
              <a:rPr lang="en-US" sz="3600" dirty="0" smtClean="0">
                <a:latin typeface="Segoe WP Light"/>
                <a:cs typeface="Segoe WP Light"/>
              </a:rPr>
              <a:t> de components de Xamarin</a:t>
            </a:r>
            <a:endParaRPr lang="en-US" sz="3600" dirty="0">
              <a:latin typeface="Segoe WP Light"/>
              <a:cs typeface="Segoe WP Light"/>
            </a:endParaRPr>
          </a:p>
        </p:txBody>
      </p:sp>
      <p:sp>
        <p:nvSpPr>
          <p:cNvPr id="5" name="Isosceles Triangle 3">
            <a:hlinkClick r:id="rId3" action="ppaction://hlinkfile" highlightClick="1"/>
          </p:cNvPr>
          <p:cNvSpPr/>
          <p:nvPr/>
        </p:nvSpPr>
        <p:spPr bwMode="auto">
          <a:xfrm rot="5400000">
            <a:off x="726583" y="2377872"/>
            <a:ext cx="2506401" cy="2160384"/>
          </a:xfrm>
          <a:prstGeom prst="triangle">
            <a:avLst/>
          </a:prstGeom>
          <a:solidFill>
            <a:srgbClr val="03A8C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lIns="67227" tIns="67227" rIns="25213" bIns="25213" rtlCol="0" anchor="ctr" anchorCtr="0"/>
          <a:lstStyle/>
          <a:p>
            <a:pPr algn="ctr" defTabSz="685505"/>
            <a:r>
              <a:rPr lang="en-US" sz="2800" spc="-75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WP Light"/>
                <a:ea typeface="Segoe UI" pitchFamily="34" charset="0"/>
                <a:cs typeface="Segoe WP Light"/>
              </a:rPr>
              <a:t>DEMO</a:t>
            </a:r>
            <a:endParaRPr lang="en-US" sz="2800" spc="-7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WP Light"/>
              <a:ea typeface="Segoe UI" pitchFamily="34" charset="0"/>
              <a:cs typeface="Segoe WP Light"/>
            </a:endParaRPr>
          </a:p>
        </p:txBody>
      </p:sp>
    </p:spTree>
    <p:extLst>
      <p:ext uri="{BB962C8B-B14F-4D97-AF65-F5344CB8AC3E}">
        <p14:creationId xmlns:p14="http://schemas.microsoft.com/office/powerpoint/2010/main" val="298430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/>
        </p:nvSpPr>
        <p:spPr bwMode="auto">
          <a:xfrm>
            <a:off x="620555" y="1028159"/>
            <a:ext cx="4397897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 i="0" kern="1200" cap="none">
                <a:solidFill>
                  <a:schemeClr val="bg1"/>
                </a:solidFill>
                <a:latin typeface="Calibri"/>
                <a:ea typeface="ＭＳ Ｐゴシック" charset="0"/>
                <a:cs typeface="Calibri"/>
              </a:defRPr>
            </a:lvl1pPr>
            <a:lvl2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Source Sans Pro Black" charset="0"/>
                <a:ea typeface="ＭＳ Ｐゴシック" charset="0"/>
                <a:cs typeface="ＭＳ Ｐゴシック" charset="0"/>
              </a:defRPr>
            </a:lvl2pPr>
            <a:lvl3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Source Sans Pro Black" charset="0"/>
                <a:ea typeface="ＭＳ Ｐゴシック" charset="0"/>
                <a:cs typeface="ＭＳ Ｐゴシック" charset="0"/>
              </a:defRPr>
            </a:lvl3pPr>
            <a:lvl4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Source Sans Pro Black" charset="0"/>
                <a:ea typeface="ＭＳ Ｐゴシック" charset="0"/>
                <a:cs typeface="ＭＳ Ｐゴシック" charset="0"/>
              </a:defRPr>
            </a:lvl4pPr>
            <a:lvl5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Source Sans Pro Black" charset="0"/>
                <a:ea typeface="ＭＳ Ｐゴシック" charset="0"/>
                <a:cs typeface="ＭＳ Ｐゴシック" charset="0"/>
              </a:defRPr>
            </a:lvl5pPr>
            <a:lvl6pPr marL="457200" algn="r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Source Sans Pro Black" charset="0"/>
                <a:ea typeface="ＭＳ Ｐゴシック" charset="0"/>
                <a:cs typeface="ＭＳ Ｐゴシック" charset="0"/>
              </a:defRPr>
            </a:lvl6pPr>
            <a:lvl7pPr marL="914400" algn="r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Source Sans Pro Black" charset="0"/>
                <a:ea typeface="ＭＳ Ｐゴシック" charset="0"/>
                <a:cs typeface="ＭＳ Ｐゴシック" charset="0"/>
              </a:defRPr>
            </a:lvl7pPr>
            <a:lvl8pPr marL="1371600" algn="r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Source Sans Pro Black" charset="0"/>
                <a:ea typeface="ＭＳ Ｐゴシック" charset="0"/>
                <a:cs typeface="ＭＳ Ｐゴシック" charset="0"/>
              </a:defRPr>
            </a:lvl8pPr>
            <a:lvl9pPr marL="1828800" algn="r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Source Sans Pro Black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/>
            <a:r>
              <a:rPr lang="en-US" sz="2800" b="0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Xamarin Insights</a:t>
            </a:r>
            <a:endParaRPr lang="en-US" sz="2800" b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6021875" y="1829233"/>
            <a:ext cx="287060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Mejora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la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calidad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las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Apps con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monitorización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tiempo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real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Reporte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problemas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y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errores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Métricas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uso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la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aplicación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eventos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usuarios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9134" y="1700808"/>
            <a:ext cx="4926225" cy="33581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947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-1" y="-8013"/>
            <a:ext cx="621023" cy="6885384"/>
          </a:xfrm>
          <a:prstGeom prst="rect">
            <a:avLst/>
          </a:prstGeom>
          <a:solidFill>
            <a:srgbClr val="02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73" y="281479"/>
            <a:ext cx="1872208" cy="613754"/>
          </a:xfrm>
          <a:prstGeom prst="rect">
            <a:avLst/>
          </a:prstGeom>
        </p:spPr>
      </p:pic>
      <p:sp>
        <p:nvSpPr>
          <p:cNvPr id="4" name="Text Placeholder 1"/>
          <p:cNvSpPr txBox="1">
            <a:spLocks/>
          </p:cNvSpPr>
          <p:nvPr/>
        </p:nvSpPr>
        <p:spPr>
          <a:xfrm>
            <a:off x="3203848" y="2492896"/>
            <a:ext cx="5832648" cy="2294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000" smtClean="0">
                <a:latin typeface="Segoe WP Light"/>
                <a:cs typeface="Segoe WP Light"/>
              </a:rPr>
              <a:t>Integrando Xamarin Insights en una App multiplataforma</a:t>
            </a:r>
            <a:endParaRPr lang="en-US" sz="4000" dirty="0">
              <a:latin typeface="Segoe WP Light"/>
              <a:cs typeface="Segoe WP Light"/>
            </a:endParaRPr>
          </a:p>
        </p:txBody>
      </p:sp>
      <p:sp>
        <p:nvSpPr>
          <p:cNvPr id="5" name="Isosceles Triangle 3">
            <a:hlinkClick r:id="rId3" action="ppaction://hlinkfile" highlightClick="1"/>
          </p:cNvPr>
          <p:cNvSpPr/>
          <p:nvPr/>
        </p:nvSpPr>
        <p:spPr bwMode="auto">
          <a:xfrm rot="5400000">
            <a:off x="714956" y="2454009"/>
            <a:ext cx="2506401" cy="2160384"/>
          </a:xfrm>
          <a:prstGeom prst="triangle">
            <a:avLst/>
          </a:prstGeom>
          <a:solidFill>
            <a:srgbClr val="03A8C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lIns="67227" tIns="67227" rIns="25213" bIns="25213" rtlCol="0" anchor="ctr" anchorCtr="0"/>
          <a:lstStyle/>
          <a:p>
            <a:pPr algn="ctr" defTabSz="685505"/>
            <a:r>
              <a:rPr lang="en-US" sz="2800" spc="-75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WP Light"/>
                <a:ea typeface="Segoe UI" pitchFamily="34" charset="0"/>
                <a:cs typeface="Segoe WP Light"/>
              </a:rPr>
              <a:t>DEMO</a:t>
            </a:r>
            <a:endParaRPr lang="en-US" sz="2800" spc="-7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WP Light"/>
              <a:ea typeface="Segoe UI" pitchFamily="34" charset="0"/>
              <a:cs typeface="Segoe WP Light"/>
            </a:endParaRPr>
          </a:p>
        </p:txBody>
      </p:sp>
    </p:spTree>
    <p:extLst>
      <p:ext uri="{BB962C8B-B14F-4D97-AF65-F5344CB8AC3E}">
        <p14:creationId xmlns:p14="http://schemas.microsoft.com/office/powerpoint/2010/main" val="133465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3249</TotalTime>
  <Words>551</Words>
  <Application>Microsoft Office PowerPoint</Application>
  <PresentationFormat>Presentación en pantalla (4:3)</PresentationFormat>
  <Paragraphs>120</Paragraphs>
  <Slides>18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30" baseType="lpstr">
      <vt:lpstr>ＭＳ Ｐゴシック</vt:lpstr>
      <vt:lpstr>Aller</vt:lpstr>
      <vt:lpstr>Arial</vt:lpstr>
      <vt:lpstr>Calibri</vt:lpstr>
      <vt:lpstr>Franklin Gothic Book</vt:lpstr>
      <vt:lpstr>Franklin Gothic Medium Cond</vt:lpstr>
      <vt:lpstr>Myriad Pro</vt:lpstr>
      <vt:lpstr>Open Sans Semibold</vt:lpstr>
      <vt:lpstr>Segoe UI</vt:lpstr>
      <vt:lpstr>Segoe WP Light</vt:lpstr>
      <vt:lpstr>Source Sans Pro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Steria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ANA MARTINEZ GONZALEZ</dc:creator>
  <cp:lastModifiedBy>Javier Suárez Ruiz</cp:lastModifiedBy>
  <cp:revision>224</cp:revision>
  <dcterms:created xsi:type="dcterms:W3CDTF">2013-01-31T07:53:29Z</dcterms:created>
  <dcterms:modified xsi:type="dcterms:W3CDTF">2015-01-26T13:39:11Z</dcterms:modified>
</cp:coreProperties>
</file>