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380" r:id="rId2"/>
    <p:sldId id="477" r:id="rId3"/>
    <p:sldId id="479" r:id="rId4"/>
    <p:sldId id="469" r:id="rId5"/>
    <p:sldId id="426" r:id="rId6"/>
    <p:sldId id="427" r:id="rId7"/>
    <p:sldId id="428" r:id="rId8"/>
    <p:sldId id="411" r:id="rId9"/>
    <p:sldId id="413" r:id="rId10"/>
    <p:sldId id="414" r:id="rId11"/>
    <p:sldId id="432" r:id="rId12"/>
    <p:sldId id="434" r:id="rId13"/>
    <p:sldId id="429" r:id="rId14"/>
    <p:sldId id="430" r:id="rId15"/>
    <p:sldId id="431" r:id="rId16"/>
    <p:sldId id="438" r:id="rId17"/>
    <p:sldId id="439" r:id="rId18"/>
    <p:sldId id="443" r:id="rId19"/>
    <p:sldId id="441" r:id="rId20"/>
    <p:sldId id="442" r:id="rId21"/>
    <p:sldId id="444" r:id="rId22"/>
    <p:sldId id="445" r:id="rId23"/>
    <p:sldId id="446" r:id="rId24"/>
    <p:sldId id="447" r:id="rId25"/>
    <p:sldId id="448" r:id="rId26"/>
    <p:sldId id="472" r:id="rId27"/>
    <p:sldId id="473" r:id="rId28"/>
    <p:sldId id="474" r:id="rId29"/>
    <p:sldId id="475" r:id="rId30"/>
    <p:sldId id="476" r:id="rId31"/>
    <p:sldId id="468" r:id="rId32"/>
    <p:sldId id="465" r:id="rId33"/>
    <p:sldId id="466" r:id="rId34"/>
    <p:sldId id="467" r:id="rId35"/>
    <p:sldId id="470" r:id="rId36"/>
    <p:sldId id="471" r:id="rId37"/>
    <p:sldId id="4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cio" id="{9501DEE1-1BF2-4841-B9B7-212DFD2991DF}">
          <p14:sldIdLst>
            <p14:sldId id="380"/>
            <p14:sldId id="477"/>
            <p14:sldId id="479"/>
          </p14:sldIdLst>
        </p14:section>
        <p14:section name="Azure App Service" id="{1B035A9B-7D4E-4C10-A73A-DC0BE71FFF9E}">
          <p14:sldIdLst>
            <p14:sldId id="469"/>
            <p14:sldId id="426"/>
            <p14:sldId id="427"/>
            <p14:sldId id="428"/>
            <p14:sldId id="411"/>
            <p14:sldId id="413"/>
            <p14:sldId id="414"/>
            <p14:sldId id="432"/>
            <p14:sldId id="434"/>
          </p14:sldIdLst>
        </p14:section>
        <p14:section name="Añadir una base de datos al backend" id="{624CA25B-2DCF-448E-9761-CC46D47C7A94}">
          <p14:sldIdLst>
            <p14:sldId id="429"/>
            <p14:sldId id="430"/>
            <p14:sldId id="431"/>
            <p14:sldId id="438"/>
            <p14:sldId id="439"/>
          </p14:sldIdLst>
        </p14:section>
        <p14:section name="Easy Tables" id="{EF2990EC-F904-42D5-9E52-B49EA21ED861}">
          <p14:sldIdLst>
            <p14:sldId id="443"/>
            <p14:sldId id="441"/>
            <p14:sldId id="442"/>
            <p14:sldId id="444"/>
            <p14:sldId id="445"/>
            <p14:sldId id="446"/>
            <p14:sldId id="447"/>
            <p14:sldId id="448"/>
          </p14:sldIdLst>
        </p14:section>
        <p14:section name="Uso de la cámara" id="{4F2E6A03-6040-4787-B405-A7A3BEE9351F}">
          <p14:sldIdLst>
            <p14:sldId id="472"/>
            <p14:sldId id="473"/>
            <p14:sldId id="474"/>
            <p14:sldId id="475"/>
            <p14:sldId id="476"/>
          </p14:sldIdLst>
        </p14:section>
        <p14:section name="Uso de blobs" id="{1862FB98-B6AD-4C0D-BDA5-187E866A2A38}">
          <p14:sldIdLst>
            <p14:sldId id="468"/>
            <p14:sldId id="465"/>
            <p14:sldId id="466"/>
            <p14:sldId id="467"/>
            <p14:sldId id="470"/>
            <p14:sldId id="471"/>
          </p14:sldIdLst>
        </p14:section>
        <p14:section name="P&amp;R" id="{8FB707E0-D9A5-4350-A449-0E92410411DC}">
          <p14:sldIdLst>
            <p14:sldId id="4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76966"/>
  </p:normalViewPr>
  <p:slideViewPr>
    <p:cSldViewPr snapToGrid="0" snapToObjects="1">
      <p:cViewPr varScale="1">
        <p:scale>
          <a:sx n="67" d="100"/>
          <a:sy n="67" d="100"/>
        </p:scale>
        <p:origin x="91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‹Nº›</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68667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92200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13</a:t>
            </a:fld>
            <a:endParaRPr lang="en-US"/>
          </a:p>
        </p:txBody>
      </p:sp>
    </p:spTree>
    <p:extLst>
      <p:ext uri="{BB962C8B-B14F-4D97-AF65-F5344CB8AC3E}">
        <p14:creationId xmlns:p14="http://schemas.microsoft.com/office/powerpoint/2010/main" val="4214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11867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171752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411705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06694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18</a:t>
            </a:fld>
            <a:endParaRPr lang="en-US"/>
          </a:p>
        </p:txBody>
      </p:sp>
    </p:spTree>
    <p:extLst>
      <p:ext uri="{BB962C8B-B14F-4D97-AF65-F5344CB8AC3E}">
        <p14:creationId xmlns:p14="http://schemas.microsoft.com/office/powerpoint/2010/main" val="2941479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584566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87972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5/14/2017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94454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649925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271801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824954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78368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131197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26</a:t>
            </a:fld>
            <a:endParaRPr lang="en-US"/>
          </a:p>
        </p:txBody>
      </p:sp>
    </p:spTree>
    <p:extLst>
      <p:ext uri="{BB962C8B-B14F-4D97-AF65-F5344CB8AC3E}">
        <p14:creationId xmlns:p14="http://schemas.microsoft.com/office/powerpoint/2010/main" val="126890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075545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191942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038564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91061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a:t>
            </a:fld>
            <a:endParaRPr lang="en-US"/>
          </a:p>
        </p:txBody>
      </p:sp>
    </p:spTree>
    <p:extLst>
      <p:ext uri="{BB962C8B-B14F-4D97-AF65-F5344CB8AC3E}">
        <p14:creationId xmlns:p14="http://schemas.microsoft.com/office/powerpoint/2010/main" val="3886377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31</a:t>
            </a:fld>
            <a:endParaRPr lang="en-US"/>
          </a:p>
        </p:txBody>
      </p:sp>
    </p:spTree>
    <p:extLst>
      <p:ext uri="{BB962C8B-B14F-4D97-AF65-F5344CB8AC3E}">
        <p14:creationId xmlns:p14="http://schemas.microsoft.com/office/powerpoint/2010/main" val="345819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192106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824030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844026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859994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57454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4</a:t>
            </a:fld>
            <a:endParaRPr lang="en-US"/>
          </a:p>
        </p:txBody>
      </p:sp>
    </p:spTree>
    <p:extLst>
      <p:ext uri="{BB962C8B-B14F-4D97-AF65-F5344CB8AC3E}">
        <p14:creationId xmlns:p14="http://schemas.microsoft.com/office/powerpoint/2010/main" val="174348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7657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6349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60763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284637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5/14/2017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047011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‹Nº›</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‹Nº›</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‹Nº›</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Tree>
    <p:extLst>
      <p:ext uri="{BB962C8B-B14F-4D97-AF65-F5344CB8AC3E}">
        <p14:creationId xmlns:p14="http://schemas.microsoft.com/office/powerpoint/2010/main" val="11821257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a:t>Click to edit text</a:t>
            </a:r>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5/14/2017</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a:solidFill>
                  <a:srgbClr val="979796">
                    <a:lumMod val="40000"/>
                    <a:lumOff val="60000"/>
                  </a:srgbClr>
                </a:solidFill>
              </a:rPr>
              <a:t>Microsoft confidential</a:t>
            </a: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‹Nº›</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a:t>Click to edit title</a:t>
            </a:r>
          </a:p>
        </p:txBody>
      </p:sp>
    </p:spTree>
    <p:extLst>
      <p:ext uri="{BB962C8B-B14F-4D97-AF65-F5344CB8AC3E}">
        <p14:creationId xmlns:p14="http://schemas.microsoft.com/office/powerpoint/2010/main" val="36469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9" r:id="rId10"/>
    <p:sldLayoutId id="2147483741" r:id="rId11"/>
    <p:sldLayoutId id="2147483742" r:id="rId12"/>
    <p:sldLayoutId id="2147483743" r:id="rId13"/>
    <p:sldLayoutId id="2147483744" r:id="rId14"/>
    <p:sldLayoutId id="2147483746" r:id="rId15"/>
    <p:sldLayoutId id="2147483747"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2.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0.png"/><Relationship Id="rId3" Type="http://schemas.openxmlformats.org/officeDocument/2006/relationships/image" Target="../media/image8.emf"/><Relationship Id="rId21" Type="http://schemas.openxmlformats.org/officeDocument/2006/relationships/image" Target="../media/image26.png"/><Relationship Id="rId7" Type="http://schemas.openxmlformats.org/officeDocument/2006/relationships/image" Target="../media/image12.emf"/><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29.emf"/><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image" Target="../media/image11.png"/><Relationship Id="rId11" Type="http://schemas.openxmlformats.org/officeDocument/2006/relationships/image" Target="../media/image16.png"/><Relationship Id="rId24" Type="http://schemas.microsoft.com/office/2007/relationships/hdphoto" Target="../media/hdphoto1.wdp"/><Relationship Id="rId5" Type="http://schemas.openxmlformats.org/officeDocument/2006/relationships/image" Target="../media/image10.emf"/><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emf"/><Relationship Id="rId19" Type="http://schemas.openxmlformats.org/officeDocument/2006/relationships/image" Target="../media/image24.png"/><Relationship Id="rId4" Type="http://schemas.openxmlformats.org/officeDocument/2006/relationships/image" Target="../media/image9.emf"/><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s://portal.azure.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itle 1"/>
          <p:cNvSpPr txBox="1">
            <a:spLocks/>
          </p:cNvSpPr>
          <p:nvPr/>
        </p:nvSpPr>
        <p:spPr>
          <a:xfrm>
            <a:off x="273998" y="2718340"/>
            <a:ext cx="11655840" cy="1421319"/>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sz="4400" b="1" dirty="0" err="1">
                <a:solidFill>
                  <a:schemeClr val="bg1"/>
                </a:solidFill>
              </a:rPr>
              <a:t>Spent</a:t>
            </a:r>
            <a:r>
              <a:rPr lang="es-ES" sz="4400" b="1" dirty="0">
                <a:solidFill>
                  <a:schemeClr val="bg1"/>
                </a:solidFill>
              </a:rPr>
              <a:t> – Aprendiendo a crear una aplicación móvil para iOS, Android y Windows conectada a la nube</a:t>
            </a:r>
          </a:p>
        </p:txBody>
      </p:sp>
    </p:spTree>
    <p:extLst>
      <p:ext uri="{BB962C8B-B14F-4D97-AF65-F5344CB8AC3E}">
        <p14:creationId xmlns:p14="http://schemas.microsoft.com/office/powerpoint/2010/main" val="17982754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Implementando</a:t>
            </a:r>
            <a:r>
              <a:rPr lang="en-US" sz="4400" b="1" dirty="0">
                <a:solidFill>
                  <a:srgbClr val="00BCF2"/>
                </a:solidFill>
              </a:rPr>
              <a:t> el backend</a:t>
            </a:r>
          </a:p>
        </p:txBody>
      </p:sp>
      <p:sp>
        <p:nvSpPr>
          <p:cNvPr id="12" name="Text Placeholder 2"/>
          <p:cNvSpPr txBox="1">
            <a:spLocks/>
          </p:cNvSpPr>
          <p:nvPr/>
        </p:nvSpPr>
        <p:spPr>
          <a:xfrm>
            <a:off x="500743" y="1189494"/>
            <a:ext cx="11424338" cy="44559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Azure App Services </a:t>
            </a:r>
            <a:r>
              <a:rPr lang="en-US" dirty="0" err="1"/>
              <a:t>soporta</a:t>
            </a:r>
            <a:r>
              <a:rPr lang="en-US" dirty="0"/>
              <a:t> dos </a:t>
            </a:r>
            <a:r>
              <a:rPr lang="en-US" dirty="0" err="1"/>
              <a:t>tecnologías</a:t>
            </a:r>
            <a:r>
              <a:rPr lang="en-US" dirty="0"/>
              <a:t> </a:t>
            </a:r>
            <a:r>
              <a:rPr lang="en-US" dirty="0" err="1"/>
              <a:t>diferentes</a:t>
            </a:r>
            <a:r>
              <a:rPr lang="en-US" dirty="0"/>
              <a:t> de backend:</a:t>
            </a:r>
          </a:p>
          <a:p>
            <a:pPr marL="0" indent="0">
              <a:buNone/>
            </a:pPr>
            <a:r>
              <a:rPr lang="en-US" b="1" dirty="0"/>
              <a:t>Node.js</a:t>
            </a:r>
            <a:r>
              <a:rPr lang="en-US" dirty="0"/>
              <a:t>: </a:t>
            </a:r>
            <a:r>
              <a:rPr lang="en-US" dirty="0" err="1"/>
              <a:t>Utiliza</a:t>
            </a:r>
            <a:r>
              <a:rPr lang="en-US" dirty="0"/>
              <a:t> </a:t>
            </a:r>
            <a:r>
              <a:rPr lang="en-US" b="1" dirty="0"/>
              <a:t>JavaScript</a:t>
            </a:r>
            <a:r>
              <a:rPr lang="en-US" dirty="0"/>
              <a:t> para </a:t>
            </a:r>
            <a:r>
              <a:rPr lang="en-US" dirty="0" err="1"/>
              <a:t>definir</a:t>
            </a:r>
            <a:r>
              <a:rPr lang="en-US" dirty="0"/>
              <a:t> y </a:t>
            </a:r>
            <a:r>
              <a:rPr lang="en-US" dirty="0" err="1"/>
              <a:t>personalizar</a:t>
            </a:r>
            <a:r>
              <a:rPr lang="en-US" dirty="0"/>
              <a:t> </a:t>
            </a:r>
            <a:r>
              <a:rPr lang="en-US" dirty="0" err="1"/>
              <a:t>los</a:t>
            </a:r>
            <a:r>
              <a:rPr lang="en-US" dirty="0"/>
              <a:t> endpoints del </a:t>
            </a:r>
            <a:r>
              <a:rPr lang="en-US" dirty="0" err="1"/>
              <a:t>servidor</a:t>
            </a:r>
            <a:r>
              <a:rPr lang="en-US" dirty="0"/>
              <a:t>. </a:t>
            </a:r>
            <a:r>
              <a:rPr lang="en-US" dirty="0" err="1"/>
              <a:t>Es</a:t>
            </a:r>
            <a:r>
              <a:rPr lang="en-US" dirty="0"/>
              <a:t> la </a:t>
            </a:r>
            <a:r>
              <a:rPr lang="en-US" dirty="0" err="1"/>
              <a:t>opción</a:t>
            </a:r>
            <a:r>
              <a:rPr lang="en-US" dirty="0"/>
              <a:t> </a:t>
            </a:r>
            <a:r>
              <a:rPr lang="en-US" dirty="0" err="1"/>
              <a:t>predeterminada</a:t>
            </a:r>
            <a:r>
              <a:rPr lang="en-US" dirty="0"/>
              <a:t> el </a:t>
            </a:r>
            <a:r>
              <a:rPr lang="en-US" dirty="0" err="1"/>
              <a:t>crear</a:t>
            </a:r>
            <a:r>
              <a:rPr lang="en-US" dirty="0"/>
              <a:t> </a:t>
            </a:r>
            <a:r>
              <a:rPr lang="en-US" dirty="0" err="1"/>
              <a:t>una</a:t>
            </a:r>
            <a:r>
              <a:rPr lang="en-US" dirty="0"/>
              <a:t> </a:t>
            </a:r>
            <a:r>
              <a:rPr lang="en-US" dirty="0" err="1"/>
              <a:t>aplicación</a:t>
            </a:r>
            <a:r>
              <a:rPr lang="en-US" dirty="0"/>
              <a:t> </a:t>
            </a:r>
            <a:r>
              <a:rPr lang="en-US" dirty="0" err="1"/>
              <a:t>desde</a:t>
            </a:r>
            <a:r>
              <a:rPr lang="en-US" dirty="0"/>
              <a:t> el portal Azure.</a:t>
            </a:r>
          </a:p>
          <a:p>
            <a:pPr marL="0" indent="0">
              <a:buNone/>
            </a:pPr>
            <a:r>
              <a:rPr lang="en-US" b="1" dirty="0"/>
              <a:t>ASP.net</a:t>
            </a:r>
            <a:r>
              <a:rPr lang="en-US" dirty="0"/>
              <a:t>: </a:t>
            </a:r>
            <a:r>
              <a:rPr lang="en-US" dirty="0" err="1"/>
              <a:t>Soporta</a:t>
            </a:r>
            <a:r>
              <a:rPr lang="en-US" dirty="0"/>
              <a:t> un </a:t>
            </a:r>
            <a:r>
              <a:rPr lang="en-US" dirty="0" err="1"/>
              <a:t>modelo</a:t>
            </a:r>
            <a:r>
              <a:rPr lang="en-US" dirty="0"/>
              <a:t> de </a:t>
            </a:r>
            <a:r>
              <a:rPr lang="en-US" dirty="0" err="1"/>
              <a:t>programación</a:t>
            </a:r>
            <a:r>
              <a:rPr lang="en-US" dirty="0"/>
              <a:t> </a:t>
            </a:r>
            <a:r>
              <a:rPr lang="en-US" dirty="0" err="1"/>
              <a:t>tipado</a:t>
            </a:r>
            <a:r>
              <a:rPr lang="en-US" dirty="0"/>
              <a:t> </a:t>
            </a:r>
            <a:r>
              <a:rPr lang="en-US" dirty="0" err="1"/>
              <a:t>utilizando</a:t>
            </a:r>
            <a:r>
              <a:rPr lang="en-US" dirty="0"/>
              <a:t> .NET con un framework </a:t>
            </a:r>
            <a:r>
              <a:rPr lang="en-US" dirty="0" err="1"/>
              <a:t>potente</a:t>
            </a:r>
            <a:r>
              <a:rPr lang="en-US" dirty="0"/>
              <a:t> y </a:t>
            </a:r>
            <a:r>
              <a:rPr lang="en-US" dirty="0" err="1"/>
              <a:t>robusto</a:t>
            </a:r>
            <a:r>
              <a:rPr lang="en-US" dirty="0"/>
              <a:t> </a:t>
            </a:r>
            <a:r>
              <a:rPr lang="en-US" dirty="0" err="1"/>
              <a:t>pero</a:t>
            </a:r>
            <a:r>
              <a:rPr lang="en-US" dirty="0"/>
              <a:t> require </a:t>
            </a:r>
            <a:r>
              <a:rPr lang="en-US" dirty="0" err="1"/>
              <a:t>más</a:t>
            </a:r>
            <a:r>
              <a:rPr lang="en-US" dirty="0"/>
              <a:t> </a:t>
            </a:r>
            <a:r>
              <a:rPr lang="en-US" dirty="0" err="1"/>
              <a:t>código</a:t>
            </a:r>
            <a:r>
              <a:rPr lang="en-US" dirty="0"/>
              <a:t> para </a:t>
            </a:r>
            <a:r>
              <a:rPr lang="en-US" dirty="0" err="1"/>
              <a:t>configurar</a:t>
            </a:r>
            <a:r>
              <a:rPr lang="en-US" dirty="0"/>
              <a:t>.</a:t>
            </a:r>
          </a:p>
          <a:p>
            <a:pPr marL="0" indent="0">
              <a:buNone/>
            </a:pPr>
            <a:endParaRPr lang="en-US" dirty="0"/>
          </a:p>
        </p:txBody>
      </p:sp>
    </p:spTree>
    <p:extLst>
      <p:ext uri="{BB962C8B-B14F-4D97-AF65-F5344CB8AC3E}">
        <p14:creationId xmlns:p14="http://schemas.microsoft.com/office/powerpoint/2010/main" val="27498055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Validar</a:t>
            </a:r>
            <a:r>
              <a:rPr lang="en-US" sz="4400" b="1" dirty="0">
                <a:solidFill>
                  <a:srgbClr val="00BCF2"/>
                </a:solidFill>
              </a:rPr>
              <a:t> que la App se ha </a:t>
            </a:r>
            <a:r>
              <a:rPr lang="en-US" sz="4400" b="1" dirty="0" err="1">
                <a:solidFill>
                  <a:srgbClr val="00BCF2"/>
                </a:solidFill>
              </a:rPr>
              <a:t>creado</a:t>
            </a:r>
            <a:r>
              <a:rPr lang="en-US" sz="4400" b="1" dirty="0">
                <a:solidFill>
                  <a:srgbClr val="00BCF2"/>
                </a:solidFill>
              </a:rPr>
              <a:t> </a:t>
            </a:r>
            <a:r>
              <a:rPr lang="en-US" sz="4400" b="1" dirty="0" err="1">
                <a:solidFill>
                  <a:srgbClr val="00BCF2"/>
                </a:solidFill>
              </a:rPr>
              <a:t>correctamente</a:t>
            </a:r>
            <a:endParaRPr lang="en-US" sz="4400" dirty="0">
              <a:solidFill>
                <a:srgbClr val="00BCF2"/>
              </a:solidFill>
            </a:endParaRPr>
          </a:p>
        </p:txBody>
      </p:sp>
      <p:sp>
        <p:nvSpPr>
          <p:cNvPr id="12" name="Text Placeholder 2"/>
          <p:cNvSpPr txBox="1">
            <a:spLocks/>
          </p:cNvSpPr>
          <p:nvPr/>
        </p:nvSpPr>
        <p:spPr>
          <a:xfrm>
            <a:off x="500743" y="1189494"/>
            <a:ext cx="11424338" cy="80067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Una </a:t>
            </a:r>
            <a:r>
              <a:rPr lang="en-US" sz="2400" dirty="0" err="1"/>
              <a:t>vez</a:t>
            </a:r>
            <a:r>
              <a:rPr lang="en-US" sz="2400" dirty="0"/>
              <a:t> </a:t>
            </a:r>
            <a:r>
              <a:rPr lang="en-US" sz="2400" dirty="0" err="1"/>
              <a:t>creada</a:t>
            </a:r>
            <a:r>
              <a:rPr lang="en-US" sz="2400" dirty="0"/>
              <a:t> la App, </a:t>
            </a:r>
            <a:r>
              <a:rPr lang="en-US" sz="2400" dirty="0" err="1"/>
              <a:t>en</a:t>
            </a:r>
            <a:r>
              <a:rPr lang="en-US" sz="2400" dirty="0"/>
              <a:t> el Dashboard se </a:t>
            </a:r>
            <a:r>
              <a:rPr lang="en-US" sz="2400" dirty="0" err="1"/>
              <a:t>mostrará</a:t>
            </a:r>
            <a:r>
              <a:rPr lang="en-US" sz="2400" dirty="0"/>
              <a:t> la URL </a:t>
            </a:r>
            <a:r>
              <a:rPr lang="en-US" sz="2400" dirty="0" err="1"/>
              <a:t>utilizada</a:t>
            </a:r>
            <a:r>
              <a:rPr lang="en-US" sz="2400" dirty="0"/>
              <a:t> para </a:t>
            </a:r>
            <a:r>
              <a:rPr lang="en-US" sz="2400" dirty="0" err="1"/>
              <a:t>conectar</a:t>
            </a:r>
            <a:r>
              <a:rPr lang="en-US" sz="2400" dirty="0"/>
              <a:t> con el </a:t>
            </a:r>
            <a:r>
              <a:rPr lang="en-US" sz="2400" dirty="0" err="1"/>
              <a:t>servicio</a:t>
            </a:r>
            <a:r>
              <a:rPr lang="en-US" sz="2400" dirty="0"/>
              <a:t>.</a:t>
            </a:r>
          </a:p>
        </p:txBody>
      </p:sp>
      <p:pic>
        <p:nvPicPr>
          <p:cNvPr id="2" name="Imagen 1"/>
          <p:cNvPicPr>
            <a:picLocks noChangeAspect="1"/>
          </p:cNvPicPr>
          <p:nvPr/>
        </p:nvPicPr>
        <p:blipFill>
          <a:blip r:embed="rId3"/>
          <a:stretch>
            <a:fillRect/>
          </a:stretch>
        </p:blipFill>
        <p:spPr>
          <a:xfrm>
            <a:off x="3177416" y="2089031"/>
            <a:ext cx="5392843" cy="4537568"/>
          </a:xfrm>
          <a:prstGeom prst="rect">
            <a:avLst/>
          </a:prstGeom>
        </p:spPr>
      </p:pic>
    </p:spTree>
    <p:extLst>
      <p:ext uri="{BB962C8B-B14F-4D97-AF65-F5344CB8AC3E}">
        <p14:creationId xmlns:p14="http://schemas.microsoft.com/office/powerpoint/2010/main" val="2017154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Verificar</a:t>
            </a:r>
            <a:r>
              <a:rPr lang="en-US" sz="4400" b="1" dirty="0">
                <a:solidFill>
                  <a:srgbClr val="00BCF2"/>
                </a:solidFill>
              </a:rPr>
              <a:t> el </a:t>
            </a:r>
            <a:r>
              <a:rPr lang="en-US" sz="4400" b="1" dirty="0" err="1">
                <a:solidFill>
                  <a:srgbClr val="00BCF2"/>
                </a:solidFill>
              </a:rPr>
              <a:t>servicio</a:t>
            </a:r>
            <a:r>
              <a:rPr lang="en-US" sz="4400" b="1" dirty="0">
                <a:solidFill>
                  <a:srgbClr val="00BCF2"/>
                </a:solidFill>
              </a:rPr>
              <a:t> .NET</a:t>
            </a:r>
            <a:endParaRPr lang="en-US" sz="4400" dirty="0">
              <a:solidFill>
                <a:srgbClr val="00BCF2"/>
              </a:solidFill>
            </a:endParaRPr>
          </a:p>
        </p:txBody>
      </p:sp>
      <p:sp>
        <p:nvSpPr>
          <p:cNvPr id="12" name="Text Placeholder 2"/>
          <p:cNvSpPr txBox="1">
            <a:spLocks/>
          </p:cNvSpPr>
          <p:nvPr/>
        </p:nvSpPr>
        <p:spPr>
          <a:xfrm>
            <a:off x="500743" y="1189494"/>
            <a:ext cx="11424338" cy="145098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t>Tras</a:t>
            </a:r>
            <a:r>
              <a:rPr lang="en-US" sz="2800" dirty="0"/>
              <a:t> </a:t>
            </a:r>
            <a:r>
              <a:rPr lang="en-US" sz="2800" dirty="0" err="1"/>
              <a:t>publicar</a:t>
            </a:r>
            <a:r>
              <a:rPr lang="en-US" sz="2800" dirty="0"/>
              <a:t> el </a:t>
            </a:r>
            <a:r>
              <a:rPr lang="en-US" sz="2800" dirty="0" err="1"/>
              <a:t>servicio</a:t>
            </a:r>
            <a:r>
              <a:rPr lang="en-US" sz="2800" dirty="0"/>
              <a:t>, se </a:t>
            </a:r>
            <a:r>
              <a:rPr lang="en-US" sz="2800" dirty="0" err="1"/>
              <a:t>puede</a:t>
            </a:r>
            <a:r>
              <a:rPr lang="en-US" sz="2800" dirty="0"/>
              <a:t> </a:t>
            </a:r>
            <a:r>
              <a:rPr lang="en-US" sz="2800" dirty="0" err="1"/>
              <a:t>verificar</a:t>
            </a:r>
            <a:r>
              <a:rPr lang="en-US" sz="2800" dirty="0"/>
              <a:t> que </a:t>
            </a:r>
            <a:r>
              <a:rPr lang="en-US" sz="2800" dirty="0" err="1"/>
              <a:t>todo</a:t>
            </a:r>
            <a:r>
              <a:rPr lang="en-US" sz="2800" dirty="0"/>
              <a:t> </a:t>
            </a:r>
            <a:r>
              <a:rPr lang="en-US" sz="2800" dirty="0" err="1"/>
              <a:t>este</a:t>
            </a:r>
            <a:r>
              <a:rPr lang="en-US" sz="2800" dirty="0"/>
              <a:t> </a:t>
            </a:r>
            <a:r>
              <a:rPr lang="en-US" sz="2800" dirty="0" err="1"/>
              <a:t>correcto</a:t>
            </a:r>
            <a:r>
              <a:rPr lang="en-US" sz="2800" dirty="0"/>
              <a:t> de </a:t>
            </a:r>
            <a:r>
              <a:rPr lang="en-US" sz="2800" dirty="0" err="1"/>
              <a:t>igual</a:t>
            </a:r>
            <a:r>
              <a:rPr lang="en-US" sz="2800" dirty="0"/>
              <a:t> forma a </a:t>
            </a:r>
            <a:r>
              <a:rPr lang="en-US" sz="2800" dirty="0" err="1"/>
              <a:t>como</a:t>
            </a:r>
            <a:r>
              <a:rPr lang="en-US" sz="2800" dirty="0"/>
              <a:t> se </a:t>
            </a:r>
            <a:r>
              <a:rPr lang="en-US" sz="2800" dirty="0" err="1"/>
              <a:t>realiza</a:t>
            </a:r>
            <a:r>
              <a:rPr lang="en-US" sz="2800" dirty="0"/>
              <a:t> con un </a:t>
            </a:r>
            <a:r>
              <a:rPr lang="en-US" sz="2800" dirty="0" err="1"/>
              <a:t>servicio</a:t>
            </a:r>
            <a:r>
              <a:rPr lang="en-US" sz="2800" dirty="0"/>
              <a:t> node.js.</a:t>
            </a:r>
          </a:p>
        </p:txBody>
      </p:sp>
      <p:pic>
        <p:nvPicPr>
          <p:cNvPr id="3" name="Imagen 2"/>
          <p:cNvPicPr>
            <a:picLocks noChangeAspect="1"/>
          </p:cNvPicPr>
          <p:nvPr/>
        </p:nvPicPr>
        <p:blipFill>
          <a:blip r:embed="rId3"/>
          <a:stretch>
            <a:fillRect/>
          </a:stretch>
        </p:blipFill>
        <p:spPr>
          <a:xfrm>
            <a:off x="1161" y="2640479"/>
            <a:ext cx="12192000" cy="4235450"/>
          </a:xfrm>
          <a:prstGeom prst="rect">
            <a:avLst/>
          </a:prstGeom>
        </p:spPr>
      </p:pic>
    </p:spTree>
    <p:extLst>
      <p:ext uri="{BB962C8B-B14F-4D97-AF65-F5344CB8AC3E}">
        <p14:creationId xmlns:p14="http://schemas.microsoft.com/office/powerpoint/2010/main" val="33908943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itle 1"/>
          <p:cNvSpPr txBox="1">
            <a:spLocks/>
          </p:cNvSpPr>
          <p:nvPr/>
        </p:nvSpPr>
        <p:spPr>
          <a:xfrm>
            <a:off x="269241" y="2979231"/>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sz="4400" b="1" dirty="0">
                <a:solidFill>
                  <a:schemeClr val="bg1"/>
                </a:solidFill>
              </a:rPr>
              <a:t>Añadir una base de datos al </a:t>
            </a:r>
            <a:r>
              <a:rPr lang="es-ES" sz="4400" b="1" dirty="0" err="1">
                <a:solidFill>
                  <a:schemeClr val="bg1"/>
                </a:solidFill>
              </a:rPr>
              <a:t>backend</a:t>
            </a:r>
            <a:endParaRPr lang="es-ES" sz="4400" b="1" dirty="0">
              <a:solidFill>
                <a:schemeClr val="bg1"/>
              </a:solidFill>
            </a:endParaRPr>
          </a:p>
        </p:txBody>
      </p:sp>
    </p:spTree>
    <p:extLst>
      <p:ext uri="{BB962C8B-B14F-4D97-AF65-F5344CB8AC3E}">
        <p14:creationId xmlns:p14="http://schemas.microsoft.com/office/powerpoint/2010/main" val="29877033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Creando</a:t>
            </a:r>
            <a:r>
              <a:rPr lang="en-US" sz="4400" b="1" dirty="0">
                <a:solidFill>
                  <a:srgbClr val="00BCF2"/>
                </a:solidFill>
              </a:rPr>
              <a:t> Azure App Services con .NET</a:t>
            </a:r>
            <a:endParaRPr lang="en-US" sz="4400" dirty="0">
              <a:solidFill>
                <a:srgbClr val="00BCF2"/>
              </a:solidFill>
            </a:endParaRPr>
          </a:p>
        </p:txBody>
      </p:sp>
      <p:sp>
        <p:nvSpPr>
          <p:cNvPr id="12" name="Text Placeholder 2"/>
          <p:cNvSpPr txBox="1">
            <a:spLocks/>
          </p:cNvSpPr>
          <p:nvPr/>
        </p:nvSpPr>
        <p:spPr>
          <a:xfrm>
            <a:off x="500743" y="1189494"/>
            <a:ext cx="11424338" cy="10050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Antes de </a:t>
            </a:r>
            <a:r>
              <a:rPr lang="en-US" sz="2800" dirty="0" err="1"/>
              <a:t>lanzarnos</a:t>
            </a:r>
            <a:r>
              <a:rPr lang="en-US" sz="2800" dirty="0"/>
              <a:t> de </a:t>
            </a:r>
            <a:r>
              <a:rPr lang="en-US" sz="2800" dirty="0" err="1"/>
              <a:t>pleno</a:t>
            </a:r>
            <a:r>
              <a:rPr lang="en-US" sz="2800" dirty="0"/>
              <a:t> a </a:t>
            </a:r>
            <a:r>
              <a:rPr lang="en-US" sz="2800" dirty="0" err="1"/>
              <a:t>elegir</a:t>
            </a:r>
            <a:r>
              <a:rPr lang="en-US" sz="2800" dirty="0"/>
              <a:t> </a:t>
            </a:r>
            <a:r>
              <a:rPr lang="en-US" sz="2800" dirty="0" err="1"/>
              <a:t>una</a:t>
            </a:r>
            <a:r>
              <a:rPr lang="en-US" sz="2800" dirty="0"/>
              <a:t> u </a:t>
            </a:r>
            <a:r>
              <a:rPr lang="en-US" sz="2800" dirty="0" err="1"/>
              <a:t>otra</a:t>
            </a:r>
            <a:r>
              <a:rPr lang="en-US" sz="2800" dirty="0"/>
              <a:t> </a:t>
            </a:r>
            <a:r>
              <a:rPr lang="en-US" sz="2800" dirty="0" err="1"/>
              <a:t>opción</a:t>
            </a:r>
            <a:r>
              <a:rPr lang="en-US" sz="2800" dirty="0"/>
              <a:t> </a:t>
            </a:r>
            <a:r>
              <a:rPr lang="en-US" sz="2800" dirty="0" err="1"/>
              <a:t>como</a:t>
            </a:r>
            <a:r>
              <a:rPr lang="en-US" sz="2800" dirty="0"/>
              <a:t> base de </a:t>
            </a:r>
            <a:r>
              <a:rPr lang="en-US" sz="2800" dirty="0" err="1"/>
              <a:t>datos</a:t>
            </a:r>
            <a:r>
              <a:rPr lang="en-US" sz="2800" dirty="0"/>
              <a:t>, </a:t>
            </a:r>
            <a:r>
              <a:rPr lang="en-US" sz="2800" dirty="0" err="1"/>
              <a:t>debemos</a:t>
            </a:r>
            <a:r>
              <a:rPr lang="en-US" sz="2800" dirty="0"/>
              <a:t> resolver </a:t>
            </a:r>
            <a:r>
              <a:rPr lang="en-US" sz="2800" dirty="0" err="1"/>
              <a:t>unas</a:t>
            </a:r>
            <a:r>
              <a:rPr lang="en-US" sz="2800" dirty="0"/>
              <a:t> </a:t>
            </a:r>
            <a:r>
              <a:rPr lang="en-US" sz="2800" dirty="0" err="1"/>
              <a:t>dudas</a:t>
            </a:r>
            <a:r>
              <a:rPr lang="en-US" sz="2800" dirty="0"/>
              <a:t> </a:t>
            </a:r>
            <a:r>
              <a:rPr lang="en-US" sz="2800" dirty="0" err="1"/>
              <a:t>básicas</a:t>
            </a:r>
            <a:r>
              <a:rPr lang="en-US" sz="2800" dirty="0"/>
              <a:t>:</a:t>
            </a:r>
          </a:p>
        </p:txBody>
      </p:sp>
      <p:sp>
        <p:nvSpPr>
          <p:cNvPr id="5" name="Text Placeholder 2"/>
          <p:cNvSpPr txBox="1">
            <a:spLocks/>
          </p:cNvSpPr>
          <p:nvPr/>
        </p:nvSpPr>
        <p:spPr>
          <a:xfrm>
            <a:off x="500743" y="3296424"/>
            <a:ext cx="3316877" cy="1869936"/>
          </a:xfrm>
          <a:prstGeom prst="rect">
            <a:avLst/>
          </a:prstGeom>
          <a:solidFill>
            <a:schemeClr val="accent2"/>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a:p>
            <a:pPr marL="0" indent="0" algn="ctr">
              <a:buNone/>
            </a:pPr>
            <a:r>
              <a:rPr lang="en-US" sz="2000" dirty="0">
                <a:solidFill>
                  <a:schemeClr val="bg1"/>
                </a:solidFill>
              </a:rPr>
              <a:t>¿</a:t>
            </a:r>
            <a:r>
              <a:rPr lang="en-US" sz="2000" dirty="0" err="1">
                <a:solidFill>
                  <a:schemeClr val="bg1"/>
                </a:solidFill>
              </a:rPr>
              <a:t>Qué</a:t>
            </a:r>
            <a:r>
              <a:rPr lang="en-US" sz="2000" dirty="0">
                <a:solidFill>
                  <a:schemeClr val="bg1"/>
                </a:solidFill>
              </a:rPr>
              <a:t> </a:t>
            </a:r>
            <a:r>
              <a:rPr lang="en-US" sz="2000" dirty="0" err="1">
                <a:solidFill>
                  <a:schemeClr val="bg1"/>
                </a:solidFill>
              </a:rPr>
              <a:t>datos</a:t>
            </a:r>
            <a:r>
              <a:rPr lang="en-US" sz="2000" dirty="0">
                <a:solidFill>
                  <a:schemeClr val="bg1"/>
                </a:solidFill>
              </a:rPr>
              <a:t> </a:t>
            </a:r>
            <a:r>
              <a:rPr lang="en-US" sz="2000" dirty="0" err="1">
                <a:solidFill>
                  <a:schemeClr val="bg1"/>
                </a:solidFill>
              </a:rPr>
              <a:t>vamos</a:t>
            </a:r>
            <a:r>
              <a:rPr lang="en-US" sz="2000" dirty="0">
                <a:solidFill>
                  <a:schemeClr val="bg1"/>
                </a:solidFill>
              </a:rPr>
              <a:t> a </a:t>
            </a:r>
            <a:r>
              <a:rPr lang="en-US" sz="2000" dirty="0" err="1">
                <a:solidFill>
                  <a:schemeClr val="bg1"/>
                </a:solidFill>
              </a:rPr>
              <a:t>almacenar</a:t>
            </a:r>
            <a:r>
              <a:rPr lang="en-US" sz="2000" dirty="0">
                <a:solidFill>
                  <a:schemeClr val="bg1"/>
                </a:solidFill>
              </a:rPr>
              <a:t>?</a:t>
            </a:r>
          </a:p>
          <a:p>
            <a:pPr marL="0" indent="0" algn="ctr">
              <a:buNone/>
            </a:pPr>
            <a:r>
              <a:rPr lang="en-US" sz="2000" dirty="0">
                <a:solidFill>
                  <a:schemeClr val="bg1"/>
                </a:solidFill>
              </a:rPr>
              <a:t>¿</a:t>
            </a:r>
            <a:r>
              <a:rPr lang="en-US" sz="2000" dirty="0" err="1">
                <a:solidFill>
                  <a:schemeClr val="bg1"/>
                </a:solidFill>
              </a:rPr>
              <a:t>Cómo</a:t>
            </a:r>
            <a:r>
              <a:rPr lang="en-US" sz="2000" dirty="0">
                <a:solidFill>
                  <a:schemeClr val="bg1"/>
                </a:solidFill>
              </a:rPr>
              <a:t> </a:t>
            </a:r>
            <a:r>
              <a:rPr lang="en-US" sz="2000" dirty="0" err="1">
                <a:solidFill>
                  <a:schemeClr val="bg1"/>
                </a:solidFill>
              </a:rPr>
              <a:t>necesitamos</a:t>
            </a:r>
            <a:r>
              <a:rPr lang="en-US" sz="2000" dirty="0">
                <a:solidFill>
                  <a:schemeClr val="bg1"/>
                </a:solidFill>
              </a:rPr>
              <a:t> accede a </a:t>
            </a:r>
            <a:r>
              <a:rPr lang="en-US" sz="2000" dirty="0" err="1">
                <a:solidFill>
                  <a:schemeClr val="bg1"/>
                </a:solidFill>
              </a:rPr>
              <a:t>ellos</a:t>
            </a:r>
            <a:r>
              <a:rPr lang="en-US" sz="2000" dirty="0">
                <a:solidFill>
                  <a:schemeClr val="bg1"/>
                </a:solidFill>
              </a:rPr>
              <a:t>?</a:t>
            </a:r>
          </a:p>
        </p:txBody>
      </p:sp>
      <p:sp>
        <p:nvSpPr>
          <p:cNvPr id="6" name="Text Placeholder 2"/>
          <p:cNvSpPr txBox="1">
            <a:spLocks/>
          </p:cNvSpPr>
          <p:nvPr/>
        </p:nvSpPr>
        <p:spPr>
          <a:xfrm>
            <a:off x="4355646" y="3312438"/>
            <a:ext cx="3404507" cy="1869936"/>
          </a:xfrm>
          <a:prstGeom prst="rect">
            <a:avLst/>
          </a:prstGeom>
          <a:solidFill>
            <a:schemeClr val="accent2">
              <a:lumMod val="75000"/>
            </a:schemeClr>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400" dirty="0">
              <a:solidFill>
                <a:schemeClr val="bg1"/>
              </a:solidFill>
            </a:endParaRPr>
          </a:p>
          <a:p>
            <a:pPr marL="0" indent="0" algn="ctr">
              <a:buNone/>
            </a:pPr>
            <a:r>
              <a:rPr lang="en-US" sz="2400" dirty="0">
                <a:solidFill>
                  <a:schemeClr val="bg1"/>
                </a:solidFill>
              </a:rPr>
              <a:t>¿</a:t>
            </a:r>
            <a:r>
              <a:rPr lang="en-US" sz="2400" dirty="0" err="1">
                <a:solidFill>
                  <a:schemeClr val="bg1"/>
                </a:solidFill>
              </a:rPr>
              <a:t>Qué</a:t>
            </a:r>
            <a:r>
              <a:rPr lang="en-US" sz="2400" dirty="0">
                <a:solidFill>
                  <a:schemeClr val="bg1"/>
                </a:solidFill>
              </a:rPr>
              <a:t> </a:t>
            </a:r>
            <a:r>
              <a:rPr lang="en-US" sz="2400" dirty="0" err="1">
                <a:solidFill>
                  <a:schemeClr val="bg1"/>
                </a:solidFill>
              </a:rPr>
              <a:t>volumen</a:t>
            </a:r>
            <a:r>
              <a:rPr lang="en-US" sz="2400" dirty="0">
                <a:solidFill>
                  <a:schemeClr val="bg1"/>
                </a:solidFill>
              </a:rPr>
              <a:t> de </a:t>
            </a:r>
            <a:r>
              <a:rPr lang="en-US" sz="2400" dirty="0" err="1">
                <a:solidFill>
                  <a:schemeClr val="bg1"/>
                </a:solidFill>
              </a:rPr>
              <a:t>datos</a:t>
            </a:r>
            <a:r>
              <a:rPr lang="en-US" sz="2400" dirty="0">
                <a:solidFill>
                  <a:schemeClr val="bg1"/>
                </a:solidFill>
              </a:rPr>
              <a:t> </a:t>
            </a:r>
            <a:r>
              <a:rPr lang="en-US" sz="2400" dirty="0" err="1">
                <a:solidFill>
                  <a:schemeClr val="bg1"/>
                </a:solidFill>
              </a:rPr>
              <a:t>necesitaremos</a:t>
            </a:r>
            <a:r>
              <a:rPr lang="en-US" sz="2400" dirty="0">
                <a:solidFill>
                  <a:schemeClr val="bg1"/>
                </a:solidFill>
              </a:rPr>
              <a:t>?</a:t>
            </a:r>
          </a:p>
        </p:txBody>
      </p:sp>
      <p:sp>
        <p:nvSpPr>
          <p:cNvPr id="7" name="Text Placeholder 2"/>
          <p:cNvSpPr txBox="1">
            <a:spLocks/>
          </p:cNvSpPr>
          <p:nvPr/>
        </p:nvSpPr>
        <p:spPr>
          <a:xfrm>
            <a:off x="8298180" y="3296424"/>
            <a:ext cx="3451860" cy="1869936"/>
          </a:xfrm>
          <a:prstGeom prst="rect">
            <a:avLst/>
          </a:prstGeom>
          <a:solidFill>
            <a:schemeClr val="accent2">
              <a:lumMod val="50000"/>
            </a:schemeClr>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800" dirty="0">
              <a:solidFill>
                <a:schemeClr val="bg1"/>
              </a:solidFill>
            </a:endParaRPr>
          </a:p>
          <a:p>
            <a:pPr marL="0" indent="0" algn="ctr">
              <a:buNone/>
            </a:pPr>
            <a:r>
              <a:rPr lang="en-US" sz="2400" dirty="0">
                <a:solidFill>
                  <a:schemeClr val="bg1"/>
                </a:solidFill>
              </a:rPr>
              <a:t>¿Se </a:t>
            </a:r>
            <a:r>
              <a:rPr lang="en-US" sz="2400" dirty="0" err="1">
                <a:solidFill>
                  <a:schemeClr val="bg1"/>
                </a:solidFill>
              </a:rPr>
              <a:t>utilizan</a:t>
            </a:r>
            <a:r>
              <a:rPr lang="en-US" sz="2400" dirty="0">
                <a:solidFill>
                  <a:schemeClr val="bg1"/>
                </a:solidFill>
              </a:rPr>
              <a:t> / </a:t>
            </a:r>
            <a:r>
              <a:rPr lang="en-US" sz="2400" dirty="0" err="1">
                <a:solidFill>
                  <a:schemeClr val="bg1"/>
                </a:solidFill>
              </a:rPr>
              <a:t>necesitan</a:t>
            </a:r>
            <a:r>
              <a:rPr lang="en-US" sz="2400" dirty="0">
                <a:solidFill>
                  <a:schemeClr val="bg1"/>
                </a:solidFill>
              </a:rPr>
              <a:t> </a:t>
            </a:r>
            <a:r>
              <a:rPr lang="en-US" sz="2400" dirty="0" err="1">
                <a:solidFill>
                  <a:schemeClr val="bg1"/>
                </a:solidFill>
              </a:rPr>
              <a:t>datos</a:t>
            </a:r>
            <a:r>
              <a:rPr lang="en-US" sz="2400" dirty="0">
                <a:solidFill>
                  <a:schemeClr val="bg1"/>
                </a:solidFill>
              </a:rPr>
              <a:t> </a:t>
            </a:r>
            <a:r>
              <a:rPr lang="en-US" sz="2400" dirty="0" err="1">
                <a:solidFill>
                  <a:schemeClr val="bg1"/>
                </a:solidFill>
              </a:rPr>
              <a:t>binarios</a:t>
            </a:r>
            <a:r>
              <a:rPr lang="en-US" sz="2400" dirty="0">
                <a:solidFill>
                  <a:schemeClr val="bg1"/>
                </a:solidFill>
              </a:rPr>
              <a:t>?</a:t>
            </a:r>
          </a:p>
        </p:txBody>
      </p:sp>
    </p:spTree>
    <p:extLst>
      <p:ext uri="{BB962C8B-B14F-4D97-AF65-F5344CB8AC3E}">
        <p14:creationId xmlns:p14="http://schemas.microsoft.com/office/powerpoint/2010/main" val="528064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Opciones</a:t>
            </a:r>
            <a:r>
              <a:rPr lang="en-US" sz="4400" b="1" dirty="0">
                <a:solidFill>
                  <a:srgbClr val="00BCF2"/>
                </a:solidFill>
              </a:rPr>
              <a:t> de </a:t>
            </a:r>
            <a:r>
              <a:rPr lang="en-US" sz="4400" b="1" dirty="0" err="1">
                <a:solidFill>
                  <a:srgbClr val="00BCF2"/>
                </a:solidFill>
              </a:rPr>
              <a:t>almacenamiento</a:t>
            </a:r>
            <a:endParaRPr lang="en-US" sz="4400" dirty="0">
              <a:solidFill>
                <a:srgbClr val="00BCF2"/>
              </a:solidFill>
            </a:endParaRPr>
          </a:p>
        </p:txBody>
      </p:sp>
      <p:sp>
        <p:nvSpPr>
          <p:cNvPr id="12" name="Text Placeholder 2"/>
          <p:cNvSpPr txBox="1">
            <a:spLocks/>
          </p:cNvSpPr>
          <p:nvPr/>
        </p:nvSpPr>
        <p:spPr>
          <a:xfrm>
            <a:off x="500743" y="1189493"/>
            <a:ext cx="11424338" cy="54264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Azure </a:t>
            </a:r>
            <a:r>
              <a:rPr lang="en-US" sz="2800" dirty="0" err="1"/>
              <a:t>ofrece</a:t>
            </a:r>
            <a:r>
              <a:rPr lang="en-US" sz="2800" dirty="0"/>
              <a:t> </a:t>
            </a:r>
            <a:r>
              <a:rPr lang="en-US" sz="2800" dirty="0" err="1"/>
              <a:t>diferentes</a:t>
            </a:r>
            <a:r>
              <a:rPr lang="en-US" sz="2800" dirty="0"/>
              <a:t> </a:t>
            </a:r>
            <a:r>
              <a:rPr lang="en-US" sz="2800" dirty="0" err="1"/>
              <a:t>opciones</a:t>
            </a:r>
            <a:r>
              <a:rPr lang="en-US" sz="2800" dirty="0"/>
              <a:t> para </a:t>
            </a:r>
            <a:r>
              <a:rPr lang="en-US" sz="2800" dirty="0" err="1"/>
              <a:t>utilizar</a:t>
            </a:r>
            <a:r>
              <a:rPr lang="en-US" sz="2800" dirty="0"/>
              <a:t> </a:t>
            </a:r>
            <a:r>
              <a:rPr lang="en-US" sz="2800" dirty="0" err="1"/>
              <a:t>como</a:t>
            </a:r>
            <a:r>
              <a:rPr lang="en-US" sz="2800" dirty="0"/>
              <a:t> </a:t>
            </a:r>
            <a:r>
              <a:rPr lang="en-US" sz="2800" dirty="0" err="1"/>
              <a:t>almacenamiento</a:t>
            </a:r>
            <a:r>
              <a:rPr lang="en-US" sz="2800" dirty="0"/>
              <a:t> </a:t>
            </a:r>
            <a:r>
              <a:rPr lang="en-US" sz="2800" dirty="0" err="1"/>
              <a:t>en</a:t>
            </a:r>
            <a:r>
              <a:rPr lang="en-US" sz="2800" dirty="0"/>
              <a:t> </a:t>
            </a:r>
            <a:r>
              <a:rPr lang="en-US" sz="2800" dirty="0" err="1"/>
              <a:t>nuestras</a:t>
            </a:r>
            <a:r>
              <a:rPr lang="en-US" sz="2800" dirty="0"/>
              <a:t> Apps:</a:t>
            </a:r>
          </a:p>
          <a:p>
            <a:pPr marL="0" indent="0">
              <a:buNone/>
            </a:pPr>
            <a:endParaRPr lang="en-US" sz="2800" dirty="0"/>
          </a:p>
          <a:p>
            <a:r>
              <a:rPr lang="en-US" sz="2800" b="1" dirty="0"/>
              <a:t>Base de </a:t>
            </a:r>
            <a:r>
              <a:rPr lang="en-US" sz="2800" b="1" dirty="0" err="1"/>
              <a:t>datos</a:t>
            </a:r>
            <a:r>
              <a:rPr lang="en-US" sz="2800" b="1" dirty="0"/>
              <a:t> SQL (</a:t>
            </a:r>
            <a:r>
              <a:rPr lang="en-US" sz="2800" b="1" dirty="0" err="1"/>
              <a:t>relacional</a:t>
            </a:r>
            <a:r>
              <a:rPr lang="en-US" sz="2800" b="1" dirty="0"/>
              <a:t>)</a:t>
            </a:r>
            <a:r>
              <a:rPr lang="en-US" sz="2800" dirty="0"/>
              <a:t>: Base de </a:t>
            </a:r>
            <a:r>
              <a:rPr lang="en-US" sz="2800" dirty="0" err="1"/>
              <a:t>datos</a:t>
            </a:r>
            <a:r>
              <a:rPr lang="en-US" sz="2800" dirty="0"/>
              <a:t> SQL Server </a:t>
            </a:r>
            <a:r>
              <a:rPr lang="en-US" sz="2800" dirty="0" err="1"/>
              <a:t>tradicional</a:t>
            </a:r>
            <a:r>
              <a:rPr lang="en-US" sz="2800" dirty="0"/>
              <a:t> </a:t>
            </a:r>
            <a:r>
              <a:rPr lang="en-US" sz="2800" dirty="0" err="1"/>
              <a:t>basada</a:t>
            </a:r>
            <a:r>
              <a:rPr lang="en-US" sz="2800" dirty="0"/>
              <a:t> </a:t>
            </a:r>
            <a:r>
              <a:rPr lang="en-US" sz="2800" dirty="0" err="1"/>
              <a:t>en</a:t>
            </a:r>
            <a:r>
              <a:rPr lang="en-US" sz="2800" dirty="0"/>
              <a:t> un </a:t>
            </a:r>
            <a:r>
              <a:rPr lang="en-US" sz="2800" dirty="0" err="1"/>
              <a:t>conjunto</a:t>
            </a:r>
            <a:r>
              <a:rPr lang="en-US" sz="2800" dirty="0"/>
              <a:t> de </a:t>
            </a:r>
            <a:r>
              <a:rPr lang="en-US" sz="2800" dirty="0" err="1"/>
              <a:t>tablas</a:t>
            </a:r>
            <a:r>
              <a:rPr lang="en-US" sz="2800" dirty="0"/>
              <a:t> con </a:t>
            </a:r>
            <a:r>
              <a:rPr lang="en-US" sz="2800" dirty="0" err="1"/>
              <a:t>filas</a:t>
            </a:r>
            <a:r>
              <a:rPr lang="en-US" sz="2800" dirty="0"/>
              <a:t> y </a:t>
            </a:r>
            <a:r>
              <a:rPr lang="en-US" sz="2800" dirty="0" err="1"/>
              <a:t>columnas</a:t>
            </a:r>
            <a:r>
              <a:rPr lang="en-US" sz="2800" dirty="0"/>
              <a:t> </a:t>
            </a:r>
            <a:r>
              <a:rPr lang="en-US" sz="2800" dirty="0" err="1"/>
              <a:t>relacionadas</a:t>
            </a:r>
            <a:r>
              <a:rPr lang="en-US" sz="2800" dirty="0"/>
              <a:t> entre </a:t>
            </a:r>
            <a:r>
              <a:rPr lang="en-US" sz="2800" dirty="0" err="1"/>
              <a:t>sí</a:t>
            </a:r>
            <a:r>
              <a:rPr lang="en-US" sz="2800" dirty="0"/>
              <a:t>. Con </a:t>
            </a:r>
            <a:r>
              <a:rPr lang="en-US" sz="2800" dirty="0" err="1"/>
              <a:t>soporte</a:t>
            </a:r>
            <a:r>
              <a:rPr lang="en-US" sz="2800" dirty="0"/>
              <a:t> a </a:t>
            </a:r>
            <a:r>
              <a:rPr lang="en-US" sz="2800" dirty="0" err="1"/>
              <a:t>consultas</a:t>
            </a:r>
            <a:r>
              <a:rPr lang="en-US" sz="2800" dirty="0"/>
              <a:t> </a:t>
            </a:r>
            <a:r>
              <a:rPr lang="en-US" sz="2800" dirty="0" err="1"/>
              <a:t>comlejas</a:t>
            </a:r>
            <a:r>
              <a:rPr lang="en-US" sz="2800" dirty="0"/>
              <a:t>, </a:t>
            </a:r>
            <a:r>
              <a:rPr lang="en-US" sz="2800" dirty="0" err="1"/>
              <a:t>transacciones</a:t>
            </a:r>
            <a:r>
              <a:rPr lang="en-US" sz="2800" dirty="0"/>
              <a:t>, </a:t>
            </a:r>
            <a:r>
              <a:rPr lang="en-US" sz="2800" dirty="0" err="1"/>
              <a:t>índices</a:t>
            </a:r>
            <a:r>
              <a:rPr lang="en-US" sz="2800" dirty="0"/>
              <a:t>, </a:t>
            </a:r>
            <a:r>
              <a:rPr lang="en-US" sz="2800" dirty="0" err="1"/>
              <a:t>procedimientos</a:t>
            </a:r>
            <a:r>
              <a:rPr lang="en-US" sz="2800" dirty="0"/>
              <a:t> </a:t>
            </a:r>
            <a:r>
              <a:rPr lang="en-US" sz="2800" dirty="0" err="1"/>
              <a:t>almacenados</a:t>
            </a:r>
            <a:r>
              <a:rPr lang="en-US" sz="2800" dirty="0"/>
              <a:t>, etc. </a:t>
            </a:r>
          </a:p>
          <a:p>
            <a:r>
              <a:rPr lang="en-US" sz="2800" b="1" dirty="0" err="1"/>
              <a:t>Tablas</a:t>
            </a:r>
            <a:r>
              <a:rPr lang="en-US" sz="2800" b="1" dirty="0"/>
              <a:t> (NoSQL)</a:t>
            </a:r>
            <a:r>
              <a:rPr lang="en-US" sz="2800" dirty="0"/>
              <a:t>: </a:t>
            </a:r>
            <a:r>
              <a:rPr lang="en-US" sz="2800" dirty="0" err="1"/>
              <a:t>Datos</a:t>
            </a:r>
            <a:r>
              <a:rPr lang="en-US" sz="2800" dirty="0"/>
              <a:t> NoSQL </a:t>
            </a:r>
            <a:r>
              <a:rPr lang="en-US" sz="2800" dirty="0" err="1"/>
              <a:t>rápido</a:t>
            </a:r>
            <a:r>
              <a:rPr lang="en-US" sz="2800" dirty="0"/>
              <a:t> e </a:t>
            </a:r>
            <a:r>
              <a:rPr lang="en-US" sz="2800" dirty="0" err="1"/>
              <a:t>indexado</a:t>
            </a:r>
            <a:r>
              <a:rPr lang="en-US" sz="2800" dirty="0"/>
              <a:t>. </a:t>
            </a:r>
            <a:r>
              <a:rPr lang="en-US" sz="2800" dirty="0" err="1"/>
              <a:t>Tiene</a:t>
            </a:r>
            <a:r>
              <a:rPr lang="en-US" sz="2800" dirty="0"/>
              <a:t> un </a:t>
            </a:r>
            <a:r>
              <a:rPr lang="en-US" sz="2800" dirty="0" err="1"/>
              <a:t>coste</a:t>
            </a:r>
            <a:r>
              <a:rPr lang="en-US" sz="2800" dirty="0"/>
              <a:t> inferior a SQL con un </a:t>
            </a:r>
            <a:r>
              <a:rPr lang="en-US" sz="2800" dirty="0" err="1"/>
              <a:t>volumen</a:t>
            </a:r>
            <a:r>
              <a:rPr lang="en-US" sz="2800" dirty="0"/>
              <a:t> de </a:t>
            </a:r>
            <a:r>
              <a:rPr lang="en-US" sz="2800" dirty="0" err="1"/>
              <a:t>datos</a:t>
            </a:r>
            <a:r>
              <a:rPr lang="en-US" sz="2800" dirty="0"/>
              <a:t> similar.</a:t>
            </a:r>
          </a:p>
          <a:p>
            <a:r>
              <a:rPr lang="en-US" sz="2800" b="1" dirty="0"/>
              <a:t>Blob</a:t>
            </a:r>
            <a:r>
              <a:rPr lang="en-US" sz="2800" dirty="0"/>
              <a:t>: </a:t>
            </a:r>
            <a:r>
              <a:rPr lang="en-US" sz="2800" dirty="0" err="1"/>
              <a:t>Almacenamiento</a:t>
            </a:r>
            <a:r>
              <a:rPr lang="en-US" sz="2800" dirty="0"/>
              <a:t> de gran </a:t>
            </a:r>
            <a:r>
              <a:rPr lang="en-US" sz="2800" dirty="0" err="1"/>
              <a:t>capacidad</a:t>
            </a:r>
            <a:r>
              <a:rPr lang="en-US" sz="2800" dirty="0"/>
              <a:t> no </a:t>
            </a:r>
            <a:r>
              <a:rPr lang="en-US" sz="2800" dirty="0" err="1"/>
              <a:t>estructurado</a:t>
            </a:r>
            <a:r>
              <a:rPr lang="en-US" sz="2800" dirty="0"/>
              <a:t>. </a:t>
            </a:r>
            <a:r>
              <a:rPr lang="en-US" sz="2800" dirty="0" err="1"/>
              <a:t>Habitualmente</a:t>
            </a:r>
            <a:r>
              <a:rPr lang="en-US" sz="2800" dirty="0"/>
              <a:t> </a:t>
            </a:r>
            <a:r>
              <a:rPr lang="en-US" sz="2800" dirty="0" err="1"/>
              <a:t>utilizado</a:t>
            </a:r>
            <a:r>
              <a:rPr lang="en-US" sz="2800" dirty="0"/>
              <a:t> para </a:t>
            </a:r>
            <a:r>
              <a:rPr lang="en-US" sz="2800" dirty="0" err="1"/>
              <a:t>almacenar</a:t>
            </a:r>
            <a:r>
              <a:rPr lang="en-US" sz="2800" dirty="0"/>
              <a:t> </a:t>
            </a:r>
            <a:r>
              <a:rPr lang="en-US" sz="2800" dirty="0" err="1"/>
              <a:t>recursos</a:t>
            </a:r>
            <a:r>
              <a:rPr lang="en-US" sz="2800" dirty="0"/>
              <a:t> (</a:t>
            </a:r>
            <a:r>
              <a:rPr lang="en-US" sz="2800" dirty="0" err="1"/>
              <a:t>imágenes</a:t>
            </a:r>
            <a:r>
              <a:rPr lang="en-US" sz="2800" dirty="0"/>
              <a:t>, etc.).</a:t>
            </a:r>
          </a:p>
          <a:p>
            <a:endParaRPr lang="en-US" sz="2800" dirty="0"/>
          </a:p>
          <a:p>
            <a:pPr marL="0" indent="0">
              <a:buNone/>
            </a:pPr>
            <a:endParaRPr lang="en-US" sz="2800" dirty="0"/>
          </a:p>
        </p:txBody>
      </p:sp>
    </p:spTree>
    <p:extLst>
      <p:ext uri="{BB962C8B-B14F-4D97-AF65-F5344CB8AC3E}">
        <p14:creationId xmlns:p14="http://schemas.microsoft.com/office/powerpoint/2010/main" val="33586696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Crear</a:t>
            </a:r>
            <a:r>
              <a:rPr lang="en-US" sz="4400" b="1" dirty="0">
                <a:solidFill>
                  <a:srgbClr val="00BCF2"/>
                </a:solidFill>
              </a:rPr>
              <a:t> </a:t>
            </a:r>
            <a:r>
              <a:rPr lang="en-US" sz="4400" b="1" dirty="0" err="1">
                <a:solidFill>
                  <a:srgbClr val="00BCF2"/>
                </a:solidFill>
              </a:rPr>
              <a:t>una</a:t>
            </a:r>
            <a:r>
              <a:rPr lang="en-US" sz="4400" b="1" dirty="0">
                <a:solidFill>
                  <a:srgbClr val="00BCF2"/>
                </a:solidFill>
              </a:rPr>
              <a:t> base de </a:t>
            </a:r>
            <a:r>
              <a:rPr lang="en-US" sz="4400" b="1" dirty="0" err="1">
                <a:solidFill>
                  <a:srgbClr val="00BCF2"/>
                </a:solidFill>
              </a:rPr>
              <a:t>datos</a:t>
            </a:r>
            <a:r>
              <a:rPr lang="en-US" sz="4400" b="1" dirty="0">
                <a:solidFill>
                  <a:srgbClr val="00BCF2"/>
                </a:solidFill>
              </a:rPr>
              <a:t> SQL </a:t>
            </a:r>
            <a:r>
              <a:rPr lang="en-US" sz="4400" b="1" dirty="0" err="1">
                <a:solidFill>
                  <a:srgbClr val="00BCF2"/>
                </a:solidFill>
              </a:rPr>
              <a:t>en</a:t>
            </a:r>
            <a:r>
              <a:rPr lang="en-US" sz="4400" b="1" dirty="0">
                <a:solidFill>
                  <a:srgbClr val="00BCF2"/>
                </a:solidFill>
              </a:rPr>
              <a:t> Azure</a:t>
            </a:r>
            <a:endParaRPr lang="en-US" sz="4400" dirty="0">
              <a:solidFill>
                <a:srgbClr val="00BCF2"/>
              </a:solidFill>
            </a:endParaRPr>
          </a:p>
        </p:txBody>
      </p:sp>
      <p:pic>
        <p:nvPicPr>
          <p:cNvPr id="2" name="Imagen 1"/>
          <p:cNvPicPr>
            <a:picLocks noChangeAspect="1"/>
          </p:cNvPicPr>
          <p:nvPr/>
        </p:nvPicPr>
        <p:blipFill>
          <a:blip r:embed="rId3"/>
          <a:stretch>
            <a:fillRect/>
          </a:stretch>
        </p:blipFill>
        <p:spPr>
          <a:xfrm>
            <a:off x="2713051" y="1092010"/>
            <a:ext cx="6768220" cy="5765990"/>
          </a:xfrm>
          <a:prstGeom prst="rect">
            <a:avLst/>
          </a:prstGeom>
        </p:spPr>
      </p:pic>
    </p:spTree>
    <p:extLst>
      <p:ext uri="{BB962C8B-B14F-4D97-AF65-F5344CB8AC3E}">
        <p14:creationId xmlns:p14="http://schemas.microsoft.com/office/powerpoint/2010/main" val="288764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Añadir</a:t>
            </a:r>
            <a:r>
              <a:rPr lang="en-US" sz="4400" b="1" dirty="0">
                <a:solidFill>
                  <a:srgbClr val="00BCF2"/>
                </a:solidFill>
              </a:rPr>
              <a:t> base de </a:t>
            </a:r>
            <a:r>
              <a:rPr lang="en-US" sz="4400" b="1" dirty="0" err="1">
                <a:solidFill>
                  <a:srgbClr val="00BCF2"/>
                </a:solidFill>
              </a:rPr>
              <a:t>datos</a:t>
            </a:r>
            <a:r>
              <a:rPr lang="en-US" sz="4400" b="1" dirty="0">
                <a:solidFill>
                  <a:srgbClr val="00BCF2"/>
                </a:solidFill>
              </a:rPr>
              <a:t> SQL a Mobile App</a:t>
            </a:r>
            <a:endParaRPr lang="en-US" sz="4400" dirty="0">
              <a:solidFill>
                <a:srgbClr val="00BCF2"/>
              </a:solidFill>
            </a:endParaRPr>
          </a:p>
        </p:txBody>
      </p:sp>
      <p:sp>
        <p:nvSpPr>
          <p:cNvPr id="12" name="Text Placeholder 2"/>
          <p:cNvSpPr txBox="1">
            <a:spLocks/>
          </p:cNvSpPr>
          <p:nvPr/>
        </p:nvSpPr>
        <p:spPr>
          <a:xfrm>
            <a:off x="500743" y="1189493"/>
            <a:ext cx="4161385"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a:t>Desde</a:t>
            </a:r>
            <a:r>
              <a:rPr lang="en-US" sz="2800" dirty="0"/>
              <a:t> las </a:t>
            </a:r>
            <a:r>
              <a:rPr lang="en-US" sz="2800" dirty="0" err="1"/>
              <a:t>opciones</a:t>
            </a:r>
            <a:r>
              <a:rPr lang="en-US" sz="2800" dirty="0"/>
              <a:t> de </a:t>
            </a:r>
            <a:r>
              <a:rPr lang="en-US" sz="2800" dirty="0" err="1"/>
              <a:t>configuración</a:t>
            </a:r>
            <a:r>
              <a:rPr lang="en-US" sz="2800" dirty="0"/>
              <a:t> </a:t>
            </a:r>
            <a:r>
              <a:rPr lang="en-US" sz="2800" dirty="0" err="1"/>
              <a:t>disponibles</a:t>
            </a:r>
            <a:r>
              <a:rPr lang="en-US" sz="2800" dirty="0"/>
              <a:t> </a:t>
            </a:r>
            <a:r>
              <a:rPr lang="en-US" sz="2800" dirty="0" err="1"/>
              <a:t>en</a:t>
            </a:r>
            <a:r>
              <a:rPr lang="en-US" sz="2800" dirty="0"/>
              <a:t> el Mobile App, </a:t>
            </a:r>
            <a:r>
              <a:rPr lang="en-US" sz="2800" dirty="0" err="1"/>
              <a:t>accedemos</a:t>
            </a:r>
            <a:r>
              <a:rPr lang="en-US" sz="2800" dirty="0"/>
              <a:t> a la </a:t>
            </a:r>
            <a:r>
              <a:rPr lang="en-US" sz="2800" dirty="0" err="1"/>
              <a:t>opción</a:t>
            </a:r>
            <a:r>
              <a:rPr lang="en-US" sz="2800" dirty="0"/>
              <a:t> </a:t>
            </a:r>
            <a:r>
              <a:rPr lang="en-US" sz="2800" b="1" dirty="0" err="1"/>
              <a:t>Conexiones</a:t>
            </a:r>
            <a:r>
              <a:rPr lang="en-US" sz="2800" b="1" dirty="0"/>
              <a:t> de </a:t>
            </a:r>
            <a:r>
              <a:rPr lang="en-US" sz="2800" b="1" dirty="0" err="1"/>
              <a:t>datos</a:t>
            </a:r>
            <a:r>
              <a:rPr lang="en-US" sz="2800" dirty="0"/>
              <a:t>.</a:t>
            </a:r>
          </a:p>
          <a:p>
            <a:r>
              <a:rPr lang="en-US" sz="2800" dirty="0"/>
              <a:t>Se </a:t>
            </a:r>
            <a:r>
              <a:rPr lang="en-US" sz="2800" dirty="0" err="1"/>
              <a:t>debe</a:t>
            </a:r>
            <a:r>
              <a:rPr lang="en-US" sz="2800" dirty="0"/>
              <a:t> </a:t>
            </a:r>
            <a:r>
              <a:rPr lang="en-US" sz="2800" dirty="0" err="1"/>
              <a:t>crear</a:t>
            </a:r>
            <a:r>
              <a:rPr lang="en-US" sz="2800" dirty="0"/>
              <a:t> </a:t>
            </a:r>
            <a:r>
              <a:rPr lang="en-US" sz="2800" dirty="0" err="1"/>
              <a:t>una</a:t>
            </a:r>
            <a:r>
              <a:rPr lang="en-US" sz="2800" dirty="0"/>
              <a:t> </a:t>
            </a:r>
            <a:r>
              <a:rPr lang="en-US" sz="2800" dirty="0" err="1"/>
              <a:t>cadena</a:t>
            </a:r>
            <a:r>
              <a:rPr lang="en-US" sz="2800" dirty="0"/>
              <a:t> de </a:t>
            </a:r>
            <a:r>
              <a:rPr lang="en-US" sz="2800" dirty="0" err="1"/>
              <a:t>conexión</a:t>
            </a:r>
            <a:r>
              <a:rPr lang="en-US" sz="2800" dirty="0"/>
              <a:t>.</a:t>
            </a:r>
          </a:p>
          <a:p>
            <a:pPr marL="0" indent="0">
              <a:buNone/>
            </a:pPr>
            <a:endParaRPr lang="en-US" sz="2800" dirty="0"/>
          </a:p>
        </p:txBody>
      </p:sp>
      <p:pic>
        <p:nvPicPr>
          <p:cNvPr id="2" name="Imagen 1"/>
          <p:cNvPicPr>
            <a:picLocks noChangeAspect="1"/>
          </p:cNvPicPr>
          <p:nvPr/>
        </p:nvPicPr>
        <p:blipFill>
          <a:blip r:embed="rId3"/>
          <a:stretch>
            <a:fillRect/>
          </a:stretch>
        </p:blipFill>
        <p:spPr>
          <a:xfrm>
            <a:off x="5289176" y="1123908"/>
            <a:ext cx="6902824" cy="5734092"/>
          </a:xfrm>
          <a:prstGeom prst="rect">
            <a:avLst/>
          </a:prstGeom>
        </p:spPr>
      </p:pic>
    </p:spTree>
    <p:extLst>
      <p:ext uri="{BB962C8B-B14F-4D97-AF65-F5344CB8AC3E}">
        <p14:creationId xmlns:p14="http://schemas.microsoft.com/office/powerpoint/2010/main" val="1064273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itle 1"/>
          <p:cNvSpPr txBox="1">
            <a:spLocks/>
          </p:cNvSpPr>
          <p:nvPr/>
        </p:nvSpPr>
        <p:spPr>
          <a:xfrm>
            <a:off x="269241" y="2979231"/>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sz="4400" b="1" dirty="0" err="1">
                <a:solidFill>
                  <a:schemeClr val="bg1"/>
                </a:solidFill>
              </a:rPr>
              <a:t>Easy</a:t>
            </a:r>
            <a:r>
              <a:rPr lang="es-ES" sz="4400" b="1" dirty="0">
                <a:solidFill>
                  <a:schemeClr val="bg1"/>
                </a:solidFill>
              </a:rPr>
              <a:t> </a:t>
            </a:r>
            <a:r>
              <a:rPr lang="es-ES" sz="4400" b="1" dirty="0" err="1">
                <a:solidFill>
                  <a:schemeClr val="bg1"/>
                </a:solidFill>
              </a:rPr>
              <a:t>Tables</a:t>
            </a:r>
            <a:endParaRPr lang="es-ES" sz="4400" b="1" dirty="0">
              <a:solidFill>
                <a:schemeClr val="bg1"/>
              </a:solidFill>
            </a:endParaRPr>
          </a:p>
        </p:txBody>
      </p:sp>
    </p:spTree>
    <p:extLst>
      <p:ext uri="{BB962C8B-B14F-4D97-AF65-F5344CB8AC3E}">
        <p14:creationId xmlns:p14="http://schemas.microsoft.com/office/powerpoint/2010/main" val="203314004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Tablas</a:t>
            </a:r>
            <a:endParaRPr lang="en-US" sz="4400" dirty="0">
              <a:solidFill>
                <a:srgbClr val="00BCF2"/>
              </a:solidFill>
            </a:endParaRPr>
          </a:p>
        </p:txBody>
      </p:sp>
      <p:sp>
        <p:nvSpPr>
          <p:cNvPr id="12" name="Text Placeholder 2"/>
          <p:cNvSpPr txBox="1">
            <a:spLocks/>
          </p:cNvSpPr>
          <p:nvPr/>
        </p:nvSpPr>
        <p:spPr>
          <a:xfrm>
            <a:off x="500743" y="1189493"/>
            <a:ext cx="11424338"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err="1"/>
              <a:t>Dependiendo</a:t>
            </a:r>
            <a:r>
              <a:rPr lang="en-US" sz="2800" dirty="0"/>
              <a:t> del </a:t>
            </a:r>
            <a:r>
              <a:rPr lang="en-US" sz="2800" dirty="0" err="1"/>
              <a:t>tipo</a:t>
            </a:r>
            <a:r>
              <a:rPr lang="en-US" sz="2800" dirty="0"/>
              <a:t> de </a:t>
            </a:r>
            <a:r>
              <a:rPr lang="en-US" sz="2800" dirty="0" err="1"/>
              <a:t>servicio</a:t>
            </a:r>
            <a:r>
              <a:rPr lang="en-US" sz="2800" dirty="0"/>
              <a:t>, el </a:t>
            </a:r>
            <a:r>
              <a:rPr lang="en-US" sz="2800" dirty="0" err="1"/>
              <a:t>proceso</a:t>
            </a:r>
            <a:r>
              <a:rPr lang="en-US" sz="2800" dirty="0"/>
              <a:t> para </a:t>
            </a:r>
            <a:r>
              <a:rPr lang="en-US" sz="2800" dirty="0" err="1"/>
              <a:t>añadir</a:t>
            </a:r>
            <a:r>
              <a:rPr lang="en-US" sz="2800" dirty="0"/>
              <a:t> </a:t>
            </a:r>
            <a:r>
              <a:rPr lang="en-US" sz="2800" dirty="0" err="1"/>
              <a:t>una</a:t>
            </a:r>
            <a:r>
              <a:rPr lang="en-US" sz="2800" dirty="0"/>
              <a:t> </a:t>
            </a:r>
            <a:r>
              <a:rPr lang="en-US" sz="2800" dirty="0" err="1"/>
              <a:t>nueva</a:t>
            </a:r>
            <a:r>
              <a:rPr lang="en-US" sz="2800" dirty="0"/>
              <a:t> </a:t>
            </a:r>
            <a:r>
              <a:rPr lang="en-US" sz="2800" dirty="0" err="1"/>
              <a:t>tabla</a:t>
            </a:r>
            <a:r>
              <a:rPr lang="en-US" sz="2800" dirty="0"/>
              <a:t> </a:t>
            </a:r>
            <a:r>
              <a:rPr lang="en-US" sz="2800" dirty="0" err="1"/>
              <a:t>es</a:t>
            </a:r>
            <a:r>
              <a:rPr lang="en-US" sz="2800" dirty="0"/>
              <a:t> </a:t>
            </a:r>
            <a:r>
              <a:rPr lang="en-US" sz="2800" dirty="0" err="1"/>
              <a:t>diferente</a:t>
            </a:r>
            <a:r>
              <a:rPr lang="en-US" sz="2800" dirty="0"/>
              <a:t>. Sin embargo, de </a:t>
            </a:r>
            <a:r>
              <a:rPr lang="en-US" sz="2800" dirty="0" err="1"/>
              <a:t>cara</a:t>
            </a:r>
            <a:r>
              <a:rPr lang="en-US" sz="2800" dirty="0"/>
              <a:t> a </a:t>
            </a:r>
            <a:r>
              <a:rPr lang="en-US" sz="2800" dirty="0" err="1"/>
              <a:t>los</a:t>
            </a:r>
            <a:r>
              <a:rPr lang="en-US" sz="2800" dirty="0"/>
              <a:t> endpoints </a:t>
            </a:r>
            <a:r>
              <a:rPr lang="en-US" sz="2800" dirty="0" err="1"/>
              <a:t>expuestos</a:t>
            </a:r>
            <a:r>
              <a:rPr lang="en-US" sz="2800" dirty="0"/>
              <a:t> no hay </a:t>
            </a:r>
            <a:r>
              <a:rPr lang="en-US" sz="2800" dirty="0" err="1"/>
              <a:t>diferencias</a:t>
            </a:r>
            <a:r>
              <a:rPr lang="en-US" sz="2800" dirty="0"/>
              <a:t>.</a:t>
            </a:r>
          </a:p>
          <a:p>
            <a:r>
              <a:rPr lang="en-US" sz="2800" b="1" dirty="0"/>
              <a:t>Node.js</a:t>
            </a:r>
            <a:r>
              <a:rPr lang="en-US" sz="2800" dirty="0"/>
              <a:t>: </a:t>
            </a:r>
            <a:r>
              <a:rPr lang="en-US" sz="2800" dirty="0" err="1"/>
              <a:t>Incluye</a:t>
            </a:r>
            <a:r>
              <a:rPr lang="en-US" sz="2800" dirty="0"/>
              <a:t> </a:t>
            </a:r>
            <a:r>
              <a:rPr lang="en-US" sz="2800" dirty="0" err="1"/>
              <a:t>una</a:t>
            </a:r>
            <a:r>
              <a:rPr lang="en-US" sz="2800" dirty="0"/>
              <a:t> </a:t>
            </a:r>
            <a:r>
              <a:rPr lang="en-US" sz="2800" dirty="0" err="1"/>
              <a:t>opación</a:t>
            </a:r>
            <a:r>
              <a:rPr lang="en-US" sz="2800" dirty="0"/>
              <a:t> que NO require </a:t>
            </a:r>
            <a:r>
              <a:rPr lang="en-US" sz="2800" dirty="0" err="1"/>
              <a:t>código</a:t>
            </a:r>
            <a:r>
              <a:rPr lang="en-US" sz="2800" dirty="0"/>
              <a:t> y se </a:t>
            </a:r>
            <a:r>
              <a:rPr lang="en-US" sz="2800" dirty="0" err="1"/>
              <a:t>puede</a:t>
            </a:r>
            <a:r>
              <a:rPr lang="en-US" sz="2800" dirty="0"/>
              <a:t> </a:t>
            </a:r>
            <a:r>
              <a:rPr lang="en-US" sz="2800" dirty="0" err="1"/>
              <a:t>gestionar</a:t>
            </a:r>
            <a:r>
              <a:rPr lang="en-US" sz="2800" dirty="0"/>
              <a:t> </a:t>
            </a:r>
            <a:r>
              <a:rPr lang="en-US" sz="2800" dirty="0" err="1"/>
              <a:t>totalmente</a:t>
            </a:r>
            <a:r>
              <a:rPr lang="en-US" sz="2800" dirty="0"/>
              <a:t> </a:t>
            </a:r>
            <a:r>
              <a:rPr lang="en-US" sz="2800" dirty="0" err="1"/>
              <a:t>desde</a:t>
            </a:r>
            <a:r>
              <a:rPr lang="en-US" sz="2800" dirty="0"/>
              <a:t> el portal. </a:t>
            </a:r>
            <a:r>
              <a:rPr lang="en-US" sz="2800" dirty="0" err="1"/>
              <a:t>Incluye</a:t>
            </a:r>
            <a:r>
              <a:rPr lang="en-US" sz="2800" dirty="0"/>
              <a:t> </a:t>
            </a:r>
            <a:r>
              <a:rPr lang="en-US" sz="2800" dirty="0" err="1"/>
              <a:t>opciones</a:t>
            </a:r>
            <a:r>
              <a:rPr lang="en-US" sz="2800" dirty="0"/>
              <a:t> </a:t>
            </a:r>
            <a:r>
              <a:rPr lang="en-US" sz="2800" dirty="0" err="1"/>
              <a:t>básicas</a:t>
            </a:r>
            <a:r>
              <a:rPr lang="en-US" sz="2800" dirty="0"/>
              <a:t> de extension para las </a:t>
            </a:r>
            <a:r>
              <a:rPr lang="en-US" sz="2800" dirty="0" err="1"/>
              <a:t>operaciones</a:t>
            </a:r>
            <a:r>
              <a:rPr lang="en-US" sz="2800" dirty="0"/>
              <a:t> </a:t>
            </a:r>
            <a:r>
              <a:rPr lang="en-US" sz="2800" dirty="0" err="1"/>
              <a:t>básicas</a:t>
            </a:r>
            <a:r>
              <a:rPr lang="en-US" sz="2800" dirty="0"/>
              <a:t> de CRUD (leer, </a:t>
            </a:r>
            <a:r>
              <a:rPr lang="en-US" sz="2800" dirty="0" err="1"/>
              <a:t>insertar</a:t>
            </a:r>
            <a:r>
              <a:rPr lang="en-US" sz="2800" dirty="0"/>
              <a:t>, </a:t>
            </a:r>
            <a:r>
              <a:rPr lang="en-US" sz="2800" dirty="0" err="1"/>
              <a:t>actualizar</a:t>
            </a:r>
            <a:r>
              <a:rPr lang="en-US" sz="2800" dirty="0"/>
              <a:t> y </a:t>
            </a:r>
            <a:r>
              <a:rPr lang="en-US" sz="2800" dirty="0" err="1"/>
              <a:t>eliminar</a:t>
            </a:r>
            <a:r>
              <a:rPr lang="en-US" sz="2800" dirty="0"/>
              <a:t>).</a:t>
            </a:r>
          </a:p>
          <a:p>
            <a:r>
              <a:rPr lang="en-US" sz="2800" b="1" dirty="0"/>
              <a:t>ASP.NET</a:t>
            </a:r>
            <a:r>
              <a:rPr lang="en-US" sz="2800" dirty="0"/>
              <a:t>: </a:t>
            </a:r>
            <a:r>
              <a:rPr lang="en-US" sz="2800" dirty="0" err="1"/>
              <a:t>Requiere</a:t>
            </a:r>
            <a:r>
              <a:rPr lang="en-US" sz="2800" dirty="0"/>
              <a:t> un </a:t>
            </a:r>
            <a:r>
              <a:rPr lang="en-US" sz="2800" dirty="0" err="1"/>
              <a:t>controlador</a:t>
            </a:r>
            <a:r>
              <a:rPr lang="en-US" sz="2800" dirty="0"/>
              <a:t> </a:t>
            </a:r>
            <a:r>
              <a:rPr lang="en-US" sz="2800" dirty="0" err="1"/>
              <a:t>desarrollado</a:t>
            </a:r>
            <a:r>
              <a:rPr lang="en-US" sz="2800" dirty="0"/>
              <a:t> para accede a la base de </a:t>
            </a:r>
            <a:r>
              <a:rPr lang="en-US" sz="2800" dirty="0" err="1"/>
              <a:t>datos</a:t>
            </a:r>
            <a:r>
              <a:rPr lang="en-US" sz="2800" dirty="0"/>
              <a:t> y </a:t>
            </a:r>
            <a:r>
              <a:rPr lang="en-US" sz="2800" dirty="0" err="1"/>
              <a:t>exponer</a:t>
            </a:r>
            <a:r>
              <a:rPr lang="en-US" sz="2800" dirty="0"/>
              <a:t> un endpoint RESTful. </a:t>
            </a:r>
            <a:r>
              <a:rPr lang="en-US" sz="2800" dirty="0" err="1"/>
              <a:t>Otorga</a:t>
            </a:r>
            <a:r>
              <a:rPr lang="en-US" sz="2800" dirty="0"/>
              <a:t> control absolute </a:t>
            </a:r>
            <a:r>
              <a:rPr lang="en-US" sz="2800" dirty="0" err="1"/>
              <a:t>sobre</a:t>
            </a:r>
            <a:r>
              <a:rPr lang="en-US" sz="2800" dirty="0"/>
              <a:t> el endpoint y la </a:t>
            </a:r>
            <a:r>
              <a:rPr lang="en-US" sz="2800" dirty="0" err="1"/>
              <a:t>lógica</a:t>
            </a:r>
            <a:r>
              <a:rPr lang="en-US" sz="2800" dirty="0"/>
              <a:t> </a:t>
            </a:r>
            <a:r>
              <a:rPr lang="en-US" sz="2800" dirty="0" err="1"/>
              <a:t>correspondiente</a:t>
            </a:r>
            <a:r>
              <a:rPr lang="en-US" sz="2800" dirty="0"/>
              <a:t> a la </a:t>
            </a:r>
            <a:r>
              <a:rPr lang="en-US" sz="2800" dirty="0" err="1"/>
              <a:t>parte</a:t>
            </a:r>
            <a:r>
              <a:rPr lang="en-US" sz="2800" dirty="0"/>
              <a:t> del </a:t>
            </a:r>
            <a:r>
              <a:rPr lang="en-US" sz="2800" dirty="0" err="1"/>
              <a:t>servidor</a:t>
            </a:r>
            <a:r>
              <a:rPr lang="en-US" sz="2800" dirty="0"/>
              <a:t>.</a:t>
            </a:r>
          </a:p>
          <a:p>
            <a:pPr marL="0" indent="0">
              <a:buNone/>
            </a:pPr>
            <a:endParaRPr lang="en-US" sz="2800" dirty="0"/>
          </a:p>
        </p:txBody>
      </p:sp>
    </p:spTree>
    <p:extLst>
      <p:ext uri="{BB962C8B-B14F-4D97-AF65-F5344CB8AC3E}">
        <p14:creationId xmlns:p14="http://schemas.microsoft.com/office/powerpoint/2010/main" val="27433971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4030" y="1084290"/>
            <a:ext cx="11086816"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8511256" cy="3732444"/>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bg2">
                    <a:lumMod val="25000"/>
                  </a:schemeClr>
                </a:solidFill>
              </a:rPr>
              <a:t>Developer Plain Concepts</a:t>
            </a:r>
            <a:endParaRPr lang="en-US" sz="2400" i="1" dirty="0">
              <a:solidFill>
                <a:schemeClr val="bg2">
                  <a:lumMod val="25000"/>
                </a:schemeClr>
              </a:solidFill>
            </a:endParaRPr>
          </a:p>
          <a:p>
            <a:r>
              <a:rPr lang="en-US" sz="2400" dirty="0">
                <a:solidFill>
                  <a:schemeClr val="bg2">
                    <a:lumMod val="25000"/>
                  </a:schemeClr>
                </a:solidFill>
              </a:rPr>
              <a:t>Microsoft MVP Windows Platform Development &amp; Visual Studio Tools</a:t>
            </a:r>
          </a:p>
          <a:p>
            <a:r>
              <a:rPr lang="en-US" sz="2400" dirty="0">
                <a:solidFill>
                  <a:schemeClr val="bg2">
                    <a:lumMod val="25000"/>
                  </a:schemeClr>
                </a:solidFill>
              </a:rPr>
              <a:t>Xamarin MVP</a:t>
            </a:r>
          </a:p>
          <a:p>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r>
              <a:rPr lang="en-US" sz="2000" dirty="0">
                <a:solidFill>
                  <a:schemeClr val="bg2">
                    <a:lumMod val="25000"/>
                  </a:schemeClr>
                </a:solidFill>
              </a:rPr>
              <a:t> </a:t>
            </a: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stretch>
            <a:fillRect/>
          </a:stretch>
        </p:blipFill>
        <p:spPr>
          <a:xfrm>
            <a:off x="9005286" y="1084290"/>
            <a:ext cx="2575560" cy="2575560"/>
          </a:xfrm>
          <a:prstGeom prst="rect">
            <a:avLst/>
          </a:prstGeom>
        </p:spPr>
      </p:pic>
    </p:spTree>
    <p:extLst>
      <p:ext uri="{BB962C8B-B14F-4D97-AF65-F5344CB8AC3E}">
        <p14:creationId xmlns:p14="http://schemas.microsoft.com/office/powerpoint/2010/main" val="2395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Tablas</a:t>
            </a:r>
            <a:r>
              <a:rPr lang="en-US" sz="4400" b="1" dirty="0">
                <a:solidFill>
                  <a:srgbClr val="00BCF2"/>
                </a:solidFill>
              </a:rPr>
              <a:t> </a:t>
            </a:r>
            <a:r>
              <a:rPr lang="en-US" sz="4400" b="1" dirty="0" err="1">
                <a:solidFill>
                  <a:srgbClr val="00BCF2"/>
                </a:solidFill>
              </a:rPr>
              <a:t>en</a:t>
            </a:r>
            <a:r>
              <a:rPr lang="en-US" sz="4400" b="1" dirty="0">
                <a:solidFill>
                  <a:srgbClr val="00BCF2"/>
                </a:solidFill>
              </a:rPr>
              <a:t> backend node.js</a:t>
            </a:r>
            <a:endParaRPr lang="en-US" sz="4400" dirty="0">
              <a:solidFill>
                <a:srgbClr val="00BCF2"/>
              </a:solidFill>
            </a:endParaRPr>
          </a:p>
        </p:txBody>
      </p:sp>
      <p:sp>
        <p:nvSpPr>
          <p:cNvPr id="12" name="Text Placeholder 2"/>
          <p:cNvSpPr txBox="1">
            <a:spLocks/>
          </p:cNvSpPr>
          <p:nvPr/>
        </p:nvSpPr>
        <p:spPr>
          <a:xfrm>
            <a:off x="500743" y="1189493"/>
            <a:ext cx="11424338"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Node.js </a:t>
            </a:r>
            <a:r>
              <a:rPr lang="en-US" dirty="0" err="1"/>
              <a:t>ofrece</a:t>
            </a:r>
            <a:r>
              <a:rPr lang="en-US" dirty="0"/>
              <a:t> sin </a:t>
            </a:r>
            <a:r>
              <a:rPr lang="en-US" dirty="0" err="1"/>
              <a:t>necesidad</a:t>
            </a:r>
            <a:r>
              <a:rPr lang="en-US" dirty="0"/>
              <a:t> de </a:t>
            </a:r>
            <a:r>
              <a:rPr lang="en-US" dirty="0" err="1"/>
              <a:t>desarrollar</a:t>
            </a:r>
            <a:r>
              <a:rPr lang="en-US" dirty="0"/>
              <a:t> </a:t>
            </a:r>
            <a:r>
              <a:rPr lang="en-US" dirty="0" err="1"/>
              <a:t>código</a:t>
            </a:r>
            <a:r>
              <a:rPr lang="en-US" dirty="0"/>
              <a:t> </a:t>
            </a:r>
            <a:r>
              <a:rPr lang="en-US" dirty="0" err="1"/>
              <a:t>una</a:t>
            </a:r>
            <a:r>
              <a:rPr lang="en-US" dirty="0"/>
              <a:t> forma </a:t>
            </a:r>
            <a:r>
              <a:rPr lang="en-US" dirty="0" err="1"/>
              <a:t>rápida</a:t>
            </a:r>
            <a:r>
              <a:rPr lang="en-US" dirty="0"/>
              <a:t> y </a:t>
            </a:r>
            <a:r>
              <a:rPr lang="en-US" dirty="0" err="1"/>
              <a:t>sencilla</a:t>
            </a:r>
            <a:r>
              <a:rPr lang="en-US" dirty="0"/>
              <a:t> de </a:t>
            </a:r>
            <a:r>
              <a:rPr lang="en-US" dirty="0" err="1"/>
              <a:t>acceso</a:t>
            </a:r>
            <a:r>
              <a:rPr lang="en-US" dirty="0"/>
              <a:t> a </a:t>
            </a:r>
            <a:r>
              <a:rPr lang="en-US" dirty="0" err="1"/>
              <a:t>datos</a:t>
            </a:r>
            <a:r>
              <a:rPr lang="en-US" dirty="0"/>
              <a:t> SQL </a:t>
            </a:r>
            <a:r>
              <a:rPr lang="en-US" dirty="0" err="1"/>
              <a:t>utilizando</a:t>
            </a:r>
            <a:r>
              <a:rPr lang="en-US" dirty="0"/>
              <a:t> la API </a:t>
            </a:r>
            <a:r>
              <a:rPr lang="en-US" b="1" dirty="0"/>
              <a:t>easy tables</a:t>
            </a:r>
            <a:r>
              <a:rPr lang="en-US" dirty="0"/>
              <a:t>.</a:t>
            </a:r>
          </a:p>
          <a:p>
            <a:pPr marL="0" indent="0">
              <a:buNone/>
            </a:pPr>
            <a:endParaRPr lang="en-US" dirty="0"/>
          </a:p>
          <a:p>
            <a:pPr marL="0" indent="0">
              <a:buNone/>
            </a:pPr>
            <a:r>
              <a:rPr lang="en-US" dirty="0" err="1"/>
              <a:t>Utilizando</a:t>
            </a:r>
            <a:r>
              <a:rPr lang="en-US" dirty="0"/>
              <a:t> easy tables </a:t>
            </a:r>
            <a:r>
              <a:rPr lang="en-US" dirty="0" err="1"/>
              <a:t>conseguimos</a:t>
            </a:r>
            <a:r>
              <a:rPr lang="en-US" dirty="0"/>
              <a:t>:</a:t>
            </a:r>
          </a:p>
          <a:p>
            <a:r>
              <a:rPr lang="en-US" dirty="0" err="1"/>
              <a:t>Uso</a:t>
            </a:r>
            <a:r>
              <a:rPr lang="en-US" dirty="0"/>
              <a:t> de SQL Azure </a:t>
            </a:r>
            <a:r>
              <a:rPr lang="en-US" dirty="0" err="1"/>
              <a:t>como</a:t>
            </a:r>
            <a:r>
              <a:rPr lang="en-US" dirty="0"/>
              <a:t> </a:t>
            </a:r>
            <a:r>
              <a:rPr lang="en-US" dirty="0" err="1"/>
              <a:t>almacenamiento</a:t>
            </a:r>
            <a:endParaRPr lang="en-US" dirty="0"/>
          </a:p>
          <a:p>
            <a:r>
              <a:rPr lang="en-US" dirty="0" err="1"/>
              <a:t>Expone</a:t>
            </a:r>
            <a:r>
              <a:rPr lang="en-US" dirty="0"/>
              <a:t> endpoints </a:t>
            </a:r>
            <a:r>
              <a:rPr lang="en-US" dirty="0" err="1"/>
              <a:t>Odata</a:t>
            </a:r>
            <a:r>
              <a:rPr lang="en-US" dirty="0"/>
              <a:t> sin </a:t>
            </a:r>
            <a:r>
              <a:rPr lang="en-US" dirty="0" err="1"/>
              <a:t>necesidad</a:t>
            </a:r>
            <a:r>
              <a:rPr lang="en-US" dirty="0"/>
              <a:t> de </a:t>
            </a:r>
            <a:r>
              <a:rPr lang="en-US" dirty="0" err="1"/>
              <a:t>código</a:t>
            </a:r>
            <a:endParaRPr lang="en-US" dirty="0"/>
          </a:p>
          <a:p>
            <a:r>
              <a:rPr lang="en-US" dirty="0"/>
              <a:t>Se </a:t>
            </a:r>
            <a:r>
              <a:rPr lang="en-US" dirty="0" err="1"/>
              <a:t>puede</a:t>
            </a:r>
            <a:r>
              <a:rPr lang="en-US" dirty="0"/>
              <a:t> </a:t>
            </a:r>
            <a:r>
              <a:rPr lang="en-US" dirty="0" err="1"/>
              <a:t>modificar</a:t>
            </a:r>
            <a:r>
              <a:rPr lang="en-US" dirty="0"/>
              <a:t> y </a:t>
            </a:r>
            <a:r>
              <a:rPr lang="en-US" dirty="0" err="1"/>
              <a:t>gestionar</a:t>
            </a:r>
            <a:r>
              <a:rPr lang="en-US" dirty="0"/>
              <a:t> el </a:t>
            </a:r>
            <a:r>
              <a:rPr lang="en-US" dirty="0" err="1"/>
              <a:t>esquema</a:t>
            </a:r>
            <a:r>
              <a:rPr lang="en-US" dirty="0"/>
              <a:t> </a:t>
            </a:r>
            <a:r>
              <a:rPr lang="en-US" dirty="0" err="1"/>
              <a:t>directamente</a:t>
            </a:r>
            <a:r>
              <a:rPr lang="en-US" dirty="0"/>
              <a:t> </a:t>
            </a:r>
            <a:r>
              <a:rPr lang="en-US" dirty="0" err="1"/>
              <a:t>desde</a:t>
            </a:r>
            <a:r>
              <a:rPr lang="en-US" dirty="0"/>
              <a:t> el portal Azure</a:t>
            </a:r>
          </a:p>
          <a:p>
            <a:pPr marL="0" indent="0">
              <a:buNone/>
            </a:pPr>
            <a:endParaRPr lang="en-US" sz="2800" dirty="0"/>
          </a:p>
        </p:txBody>
      </p:sp>
    </p:spTree>
    <p:extLst>
      <p:ext uri="{BB962C8B-B14F-4D97-AF65-F5344CB8AC3E}">
        <p14:creationId xmlns:p14="http://schemas.microsoft.com/office/powerpoint/2010/main" val="42064830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Tablas</a:t>
            </a:r>
            <a:r>
              <a:rPr lang="en-US" sz="4400" b="1" dirty="0">
                <a:solidFill>
                  <a:srgbClr val="00BCF2"/>
                </a:solidFill>
              </a:rPr>
              <a:t> </a:t>
            </a:r>
            <a:r>
              <a:rPr lang="en-US" sz="4400" b="1" dirty="0" err="1">
                <a:solidFill>
                  <a:srgbClr val="00BCF2"/>
                </a:solidFill>
              </a:rPr>
              <a:t>en</a:t>
            </a:r>
            <a:r>
              <a:rPr lang="en-US" sz="4400" b="1" dirty="0">
                <a:solidFill>
                  <a:srgbClr val="00BCF2"/>
                </a:solidFill>
              </a:rPr>
              <a:t> </a:t>
            </a:r>
            <a:r>
              <a:rPr lang="en-US" sz="4400" b="1">
                <a:solidFill>
                  <a:srgbClr val="00BCF2"/>
                </a:solidFill>
              </a:rPr>
              <a:t>backend node</a:t>
            </a:r>
            <a:r>
              <a:rPr lang="en-US" sz="4400" b="1" dirty="0">
                <a:solidFill>
                  <a:srgbClr val="00BCF2"/>
                </a:solidFill>
              </a:rPr>
              <a:t>.js</a:t>
            </a:r>
            <a:endParaRPr lang="en-US" sz="4400" dirty="0">
              <a:solidFill>
                <a:srgbClr val="00BCF2"/>
              </a:solidFill>
            </a:endParaRPr>
          </a:p>
        </p:txBody>
      </p:sp>
      <p:sp>
        <p:nvSpPr>
          <p:cNvPr id="12" name="Text Placeholder 2"/>
          <p:cNvSpPr txBox="1">
            <a:spLocks/>
          </p:cNvSpPr>
          <p:nvPr/>
        </p:nvSpPr>
        <p:spPr>
          <a:xfrm>
            <a:off x="4674870" y="1189493"/>
            <a:ext cx="7250209"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Para </a:t>
            </a:r>
            <a:r>
              <a:rPr lang="en-US" sz="2800" dirty="0" err="1"/>
              <a:t>poder</a:t>
            </a:r>
            <a:r>
              <a:rPr lang="en-US" sz="2800" dirty="0"/>
              <a:t> </a:t>
            </a:r>
            <a:r>
              <a:rPr lang="en-US" sz="2800" dirty="0" err="1"/>
              <a:t>trabajar</a:t>
            </a:r>
            <a:r>
              <a:rPr lang="en-US" sz="2800" dirty="0"/>
              <a:t> con Easy tables, la mobile app </a:t>
            </a:r>
            <a:r>
              <a:rPr lang="en-US" sz="2800" dirty="0" err="1"/>
              <a:t>debe</a:t>
            </a:r>
            <a:r>
              <a:rPr lang="en-US" sz="2800" dirty="0"/>
              <a:t> </a:t>
            </a:r>
            <a:r>
              <a:rPr lang="en-US" sz="2800" dirty="0" err="1"/>
              <a:t>tener</a:t>
            </a:r>
            <a:r>
              <a:rPr lang="en-US" sz="2800" dirty="0"/>
              <a:t> </a:t>
            </a:r>
            <a:r>
              <a:rPr lang="en-US" sz="2800" dirty="0" err="1"/>
              <a:t>configurada</a:t>
            </a:r>
            <a:r>
              <a:rPr lang="en-US" sz="2800" dirty="0"/>
              <a:t> las </a:t>
            </a:r>
            <a:r>
              <a:rPr lang="en-US" sz="2800" dirty="0" err="1"/>
              <a:t>tablas</a:t>
            </a:r>
            <a:r>
              <a:rPr lang="en-US" sz="2800" dirty="0"/>
              <a:t> </a:t>
            </a:r>
            <a:r>
              <a:rPr lang="en-US" sz="2800" dirty="0" err="1"/>
              <a:t>fáciles</a:t>
            </a:r>
            <a:r>
              <a:rPr lang="en-US" sz="2800" dirty="0"/>
              <a:t>.</a:t>
            </a:r>
          </a:p>
          <a:p>
            <a:pPr marL="0" indent="0">
              <a:buNone/>
            </a:pPr>
            <a:endParaRPr lang="en-US" sz="2800" dirty="0"/>
          </a:p>
          <a:p>
            <a:pPr marL="0" indent="0">
              <a:buNone/>
            </a:pPr>
            <a:r>
              <a:rPr lang="en-US" sz="2800" dirty="0" err="1"/>
              <a:t>Configurar</a:t>
            </a:r>
            <a:r>
              <a:rPr lang="en-US" sz="2800" dirty="0"/>
              <a:t> Easy tables </a:t>
            </a:r>
            <a:r>
              <a:rPr lang="en-US" sz="2800" dirty="0" err="1"/>
              <a:t>es</a:t>
            </a:r>
            <a:r>
              <a:rPr lang="en-US" sz="2800" dirty="0"/>
              <a:t> tan </a:t>
            </a:r>
            <a:r>
              <a:rPr lang="en-US" sz="2800" dirty="0" err="1"/>
              <a:t>sencillo</a:t>
            </a:r>
            <a:r>
              <a:rPr lang="en-US" sz="2800" dirty="0"/>
              <a:t> </a:t>
            </a:r>
            <a:r>
              <a:rPr lang="en-US" sz="2800" dirty="0" err="1"/>
              <a:t>como</a:t>
            </a:r>
            <a:r>
              <a:rPr lang="en-US" sz="2800" dirty="0"/>
              <a:t> </a:t>
            </a:r>
            <a:r>
              <a:rPr lang="en-US" sz="2800" dirty="0" err="1"/>
              <a:t>realizar</a:t>
            </a:r>
            <a:r>
              <a:rPr lang="en-US" sz="2800" dirty="0"/>
              <a:t> un par de </a:t>
            </a:r>
            <a:r>
              <a:rPr lang="en-US" sz="2800" dirty="0" err="1"/>
              <a:t>clics</a:t>
            </a:r>
            <a:r>
              <a:rPr lang="en-US" sz="2800" dirty="0"/>
              <a:t> </a:t>
            </a:r>
            <a:r>
              <a:rPr lang="en-US" sz="2800" dirty="0" err="1"/>
              <a:t>en</a:t>
            </a:r>
            <a:r>
              <a:rPr lang="en-US" sz="2800" dirty="0"/>
              <a:t> el portal.</a:t>
            </a:r>
          </a:p>
          <a:p>
            <a:pPr marL="0" indent="0">
              <a:buNone/>
            </a:pPr>
            <a:endParaRPr lang="en-US" sz="2800" dirty="0"/>
          </a:p>
          <a:p>
            <a:pPr marL="0" indent="0">
              <a:buNone/>
            </a:pPr>
            <a:endParaRPr lang="en-US" sz="2800" dirty="0"/>
          </a:p>
        </p:txBody>
      </p:sp>
      <p:pic>
        <p:nvPicPr>
          <p:cNvPr id="2" name="Imagen 1"/>
          <p:cNvPicPr>
            <a:picLocks noChangeAspect="1"/>
          </p:cNvPicPr>
          <p:nvPr/>
        </p:nvPicPr>
        <p:blipFill>
          <a:blip r:embed="rId3"/>
          <a:stretch>
            <a:fillRect/>
          </a:stretch>
        </p:blipFill>
        <p:spPr>
          <a:xfrm>
            <a:off x="1" y="1235260"/>
            <a:ext cx="4674870" cy="5622740"/>
          </a:xfrm>
          <a:prstGeom prst="rect">
            <a:avLst/>
          </a:prstGeom>
        </p:spPr>
      </p:pic>
      <p:pic>
        <p:nvPicPr>
          <p:cNvPr id="3" name="Imagen 2"/>
          <p:cNvPicPr>
            <a:picLocks noChangeAspect="1"/>
          </p:cNvPicPr>
          <p:nvPr/>
        </p:nvPicPr>
        <p:blipFill>
          <a:blip r:embed="rId4"/>
          <a:stretch>
            <a:fillRect/>
          </a:stretch>
        </p:blipFill>
        <p:spPr>
          <a:xfrm>
            <a:off x="5827069" y="4327924"/>
            <a:ext cx="4945809" cy="281964"/>
          </a:xfrm>
          <a:prstGeom prst="rect">
            <a:avLst/>
          </a:prstGeom>
        </p:spPr>
      </p:pic>
    </p:spTree>
    <p:extLst>
      <p:ext uri="{BB962C8B-B14F-4D97-AF65-F5344CB8AC3E}">
        <p14:creationId xmlns:p14="http://schemas.microsoft.com/office/powerpoint/2010/main" val="31586792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Tablas</a:t>
            </a:r>
            <a:r>
              <a:rPr lang="en-US" sz="4400" b="1" dirty="0">
                <a:solidFill>
                  <a:srgbClr val="00BCF2"/>
                </a:solidFill>
              </a:rPr>
              <a:t> </a:t>
            </a:r>
            <a:r>
              <a:rPr lang="en-US" sz="4400" b="1" dirty="0" err="1">
                <a:solidFill>
                  <a:srgbClr val="00BCF2"/>
                </a:solidFill>
              </a:rPr>
              <a:t>en</a:t>
            </a:r>
            <a:r>
              <a:rPr lang="en-US" sz="4400" b="1" dirty="0">
                <a:solidFill>
                  <a:srgbClr val="00BCF2"/>
                </a:solidFill>
              </a:rPr>
              <a:t> </a:t>
            </a:r>
            <a:r>
              <a:rPr lang="en-US" sz="4400" b="1">
                <a:solidFill>
                  <a:srgbClr val="00BCF2"/>
                </a:solidFill>
              </a:rPr>
              <a:t>backend node</a:t>
            </a:r>
            <a:r>
              <a:rPr lang="en-US" sz="4400" b="1" dirty="0">
                <a:solidFill>
                  <a:srgbClr val="00BCF2"/>
                </a:solidFill>
              </a:rPr>
              <a:t>.js</a:t>
            </a:r>
            <a:endParaRPr lang="en-US" sz="4400" dirty="0">
              <a:solidFill>
                <a:srgbClr val="00BCF2"/>
              </a:solidFill>
            </a:endParaRPr>
          </a:p>
        </p:txBody>
      </p:sp>
      <p:sp>
        <p:nvSpPr>
          <p:cNvPr id="12" name="Text Placeholder 2"/>
          <p:cNvSpPr txBox="1">
            <a:spLocks/>
          </p:cNvSpPr>
          <p:nvPr/>
        </p:nvSpPr>
        <p:spPr>
          <a:xfrm>
            <a:off x="500743" y="1189493"/>
            <a:ext cx="11424338"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Para </a:t>
            </a:r>
            <a:r>
              <a:rPr lang="en-US" dirty="0" err="1"/>
              <a:t>configurar</a:t>
            </a:r>
            <a:r>
              <a:rPr lang="en-US" dirty="0"/>
              <a:t> Easy tables se </a:t>
            </a:r>
            <a:r>
              <a:rPr lang="en-US" dirty="0" err="1"/>
              <a:t>requieren</a:t>
            </a:r>
            <a:r>
              <a:rPr lang="en-US" dirty="0"/>
              <a:t> dos </a:t>
            </a:r>
            <a:r>
              <a:rPr lang="en-US" dirty="0" err="1"/>
              <a:t>requisitos</a:t>
            </a:r>
            <a:r>
              <a:rPr lang="en-US" dirty="0"/>
              <a:t>:</a:t>
            </a:r>
          </a:p>
          <a:p>
            <a:pPr marL="514350" indent="-514350">
              <a:buFont typeface="+mj-lt"/>
              <a:buAutoNum type="arabicPeriod"/>
            </a:pPr>
            <a:r>
              <a:rPr lang="en-US" dirty="0" err="1"/>
              <a:t>Crear</a:t>
            </a:r>
            <a:r>
              <a:rPr lang="en-US" dirty="0"/>
              <a:t> o </a:t>
            </a:r>
            <a:r>
              <a:rPr lang="en-US" dirty="0" err="1"/>
              <a:t>utilizar</a:t>
            </a:r>
            <a:r>
              <a:rPr lang="en-US" dirty="0"/>
              <a:t> </a:t>
            </a:r>
            <a:r>
              <a:rPr lang="en-US" dirty="0" err="1"/>
              <a:t>una</a:t>
            </a:r>
            <a:r>
              <a:rPr lang="en-US" dirty="0"/>
              <a:t> </a:t>
            </a:r>
            <a:r>
              <a:rPr lang="en-US" dirty="0" err="1"/>
              <a:t>cadena</a:t>
            </a:r>
            <a:r>
              <a:rPr lang="en-US" dirty="0"/>
              <a:t> de </a:t>
            </a:r>
            <a:r>
              <a:rPr lang="en-US" dirty="0" err="1"/>
              <a:t>conexión</a:t>
            </a:r>
            <a:r>
              <a:rPr lang="en-US" dirty="0"/>
              <a:t> a </a:t>
            </a:r>
            <a:r>
              <a:rPr lang="en-US" dirty="0" err="1"/>
              <a:t>una</a:t>
            </a:r>
            <a:r>
              <a:rPr lang="en-US" dirty="0"/>
              <a:t> base de </a:t>
            </a:r>
            <a:r>
              <a:rPr lang="en-US" dirty="0" err="1"/>
              <a:t>datos</a:t>
            </a:r>
            <a:r>
              <a:rPr lang="en-US" dirty="0"/>
              <a:t> SQL </a:t>
            </a:r>
          </a:p>
          <a:p>
            <a:pPr marL="514350" indent="-514350">
              <a:buFont typeface="+mj-lt"/>
              <a:buAutoNum type="arabicPeriod"/>
            </a:pPr>
            <a:r>
              <a:rPr lang="en-US" dirty="0"/>
              <a:t>El App Service </a:t>
            </a:r>
            <a:r>
              <a:rPr lang="en-US" dirty="0" err="1"/>
              <a:t>debe</a:t>
            </a:r>
            <a:r>
              <a:rPr lang="en-US" dirty="0"/>
              <a:t> </a:t>
            </a:r>
            <a:r>
              <a:rPr lang="en-US" dirty="0" err="1"/>
              <a:t>ser</a:t>
            </a:r>
            <a:r>
              <a:rPr lang="en-US" dirty="0"/>
              <a:t> </a:t>
            </a:r>
            <a:r>
              <a:rPr lang="en-US" dirty="0" err="1"/>
              <a:t>configurado</a:t>
            </a:r>
            <a:r>
              <a:rPr lang="en-US" dirty="0"/>
              <a:t> para </a:t>
            </a:r>
            <a:r>
              <a:rPr lang="en-US" dirty="0" err="1"/>
              <a:t>usar</a:t>
            </a:r>
            <a:r>
              <a:rPr lang="en-US" dirty="0"/>
              <a:t> easy tables.</a:t>
            </a:r>
          </a:p>
          <a:p>
            <a:pPr marL="514350" indent="-514350">
              <a:buFont typeface="+mj-lt"/>
              <a:buAutoNum type="arabicPeriod"/>
            </a:pPr>
            <a:endParaRPr lang="en-US" dirty="0"/>
          </a:p>
          <a:p>
            <a:pPr marL="0" indent="0">
              <a:buNone/>
            </a:pPr>
            <a:r>
              <a:rPr lang="en-US" dirty="0" err="1"/>
              <a:t>Tras</a:t>
            </a:r>
            <a:r>
              <a:rPr lang="en-US" dirty="0"/>
              <a:t> </a:t>
            </a:r>
            <a:r>
              <a:rPr lang="en-US" dirty="0" err="1"/>
              <a:t>completar</a:t>
            </a:r>
            <a:r>
              <a:rPr lang="en-US" dirty="0"/>
              <a:t> la </a:t>
            </a:r>
            <a:r>
              <a:rPr lang="en-US" dirty="0" err="1"/>
              <a:t>configuración</a:t>
            </a:r>
            <a:r>
              <a:rPr lang="en-US" dirty="0"/>
              <a:t> </a:t>
            </a:r>
            <a:r>
              <a:rPr lang="en-US" dirty="0" err="1"/>
              <a:t>podemos</a:t>
            </a:r>
            <a:r>
              <a:rPr lang="en-US" dirty="0"/>
              <a:t> </a:t>
            </a:r>
            <a:r>
              <a:rPr lang="en-US" dirty="0" err="1"/>
              <a:t>crear</a:t>
            </a:r>
            <a:r>
              <a:rPr lang="en-US" dirty="0"/>
              <a:t> </a:t>
            </a:r>
            <a:r>
              <a:rPr lang="en-US" dirty="0" err="1"/>
              <a:t>tablas</a:t>
            </a:r>
            <a:r>
              <a:rPr lang="en-US" dirty="0"/>
              <a:t>. Se </a:t>
            </a:r>
            <a:r>
              <a:rPr lang="en-US" dirty="0" err="1"/>
              <a:t>pueden</a:t>
            </a:r>
            <a:r>
              <a:rPr lang="en-US" dirty="0"/>
              <a:t> </a:t>
            </a:r>
            <a:r>
              <a:rPr lang="en-US" dirty="0" err="1"/>
              <a:t>crear</a:t>
            </a:r>
            <a:r>
              <a:rPr lang="en-US" dirty="0"/>
              <a:t> </a:t>
            </a:r>
            <a:r>
              <a:rPr lang="en-US" dirty="0" err="1"/>
              <a:t>tablas</a:t>
            </a:r>
            <a:r>
              <a:rPr lang="en-US" dirty="0"/>
              <a:t> de dos </a:t>
            </a:r>
            <a:r>
              <a:rPr lang="en-US" dirty="0" err="1"/>
              <a:t>formas</a:t>
            </a:r>
            <a:r>
              <a:rPr lang="en-US" dirty="0"/>
              <a:t> </a:t>
            </a:r>
            <a:r>
              <a:rPr lang="en-US" dirty="0" err="1"/>
              <a:t>diferentes</a:t>
            </a:r>
            <a:r>
              <a:rPr lang="en-US" dirty="0"/>
              <a:t>:</a:t>
            </a:r>
          </a:p>
          <a:p>
            <a:pPr marL="514350" indent="-514350">
              <a:buFont typeface="+mj-lt"/>
              <a:buAutoNum type="arabicPeriod"/>
            </a:pPr>
            <a:r>
              <a:rPr lang="en-US" dirty="0"/>
              <a:t>Portal Azure</a:t>
            </a:r>
          </a:p>
          <a:p>
            <a:pPr marL="514350" indent="-514350">
              <a:buFont typeface="+mj-lt"/>
              <a:buAutoNum type="arabicPeriod"/>
            </a:pPr>
            <a:r>
              <a:rPr lang="en-US" dirty="0"/>
              <a:t>JSON</a:t>
            </a:r>
          </a:p>
          <a:p>
            <a:pPr marL="0" indent="0">
              <a:buNone/>
            </a:pPr>
            <a:endParaRPr lang="en-US" sz="2800" dirty="0"/>
          </a:p>
        </p:txBody>
      </p:sp>
    </p:spTree>
    <p:extLst>
      <p:ext uri="{BB962C8B-B14F-4D97-AF65-F5344CB8AC3E}">
        <p14:creationId xmlns:p14="http://schemas.microsoft.com/office/powerpoint/2010/main" val="27397303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8729506" cy="1449196"/>
          </a:xfrm>
        </p:spPr>
        <p:txBody>
          <a:bodyPr/>
          <a:lstStyle/>
          <a:p>
            <a:r>
              <a:rPr lang="en-US" sz="4400" b="1" dirty="0" err="1">
                <a:solidFill>
                  <a:srgbClr val="00BCF2"/>
                </a:solidFill>
              </a:rPr>
              <a:t>Creando</a:t>
            </a:r>
            <a:r>
              <a:rPr lang="en-US" sz="4400" b="1" dirty="0">
                <a:solidFill>
                  <a:srgbClr val="00BCF2"/>
                </a:solidFill>
              </a:rPr>
              <a:t> </a:t>
            </a:r>
            <a:r>
              <a:rPr lang="en-US" sz="4400" b="1" dirty="0" err="1">
                <a:solidFill>
                  <a:srgbClr val="00BCF2"/>
                </a:solidFill>
              </a:rPr>
              <a:t>tablas</a:t>
            </a:r>
            <a:r>
              <a:rPr lang="en-US" sz="4400" b="1" dirty="0">
                <a:solidFill>
                  <a:srgbClr val="00BCF2"/>
                </a:solidFill>
              </a:rPr>
              <a:t> </a:t>
            </a:r>
            <a:r>
              <a:rPr lang="en-US" sz="4400" b="1" dirty="0" err="1">
                <a:solidFill>
                  <a:srgbClr val="00BCF2"/>
                </a:solidFill>
              </a:rPr>
              <a:t>en</a:t>
            </a:r>
            <a:r>
              <a:rPr lang="en-US" sz="4400" b="1" dirty="0">
                <a:solidFill>
                  <a:srgbClr val="00BCF2"/>
                </a:solidFill>
              </a:rPr>
              <a:t> backend node.js </a:t>
            </a:r>
            <a:r>
              <a:rPr lang="en-US" sz="4400" b="1" dirty="0" err="1">
                <a:solidFill>
                  <a:srgbClr val="00BCF2"/>
                </a:solidFill>
              </a:rPr>
              <a:t>usando</a:t>
            </a:r>
            <a:r>
              <a:rPr lang="en-US" sz="4400" b="1" dirty="0">
                <a:solidFill>
                  <a:srgbClr val="00BCF2"/>
                </a:solidFill>
              </a:rPr>
              <a:t> el portal Azure</a:t>
            </a:r>
            <a:endParaRPr lang="en-US" sz="4400" dirty="0">
              <a:solidFill>
                <a:srgbClr val="00BCF2"/>
              </a:solidFill>
            </a:endParaRPr>
          </a:p>
        </p:txBody>
      </p:sp>
      <p:sp>
        <p:nvSpPr>
          <p:cNvPr id="12" name="Text Placeholder 2"/>
          <p:cNvSpPr txBox="1">
            <a:spLocks/>
          </p:cNvSpPr>
          <p:nvPr/>
        </p:nvSpPr>
        <p:spPr>
          <a:xfrm>
            <a:off x="500743" y="1739152"/>
            <a:ext cx="8498004" cy="448235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Se </a:t>
            </a:r>
            <a:r>
              <a:rPr lang="en-US" dirty="0" err="1"/>
              <a:t>pueden</a:t>
            </a:r>
            <a:r>
              <a:rPr lang="en-US" dirty="0"/>
              <a:t> </a:t>
            </a:r>
            <a:r>
              <a:rPr lang="en-US" dirty="0" err="1"/>
              <a:t>crear</a:t>
            </a:r>
            <a:r>
              <a:rPr lang="en-US" dirty="0"/>
              <a:t> </a:t>
            </a:r>
            <a:r>
              <a:rPr lang="en-US" dirty="0" err="1"/>
              <a:t>tablas</a:t>
            </a:r>
            <a:r>
              <a:rPr lang="en-US" dirty="0"/>
              <a:t> </a:t>
            </a:r>
            <a:r>
              <a:rPr lang="en-US" dirty="0" err="1"/>
              <a:t>desde</a:t>
            </a:r>
            <a:r>
              <a:rPr lang="en-US" dirty="0"/>
              <a:t> el portal Azure sin </a:t>
            </a:r>
            <a:r>
              <a:rPr lang="en-US" dirty="0" err="1"/>
              <a:t>neccesidad</a:t>
            </a:r>
            <a:r>
              <a:rPr lang="en-US" dirty="0"/>
              <a:t> de </a:t>
            </a:r>
            <a:r>
              <a:rPr lang="en-US" dirty="0" err="1"/>
              <a:t>código</a:t>
            </a:r>
            <a:r>
              <a:rPr lang="en-US" dirty="0"/>
              <a:t> </a:t>
            </a:r>
            <a:r>
              <a:rPr lang="en-US" dirty="0" err="1"/>
              <a:t>utilizando</a:t>
            </a:r>
            <a:r>
              <a:rPr lang="en-US" dirty="0"/>
              <a:t> </a:t>
            </a:r>
            <a:r>
              <a:rPr lang="en-US" dirty="0" err="1"/>
              <a:t>una</a:t>
            </a:r>
            <a:r>
              <a:rPr lang="en-US" dirty="0"/>
              <a:t> UI </a:t>
            </a:r>
            <a:r>
              <a:rPr lang="en-US" dirty="0" err="1"/>
              <a:t>sencilla</a:t>
            </a:r>
            <a:r>
              <a:rPr lang="en-US" dirty="0"/>
              <a:t>.</a:t>
            </a:r>
          </a:p>
          <a:p>
            <a:pPr marL="0" indent="0">
              <a:buNone/>
            </a:pPr>
            <a:r>
              <a:rPr lang="en-US" dirty="0"/>
              <a:t>Como </a:t>
            </a:r>
            <a:r>
              <a:rPr lang="en-US" dirty="0" err="1"/>
              <a:t>en</a:t>
            </a:r>
            <a:r>
              <a:rPr lang="en-US" dirty="0"/>
              <a:t> ASP.NET </a:t>
            </a:r>
            <a:r>
              <a:rPr lang="en-US" dirty="0" err="1"/>
              <a:t>cada</a:t>
            </a:r>
            <a:r>
              <a:rPr lang="en-US" dirty="0"/>
              <a:t> </a:t>
            </a:r>
            <a:r>
              <a:rPr lang="en-US" dirty="0" err="1"/>
              <a:t>tabla</a:t>
            </a:r>
            <a:r>
              <a:rPr lang="en-US" dirty="0"/>
              <a:t> </a:t>
            </a:r>
            <a:r>
              <a:rPr lang="en-US" dirty="0" err="1"/>
              <a:t>debe</a:t>
            </a:r>
            <a:r>
              <a:rPr lang="en-US" dirty="0"/>
              <a:t> </a:t>
            </a:r>
            <a:r>
              <a:rPr lang="en-US" dirty="0" err="1"/>
              <a:t>contar</a:t>
            </a:r>
            <a:r>
              <a:rPr lang="en-US" dirty="0"/>
              <a:t> con 5 </a:t>
            </a:r>
            <a:r>
              <a:rPr lang="en-US" dirty="0" err="1"/>
              <a:t>columnas</a:t>
            </a:r>
            <a:r>
              <a:rPr lang="en-US" dirty="0"/>
              <a:t> </a:t>
            </a:r>
            <a:r>
              <a:rPr lang="en-US" dirty="0" err="1"/>
              <a:t>obligatorias</a:t>
            </a:r>
            <a:r>
              <a:rPr lang="en-US" dirty="0"/>
              <a:t> para </a:t>
            </a:r>
            <a:r>
              <a:rPr lang="en-US" dirty="0" err="1"/>
              <a:t>identificar</a:t>
            </a:r>
            <a:r>
              <a:rPr lang="en-US" dirty="0"/>
              <a:t> </a:t>
            </a:r>
            <a:r>
              <a:rPr lang="en-US" dirty="0" err="1"/>
              <a:t>cada</a:t>
            </a:r>
            <a:r>
              <a:rPr lang="en-US" dirty="0"/>
              <a:t> fila y </a:t>
            </a:r>
            <a:r>
              <a:rPr lang="en-US" dirty="0" err="1"/>
              <a:t>permitir</a:t>
            </a:r>
            <a:r>
              <a:rPr lang="en-US" dirty="0"/>
              <a:t> la </a:t>
            </a:r>
            <a:r>
              <a:rPr lang="en-US" dirty="0" err="1"/>
              <a:t>sincronización</a:t>
            </a:r>
            <a:r>
              <a:rPr lang="en-US" dirty="0"/>
              <a:t> offline.</a:t>
            </a:r>
          </a:p>
          <a:p>
            <a:pPr marL="0" indent="0">
              <a:buNone/>
            </a:pPr>
            <a:endParaRPr lang="en-US" dirty="0"/>
          </a:p>
          <a:p>
            <a:pPr marL="0" indent="0">
              <a:buNone/>
            </a:pPr>
            <a:endParaRPr lang="en-US" sz="2800" dirty="0"/>
          </a:p>
        </p:txBody>
      </p:sp>
      <p:pic>
        <p:nvPicPr>
          <p:cNvPr id="2" name="Imagen 1"/>
          <p:cNvPicPr>
            <a:picLocks noChangeAspect="1"/>
          </p:cNvPicPr>
          <p:nvPr/>
        </p:nvPicPr>
        <p:blipFill>
          <a:blip r:embed="rId3"/>
          <a:stretch>
            <a:fillRect/>
          </a:stretch>
        </p:blipFill>
        <p:spPr>
          <a:xfrm>
            <a:off x="8998747" y="133064"/>
            <a:ext cx="2926334" cy="6591871"/>
          </a:xfrm>
          <a:prstGeom prst="rect">
            <a:avLst/>
          </a:prstGeom>
        </p:spPr>
      </p:pic>
    </p:spTree>
    <p:extLst>
      <p:ext uri="{BB962C8B-B14F-4D97-AF65-F5344CB8AC3E}">
        <p14:creationId xmlns:p14="http://schemas.microsoft.com/office/powerpoint/2010/main" val="28963997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8729506" cy="1449196"/>
          </a:xfrm>
        </p:spPr>
        <p:txBody>
          <a:bodyPr/>
          <a:lstStyle/>
          <a:p>
            <a:r>
              <a:rPr lang="en-US" sz="4400" b="1" dirty="0" err="1">
                <a:solidFill>
                  <a:srgbClr val="00BCF2"/>
                </a:solidFill>
              </a:rPr>
              <a:t>Creando</a:t>
            </a:r>
            <a:r>
              <a:rPr lang="en-US" sz="4400" b="1" dirty="0">
                <a:solidFill>
                  <a:srgbClr val="00BCF2"/>
                </a:solidFill>
              </a:rPr>
              <a:t> </a:t>
            </a:r>
            <a:r>
              <a:rPr lang="en-US" sz="4400" b="1" dirty="0" err="1">
                <a:solidFill>
                  <a:srgbClr val="00BCF2"/>
                </a:solidFill>
              </a:rPr>
              <a:t>tablas</a:t>
            </a:r>
            <a:r>
              <a:rPr lang="en-US" sz="4400" b="1" dirty="0">
                <a:solidFill>
                  <a:srgbClr val="00BCF2"/>
                </a:solidFill>
              </a:rPr>
              <a:t> </a:t>
            </a:r>
            <a:r>
              <a:rPr lang="en-US" sz="4400" b="1" dirty="0" err="1">
                <a:solidFill>
                  <a:srgbClr val="00BCF2"/>
                </a:solidFill>
              </a:rPr>
              <a:t>en</a:t>
            </a:r>
            <a:r>
              <a:rPr lang="en-US" sz="4400" b="1" dirty="0">
                <a:solidFill>
                  <a:srgbClr val="00BCF2"/>
                </a:solidFill>
              </a:rPr>
              <a:t> backend node.js </a:t>
            </a:r>
            <a:r>
              <a:rPr lang="en-US" sz="4400" b="1" dirty="0" err="1">
                <a:solidFill>
                  <a:srgbClr val="00BCF2"/>
                </a:solidFill>
              </a:rPr>
              <a:t>usando</a:t>
            </a:r>
            <a:r>
              <a:rPr lang="en-US" sz="4400" b="1" dirty="0">
                <a:solidFill>
                  <a:srgbClr val="00BCF2"/>
                </a:solidFill>
              </a:rPr>
              <a:t> el portal Azure</a:t>
            </a:r>
            <a:endParaRPr lang="en-US" sz="4400" dirty="0">
              <a:solidFill>
                <a:srgbClr val="00BCF2"/>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3506960014"/>
              </p:ext>
            </p:extLst>
          </p:nvPr>
        </p:nvGraphicFramePr>
        <p:xfrm>
          <a:off x="269241" y="1832185"/>
          <a:ext cx="11402805" cy="3766684"/>
        </p:xfrm>
        <a:graphic>
          <a:graphicData uri="http://schemas.openxmlformats.org/drawingml/2006/table">
            <a:tbl>
              <a:tblPr firstRow="1" bandRow="1">
                <a:tableStyleId>{21E4AEA4-8DFA-4A89-87EB-49C32662AFE0}</a:tableStyleId>
              </a:tblPr>
              <a:tblGrid>
                <a:gridCol w="2384312">
                  <a:extLst>
                    <a:ext uri="{9D8B030D-6E8A-4147-A177-3AD203B41FA5}">
                      <a16:colId xmlns:a16="http://schemas.microsoft.com/office/drawing/2014/main" val="1405308568"/>
                    </a:ext>
                  </a:extLst>
                </a:gridCol>
                <a:gridCol w="3639671">
                  <a:extLst>
                    <a:ext uri="{9D8B030D-6E8A-4147-A177-3AD203B41FA5}">
                      <a16:colId xmlns:a16="http://schemas.microsoft.com/office/drawing/2014/main" val="3490666670"/>
                    </a:ext>
                  </a:extLst>
                </a:gridCol>
                <a:gridCol w="5378822">
                  <a:extLst>
                    <a:ext uri="{9D8B030D-6E8A-4147-A177-3AD203B41FA5}">
                      <a16:colId xmlns:a16="http://schemas.microsoft.com/office/drawing/2014/main" val="4073186172"/>
                    </a:ext>
                  </a:extLst>
                </a:gridCol>
              </a:tblGrid>
              <a:tr h="626965">
                <a:tc>
                  <a:txBody>
                    <a:bodyPr/>
                    <a:lstStyle/>
                    <a:p>
                      <a:pPr algn="ctr"/>
                      <a:r>
                        <a:rPr lang="es-ES" sz="2800" dirty="0"/>
                        <a:t>Columna</a:t>
                      </a:r>
                    </a:p>
                  </a:txBody>
                  <a:tcPr/>
                </a:tc>
                <a:tc>
                  <a:txBody>
                    <a:bodyPr/>
                    <a:lstStyle/>
                    <a:p>
                      <a:pPr algn="ctr"/>
                      <a:r>
                        <a:rPr lang="es-ES" sz="2800" dirty="0"/>
                        <a:t>Tipo SQL</a:t>
                      </a:r>
                    </a:p>
                  </a:txBody>
                  <a:tcPr/>
                </a:tc>
                <a:tc>
                  <a:txBody>
                    <a:bodyPr/>
                    <a:lstStyle/>
                    <a:p>
                      <a:pPr algn="ctr"/>
                      <a:r>
                        <a:rPr lang="es-ES" sz="2800" dirty="0"/>
                        <a:t>Descripción</a:t>
                      </a:r>
                    </a:p>
                  </a:txBody>
                  <a:tcPr/>
                </a:tc>
                <a:extLst>
                  <a:ext uri="{0D108BD9-81ED-4DB2-BD59-A6C34878D82A}">
                    <a16:rowId xmlns:a16="http://schemas.microsoft.com/office/drawing/2014/main" val="1775139381"/>
                  </a:ext>
                </a:extLst>
              </a:tr>
              <a:tr h="626965">
                <a:tc>
                  <a:txBody>
                    <a:bodyPr/>
                    <a:lstStyle/>
                    <a:p>
                      <a:r>
                        <a:rPr lang="es-ES" sz="3200" b="1" dirty="0"/>
                        <a:t>Id</a:t>
                      </a:r>
                    </a:p>
                  </a:txBody>
                  <a:tcPr/>
                </a:tc>
                <a:tc>
                  <a:txBody>
                    <a:bodyPr/>
                    <a:lstStyle/>
                    <a:p>
                      <a:r>
                        <a:rPr lang="es-ES" sz="3200" b="1" dirty="0"/>
                        <a:t>NVARCHAR(255)</a:t>
                      </a:r>
                    </a:p>
                  </a:txBody>
                  <a:tcPr/>
                </a:tc>
                <a:tc>
                  <a:txBody>
                    <a:bodyPr/>
                    <a:lstStyle/>
                    <a:p>
                      <a:r>
                        <a:rPr lang="es-ES" dirty="0"/>
                        <a:t>Identificador único (normalmente un GUID).</a:t>
                      </a:r>
                    </a:p>
                  </a:txBody>
                  <a:tcPr/>
                </a:tc>
                <a:extLst>
                  <a:ext uri="{0D108BD9-81ED-4DB2-BD59-A6C34878D82A}">
                    <a16:rowId xmlns:a16="http://schemas.microsoft.com/office/drawing/2014/main" val="1966879037"/>
                  </a:ext>
                </a:extLst>
              </a:tr>
              <a:tr h="626965">
                <a:tc>
                  <a:txBody>
                    <a:bodyPr/>
                    <a:lstStyle/>
                    <a:p>
                      <a:r>
                        <a:rPr lang="es-ES" sz="3200" b="1" dirty="0" err="1"/>
                        <a:t>createdAt</a:t>
                      </a:r>
                      <a:endParaRPr lang="es-ES" sz="3200" b="1" dirty="0"/>
                    </a:p>
                  </a:txBody>
                  <a:tcPr/>
                </a:tc>
                <a:tc>
                  <a:txBody>
                    <a:bodyPr/>
                    <a:lstStyle/>
                    <a:p>
                      <a:r>
                        <a:rPr lang="es-ES" sz="3200" b="1" dirty="0"/>
                        <a:t>DATETIMEOFFSET</a:t>
                      </a:r>
                    </a:p>
                  </a:txBody>
                  <a:tcPr/>
                </a:tc>
                <a:tc>
                  <a:txBody>
                    <a:bodyPr/>
                    <a:lstStyle/>
                    <a:p>
                      <a:r>
                        <a:rPr lang="es-ES" dirty="0"/>
                        <a:t>Fecha en la que el registro fue añadido.</a:t>
                      </a:r>
                    </a:p>
                  </a:txBody>
                  <a:tcPr/>
                </a:tc>
                <a:extLst>
                  <a:ext uri="{0D108BD9-81ED-4DB2-BD59-A6C34878D82A}">
                    <a16:rowId xmlns:a16="http://schemas.microsoft.com/office/drawing/2014/main" val="2099958184"/>
                  </a:ext>
                </a:extLst>
              </a:tr>
              <a:tr h="626965">
                <a:tc>
                  <a:txBody>
                    <a:bodyPr/>
                    <a:lstStyle/>
                    <a:p>
                      <a:r>
                        <a:rPr lang="es-ES" sz="3200" b="1" dirty="0" err="1"/>
                        <a:t>updatedAt</a:t>
                      </a:r>
                      <a:endParaRPr lang="es-ES" sz="3200" b="1" dirty="0"/>
                    </a:p>
                  </a:txBody>
                  <a:tcPr/>
                </a:tc>
                <a:tc>
                  <a:txBody>
                    <a:bodyPr/>
                    <a:lstStyle/>
                    <a:p>
                      <a:r>
                        <a:rPr lang="es-ES" sz="3200" b="1" dirty="0"/>
                        <a:t>DATETIMEOFFSET</a:t>
                      </a:r>
                    </a:p>
                  </a:txBody>
                  <a:tcPr/>
                </a:tc>
                <a:tc>
                  <a:txBody>
                    <a:bodyPr/>
                    <a:lstStyle/>
                    <a:p>
                      <a:r>
                        <a:rPr lang="es-ES" dirty="0"/>
                        <a:t>Última fecha en la que el registro se ha modificado.</a:t>
                      </a:r>
                    </a:p>
                  </a:txBody>
                  <a:tcPr/>
                </a:tc>
                <a:extLst>
                  <a:ext uri="{0D108BD9-81ED-4DB2-BD59-A6C34878D82A}">
                    <a16:rowId xmlns:a16="http://schemas.microsoft.com/office/drawing/2014/main" val="531140515"/>
                  </a:ext>
                </a:extLst>
              </a:tr>
              <a:tr h="626965">
                <a:tc>
                  <a:txBody>
                    <a:bodyPr/>
                    <a:lstStyle/>
                    <a:p>
                      <a:r>
                        <a:rPr lang="es-ES" sz="3200" b="1" dirty="0" err="1"/>
                        <a:t>Version</a:t>
                      </a:r>
                      <a:endParaRPr lang="es-ES" sz="3200" b="1" dirty="0"/>
                    </a:p>
                  </a:txBody>
                  <a:tcPr/>
                </a:tc>
                <a:tc>
                  <a:txBody>
                    <a:bodyPr/>
                    <a:lstStyle/>
                    <a:p>
                      <a:r>
                        <a:rPr lang="es-ES" sz="3200" b="1" dirty="0"/>
                        <a:t>TIMESTAMP</a:t>
                      </a:r>
                    </a:p>
                  </a:txBody>
                  <a:tcPr/>
                </a:tc>
                <a:tc>
                  <a:txBody>
                    <a:bodyPr/>
                    <a:lstStyle/>
                    <a:p>
                      <a:r>
                        <a:rPr lang="es-ES" dirty="0"/>
                        <a:t>Versión del registro. Utilizado en procesos de sincronización.</a:t>
                      </a:r>
                    </a:p>
                  </a:txBody>
                  <a:tcPr/>
                </a:tc>
                <a:extLst>
                  <a:ext uri="{0D108BD9-81ED-4DB2-BD59-A6C34878D82A}">
                    <a16:rowId xmlns:a16="http://schemas.microsoft.com/office/drawing/2014/main" val="3774321174"/>
                  </a:ext>
                </a:extLst>
              </a:tr>
              <a:tr h="626965">
                <a:tc>
                  <a:txBody>
                    <a:bodyPr/>
                    <a:lstStyle/>
                    <a:p>
                      <a:r>
                        <a:rPr lang="es-ES" sz="3200" b="1" dirty="0" err="1"/>
                        <a:t>deleted</a:t>
                      </a:r>
                      <a:endParaRPr lang="es-ES" sz="3200" b="1" dirty="0"/>
                    </a:p>
                  </a:txBody>
                  <a:tcPr/>
                </a:tc>
                <a:tc>
                  <a:txBody>
                    <a:bodyPr/>
                    <a:lstStyle/>
                    <a:p>
                      <a:r>
                        <a:rPr lang="es-ES" sz="3200" b="1" dirty="0"/>
                        <a:t>BIT</a:t>
                      </a:r>
                    </a:p>
                  </a:txBody>
                  <a:tcPr/>
                </a:tc>
                <a:tc>
                  <a:txBody>
                    <a:bodyPr/>
                    <a:lstStyle/>
                    <a:p>
                      <a:r>
                        <a:rPr lang="es-ES" dirty="0"/>
                        <a:t>Establece si el registro ha sido eliminado. Utilizado en procesos de sincronización.</a:t>
                      </a:r>
                    </a:p>
                  </a:txBody>
                  <a:tcPr/>
                </a:tc>
                <a:extLst>
                  <a:ext uri="{0D108BD9-81ED-4DB2-BD59-A6C34878D82A}">
                    <a16:rowId xmlns:a16="http://schemas.microsoft.com/office/drawing/2014/main" val="3471805382"/>
                  </a:ext>
                </a:extLst>
              </a:tr>
            </a:tbl>
          </a:graphicData>
        </a:graphic>
      </p:graphicFrame>
    </p:spTree>
    <p:extLst>
      <p:ext uri="{BB962C8B-B14F-4D97-AF65-F5344CB8AC3E}">
        <p14:creationId xmlns:p14="http://schemas.microsoft.com/office/powerpoint/2010/main" val="40538788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474524" cy="1018890"/>
          </a:xfrm>
        </p:spPr>
        <p:txBody>
          <a:bodyPr/>
          <a:lstStyle/>
          <a:p>
            <a:r>
              <a:rPr lang="en-US" sz="4400" b="1" dirty="0" err="1">
                <a:solidFill>
                  <a:srgbClr val="00BCF2"/>
                </a:solidFill>
              </a:rPr>
              <a:t>Añadiendo</a:t>
            </a:r>
            <a:r>
              <a:rPr lang="en-US" sz="4400" b="1" dirty="0">
                <a:solidFill>
                  <a:srgbClr val="00BCF2"/>
                </a:solidFill>
              </a:rPr>
              <a:t> </a:t>
            </a:r>
            <a:r>
              <a:rPr lang="en-US" sz="4400" b="1" dirty="0" err="1">
                <a:solidFill>
                  <a:srgbClr val="00BCF2"/>
                </a:solidFill>
              </a:rPr>
              <a:t>nuevas</a:t>
            </a:r>
            <a:r>
              <a:rPr lang="en-US" sz="4400" b="1" dirty="0">
                <a:solidFill>
                  <a:srgbClr val="00BCF2"/>
                </a:solidFill>
              </a:rPr>
              <a:t> </a:t>
            </a:r>
            <a:r>
              <a:rPr lang="en-US" sz="4400" b="1" dirty="0" err="1">
                <a:solidFill>
                  <a:srgbClr val="00BCF2"/>
                </a:solidFill>
              </a:rPr>
              <a:t>columnas</a:t>
            </a:r>
            <a:endParaRPr lang="en-US" sz="4400" dirty="0">
              <a:solidFill>
                <a:srgbClr val="00BCF2"/>
              </a:solidFill>
            </a:endParaRPr>
          </a:p>
        </p:txBody>
      </p:sp>
      <p:sp>
        <p:nvSpPr>
          <p:cNvPr id="12" name="Text Placeholder 2"/>
          <p:cNvSpPr txBox="1">
            <a:spLocks/>
          </p:cNvSpPr>
          <p:nvPr/>
        </p:nvSpPr>
        <p:spPr>
          <a:xfrm>
            <a:off x="269241" y="1308847"/>
            <a:ext cx="11474524" cy="49126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Se </a:t>
            </a:r>
            <a:r>
              <a:rPr lang="en-US" sz="2800" dirty="0" err="1"/>
              <a:t>puede</a:t>
            </a:r>
            <a:r>
              <a:rPr lang="en-US" sz="2800" dirty="0"/>
              <a:t> </a:t>
            </a:r>
            <a:r>
              <a:rPr lang="en-US" sz="2800" dirty="0" err="1"/>
              <a:t>modificar</a:t>
            </a:r>
            <a:r>
              <a:rPr lang="en-US" sz="2800" dirty="0"/>
              <a:t> el </a:t>
            </a:r>
            <a:r>
              <a:rPr lang="en-US" sz="2800" dirty="0" err="1"/>
              <a:t>esquema</a:t>
            </a:r>
            <a:r>
              <a:rPr lang="en-US" sz="2800" dirty="0"/>
              <a:t> de la table </a:t>
            </a:r>
            <a:r>
              <a:rPr lang="en-US" sz="2800" dirty="0" err="1"/>
              <a:t>pulsando</a:t>
            </a:r>
            <a:r>
              <a:rPr lang="en-US" sz="2800" dirty="0"/>
              <a:t> el </a:t>
            </a:r>
            <a:r>
              <a:rPr lang="en-US" sz="2800" dirty="0" err="1"/>
              <a:t>botón</a:t>
            </a:r>
            <a:endParaRPr lang="en-US" sz="2800" dirty="0"/>
          </a:p>
          <a:p>
            <a:pPr marL="0" indent="0">
              <a:buNone/>
            </a:pPr>
            <a:r>
              <a:rPr lang="en-US" sz="2800" b="1" dirty="0" err="1"/>
              <a:t>Administrar</a:t>
            </a:r>
            <a:r>
              <a:rPr lang="en-US" sz="2800" b="1" dirty="0"/>
              <a:t> </a:t>
            </a:r>
            <a:r>
              <a:rPr lang="en-US" sz="2800" b="1" dirty="0" err="1"/>
              <a:t>esquema</a:t>
            </a:r>
            <a:r>
              <a:rPr lang="en-US" sz="2800" dirty="0"/>
              <a:t>. </a:t>
            </a:r>
          </a:p>
          <a:p>
            <a:pPr marL="0" indent="0">
              <a:buNone/>
            </a:pPr>
            <a:endParaRPr lang="en-US" sz="2400" dirty="0"/>
          </a:p>
          <a:p>
            <a:pPr marL="0" indent="0">
              <a:buNone/>
            </a:pPr>
            <a:endParaRPr lang="en-US" sz="2400" dirty="0"/>
          </a:p>
          <a:p>
            <a:pPr marL="0" indent="0">
              <a:buNone/>
            </a:pPr>
            <a:r>
              <a:rPr lang="en-US" sz="2800" dirty="0"/>
              <a:t>A la hora de </a:t>
            </a:r>
            <a:r>
              <a:rPr lang="en-US" sz="2800" dirty="0" err="1"/>
              <a:t>añadir</a:t>
            </a:r>
            <a:r>
              <a:rPr lang="en-US" sz="2800" dirty="0"/>
              <a:t> </a:t>
            </a:r>
            <a:r>
              <a:rPr lang="en-US" sz="2800" dirty="0" err="1"/>
              <a:t>una</a:t>
            </a:r>
            <a:r>
              <a:rPr lang="en-US" sz="2800" dirty="0"/>
              <a:t> </a:t>
            </a:r>
            <a:r>
              <a:rPr lang="en-US" sz="2800" dirty="0" err="1"/>
              <a:t>nueva</a:t>
            </a:r>
            <a:r>
              <a:rPr lang="en-US" sz="2800" dirty="0"/>
              <a:t> </a:t>
            </a:r>
            <a:r>
              <a:rPr lang="en-US" sz="2800" dirty="0" err="1"/>
              <a:t>columna</a:t>
            </a:r>
            <a:r>
              <a:rPr lang="en-US" sz="2800" dirty="0"/>
              <a:t> se </a:t>
            </a:r>
            <a:r>
              <a:rPr lang="en-US" sz="2800" dirty="0" err="1"/>
              <a:t>debe</a:t>
            </a:r>
            <a:r>
              <a:rPr lang="en-US" sz="2800" dirty="0"/>
              <a:t> </a:t>
            </a:r>
            <a:r>
              <a:rPr lang="en-US" sz="2800" dirty="0" err="1"/>
              <a:t>indicar</a:t>
            </a:r>
            <a:r>
              <a:rPr lang="en-US" sz="2800" dirty="0"/>
              <a:t> un </a:t>
            </a:r>
            <a:r>
              <a:rPr lang="en-US" sz="2800" dirty="0" err="1"/>
              <a:t>nombre</a:t>
            </a:r>
            <a:r>
              <a:rPr lang="en-US" sz="2800" dirty="0"/>
              <a:t> de </a:t>
            </a:r>
            <a:r>
              <a:rPr lang="en-US" sz="2800" dirty="0" err="1"/>
              <a:t>columna</a:t>
            </a:r>
            <a:r>
              <a:rPr lang="en-US" sz="2800" dirty="0"/>
              <a:t> </a:t>
            </a:r>
            <a:r>
              <a:rPr lang="en-US" sz="2800" dirty="0" err="1"/>
              <a:t>único</a:t>
            </a:r>
            <a:r>
              <a:rPr lang="en-US" sz="2800" dirty="0"/>
              <a:t> y </a:t>
            </a:r>
            <a:r>
              <a:rPr lang="en-US" sz="2800" dirty="0" err="1"/>
              <a:t>elegir</a:t>
            </a:r>
            <a:r>
              <a:rPr lang="en-US" sz="2800" dirty="0"/>
              <a:t> el </a:t>
            </a:r>
            <a:r>
              <a:rPr lang="en-US" sz="2800" dirty="0" err="1"/>
              <a:t>tipo</a:t>
            </a:r>
            <a:r>
              <a:rPr lang="en-US" sz="2800" dirty="0"/>
              <a:t>.</a:t>
            </a:r>
          </a:p>
          <a:p>
            <a:pPr marL="0" indent="0">
              <a:buNone/>
            </a:pPr>
            <a:endParaRPr lang="en-US" sz="2800" dirty="0"/>
          </a:p>
        </p:txBody>
      </p:sp>
      <p:pic>
        <p:nvPicPr>
          <p:cNvPr id="3" name="Imagen 2"/>
          <p:cNvPicPr>
            <a:picLocks noChangeAspect="1"/>
          </p:cNvPicPr>
          <p:nvPr/>
        </p:nvPicPr>
        <p:blipFill>
          <a:blip r:embed="rId3"/>
          <a:stretch>
            <a:fillRect/>
          </a:stretch>
        </p:blipFill>
        <p:spPr>
          <a:xfrm>
            <a:off x="1974338" y="2308264"/>
            <a:ext cx="8295832" cy="971275"/>
          </a:xfrm>
          <a:prstGeom prst="rect">
            <a:avLst/>
          </a:prstGeom>
        </p:spPr>
      </p:pic>
      <p:pic>
        <p:nvPicPr>
          <p:cNvPr id="4" name="Imagen 3"/>
          <p:cNvPicPr>
            <a:picLocks noChangeAspect="1"/>
          </p:cNvPicPr>
          <p:nvPr/>
        </p:nvPicPr>
        <p:blipFill>
          <a:blip r:embed="rId4"/>
          <a:stretch>
            <a:fillRect/>
          </a:stretch>
        </p:blipFill>
        <p:spPr>
          <a:xfrm>
            <a:off x="269241" y="4115475"/>
            <a:ext cx="2865368" cy="2545301"/>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168294278"/>
              </p:ext>
            </p:extLst>
          </p:nvPr>
        </p:nvGraphicFramePr>
        <p:xfrm>
          <a:off x="3615765" y="4333937"/>
          <a:ext cx="8128000" cy="18542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798641259"/>
                    </a:ext>
                  </a:extLst>
                </a:gridCol>
                <a:gridCol w="4064000">
                  <a:extLst>
                    <a:ext uri="{9D8B030D-6E8A-4147-A177-3AD203B41FA5}">
                      <a16:colId xmlns:a16="http://schemas.microsoft.com/office/drawing/2014/main" val="284903347"/>
                    </a:ext>
                  </a:extLst>
                </a:gridCol>
              </a:tblGrid>
              <a:tr h="370840">
                <a:tc>
                  <a:txBody>
                    <a:bodyPr/>
                    <a:lstStyle/>
                    <a:p>
                      <a:r>
                        <a:rPr lang="es-ES" dirty="0"/>
                        <a:t>Tipo datos</a:t>
                      </a:r>
                    </a:p>
                  </a:txBody>
                  <a:tcPr/>
                </a:tc>
                <a:tc>
                  <a:txBody>
                    <a:bodyPr/>
                    <a:lstStyle/>
                    <a:p>
                      <a:r>
                        <a:rPr lang="es-ES" dirty="0"/>
                        <a:t>Tipo SQL</a:t>
                      </a:r>
                    </a:p>
                  </a:txBody>
                  <a:tcPr/>
                </a:tc>
                <a:extLst>
                  <a:ext uri="{0D108BD9-81ED-4DB2-BD59-A6C34878D82A}">
                    <a16:rowId xmlns:a16="http://schemas.microsoft.com/office/drawing/2014/main" val="395885938"/>
                  </a:ext>
                </a:extLst>
              </a:tr>
              <a:tr h="370840">
                <a:tc>
                  <a:txBody>
                    <a:bodyPr/>
                    <a:lstStyle/>
                    <a:p>
                      <a:r>
                        <a:rPr lang="es-ES" dirty="0" err="1"/>
                        <a:t>String</a:t>
                      </a:r>
                      <a:endParaRPr lang="es-ES" dirty="0"/>
                    </a:p>
                  </a:txBody>
                  <a:tcPr/>
                </a:tc>
                <a:tc>
                  <a:txBody>
                    <a:bodyPr/>
                    <a:lstStyle/>
                    <a:p>
                      <a:r>
                        <a:rPr lang="es-ES" dirty="0" err="1"/>
                        <a:t>nvarchar</a:t>
                      </a:r>
                      <a:r>
                        <a:rPr lang="es-ES" dirty="0"/>
                        <a:t> (</a:t>
                      </a:r>
                      <a:r>
                        <a:rPr lang="es-ES" dirty="0" err="1"/>
                        <a:t>max</a:t>
                      </a:r>
                      <a:r>
                        <a:rPr lang="es-ES" dirty="0"/>
                        <a:t>)</a:t>
                      </a:r>
                    </a:p>
                  </a:txBody>
                  <a:tcPr/>
                </a:tc>
                <a:extLst>
                  <a:ext uri="{0D108BD9-81ED-4DB2-BD59-A6C34878D82A}">
                    <a16:rowId xmlns:a16="http://schemas.microsoft.com/office/drawing/2014/main" val="3275376227"/>
                  </a:ext>
                </a:extLst>
              </a:tr>
              <a:tr h="370840">
                <a:tc>
                  <a:txBody>
                    <a:bodyPr/>
                    <a:lstStyle/>
                    <a:p>
                      <a:r>
                        <a:rPr lang="es-ES" dirty="0" err="1"/>
                        <a:t>Number</a:t>
                      </a:r>
                      <a:endParaRPr lang="es-ES" dirty="0"/>
                    </a:p>
                  </a:txBody>
                  <a:tcPr/>
                </a:tc>
                <a:tc>
                  <a:txBody>
                    <a:bodyPr/>
                    <a:lstStyle/>
                    <a:p>
                      <a:r>
                        <a:rPr lang="es-ES" dirty="0" err="1"/>
                        <a:t>float</a:t>
                      </a:r>
                      <a:r>
                        <a:rPr lang="es-ES" dirty="0"/>
                        <a:t> (53)</a:t>
                      </a:r>
                    </a:p>
                  </a:txBody>
                  <a:tcPr/>
                </a:tc>
                <a:extLst>
                  <a:ext uri="{0D108BD9-81ED-4DB2-BD59-A6C34878D82A}">
                    <a16:rowId xmlns:a16="http://schemas.microsoft.com/office/drawing/2014/main" val="1031685980"/>
                  </a:ext>
                </a:extLst>
              </a:tr>
              <a:tr h="370840">
                <a:tc>
                  <a:txBody>
                    <a:bodyPr/>
                    <a:lstStyle/>
                    <a:p>
                      <a:r>
                        <a:rPr lang="es-ES" dirty="0"/>
                        <a:t>Date</a:t>
                      </a:r>
                    </a:p>
                  </a:txBody>
                  <a:tcPr/>
                </a:tc>
                <a:tc>
                  <a:txBody>
                    <a:bodyPr/>
                    <a:lstStyle/>
                    <a:p>
                      <a:r>
                        <a:rPr lang="es-ES" dirty="0" err="1"/>
                        <a:t>datetimeoffset</a:t>
                      </a:r>
                      <a:r>
                        <a:rPr lang="es-ES" dirty="0"/>
                        <a:t> (7)</a:t>
                      </a:r>
                    </a:p>
                  </a:txBody>
                  <a:tcPr/>
                </a:tc>
                <a:extLst>
                  <a:ext uri="{0D108BD9-81ED-4DB2-BD59-A6C34878D82A}">
                    <a16:rowId xmlns:a16="http://schemas.microsoft.com/office/drawing/2014/main" val="3041201364"/>
                  </a:ext>
                </a:extLst>
              </a:tr>
              <a:tr h="370840">
                <a:tc>
                  <a:txBody>
                    <a:bodyPr/>
                    <a:lstStyle/>
                    <a:p>
                      <a:r>
                        <a:rPr lang="es-ES" dirty="0" err="1"/>
                        <a:t>Boolean</a:t>
                      </a:r>
                      <a:endParaRPr lang="es-ES" dirty="0"/>
                    </a:p>
                  </a:txBody>
                  <a:tcPr/>
                </a:tc>
                <a:tc>
                  <a:txBody>
                    <a:bodyPr/>
                    <a:lstStyle/>
                    <a:p>
                      <a:r>
                        <a:rPr lang="es-ES" dirty="0"/>
                        <a:t>bit</a:t>
                      </a:r>
                    </a:p>
                  </a:txBody>
                  <a:tcPr/>
                </a:tc>
                <a:extLst>
                  <a:ext uri="{0D108BD9-81ED-4DB2-BD59-A6C34878D82A}">
                    <a16:rowId xmlns:a16="http://schemas.microsoft.com/office/drawing/2014/main" val="215678979"/>
                  </a:ext>
                </a:extLst>
              </a:tr>
            </a:tbl>
          </a:graphicData>
        </a:graphic>
      </p:graphicFrame>
    </p:spTree>
    <p:extLst>
      <p:ext uri="{BB962C8B-B14F-4D97-AF65-F5344CB8AC3E}">
        <p14:creationId xmlns:p14="http://schemas.microsoft.com/office/powerpoint/2010/main" val="29433151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itle 1"/>
          <p:cNvSpPr txBox="1">
            <a:spLocks/>
          </p:cNvSpPr>
          <p:nvPr/>
        </p:nvSpPr>
        <p:spPr>
          <a:xfrm>
            <a:off x="269241" y="2979231"/>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sz="4400" b="1" dirty="0">
                <a:solidFill>
                  <a:schemeClr val="bg1"/>
                </a:solidFill>
              </a:rPr>
              <a:t>Uso de la cámara</a:t>
            </a:r>
          </a:p>
        </p:txBody>
      </p:sp>
    </p:spTree>
    <p:extLst>
      <p:ext uri="{BB962C8B-B14F-4D97-AF65-F5344CB8AC3E}">
        <p14:creationId xmlns:p14="http://schemas.microsoft.com/office/powerpoint/2010/main" val="310321893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a:solidFill>
                  <a:srgbClr val="00BCF2"/>
                </a:solidFill>
              </a:rPr>
              <a:t>Plugins</a:t>
            </a:r>
            <a:endParaRPr lang="en-US" sz="4400" dirty="0">
              <a:solidFill>
                <a:srgbClr val="00BCF2"/>
              </a:solidFill>
            </a:endParaRPr>
          </a:p>
        </p:txBody>
      </p:sp>
      <p:sp>
        <p:nvSpPr>
          <p:cNvPr id="12" name="Text Placeholder 2"/>
          <p:cNvSpPr txBox="1">
            <a:spLocks/>
          </p:cNvSpPr>
          <p:nvPr/>
        </p:nvSpPr>
        <p:spPr>
          <a:xfrm>
            <a:off x="500743" y="1189493"/>
            <a:ext cx="11424338"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800" dirty="0"/>
              <a:t>Al tratar la palabra plugin nos referimos a paquetes </a:t>
            </a:r>
            <a:r>
              <a:rPr lang="es-ES" sz="2800" b="1" dirty="0" err="1"/>
              <a:t>NuGet</a:t>
            </a:r>
            <a:r>
              <a:rPr lang="es-ES" sz="2800" dirty="0"/>
              <a:t> que añaden funcionalidad multiplataforma o abstracciones sencillas de APIs específicas de cada plataforma sobre una aplicación Xamarin. </a:t>
            </a:r>
          </a:p>
          <a:p>
            <a:pPr marL="0" indent="0">
              <a:buNone/>
            </a:pPr>
            <a:endParaRPr lang="es-ES" sz="2800" dirty="0"/>
          </a:p>
          <a:p>
            <a:pPr marL="0" indent="0">
              <a:buNone/>
            </a:pPr>
            <a:r>
              <a:rPr lang="es-ES" sz="2800" dirty="0"/>
              <a:t>Los </a:t>
            </a:r>
            <a:r>
              <a:rPr lang="es-ES" sz="2800" dirty="0" err="1"/>
              <a:t>plugins</a:t>
            </a:r>
            <a:r>
              <a:rPr lang="es-ES" sz="2800" dirty="0"/>
              <a:t> son </a:t>
            </a:r>
            <a:r>
              <a:rPr lang="es-ES" sz="2800" b="1" dirty="0"/>
              <a:t>multiplataforma</a:t>
            </a:r>
            <a:r>
              <a:rPr lang="es-ES" sz="2800" dirty="0"/>
              <a:t> y generalmente extremadamente pequeños ya que realizan tareas muy específicas.</a:t>
            </a:r>
          </a:p>
          <a:p>
            <a:endParaRPr lang="es-ES" sz="2800" dirty="0"/>
          </a:p>
          <a:p>
            <a:pPr marL="0" indent="0">
              <a:buNone/>
            </a:pPr>
            <a:r>
              <a:rPr lang="es-ES" sz="2800" dirty="0"/>
              <a:t>Algunos ejemplos de </a:t>
            </a:r>
            <a:r>
              <a:rPr lang="es-ES" sz="2800" dirty="0" err="1"/>
              <a:t>plugins</a:t>
            </a:r>
            <a:r>
              <a:rPr lang="es-ES" sz="2800" dirty="0"/>
              <a:t> son:</a:t>
            </a:r>
          </a:p>
          <a:p>
            <a:r>
              <a:rPr lang="es-ES" sz="2800" dirty="0"/>
              <a:t>Hacer vibrar el dispositivo.</a:t>
            </a:r>
          </a:p>
          <a:p>
            <a:r>
              <a:rPr lang="es-ES" sz="2800" dirty="0"/>
              <a:t>Tomar una foto.</a:t>
            </a:r>
          </a:p>
          <a:p>
            <a:r>
              <a:rPr lang="es-ES" sz="2800" dirty="0"/>
              <a:t>Mostrar un mensaje emergente (pop-up).</a:t>
            </a:r>
          </a:p>
        </p:txBody>
      </p:sp>
    </p:spTree>
    <p:extLst>
      <p:ext uri="{BB962C8B-B14F-4D97-AF65-F5344CB8AC3E}">
        <p14:creationId xmlns:p14="http://schemas.microsoft.com/office/powerpoint/2010/main" val="121929873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Uso</a:t>
            </a:r>
            <a:r>
              <a:rPr lang="en-US" sz="4400" b="1" dirty="0">
                <a:solidFill>
                  <a:srgbClr val="00BCF2"/>
                </a:solidFill>
              </a:rPr>
              <a:t> de la </a:t>
            </a:r>
            <a:r>
              <a:rPr lang="en-US" sz="4400" b="1" dirty="0" err="1">
                <a:solidFill>
                  <a:srgbClr val="00BCF2"/>
                </a:solidFill>
              </a:rPr>
              <a:t>cámara</a:t>
            </a:r>
            <a:endParaRPr lang="en-US" sz="4400" dirty="0">
              <a:solidFill>
                <a:srgbClr val="00BCF2"/>
              </a:solidFill>
            </a:endParaRPr>
          </a:p>
        </p:txBody>
      </p:sp>
      <p:pic>
        <p:nvPicPr>
          <p:cNvPr id="3" name="Imagen 2"/>
          <p:cNvPicPr>
            <a:picLocks noChangeAspect="1"/>
          </p:cNvPicPr>
          <p:nvPr/>
        </p:nvPicPr>
        <p:blipFill>
          <a:blip r:embed="rId3"/>
          <a:stretch>
            <a:fillRect/>
          </a:stretch>
        </p:blipFill>
        <p:spPr>
          <a:xfrm>
            <a:off x="1900225" y="2425700"/>
            <a:ext cx="8393872" cy="2797957"/>
          </a:xfrm>
          <a:prstGeom prst="rect">
            <a:avLst/>
          </a:prstGeom>
        </p:spPr>
      </p:pic>
    </p:spTree>
    <p:extLst>
      <p:ext uri="{BB962C8B-B14F-4D97-AF65-F5344CB8AC3E}">
        <p14:creationId xmlns:p14="http://schemas.microsoft.com/office/powerpoint/2010/main" val="327549549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Añadir</a:t>
            </a:r>
            <a:r>
              <a:rPr lang="en-US" sz="4400" b="1" dirty="0">
                <a:solidFill>
                  <a:srgbClr val="00BCF2"/>
                </a:solidFill>
              </a:rPr>
              <a:t> el plugin de la </a:t>
            </a:r>
            <a:r>
              <a:rPr lang="en-US" sz="4400" b="1" dirty="0" err="1">
                <a:solidFill>
                  <a:srgbClr val="00BCF2"/>
                </a:solidFill>
              </a:rPr>
              <a:t>cámara</a:t>
            </a:r>
            <a:endParaRPr lang="en-US" sz="4400" dirty="0">
              <a:solidFill>
                <a:srgbClr val="00BCF2"/>
              </a:solidFill>
            </a:endParaRPr>
          </a:p>
        </p:txBody>
      </p:sp>
      <p:sp>
        <p:nvSpPr>
          <p:cNvPr id="12" name="Text Placeholder 2"/>
          <p:cNvSpPr txBox="1">
            <a:spLocks/>
          </p:cNvSpPr>
          <p:nvPr/>
        </p:nvSpPr>
        <p:spPr>
          <a:xfrm>
            <a:off x="500743" y="1189493"/>
            <a:ext cx="11424338" cy="106221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800" dirty="0"/>
              <a:t>Comenzamos abriendo el administrador de paquetes </a:t>
            </a:r>
            <a:r>
              <a:rPr lang="es-ES" sz="2800" dirty="0" err="1"/>
              <a:t>NuGet</a:t>
            </a:r>
            <a:r>
              <a:rPr lang="es-ES" sz="2800" dirty="0"/>
              <a:t> y haciendo una búsqueda del paquete </a:t>
            </a:r>
            <a:r>
              <a:rPr lang="es-ES" sz="2800" b="1" dirty="0"/>
              <a:t>"</a:t>
            </a:r>
            <a:r>
              <a:rPr lang="es-ES" sz="2800" b="1" dirty="0" err="1"/>
              <a:t>Xam.Plugin.Media</a:t>
            </a:r>
            <a:r>
              <a:rPr lang="es-ES" sz="2800" b="1" dirty="0"/>
              <a:t>“</a:t>
            </a:r>
            <a:r>
              <a:rPr lang="es-ES" sz="2800" dirty="0"/>
              <a:t>.</a:t>
            </a:r>
          </a:p>
        </p:txBody>
      </p:sp>
      <p:pic>
        <p:nvPicPr>
          <p:cNvPr id="3" name="Imagen 2"/>
          <p:cNvPicPr>
            <a:picLocks noChangeAspect="1"/>
          </p:cNvPicPr>
          <p:nvPr/>
        </p:nvPicPr>
        <p:blipFill>
          <a:blip r:embed="rId3"/>
          <a:stretch>
            <a:fillRect/>
          </a:stretch>
        </p:blipFill>
        <p:spPr>
          <a:xfrm>
            <a:off x="2286000" y="2251710"/>
            <a:ext cx="7030812" cy="4489798"/>
          </a:xfrm>
          <a:prstGeom prst="rect">
            <a:avLst/>
          </a:prstGeom>
        </p:spPr>
      </p:pic>
    </p:spTree>
    <p:extLst>
      <p:ext uri="{BB962C8B-B14F-4D97-AF65-F5344CB8AC3E}">
        <p14:creationId xmlns:p14="http://schemas.microsoft.com/office/powerpoint/2010/main" val="32633241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itle 1"/>
          <p:cNvSpPr txBox="1">
            <a:spLocks/>
          </p:cNvSpPr>
          <p:nvPr/>
        </p:nvSpPr>
        <p:spPr>
          <a:xfrm>
            <a:off x="273998" y="2718340"/>
            <a:ext cx="11655840" cy="1421319"/>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sz="6600" b="1" dirty="0">
                <a:solidFill>
                  <a:schemeClr val="bg1"/>
                </a:solidFill>
              </a:rPr>
              <a:t>Módulo 4 – Guardar </a:t>
            </a:r>
            <a:r>
              <a:rPr lang="es-ES" sz="6600" b="1" dirty="0" err="1">
                <a:solidFill>
                  <a:schemeClr val="bg1"/>
                </a:solidFill>
              </a:rPr>
              <a:t>Blos</a:t>
            </a:r>
            <a:r>
              <a:rPr lang="es-ES" sz="6600" b="1" dirty="0">
                <a:solidFill>
                  <a:schemeClr val="bg1"/>
                </a:solidFill>
              </a:rPr>
              <a:t> en Azure Storage</a:t>
            </a:r>
          </a:p>
        </p:txBody>
      </p:sp>
    </p:spTree>
    <p:extLst>
      <p:ext uri="{BB962C8B-B14F-4D97-AF65-F5344CB8AC3E}">
        <p14:creationId xmlns:p14="http://schemas.microsoft.com/office/powerpoint/2010/main" val="39830900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Permisos</a:t>
            </a:r>
            <a:endParaRPr lang="en-US" sz="4400" dirty="0">
              <a:solidFill>
                <a:srgbClr val="00BCF2"/>
              </a:solidFill>
            </a:endParaRPr>
          </a:p>
        </p:txBody>
      </p:sp>
      <p:sp>
        <p:nvSpPr>
          <p:cNvPr id="12" name="Text Placeholder 2"/>
          <p:cNvSpPr txBox="1">
            <a:spLocks/>
          </p:cNvSpPr>
          <p:nvPr/>
        </p:nvSpPr>
        <p:spPr>
          <a:xfrm>
            <a:off x="500743" y="1189493"/>
            <a:ext cx="11424338"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400" dirty="0"/>
              <a:t>En </a:t>
            </a:r>
            <a:r>
              <a:rPr lang="es-ES" sz="2400" b="1" dirty="0"/>
              <a:t>Android</a:t>
            </a:r>
            <a:r>
              <a:rPr lang="es-ES" sz="2400" dirty="0"/>
              <a:t> se debe acceder al manifiesto de la aplicación para añadir los permisos </a:t>
            </a:r>
            <a:r>
              <a:rPr lang="es-ES" sz="2400" b="1" dirty="0"/>
              <a:t>WRITE_EXTERNAL_STORAGE </a:t>
            </a:r>
            <a:r>
              <a:rPr lang="es-ES" sz="2400" dirty="0"/>
              <a:t>y</a:t>
            </a:r>
            <a:r>
              <a:rPr lang="es-ES" sz="2400" b="1" dirty="0"/>
              <a:t> READ_EXTERNAL_STORAGE</a:t>
            </a:r>
            <a:r>
              <a:rPr lang="es-ES" sz="2400" dirty="0"/>
              <a:t>.</a:t>
            </a:r>
          </a:p>
          <a:p>
            <a:pPr marL="0" indent="0">
              <a:buNone/>
            </a:pPr>
            <a:endParaRPr lang="es-ES" sz="2400" dirty="0"/>
          </a:p>
          <a:p>
            <a:pPr marL="0" indent="0">
              <a:buNone/>
            </a:pPr>
            <a:r>
              <a:rPr lang="es-ES" sz="2400" dirty="0"/>
              <a:t>En </a:t>
            </a:r>
            <a:r>
              <a:rPr lang="es-ES" sz="2400" b="1" dirty="0"/>
              <a:t>iOS</a:t>
            </a:r>
            <a:r>
              <a:rPr lang="es-ES" sz="2400" dirty="0"/>
              <a:t> se deben añadir los permisos </a:t>
            </a:r>
            <a:r>
              <a:rPr lang="es-ES" sz="2400" b="1" dirty="0" err="1"/>
              <a:t>NSCameraUsageDescription</a:t>
            </a:r>
            <a:r>
              <a:rPr lang="es-ES" sz="2400" dirty="0"/>
              <a:t> y </a:t>
            </a:r>
            <a:r>
              <a:rPr lang="es-ES" sz="2400" b="1" dirty="0" err="1"/>
              <a:t>NSPhotoLibraryUsageDescription</a:t>
            </a:r>
            <a:r>
              <a:rPr lang="es-ES" sz="2400" dirty="0"/>
              <a:t> al archivo "</a:t>
            </a:r>
            <a:r>
              <a:rPr lang="es-ES" sz="2400" dirty="0" err="1"/>
              <a:t>Info.plist</a:t>
            </a:r>
            <a:r>
              <a:rPr lang="es-ES" sz="2400" dirty="0"/>
              <a:t>":</a:t>
            </a:r>
          </a:p>
          <a:p>
            <a:pPr marL="0" indent="0">
              <a:buNone/>
            </a:pPr>
            <a:endParaRPr lang="es-ES" sz="2400" dirty="0"/>
          </a:p>
          <a:p>
            <a:pPr marL="0" indent="0">
              <a:buNone/>
            </a:pPr>
            <a:r>
              <a:rPr lang="es-ES" sz="1100" dirty="0">
                <a:latin typeface="Consolas" panose="020B0609020204030204" pitchFamily="49" charset="0"/>
              </a:rPr>
              <a:t>&lt;</a:t>
            </a:r>
            <a:r>
              <a:rPr lang="es-ES" sz="1100" dirty="0" err="1">
                <a:latin typeface="Consolas" panose="020B0609020204030204" pitchFamily="49" charset="0"/>
              </a:rPr>
              <a:t>key</a:t>
            </a:r>
            <a:r>
              <a:rPr lang="es-ES" sz="1100" dirty="0">
                <a:latin typeface="Consolas" panose="020B0609020204030204" pitchFamily="49" charset="0"/>
              </a:rPr>
              <a:t>&gt;</a:t>
            </a:r>
            <a:r>
              <a:rPr lang="es-ES" sz="1100" dirty="0" err="1">
                <a:latin typeface="Consolas" panose="020B0609020204030204" pitchFamily="49" charset="0"/>
              </a:rPr>
              <a:t>NSCameraUsageDescription</a:t>
            </a:r>
            <a:r>
              <a:rPr lang="es-ES" sz="1100" dirty="0">
                <a:latin typeface="Consolas" panose="020B0609020204030204" pitchFamily="49" charset="0"/>
              </a:rPr>
              <a:t>&lt;/</a:t>
            </a:r>
            <a:r>
              <a:rPr lang="es-ES" sz="1100" dirty="0" err="1">
                <a:latin typeface="Consolas" panose="020B0609020204030204" pitchFamily="49" charset="0"/>
              </a:rPr>
              <a:t>key</a:t>
            </a:r>
            <a:r>
              <a:rPr lang="es-ES" sz="1100" dirty="0">
                <a:latin typeface="Consolas" panose="020B0609020204030204" pitchFamily="49" charset="0"/>
              </a:rPr>
              <a:t>&gt; </a:t>
            </a:r>
          </a:p>
          <a:p>
            <a:pPr marL="0" indent="0">
              <a:buNone/>
            </a:pPr>
            <a:r>
              <a:rPr lang="es-ES" sz="1100" dirty="0">
                <a:latin typeface="Consolas" panose="020B0609020204030204" pitchFamily="49" charset="0"/>
              </a:rPr>
              <a:t>&lt;</a:t>
            </a:r>
            <a:r>
              <a:rPr lang="es-ES" sz="1100" dirty="0" err="1">
                <a:latin typeface="Consolas" panose="020B0609020204030204" pitchFamily="49" charset="0"/>
              </a:rPr>
              <a:t>string</a:t>
            </a:r>
            <a:r>
              <a:rPr lang="es-ES" sz="1100" dirty="0">
                <a:latin typeface="Consolas" panose="020B0609020204030204" pitchFamily="49" charset="0"/>
              </a:rPr>
              <a:t>&gt;</a:t>
            </a:r>
            <a:r>
              <a:rPr lang="es-ES" sz="1100" dirty="0" err="1">
                <a:latin typeface="Consolas" panose="020B0609020204030204" pitchFamily="49" charset="0"/>
              </a:rPr>
              <a:t>This</a:t>
            </a:r>
            <a:r>
              <a:rPr lang="es-ES" sz="1100" dirty="0">
                <a:latin typeface="Consolas" panose="020B0609020204030204" pitchFamily="49" charset="0"/>
              </a:rPr>
              <a:t> app </a:t>
            </a:r>
            <a:r>
              <a:rPr lang="es-ES" sz="1100" dirty="0" err="1">
                <a:latin typeface="Consolas" panose="020B0609020204030204" pitchFamily="49" charset="0"/>
              </a:rPr>
              <a:t>needs</a:t>
            </a:r>
            <a:r>
              <a:rPr lang="es-ES" sz="1100" dirty="0">
                <a:latin typeface="Consolas" panose="020B0609020204030204" pitchFamily="49" charset="0"/>
              </a:rPr>
              <a:t> </a:t>
            </a:r>
            <a:r>
              <a:rPr lang="es-ES" sz="1100" dirty="0" err="1">
                <a:latin typeface="Consolas" panose="020B0609020204030204" pitchFamily="49" charset="0"/>
              </a:rPr>
              <a:t>access</a:t>
            </a:r>
            <a:r>
              <a:rPr lang="es-ES" sz="1100" dirty="0">
                <a:latin typeface="Consolas" panose="020B0609020204030204" pitchFamily="49" charset="0"/>
              </a:rPr>
              <a:t> </a:t>
            </a:r>
            <a:r>
              <a:rPr lang="es-ES" sz="1100" dirty="0" err="1">
                <a:latin typeface="Consolas" panose="020B0609020204030204" pitchFamily="49" charset="0"/>
              </a:rPr>
              <a:t>to</a:t>
            </a:r>
            <a:r>
              <a:rPr lang="es-ES" sz="1100" dirty="0">
                <a:latin typeface="Consolas" panose="020B0609020204030204" pitchFamily="49" charset="0"/>
              </a:rPr>
              <a:t> </a:t>
            </a:r>
            <a:r>
              <a:rPr lang="es-ES" sz="1100" dirty="0" err="1">
                <a:latin typeface="Consolas" panose="020B0609020204030204" pitchFamily="49" charset="0"/>
              </a:rPr>
              <a:t>the</a:t>
            </a:r>
            <a:r>
              <a:rPr lang="es-ES" sz="1100" dirty="0">
                <a:latin typeface="Consolas" panose="020B0609020204030204" pitchFamily="49" charset="0"/>
              </a:rPr>
              <a:t> camera </a:t>
            </a:r>
            <a:r>
              <a:rPr lang="es-ES" sz="1100" dirty="0" err="1">
                <a:latin typeface="Consolas" panose="020B0609020204030204" pitchFamily="49" charset="0"/>
              </a:rPr>
              <a:t>to</a:t>
            </a:r>
            <a:r>
              <a:rPr lang="es-ES" sz="1100" dirty="0">
                <a:latin typeface="Consolas" panose="020B0609020204030204" pitchFamily="49" charset="0"/>
              </a:rPr>
              <a:t> </a:t>
            </a:r>
            <a:r>
              <a:rPr lang="es-ES" sz="1100" dirty="0" err="1">
                <a:latin typeface="Consolas" panose="020B0609020204030204" pitchFamily="49" charset="0"/>
              </a:rPr>
              <a:t>take</a:t>
            </a:r>
            <a:r>
              <a:rPr lang="es-ES" sz="1100" dirty="0">
                <a:latin typeface="Consolas" panose="020B0609020204030204" pitchFamily="49" charset="0"/>
              </a:rPr>
              <a:t> </a:t>
            </a:r>
            <a:r>
              <a:rPr lang="es-ES" sz="1100" dirty="0" err="1">
                <a:latin typeface="Consolas" panose="020B0609020204030204" pitchFamily="49" charset="0"/>
              </a:rPr>
              <a:t>photos</a:t>
            </a:r>
            <a:r>
              <a:rPr lang="es-ES" sz="1100" dirty="0">
                <a:latin typeface="Consolas" panose="020B0609020204030204" pitchFamily="49" charset="0"/>
              </a:rPr>
              <a:t>.&lt;/</a:t>
            </a:r>
            <a:r>
              <a:rPr lang="es-ES" sz="1100" dirty="0" err="1">
                <a:latin typeface="Consolas" panose="020B0609020204030204" pitchFamily="49" charset="0"/>
              </a:rPr>
              <a:t>string</a:t>
            </a:r>
            <a:r>
              <a:rPr lang="es-ES" sz="1100" dirty="0">
                <a:latin typeface="Consolas" panose="020B0609020204030204" pitchFamily="49" charset="0"/>
              </a:rPr>
              <a:t>&gt; </a:t>
            </a:r>
          </a:p>
          <a:p>
            <a:pPr marL="0" indent="0">
              <a:buNone/>
            </a:pPr>
            <a:r>
              <a:rPr lang="es-ES" sz="1100" dirty="0">
                <a:latin typeface="Consolas" panose="020B0609020204030204" pitchFamily="49" charset="0"/>
              </a:rPr>
              <a:t>&lt;</a:t>
            </a:r>
            <a:r>
              <a:rPr lang="es-ES" sz="1100" dirty="0" err="1">
                <a:latin typeface="Consolas" panose="020B0609020204030204" pitchFamily="49" charset="0"/>
              </a:rPr>
              <a:t>key</a:t>
            </a:r>
            <a:r>
              <a:rPr lang="es-ES" sz="1100" dirty="0">
                <a:latin typeface="Consolas" panose="020B0609020204030204" pitchFamily="49" charset="0"/>
              </a:rPr>
              <a:t>&gt;</a:t>
            </a:r>
            <a:r>
              <a:rPr lang="es-ES" sz="1100" dirty="0" err="1">
                <a:latin typeface="Consolas" panose="020B0609020204030204" pitchFamily="49" charset="0"/>
              </a:rPr>
              <a:t>NSPhotoLibraryUsageDescription</a:t>
            </a:r>
            <a:r>
              <a:rPr lang="es-ES" sz="1100" dirty="0">
                <a:latin typeface="Consolas" panose="020B0609020204030204" pitchFamily="49" charset="0"/>
              </a:rPr>
              <a:t>&lt;/</a:t>
            </a:r>
            <a:r>
              <a:rPr lang="es-ES" sz="1100" dirty="0" err="1">
                <a:latin typeface="Consolas" panose="020B0609020204030204" pitchFamily="49" charset="0"/>
              </a:rPr>
              <a:t>key</a:t>
            </a:r>
            <a:r>
              <a:rPr lang="es-ES" sz="1100" dirty="0">
                <a:latin typeface="Consolas" panose="020B0609020204030204" pitchFamily="49" charset="0"/>
              </a:rPr>
              <a:t>&gt; </a:t>
            </a:r>
          </a:p>
          <a:p>
            <a:pPr marL="0" indent="0">
              <a:buNone/>
            </a:pPr>
            <a:r>
              <a:rPr lang="es-ES" sz="1100" dirty="0">
                <a:latin typeface="Consolas" panose="020B0609020204030204" pitchFamily="49" charset="0"/>
              </a:rPr>
              <a:t>&lt;</a:t>
            </a:r>
            <a:r>
              <a:rPr lang="es-ES" sz="1100" dirty="0" err="1">
                <a:latin typeface="Consolas" panose="020B0609020204030204" pitchFamily="49" charset="0"/>
              </a:rPr>
              <a:t>string</a:t>
            </a:r>
            <a:r>
              <a:rPr lang="es-ES" sz="1100" dirty="0">
                <a:latin typeface="Consolas" panose="020B0609020204030204" pitchFamily="49" charset="0"/>
              </a:rPr>
              <a:t>&gt;</a:t>
            </a:r>
            <a:r>
              <a:rPr lang="es-ES" sz="1100" dirty="0" err="1">
                <a:latin typeface="Consolas" panose="020B0609020204030204" pitchFamily="49" charset="0"/>
              </a:rPr>
              <a:t>This</a:t>
            </a:r>
            <a:r>
              <a:rPr lang="es-ES" sz="1100" dirty="0">
                <a:latin typeface="Consolas" panose="020B0609020204030204" pitchFamily="49" charset="0"/>
              </a:rPr>
              <a:t> app </a:t>
            </a:r>
            <a:r>
              <a:rPr lang="es-ES" sz="1100" dirty="0" err="1">
                <a:latin typeface="Consolas" panose="020B0609020204030204" pitchFamily="49" charset="0"/>
              </a:rPr>
              <a:t>needs</a:t>
            </a:r>
            <a:r>
              <a:rPr lang="es-ES" sz="1100" dirty="0">
                <a:latin typeface="Consolas" panose="020B0609020204030204" pitchFamily="49" charset="0"/>
              </a:rPr>
              <a:t> </a:t>
            </a:r>
            <a:r>
              <a:rPr lang="es-ES" sz="1100" dirty="0" err="1">
                <a:latin typeface="Consolas" panose="020B0609020204030204" pitchFamily="49" charset="0"/>
              </a:rPr>
              <a:t>access</a:t>
            </a:r>
            <a:r>
              <a:rPr lang="es-ES" sz="1100" dirty="0">
                <a:latin typeface="Consolas" panose="020B0609020204030204" pitchFamily="49" charset="0"/>
              </a:rPr>
              <a:t> </a:t>
            </a:r>
            <a:r>
              <a:rPr lang="es-ES" sz="1100" dirty="0" err="1">
                <a:latin typeface="Consolas" panose="020B0609020204030204" pitchFamily="49" charset="0"/>
              </a:rPr>
              <a:t>to</a:t>
            </a:r>
            <a:r>
              <a:rPr lang="es-ES" sz="1100" dirty="0">
                <a:latin typeface="Consolas" panose="020B0609020204030204" pitchFamily="49" charset="0"/>
              </a:rPr>
              <a:t> </a:t>
            </a:r>
            <a:r>
              <a:rPr lang="es-ES" sz="1100" dirty="0" err="1">
                <a:latin typeface="Consolas" panose="020B0609020204030204" pitchFamily="49" charset="0"/>
              </a:rPr>
              <a:t>photos</a:t>
            </a:r>
            <a:r>
              <a:rPr lang="es-ES" sz="1100" dirty="0">
                <a:latin typeface="Consolas" panose="020B0609020204030204" pitchFamily="49" charset="0"/>
              </a:rPr>
              <a:t>.&lt;/</a:t>
            </a:r>
            <a:r>
              <a:rPr lang="es-ES" sz="1100" dirty="0" err="1">
                <a:latin typeface="Consolas" panose="020B0609020204030204" pitchFamily="49" charset="0"/>
              </a:rPr>
              <a:t>string</a:t>
            </a:r>
            <a:r>
              <a:rPr lang="es-ES" sz="1100" dirty="0">
                <a:latin typeface="Consolas" panose="020B0609020204030204" pitchFamily="49" charset="0"/>
              </a:rPr>
              <a:t>&gt; &lt;</a:t>
            </a:r>
            <a:r>
              <a:rPr lang="es-ES" sz="1100" dirty="0" err="1">
                <a:latin typeface="Consolas" panose="020B0609020204030204" pitchFamily="49" charset="0"/>
              </a:rPr>
              <a:t>key</a:t>
            </a:r>
            <a:r>
              <a:rPr lang="es-ES" sz="1100" dirty="0">
                <a:latin typeface="Consolas" panose="020B0609020204030204" pitchFamily="49" charset="0"/>
              </a:rPr>
              <a:t>&gt;</a:t>
            </a:r>
            <a:r>
              <a:rPr lang="es-ES" sz="1100" dirty="0" err="1">
                <a:latin typeface="Consolas" panose="020B0609020204030204" pitchFamily="49" charset="0"/>
              </a:rPr>
              <a:t>NSMicrophoneUsageDescription</a:t>
            </a:r>
            <a:r>
              <a:rPr lang="es-ES" sz="1100" dirty="0">
                <a:latin typeface="Consolas" panose="020B0609020204030204" pitchFamily="49" charset="0"/>
              </a:rPr>
              <a:t>&lt;/</a:t>
            </a:r>
            <a:r>
              <a:rPr lang="es-ES" sz="1100" dirty="0" err="1">
                <a:latin typeface="Consolas" panose="020B0609020204030204" pitchFamily="49" charset="0"/>
              </a:rPr>
              <a:t>key</a:t>
            </a:r>
            <a:r>
              <a:rPr lang="es-ES" sz="1100" dirty="0">
                <a:latin typeface="Consolas" panose="020B0609020204030204" pitchFamily="49" charset="0"/>
              </a:rPr>
              <a:t>&gt; &lt;</a:t>
            </a:r>
            <a:r>
              <a:rPr lang="es-ES" sz="1100" dirty="0" err="1">
                <a:latin typeface="Consolas" panose="020B0609020204030204" pitchFamily="49" charset="0"/>
              </a:rPr>
              <a:t>string</a:t>
            </a:r>
            <a:r>
              <a:rPr lang="es-ES" sz="1100" dirty="0">
                <a:latin typeface="Consolas" panose="020B0609020204030204" pitchFamily="49" charset="0"/>
              </a:rPr>
              <a:t>&gt;</a:t>
            </a:r>
            <a:r>
              <a:rPr lang="es-ES" sz="1100" dirty="0" err="1">
                <a:latin typeface="Consolas" panose="020B0609020204030204" pitchFamily="49" charset="0"/>
              </a:rPr>
              <a:t>This</a:t>
            </a:r>
            <a:r>
              <a:rPr lang="es-ES" sz="1100" dirty="0">
                <a:latin typeface="Consolas" panose="020B0609020204030204" pitchFamily="49" charset="0"/>
              </a:rPr>
              <a:t> app </a:t>
            </a:r>
            <a:r>
              <a:rPr lang="es-ES" sz="1100" dirty="0" err="1">
                <a:latin typeface="Consolas" panose="020B0609020204030204" pitchFamily="49" charset="0"/>
              </a:rPr>
              <a:t>needs</a:t>
            </a:r>
            <a:r>
              <a:rPr lang="es-ES" sz="1100" dirty="0">
                <a:latin typeface="Consolas" panose="020B0609020204030204" pitchFamily="49" charset="0"/>
              </a:rPr>
              <a:t> </a:t>
            </a:r>
            <a:r>
              <a:rPr lang="es-ES" sz="1100" dirty="0" err="1">
                <a:latin typeface="Consolas" panose="020B0609020204030204" pitchFamily="49" charset="0"/>
              </a:rPr>
              <a:t>access</a:t>
            </a:r>
            <a:r>
              <a:rPr lang="es-ES" sz="1100" dirty="0">
                <a:latin typeface="Consolas" panose="020B0609020204030204" pitchFamily="49" charset="0"/>
              </a:rPr>
              <a:t> </a:t>
            </a:r>
            <a:r>
              <a:rPr lang="es-ES" sz="1100" dirty="0" err="1">
                <a:latin typeface="Consolas" panose="020B0609020204030204" pitchFamily="49" charset="0"/>
              </a:rPr>
              <a:t>to</a:t>
            </a:r>
            <a:r>
              <a:rPr lang="es-ES" sz="1100" dirty="0">
                <a:latin typeface="Consolas" panose="020B0609020204030204" pitchFamily="49" charset="0"/>
              </a:rPr>
              <a:t> </a:t>
            </a:r>
            <a:r>
              <a:rPr lang="es-ES" sz="1100" dirty="0" err="1">
                <a:latin typeface="Consolas" panose="020B0609020204030204" pitchFamily="49" charset="0"/>
              </a:rPr>
              <a:t>microphone</a:t>
            </a:r>
            <a:r>
              <a:rPr lang="es-ES" sz="1100" dirty="0">
                <a:latin typeface="Consolas" panose="020B0609020204030204" pitchFamily="49" charset="0"/>
              </a:rPr>
              <a:t>.&lt;/</a:t>
            </a:r>
            <a:r>
              <a:rPr lang="es-ES" sz="1100" dirty="0" err="1">
                <a:latin typeface="Consolas" panose="020B0609020204030204" pitchFamily="49" charset="0"/>
              </a:rPr>
              <a:t>string</a:t>
            </a:r>
            <a:r>
              <a:rPr lang="es-ES" sz="1100" dirty="0">
                <a:latin typeface="Consolas" panose="020B0609020204030204" pitchFamily="49" charset="0"/>
              </a:rPr>
              <a:t>&gt;</a:t>
            </a:r>
          </a:p>
          <a:p>
            <a:pPr marL="0" indent="0">
              <a:buNone/>
            </a:pPr>
            <a:endParaRPr lang="es-ES" sz="1100" dirty="0">
              <a:latin typeface="Consolas" panose="020B0609020204030204" pitchFamily="49" charset="0"/>
            </a:endParaRPr>
          </a:p>
          <a:p>
            <a:pPr marL="0" indent="0">
              <a:buNone/>
            </a:pPr>
            <a:r>
              <a:rPr lang="es-ES" sz="2200" dirty="0">
                <a:latin typeface="Segoe UI (Cuerpo)"/>
              </a:rPr>
              <a:t>En el caso de </a:t>
            </a:r>
            <a:r>
              <a:rPr lang="es-ES" sz="2200" b="1" dirty="0">
                <a:latin typeface="Segoe UI (Cuerpo)"/>
              </a:rPr>
              <a:t>Windows</a:t>
            </a:r>
            <a:r>
              <a:rPr lang="es-ES" sz="2200" dirty="0">
                <a:latin typeface="Segoe UI (Cuerpo)"/>
              </a:rPr>
              <a:t> se debe añadir el permiso de </a:t>
            </a:r>
            <a:r>
              <a:rPr lang="es-ES" sz="2200" b="1" dirty="0">
                <a:latin typeface="Segoe UI (Cuerpo)"/>
              </a:rPr>
              <a:t>Webcam</a:t>
            </a:r>
            <a:r>
              <a:rPr lang="es-ES" sz="2200" dirty="0">
                <a:latin typeface="Segoe UI (Cuerpo)"/>
              </a:rPr>
              <a:t> en el archivo de manifiesto.</a:t>
            </a:r>
          </a:p>
        </p:txBody>
      </p:sp>
    </p:spTree>
    <p:extLst>
      <p:ext uri="{BB962C8B-B14F-4D97-AF65-F5344CB8AC3E}">
        <p14:creationId xmlns:p14="http://schemas.microsoft.com/office/powerpoint/2010/main" val="4277876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itle 1"/>
          <p:cNvSpPr txBox="1">
            <a:spLocks/>
          </p:cNvSpPr>
          <p:nvPr/>
        </p:nvSpPr>
        <p:spPr>
          <a:xfrm>
            <a:off x="269241" y="2979231"/>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sz="4400" b="1" dirty="0">
                <a:solidFill>
                  <a:schemeClr val="bg1"/>
                </a:solidFill>
              </a:rPr>
              <a:t>Uso de blobs</a:t>
            </a:r>
          </a:p>
        </p:txBody>
      </p:sp>
    </p:spTree>
    <p:extLst>
      <p:ext uri="{BB962C8B-B14F-4D97-AF65-F5344CB8AC3E}">
        <p14:creationId xmlns:p14="http://schemas.microsoft.com/office/powerpoint/2010/main" val="225116124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Uso</a:t>
            </a:r>
            <a:r>
              <a:rPr lang="en-US" sz="4400" b="1" dirty="0">
                <a:solidFill>
                  <a:srgbClr val="00BCF2"/>
                </a:solidFill>
              </a:rPr>
              <a:t> de blobs</a:t>
            </a:r>
            <a:endParaRPr lang="en-US" sz="4400" dirty="0">
              <a:solidFill>
                <a:srgbClr val="00BCF2"/>
              </a:solidFill>
            </a:endParaRPr>
          </a:p>
        </p:txBody>
      </p:sp>
      <p:sp>
        <p:nvSpPr>
          <p:cNvPr id="12" name="Text Placeholder 2"/>
          <p:cNvSpPr txBox="1">
            <a:spLocks/>
          </p:cNvSpPr>
          <p:nvPr/>
        </p:nvSpPr>
        <p:spPr>
          <a:xfrm>
            <a:off x="500743" y="1189493"/>
            <a:ext cx="11424338"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3600" dirty="0"/>
              <a:t>Sabemos que, para poder integrar la posibilidad de tomar fotos directamente desde la cámara tenemos que resolver algunas cuestiones importantes:</a:t>
            </a:r>
          </a:p>
          <a:p>
            <a:endParaRPr lang="es-ES" sz="3600" dirty="0"/>
          </a:p>
          <a:p>
            <a:r>
              <a:rPr lang="es-ES" sz="3600" dirty="0"/>
              <a:t>¿Cómo tratamos las fotos?.</a:t>
            </a:r>
          </a:p>
          <a:p>
            <a:r>
              <a:rPr lang="es-ES" sz="3600" dirty="0"/>
              <a:t>¿Dónde se alojan las fotos?.</a:t>
            </a:r>
          </a:p>
          <a:p>
            <a:r>
              <a:rPr lang="es-ES" sz="3600" dirty="0"/>
              <a:t>¿Cómo accede a las fotos nuestra Azure Mobile App?</a:t>
            </a:r>
          </a:p>
        </p:txBody>
      </p:sp>
    </p:spTree>
    <p:extLst>
      <p:ext uri="{BB962C8B-B14F-4D97-AF65-F5344CB8AC3E}">
        <p14:creationId xmlns:p14="http://schemas.microsoft.com/office/powerpoint/2010/main" val="2694834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a:solidFill>
                  <a:srgbClr val="00BCF2"/>
                </a:solidFill>
              </a:rPr>
              <a:t>¿BLOB?</a:t>
            </a:r>
            <a:endParaRPr lang="en-US" sz="4400" dirty="0">
              <a:solidFill>
                <a:srgbClr val="00BCF2"/>
              </a:solidFill>
            </a:endParaRPr>
          </a:p>
        </p:txBody>
      </p:sp>
      <p:sp>
        <p:nvSpPr>
          <p:cNvPr id="12" name="Text Placeholder 2"/>
          <p:cNvSpPr txBox="1">
            <a:spLocks/>
          </p:cNvSpPr>
          <p:nvPr/>
        </p:nvSpPr>
        <p:spPr>
          <a:xfrm>
            <a:off x="500743" y="1189493"/>
            <a:ext cx="11424338"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El almacenamiento de </a:t>
            </a:r>
            <a:r>
              <a:rPr lang="es-ES" i="1" dirty="0"/>
              <a:t>blobs</a:t>
            </a:r>
            <a:r>
              <a:rPr lang="es-ES" dirty="0"/>
              <a:t> de Azure es un servicio que almacena </a:t>
            </a:r>
            <a:r>
              <a:rPr lang="es-ES" b="1" dirty="0"/>
              <a:t>datos no estructurados</a:t>
            </a:r>
            <a:r>
              <a:rPr lang="es-ES" dirty="0"/>
              <a:t> en la nube. El Almacenamiento de </a:t>
            </a:r>
            <a:r>
              <a:rPr lang="es-ES" i="1" dirty="0"/>
              <a:t>blobs</a:t>
            </a:r>
            <a:r>
              <a:rPr lang="es-ES" dirty="0"/>
              <a:t> puede almacenar cualquier tipo de datos binarios o texto, como un documento, un archivo multimedia o cualquier otro tipo de archivo binario.</a:t>
            </a:r>
          </a:p>
          <a:p>
            <a:endParaRPr lang="es-ES" dirty="0"/>
          </a:p>
          <a:p>
            <a:r>
              <a:rPr lang="es-ES" dirty="0"/>
              <a:t>Suele utilizarse para almacenar este tipo de información:</a:t>
            </a:r>
          </a:p>
          <a:p>
            <a:pPr lvl="1"/>
            <a:r>
              <a:rPr lang="es-ES" dirty="0"/>
              <a:t>Imágenes.</a:t>
            </a:r>
          </a:p>
          <a:p>
            <a:pPr lvl="1"/>
            <a:r>
              <a:rPr lang="es-ES" dirty="0"/>
              <a:t>Documentos.</a:t>
            </a:r>
          </a:p>
          <a:p>
            <a:pPr lvl="1"/>
            <a:r>
              <a:rPr lang="es-ES" dirty="0"/>
              <a:t>Audio y vídeo (multimedia).</a:t>
            </a:r>
          </a:p>
        </p:txBody>
      </p:sp>
    </p:spTree>
    <p:extLst>
      <p:ext uri="{BB962C8B-B14F-4D97-AF65-F5344CB8AC3E}">
        <p14:creationId xmlns:p14="http://schemas.microsoft.com/office/powerpoint/2010/main" val="222634057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a:solidFill>
                  <a:srgbClr val="00BCF2"/>
                </a:solidFill>
              </a:rPr>
              <a:t>¿BLOB?</a:t>
            </a:r>
            <a:endParaRPr lang="en-US" sz="4400" dirty="0">
              <a:solidFill>
                <a:srgbClr val="00BCF2"/>
              </a:solidFill>
            </a:endParaRPr>
          </a:p>
        </p:txBody>
      </p:sp>
      <p:sp>
        <p:nvSpPr>
          <p:cNvPr id="12" name="Text Placeholder 2"/>
          <p:cNvSpPr txBox="1">
            <a:spLocks/>
          </p:cNvSpPr>
          <p:nvPr/>
        </p:nvSpPr>
        <p:spPr>
          <a:xfrm>
            <a:off x="500743" y="1189493"/>
            <a:ext cx="7127963"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dirty="0"/>
              <a:t>Como se ilustra en el esquema, todo acceso al almacenamiento de Azure se realiza mediante una </a:t>
            </a:r>
            <a:r>
              <a:rPr lang="es-ES" b="1" dirty="0"/>
              <a:t>cuenta de almacenamiento</a:t>
            </a:r>
            <a:r>
              <a:rPr lang="es-ES" dirty="0"/>
              <a:t>. La cuenta agrupa los </a:t>
            </a:r>
            <a:r>
              <a:rPr lang="es-ES" i="1" dirty="0"/>
              <a:t>blobs</a:t>
            </a:r>
            <a:r>
              <a:rPr lang="es-ES" dirty="0"/>
              <a:t> en </a:t>
            </a:r>
            <a:r>
              <a:rPr lang="es-ES" b="1" dirty="0"/>
              <a:t>contenedores</a:t>
            </a:r>
            <a:r>
              <a:rPr lang="es-ES" dirty="0"/>
              <a:t>. Finalmente, un </a:t>
            </a:r>
            <a:r>
              <a:rPr lang="es-ES" b="1" dirty="0"/>
              <a:t>blob</a:t>
            </a:r>
            <a:r>
              <a:rPr lang="es-ES" dirty="0"/>
              <a:t> es un archivo de cualquier tipo y tamaño, almacenado en un contenedor.</a:t>
            </a:r>
          </a:p>
        </p:txBody>
      </p:sp>
      <p:pic>
        <p:nvPicPr>
          <p:cNvPr id="4" name="Imagen 3"/>
          <p:cNvPicPr>
            <a:picLocks noChangeAspect="1"/>
          </p:cNvPicPr>
          <p:nvPr/>
        </p:nvPicPr>
        <p:blipFill>
          <a:blip r:embed="rId3"/>
          <a:stretch>
            <a:fillRect/>
          </a:stretch>
        </p:blipFill>
        <p:spPr>
          <a:xfrm>
            <a:off x="7628706" y="1189492"/>
            <a:ext cx="4296375" cy="2638793"/>
          </a:xfrm>
          <a:prstGeom prst="rect">
            <a:avLst/>
          </a:prstGeom>
        </p:spPr>
      </p:pic>
    </p:spTree>
    <p:extLst>
      <p:ext uri="{BB962C8B-B14F-4D97-AF65-F5344CB8AC3E}">
        <p14:creationId xmlns:p14="http://schemas.microsoft.com/office/powerpoint/2010/main" val="1094807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Crear</a:t>
            </a:r>
            <a:r>
              <a:rPr lang="en-US" sz="4400" b="1" dirty="0">
                <a:solidFill>
                  <a:srgbClr val="00BCF2"/>
                </a:solidFill>
              </a:rPr>
              <a:t> </a:t>
            </a:r>
            <a:r>
              <a:rPr lang="en-US" sz="4400" b="1" dirty="0" err="1">
                <a:solidFill>
                  <a:srgbClr val="00BCF2"/>
                </a:solidFill>
              </a:rPr>
              <a:t>cuenta</a:t>
            </a:r>
            <a:r>
              <a:rPr lang="en-US" sz="4400" b="1" dirty="0">
                <a:solidFill>
                  <a:srgbClr val="00BCF2"/>
                </a:solidFill>
              </a:rPr>
              <a:t> de Storage</a:t>
            </a:r>
            <a:endParaRPr lang="en-US" sz="4400" dirty="0">
              <a:solidFill>
                <a:srgbClr val="00BCF2"/>
              </a:solidFill>
            </a:endParaRPr>
          </a:p>
        </p:txBody>
      </p:sp>
      <p:sp>
        <p:nvSpPr>
          <p:cNvPr id="12" name="Text Placeholder 2"/>
          <p:cNvSpPr txBox="1">
            <a:spLocks/>
          </p:cNvSpPr>
          <p:nvPr/>
        </p:nvSpPr>
        <p:spPr>
          <a:xfrm>
            <a:off x="500743" y="1189493"/>
            <a:ext cx="9001253"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4000" dirty="0"/>
              <a:t>Tras iniciar sesión en el portal Azure, en el menú principal accedemos a </a:t>
            </a:r>
            <a:r>
              <a:rPr lang="es-ES" sz="4000" b="1" dirty="0"/>
              <a:t>Nuevo &gt; Almacenamiento &gt; Cuenta de almacenamiento</a:t>
            </a:r>
            <a:r>
              <a:rPr lang="es-ES" sz="4000" dirty="0"/>
              <a:t>.</a:t>
            </a:r>
          </a:p>
        </p:txBody>
      </p:sp>
      <p:pic>
        <p:nvPicPr>
          <p:cNvPr id="3" name="Imagen 2"/>
          <p:cNvPicPr>
            <a:picLocks noChangeAspect="1"/>
          </p:cNvPicPr>
          <p:nvPr/>
        </p:nvPicPr>
        <p:blipFill>
          <a:blip r:embed="rId3"/>
          <a:stretch>
            <a:fillRect/>
          </a:stretch>
        </p:blipFill>
        <p:spPr>
          <a:xfrm>
            <a:off x="9501997" y="1189492"/>
            <a:ext cx="2423083" cy="5395732"/>
          </a:xfrm>
          <a:prstGeom prst="rect">
            <a:avLst/>
          </a:prstGeom>
        </p:spPr>
      </p:pic>
    </p:spTree>
    <p:extLst>
      <p:ext uri="{BB962C8B-B14F-4D97-AF65-F5344CB8AC3E}">
        <p14:creationId xmlns:p14="http://schemas.microsoft.com/office/powerpoint/2010/main" val="281710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71802" y="61357"/>
            <a:ext cx="11655840" cy="899537"/>
          </a:xfrm>
        </p:spPr>
        <p:txBody>
          <a:bodyPr/>
          <a:lstStyle/>
          <a:p>
            <a:r>
              <a:rPr lang="en-US" sz="4000" b="1" dirty="0" err="1">
                <a:solidFill>
                  <a:srgbClr val="00BCF2"/>
                </a:solidFill>
              </a:rPr>
              <a:t>Crear</a:t>
            </a:r>
            <a:r>
              <a:rPr lang="en-US" sz="4000" b="1" dirty="0">
                <a:solidFill>
                  <a:srgbClr val="00BCF2"/>
                </a:solidFill>
              </a:rPr>
              <a:t> </a:t>
            </a:r>
            <a:r>
              <a:rPr lang="en-US" sz="4000" b="1" dirty="0" err="1">
                <a:solidFill>
                  <a:srgbClr val="00BCF2"/>
                </a:solidFill>
              </a:rPr>
              <a:t>cuenta</a:t>
            </a:r>
            <a:r>
              <a:rPr lang="en-US" sz="4000" b="1" dirty="0">
                <a:solidFill>
                  <a:srgbClr val="00BCF2"/>
                </a:solidFill>
              </a:rPr>
              <a:t> de Storage</a:t>
            </a:r>
            <a:endParaRPr lang="en-US" sz="4000" dirty="0">
              <a:solidFill>
                <a:srgbClr val="00BCF2"/>
              </a:solidFill>
            </a:endParaRPr>
          </a:p>
        </p:txBody>
      </p:sp>
      <p:sp>
        <p:nvSpPr>
          <p:cNvPr id="12" name="Text Placeholder 2"/>
          <p:cNvSpPr txBox="1">
            <a:spLocks/>
          </p:cNvSpPr>
          <p:nvPr/>
        </p:nvSpPr>
        <p:spPr>
          <a:xfrm>
            <a:off x="500743" y="1189493"/>
            <a:ext cx="4539887" cy="55340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2400" dirty="0"/>
              <a:t>Los blobs los almacenaremos en </a:t>
            </a:r>
            <a:r>
              <a:rPr lang="es-ES" sz="2400" b="1" dirty="0"/>
              <a:t>contenedores</a:t>
            </a:r>
            <a:r>
              <a:rPr lang="es-ES" sz="2400" dirty="0"/>
              <a:t>, o lo que es lo mismo, el equivalente a carpetas para blobs.</a:t>
            </a:r>
          </a:p>
          <a:p>
            <a:pPr marL="0" indent="0">
              <a:buNone/>
            </a:pPr>
            <a:r>
              <a:rPr lang="es-ES" sz="2400" dirty="0"/>
              <a:t>Se debe pulsar el botón + Contenedor.</a:t>
            </a:r>
          </a:p>
          <a:p>
            <a:pPr marL="0" indent="0">
              <a:buNone/>
            </a:pPr>
            <a:r>
              <a:rPr lang="es-ES" sz="2400" dirty="0"/>
              <a:t>Aparecerá el formulario para crear nuevo contenedor. Introduce un nombre, como tipo de acceso Blob para permitir la </a:t>
            </a:r>
            <a:r>
              <a:rPr lang="es-ES" sz="2400" b="1" dirty="0"/>
              <a:t>lectura pública</a:t>
            </a:r>
            <a:r>
              <a:rPr lang="es-ES" sz="2400" dirty="0"/>
              <a:t>.</a:t>
            </a:r>
          </a:p>
        </p:txBody>
      </p:sp>
      <p:pic>
        <p:nvPicPr>
          <p:cNvPr id="4" name="Imagen 3"/>
          <p:cNvPicPr>
            <a:picLocks noChangeAspect="1"/>
          </p:cNvPicPr>
          <p:nvPr/>
        </p:nvPicPr>
        <p:blipFill>
          <a:blip r:embed="rId3"/>
          <a:stretch>
            <a:fillRect/>
          </a:stretch>
        </p:blipFill>
        <p:spPr>
          <a:xfrm>
            <a:off x="4890638" y="748939"/>
            <a:ext cx="6937004" cy="5974590"/>
          </a:xfrm>
          <a:prstGeom prst="rect">
            <a:avLst/>
          </a:prstGeom>
        </p:spPr>
      </p:pic>
    </p:spTree>
    <p:extLst>
      <p:ext uri="{BB962C8B-B14F-4D97-AF65-F5344CB8AC3E}">
        <p14:creationId xmlns:p14="http://schemas.microsoft.com/office/powerpoint/2010/main" val="3000768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9240" y="289511"/>
            <a:ext cx="11655840" cy="704899"/>
          </a:xfrm>
        </p:spPr>
        <p:txBody>
          <a:bodyPr/>
          <a:lstStyle/>
          <a:p>
            <a:r>
              <a:rPr lang="es-ES" sz="3600" dirty="0">
                <a:solidFill>
                  <a:schemeClr val="bg2">
                    <a:lumMod val="50000"/>
                  </a:schemeClr>
                </a:solidFill>
              </a:rPr>
              <a:t>¿Preguntas?</a:t>
            </a:r>
          </a:p>
        </p:txBody>
      </p:sp>
      <p:sp>
        <p:nvSpPr>
          <p:cNvPr id="3" name="Título 1"/>
          <p:cNvSpPr txBox="1">
            <a:spLocks/>
          </p:cNvSpPr>
          <p:nvPr/>
        </p:nvSpPr>
        <p:spPr>
          <a:xfrm>
            <a:off x="3770465" y="2087831"/>
            <a:ext cx="4653390" cy="3364279"/>
          </a:xfrm>
          <a:prstGeom prst="rect">
            <a:avLst/>
          </a:prstGeom>
        </p:spPr>
        <p:txBody>
          <a:bodyPr vert="horz" wrap="square" lIns="137160" tIns="109728" rIns="137160" bIns="109728" rtlCol="0" anchor="t" anchorCtr="0">
            <a:noAutofit/>
          </a:bodyPr>
          <a:lstStyle>
            <a:lvl1pPr algn="l" defTabSz="914367" rtl="0" eaLnBrk="1" latinLnBrk="0" hangingPunct="1">
              <a:lnSpc>
                <a:spcPct val="90000"/>
              </a:lnSpc>
              <a:spcBef>
                <a:spcPct val="0"/>
              </a:spcBef>
              <a:buNone/>
              <a:defRPr lang="en-US" sz="4705" b="0" kern="1200" cap="none" spc="0" baseline="0" dirty="0">
                <a:ln>
                  <a:noFill/>
                </a:ln>
                <a:solidFill>
                  <a:schemeClr val="accent5"/>
                </a:solidFill>
                <a:effectLst/>
                <a:latin typeface="+mj-lt"/>
                <a:ea typeface="+mn-ea"/>
                <a:cs typeface="Segoe UI" pitchFamily="34" charset="0"/>
              </a:defRPr>
            </a:lvl1pPr>
          </a:lstStyle>
          <a:p>
            <a:r>
              <a:rPr lang="es-ES" sz="23900" dirty="0">
                <a:solidFill>
                  <a:schemeClr val="accent2"/>
                </a:solidFill>
              </a:rPr>
              <a:t>P</a:t>
            </a:r>
            <a:r>
              <a:rPr lang="es-ES" sz="7200" dirty="0">
                <a:solidFill>
                  <a:schemeClr val="accent2"/>
                </a:solidFill>
              </a:rPr>
              <a:t>&amp;</a:t>
            </a:r>
            <a:r>
              <a:rPr lang="es-ES" sz="23900" dirty="0">
                <a:solidFill>
                  <a:schemeClr val="accent2"/>
                </a:solidFill>
              </a:rPr>
              <a:t>R</a:t>
            </a:r>
          </a:p>
        </p:txBody>
      </p:sp>
    </p:spTree>
    <p:extLst>
      <p:ext uri="{BB962C8B-B14F-4D97-AF65-F5344CB8AC3E}">
        <p14:creationId xmlns:p14="http://schemas.microsoft.com/office/powerpoint/2010/main" val="1357307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itle 1"/>
          <p:cNvSpPr txBox="1">
            <a:spLocks/>
          </p:cNvSpPr>
          <p:nvPr/>
        </p:nvSpPr>
        <p:spPr>
          <a:xfrm>
            <a:off x="269241" y="2979231"/>
            <a:ext cx="11655840" cy="89953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ES" sz="4400" b="1" dirty="0">
                <a:solidFill>
                  <a:schemeClr val="bg1"/>
                </a:solidFill>
              </a:rPr>
              <a:t>Azure App </a:t>
            </a:r>
            <a:r>
              <a:rPr lang="es-ES" sz="4400" b="1" dirty="0" err="1">
                <a:solidFill>
                  <a:schemeClr val="bg1"/>
                </a:solidFill>
              </a:rPr>
              <a:t>Service</a:t>
            </a:r>
            <a:endParaRPr lang="es-ES" sz="4400" b="1" dirty="0">
              <a:solidFill>
                <a:schemeClr val="bg1"/>
              </a:solidFill>
            </a:endParaRPr>
          </a:p>
        </p:txBody>
      </p:sp>
    </p:spTree>
    <p:extLst>
      <p:ext uri="{BB962C8B-B14F-4D97-AF65-F5344CB8AC3E}">
        <p14:creationId xmlns:p14="http://schemas.microsoft.com/office/powerpoint/2010/main" val="27332573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Azure App Service</a:t>
            </a:r>
          </a:p>
        </p:txBody>
      </p:sp>
      <p:grpSp>
        <p:nvGrpSpPr>
          <p:cNvPr id="41" name="Group 40"/>
          <p:cNvGrpSpPr/>
          <p:nvPr/>
        </p:nvGrpSpPr>
        <p:grpSpPr>
          <a:xfrm>
            <a:off x="4524813" y="3578384"/>
            <a:ext cx="453483" cy="267063"/>
            <a:chOff x="4924540" y="2915646"/>
            <a:chExt cx="462708" cy="272496"/>
          </a:xfrm>
          <a:solidFill>
            <a:schemeClr val="bg2"/>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8471800" y="4143750"/>
            <a:ext cx="2582978" cy="1473234"/>
            <a:chOff x="8728103" y="4231511"/>
            <a:chExt cx="2635145" cy="1502988"/>
          </a:xfrm>
        </p:grpSpPr>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49" name="TextBox 48"/>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sp>
          <p:nvSpPr>
            <p:cNvPr id="54" name="TextBox 53"/>
            <p:cNvSpPr txBox="1"/>
            <p:nvPr/>
          </p:nvSpPr>
          <p:spPr>
            <a:xfrm>
              <a:off x="8728103" y="5444056"/>
              <a:ext cx="2635145" cy="290443"/>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err="1">
                  <a:gradFill>
                    <a:gsLst>
                      <a:gs pos="0">
                        <a:srgbClr val="ECECEC">
                          <a:lumMod val="75000"/>
                        </a:srgbClr>
                      </a:gs>
                      <a:gs pos="100000">
                        <a:srgbClr val="ECECEC">
                          <a:lumMod val="75000"/>
                        </a:srgbClr>
                      </a:gs>
                    </a:gsLst>
                    <a:lin ang="5400000" scaled="0"/>
                  </a:gradFill>
                </a:rPr>
                <a:t>Permite</a:t>
              </a:r>
              <a:r>
                <a:rPr lang="en-US" sz="1400" dirty="0">
                  <a:gradFill>
                    <a:gsLst>
                      <a:gs pos="0">
                        <a:srgbClr val="ECECEC">
                          <a:lumMod val="75000"/>
                        </a:srgbClr>
                      </a:gs>
                      <a:gs pos="100000">
                        <a:srgbClr val="ECECEC">
                          <a:lumMod val="75000"/>
                        </a:srgbClr>
                      </a:gs>
                    </a:gsLst>
                    <a:lin ang="5400000" scaled="0"/>
                  </a:gradFill>
                </a:rPr>
                <a:t> </a:t>
              </a:r>
              <a:r>
                <a:rPr lang="en-US" sz="1400" dirty="0" err="1">
                  <a:gradFill>
                    <a:gsLst>
                      <a:gs pos="0">
                        <a:srgbClr val="ECECEC">
                          <a:lumMod val="75000"/>
                        </a:srgbClr>
                      </a:gs>
                      <a:gs pos="100000">
                        <a:srgbClr val="ECECEC">
                          <a:lumMod val="75000"/>
                        </a:srgbClr>
                      </a:gs>
                    </a:gsLst>
                    <a:lin ang="5400000" scaled="0"/>
                  </a:gradFill>
                </a:rPr>
                <a:t>crear</a:t>
              </a:r>
              <a:r>
                <a:rPr lang="en-US" sz="1400" dirty="0">
                  <a:gradFill>
                    <a:gsLst>
                      <a:gs pos="0">
                        <a:srgbClr val="ECECEC">
                          <a:lumMod val="75000"/>
                        </a:srgbClr>
                      </a:gs>
                      <a:gs pos="100000">
                        <a:srgbClr val="ECECEC">
                          <a:lumMod val="75000"/>
                        </a:srgbClr>
                      </a:gs>
                    </a:gsLst>
                    <a:lin ang="5400000" scaled="0"/>
                  </a:gradFill>
                </a:rPr>
                <a:t> </a:t>
              </a:r>
              <a:r>
                <a:rPr lang="en-US" sz="1400" dirty="0" err="1">
                  <a:gradFill>
                    <a:gsLst>
                      <a:gs pos="0">
                        <a:srgbClr val="ECECEC">
                          <a:lumMod val="75000"/>
                        </a:srgbClr>
                      </a:gs>
                      <a:gs pos="100000">
                        <a:srgbClr val="ECECEC">
                          <a:lumMod val="75000"/>
                        </a:srgbClr>
                      </a:gs>
                    </a:gsLst>
                    <a:lin ang="5400000" scaled="0"/>
                  </a:gradFill>
                </a:rPr>
                <a:t>facilmente</a:t>
              </a:r>
              <a:r>
                <a:rPr lang="en-US" sz="1400" dirty="0">
                  <a:gradFill>
                    <a:gsLst>
                      <a:gs pos="0">
                        <a:srgbClr val="ECECEC">
                          <a:lumMod val="75000"/>
                        </a:srgbClr>
                      </a:gs>
                      <a:gs pos="100000">
                        <a:srgbClr val="ECECEC">
                          <a:lumMod val="75000"/>
                        </a:srgbClr>
                      </a:gs>
                    </a:gsLst>
                    <a:lin ang="5400000" scaled="0"/>
                  </a:gradFill>
                </a:rPr>
                <a:t> APIs </a:t>
              </a:r>
            </a:p>
          </p:txBody>
        </p:sp>
      </p:grpSp>
      <p:grpSp>
        <p:nvGrpSpPr>
          <p:cNvPr id="55" name="Group 54"/>
          <p:cNvGrpSpPr/>
          <p:nvPr/>
        </p:nvGrpSpPr>
        <p:grpSpPr>
          <a:xfrm>
            <a:off x="5359556" y="1739535"/>
            <a:ext cx="3314024" cy="1496321"/>
            <a:chOff x="5434663" y="1339128"/>
            <a:chExt cx="3380957" cy="1526541"/>
          </a:xfrm>
        </p:grpSpPr>
        <p:sp>
          <p:nvSpPr>
            <p:cNvPr id="56" name="TextBox 55"/>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sp>
          <p:nvSpPr>
            <p:cNvPr id="57" name="TextBox 56"/>
            <p:cNvSpPr txBox="1"/>
            <p:nvPr/>
          </p:nvSpPr>
          <p:spPr>
            <a:xfrm>
              <a:off x="5434663" y="2575226"/>
              <a:ext cx="3380957" cy="290443"/>
            </a:xfrm>
            <a:prstGeom prst="rect">
              <a:avLst/>
            </a:prstGeom>
            <a:noFill/>
          </p:spPr>
          <p:txBody>
            <a:bodyPr wrap="square" lIns="182802" rIns="182802" rtlCol="0">
              <a:spAutoFit/>
            </a:bodyPr>
            <a:lstStyle/>
            <a:p>
              <a:pPr algn="ctr" defTabSz="914192">
                <a:lnSpc>
                  <a:spcPts val="1500"/>
                </a:lnSpc>
                <a:defRPr/>
              </a:pPr>
              <a:r>
                <a:rPr lang="en-US" sz="1400" kern="0" dirty="0">
                  <a:gradFill>
                    <a:gsLst>
                      <a:gs pos="0">
                        <a:srgbClr val="ECECEC">
                          <a:lumMod val="75000"/>
                        </a:srgbClr>
                      </a:gs>
                      <a:gs pos="100000">
                        <a:srgbClr val="ECECEC">
                          <a:lumMod val="75000"/>
                        </a:srgbClr>
                      </a:gs>
                    </a:gsLst>
                    <a:lin ang="5400000" scaled="0"/>
                  </a:gradFill>
                  <a:latin typeface="Segoe UI Light"/>
                </a:rPr>
                <a:t>Web apps escalables</a:t>
              </a:r>
            </a:p>
          </p:txBody>
        </p:sp>
        <p:pic>
          <p:nvPicPr>
            <p:cNvPr id="58" name="Picture 57"/>
            <p:cNvPicPr>
              <a:picLocks noChangeAspect="1"/>
            </p:cNvPicPr>
            <p:nvPr/>
          </p:nvPicPr>
          <p:blipFill>
            <a:blip r:embed="rId4"/>
            <a:stretch>
              <a:fillRect/>
            </a:stretch>
          </p:blipFill>
          <p:spPr>
            <a:xfrm>
              <a:off x="6781285" y="1339128"/>
              <a:ext cx="724282" cy="707395"/>
            </a:xfrm>
            <a:prstGeom prst="rect">
              <a:avLst/>
            </a:prstGeom>
          </p:spPr>
        </p:pic>
      </p:grpSp>
      <p:grpSp>
        <p:nvGrpSpPr>
          <p:cNvPr id="59" name="Group 58"/>
          <p:cNvGrpSpPr/>
          <p:nvPr/>
        </p:nvGrpSpPr>
        <p:grpSpPr>
          <a:xfrm>
            <a:off x="8471801" y="1692651"/>
            <a:ext cx="2582979" cy="1735566"/>
            <a:chOff x="8642021" y="1291297"/>
            <a:chExt cx="2635146" cy="1770618"/>
          </a:xfrm>
        </p:grpSpPr>
        <p:sp>
          <p:nvSpPr>
            <p:cNvPr id="60" name="TextBox 59"/>
            <p:cNvSpPr txBox="1"/>
            <p:nvPr/>
          </p:nvSpPr>
          <p:spPr>
            <a:xfrm>
              <a:off x="8642022" y="21470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sp>
          <p:nvSpPr>
            <p:cNvPr id="61" name="TextBox 60"/>
            <p:cNvSpPr txBox="1"/>
            <p:nvPr/>
          </p:nvSpPr>
          <p:spPr>
            <a:xfrm>
              <a:off x="8642021" y="2575226"/>
              <a:ext cx="2635145" cy="486689"/>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err="1">
                  <a:gradFill>
                    <a:gsLst>
                      <a:gs pos="0">
                        <a:srgbClr val="ECECEC">
                          <a:lumMod val="75000"/>
                        </a:srgbClr>
                      </a:gs>
                      <a:gs pos="100000">
                        <a:srgbClr val="ECECEC">
                          <a:lumMod val="75000"/>
                        </a:srgbClr>
                      </a:gs>
                    </a:gsLst>
                    <a:lin ang="5400000" scaled="0"/>
                  </a:gradFill>
                </a:rPr>
                <a:t>Aplicaciones</a:t>
              </a:r>
              <a:r>
                <a:rPr lang="en-US" sz="1400" dirty="0">
                  <a:gradFill>
                    <a:gsLst>
                      <a:gs pos="0">
                        <a:srgbClr val="ECECEC">
                          <a:lumMod val="75000"/>
                        </a:srgbClr>
                      </a:gs>
                      <a:gs pos="100000">
                        <a:srgbClr val="ECECEC">
                          <a:lumMod val="75000"/>
                        </a:srgbClr>
                      </a:gs>
                    </a:gsLst>
                    <a:lin ang="5400000" scaled="0"/>
                  </a:gradFill>
                </a:rPr>
                <a:t> </a:t>
              </a:r>
              <a:r>
                <a:rPr lang="en-US" sz="1400" dirty="0" err="1">
                  <a:gradFill>
                    <a:gsLst>
                      <a:gs pos="0">
                        <a:srgbClr val="ECECEC">
                          <a:lumMod val="75000"/>
                        </a:srgbClr>
                      </a:gs>
                      <a:gs pos="100000">
                        <a:srgbClr val="ECECEC">
                          <a:lumMod val="75000"/>
                        </a:srgbClr>
                      </a:gs>
                    </a:gsLst>
                    <a:lin ang="5400000" scaled="0"/>
                  </a:gradFill>
                </a:rPr>
                <a:t>móviles</a:t>
              </a:r>
              <a:r>
                <a:rPr lang="en-US" sz="1400" dirty="0">
                  <a:gradFill>
                    <a:gsLst>
                      <a:gs pos="0">
                        <a:srgbClr val="ECECEC">
                          <a:lumMod val="75000"/>
                        </a:srgbClr>
                      </a:gs>
                      <a:gs pos="100000">
                        <a:srgbClr val="ECECEC">
                          <a:lumMod val="75000"/>
                        </a:srgbClr>
                      </a:gs>
                    </a:gsLst>
                    <a:lin ang="5400000" scaled="0"/>
                  </a:gradFill>
                </a:rPr>
                <a:t> para </a:t>
              </a:r>
              <a:r>
                <a:rPr lang="en-US" sz="1400" dirty="0" err="1">
                  <a:gradFill>
                    <a:gsLst>
                      <a:gs pos="0">
                        <a:srgbClr val="ECECEC">
                          <a:lumMod val="75000"/>
                        </a:srgbClr>
                      </a:gs>
                      <a:gs pos="100000">
                        <a:srgbClr val="ECECEC">
                          <a:lumMod val="75000"/>
                        </a:srgbClr>
                      </a:gs>
                    </a:gsLst>
                    <a:lin ang="5400000" scaled="0"/>
                  </a:gradFill>
                </a:rPr>
                <a:t>cualquier</a:t>
              </a:r>
              <a:r>
                <a:rPr lang="en-US" sz="1400" dirty="0">
                  <a:gradFill>
                    <a:gsLst>
                      <a:gs pos="0">
                        <a:srgbClr val="ECECEC">
                          <a:lumMod val="75000"/>
                        </a:srgbClr>
                      </a:gs>
                      <a:gs pos="100000">
                        <a:srgbClr val="ECECEC">
                          <a:lumMod val="75000"/>
                        </a:srgbClr>
                      </a:gs>
                    </a:gsLst>
                    <a:lin ang="5400000" scaled="0"/>
                  </a:gradFill>
                </a:rPr>
                <a:t> </a:t>
              </a:r>
              <a:r>
                <a:rPr lang="en-US" sz="1400" dirty="0" err="1">
                  <a:gradFill>
                    <a:gsLst>
                      <a:gs pos="0">
                        <a:srgbClr val="ECECEC">
                          <a:lumMod val="75000"/>
                        </a:srgbClr>
                      </a:gs>
                      <a:gs pos="100000">
                        <a:srgbClr val="ECECEC">
                          <a:lumMod val="75000"/>
                        </a:srgbClr>
                      </a:gs>
                    </a:gsLst>
                    <a:lin ang="5400000" scaled="0"/>
                  </a:gradFill>
                </a:rPr>
                <a:t>dispositivo</a:t>
              </a:r>
              <a:endParaRPr lang="en-US" sz="1400" dirty="0">
                <a:gradFill>
                  <a:gsLst>
                    <a:gs pos="0">
                      <a:srgbClr val="ECECEC">
                        <a:lumMod val="75000"/>
                      </a:srgbClr>
                    </a:gs>
                    <a:gs pos="100000">
                      <a:srgbClr val="ECECEC">
                        <a:lumMod val="75000"/>
                      </a:srgbClr>
                    </a:gs>
                  </a:gsLst>
                  <a:lin ang="5400000" scaled="0"/>
                </a:gradFill>
              </a:endParaRPr>
            </a:p>
          </p:txBody>
        </p:sp>
        <p:pic>
          <p:nvPicPr>
            <p:cNvPr id="62" name="Picture 61"/>
            <p:cNvPicPr>
              <a:picLocks noChangeAspect="1"/>
            </p:cNvPicPr>
            <p:nvPr/>
          </p:nvPicPr>
          <p:blipFill>
            <a:blip r:embed="rId5"/>
            <a:stretch>
              <a:fillRect/>
            </a:stretch>
          </p:blipFill>
          <p:spPr>
            <a:xfrm>
              <a:off x="9633371" y="1291297"/>
              <a:ext cx="556237" cy="798699"/>
            </a:xfrm>
            <a:prstGeom prst="rect">
              <a:avLst/>
            </a:prstGeom>
          </p:spPr>
        </p:pic>
      </p:grpSp>
      <p:cxnSp>
        <p:nvCxnSpPr>
          <p:cNvPr id="63" name="Straight Connector 62"/>
          <p:cNvCxnSpPr/>
          <p:nvPr/>
        </p:nvCxnSpPr>
        <p:spPr>
          <a:xfrm>
            <a:off x="8411436" y="1734726"/>
            <a:ext cx="0" cy="4050253"/>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647853" y="3702111"/>
            <a:ext cx="5406925"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725080" y="4107559"/>
            <a:ext cx="2582978" cy="1677556"/>
            <a:chOff x="5839825" y="1775527"/>
            <a:chExt cx="2635145" cy="1711438"/>
          </a:xfrm>
        </p:grpSpPr>
        <p:pic>
          <p:nvPicPr>
            <p:cNvPr id="66" name="Picture 65"/>
            <p:cNvPicPr>
              <a:picLocks noChangeAspect="1"/>
            </p:cNvPicPr>
            <p:nvPr/>
          </p:nvPicPr>
          <p:blipFill>
            <a:blip r:embed="rId6"/>
            <a:stretch>
              <a:fillRect/>
            </a:stretch>
          </p:blipFill>
          <p:spPr>
            <a:xfrm>
              <a:off x="6822364" y="1775527"/>
              <a:ext cx="727774" cy="726962"/>
            </a:xfrm>
            <a:prstGeom prst="rect">
              <a:avLst/>
            </a:prstGeom>
          </p:spPr>
        </p:pic>
        <p:sp>
          <p:nvSpPr>
            <p:cNvPr id="67" name="TextBox 66"/>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sp>
          <p:nvSpPr>
            <p:cNvPr id="68" name="TextBox 67"/>
            <p:cNvSpPr txBox="1"/>
            <p:nvPr/>
          </p:nvSpPr>
          <p:spPr>
            <a:xfrm>
              <a:off x="5839825" y="3000276"/>
              <a:ext cx="2635145" cy="486689"/>
            </a:xfrm>
            <a:prstGeom prst="rect">
              <a:avLst/>
            </a:prstGeom>
            <a:noFill/>
          </p:spPr>
          <p:txBody>
            <a:bodyPr wrap="square" lIns="182802" rIns="182802"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pPr defTabSz="914192"/>
              <a:r>
                <a:rPr lang="en-US" sz="1400" dirty="0" err="1">
                  <a:gradFill>
                    <a:gsLst>
                      <a:gs pos="0">
                        <a:srgbClr val="ECECEC">
                          <a:lumMod val="75000"/>
                        </a:srgbClr>
                      </a:gs>
                      <a:gs pos="100000">
                        <a:srgbClr val="ECECEC">
                          <a:lumMod val="75000"/>
                        </a:srgbClr>
                      </a:gs>
                    </a:gsLst>
                    <a:lin ang="5400000" scaled="0"/>
                  </a:gradFill>
                </a:rPr>
                <a:t>Permite</a:t>
              </a:r>
              <a:r>
                <a:rPr lang="en-US" sz="1400" dirty="0">
                  <a:gradFill>
                    <a:gsLst>
                      <a:gs pos="0">
                        <a:srgbClr val="ECECEC">
                          <a:lumMod val="75000"/>
                        </a:srgbClr>
                      </a:gs>
                      <a:gs pos="100000">
                        <a:srgbClr val="ECECEC">
                          <a:lumMod val="75000"/>
                        </a:srgbClr>
                      </a:gs>
                    </a:gsLst>
                    <a:lin ang="5400000" scaled="0"/>
                  </a:gradFill>
                </a:rPr>
                <a:t> </a:t>
              </a:r>
              <a:r>
                <a:rPr lang="en-US" sz="1400" dirty="0" err="1">
                  <a:gradFill>
                    <a:gsLst>
                      <a:gs pos="0">
                        <a:srgbClr val="ECECEC">
                          <a:lumMod val="75000"/>
                        </a:srgbClr>
                      </a:gs>
                      <a:gs pos="100000">
                        <a:srgbClr val="ECECEC">
                          <a:lumMod val="75000"/>
                        </a:srgbClr>
                      </a:gs>
                    </a:gsLst>
                    <a:lin ang="5400000" scaled="0"/>
                  </a:gradFill>
                </a:rPr>
                <a:t>automatizar</a:t>
              </a:r>
              <a:r>
                <a:rPr lang="en-US" sz="1400" dirty="0">
                  <a:gradFill>
                    <a:gsLst>
                      <a:gs pos="0">
                        <a:srgbClr val="ECECEC">
                          <a:lumMod val="75000"/>
                        </a:srgbClr>
                      </a:gs>
                      <a:gs pos="100000">
                        <a:srgbClr val="ECECEC">
                          <a:lumMod val="75000"/>
                        </a:srgbClr>
                      </a:gs>
                    </a:gsLst>
                    <a:lin ang="5400000" scaled="0"/>
                  </a:gradFill>
                </a:rPr>
                <a:t> </a:t>
              </a:r>
              <a:r>
                <a:rPr lang="en-US" sz="1400" dirty="0" err="1">
                  <a:gradFill>
                    <a:gsLst>
                      <a:gs pos="0">
                        <a:srgbClr val="ECECEC">
                          <a:lumMod val="75000"/>
                        </a:srgbClr>
                      </a:gs>
                      <a:gs pos="100000">
                        <a:srgbClr val="ECECEC">
                          <a:lumMod val="75000"/>
                        </a:srgbClr>
                      </a:gs>
                    </a:gsLst>
                    <a:lin ang="5400000" scaled="0"/>
                  </a:gradFill>
                </a:rPr>
                <a:t>procesos</a:t>
              </a:r>
              <a:r>
                <a:rPr lang="en-US" sz="1400" dirty="0">
                  <a:gradFill>
                    <a:gsLst>
                      <a:gs pos="0">
                        <a:srgbClr val="ECECEC">
                          <a:lumMod val="75000"/>
                        </a:srgbClr>
                      </a:gs>
                      <a:gs pos="100000">
                        <a:srgbClr val="ECECEC">
                          <a:lumMod val="75000"/>
                        </a:srgbClr>
                      </a:gs>
                    </a:gsLst>
                    <a:lin ang="5400000" scaled="0"/>
                  </a:gradFill>
                </a:rPr>
                <a:t> de </a:t>
              </a:r>
              <a:r>
                <a:rPr lang="en-US" sz="1400" dirty="0" err="1">
                  <a:gradFill>
                    <a:gsLst>
                      <a:gs pos="0">
                        <a:srgbClr val="ECECEC">
                          <a:lumMod val="75000"/>
                        </a:srgbClr>
                      </a:gs>
                      <a:gs pos="100000">
                        <a:srgbClr val="ECECEC">
                          <a:lumMod val="75000"/>
                        </a:srgbClr>
                      </a:gs>
                    </a:gsLst>
                    <a:lin ang="5400000" scaled="0"/>
                  </a:gradFill>
                </a:rPr>
                <a:t>negocio</a:t>
              </a:r>
              <a:r>
                <a:rPr lang="en-US" sz="1400" dirty="0">
                  <a:gradFill>
                    <a:gsLst>
                      <a:gs pos="0">
                        <a:srgbClr val="ECECEC">
                          <a:lumMod val="75000"/>
                        </a:srgbClr>
                      </a:gs>
                      <a:gs pos="100000">
                        <a:srgbClr val="ECECEC">
                          <a:lumMod val="75000"/>
                        </a:srgbClr>
                      </a:gs>
                    </a:gsLst>
                    <a:lin ang="5400000" scaled="0"/>
                  </a:gradFill>
                </a:rPr>
                <a:t> </a:t>
              </a:r>
            </a:p>
          </p:txBody>
        </p:sp>
      </p:grpSp>
      <p:grpSp>
        <p:nvGrpSpPr>
          <p:cNvPr id="34" name="Group 33"/>
          <p:cNvGrpSpPr/>
          <p:nvPr/>
        </p:nvGrpSpPr>
        <p:grpSpPr>
          <a:xfrm>
            <a:off x="867599" y="2071138"/>
            <a:ext cx="3276873" cy="3261947"/>
            <a:chOff x="827088" y="-3463925"/>
            <a:chExt cx="3833813" cy="3816350"/>
          </a:xfrm>
        </p:grpSpPr>
        <p:sp>
          <p:nvSpPr>
            <p:cNvPr id="36" name="Freeform 5"/>
            <p:cNvSpPr>
              <a:spLocks/>
            </p:cNvSpPr>
            <p:nvPr/>
          </p:nvSpPr>
          <p:spPr bwMode="auto">
            <a:xfrm>
              <a:off x="2863851" y="-1456144"/>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2">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0"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2">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1" name="Freeform 7"/>
            <p:cNvSpPr>
              <a:spLocks/>
            </p:cNvSpPr>
            <p:nvPr/>
          </p:nvSpPr>
          <p:spPr bwMode="auto">
            <a:xfrm>
              <a:off x="2863850" y="-3423640"/>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2">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2"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2">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53" name="Freeform 9"/>
            <p:cNvSpPr>
              <a:spLocks/>
            </p:cNvSpPr>
            <p:nvPr/>
          </p:nvSpPr>
          <p:spPr bwMode="auto">
            <a:xfrm>
              <a:off x="2863848" y="-1444336"/>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69" name="Freeform 10"/>
            <p:cNvSpPr>
              <a:spLocks/>
            </p:cNvSpPr>
            <p:nvPr/>
          </p:nvSpPr>
          <p:spPr bwMode="auto">
            <a:xfrm>
              <a:off x="1196975" y="-1444625"/>
              <a:ext cx="1427161"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7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 name="Rectangle 1"/>
          <p:cNvSpPr/>
          <p:nvPr/>
        </p:nvSpPr>
        <p:spPr bwMode="auto">
          <a:xfrm>
            <a:off x="8523654" y="1429139"/>
            <a:ext cx="2418907" cy="2166340"/>
          </a:xfrm>
          <a:prstGeom prst="rect">
            <a:avLst/>
          </a:prstGeom>
          <a:noFill/>
          <a:ln w="444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2003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solidFill>
                  <a:schemeClr val="bg1"/>
                </a:solidFill>
              </a:rPr>
              <a:t>Plataforma</a:t>
            </a:r>
            <a:r>
              <a:rPr lang="en-US" dirty="0">
                <a:solidFill>
                  <a:schemeClr val="bg1"/>
                </a:solidFill>
              </a:rPr>
              <a:t> App Service</a:t>
            </a:r>
          </a:p>
        </p:txBody>
      </p:sp>
      <p:grpSp>
        <p:nvGrpSpPr>
          <p:cNvPr id="7" name="Group 6"/>
          <p:cNvGrpSpPr/>
          <p:nvPr/>
        </p:nvGrpSpPr>
        <p:grpSpPr>
          <a:xfrm>
            <a:off x="2070442" y="1487022"/>
            <a:ext cx="8103599" cy="4780254"/>
            <a:chOff x="2242408" y="1516062"/>
            <a:chExt cx="8267265" cy="4876800"/>
          </a:xfrm>
        </p:grpSpPr>
        <p:sp>
          <p:nvSpPr>
            <p:cNvPr id="6" name="Rectangle 5"/>
            <p:cNvSpPr/>
            <p:nvPr/>
          </p:nvSpPr>
          <p:spPr bwMode="auto">
            <a:xfrm>
              <a:off x="7805007" y="1516062"/>
              <a:ext cx="2696729" cy="4876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2315867" y="2183183"/>
              <a:ext cx="2635145" cy="1323261"/>
              <a:chOff x="8728103" y="4231511"/>
              <a:chExt cx="2635145" cy="1323261"/>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26" name="TextBox 25"/>
              <p:cNvSpPr txBox="1"/>
              <p:nvPr/>
            </p:nvSpPr>
            <p:spPr>
              <a:xfrm>
                <a:off x="8728103" y="5010007"/>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API Apps</a:t>
                </a:r>
              </a:p>
            </p:txBody>
          </p:sp>
        </p:grpSp>
        <p:grpSp>
          <p:nvGrpSpPr>
            <p:cNvPr id="48" name="Group 47"/>
            <p:cNvGrpSpPr/>
            <p:nvPr/>
          </p:nvGrpSpPr>
          <p:grpSpPr>
            <a:xfrm>
              <a:off x="3515080" y="4583001"/>
              <a:ext cx="2929173" cy="1352661"/>
              <a:chOff x="5648241" y="1339128"/>
              <a:chExt cx="2929173" cy="1352661"/>
            </a:xfrm>
          </p:grpSpPr>
          <p:sp>
            <p:nvSpPr>
              <p:cNvPr id="49" name="TextBox 48"/>
              <p:cNvSpPr txBox="1"/>
              <p:nvPr/>
            </p:nvSpPr>
            <p:spPr>
              <a:xfrm>
                <a:off x="5648241" y="2147024"/>
                <a:ext cx="2929173"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Web Apps</a:t>
                </a:r>
              </a:p>
            </p:txBody>
          </p:sp>
          <p:pic>
            <p:nvPicPr>
              <p:cNvPr id="51" name="Picture 50"/>
              <p:cNvPicPr>
                <a:picLocks noChangeAspect="1"/>
              </p:cNvPicPr>
              <p:nvPr/>
            </p:nvPicPr>
            <p:blipFill>
              <a:blip r:embed="rId4"/>
              <a:stretch>
                <a:fillRect/>
              </a:stretch>
            </p:blipFill>
            <p:spPr>
              <a:xfrm>
                <a:off x="6781285" y="1339128"/>
                <a:ext cx="724282" cy="707395"/>
              </a:xfrm>
              <a:prstGeom prst="rect">
                <a:avLst/>
              </a:prstGeom>
            </p:spPr>
          </p:pic>
        </p:grpSp>
        <p:grpSp>
          <p:nvGrpSpPr>
            <p:cNvPr id="2" name="Group 1"/>
            <p:cNvGrpSpPr/>
            <p:nvPr/>
          </p:nvGrpSpPr>
          <p:grpSpPr>
            <a:xfrm>
              <a:off x="5077735" y="2111799"/>
              <a:ext cx="2635145" cy="1400492"/>
              <a:chOff x="7866592" y="1878244"/>
              <a:chExt cx="2635145" cy="1400492"/>
            </a:xfrm>
          </p:grpSpPr>
          <p:sp>
            <p:nvSpPr>
              <p:cNvPr id="53" name="TextBox 52"/>
              <p:cNvSpPr txBox="1"/>
              <p:nvPr/>
            </p:nvSpPr>
            <p:spPr>
              <a:xfrm>
                <a:off x="7866592" y="2733971"/>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Mobile Apps</a:t>
                </a:r>
              </a:p>
            </p:txBody>
          </p:sp>
          <p:pic>
            <p:nvPicPr>
              <p:cNvPr id="55" name="Picture 54"/>
              <p:cNvPicPr>
                <a:picLocks noChangeAspect="1"/>
              </p:cNvPicPr>
              <p:nvPr/>
            </p:nvPicPr>
            <p:blipFill>
              <a:blip r:embed="rId5"/>
              <a:stretch>
                <a:fillRect/>
              </a:stretch>
            </p:blipFill>
            <p:spPr>
              <a:xfrm>
                <a:off x="8857941" y="1878244"/>
                <a:ext cx="556237" cy="798699"/>
              </a:xfrm>
              <a:prstGeom prst="rect">
                <a:avLst/>
              </a:prstGeom>
            </p:spPr>
          </p:pic>
        </p:grpSp>
        <p:cxnSp>
          <p:nvCxnSpPr>
            <p:cNvPr id="56" name="Straight Connector 55"/>
            <p:cNvCxnSpPr/>
            <p:nvPr/>
          </p:nvCxnSpPr>
          <p:spPr>
            <a:xfrm>
              <a:off x="7805007" y="1516062"/>
              <a:ext cx="0" cy="487680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42408" y="3928288"/>
              <a:ext cx="5562599"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874528" y="3255807"/>
              <a:ext cx="2635145" cy="1344962"/>
              <a:chOff x="5839825" y="1775527"/>
              <a:chExt cx="2635145" cy="1344962"/>
            </a:xfrm>
          </p:grpSpPr>
          <p:pic>
            <p:nvPicPr>
              <p:cNvPr id="63" name="Picture 62"/>
              <p:cNvPicPr>
                <a:picLocks noChangeAspect="1"/>
              </p:cNvPicPr>
              <p:nvPr/>
            </p:nvPicPr>
            <p:blipFill>
              <a:blip r:embed="rId6"/>
              <a:stretch>
                <a:fillRect/>
              </a:stretch>
            </p:blipFill>
            <p:spPr>
              <a:xfrm>
                <a:off x="6822364" y="1775527"/>
                <a:ext cx="727774" cy="726962"/>
              </a:xfrm>
              <a:prstGeom prst="rect">
                <a:avLst/>
              </a:prstGeom>
            </p:spPr>
          </p:pic>
          <p:sp>
            <p:nvSpPr>
              <p:cNvPr id="64" name="TextBox 63"/>
              <p:cNvSpPr txBox="1"/>
              <p:nvPr/>
            </p:nvSpPr>
            <p:spPr>
              <a:xfrm>
                <a:off x="5839825" y="2575724"/>
                <a:ext cx="2635145" cy="544765"/>
              </a:xfrm>
              <a:prstGeom prst="rect">
                <a:avLst/>
              </a:prstGeom>
              <a:noFill/>
            </p:spPr>
            <p:txBody>
              <a:bodyPr wrap="square" lIns="179259" tIns="143407" rIns="179259" bIns="143407"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pPr defTabSz="914192"/>
                <a:r>
                  <a:rPr lang="en-US" sz="1765" dirty="0">
                    <a:gradFill>
                      <a:gsLst>
                        <a:gs pos="0">
                          <a:srgbClr val="FFFFFF"/>
                        </a:gs>
                        <a:gs pos="100000">
                          <a:srgbClr val="FFFFFF"/>
                        </a:gs>
                      </a:gsLst>
                      <a:lin ang="5400000" scaled="1"/>
                    </a:gradFill>
                  </a:rPr>
                  <a:t>LOGIC Apps</a:t>
                </a:r>
              </a:p>
            </p:txBody>
          </p:sp>
        </p:grpSp>
        <p:cxnSp>
          <p:nvCxnSpPr>
            <p:cNvPr id="66" name="Straight Connector 65"/>
            <p:cNvCxnSpPr/>
            <p:nvPr/>
          </p:nvCxnSpPr>
          <p:spPr>
            <a:xfrm>
              <a:off x="4985608" y="1516062"/>
              <a:ext cx="0" cy="2412226"/>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42408" y="1516062"/>
              <a:ext cx="0" cy="487680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0501736" y="1516062"/>
              <a:ext cx="0" cy="487680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242408" y="1516062"/>
              <a:ext cx="8259328"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242408" y="6392862"/>
              <a:ext cx="8259328"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98778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28" name="Straight Connector 27"/>
          <p:cNvCxnSpPr/>
          <p:nvPr/>
        </p:nvCxnSpPr>
        <p:spPr>
          <a:xfrm flipH="1">
            <a:off x="3836346" y="3831809"/>
            <a:ext cx="859487" cy="1860"/>
          </a:xfrm>
          <a:prstGeom prst="line">
            <a:avLst/>
          </a:prstGeom>
          <a:ln w="762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03177" y="2008231"/>
            <a:ext cx="2801204" cy="3965107"/>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2362" y="3635968"/>
            <a:ext cx="3965109" cy="709633"/>
          </a:xfrm>
          <a:prstGeom prst="rect">
            <a:avLst/>
          </a:prstGeom>
          <a:solidFill>
            <a:schemeClr val="tx2"/>
          </a:solidFill>
          <a:ln>
            <a:noFill/>
          </a:ln>
        </p:spPr>
        <p:txBody>
          <a:bodyPr wrap="square" lIns="175711" tIns="140569" rIns="175711" bIns="140569" rtlCol="0">
            <a:spAutoFit/>
          </a:bodyPr>
          <a:lstStyle/>
          <a:p>
            <a:pPr algn="ctr" defTabSz="896009">
              <a:lnSpc>
                <a:spcPct val="90000"/>
              </a:lnSpc>
              <a:defRPr/>
            </a:pPr>
            <a:r>
              <a:rPr lang="en-US" sz="3074" kern="0" dirty="0">
                <a:solidFill>
                  <a:schemeClr val="bg1"/>
                </a:solidFill>
              </a:rPr>
              <a:t>REST API</a:t>
            </a:r>
          </a:p>
        </p:txBody>
      </p:sp>
      <p:sp>
        <p:nvSpPr>
          <p:cNvPr id="49" name="TextBox 48"/>
          <p:cNvSpPr txBox="1"/>
          <p:nvPr/>
        </p:nvSpPr>
        <p:spPr>
          <a:xfrm>
            <a:off x="464424" y="2159543"/>
            <a:ext cx="2501344" cy="3659923"/>
          </a:xfrm>
          <a:prstGeom prst="rect">
            <a:avLst/>
          </a:prstGeom>
          <a:solidFill>
            <a:schemeClr val="accent1"/>
          </a:solidFill>
        </p:spPr>
        <p:txBody>
          <a:bodyPr wrap="square" lIns="175711" tIns="140569" rIns="175711" bIns="140569" numCol="2" rtlCol="0">
            <a:noAutofit/>
          </a:bodyPr>
          <a:lstStyle/>
          <a:p>
            <a:pPr defTabSz="896155" fontAlgn="base">
              <a:lnSpc>
                <a:spcPct val="90000"/>
              </a:lnSpc>
              <a:spcBef>
                <a:spcPct val="0"/>
              </a:spcBef>
              <a:spcAft>
                <a:spcPct val="0"/>
              </a:spcAft>
              <a:tabLst>
                <a:tab pos="878501" algn="l"/>
              </a:tabLst>
              <a:defRPr/>
            </a:pPr>
            <a:endParaRPr lang="en-US" sz="1059" kern="0" dirty="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blip>
          <a:srcRect l="2000" t="50000" r="46000" b="4000"/>
          <a:stretch>
            <a:fillRect/>
          </a:stretch>
        </p:blipFill>
        <p:spPr bwMode="auto">
          <a:xfrm>
            <a:off x="1673252" y="2372532"/>
            <a:ext cx="754405" cy="667359"/>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992838" y="2386734"/>
            <a:ext cx="413964" cy="583722"/>
          </a:xfrm>
          <a:prstGeom prst="rect">
            <a:avLst/>
          </a:prstGeom>
        </p:spPr>
      </p:pic>
      <p:grpSp>
        <p:nvGrpSpPr>
          <p:cNvPr id="68" name="Group 67"/>
          <p:cNvGrpSpPr/>
          <p:nvPr/>
        </p:nvGrpSpPr>
        <p:grpSpPr>
          <a:xfrm>
            <a:off x="679431" y="4843071"/>
            <a:ext cx="1748226" cy="826991"/>
            <a:chOff x="693054" y="4939688"/>
            <a:chExt cx="1783282" cy="843574"/>
          </a:xfrm>
        </p:grpSpPr>
        <p:sp>
          <p:nvSpPr>
            <p:cNvPr id="53" name="TextBox 52"/>
            <p:cNvSpPr txBox="1"/>
            <p:nvPr/>
          </p:nvSpPr>
          <p:spPr>
            <a:xfrm>
              <a:off x="693054" y="4939688"/>
              <a:ext cx="1419222" cy="843574"/>
            </a:xfrm>
            <a:prstGeom prst="rect">
              <a:avLst/>
            </a:prstGeom>
            <a:noFill/>
          </p:spPr>
          <p:txBody>
            <a:bodyPr wrap="square" lIns="175711" tIns="140569" rIns="175711" bIns="140569" rtlCol="0">
              <a:spAutoFit/>
            </a:bodyPr>
            <a:lstStyle/>
            <a:p>
              <a:pPr defTabSz="896009">
                <a:lnSpc>
                  <a:spcPct val="90000"/>
                </a:lnSpc>
                <a:defRPr/>
              </a:pPr>
              <a:r>
                <a:rPr lang="en-US" sz="1961" kern="0" dirty="0">
                  <a:solidFill>
                    <a:srgbClr val="FF8C00"/>
                  </a:solidFill>
                </a:rPr>
                <a:t>Offline sync</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0215" y="1382013"/>
            <a:ext cx="7255225" cy="5210101"/>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867"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TextBox 4"/>
            <p:cNvSpPr txBox="1"/>
            <p:nvPr/>
          </p:nvSpPr>
          <p:spPr>
            <a:xfrm>
              <a:off x="3618803" y="3692317"/>
              <a:ext cx="3954009"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err="1">
                  <a:gradFill>
                    <a:gsLst>
                      <a:gs pos="0">
                        <a:srgbClr val="FFFFFF"/>
                      </a:gs>
                      <a:gs pos="100000">
                        <a:srgbClr val="FFFFFF"/>
                      </a:gs>
                    </a:gsLst>
                    <a:lin ang="5400000" scaled="0"/>
                  </a:gradFill>
                  <a:latin typeface="Segoe UI Light"/>
                  <a:ea typeface="Segoe UI" pitchFamily="34" charset="0"/>
                  <a:cs typeface="Segoe UI" pitchFamily="34" charset="0"/>
                </a:rPr>
                <a:t>Notificaciones</a:t>
              </a: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 Push</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rPr>
                <a:t>Backend</a:t>
              </a: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71437"/>
            </a:xfrm>
            <a:prstGeom prst="rect">
              <a:avLst/>
            </a:prstGeom>
            <a:solidFill>
              <a:schemeClr val="accent1"/>
            </a:solidFill>
          </p:spPr>
          <p:txBody>
            <a:bodyPr wrap="square" lIns="175711" tIns="140569" rIns="175711" bIns="140569" rtlCol="0">
              <a:spAutoFit/>
            </a:bodyPr>
            <a:lstStyle/>
            <a:p>
              <a:pPr defTabSz="896155" fontAlgn="base">
                <a:lnSpc>
                  <a:spcPct val="90000"/>
                </a:lnSpc>
                <a:spcBef>
                  <a:spcPct val="0"/>
                </a:spcBef>
                <a:spcAft>
                  <a:spcPct val="0"/>
                </a:spcAft>
                <a:tabLst>
                  <a:tab pos="878501" algn="l"/>
                </a:tabLst>
                <a:defRPr/>
              </a:pPr>
              <a:r>
                <a:rPr lang="en-US" sz="2353" kern="0" dirty="0" err="1">
                  <a:gradFill>
                    <a:gsLst>
                      <a:gs pos="0">
                        <a:srgbClr val="FFFFFF"/>
                      </a:gs>
                      <a:gs pos="100000">
                        <a:srgbClr val="FFFFFF"/>
                      </a:gs>
                    </a:gsLst>
                    <a:lin ang="5400000" scaled="0"/>
                  </a:gradFill>
                  <a:latin typeface="Segoe UI Light"/>
                  <a:ea typeface="Segoe UI" pitchFamily="34" charset="0"/>
                  <a:cs typeface="Segoe UI" pitchFamily="34" charset="0"/>
                </a:rPr>
                <a:t>Autenticación</a:t>
              </a:r>
              <a:endParaRPr lang="en-US" sz="2353"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a:p>
              <a:pPr defTabSz="896155" fontAlgn="base">
                <a:lnSpc>
                  <a:spcPct val="90000"/>
                </a:lnSpc>
                <a:spcBef>
                  <a:spcPct val="0"/>
                </a:spcBef>
                <a:spcAft>
                  <a:spcPct val="0"/>
                </a:spcAft>
                <a:tabLst>
                  <a:tab pos="878501" algn="l"/>
                </a:tabLs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defTabSz="895863" fontAlgn="base">
                <a:lnSpc>
                  <a:spcPct val="90000"/>
                </a:lnSpc>
                <a:spcBef>
                  <a:spcPct val="0"/>
                </a:spcBef>
                <a:spcAft>
                  <a:spcPct val="0"/>
                </a:spcAft>
                <a:defRPr/>
              </a:pPr>
              <a:endParaRPr lang="en-US" sz="2307" kern="0" dirty="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Google</a:t>
              </a:r>
            </a:p>
          </p:txBody>
        </p:sp>
        <p:sp>
          <p:nvSpPr>
            <p:cNvPr id="40" name="TextBox 39"/>
            <p:cNvSpPr txBox="1"/>
            <p:nvPr/>
          </p:nvSpPr>
          <p:spPr>
            <a:xfrm>
              <a:off x="6617120" y="3206072"/>
              <a:ext cx="819127" cy="432480"/>
            </a:xfrm>
            <a:prstGeom prst="rect">
              <a:avLst/>
            </a:prstGeom>
            <a:noFill/>
          </p:spPr>
          <p:txBody>
            <a:bodyPr wrap="square" lIns="175711" tIns="140569" rIns="175711" bIns="140569" rtlCol="0">
              <a:spAutoFit/>
            </a:bodyPr>
            <a:lstStyle/>
            <a:p>
              <a:pPr algn="ctr" defTabSz="896009">
                <a:lnSpc>
                  <a:spcPct val="90000"/>
                </a:lnSpc>
              </a:pPr>
              <a:r>
                <a:rPr lang="en-US" sz="1057" dirty="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val="0"/>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a:solidFill>
                  <a:schemeClr val="bg1"/>
                </a:solidFill>
              </a:rPr>
              <a:t>Azure Mobile Apps</a:t>
            </a:r>
          </a:p>
        </p:txBody>
      </p:sp>
      <p:sp>
        <p:nvSpPr>
          <p:cNvPr id="32" name="TextBox 31"/>
          <p:cNvSpPr txBox="1"/>
          <p:nvPr/>
        </p:nvSpPr>
        <p:spPr>
          <a:xfrm>
            <a:off x="743830" y="3604589"/>
            <a:ext cx="886636" cy="968542"/>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Windows</a:t>
            </a:r>
          </a:p>
          <a:p>
            <a:pPr defTabSz="896009">
              <a:lnSpc>
                <a:spcPct val="90000"/>
              </a:lnSpc>
              <a:spcBef>
                <a:spcPts val="575"/>
              </a:spcBef>
              <a:defRPr/>
            </a:pPr>
            <a:r>
              <a:rPr lang="en-US" sz="1176" kern="0" dirty="0">
                <a:solidFill>
                  <a:srgbClr val="FFFFFF"/>
                </a:solidFill>
              </a:rPr>
              <a:t>iOS</a:t>
            </a:r>
          </a:p>
          <a:p>
            <a:pPr defTabSz="896009">
              <a:lnSpc>
                <a:spcPct val="90000"/>
              </a:lnSpc>
              <a:spcBef>
                <a:spcPts val="575"/>
              </a:spcBef>
              <a:defRPr/>
            </a:pPr>
            <a:r>
              <a:rPr lang="en-US" sz="1176" kern="0" dirty="0">
                <a:solidFill>
                  <a:srgbClr val="FFFFFF"/>
                </a:solidFill>
              </a:rPr>
              <a:t>Android</a:t>
            </a:r>
          </a:p>
          <a:p>
            <a:pPr defTabSz="896009">
              <a:lnSpc>
                <a:spcPct val="90000"/>
              </a:lnSpc>
              <a:spcBef>
                <a:spcPts val="575"/>
              </a:spcBef>
              <a:defRPr/>
            </a:pPr>
            <a:r>
              <a:rPr lang="en-US" sz="1176" kern="0" dirty="0">
                <a:solidFill>
                  <a:srgbClr val="FFFFFF"/>
                </a:solidFill>
              </a:rPr>
              <a:t>HTML 5/JS</a:t>
            </a:r>
            <a:endParaRPr lang="en-US" sz="1176" dirty="0">
              <a:solidFill>
                <a:srgbClr val="FFFFFF"/>
              </a:solidFill>
            </a:endParaRPr>
          </a:p>
        </p:txBody>
      </p:sp>
      <p:sp>
        <p:nvSpPr>
          <p:cNvPr id="33" name="TextBox 32"/>
          <p:cNvSpPr txBox="1"/>
          <p:nvPr/>
        </p:nvSpPr>
        <p:spPr>
          <a:xfrm>
            <a:off x="1684381" y="3617320"/>
            <a:ext cx="870921" cy="730177"/>
          </a:xfrm>
          <a:prstGeom prst="rect">
            <a:avLst/>
          </a:prstGeom>
          <a:noFill/>
        </p:spPr>
        <p:txBody>
          <a:bodyPr wrap="none" rtlCol="0">
            <a:spAutoFit/>
          </a:bodyPr>
          <a:lstStyle/>
          <a:p>
            <a:pPr defTabSz="896009">
              <a:lnSpc>
                <a:spcPct val="90000"/>
              </a:lnSpc>
              <a:spcBef>
                <a:spcPts val="575"/>
              </a:spcBef>
              <a:defRPr/>
            </a:pPr>
            <a:r>
              <a:rPr lang="en-US" sz="1176" kern="0" dirty="0">
                <a:solidFill>
                  <a:srgbClr val="FFFFFF"/>
                </a:solidFill>
              </a:rPr>
              <a:t>Xamarin</a:t>
            </a:r>
          </a:p>
          <a:p>
            <a:pPr defTabSz="896009">
              <a:lnSpc>
                <a:spcPct val="90000"/>
              </a:lnSpc>
              <a:spcBef>
                <a:spcPts val="575"/>
              </a:spcBef>
              <a:defRPr/>
            </a:pPr>
            <a:r>
              <a:rPr lang="en-US" sz="1176" kern="0" dirty="0">
                <a:solidFill>
                  <a:srgbClr val="FFFFFF"/>
                </a:solidFill>
              </a:rPr>
              <a:t>PhoneGap</a:t>
            </a:r>
          </a:p>
          <a:p>
            <a:pPr defTabSz="896009">
              <a:lnSpc>
                <a:spcPct val="90000"/>
              </a:lnSpc>
              <a:spcBef>
                <a:spcPts val="575"/>
              </a:spcBef>
              <a:defRPr/>
            </a:pPr>
            <a:r>
              <a:rPr lang="en-US" sz="1176" kern="0" dirty="0" err="1">
                <a:solidFill>
                  <a:srgbClr val="FFFFFF"/>
                </a:solidFill>
              </a:rPr>
              <a:t>Sencha</a:t>
            </a:r>
            <a:endParaRPr lang="en-US" sz="1176" kern="0" dirty="0">
              <a:solidFill>
                <a:srgbClr val="FFFFFF"/>
              </a:solidFill>
            </a:endParaRPr>
          </a:p>
        </p:txBody>
      </p:sp>
      <p:grpSp>
        <p:nvGrpSpPr>
          <p:cNvPr id="74" name="Group 73"/>
          <p:cNvGrpSpPr/>
          <p:nvPr/>
        </p:nvGrpSpPr>
        <p:grpSpPr>
          <a:xfrm>
            <a:off x="7014770" y="5218923"/>
            <a:ext cx="977133" cy="1191821"/>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Windows</a:t>
              </a:r>
            </a:p>
          </p:txBody>
        </p:sp>
      </p:grpSp>
      <p:grpSp>
        <p:nvGrpSpPr>
          <p:cNvPr id="77" name="Group 76"/>
          <p:cNvGrpSpPr/>
          <p:nvPr/>
        </p:nvGrpSpPr>
        <p:grpSpPr>
          <a:xfrm>
            <a:off x="6155715" y="5429244"/>
            <a:ext cx="815486" cy="1109003"/>
            <a:chOff x="6794518" y="5235831"/>
            <a:chExt cx="831838" cy="1131241"/>
          </a:xfrm>
        </p:grpSpPr>
        <p:pic>
          <p:nvPicPr>
            <p:cNvPr id="78" name="Picture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Android</a:t>
              </a:r>
            </a:p>
            <a:p>
              <a:pPr algn="ctr" defTabSz="878414">
                <a:lnSpc>
                  <a:spcPct val="90000"/>
                </a:lnSpc>
                <a:defRPr/>
              </a:pPr>
              <a:r>
                <a:rPr lang="en-US" sz="1036" kern="0" dirty="0">
                  <a:solidFill>
                    <a:srgbClr val="FFFFFF"/>
                  </a:solidFill>
                </a:rPr>
                <a:t>Chrome</a:t>
              </a:r>
            </a:p>
          </p:txBody>
        </p:sp>
      </p:grpSp>
      <p:grpSp>
        <p:nvGrpSpPr>
          <p:cNvPr id="80" name="Group 79"/>
          <p:cNvGrpSpPr/>
          <p:nvPr/>
        </p:nvGrpSpPr>
        <p:grpSpPr>
          <a:xfrm>
            <a:off x="5193933" y="5435185"/>
            <a:ext cx="775257" cy="1090956"/>
            <a:chOff x="5910829" y="5235445"/>
            <a:chExt cx="790803" cy="1112832"/>
          </a:xfrm>
        </p:grpSpPr>
        <p:sp>
          <p:nvSpPr>
            <p:cNvPr id="81" name="TextBox 80"/>
            <p:cNvSpPr txBox="1"/>
            <p:nvPr/>
          </p:nvSpPr>
          <p:spPr>
            <a:xfrm>
              <a:off x="5910829" y="5771581"/>
              <a:ext cx="790803" cy="576696"/>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iOS OSX</a:t>
              </a:r>
            </a:p>
          </p:txBody>
        </p:sp>
        <p:pic>
          <p:nvPicPr>
            <p:cNvPr id="82" name="Picture 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83" name="Group 82"/>
          <p:cNvGrpSpPr/>
          <p:nvPr/>
        </p:nvGrpSpPr>
        <p:grpSpPr>
          <a:xfrm>
            <a:off x="8785573" y="5427682"/>
            <a:ext cx="1119815" cy="974834"/>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In-App</a:t>
              </a:r>
            </a:p>
          </p:txBody>
        </p:sp>
      </p:grpSp>
      <p:grpSp>
        <p:nvGrpSpPr>
          <p:cNvPr id="86" name="Group 85"/>
          <p:cNvGrpSpPr/>
          <p:nvPr/>
        </p:nvGrpSpPr>
        <p:grpSpPr>
          <a:xfrm>
            <a:off x="7972047" y="5419011"/>
            <a:ext cx="934061" cy="991733"/>
            <a:chOff x="8872474" y="5203497"/>
            <a:chExt cx="952791" cy="1011619"/>
          </a:xfrm>
        </p:grpSpPr>
        <p:pic>
          <p:nvPicPr>
            <p:cNvPr id="87" name="Picture 8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281" tIns="137825" rIns="172281" bIns="137825" rtlCol="0">
              <a:spAutoFit/>
            </a:bodyPr>
            <a:lstStyle/>
            <a:p>
              <a:pPr algn="ctr" defTabSz="878414">
                <a:lnSpc>
                  <a:spcPct val="90000"/>
                </a:lnSpc>
                <a:defRPr/>
              </a:pPr>
              <a:r>
                <a:rPr lang="en-US" sz="1036" kern="0" dirty="0">
                  <a:solidFill>
                    <a:srgbClr val="FFFFFF"/>
                  </a:solidFill>
                </a:rPr>
                <a:t>Kindle</a:t>
              </a:r>
            </a:p>
          </p:txBody>
        </p:sp>
      </p:grpSp>
      <p:grpSp>
        <p:nvGrpSpPr>
          <p:cNvPr id="89" name="Group 88"/>
          <p:cNvGrpSpPr/>
          <p:nvPr/>
        </p:nvGrpSpPr>
        <p:grpSpPr bwMode="gray">
          <a:xfrm>
            <a:off x="7274650" y="3831809"/>
            <a:ext cx="637688" cy="425427"/>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a14="http://schemas.microsoft.com/office/drawing/2010/main" xmln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137" tIns="43068" rIns="86137" bIns="43068" numCol="1" rtlCol="0" anchor="ctr" anchorCtr="0" compatLnSpc="1">
              <a:prstTxWarp prst="textNoShape">
                <a:avLst/>
              </a:prstTxWarp>
            </a:bodyPr>
            <a:lstStyle/>
            <a:p>
              <a:pPr defTabSz="697685"/>
              <a:endParaRPr lang="en-US" sz="848" spc="-116" dirty="0">
                <a:solidFill>
                  <a:srgbClr val="505050">
                    <a:lumMod val="50000"/>
                  </a:srgbClr>
                </a:solidFill>
                <a:latin typeface="Segoe Light" pitchFamily="34" charset="0"/>
              </a:endParaRPr>
            </a:p>
          </p:txBody>
        </p:sp>
      </p:grpSp>
      <p:sp>
        <p:nvSpPr>
          <p:cNvPr id="15" name="TextBox 14"/>
          <p:cNvSpPr txBox="1"/>
          <p:nvPr/>
        </p:nvSpPr>
        <p:spPr>
          <a:xfrm>
            <a:off x="627055" y="3108325"/>
            <a:ext cx="1923976"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rgbClr val="FFFFFF"/>
                    </a:gs>
                    <a:gs pos="30000">
                      <a:srgbClr val="FFFFFF"/>
                    </a:gs>
                  </a:gsLst>
                  <a:lin ang="5400000" scaled="0"/>
                </a:gradFill>
              </a:rPr>
              <a:t>Mobile SDKs</a:t>
            </a:r>
          </a:p>
        </p:txBody>
      </p:sp>
      <p:sp>
        <p:nvSpPr>
          <p:cNvPr id="125" name="TextBox 124"/>
          <p:cNvSpPr txBox="1"/>
          <p:nvPr/>
        </p:nvSpPr>
        <p:spPr>
          <a:xfrm>
            <a:off x="4808391" y="1501790"/>
            <a:ext cx="1954202" cy="155896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2281" tIns="137825" rIns="172281" bIns="137825" numCol="1" spcCol="0" rtlCol="0" fromWordArt="0" anchor="t" anchorCtr="0" forceAA="0" compatLnSpc="1">
            <a:prstTxWarp prst="textNoShape">
              <a:avLst/>
            </a:prstTxWarp>
            <a:noAutofit/>
          </a:bodyPr>
          <a:lstStyle>
            <a:defPPr>
              <a:defRPr lang="en-US"/>
            </a:defPPr>
            <a:lvl1pPr defTabSz="913926" fontAlgn="base">
              <a:lnSpc>
                <a:spcPct val="90000"/>
              </a:lnSpc>
              <a:spcBef>
                <a:spcPct val="0"/>
              </a:spcBef>
              <a:spcAft>
                <a:spcPct val="0"/>
              </a:spcAft>
              <a:defRPr sz="2353" b="1" kern="0">
                <a:gradFill>
                  <a:gsLst>
                    <a:gs pos="0">
                      <a:srgbClr val="FFFFFF"/>
                    </a:gs>
                    <a:gs pos="100000">
                      <a:srgbClr val="FFFFFF"/>
                    </a:gs>
                  </a:gsLst>
                  <a:lin ang="5400000" scaled="0"/>
                </a:gradFill>
                <a:latin typeface="Segoe UI"/>
                <a:ea typeface="Segoe UI" pitchFamily="34" charset="0"/>
                <a:cs typeface="Segoe UI" pitchFamily="34" charset="0"/>
              </a:defRPr>
            </a:lvl1pPr>
          </a:lstStyle>
          <a:p>
            <a:pPr defTabSz="878559">
              <a:tabLst>
                <a:tab pos="861251" algn="l"/>
              </a:tabLst>
              <a:defRPr/>
            </a:pPr>
            <a:endParaRPr lang="en-US" sz="2262" b="0" dirty="0"/>
          </a:p>
        </p:txBody>
      </p:sp>
      <p:grpSp>
        <p:nvGrpSpPr>
          <p:cNvPr id="66" name="Group 65"/>
          <p:cNvGrpSpPr/>
          <p:nvPr/>
        </p:nvGrpSpPr>
        <p:grpSpPr>
          <a:xfrm>
            <a:off x="10245494" y="1659264"/>
            <a:ext cx="1743860" cy="4352008"/>
            <a:chOff x="10450940" y="1692039"/>
            <a:chExt cx="1778828" cy="4439275"/>
          </a:xfrm>
        </p:grpSpPr>
        <p:sp>
          <p:nvSpPr>
            <p:cNvPr id="9" name="TextBox 8"/>
            <p:cNvSpPr txBox="1"/>
            <p:nvPr/>
          </p:nvSpPr>
          <p:spPr>
            <a:xfrm>
              <a:off x="10450940" y="1692039"/>
              <a:ext cx="1778828" cy="516996"/>
            </a:xfrm>
            <a:prstGeom prst="rect">
              <a:avLst/>
            </a:prstGeom>
            <a:noFill/>
          </p:spPr>
          <p:txBody>
            <a:bodyPr wrap="none" lIns="179285" tIns="143428" rIns="179285" bIns="143428" rtlCol="0">
              <a:spAutoFit/>
            </a:bodyPr>
            <a:lstStyle/>
            <a:p>
              <a:pPr>
                <a:lnSpc>
                  <a:spcPct val="90000"/>
                </a:lnSpc>
                <a:spcAft>
                  <a:spcPts val="588"/>
                </a:spcAft>
              </a:pPr>
              <a:r>
                <a:rPr lang="en-US" sz="1568" dirty="0" err="1">
                  <a:solidFill>
                    <a:srgbClr val="FFFFFF"/>
                  </a:solidFill>
                  <a:latin typeface="Segoe UI Light"/>
                </a:rPr>
                <a:t>Código</a:t>
              </a:r>
              <a:r>
                <a:rPr lang="en-US" sz="1568" dirty="0">
                  <a:solidFill>
                    <a:srgbClr val="FFFFFF"/>
                  </a:solidFill>
                  <a:latin typeface="Segoe UI Light"/>
                </a:rPr>
                <a:t> backend</a:t>
              </a:r>
            </a:p>
          </p:txBody>
        </p:sp>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1281" y="2161447"/>
            <a:ext cx="689118" cy="894043"/>
            <a:chOff x="6967218" y="2204292"/>
            <a:chExt cx="702936" cy="911970"/>
          </a:xfrm>
        </p:grpSpPr>
        <p:pic>
          <p:nvPicPr>
            <p:cNvPr id="132" name="Picture 13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SQL</a:t>
              </a:r>
            </a:p>
          </p:txBody>
        </p:sp>
      </p:grpSp>
      <p:grpSp>
        <p:nvGrpSpPr>
          <p:cNvPr id="63" name="Group 62"/>
          <p:cNvGrpSpPr/>
          <p:nvPr/>
        </p:nvGrpSpPr>
        <p:grpSpPr>
          <a:xfrm>
            <a:off x="7924952" y="2131506"/>
            <a:ext cx="1009727" cy="921317"/>
            <a:chOff x="8134624" y="2173750"/>
            <a:chExt cx="1029974" cy="939791"/>
          </a:xfrm>
        </p:grpSpPr>
        <p:pic>
          <p:nvPicPr>
            <p:cNvPr id="135" name="Picture 134" descr="mongodb white.png"/>
            <p:cNvPicPr>
              <a:picLocks noChangeAspect="1"/>
            </p:cNvPicPr>
            <p:nvPr/>
          </p:nvPicPr>
          <p:blipFill>
            <a:blip r:embed="rId23" cstate="print">
              <a:clrChange>
                <a:clrFrom>
                  <a:srgbClr val="89D1E5"/>
                </a:clrFrom>
                <a:clrTo>
                  <a:srgbClr val="89D1E5">
                    <a:alpha val="0"/>
                  </a:srgbClr>
                </a:clrTo>
              </a:clrChange>
              <a:extLst>
                <a:ext uri="{BEBA8EAE-BF5A-486C-A8C5-ECC9F3942E4B}">
                  <a14:imgProps xmlns:a14="http://schemas.microsoft.com/office/drawing/2010/main">
                    <a14:imgLayer r:embed="rId24">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Mongo</a:t>
              </a:r>
            </a:p>
          </p:txBody>
        </p:sp>
      </p:grpSp>
      <p:grpSp>
        <p:nvGrpSpPr>
          <p:cNvPr id="62" name="Group 61"/>
          <p:cNvGrpSpPr/>
          <p:nvPr/>
        </p:nvGrpSpPr>
        <p:grpSpPr>
          <a:xfrm>
            <a:off x="7371084" y="2166535"/>
            <a:ext cx="861395" cy="886658"/>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Tables</a:t>
              </a:r>
            </a:p>
          </p:txBody>
        </p:sp>
        <p:pic>
          <p:nvPicPr>
            <p:cNvPr id="139" name="Picture 138"/>
            <p:cNvPicPr>
              <a:picLocks noChangeAspect="1"/>
            </p:cNvPicPr>
            <p:nvPr/>
          </p:nvPicPr>
          <p:blipFill>
            <a:blip r:embed="rId25">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7213" y="2091725"/>
            <a:ext cx="1009727" cy="961097"/>
            <a:chOff x="8737007" y="2133171"/>
            <a:chExt cx="1029974" cy="980369"/>
          </a:xfrm>
        </p:grpSpPr>
        <p:pic>
          <p:nvPicPr>
            <p:cNvPr id="61" name="Picture 60"/>
            <p:cNvPicPr>
              <a:picLocks noChangeAspect="1"/>
            </p:cNvPicPr>
            <p:nvPr/>
          </p:nvPicPr>
          <p:blipFill>
            <a:blip r:embed="rId26"/>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O365</a:t>
              </a:r>
            </a:p>
          </p:txBody>
        </p:sp>
      </p:grpSp>
      <p:grpSp>
        <p:nvGrpSpPr>
          <p:cNvPr id="65" name="Group 64"/>
          <p:cNvGrpSpPr/>
          <p:nvPr/>
        </p:nvGrpSpPr>
        <p:grpSpPr>
          <a:xfrm>
            <a:off x="9222511" y="2154605"/>
            <a:ext cx="1009727" cy="898215"/>
            <a:chOff x="9407441" y="2197313"/>
            <a:chExt cx="1029974" cy="916226"/>
          </a:xfrm>
        </p:grpSpPr>
        <p:pic>
          <p:nvPicPr>
            <p:cNvPr id="59" name="Picture 58"/>
            <p:cNvPicPr>
              <a:picLocks noChangeAspect="1"/>
            </p:cNvPicPr>
            <p:nvPr/>
          </p:nvPicPr>
          <p:blipFill>
            <a:blip r:embed="rId27"/>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281" tIns="137825" rIns="172281" bIns="137825" rtlCol="0">
              <a:spAutoFit/>
            </a:bodyPr>
            <a:lstStyle/>
            <a:p>
              <a:pPr algn="ctr" defTabSz="878414">
                <a:lnSpc>
                  <a:spcPct val="90000"/>
                </a:lnSpc>
                <a:defRPr/>
              </a:pPr>
              <a:r>
                <a:rPr lang="en-US" sz="980" kern="0" dirty="0">
                  <a:solidFill>
                    <a:srgbClr val="FFFFFF"/>
                  </a:solidFill>
                </a:rPr>
                <a:t>API Apps</a:t>
              </a:r>
            </a:p>
          </p:txBody>
        </p:sp>
      </p:grpSp>
      <p:grpSp>
        <p:nvGrpSpPr>
          <p:cNvPr id="70" name="Group 69"/>
          <p:cNvGrpSpPr/>
          <p:nvPr/>
        </p:nvGrpSpPr>
        <p:grpSpPr>
          <a:xfrm>
            <a:off x="4831715" y="1472144"/>
            <a:ext cx="1859703" cy="1234066"/>
            <a:chOff x="4928600" y="1501167"/>
            <a:chExt cx="1896994" cy="1258812"/>
          </a:xfrm>
        </p:grpSpPr>
        <p:sp>
          <p:nvSpPr>
            <p:cNvPr id="126" name="Right Arrow 125"/>
            <p:cNvSpPr/>
            <p:nvPr/>
          </p:nvSpPr>
          <p:spPr bwMode="auto">
            <a:xfrm>
              <a:off x="5582252" y="2138160"/>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2307"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896994" cy="664797"/>
            </a:xfrm>
            <a:prstGeom prst="rect">
              <a:avLst/>
            </a:prstGeom>
            <a:noFill/>
          </p:spPr>
          <p:txBody>
            <a:bodyPr wrap="none" lIns="179285" tIns="143428" rIns="179285" bIns="143428" rtlCol="0">
              <a:spAutoFit/>
            </a:bodyPr>
            <a:lstStyle/>
            <a:p>
              <a:pPr defTabSz="896155">
                <a:tabLst>
                  <a:tab pos="878501" algn="l"/>
                </a:tabLst>
                <a:defRPr/>
              </a:pPr>
              <a:r>
                <a:rPr lang="en-US" sz="2353" dirty="0">
                  <a:solidFill>
                    <a:srgbClr val="FFFFFF"/>
                  </a:solidFill>
                  <a:latin typeface="Segoe UI Light"/>
                </a:rPr>
                <a:t>Offline Sync</a:t>
              </a:r>
            </a:p>
          </p:txBody>
        </p:sp>
      </p:grpSp>
    </p:spTree>
    <p:extLst>
      <p:ext uri="{BB962C8B-B14F-4D97-AF65-F5344CB8AC3E}">
        <p14:creationId xmlns:p14="http://schemas.microsoft.com/office/powerpoint/2010/main" val="1747724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dissolve">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nodeType="clickEffect">
                                  <p:stCondLst>
                                    <p:cond delay="0"/>
                                  </p:stCondLst>
                                  <p:childTnLst>
                                    <p:animScale>
                                      <p:cBhvr>
                                        <p:cTn id="21" dur="1750" fill="hold"/>
                                        <p:tgtEl>
                                          <p:spTgt spid="6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Creando</a:t>
            </a:r>
            <a:r>
              <a:rPr lang="en-US" sz="4400" b="1" dirty="0">
                <a:solidFill>
                  <a:srgbClr val="00BCF2"/>
                </a:solidFill>
              </a:rPr>
              <a:t> </a:t>
            </a:r>
            <a:r>
              <a:rPr lang="en-US" sz="4400" b="1" dirty="0" err="1">
                <a:solidFill>
                  <a:srgbClr val="00BCF2"/>
                </a:solidFill>
              </a:rPr>
              <a:t>una</a:t>
            </a:r>
            <a:r>
              <a:rPr lang="en-US" sz="4400" b="1" dirty="0">
                <a:solidFill>
                  <a:srgbClr val="00BCF2"/>
                </a:solidFill>
              </a:rPr>
              <a:t> App </a:t>
            </a:r>
            <a:r>
              <a:rPr lang="en-US" sz="4400" b="1" dirty="0" err="1">
                <a:solidFill>
                  <a:srgbClr val="00BCF2"/>
                </a:solidFill>
              </a:rPr>
              <a:t>en</a:t>
            </a:r>
            <a:r>
              <a:rPr lang="en-US" sz="4400" b="1" dirty="0">
                <a:solidFill>
                  <a:srgbClr val="00BCF2"/>
                </a:solidFill>
              </a:rPr>
              <a:t> el portal</a:t>
            </a:r>
            <a:endParaRPr lang="en-US" sz="4400" dirty="0">
              <a:solidFill>
                <a:srgbClr val="00BCF2"/>
              </a:solidFill>
            </a:endParaRPr>
          </a:p>
        </p:txBody>
      </p:sp>
      <p:pic>
        <p:nvPicPr>
          <p:cNvPr id="2" name="Imagen 1"/>
          <p:cNvPicPr>
            <a:picLocks noChangeAspect="1"/>
          </p:cNvPicPr>
          <p:nvPr/>
        </p:nvPicPr>
        <p:blipFill>
          <a:blip r:embed="rId3"/>
          <a:stretch>
            <a:fillRect/>
          </a:stretch>
        </p:blipFill>
        <p:spPr>
          <a:xfrm>
            <a:off x="0" y="1189494"/>
            <a:ext cx="7692390" cy="5669372"/>
          </a:xfrm>
          <a:prstGeom prst="rect">
            <a:avLst/>
          </a:prstGeom>
        </p:spPr>
      </p:pic>
      <p:sp>
        <p:nvSpPr>
          <p:cNvPr id="6" name="Text Placeholder 2"/>
          <p:cNvSpPr txBox="1">
            <a:spLocks/>
          </p:cNvSpPr>
          <p:nvPr/>
        </p:nvSpPr>
        <p:spPr>
          <a:xfrm>
            <a:off x="7692389" y="1189494"/>
            <a:ext cx="4232691" cy="56685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err="1"/>
              <a:t>Tras</a:t>
            </a:r>
            <a:r>
              <a:rPr lang="en-US" dirty="0"/>
              <a:t> accede al portal (</a:t>
            </a:r>
            <a:r>
              <a:rPr lang="en-US" dirty="0">
                <a:hlinkClick r:id="rId4"/>
              </a:rPr>
              <a:t>https://portal.azure.com</a:t>
            </a:r>
            <a:r>
              <a:rPr lang="en-US" dirty="0"/>
              <a:t>) </a:t>
            </a:r>
            <a:r>
              <a:rPr lang="en-US" dirty="0" err="1"/>
              <a:t>utilizaremos</a:t>
            </a:r>
            <a:r>
              <a:rPr lang="en-US" dirty="0"/>
              <a:t> la </a:t>
            </a:r>
            <a:r>
              <a:rPr lang="en-US" dirty="0" err="1"/>
              <a:t>plantilla</a:t>
            </a:r>
            <a:r>
              <a:rPr lang="en-US" dirty="0"/>
              <a:t> </a:t>
            </a:r>
            <a:r>
              <a:rPr lang="en-US" b="1" dirty="0"/>
              <a:t>Mobile App</a:t>
            </a:r>
            <a:r>
              <a:rPr lang="en-US" dirty="0"/>
              <a:t> </a:t>
            </a:r>
            <a:r>
              <a:rPr lang="en-US" dirty="0" err="1"/>
              <a:t>disponible</a:t>
            </a:r>
            <a:r>
              <a:rPr lang="en-US" dirty="0"/>
              <a:t> </a:t>
            </a:r>
            <a:r>
              <a:rPr lang="en-US" dirty="0" err="1"/>
              <a:t>en</a:t>
            </a:r>
            <a:r>
              <a:rPr lang="en-US" dirty="0"/>
              <a:t> el </a:t>
            </a:r>
            <a:r>
              <a:rPr lang="en-US" dirty="0" err="1"/>
              <a:t>grupo</a:t>
            </a:r>
            <a:r>
              <a:rPr lang="en-US" dirty="0"/>
              <a:t> Web + Mobile.</a:t>
            </a:r>
          </a:p>
        </p:txBody>
      </p:sp>
    </p:spTree>
    <p:extLst>
      <p:ext uri="{BB962C8B-B14F-4D97-AF65-F5344CB8AC3E}">
        <p14:creationId xmlns:p14="http://schemas.microsoft.com/office/powerpoint/2010/main" val="424972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n-US" sz="4400" b="1" dirty="0" err="1">
                <a:solidFill>
                  <a:srgbClr val="00BCF2"/>
                </a:solidFill>
              </a:rPr>
              <a:t>Creando</a:t>
            </a:r>
            <a:r>
              <a:rPr lang="en-US" sz="4400" b="1" dirty="0">
                <a:solidFill>
                  <a:srgbClr val="00BCF2"/>
                </a:solidFill>
              </a:rPr>
              <a:t> </a:t>
            </a:r>
            <a:r>
              <a:rPr lang="en-US" sz="4400" b="1" dirty="0" err="1">
                <a:solidFill>
                  <a:srgbClr val="00BCF2"/>
                </a:solidFill>
              </a:rPr>
              <a:t>una</a:t>
            </a:r>
            <a:r>
              <a:rPr lang="en-US" sz="4400" b="1" dirty="0">
                <a:solidFill>
                  <a:srgbClr val="00BCF2"/>
                </a:solidFill>
              </a:rPr>
              <a:t> App </a:t>
            </a:r>
            <a:r>
              <a:rPr lang="en-US" sz="4400" b="1" dirty="0" err="1">
                <a:solidFill>
                  <a:srgbClr val="00BCF2"/>
                </a:solidFill>
              </a:rPr>
              <a:t>en</a:t>
            </a:r>
            <a:r>
              <a:rPr lang="en-US" sz="4400" b="1" dirty="0">
                <a:solidFill>
                  <a:srgbClr val="00BCF2"/>
                </a:solidFill>
              </a:rPr>
              <a:t> el portal</a:t>
            </a:r>
            <a:endParaRPr lang="en-US" sz="4400" dirty="0">
              <a:solidFill>
                <a:srgbClr val="00BCF2"/>
              </a:solidFill>
            </a:endParaRPr>
          </a:p>
        </p:txBody>
      </p:sp>
      <p:sp>
        <p:nvSpPr>
          <p:cNvPr id="12" name="Text Placeholder 2"/>
          <p:cNvSpPr txBox="1">
            <a:spLocks/>
          </p:cNvSpPr>
          <p:nvPr/>
        </p:nvSpPr>
        <p:spPr>
          <a:xfrm>
            <a:off x="2528727" y="1928191"/>
            <a:ext cx="9396354" cy="30370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Nombre</a:t>
            </a:r>
            <a:r>
              <a:rPr lang="en-US" dirty="0"/>
              <a:t> de </a:t>
            </a:r>
            <a:r>
              <a:rPr lang="en-US" dirty="0" err="1"/>
              <a:t>aplicación</a:t>
            </a:r>
            <a:r>
              <a:rPr lang="en-US" dirty="0"/>
              <a:t> </a:t>
            </a:r>
            <a:r>
              <a:rPr lang="en-US" dirty="0" err="1"/>
              <a:t>único</a:t>
            </a:r>
            <a:r>
              <a:rPr lang="en-US" dirty="0"/>
              <a:t> global.</a:t>
            </a:r>
          </a:p>
          <a:p>
            <a:r>
              <a:rPr lang="en-US" dirty="0" err="1"/>
              <a:t>Suscripción</a:t>
            </a:r>
            <a:r>
              <a:rPr lang="en-US" dirty="0"/>
              <a:t> Azure</a:t>
            </a:r>
          </a:p>
          <a:p>
            <a:r>
              <a:rPr lang="en-US" dirty="0"/>
              <a:t>Grupo de </a:t>
            </a:r>
            <a:r>
              <a:rPr lang="en-US" dirty="0" err="1"/>
              <a:t>recursos</a:t>
            </a:r>
            <a:endParaRPr lang="en-US" dirty="0"/>
          </a:p>
          <a:p>
            <a:r>
              <a:rPr lang="en-US" dirty="0" err="1"/>
              <a:t>Ubicación</a:t>
            </a:r>
            <a:r>
              <a:rPr lang="en-US" dirty="0"/>
              <a:t>. El </a:t>
            </a:r>
            <a:r>
              <a:rPr lang="en-US" dirty="0" err="1"/>
              <a:t>servicio</a:t>
            </a:r>
            <a:r>
              <a:rPr lang="en-US" dirty="0"/>
              <a:t> </a:t>
            </a:r>
            <a:r>
              <a:rPr lang="en-US" dirty="0" err="1"/>
              <a:t>debe</a:t>
            </a:r>
            <a:r>
              <a:rPr lang="en-US" dirty="0"/>
              <a:t> </a:t>
            </a:r>
            <a:r>
              <a:rPr lang="en-US" dirty="0" err="1"/>
              <a:t>crearse</a:t>
            </a:r>
            <a:r>
              <a:rPr lang="en-US" dirty="0"/>
              <a:t> </a:t>
            </a:r>
            <a:r>
              <a:rPr lang="en-US" dirty="0" err="1"/>
              <a:t>en</a:t>
            </a:r>
            <a:r>
              <a:rPr lang="en-US" dirty="0"/>
              <a:t> </a:t>
            </a:r>
            <a:r>
              <a:rPr lang="en-US" dirty="0" err="1"/>
              <a:t>una</a:t>
            </a:r>
            <a:r>
              <a:rPr lang="en-US" dirty="0"/>
              <a:t> </a:t>
            </a:r>
            <a:r>
              <a:rPr lang="en-US" dirty="0" err="1"/>
              <a:t>localización</a:t>
            </a:r>
            <a:r>
              <a:rPr lang="en-US" dirty="0"/>
              <a:t> (</a:t>
            </a:r>
            <a:r>
              <a:rPr lang="en-US" dirty="0" err="1"/>
              <a:t>región</a:t>
            </a:r>
            <a:r>
              <a:rPr lang="en-US" dirty="0"/>
              <a:t>).</a:t>
            </a:r>
          </a:p>
          <a:p>
            <a:pPr marL="0" indent="0">
              <a:buNone/>
            </a:pPr>
            <a:endParaRPr lang="en-US" dirty="0"/>
          </a:p>
        </p:txBody>
      </p:sp>
      <p:pic>
        <p:nvPicPr>
          <p:cNvPr id="2" name="Imagen 1"/>
          <p:cNvPicPr>
            <a:picLocks noChangeAspect="1"/>
          </p:cNvPicPr>
          <p:nvPr/>
        </p:nvPicPr>
        <p:blipFill>
          <a:blip r:embed="rId3"/>
          <a:stretch>
            <a:fillRect/>
          </a:stretch>
        </p:blipFill>
        <p:spPr>
          <a:xfrm>
            <a:off x="0" y="1189495"/>
            <a:ext cx="2528726" cy="5668506"/>
          </a:xfrm>
          <a:prstGeom prst="rect">
            <a:avLst/>
          </a:prstGeom>
        </p:spPr>
      </p:pic>
    </p:spTree>
    <p:extLst>
      <p:ext uri="{BB962C8B-B14F-4D97-AF65-F5344CB8AC3E}">
        <p14:creationId xmlns:p14="http://schemas.microsoft.com/office/powerpoint/2010/main" val="3364256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3598</TotalTime>
  <Words>4653</Words>
  <Application>Microsoft Office PowerPoint</Application>
  <PresentationFormat>Panorámica</PresentationFormat>
  <Paragraphs>293</Paragraphs>
  <Slides>37</Slides>
  <Notes>35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Arial</vt:lpstr>
      <vt:lpstr>Calibri</vt:lpstr>
      <vt:lpstr>Consolas</vt:lpstr>
      <vt:lpstr>Segoe Light</vt:lpstr>
      <vt:lpstr>Segoe UI</vt:lpstr>
      <vt:lpstr>Segoe UI (Cuerpo)</vt:lpstr>
      <vt:lpstr>Segoe UI Light</vt:lpstr>
      <vt:lpstr>Segoe UI Semibold</vt:lpstr>
      <vt:lpstr>XamarinTemplate</vt:lpstr>
      <vt:lpstr>Presentación de PowerPoint</vt:lpstr>
      <vt:lpstr>Javier Suárez Ruiz</vt:lpstr>
      <vt:lpstr>Presentación de PowerPoint</vt:lpstr>
      <vt:lpstr>Presentación de PowerPoint</vt:lpstr>
      <vt:lpstr>Azure App Service</vt:lpstr>
      <vt:lpstr>Plataforma App Service</vt:lpstr>
      <vt:lpstr>Azure Mobile Apps</vt:lpstr>
      <vt:lpstr>Creando una App en el portal</vt:lpstr>
      <vt:lpstr>Creando una App en el portal</vt:lpstr>
      <vt:lpstr>Implementando el backend</vt:lpstr>
      <vt:lpstr>Validar que la App se ha creado correctamente</vt:lpstr>
      <vt:lpstr>Verificar el servicio .NET</vt:lpstr>
      <vt:lpstr>Presentación de PowerPoint</vt:lpstr>
      <vt:lpstr>Creando Azure App Services con .NET</vt:lpstr>
      <vt:lpstr>Opciones de almacenamiento</vt:lpstr>
      <vt:lpstr>Crear una base de datos SQL en Azure</vt:lpstr>
      <vt:lpstr>Añadir base de datos SQL a Mobile App</vt:lpstr>
      <vt:lpstr>Presentación de PowerPoint</vt:lpstr>
      <vt:lpstr>Tablas</vt:lpstr>
      <vt:lpstr>Tablas en backend node.js</vt:lpstr>
      <vt:lpstr>Tablas en backend node.js</vt:lpstr>
      <vt:lpstr>Tablas en backend node.js</vt:lpstr>
      <vt:lpstr>Creando tablas en backend node.js usando el portal Azure</vt:lpstr>
      <vt:lpstr>Creando tablas en backend node.js usando el portal Azure</vt:lpstr>
      <vt:lpstr>Añadiendo nuevas columnas</vt:lpstr>
      <vt:lpstr>Presentación de PowerPoint</vt:lpstr>
      <vt:lpstr>Plugins</vt:lpstr>
      <vt:lpstr>Uso de la cámara</vt:lpstr>
      <vt:lpstr>Añadir el plugin de la cámara</vt:lpstr>
      <vt:lpstr>Permisos</vt:lpstr>
      <vt:lpstr>Presentación de PowerPoint</vt:lpstr>
      <vt:lpstr>Uso de blobs</vt:lpstr>
      <vt:lpstr>¿BLOB?</vt:lpstr>
      <vt:lpstr>¿BLOB?</vt:lpstr>
      <vt:lpstr>Crear cuenta de Storage</vt:lpstr>
      <vt:lpstr>Crear cuenta de Storage</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225</cp:revision>
  <dcterms:created xsi:type="dcterms:W3CDTF">2015-05-05T21:43:30Z</dcterms:created>
  <dcterms:modified xsi:type="dcterms:W3CDTF">2017-05-14T12:31:50Z</dcterms:modified>
</cp:coreProperties>
</file>