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50"/>
  </p:notesMasterIdLst>
  <p:sldIdLst>
    <p:sldId id="256" r:id="rId5"/>
    <p:sldId id="270" r:id="rId6"/>
    <p:sldId id="444" r:id="rId7"/>
    <p:sldId id="447" r:id="rId8"/>
    <p:sldId id="398" r:id="rId9"/>
    <p:sldId id="445" r:id="rId10"/>
    <p:sldId id="446" r:id="rId11"/>
    <p:sldId id="448" r:id="rId12"/>
    <p:sldId id="449" r:id="rId13"/>
    <p:sldId id="450" r:id="rId14"/>
    <p:sldId id="457" r:id="rId15"/>
    <p:sldId id="484" r:id="rId16"/>
    <p:sldId id="485" r:id="rId17"/>
    <p:sldId id="483" r:id="rId18"/>
    <p:sldId id="458" r:id="rId19"/>
    <p:sldId id="459" r:id="rId20"/>
    <p:sldId id="460" r:id="rId21"/>
    <p:sldId id="461" r:id="rId22"/>
    <p:sldId id="462" r:id="rId23"/>
    <p:sldId id="463" r:id="rId24"/>
    <p:sldId id="479" r:id="rId25"/>
    <p:sldId id="464" r:id="rId26"/>
    <p:sldId id="465" r:id="rId27"/>
    <p:sldId id="466" r:id="rId28"/>
    <p:sldId id="481" r:id="rId29"/>
    <p:sldId id="480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82" r:id="rId43"/>
    <p:sldId id="486" r:id="rId44"/>
    <p:sldId id="489" r:id="rId45"/>
    <p:sldId id="488" r:id="rId46"/>
    <p:sldId id="487" r:id="rId47"/>
    <p:sldId id="359" r:id="rId48"/>
    <p:sldId id="2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a" id="{3BA376B9-1ED4-42B7-8BF2-2B3AC8D9EE86}">
          <p14:sldIdLst>
            <p14:sldId id="256"/>
            <p14:sldId id="270"/>
            <p14:sldId id="444"/>
          </p14:sldIdLst>
        </p14:section>
        <p14:section name="Extender Xamarin.Forms" id="{CA8FA9EB-F55B-4D14-ABD1-DEE61252F80D}">
          <p14:sldIdLst>
            <p14:sldId id="447"/>
            <p14:sldId id="398"/>
            <p14:sldId id="445"/>
            <p14:sldId id="446"/>
            <p14:sldId id="448"/>
            <p14:sldId id="449"/>
            <p14:sldId id="450"/>
          </p14:sldIdLst>
        </p14:section>
        <p14:section name="MVVM" id="{32B5FFF7-9BE1-4801-AF7F-262CC3E4CFCB}">
          <p14:sldIdLst>
            <p14:sldId id="457"/>
            <p14:sldId id="484"/>
            <p14:sldId id="485"/>
          </p14:sldIdLst>
        </p14:section>
        <p14:section name="Creando servicios" id="{6A72449B-50A8-4FDF-913F-EFA6DEEA6D7C}">
          <p14:sldIdLst>
            <p14:sldId id="483"/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Markup Extensions" id="{C11B2C6D-2D70-46A8-B0C3-29AA21C260C7}">
          <p14:sldIdLst>
            <p14:sldId id="479"/>
            <p14:sldId id="464"/>
            <p14:sldId id="465"/>
            <p14:sldId id="466"/>
            <p14:sldId id="481"/>
          </p14:sldIdLst>
        </p14:section>
        <p14:section name="Custom Renders" id="{C7D90D83-6AAF-4CDF-8450-1C0E4FEEACFC}">
          <p14:sldIdLst>
            <p14:sldId id="480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2"/>
          </p14:sldIdLst>
        </p14:section>
        <p14:section name="Native Embedding" id="{51C3987C-B43B-42CD-B2C9-2C3A9AC8BAA6}">
          <p14:sldIdLst>
            <p14:sldId id="486"/>
            <p14:sldId id="489"/>
            <p14:sldId id="488"/>
            <p14:sldId id="487"/>
          </p14:sldIdLst>
        </p14:section>
        <p14:section name="Preguntas" id="{DC59C84E-3E9E-459A-BA83-6D47B9AB6872}">
          <p14:sldIdLst>
            <p14:sldId id="3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5" autoAdjust="0"/>
  </p:normalViewPr>
  <p:slideViewPr>
    <p:cSldViewPr snapToGrid="0">
      <p:cViewPr varScale="1">
        <p:scale>
          <a:sx n="60" d="100"/>
          <a:sy n="60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766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5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92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8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53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78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7:09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76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8/7/2016 7:12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https://developer.xamarin.com/guides/xamarin-forms/user-interface/layouts/add-platform-controls/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252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02004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2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http://location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980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48" r:id="rId37"/>
    <p:sldLayoutId id="2147483753" r:id="rId38"/>
    <p:sldLayoutId id="2147483754" r:id="rId39"/>
    <p:sldLayoutId id="2147483755" r:id="rId40"/>
  </p:sldLayoutIdLst>
  <p:transition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/>
              <a:t>Extendiendo </a:t>
            </a:r>
            <a:r>
              <a:rPr lang="es-ES" sz="6600" dirty="0" err="1"/>
              <a:t>Xamarin.Forms</a:t>
            </a:r>
            <a:br>
              <a:rPr lang="es-ES" sz="6600" dirty="0"/>
            </a:br>
            <a:r>
              <a:rPr lang="es-ES" sz="2800" dirty="0"/>
              <a:t>Servicios, </a:t>
            </a:r>
            <a:r>
              <a:rPr lang="es-ES" sz="2800" dirty="0" err="1"/>
              <a:t>Custom</a:t>
            </a:r>
            <a:r>
              <a:rPr lang="es-ES" sz="2800" dirty="0"/>
              <a:t> </a:t>
            </a:r>
            <a:r>
              <a:rPr lang="es-ES" sz="2800" dirty="0" err="1"/>
              <a:t>Renders</a:t>
            </a:r>
            <a:r>
              <a:rPr lang="es-ES" sz="2800" dirty="0"/>
              <a:t> y mucho más!</a:t>
            </a:r>
            <a:endParaRPr lang="en-US" sz="28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720342" y="3873272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Javier Suárez Ruiz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5488"/>
            <a:ext cx="11653523" cy="805166"/>
          </a:xfrm>
        </p:spPr>
        <p:txBody>
          <a:bodyPr/>
          <a:lstStyle/>
          <a:p>
            <a:r>
              <a:rPr lang="en-US" sz="4000" dirty="0" err="1"/>
              <a:t>Puntos</a:t>
            </a:r>
            <a:r>
              <a:rPr lang="en-US" sz="4000" dirty="0"/>
              <a:t> de </a:t>
            </a:r>
            <a:r>
              <a:rPr lang="en-US" sz="4000" dirty="0" err="1"/>
              <a:t>extensión</a:t>
            </a: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269239" y="1627275"/>
            <a:ext cx="49925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Servicos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con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DependencyService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XAML: Markup Extensions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compuestos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Renderers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11" y="1245076"/>
            <a:ext cx="6660951" cy="44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2191413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5488"/>
            <a:ext cx="11653523" cy="805166"/>
          </a:xfrm>
        </p:spPr>
        <p:txBody>
          <a:bodyPr/>
          <a:lstStyle/>
          <a:p>
            <a:r>
              <a:rPr lang="en-US" sz="4000" dirty="0" err="1"/>
              <a:t>Puntos</a:t>
            </a:r>
            <a:r>
              <a:rPr lang="en-US" sz="4000" dirty="0"/>
              <a:t> de </a:t>
            </a:r>
            <a:r>
              <a:rPr lang="en-US" sz="4000" dirty="0" err="1"/>
              <a:t>extensión</a:t>
            </a:r>
            <a:endParaRPr lang="en-US" sz="4000" dirty="0"/>
          </a:p>
        </p:txBody>
      </p:sp>
      <p:sp>
        <p:nvSpPr>
          <p:cNvPr id="6" name="Rectangle 18"/>
          <p:cNvSpPr/>
          <p:nvPr/>
        </p:nvSpPr>
        <p:spPr>
          <a:xfrm>
            <a:off x="2349535" y="1900064"/>
            <a:ext cx="10668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Rectangle 19"/>
          <p:cNvSpPr/>
          <p:nvPr/>
        </p:nvSpPr>
        <p:spPr>
          <a:xfrm>
            <a:off x="5168935" y="1900064"/>
            <a:ext cx="990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8" name="Rectangle 20"/>
          <p:cNvSpPr/>
          <p:nvPr/>
        </p:nvSpPr>
        <p:spPr>
          <a:xfrm>
            <a:off x="7988335" y="1920846"/>
            <a:ext cx="990600" cy="2951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21"/>
          <p:cNvCxnSpPr/>
          <p:nvPr/>
        </p:nvCxnSpPr>
        <p:spPr>
          <a:xfrm>
            <a:off x="3873535" y="3140046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3949735" y="2454246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get/set </a:t>
            </a:r>
            <a:r>
              <a:rPr lang="en-US" sz="1200" dirty="0" err="1"/>
              <a:t>Propiedades</a:t>
            </a:r>
            <a:endParaRPr lang="en-US" sz="1200" dirty="0"/>
          </a:p>
          <a:p>
            <a:r>
              <a:rPr lang="en-US" sz="1200" dirty="0" err="1"/>
              <a:t>Comandos</a:t>
            </a:r>
            <a:endParaRPr lang="en-US" sz="1200" dirty="0"/>
          </a:p>
        </p:txBody>
      </p:sp>
      <p:cxnSp>
        <p:nvCxnSpPr>
          <p:cNvPr id="11" name="Straight Arrow Connector 23"/>
          <p:cNvCxnSpPr/>
          <p:nvPr/>
        </p:nvCxnSpPr>
        <p:spPr>
          <a:xfrm flipH="1">
            <a:off x="3873535" y="3978246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/>
          <p:nvPr/>
        </p:nvSpPr>
        <p:spPr>
          <a:xfrm>
            <a:off x="3873535" y="397824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Notifica</a:t>
            </a:r>
            <a:r>
              <a:rPr lang="en-US" sz="1200" dirty="0"/>
              <a:t> </a:t>
            </a:r>
            <a:r>
              <a:rPr lang="en-US" sz="1200" dirty="0" err="1"/>
              <a:t>cambios</a:t>
            </a:r>
            <a:endParaRPr lang="en-US" sz="1200" dirty="0"/>
          </a:p>
        </p:txBody>
      </p:sp>
      <p:cxnSp>
        <p:nvCxnSpPr>
          <p:cNvPr id="13" name="Straight Arrow Connector 25"/>
          <p:cNvCxnSpPr/>
          <p:nvPr/>
        </p:nvCxnSpPr>
        <p:spPr>
          <a:xfrm>
            <a:off x="6616735" y="3521046"/>
            <a:ext cx="1219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6616735" y="2980184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C#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Models</a:t>
            </a:r>
          </a:p>
        </p:txBody>
      </p:sp>
      <p:sp>
        <p:nvSpPr>
          <p:cNvPr id="15" name="Rectangle 27"/>
          <p:cNvSpPr/>
          <p:nvPr/>
        </p:nvSpPr>
        <p:spPr>
          <a:xfrm>
            <a:off x="2501935" y="2052464"/>
            <a:ext cx="10668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6" name="Rectangle 28"/>
          <p:cNvSpPr/>
          <p:nvPr/>
        </p:nvSpPr>
        <p:spPr>
          <a:xfrm>
            <a:off x="2654335" y="2204864"/>
            <a:ext cx="10668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7" name="Rectangle 29"/>
          <p:cNvSpPr/>
          <p:nvPr/>
        </p:nvSpPr>
        <p:spPr>
          <a:xfrm>
            <a:off x="5321335" y="2052464"/>
            <a:ext cx="990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8" name="Rectangle 30"/>
          <p:cNvSpPr/>
          <p:nvPr/>
        </p:nvSpPr>
        <p:spPr>
          <a:xfrm>
            <a:off x="5473735" y="2204864"/>
            <a:ext cx="990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9" name="Rectangle 31"/>
          <p:cNvSpPr/>
          <p:nvPr/>
        </p:nvSpPr>
        <p:spPr>
          <a:xfrm>
            <a:off x="8140735" y="2073246"/>
            <a:ext cx="990600" cy="2951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0" name="Rectangle 32"/>
          <p:cNvSpPr/>
          <p:nvPr/>
        </p:nvSpPr>
        <p:spPr>
          <a:xfrm>
            <a:off x="8293135" y="2225646"/>
            <a:ext cx="990600" cy="2951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1" name="Rectangle 33"/>
          <p:cNvSpPr/>
          <p:nvPr/>
        </p:nvSpPr>
        <p:spPr>
          <a:xfrm>
            <a:off x="2349535" y="5500464"/>
            <a:ext cx="696577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12069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Aplicando</a:t>
            </a:r>
            <a:r>
              <a:rPr lang="en-US" sz="6000" dirty="0"/>
              <a:t> el patron MVVM </a:t>
            </a:r>
            <a:r>
              <a:rPr lang="en-US" sz="6000" dirty="0" err="1"/>
              <a:t>en</a:t>
            </a:r>
            <a:r>
              <a:rPr lang="en-US" sz="6000" dirty="0"/>
              <a:t> </a:t>
            </a:r>
            <a:r>
              <a:rPr lang="en-US" sz="6000" dirty="0" err="1"/>
              <a:t>Xamarin.Forms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146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228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2" y="44008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SERVICIOS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PERSONALIZADOS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6401" y="848383"/>
            <a:ext cx="10786097" cy="40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DependencyService</a:t>
            </a:r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>
            <a:off x="406401" y="1528886"/>
            <a:ext cx="111760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b="1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DependencyService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servicios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Rectangle 2"/>
          <p:cNvSpPr/>
          <p:nvPr/>
        </p:nvSpPr>
        <p:spPr>
          <a:xfrm>
            <a:off x="508000" y="2580543"/>
            <a:ext cx="2946400" cy="99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Definiremos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y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luego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realizaremos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implementaciones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mismo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145074" y="3835401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chemeClr val="bg1"/>
                </a:solidFill>
                <a:latin typeface="Helvetica Light"/>
                <a:cs typeface="Helvetica Light"/>
              </a:rPr>
              <a:t>ICallService</a:t>
            </a:r>
            <a:endParaRPr lang="en-US" sz="14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1016001" y="4687682"/>
            <a:ext cx="152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MakeCall</a:t>
            </a:r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(string Phone)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4" name="Rectangle 2"/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Facilitamos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9" name="Rectángulo 18"/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0" name="Rectángulo 19"/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1" name="Rectangle 2"/>
          <p:cNvSpPr/>
          <p:nvPr/>
        </p:nvSpPr>
        <p:spPr>
          <a:xfrm>
            <a:off x="8069995" y="2683134"/>
            <a:ext cx="16929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CallService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128000" y="3901361"/>
            <a:ext cx="16929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CallService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8128000" y="5105362"/>
            <a:ext cx="16929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CallService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Conector recto de flecha 23"/>
          <p:cNvCxnSpPr>
            <a:stCxn id="17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/>
          <p:nvPr/>
        </p:nvSpPr>
        <p:spPr>
          <a:xfrm>
            <a:off x="10849666" y="2703683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OpenUrl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Intent Uri</a:t>
            </a:r>
          </a:p>
        </p:txBody>
      </p:sp>
      <p:sp>
        <p:nvSpPr>
          <p:cNvPr id="30" name="Rectangle 2"/>
          <p:cNvSpPr/>
          <p:nvPr/>
        </p:nvSpPr>
        <p:spPr>
          <a:xfrm>
            <a:off x="10849665" y="5165536"/>
            <a:ext cx="1342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PhoneCallTask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7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 animBg="1"/>
      <p:bldP spid="14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SERVICIOS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1º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el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Shared/PCL</a:t>
            </a: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void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MakeCall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phone);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056695" y="3332185"/>
            <a:ext cx="10160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6807201" y="4410909"/>
            <a:ext cx="499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Contrato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026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SERVICIOS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2º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static void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void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MakeCall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phone)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phoneCallTask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PhoneCallTask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phone };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phoneCallTask.Show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1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SERVICIOS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3º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Registro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686453" y="3327400"/>
            <a:ext cx="10802595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[assembly: Dependency(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7736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SERVICIOS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4º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cualquier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parte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necesaria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(Shared/PCL o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paltaforma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)</a:t>
            </a:r>
          </a:p>
        </p:txBody>
      </p:sp>
      <p:sp>
        <p:nvSpPr>
          <p:cNvPr id="6" name="Rectangle 2"/>
          <p:cNvSpPr/>
          <p:nvPr/>
        </p:nvSpPr>
        <p:spPr>
          <a:xfrm>
            <a:off x="672435" y="3530600"/>
            <a:ext cx="10802595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DependencyService.Get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callService.MakeCall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(“612345678”);</a:t>
            </a:r>
          </a:p>
        </p:txBody>
      </p:sp>
    </p:spTree>
    <p:extLst>
      <p:ext uri="{BB962C8B-B14F-4D97-AF65-F5344CB8AC3E}">
        <p14:creationId xmlns:p14="http://schemas.microsoft.com/office/powerpoint/2010/main" val="33271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5143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Extender </a:t>
            </a:r>
            <a:r>
              <a:rPr lang="en-US" sz="2800" dirty="0" err="1"/>
              <a:t>Xamarin.Forms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MVVM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Creando</a:t>
            </a:r>
            <a:r>
              <a:rPr lang="en-US" sz="2800" dirty="0"/>
              <a:t> </a:t>
            </a:r>
            <a:r>
              <a:rPr lang="en-US" sz="2800" dirty="0" err="1"/>
              <a:t>servicios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Markup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Custom Renders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Behaviors y </a:t>
            </a:r>
            <a:r>
              <a:rPr lang="en-US" sz="2800" dirty="0" err="1"/>
              <a:t>efectos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Native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Preguntas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81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Creando</a:t>
            </a:r>
            <a:r>
              <a:rPr lang="en-US" sz="6000" dirty="0"/>
              <a:t> </a:t>
            </a:r>
            <a:r>
              <a:rPr lang="en-US" sz="6000" dirty="0" err="1"/>
              <a:t>servicios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0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/>
              <a:t>Markup Extensions</a:t>
            </a:r>
          </a:p>
        </p:txBody>
      </p:sp>
    </p:spTree>
    <p:extLst>
      <p:ext uri="{BB962C8B-B14F-4D97-AF65-F5344CB8AC3E}">
        <p14:creationId xmlns:p14="http://schemas.microsoft.com/office/powerpoint/2010/main" val="37063273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MARKUP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EXTENSIONS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Extensiones</a:t>
            </a:r>
            <a:r>
              <a:rPr lang="en-US" sz="1867" dirty="0"/>
              <a:t> de </a:t>
            </a:r>
            <a:r>
              <a:rPr lang="en-US" sz="1867" dirty="0" err="1"/>
              <a:t>marcado</a:t>
            </a:r>
            <a:r>
              <a:rPr lang="en-US" sz="1867" dirty="0"/>
              <a:t> en XAML</a:t>
            </a:r>
          </a:p>
        </p:txBody>
      </p:sp>
      <p:sp>
        <p:nvSpPr>
          <p:cNvPr id="5" name="Rectangle 2"/>
          <p:cNvSpPr/>
          <p:nvPr/>
        </p:nvSpPr>
        <p:spPr>
          <a:xfrm>
            <a:off x="694703" y="1528885"/>
            <a:ext cx="1080259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Las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marcado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permiten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valores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calculados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en run-time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desde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XAML </a:t>
            </a: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Text=“Name” 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Name}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Text=“Email” 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Email}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MARKUP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EXTENSIONS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Localizando</a:t>
            </a:r>
            <a:r>
              <a:rPr lang="en-US" sz="1867" dirty="0"/>
              <a:t> la App </a:t>
            </a:r>
            <a:r>
              <a:rPr lang="en-US" sz="1867" dirty="0" err="1"/>
              <a:t>utilizando</a:t>
            </a:r>
            <a:r>
              <a:rPr lang="en-US" sz="1867" dirty="0"/>
              <a:t> </a:t>
            </a:r>
            <a:r>
              <a:rPr lang="en-US" sz="1867" dirty="0" err="1"/>
              <a:t>extensiones</a:t>
            </a:r>
            <a:r>
              <a:rPr lang="en-US" sz="1867" dirty="0"/>
              <a:t> de </a:t>
            </a:r>
            <a:r>
              <a:rPr lang="en-US" sz="1867" dirty="0" err="1"/>
              <a:t>marcado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3" y="1528885"/>
            <a:ext cx="1080259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Las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marcado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permiten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valores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calculados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en run-time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desde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XAML </a:t>
            </a: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Text=“{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custom:Translate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Name}” 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Name}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Text=“{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custom:Translate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Email}” 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Email}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MARKUP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EXTENSIONS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IMarkupExtension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3" y="1528885"/>
            <a:ext cx="1080259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Las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marcado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permiten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valores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calculados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en run-time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desde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XAML </a:t>
            </a:r>
          </a:p>
        </p:txBody>
      </p:sp>
      <p:sp>
        <p:nvSpPr>
          <p:cNvPr id="7" name="Rectangle 2"/>
          <p:cNvSpPr/>
          <p:nvPr/>
        </p:nvSpPr>
        <p:spPr>
          <a:xfrm>
            <a:off x="701013" y="2514600"/>
            <a:ext cx="108025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TranslateExtension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IMarkupExtension</a:t>
            </a:r>
            <a:endParaRPr lang="en-US" sz="1400" b="1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object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ProvideValue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IServiceProvider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serviceProvider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(Text == null)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 = new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ResourceManager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ResourceId</a:t>
            </a:r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,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TranslateExtension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GetTypeInfo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().Assembly);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translation =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temp.GetString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(Text, _ci) ?? Text;</a:t>
            </a:r>
          </a:p>
          <a:p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translation;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Utilizando</a:t>
            </a:r>
            <a:r>
              <a:rPr lang="en-US" sz="6000" dirty="0"/>
              <a:t> Markup Extensions</a:t>
            </a:r>
          </a:p>
        </p:txBody>
      </p:sp>
    </p:spTree>
    <p:extLst>
      <p:ext uri="{BB962C8B-B14F-4D97-AF65-F5344CB8AC3E}">
        <p14:creationId xmlns:p14="http://schemas.microsoft.com/office/powerpoint/2010/main" val="24085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/>
              <a:t>Custom Renders</a:t>
            </a:r>
          </a:p>
        </p:txBody>
      </p:sp>
    </p:spTree>
    <p:extLst>
      <p:ext uri="{BB962C8B-B14F-4D97-AF65-F5344CB8AC3E}">
        <p14:creationId xmlns:p14="http://schemas.microsoft.com/office/powerpoint/2010/main" val="258066441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ABSTRACCIONES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/>
              <a:t>¿</a:t>
            </a:r>
            <a:r>
              <a:rPr lang="en-US" sz="1867" dirty="0" err="1"/>
              <a:t>Abstracciones</a:t>
            </a:r>
            <a:r>
              <a:rPr lang="en-US" sz="1867" dirty="0"/>
              <a:t>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845714"/>
            <a:ext cx="4385297" cy="6024359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>
          <a:xfrm>
            <a:off x="694704" y="1528886"/>
            <a:ext cx="64172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abstracciones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los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.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Posteriormente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se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transforma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abstracción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ofreciendo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y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mecanismos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2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ABSTRACCIONES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/>
              <a:t>Layouts </a:t>
            </a:r>
            <a:r>
              <a:rPr lang="en-US" sz="1867" dirty="0" err="1"/>
              <a:t>disponibles</a:t>
            </a:r>
            <a:endParaRPr lang="en-US" sz="1867" dirty="0"/>
          </a:p>
        </p:txBody>
      </p:sp>
      <p:pic>
        <p:nvPicPr>
          <p:cNvPr id="6" name="Picture 6" descr="Untitled@2x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375" y="2091489"/>
            <a:ext cx="11755251" cy="2675025"/>
          </a:xfrm>
          <a:prstGeom prst="rect">
            <a:avLst/>
          </a:prstGeom>
        </p:spPr>
      </p:pic>
      <p:sp>
        <p:nvSpPr>
          <p:cNvPr id="7" name="TextBox 20"/>
          <p:cNvSpPr txBox="1"/>
          <p:nvPr/>
        </p:nvSpPr>
        <p:spPr>
          <a:xfrm>
            <a:off x="447915" y="4602366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115028" y="4601050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86514" y="4601050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5447072" y="4601050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7118556" y="4599734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8790040" y="4599734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0457156" y="4602366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27429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ABSTRACCIONES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Controles</a:t>
            </a:r>
            <a:r>
              <a:rPr lang="en-US" sz="1867" dirty="0"/>
              <a:t> </a:t>
            </a:r>
            <a:r>
              <a:rPr lang="en-US" sz="1867" dirty="0" err="1"/>
              <a:t>disponibles</a:t>
            </a:r>
            <a:endParaRPr lang="en-US" sz="1867" dirty="0"/>
          </a:p>
        </p:txBody>
      </p:sp>
      <p:sp>
        <p:nvSpPr>
          <p:cNvPr id="5" name="Rounded Rectangle 2"/>
          <p:cNvSpPr/>
          <p:nvPr/>
        </p:nvSpPr>
        <p:spPr>
          <a:xfrm>
            <a:off x="489429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ActivityIndicator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2774337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BoxView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059245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8" name="Rounded Rectangle 12"/>
          <p:cNvSpPr/>
          <p:nvPr/>
        </p:nvSpPr>
        <p:spPr>
          <a:xfrm>
            <a:off x="7344153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ounded Rectangle 13"/>
          <p:cNvSpPr/>
          <p:nvPr/>
        </p:nvSpPr>
        <p:spPr>
          <a:xfrm>
            <a:off x="9629060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Editor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489429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</a:p>
        </p:txBody>
      </p:sp>
      <p:sp>
        <p:nvSpPr>
          <p:cNvPr id="11" name="Rounded Rectangle 15"/>
          <p:cNvSpPr/>
          <p:nvPr/>
        </p:nvSpPr>
        <p:spPr>
          <a:xfrm>
            <a:off x="2774337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Image</a:t>
            </a:r>
          </a:p>
        </p:txBody>
      </p:sp>
      <p:sp>
        <p:nvSpPr>
          <p:cNvPr id="12" name="Rounded Rectangle 16"/>
          <p:cNvSpPr/>
          <p:nvPr/>
        </p:nvSpPr>
        <p:spPr>
          <a:xfrm>
            <a:off x="5059245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</a:p>
        </p:txBody>
      </p:sp>
      <p:sp>
        <p:nvSpPr>
          <p:cNvPr id="13" name="Rounded Rectangle 17"/>
          <p:cNvSpPr/>
          <p:nvPr/>
        </p:nvSpPr>
        <p:spPr>
          <a:xfrm>
            <a:off x="7344153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4" name="Rounded Rectangle 18"/>
          <p:cNvSpPr/>
          <p:nvPr/>
        </p:nvSpPr>
        <p:spPr>
          <a:xfrm>
            <a:off x="9629060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Map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489429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OpenGLView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6" name="Rounded Rectangle 20"/>
          <p:cNvSpPr/>
          <p:nvPr/>
        </p:nvSpPr>
        <p:spPr>
          <a:xfrm>
            <a:off x="2774337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Picker</a:t>
            </a:r>
          </a:p>
        </p:txBody>
      </p:sp>
      <p:sp>
        <p:nvSpPr>
          <p:cNvPr id="17" name="Rounded Rectangle 21"/>
          <p:cNvSpPr/>
          <p:nvPr/>
        </p:nvSpPr>
        <p:spPr>
          <a:xfrm>
            <a:off x="5059245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ProgressBar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8" name="Rounded Rectangle 22"/>
          <p:cNvSpPr/>
          <p:nvPr/>
        </p:nvSpPr>
        <p:spPr>
          <a:xfrm>
            <a:off x="7344153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SearchBar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9" name="Rounded Rectangle 23"/>
          <p:cNvSpPr/>
          <p:nvPr/>
        </p:nvSpPr>
        <p:spPr>
          <a:xfrm>
            <a:off x="9629060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Slider</a:t>
            </a:r>
          </a:p>
        </p:txBody>
      </p:sp>
      <p:sp>
        <p:nvSpPr>
          <p:cNvPr id="20" name="Rounded Rectangle 24"/>
          <p:cNvSpPr/>
          <p:nvPr/>
        </p:nvSpPr>
        <p:spPr>
          <a:xfrm>
            <a:off x="489429" y="417980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Stepper</a:t>
            </a:r>
          </a:p>
        </p:txBody>
      </p:sp>
      <p:sp>
        <p:nvSpPr>
          <p:cNvPr id="21" name="Rounded Rectangle 25"/>
          <p:cNvSpPr/>
          <p:nvPr/>
        </p:nvSpPr>
        <p:spPr>
          <a:xfrm>
            <a:off x="2774337" y="417980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TableView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ounded Rectangle 26"/>
          <p:cNvSpPr/>
          <p:nvPr/>
        </p:nvSpPr>
        <p:spPr>
          <a:xfrm>
            <a:off x="5059245" y="417980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TimePicker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27"/>
          <p:cNvSpPr/>
          <p:nvPr/>
        </p:nvSpPr>
        <p:spPr>
          <a:xfrm>
            <a:off x="7344153" y="4187449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WebView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8"/>
          <p:cNvSpPr/>
          <p:nvPr/>
        </p:nvSpPr>
        <p:spPr>
          <a:xfrm>
            <a:off x="9629060" y="4187449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EntryCell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29"/>
          <p:cNvSpPr/>
          <p:nvPr/>
        </p:nvSpPr>
        <p:spPr>
          <a:xfrm>
            <a:off x="489429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ImageCell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ounded Rectangle 30"/>
          <p:cNvSpPr/>
          <p:nvPr/>
        </p:nvSpPr>
        <p:spPr>
          <a:xfrm>
            <a:off x="2774337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SwitchCell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ounded Rectangle 31"/>
          <p:cNvSpPr/>
          <p:nvPr/>
        </p:nvSpPr>
        <p:spPr>
          <a:xfrm>
            <a:off x="5059245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TextCell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8" name="Rounded Rectangle 32"/>
          <p:cNvSpPr/>
          <p:nvPr/>
        </p:nvSpPr>
        <p:spPr>
          <a:xfrm>
            <a:off x="7344153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ViewCell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747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1" y="974785"/>
            <a:ext cx="5883214" cy="5883214"/>
          </a:xfrm>
          <a:prstGeom prst="rect">
            <a:avLst/>
          </a:prstGeom>
        </p:spPr>
      </p:pic>
      <p:sp>
        <p:nvSpPr>
          <p:cNvPr id="37" name="Llamada rectangular 36"/>
          <p:cNvSpPr/>
          <p:nvPr/>
        </p:nvSpPr>
        <p:spPr>
          <a:xfrm>
            <a:off x="264352" y="1273568"/>
            <a:ext cx="7195227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Llamada rectangular 70"/>
          <p:cNvSpPr/>
          <p:nvPr/>
        </p:nvSpPr>
        <p:spPr>
          <a:xfrm>
            <a:off x="264352" y="2065887"/>
            <a:ext cx="7195227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2" name="Llamada rectangular 71"/>
          <p:cNvSpPr/>
          <p:nvPr/>
        </p:nvSpPr>
        <p:spPr>
          <a:xfrm>
            <a:off x="264352" y="2858206"/>
            <a:ext cx="7195228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3" name="Llamada rectangular 72"/>
          <p:cNvSpPr/>
          <p:nvPr/>
        </p:nvSpPr>
        <p:spPr>
          <a:xfrm>
            <a:off x="264350" y="3650525"/>
            <a:ext cx="7195229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76155" y="1273568"/>
            <a:ext cx="7712813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¿</a:t>
            </a:r>
            <a:r>
              <a:rPr lang="en-US" sz="1800" dirty="0" err="1">
                <a:solidFill>
                  <a:schemeClr val="bg1"/>
                </a:solidFill>
              </a:rPr>
              <a:t>Puedo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utilizar</a:t>
            </a:r>
            <a:r>
              <a:rPr lang="en-US" sz="1800" dirty="0">
                <a:solidFill>
                  <a:schemeClr val="bg1"/>
                </a:solidFill>
              </a:rPr>
              <a:t> APIs </a:t>
            </a:r>
            <a:r>
              <a:rPr lang="en-US" sz="1800" dirty="0" err="1">
                <a:solidFill>
                  <a:schemeClr val="bg1"/>
                </a:solidFill>
              </a:rPr>
              <a:t>específicas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plataforma</a:t>
            </a:r>
            <a:r>
              <a:rPr lang="en-US" sz="1800" dirty="0">
                <a:solidFill>
                  <a:schemeClr val="bg1"/>
                </a:solidFill>
              </a:rPr>
              <a:t> en </a:t>
            </a:r>
            <a:r>
              <a:rPr lang="en-US" sz="1800" dirty="0" err="1">
                <a:solidFill>
                  <a:schemeClr val="bg1"/>
                </a:solidFill>
              </a:rPr>
              <a:t>concreto</a:t>
            </a:r>
            <a:r>
              <a:rPr 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4350" y="2070985"/>
            <a:ext cx="7195229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¿</a:t>
            </a:r>
            <a:r>
              <a:rPr lang="en-US" sz="1800" dirty="0" err="1">
                <a:solidFill>
                  <a:schemeClr val="bg1"/>
                </a:solidFill>
              </a:rPr>
              <a:t>Puedo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personalizar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apariencia</a:t>
            </a:r>
            <a:r>
              <a:rPr lang="en-US" sz="1800" dirty="0">
                <a:solidFill>
                  <a:schemeClr val="bg1"/>
                </a:solidFill>
              </a:rPr>
              <a:t> o el </a:t>
            </a:r>
            <a:r>
              <a:rPr lang="en-US" sz="1800" dirty="0" err="1">
                <a:solidFill>
                  <a:schemeClr val="bg1"/>
                </a:solidFill>
              </a:rPr>
              <a:t>comportamiento</a:t>
            </a:r>
            <a:r>
              <a:rPr lang="en-US" sz="1800" dirty="0">
                <a:solidFill>
                  <a:schemeClr val="bg1"/>
                </a:solidFill>
              </a:rPr>
              <a:t> de un control </a:t>
            </a:r>
            <a:r>
              <a:rPr lang="en-US" sz="1800" dirty="0" err="1">
                <a:solidFill>
                  <a:schemeClr val="bg1"/>
                </a:solidFill>
              </a:rPr>
              <a:t>existente</a:t>
            </a:r>
            <a:r>
              <a:rPr 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6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76154" y="2860755"/>
            <a:ext cx="7184234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¿</a:t>
            </a:r>
            <a:r>
              <a:rPr lang="en-US" sz="1800" dirty="0" err="1">
                <a:solidFill>
                  <a:schemeClr val="bg1"/>
                </a:solidFill>
              </a:rPr>
              <a:t>Puedo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utilizar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controles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nativos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cada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plataforma</a:t>
            </a:r>
            <a:r>
              <a:rPr lang="en-US" sz="1800" dirty="0">
                <a:solidFill>
                  <a:schemeClr val="bg1"/>
                </a:solidFill>
              </a:rPr>
              <a:t> con </a:t>
            </a:r>
            <a:r>
              <a:rPr lang="en-US" sz="1800" dirty="0" err="1">
                <a:solidFill>
                  <a:schemeClr val="bg1"/>
                </a:solidFill>
              </a:rPr>
              <a:t>Xamarin.Forms</a:t>
            </a:r>
            <a:r>
              <a:rPr 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4350" y="3634426"/>
            <a:ext cx="7195230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¿</a:t>
            </a:r>
            <a:r>
              <a:rPr lang="en-US" sz="1800" dirty="0" err="1">
                <a:solidFill>
                  <a:schemeClr val="bg1"/>
                </a:solidFill>
              </a:rPr>
              <a:t>Puedo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personalizar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apariencia</a:t>
            </a:r>
            <a:r>
              <a:rPr lang="en-US" sz="1800" dirty="0">
                <a:solidFill>
                  <a:schemeClr val="bg1"/>
                </a:solidFill>
              </a:rPr>
              <a:t> o el </a:t>
            </a:r>
            <a:r>
              <a:rPr lang="en-US" sz="1800" dirty="0" err="1">
                <a:solidFill>
                  <a:schemeClr val="bg1"/>
                </a:solidFill>
              </a:rPr>
              <a:t>comportamiento</a:t>
            </a:r>
            <a:r>
              <a:rPr lang="en-US" sz="1800" dirty="0">
                <a:solidFill>
                  <a:schemeClr val="bg1"/>
                </a:solidFill>
              </a:rPr>
              <a:t> de un </a:t>
            </a:r>
            <a:r>
              <a:rPr lang="en-US" sz="1800" dirty="0" err="1">
                <a:solidFill>
                  <a:schemeClr val="bg1"/>
                </a:solidFill>
              </a:rPr>
              <a:t>tipo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página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existente</a:t>
            </a:r>
            <a:r>
              <a:rPr lang="en-US" sz="1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5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1" grpId="0" animBg="1"/>
      <p:bldP spid="72" grpId="0" animBg="1"/>
      <p:bldP spid="73" grpId="0" animBg="1"/>
      <p:bldP spid="74" grpId="0" build="p"/>
      <p:bldP spid="75" grpId="0" build="p"/>
      <p:bldP spid="76" grpId="0" build="p"/>
      <p:bldP spid="7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475560"/>
            <a:ext cx="10802595" cy="6652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(Títulos)"/>
              </a:rPr>
              <a:t>EXTENDIENDO UN CONTROL EN UNA </a:t>
            </a:r>
            <a:r>
              <a:rPr lang="en-US" sz="3200" dirty="0">
                <a:solidFill>
                  <a:schemeClr val="accent1"/>
                </a:solidFill>
                <a:latin typeface="Segoe UI (Títulos)"/>
              </a:rPr>
              <a:t>PLATAFORMA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6400" y="883858"/>
            <a:ext cx="10786097" cy="40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Personalizando</a:t>
            </a:r>
            <a:r>
              <a:rPr lang="en-US" dirty="0"/>
              <a:t> la forma en la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renderizamos</a:t>
            </a:r>
            <a:r>
              <a:rPr lang="en-US" dirty="0"/>
              <a:t> un control</a:t>
            </a:r>
          </a:p>
        </p:txBody>
      </p:sp>
      <p:sp>
        <p:nvSpPr>
          <p:cNvPr id="6" name="Rectangle 2"/>
          <p:cNvSpPr/>
          <p:nvPr/>
        </p:nvSpPr>
        <p:spPr>
          <a:xfrm>
            <a:off x="406401" y="1528886"/>
            <a:ext cx="111760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Si no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gusta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como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se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renderiza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un control en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cambiarlo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Rectangle 2"/>
          <p:cNvSpPr/>
          <p:nvPr/>
        </p:nvSpPr>
        <p:spPr>
          <a:xfrm>
            <a:off x="508000" y="2956085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Element describe la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apariencia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control</a:t>
            </a:r>
          </a:p>
        </p:txBody>
      </p:sp>
      <p:sp>
        <p:nvSpPr>
          <p:cNvPr id="9" name="Rectangle 2"/>
          <p:cNvSpPr/>
          <p:nvPr/>
        </p:nvSpPr>
        <p:spPr>
          <a:xfrm>
            <a:off x="1145074" y="3835400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10" name="Rectangle 2"/>
          <p:cNvSpPr/>
          <p:nvPr/>
        </p:nvSpPr>
        <p:spPr>
          <a:xfrm>
            <a:off x="1016001" y="4241801"/>
            <a:ext cx="152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Text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TextColor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…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4" name="Rectangle 2"/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Renderer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crea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visualización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9" name="Rectángulo 18"/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0" name="Rectángulo 19"/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1" name="Rectangle 2"/>
          <p:cNvSpPr/>
          <p:nvPr/>
        </p:nvSpPr>
        <p:spPr>
          <a:xfrm>
            <a:off x="8069995" y="2683134"/>
            <a:ext cx="1692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128000" y="3901361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8128000" y="5105362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Conector recto de flecha 23"/>
          <p:cNvCxnSpPr>
            <a:stCxn id="17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/>
          <p:nvPr/>
        </p:nvSpPr>
        <p:spPr>
          <a:xfrm>
            <a:off x="10852539" y="2676659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UIButton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30" name="Rectangle 2"/>
          <p:cNvSpPr/>
          <p:nvPr/>
        </p:nvSpPr>
        <p:spPr>
          <a:xfrm>
            <a:off x="10849665" y="5165535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7883202" y="2585194"/>
            <a:ext cx="2080684" cy="6452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32" name="Rectangle 2"/>
          <p:cNvSpPr/>
          <p:nvPr/>
        </p:nvSpPr>
        <p:spPr>
          <a:xfrm>
            <a:off x="7951377" y="2697485"/>
            <a:ext cx="2046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MyButtonRenderer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10766175" y="2320493"/>
            <a:ext cx="134045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UIImage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86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 animBg="1"/>
      <p:bldP spid="14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28" grpId="0"/>
      <p:bldP spid="29" grpId="0"/>
      <p:bldP spid="30" grpId="0"/>
      <p:bldP spid="31" grpId="0" animBg="1"/>
      <p:bldP spid="32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447449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6400" y="855747"/>
            <a:ext cx="10786097" cy="40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Pasos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>
            <a:off x="406401" y="1528886"/>
            <a:ext cx="1117600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Siempre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tendremos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b="1" dirty="0">
                <a:solidFill>
                  <a:srgbClr val="595959"/>
                </a:solidFill>
                <a:latin typeface="Helvetica Light"/>
                <a:cs typeface="Helvetica Light"/>
              </a:rPr>
              <a:t>DOS PARTES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: El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y el Renderer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Rectangle 2"/>
          <p:cNvSpPr/>
          <p:nvPr/>
        </p:nvSpPr>
        <p:spPr>
          <a:xfrm>
            <a:off x="508000" y="2956085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Element describe la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apariencia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control</a:t>
            </a:r>
          </a:p>
        </p:txBody>
      </p:sp>
      <p:sp>
        <p:nvSpPr>
          <p:cNvPr id="9" name="Rectangle 2"/>
          <p:cNvSpPr/>
          <p:nvPr/>
        </p:nvSpPr>
        <p:spPr>
          <a:xfrm>
            <a:off x="1145074" y="3835400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10" name="Rectangle 2"/>
          <p:cNvSpPr/>
          <p:nvPr/>
        </p:nvSpPr>
        <p:spPr>
          <a:xfrm>
            <a:off x="1016001" y="4241801"/>
            <a:ext cx="152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Text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TextColor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…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4" name="Rectangle 2"/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Renderer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crea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visualización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9" name="Rectángulo 18"/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0" name="Rectángulo 19"/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1" name="Rectangle 2"/>
          <p:cNvSpPr/>
          <p:nvPr/>
        </p:nvSpPr>
        <p:spPr>
          <a:xfrm>
            <a:off x="8069995" y="2683134"/>
            <a:ext cx="1692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128000" y="3901361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8128000" y="5105362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Conector recto de flecha 23"/>
          <p:cNvCxnSpPr>
            <a:stCxn id="17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30" name="Rectangle 2"/>
          <p:cNvSpPr/>
          <p:nvPr/>
        </p:nvSpPr>
        <p:spPr>
          <a:xfrm>
            <a:off x="10849665" y="5165535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7883202" y="2585194"/>
            <a:ext cx="2080684" cy="6452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32" name="Rectangle 2"/>
          <p:cNvSpPr/>
          <p:nvPr/>
        </p:nvSpPr>
        <p:spPr>
          <a:xfrm>
            <a:off x="7951377" y="2697485"/>
            <a:ext cx="2046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MyButtonRenderer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10849665" y="2612390"/>
            <a:ext cx="134045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UIImage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8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8" grpId="0"/>
      <p:bldP spid="9" grpId="0"/>
      <p:bldP spid="10" grpId="0"/>
      <p:bldP spid="12" grpId="0" animBg="1"/>
      <p:bldP spid="14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29" grpId="0"/>
      <p:bldP spid="30" grpId="0"/>
      <p:bldP spid="31" grpId="0" animBg="1"/>
      <p:bldP spid="32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(Títulos)"/>
              </a:rPr>
              <a:t>¿CUÁNDO NECESITAMOS UN </a:t>
            </a:r>
            <a:r>
              <a:rPr lang="en-US" sz="3200" dirty="0">
                <a:solidFill>
                  <a:schemeClr val="accent1"/>
                </a:solidFill>
                <a:latin typeface="Segoe UI (Títulos)"/>
              </a:rPr>
              <a:t>CUSTOM RENDERER?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Tenemos</a:t>
            </a:r>
            <a:r>
              <a:rPr lang="en-US" sz="1867" dirty="0"/>
              <a:t> dos </a:t>
            </a:r>
            <a:r>
              <a:rPr lang="en-US" sz="1867" dirty="0" err="1"/>
              <a:t>situaciones</a:t>
            </a:r>
            <a:r>
              <a:rPr lang="en-US" sz="1867" dirty="0"/>
              <a:t> </a:t>
            </a:r>
            <a:r>
              <a:rPr lang="en-US" sz="1867" dirty="0" err="1"/>
              <a:t>típicas</a:t>
            </a:r>
            <a:endParaRPr lang="en-US" sz="1867" dirty="0"/>
          </a:p>
        </p:txBody>
      </p:sp>
      <p:sp>
        <p:nvSpPr>
          <p:cNvPr id="2" name="Rectángulo 1"/>
          <p:cNvSpPr/>
          <p:nvPr/>
        </p:nvSpPr>
        <p:spPr>
          <a:xfrm>
            <a:off x="2235200" y="1757485"/>
            <a:ext cx="3556000" cy="40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9" name="Rectángulo 8"/>
          <p:cNvSpPr/>
          <p:nvPr/>
        </p:nvSpPr>
        <p:spPr>
          <a:xfrm>
            <a:off x="6400800" y="1757485"/>
            <a:ext cx="3556000" cy="40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0" name="Rectángulo 9"/>
          <p:cNvSpPr/>
          <p:nvPr/>
        </p:nvSpPr>
        <p:spPr>
          <a:xfrm>
            <a:off x="2235200" y="1746600"/>
            <a:ext cx="3556000" cy="655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1" name="Rectángulo 10"/>
          <p:cNvSpPr/>
          <p:nvPr/>
        </p:nvSpPr>
        <p:spPr>
          <a:xfrm>
            <a:off x="6400800" y="1757485"/>
            <a:ext cx="3556000" cy="655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336801" y="1882043"/>
            <a:ext cx="3251200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>
                <a:solidFill>
                  <a:schemeClr val="bg1"/>
                </a:solidFill>
              </a:rPr>
              <a:t>Controles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  <a:r>
              <a:rPr lang="en-US" sz="1867" dirty="0" err="1">
                <a:solidFill>
                  <a:schemeClr val="bg1"/>
                </a:solidFill>
              </a:rPr>
              <a:t>personales</a:t>
            </a:r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387600" y="2641709"/>
            <a:ext cx="3251200" cy="1904891"/>
          </a:xfrm>
          <a:prstGeom prst="rect">
            <a:avLst/>
          </a:prstGeom>
        </p:spPr>
        <p:txBody>
          <a:bodyPr/>
          <a:lstStyle/>
          <a:p>
            <a:r>
              <a:rPr lang="en-US" sz="1867" dirty="0">
                <a:solidFill>
                  <a:schemeClr val="bg1"/>
                </a:solidFill>
              </a:rPr>
              <a:t>Calendar</a:t>
            </a:r>
          </a:p>
          <a:p>
            <a:r>
              <a:rPr lang="en-US" sz="1867" dirty="0">
                <a:solidFill>
                  <a:schemeClr val="bg1"/>
                </a:solidFill>
              </a:rPr>
              <a:t>Accordion</a:t>
            </a:r>
          </a:p>
          <a:p>
            <a:r>
              <a:rPr lang="en-US" sz="1867" dirty="0">
                <a:solidFill>
                  <a:schemeClr val="bg1"/>
                </a:solidFill>
              </a:rPr>
              <a:t>Chart</a:t>
            </a:r>
          </a:p>
          <a:p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553200" y="1912257"/>
            <a:ext cx="3251200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>
                <a:solidFill>
                  <a:schemeClr val="bg1"/>
                </a:solidFill>
              </a:rPr>
              <a:t>Rendering </a:t>
            </a:r>
            <a:r>
              <a:rPr lang="en-US" sz="1867" dirty="0" err="1">
                <a:solidFill>
                  <a:schemeClr val="bg1"/>
                </a:solidFill>
              </a:rPr>
              <a:t>personalizado</a:t>
            </a:r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561493" y="2593281"/>
            <a:ext cx="3251200" cy="1904891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>
                <a:solidFill>
                  <a:schemeClr val="bg1"/>
                </a:solidFill>
              </a:rPr>
              <a:t>Decoraciones</a:t>
            </a:r>
            <a:r>
              <a:rPr lang="en-US" sz="1867" dirty="0">
                <a:solidFill>
                  <a:schemeClr val="bg1"/>
                </a:solidFill>
              </a:rPr>
              <a:t> de </a:t>
            </a:r>
            <a:r>
              <a:rPr lang="en-US" sz="1867" dirty="0" err="1">
                <a:solidFill>
                  <a:schemeClr val="bg1"/>
                </a:solidFill>
              </a:rPr>
              <a:t>texto</a:t>
            </a:r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dirty="0" err="1">
                <a:solidFill>
                  <a:schemeClr val="bg1"/>
                </a:solidFill>
              </a:rPr>
              <a:t>Bordes</a:t>
            </a:r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dirty="0" err="1">
                <a:solidFill>
                  <a:schemeClr val="bg1"/>
                </a:solidFill>
              </a:rPr>
              <a:t>Sombras</a:t>
            </a:r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dirty="0" err="1">
                <a:solidFill>
                  <a:schemeClr val="bg1"/>
                </a:solidFill>
              </a:rPr>
              <a:t>Elementos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  <a:r>
              <a:rPr lang="en-US" sz="1867" dirty="0" err="1">
                <a:solidFill>
                  <a:schemeClr val="bg1"/>
                </a:solidFill>
              </a:rPr>
              <a:t>específicos</a:t>
            </a:r>
            <a:r>
              <a:rPr lang="en-US" sz="1867" dirty="0">
                <a:solidFill>
                  <a:schemeClr val="bg1"/>
                </a:solidFill>
              </a:rPr>
              <a:t> de la </a:t>
            </a:r>
            <a:r>
              <a:rPr lang="en-US" sz="1867" dirty="0" err="1">
                <a:solidFill>
                  <a:schemeClr val="bg1"/>
                </a:solidFill>
              </a:rPr>
              <a:t>plataforma</a:t>
            </a:r>
            <a:endParaRPr lang="en-US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build="p"/>
      <p:bldP spid="13" grpId="0" build="p"/>
      <p:bldP spid="14" grpId="0" build="p"/>
      <p:bldP spid="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1º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el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Shared/PCL</a:t>
            </a: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908800" y="3225800"/>
            <a:ext cx="10160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6807201" y="4410908"/>
            <a:ext cx="49948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BoxView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vista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existente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estamos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extendiendo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.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Podríamos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utilizer View y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totalmente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nueva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1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2º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Añadir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propiedades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nuestra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3046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BindableProperty.Create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double&gt;(p =&gt;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p.CornerRadius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</a:t>
            </a:r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get { return (double)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base.GetValue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set {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base.SetValue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value); }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2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3º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un renderer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173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RoundedBoxViewRenderer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ViewRenderer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9448800" y="31242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8026400" y="4498936"/>
            <a:ext cx="386080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Define el control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estamos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renderizando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6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3º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un renderer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108200"/>
            <a:ext cx="10802595" cy="411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override void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OnElementChanged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ElementChangedEventArgs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e)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base.OnElementChanged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rbv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e.NewElement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rbv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_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…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SetNativeControl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9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4º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Registro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librería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[assembly: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ExportRendererAttribute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RoundedBoxViewRenderer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657600" y="3569652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2336801" y="4838502"/>
            <a:ext cx="300544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Nuestro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custom render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8128000" y="3179801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/>
          <p:nvPr/>
        </p:nvSpPr>
        <p:spPr>
          <a:xfrm>
            <a:off x="6705600" y="4399002"/>
            <a:ext cx="33528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498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6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5º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nuevo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Control.</a:t>
            </a: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06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xmlns:custom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="clr-namespace:dotnetspain2015.CustomControls;assembly=dotnetspain2015“</a:t>
            </a:r>
          </a:p>
          <a:p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custom:RoundedBoxView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x:Name="rbv"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WidthRequest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="200"     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="200“ Stroke="Yellow"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StrokeThickness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="20“ Color="Red" /&gt;</a:t>
            </a:r>
          </a:p>
        </p:txBody>
      </p:sp>
    </p:spTree>
    <p:extLst>
      <p:ext uri="{BB962C8B-B14F-4D97-AF65-F5344CB8AC3E}">
        <p14:creationId xmlns:p14="http://schemas.microsoft.com/office/powerpoint/2010/main" val="10719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Editar</a:t>
            </a:r>
            <a:r>
              <a:rPr lang="en-US" sz="6000" dirty="0"/>
              <a:t> </a:t>
            </a:r>
            <a:r>
              <a:rPr lang="en-US" sz="6000" dirty="0" err="1"/>
              <a:t>controles</a:t>
            </a:r>
            <a:r>
              <a:rPr lang="en-US" sz="6000" dirty="0"/>
              <a:t>, </a:t>
            </a:r>
            <a:r>
              <a:rPr lang="en-US" sz="6000" dirty="0" err="1"/>
              <a:t>crear</a:t>
            </a:r>
            <a:r>
              <a:rPr lang="en-US" sz="6000" dirty="0"/>
              <a:t> </a:t>
            </a:r>
            <a:r>
              <a:rPr lang="en-US" sz="6000" dirty="0" err="1"/>
              <a:t>nuevos</a:t>
            </a:r>
            <a:r>
              <a:rPr lang="en-US" sz="6000" dirty="0"/>
              <a:t> </a:t>
            </a:r>
            <a:r>
              <a:rPr lang="en-US" sz="6000" dirty="0" err="1"/>
              <a:t>controles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552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58252" y="2116373"/>
            <a:ext cx="10475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Extender </a:t>
            </a:r>
            <a:r>
              <a:rPr lang="en-US" sz="3600" b="1" dirty="0" err="1">
                <a:latin typeface="+mj-lt"/>
              </a:rPr>
              <a:t>Xamarin.Forms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nos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permitirá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añadir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funcionalidad</a:t>
            </a:r>
            <a:r>
              <a:rPr lang="en-US" sz="3600" b="1" dirty="0">
                <a:latin typeface="+mj-lt"/>
              </a:rPr>
              <a:t>, </a:t>
            </a:r>
            <a:r>
              <a:rPr lang="en-US" sz="3600" b="1" dirty="0" err="1">
                <a:latin typeface="+mj-lt"/>
              </a:rPr>
              <a:t>controles</a:t>
            </a:r>
            <a:r>
              <a:rPr lang="en-US" sz="3600" b="1" dirty="0">
                <a:latin typeface="+mj-lt"/>
              </a:rPr>
              <a:t> y </a:t>
            </a:r>
            <a:r>
              <a:rPr lang="en-US" sz="3600" b="1" dirty="0" err="1">
                <a:latin typeface="+mj-lt"/>
              </a:rPr>
              <a:t>páginas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específicas</a:t>
            </a:r>
            <a:r>
              <a:rPr lang="en-US" sz="3600" b="1" dirty="0">
                <a:latin typeface="+mj-lt"/>
              </a:rPr>
              <a:t> para </a:t>
            </a:r>
            <a:r>
              <a:rPr lang="en-US" sz="3600" b="1" dirty="0" err="1">
                <a:latin typeface="+mj-lt"/>
              </a:rPr>
              <a:t>cada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plataforma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logrando</a:t>
            </a:r>
            <a:r>
              <a:rPr lang="en-US" sz="3600" b="1" dirty="0">
                <a:latin typeface="+mj-lt"/>
              </a:rPr>
              <a:t> que </a:t>
            </a:r>
            <a:r>
              <a:rPr lang="en-US" sz="3600" b="1" dirty="0" err="1">
                <a:latin typeface="+mj-lt"/>
              </a:rPr>
              <a:t>nuestras</a:t>
            </a:r>
            <a:r>
              <a:rPr lang="en-US" sz="3600" b="1" dirty="0">
                <a:latin typeface="+mj-lt"/>
              </a:rPr>
              <a:t> Apps se </a:t>
            </a:r>
            <a:r>
              <a:rPr lang="en-US" sz="3600" b="1" dirty="0" err="1">
                <a:latin typeface="+mj-lt"/>
              </a:rPr>
              <a:t>adapten</a:t>
            </a:r>
            <a:r>
              <a:rPr lang="en-US" sz="3600" b="1" dirty="0">
                <a:latin typeface="+mj-lt"/>
              </a:rPr>
              <a:t> a la </a:t>
            </a:r>
            <a:r>
              <a:rPr lang="en-US" sz="3600" b="1" dirty="0" err="1">
                <a:latin typeface="+mj-lt"/>
              </a:rPr>
              <a:t>perfección</a:t>
            </a:r>
            <a:r>
              <a:rPr lang="en-US" sz="3600" b="1" dirty="0">
                <a:latin typeface="+mj-lt"/>
              </a:rPr>
              <a:t> a las </a:t>
            </a:r>
            <a:r>
              <a:rPr lang="en-US" sz="3600" b="1" dirty="0" err="1">
                <a:latin typeface="+mj-lt"/>
              </a:rPr>
              <a:t>guías</a:t>
            </a:r>
            <a:r>
              <a:rPr lang="en-US" sz="3600" b="1" dirty="0">
                <a:latin typeface="+mj-lt"/>
              </a:rPr>
              <a:t> de </a:t>
            </a:r>
            <a:r>
              <a:rPr lang="en-US" sz="3600" b="1" dirty="0" err="1">
                <a:latin typeface="+mj-lt"/>
              </a:rPr>
              <a:t>estilo</a:t>
            </a:r>
            <a:r>
              <a:rPr lang="en-US" sz="3600" b="1" dirty="0">
                <a:latin typeface="+mj-lt"/>
              </a:rPr>
              <a:t> de </a:t>
            </a:r>
            <a:r>
              <a:rPr lang="en-US" sz="3600" b="1" dirty="0" err="1">
                <a:latin typeface="+mj-lt"/>
              </a:rPr>
              <a:t>cada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plataforma</a:t>
            </a:r>
            <a:r>
              <a:rPr lang="en-US" sz="3600" b="1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73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/>
              <a:t>Native Embedding</a:t>
            </a:r>
          </a:p>
        </p:txBody>
      </p:sp>
    </p:spTree>
    <p:extLst>
      <p:ext uri="{BB962C8B-B14F-4D97-AF65-F5344CB8AC3E}">
        <p14:creationId xmlns:p14="http://schemas.microsoft.com/office/powerpoint/2010/main" val="207703958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NATIVE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EMBEDDING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Añadiendo</a:t>
            </a:r>
            <a:r>
              <a:rPr lang="en-US" sz="1867" dirty="0"/>
              <a:t> </a:t>
            </a:r>
            <a:r>
              <a:rPr lang="en-US" sz="1867" dirty="0" err="1"/>
              <a:t>controles</a:t>
            </a:r>
            <a:r>
              <a:rPr lang="en-US" sz="1867" dirty="0"/>
              <a:t> </a:t>
            </a:r>
            <a:r>
              <a:rPr lang="en-US" sz="1867" dirty="0" err="1"/>
              <a:t>específico</a:t>
            </a:r>
            <a:r>
              <a:rPr lang="en-US" sz="1867" dirty="0"/>
              <a:t> de </a:t>
            </a:r>
            <a:r>
              <a:rPr lang="en-US" sz="1867" dirty="0" err="1"/>
              <a:t>plataforma</a:t>
            </a:r>
            <a:endParaRPr lang="en-US" sz="1867" dirty="0"/>
          </a:p>
          <a:p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6"/>
            <a:ext cx="492447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2.2+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pemite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añadir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Añadir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con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propiedad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Content o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Métodos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extension: Add o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ToView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pic>
        <p:nvPicPr>
          <p:cNvPr id="1026" name="Picture 2" descr="https://developer.xamarin.com/guides/xamarin-forms/user-interface/layouts/add-platform-controls/Images/screenshots-s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75" y="1295400"/>
            <a:ext cx="6296525" cy="37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NATIVE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EMBEDDING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Añadiendo</a:t>
            </a:r>
            <a:r>
              <a:rPr lang="en-US" sz="1867" dirty="0"/>
              <a:t> </a:t>
            </a:r>
            <a:r>
              <a:rPr lang="en-US" sz="1867" dirty="0" err="1"/>
              <a:t>controles</a:t>
            </a:r>
            <a:r>
              <a:rPr lang="en-US" sz="1867" dirty="0"/>
              <a:t> </a:t>
            </a:r>
            <a:r>
              <a:rPr lang="en-US" sz="1867" dirty="0" err="1"/>
              <a:t>específico</a:t>
            </a:r>
            <a:r>
              <a:rPr lang="en-US" sz="1867" dirty="0"/>
              <a:t> de </a:t>
            </a:r>
            <a:r>
              <a:rPr lang="en-US" sz="1867" dirty="0" err="1"/>
              <a:t>plataforma</a:t>
            </a:r>
            <a:endParaRPr lang="en-US" sz="1867" dirty="0"/>
          </a:p>
        </p:txBody>
      </p:sp>
      <p:sp>
        <p:nvSpPr>
          <p:cNvPr id="22" name="Rectángulo 21"/>
          <p:cNvSpPr/>
          <p:nvPr/>
        </p:nvSpPr>
        <p:spPr>
          <a:xfrm>
            <a:off x="694703" y="155428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Consolas" panose="020B0609020204030204" pitchFamily="49" charset="0"/>
              </a:rPr>
              <a:t>#</a:t>
            </a:r>
            <a:r>
              <a:rPr lang="es-ES" sz="2000" dirty="0" err="1">
                <a:latin typeface="Consolas" panose="020B0609020204030204" pitchFamily="49" charset="0"/>
              </a:rPr>
              <a:t>if</a:t>
            </a:r>
            <a:r>
              <a:rPr lang="es-ES" sz="2000" dirty="0">
                <a:latin typeface="Consolas" panose="020B0609020204030204" pitchFamily="49" charset="0"/>
              </a:rPr>
              <a:t> __ANDROID__</a:t>
            </a:r>
          </a:p>
          <a:p>
            <a:r>
              <a:rPr lang="es-ES" sz="2000" dirty="0" err="1">
                <a:latin typeface="Consolas" panose="020B0609020204030204" pitchFamily="49" charset="0"/>
              </a:rPr>
              <a:t>using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Android.Widget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r>
              <a:rPr lang="es-ES" sz="2000" dirty="0" err="1">
                <a:latin typeface="Consolas" panose="020B0609020204030204" pitchFamily="49" charset="0"/>
              </a:rPr>
              <a:t>using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Android.Views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r>
              <a:rPr lang="es-ES" sz="2000" dirty="0" err="1">
                <a:latin typeface="Consolas" panose="020B0609020204030204" pitchFamily="49" charset="0"/>
              </a:rPr>
              <a:t>using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Xamarin.Forms.Platform.Android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#</a:t>
            </a:r>
            <a:r>
              <a:rPr lang="es-ES" sz="2000" dirty="0" err="1">
                <a:latin typeface="Consolas" panose="020B0609020204030204" pitchFamily="49" charset="0"/>
              </a:rPr>
              <a:t>endif</a:t>
            </a:r>
            <a:endParaRPr lang="es-ES" sz="2000" dirty="0">
              <a:latin typeface="Consolas" panose="020B0609020204030204" pitchFamily="49" charset="0"/>
            </a:endParaRPr>
          </a:p>
          <a:p>
            <a:endParaRPr lang="es-ES" sz="2000" dirty="0">
              <a:latin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</a:rPr>
              <a:t>#</a:t>
            </a:r>
            <a:r>
              <a:rPr lang="es-ES" sz="2000" dirty="0" err="1">
                <a:latin typeface="Consolas" panose="020B0609020204030204" pitchFamily="49" charset="0"/>
              </a:rPr>
              <a:t>if</a:t>
            </a:r>
            <a:r>
              <a:rPr lang="es-ES" sz="2000" dirty="0">
                <a:latin typeface="Consolas" panose="020B0609020204030204" pitchFamily="49" charset="0"/>
              </a:rPr>
              <a:t> __ANDROID__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		</a:t>
            </a:r>
            <a:br>
              <a:rPr lang="es-ES" sz="2000" dirty="0">
                <a:latin typeface="Consolas" panose="020B0609020204030204" pitchFamily="49" charset="0"/>
              </a:rPr>
            </a:br>
            <a:r>
              <a:rPr lang="es-ES" sz="2000" dirty="0" err="1">
                <a:latin typeface="Consolas" panose="020B0609020204030204" pitchFamily="49" charset="0"/>
              </a:rPr>
              <a:t>var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button</a:t>
            </a:r>
            <a:r>
              <a:rPr lang="es-ES" sz="2000" dirty="0">
                <a:latin typeface="Consolas" panose="020B0609020204030204" pitchFamily="49" charset="0"/>
              </a:rPr>
              <a:t> = new </a:t>
            </a:r>
            <a:r>
              <a:rPr lang="es-ES" sz="2000" dirty="0" err="1">
                <a:latin typeface="Consolas" panose="020B0609020204030204" pitchFamily="49" charset="0"/>
              </a:rPr>
              <a:t>Android.Widget.Button</a:t>
            </a:r>
            <a:r>
              <a:rPr lang="es-ES" sz="2000" dirty="0">
                <a:latin typeface="Consolas" panose="020B0609020204030204" pitchFamily="49" charset="0"/>
              </a:rPr>
              <a:t> (</a:t>
            </a:r>
            <a:r>
              <a:rPr lang="es-ES" sz="2000" dirty="0" err="1">
                <a:latin typeface="Consolas" panose="020B0609020204030204" pitchFamily="49" charset="0"/>
              </a:rPr>
              <a:t>Forms.Context</a:t>
            </a:r>
            <a:r>
              <a:rPr lang="es-ES" sz="2000" dirty="0">
                <a:latin typeface="Consolas" panose="020B0609020204030204" pitchFamily="49" charset="0"/>
              </a:rPr>
              <a:t>) { Text = "</a:t>
            </a:r>
            <a:r>
              <a:rPr lang="es-ES" sz="2000" dirty="0" err="1">
                <a:latin typeface="Consolas" panose="020B0609020204030204" pitchFamily="49" charset="0"/>
              </a:rPr>
              <a:t>Native</a:t>
            </a:r>
            <a:r>
              <a:rPr lang="es-ES" sz="2000" dirty="0">
                <a:latin typeface="Consolas" panose="020B0609020204030204" pitchFamily="49" charset="0"/>
              </a:rPr>
              <a:t> Android </a:t>
            </a:r>
            <a:r>
              <a:rPr lang="es-ES" sz="2000" dirty="0" err="1">
                <a:latin typeface="Consolas" panose="020B0609020204030204" pitchFamily="49" charset="0"/>
              </a:rPr>
              <a:t>Button</a:t>
            </a:r>
            <a:r>
              <a:rPr lang="es-ES" sz="2000" dirty="0">
                <a:latin typeface="Consolas" panose="020B0609020204030204" pitchFamily="49" charset="0"/>
              </a:rPr>
              <a:t>" };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		</a:t>
            </a:r>
            <a:br>
              <a:rPr lang="es-ES" sz="2000" dirty="0">
                <a:latin typeface="Consolas" panose="020B0609020204030204" pitchFamily="49" charset="0"/>
              </a:rPr>
            </a:br>
            <a:r>
              <a:rPr lang="es-ES" sz="2000" dirty="0" err="1">
                <a:latin typeface="Consolas" panose="020B0609020204030204" pitchFamily="49" charset="0"/>
              </a:rPr>
              <a:t>panel.Children.Add</a:t>
            </a:r>
            <a:r>
              <a:rPr lang="es-ES" sz="2000" dirty="0">
                <a:latin typeface="Consolas" panose="020B0609020204030204" pitchFamily="49" charset="0"/>
              </a:rPr>
              <a:t> (</a:t>
            </a:r>
            <a:r>
              <a:rPr lang="es-ES" sz="2000" dirty="0" err="1">
                <a:latin typeface="Consolas" panose="020B0609020204030204" pitchFamily="49" charset="0"/>
              </a:rPr>
              <a:t>button</a:t>
            </a:r>
            <a:r>
              <a:rPr lang="es-ES" sz="2000" dirty="0">
                <a:latin typeface="Consolas" panose="020B0609020204030204" pitchFamily="49" charset="0"/>
              </a:rPr>
              <a:t>);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#</a:t>
            </a:r>
            <a:r>
              <a:rPr lang="es-ES" sz="2000" dirty="0" err="1">
                <a:latin typeface="Consolas" panose="020B0609020204030204" pitchFamily="49" charset="0"/>
              </a:rPr>
              <a:t>endif</a:t>
            </a:r>
            <a:endParaRPr lang="es-E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0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Añadir</a:t>
            </a:r>
            <a:r>
              <a:rPr lang="en-US" sz="6000" dirty="0"/>
              <a:t> </a:t>
            </a:r>
            <a:r>
              <a:rPr lang="en-US" sz="6000" dirty="0" err="1"/>
              <a:t>controles</a:t>
            </a:r>
            <a:r>
              <a:rPr lang="en-US" sz="6000" dirty="0"/>
              <a:t> </a:t>
            </a:r>
            <a:r>
              <a:rPr lang="en-US" sz="6000" dirty="0" err="1"/>
              <a:t>nativos</a:t>
            </a:r>
            <a:r>
              <a:rPr lang="en-US" sz="6000" dirty="0"/>
              <a:t> </a:t>
            </a:r>
            <a:r>
              <a:rPr lang="en-US" sz="6000" dirty="0" err="1"/>
              <a:t>directamente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2612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517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0922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>
                <a:solidFill>
                  <a:schemeClr val="tx1"/>
                </a:solidFill>
              </a:rPr>
              <a:t>Extendiendo </a:t>
            </a:r>
            <a:r>
              <a:rPr lang="es-ES" sz="7200" dirty="0" err="1">
                <a:solidFill>
                  <a:schemeClr val="tx1"/>
                </a:solidFill>
              </a:rPr>
              <a:t>Xamarin.Forms</a:t>
            </a:r>
            <a:endParaRPr lang="es-E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2770152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Javier Suárez Ruiz</a:t>
            </a: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/>
              <a:t>Extender </a:t>
            </a:r>
            <a:r>
              <a:rPr lang="en-US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59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/>
              <a:t>Desarrollo con Xamarin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3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5" y="1666816"/>
            <a:ext cx="5390147" cy="3590719"/>
          </a:xfrm>
          <a:prstGeom prst="rect">
            <a:avLst/>
          </a:prstGeom>
        </p:spPr>
      </p:pic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5945437" y="1666816"/>
            <a:ext cx="5709440" cy="39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La UI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</a:t>
            </a:r>
            <a:r>
              <a:rPr lang="es-ES" sz="2800" dirty="0">
                <a:solidFill>
                  <a:srgbClr val="595959"/>
                </a:solidFill>
                <a:latin typeface="Helvetica Light"/>
                <a:cs typeface="Helvetica Light"/>
              </a:rPr>
              <a:t>í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fica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Aplicación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C# y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mediante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uso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de PCLs o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Shared.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70%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aprox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 De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compartido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4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/>
              <a:t>Xamarin y </a:t>
            </a:r>
            <a:r>
              <a:rPr lang="en-US" dirty="0" err="1"/>
              <a:t>Xamarin.Forms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17" y="2206791"/>
            <a:ext cx="5689725" cy="3790287"/>
          </a:xfrm>
          <a:prstGeom prst="rect">
            <a:avLst/>
          </a:prstGeom>
        </p:spPr>
      </p:pic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7001390" y="1479766"/>
            <a:ext cx="3996462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Con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: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comparte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más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compartidos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8" name="TextBox 31"/>
          <p:cNvSpPr txBox="1">
            <a:spLocks noChangeArrowheads="1"/>
          </p:cNvSpPr>
          <p:nvPr/>
        </p:nvSpPr>
        <p:spPr bwMode="auto">
          <a:xfrm>
            <a:off x="964148" y="1639809"/>
            <a:ext cx="3996462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9" name="Picture 10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032" y="2206792"/>
            <a:ext cx="5689724" cy="3790286"/>
          </a:xfrm>
          <a:prstGeom prst="rect">
            <a:avLst/>
          </a:prstGeom>
        </p:spPr>
      </p:pic>
      <p:sp>
        <p:nvSpPr>
          <p:cNvPr id="10" name="Rectangle 13"/>
          <p:cNvSpPr/>
          <p:nvPr/>
        </p:nvSpPr>
        <p:spPr>
          <a:xfrm>
            <a:off x="5877534" y="2863318"/>
            <a:ext cx="5688222" cy="890535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Light"/>
                <a:cs typeface="Helvetica Light"/>
              </a:rPr>
              <a:t>Shared UI Code</a:t>
            </a:r>
          </a:p>
        </p:txBody>
      </p:sp>
    </p:spTree>
    <p:extLst>
      <p:ext uri="{BB962C8B-B14F-4D97-AF65-F5344CB8AC3E}">
        <p14:creationId xmlns:p14="http://schemas.microsoft.com/office/powerpoint/2010/main" val="12587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/>
              <a:t>Xamarin.Forms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Picture 7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3904" y="962159"/>
            <a:ext cx="6189454" cy="4123188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297325" y="1137804"/>
            <a:ext cx="5106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facilmente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y con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rapidez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interfaces de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usuario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compartidas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son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mapeados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y behaviors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propios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mezclar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con APIs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5583608" y="1659956"/>
            <a:ext cx="6189749" cy="1003033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Light"/>
                <a:cs typeface="Helvetica Light"/>
              </a:rPr>
              <a:t>Shared UI Code</a:t>
            </a:r>
          </a:p>
        </p:txBody>
      </p:sp>
    </p:spTree>
    <p:extLst>
      <p:ext uri="{BB962C8B-B14F-4D97-AF65-F5344CB8AC3E}">
        <p14:creationId xmlns:p14="http://schemas.microsoft.com/office/powerpoint/2010/main" val="13907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5488"/>
            <a:ext cx="11653523" cy="805166"/>
          </a:xfrm>
        </p:spPr>
        <p:txBody>
          <a:bodyPr/>
          <a:lstStyle/>
          <a:p>
            <a:r>
              <a:rPr lang="en-US" sz="4000" dirty="0" err="1"/>
              <a:t>Razones</a:t>
            </a:r>
            <a:r>
              <a:rPr lang="en-US" sz="4000" dirty="0"/>
              <a:t> para extender </a:t>
            </a:r>
            <a:r>
              <a:rPr lang="en-US" sz="4000" dirty="0" err="1"/>
              <a:t>Xamarin.Forms</a:t>
            </a:r>
            <a:endParaRPr lang="en-US" sz="4000" dirty="0"/>
          </a:p>
        </p:txBody>
      </p:sp>
      <p:sp>
        <p:nvSpPr>
          <p:cNvPr id="6" name="Rectangle 2"/>
          <p:cNvSpPr/>
          <p:nvPr/>
        </p:nvSpPr>
        <p:spPr>
          <a:xfrm>
            <a:off x="521027" y="1146664"/>
            <a:ext cx="40830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Modificar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aspectos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de la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Aprovechar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fondo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las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capacidades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ofrece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Cubrir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ciertas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necesidades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con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nuevos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 o </a:t>
            </a:r>
            <a:r>
              <a:rPr lang="en-US" sz="2800" dirty="0" err="1">
                <a:solidFill>
                  <a:srgbClr val="595959"/>
                </a:solidFill>
                <a:latin typeface="Helvetica Light"/>
                <a:cs typeface="Helvetica Light"/>
              </a:rPr>
              <a:t>páginas</a:t>
            </a:r>
            <a:r>
              <a:rPr lang="en-US" sz="28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40" y="1146664"/>
            <a:ext cx="7340049" cy="50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1448</Words>
  <Application>Microsoft Office PowerPoint</Application>
  <PresentationFormat>Panorámica</PresentationFormat>
  <Paragraphs>345</Paragraphs>
  <Slides>45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9" baseType="lpstr">
      <vt:lpstr>ＭＳ Ｐゴシック</vt:lpstr>
      <vt:lpstr>Aller</vt:lpstr>
      <vt:lpstr>Arial</vt:lpstr>
      <vt:lpstr>Calibri</vt:lpstr>
      <vt:lpstr>Consolas</vt:lpstr>
      <vt:lpstr>Exo</vt:lpstr>
      <vt:lpstr>Gulim</vt:lpstr>
      <vt:lpstr>Helvetica</vt:lpstr>
      <vt:lpstr>Helvetica Light</vt:lpstr>
      <vt:lpstr>Segoe UI</vt:lpstr>
      <vt:lpstr>Segoe UI (Títulos)</vt:lpstr>
      <vt:lpstr>Segoe UI Light</vt:lpstr>
      <vt:lpstr>Times New Roman</vt:lpstr>
      <vt:lpstr>PPT%20Theme</vt:lpstr>
      <vt:lpstr>Extendiendo Xamarin.Forms Servicios, Custom Renders y mucho más!</vt:lpstr>
      <vt:lpstr>Presentación de PowerPoint</vt:lpstr>
      <vt:lpstr>Preguntas muy frecuentes</vt:lpstr>
      <vt:lpstr>Presentación de PowerPoint</vt:lpstr>
      <vt:lpstr>Extender Xamarin.Forms</vt:lpstr>
      <vt:lpstr>Desarrollo con Xamarin</vt:lpstr>
      <vt:lpstr>Xamarin y Xamarin.Forms</vt:lpstr>
      <vt:lpstr>Xamarin.Forms</vt:lpstr>
      <vt:lpstr>Razones para extender Xamarin.Forms</vt:lpstr>
      <vt:lpstr>Puntos de extensión</vt:lpstr>
      <vt:lpstr>MVVM</vt:lpstr>
      <vt:lpstr>Puntos de extensión</vt:lpstr>
      <vt:lpstr>Aplicando el patron MVVM en Xamarin.Forms</vt:lpstr>
      <vt:lpstr>Creando servicios</vt:lpstr>
      <vt:lpstr>SERVICIOS PERSONALIZADOS</vt:lpstr>
      <vt:lpstr>CREANDO SERVICIOS</vt:lpstr>
      <vt:lpstr>CREANDO SERVICIOS</vt:lpstr>
      <vt:lpstr>CREANDO SERVICIOS</vt:lpstr>
      <vt:lpstr>CREANDO SERVICIOS</vt:lpstr>
      <vt:lpstr>Creando servicios</vt:lpstr>
      <vt:lpstr>Markup Extensions</vt:lpstr>
      <vt:lpstr>MARKUP EXTENSIONS</vt:lpstr>
      <vt:lpstr>MARKUP EXTENSIONS</vt:lpstr>
      <vt:lpstr>MARKUP EXTENSIONS</vt:lpstr>
      <vt:lpstr>Utilizando Markup Extensions</vt:lpstr>
      <vt:lpstr>Custom Renders</vt:lpstr>
      <vt:lpstr>CREANDO ABSTRACCIONES</vt:lpstr>
      <vt:lpstr>CREANDO ABSTRACCIONES</vt:lpstr>
      <vt:lpstr>CREANDO ABSTRACCIONES</vt:lpstr>
      <vt:lpstr>EXTENDIENDO UN CONTROL EN UNA PLATAFORMA</vt:lpstr>
      <vt:lpstr>CREANDO NUEVOS CONTROLES &amp; RENDERERS</vt:lpstr>
      <vt:lpstr>¿CUÁNDO NECESITAMOS UN CUSTOM RENDERER?</vt:lpstr>
      <vt:lpstr>CREANDO NUEVOS CONTROLES &amp; RENDERERS</vt:lpstr>
      <vt:lpstr>CREANDO NUEVOS CONTROLES &amp; RENDERERS</vt:lpstr>
      <vt:lpstr>CREANDO NUEVOS CONTROLES &amp; RENDERERS</vt:lpstr>
      <vt:lpstr>CREANDO NUEVOS CONTROLES &amp; RENDERERS</vt:lpstr>
      <vt:lpstr>CREANDO NUEVOS CONTROLES &amp; RENDERERS</vt:lpstr>
      <vt:lpstr>CREANDO NUEVOS CONTROLES &amp; RENDERERS</vt:lpstr>
      <vt:lpstr>Editar controles, crear nuevos controles</vt:lpstr>
      <vt:lpstr>Native Embedding</vt:lpstr>
      <vt:lpstr>NATIVE EMBEDDING</vt:lpstr>
      <vt:lpstr>NATIVE EMBEDDING</vt:lpstr>
      <vt:lpstr>Añadir controles nativos directamente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2016-08-07T17:27:44Z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