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4" r:id="rId2"/>
    <p:sldId id="321" r:id="rId3"/>
    <p:sldId id="371" r:id="rId4"/>
    <p:sldId id="372" r:id="rId5"/>
    <p:sldId id="373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33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4" r:id="rId51"/>
    <p:sldId id="375" r:id="rId52"/>
    <p:sldId id="370" r:id="rId53"/>
    <p:sldId id="314" r:id="rId5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375" userDrawn="1">
          <p15:clr>
            <a:srgbClr val="A4A3A4"/>
          </p15:clr>
        </p15:guide>
        <p15:guide id="5" pos="1791" userDrawn="1">
          <p15:clr>
            <a:srgbClr val="A4A3A4"/>
          </p15:clr>
        </p15:guide>
        <p15:guide id="6" pos="2925" userDrawn="1">
          <p15:clr>
            <a:srgbClr val="A4A3A4"/>
          </p15:clr>
        </p15:guide>
        <p15:guide id="7" pos="2109" userDrawn="1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1746">
          <p15:clr>
            <a:srgbClr val="A4A3A4"/>
          </p15:clr>
        </p15:guide>
        <p15:guide id="11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F98"/>
    <a:srgbClr val="CCEFFC"/>
    <a:srgbClr val="0F748A"/>
    <a:srgbClr val="03A8C9"/>
    <a:srgbClr val="94A236"/>
    <a:srgbClr val="0295B2"/>
    <a:srgbClr val="F3FDFF"/>
    <a:srgbClr val="DDF9FF"/>
    <a:srgbClr val="E3E8BA"/>
    <a:srgbClr val="30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6433" autoAdjust="0"/>
  </p:normalViewPr>
  <p:slideViewPr>
    <p:cSldViewPr>
      <p:cViewPr varScale="1">
        <p:scale>
          <a:sx n="58" d="100"/>
          <a:sy n="58" d="100"/>
        </p:scale>
        <p:origin x="1444" y="56"/>
      </p:cViewPr>
      <p:guideLst>
        <p:guide pos="5375"/>
        <p:guide pos="1791"/>
        <p:guide pos="2925"/>
        <p:guide pos="2109"/>
        <p:guide orient="horz" pos="1162"/>
        <p:guide orient="horz" pos="935"/>
        <p:guide pos="1746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EAAE-94BC-4003-A85E-1F5837E16DF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7BE2-6BD7-4A93-94A1-5C2588BD2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35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2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44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326218"/>
            <a:ext cx="8229600" cy="3674533"/>
          </a:xfr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176020"/>
            <a:ext cx="82296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719581"/>
            <a:ext cx="8229600" cy="309033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DD3B76A-C5DE-4B9A-BEAE-BBF0DC17AAA8}" type="datetime1">
              <a:rPr lang="en-US" smtClean="0"/>
              <a:t>1/26/2015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1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9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suare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javiersuarezruiz@Hot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9.png"/><Relationship Id="rId7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013176"/>
            <a:ext cx="9144000" cy="1224135"/>
          </a:xfrm>
          <a:prstGeom prst="rect">
            <a:avLst/>
          </a:prstGeom>
          <a:solidFill>
            <a:srgbClr val="0F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81561" y="5205101"/>
            <a:ext cx="409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Franklin Gothic Medium Cond" pitchFamily="34" charset="0"/>
              </a:rPr>
              <a:t>Arquitectura de Apps Xamarin</a:t>
            </a:r>
            <a:endParaRPr lang="es-ES" sz="28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47720" y="5728321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Franklin Gothic Medium Cond" pitchFamily="34" charset="0"/>
              </a:rPr>
              <a:t>Javier Suárez Ruiz</a:t>
            </a:r>
            <a:endParaRPr lang="es-ES" sz="16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pic>
        <p:nvPicPr>
          <p:cNvPr id="6149" name="Picture 5" descr="C:\Users\anamarti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270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44" y="1673915"/>
            <a:ext cx="9164143" cy="34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6618" y="1330618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err="1" smtClean="0">
                <a:solidFill>
                  <a:schemeClr val="accent5"/>
                </a:solidFill>
              </a:rPr>
              <a:t>Características</a:t>
            </a:r>
            <a:r>
              <a:rPr lang="en-NZ" sz="2800" dirty="0" smtClean="0">
                <a:solidFill>
                  <a:schemeClr val="accent5"/>
                </a:solidFill>
              </a:rPr>
              <a:t> de </a:t>
            </a:r>
            <a:r>
              <a:rPr lang="en-NZ" sz="2800" dirty="0" err="1" smtClean="0">
                <a:solidFill>
                  <a:schemeClr val="accent5"/>
                </a:solidFill>
              </a:rPr>
              <a:t>una</a:t>
            </a:r>
            <a:r>
              <a:rPr lang="en-NZ" sz="2800" dirty="0" smtClean="0">
                <a:solidFill>
                  <a:schemeClr val="accent5"/>
                </a:solidFill>
              </a:rPr>
              <a:t> Portable Class Library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755576" y="1772816"/>
            <a:ext cx="4777001" cy="2640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compartido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centralizado</a:t>
            </a:r>
            <a:endParaRPr lang="en-US" alt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depura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igual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estuviese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Proyecto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específico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en-US" sz="24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Compartir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Proyecto/Assembly</a:t>
            </a:r>
            <a:endParaRPr lang="en-US" alt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77" y="1916832"/>
            <a:ext cx="35052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3452" y="1480906"/>
            <a:ext cx="8229600" cy="65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MVVMCross</a:t>
            </a:r>
            <a:r>
              <a:rPr lang="en-US" sz="2800" dirty="0" smtClean="0">
                <a:solidFill>
                  <a:schemeClr val="accent5"/>
                </a:solidFill>
              </a:rPr>
              <a:t> &amp; PCL</a:t>
            </a:r>
            <a:endParaRPr lang="it-IT" sz="2800" dirty="0">
              <a:solidFill>
                <a:schemeClr val="accent5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138977" y="2293950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211960" y="2293950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7" name="Rectangle 5"/>
          <p:cNvSpPr/>
          <p:nvPr/>
        </p:nvSpPr>
        <p:spPr>
          <a:xfrm>
            <a:off x="6284942" y="2309230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259509" y="3205655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315535" y="2701416"/>
            <a:ext cx="910045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Propiedades</a:t>
            </a:r>
            <a:endParaRPr lang="en-US" sz="882" dirty="0" smtClean="0"/>
          </a:p>
          <a:p>
            <a:r>
              <a:rPr lang="en-US" sz="882" dirty="0" err="1" smtClean="0"/>
              <a:t>Comandos</a:t>
            </a:r>
            <a:endParaRPr lang="en-US" sz="88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259509" y="3821947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259509" y="3821947"/>
            <a:ext cx="952451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Notifica</a:t>
            </a:r>
            <a:r>
              <a:rPr lang="en-US" sz="882" dirty="0" smtClean="0"/>
              <a:t> </a:t>
            </a:r>
            <a:r>
              <a:rPr lang="en-US" sz="882" dirty="0" err="1" smtClean="0"/>
              <a:t>cambios</a:t>
            </a:r>
            <a:endParaRPr lang="en-US" sz="88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276464" y="3485788"/>
            <a:ext cx="89642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276465" y="3088115"/>
            <a:ext cx="1064504" cy="77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smtClean="0"/>
              <a:t>C#</a:t>
            </a:r>
          </a:p>
          <a:p>
            <a:endParaRPr lang="en-US" sz="882" dirty="0"/>
          </a:p>
          <a:p>
            <a:endParaRPr lang="en-US" sz="882" dirty="0" smtClean="0"/>
          </a:p>
          <a:p>
            <a:endParaRPr lang="en-US" sz="882" dirty="0"/>
          </a:p>
          <a:p>
            <a:r>
              <a:rPr lang="en-US" sz="882" dirty="0" smtClean="0"/>
              <a:t>Model</a:t>
            </a:r>
            <a:endParaRPr lang="en-US" sz="882" dirty="0"/>
          </a:p>
        </p:txBody>
      </p:sp>
      <p:sp>
        <p:nvSpPr>
          <p:cNvPr id="15" name="Rectangle 12"/>
          <p:cNvSpPr/>
          <p:nvPr/>
        </p:nvSpPr>
        <p:spPr>
          <a:xfrm>
            <a:off x="2251031" y="2406003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363084" y="2518056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24013" y="2406003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8" name="Rectangle 15"/>
          <p:cNvSpPr/>
          <p:nvPr/>
        </p:nvSpPr>
        <p:spPr>
          <a:xfrm>
            <a:off x="4436066" y="2518056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9" name="Rectangle 16"/>
          <p:cNvSpPr/>
          <p:nvPr/>
        </p:nvSpPr>
        <p:spPr>
          <a:xfrm>
            <a:off x="6396996" y="2421283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509049" y="2533336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4211960" y="4941168"/>
            <a:ext cx="3048650" cy="370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76" dirty="0">
                <a:solidFill>
                  <a:srgbClr val="0070C0"/>
                </a:solidFill>
              </a:rPr>
              <a:t>Cross Platform -</a:t>
            </a:r>
            <a:r>
              <a:rPr lang="en-US" sz="1176" b="1" dirty="0">
                <a:solidFill>
                  <a:srgbClr val="0070C0"/>
                </a:solidFill>
              </a:rPr>
              <a:t>PCL</a:t>
            </a:r>
          </a:p>
        </p:txBody>
      </p:sp>
      <p:sp>
        <p:nvSpPr>
          <p:cNvPr id="22" name="Rectangle 19"/>
          <p:cNvSpPr/>
          <p:nvPr/>
        </p:nvSpPr>
        <p:spPr>
          <a:xfrm>
            <a:off x="2138978" y="4941168"/>
            <a:ext cx="1008478" cy="370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C00000"/>
                </a:solidFill>
              </a:rPr>
              <a:t>Específico</a:t>
            </a:r>
            <a:r>
              <a:rPr lang="en-US" sz="1100" dirty="0" smtClean="0">
                <a:solidFill>
                  <a:srgbClr val="C00000"/>
                </a:solidFill>
              </a:rPr>
              <a:t> de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  <a:r>
              <a:rPr lang="en-US" sz="1100" dirty="0" err="1" smtClean="0">
                <a:solidFill>
                  <a:srgbClr val="C00000"/>
                </a:solidFill>
              </a:rPr>
              <a:t>Plataforma</a:t>
            </a:r>
            <a:endParaRPr lang="en-US" sz="1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65060" y="760094"/>
            <a:ext cx="7821739" cy="364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INotifyPropertyChanged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1" y="1648569"/>
            <a:ext cx="8199799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0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3663" y="588356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Propriedad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típica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en</a:t>
            </a:r>
            <a:r>
              <a:rPr lang="en-US" sz="2800" dirty="0" smtClean="0">
                <a:solidFill>
                  <a:schemeClr val="accent5"/>
                </a:solidFill>
              </a:rPr>
              <a:t> la </a:t>
            </a:r>
            <a:r>
              <a:rPr lang="en-US" sz="2800" dirty="0" err="1" smtClean="0">
                <a:solidFill>
                  <a:schemeClr val="accent5"/>
                </a:solidFill>
              </a:rPr>
              <a:t>ViewModel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4" y="1772816"/>
            <a:ext cx="8415446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1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1358" y="401955"/>
            <a:ext cx="7945441" cy="359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>
                <a:solidFill>
                  <a:schemeClr val="accent5"/>
                </a:solidFill>
              </a:rPr>
              <a:t>Binding </a:t>
            </a:r>
            <a:r>
              <a:rPr lang="en-GB" sz="2800" dirty="0" err="1" smtClean="0">
                <a:solidFill>
                  <a:schemeClr val="accent5"/>
                </a:solidFill>
              </a:rPr>
              <a:t>OneWay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1919" y="1412776"/>
            <a:ext cx="2880320" cy="316835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13967" y="2060848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13967" y="2861320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13967" y="3645024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9" y="1049089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/>
          <p:nvPr/>
        </p:nvSpPr>
        <p:spPr>
          <a:xfrm>
            <a:off x="1101399" y="1772816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60546" y="2204864"/>
            <a:ext cx="4209405" cy="180020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/>
          <p:nvPr/>
        </p:nvCxnSpPr>
        <p:spPr>
          <a:xfrm flipH="1" flipV="1">
            <a:off x="1860547" y="2924944"/>
            <a:ext cx="4209404" cy="260412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/>
          <p:nvPr/>
        </p:nvCxnSpPr>
        <p:spPr>
          <a:xfrm flipH="1" flipV="1">
            <a:off x="2469551" y="3645024"/>
            <a:ext cx="3600400" cy="360040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77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27584" y="760094"/>
            <a:ext cx="7859216" cy="433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UI Syntax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7614"/>
            <a:ext cx="3638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0647"/>
            <a:ext cx="424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18123"/>
            <a:ext cx="466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9" y="12543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379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45526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5920" y="760094"/>
            <a:ext cx="7920880" cy="43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accent5"/>
                </a:solidFill>
              </a:rPr>
              <a:t>Two Way Binding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6480" y="1771418"/>
            <a:ext cx="28803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38528" y="241949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38528" y="3219962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38528" y="4003666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0" y="140773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/>
          <p:nvPr/>
        </p:nvSpPr>
        <p:spPr>
          <a:xfrm>
            <a:off x="1125960" y="2044195"/>
            <a:ext cx="1584176" cy="2751559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1125960" y="2315763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1"/>
          <p:cNvCxnSpPr/>
          <p:nvPr/>
        </p:nvCxnSpPr>
        <p:spPr>
          <a:xfrm flipH="1" flipV="1">
            <a:off x="1885107" y="2563506"/>
            <a:ext cx="4209405" cy="18002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85108" y="3283586"/>
            <a:ext cx="4209404" cy="26041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94112" y="4003666"/>
            <a:ext cx="3600400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25960" y="3016793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9552" y="3755923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79773" y="645356"/>
            <a:ext cx="7787208" cy="447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0647"/>
            <a:ext cx="424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18123"/>
            <a:ext cx="466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21" y="1275606"/>
            <a:ext cx="4905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80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379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5526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/>
          <p:nvPr/>
        </p:nvSpPr>
        <p:spPr>
          <a:xfrm>
            <a:off x="5364088" y="1419622"/>
            <a:ext cx="1440160" cy="468396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3848" y="1944119"/>
            <a:ext cx="5832648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Segoe WP Light"/>
                <a:cs typeface="Segoe WP Light"/>
              </a:rPr>
              <a:t>Nuestra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primera</a:t>
            </a:r>
            <a:r>
              <a:rPr lang="en-US" dirty="0" smtClean="0">
                <a:latin typeface="Segoe WP Light"/>
                <a:cs typeface="Segoe WP Light"/>
              </a:rPr>
              <a:t> App </a:t>
            </a:r>
            <a:r>
              <a:rPr lang="en-US" dirty="0" err="1" smtClean="0">
                <a:latin typeface="Segoe WP Light"/>
                <a:cs typeface="Segoe WP Light"/>
              </a:rPr>
              <a:t>multiplataforma</a:t>
            </a:r>
            <a:r>
              <a:rPr lang="en-US" dirty="0" smtClean="0">
                <a:latin typeface="Segoe WP Light"/>
                <a:cs typeface="Segoe WP Light"/>
              </a:rPr>
              <a:t> con Xamarin y MVVM Cross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39" y="151199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95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>
                <a:solidFill>
                  <a:schemeClr val="accent5"/>
                </a:solidFill>
              </a:rPr>
              <a:t>Value Conversion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3953" y="2280518"/>
            <a:ext cx="2880320" cy="3168352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36001" y="2928590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36001" y="3729062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36001" y="4512766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4" y="1916832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23433" y="2640558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Age</a:t>
            </a:r>
            <a:endParaRPr lang="en-GB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24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82581" y="3072606"/>
            <a:ext cx="4209405" cy="180020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82581" y="3792686"/>
            <a:ext cx="4209404" cy="260412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82581" y="4512766"/>
            <a:ext cx="4209404" cy="360040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3674" y="4692786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“Age” Conversion</a:t>
            </a:r>
            <a:endParaRPr lang="en-US" dirty="0"/>
          </a:p>
        </p:txBody>
      </p:sp>
      <p:sp>
        <p:nvSpPr>
          <p:cNvPr id="13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121512" y="2204864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Javier Suárez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121512" y="2791852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geeks.ms/blogs/jsuarez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javiersuarezruiz@hotmail.com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03" y="2278622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63" y="3538840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IMvxValueConverter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976664" cy="52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40" y="274638"/>
            <a:ext cx="777436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AgeValueConverter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40" y="1889348"/>
            <a:ext cx="7620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4335"/>
            <a:ext cx="7067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143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209155"/>
            <a:ext cx="57245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109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6" y="274638"/>
            <a:ext cx="793114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6" y="2276872"/>
            <a:ext cx="5695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6" y="3806755"/>
            <a:ext cx="47625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6" y="242088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6" y="3789040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311352" y="3134930"/>
            <a:ext cx="5832648" cy="6290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Trabajando</a:t>
            </a:r>
            <a:r>
              <a:rPr lang="en-US" dirty="0">
                <a:latin typeface="Segoe WP Light"/>
                <a:cs typeface="Segoe WP Light"/>
              </a:rPr>
              <a:t> con Converters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95917" y="2564904"/>
            <a:ext cx="288032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MyViewModel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72181" y="4088355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</a:t>
            </a:r>
            <a:r>
              <a:rPr lang="en-GB" sz="1600" dirty="0" err="1"/>
              <a:t>Localización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72181" y="2390526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Necesita</a:t>
            </a:r>
            <a:r>
              <a:rPr lang="en-GB" dirty="0"/>
              <a:t>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72181" y="3224259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</a:t>
            </a:r>
            <a:r>
              <a:rPr lang="en-GB" sz="1600" dirty="0" err="1"/>
              <a:t>Calculadora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142300" y="3099323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Tax</a:t>
            </a:r>
            <a:br>
              <a:rPr lang="en-GB" dirty="0"/>
            </a:br>
            <a:r>
              <a:rPr lang="en-GB" dirty="0"/>
              <a:t>Calculator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42300" y="4190725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 Phone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Inversión</a:t>
            </a:r>
            <a:r>
              <a:rPr lang="en-GB" sz="2800" dirty="0" smtClean="0">
                <a:solidFill>
                  <a:schemeClr val="accent5"/>
                </a:solidFill>
              </a:rPr>
              <a:t> de Control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9933" y="2067096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 Phone SQL</a:t>
            </a: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>
            <a:off x="6654908" y="2390525"/>
            <a:ext cx="2057772" cy="2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 </a:t>
            </a:r>
            <a:r>
              <a:rPr lang="en-GB" dirty="0" err="1"/>
              <a:t>contenedor</a:t>
            </a:r>
            <a:endParaRPr lang="en-US" dirty="0"/>
          </a:p>
        </p:txBody>
      </p:sp>
      <p:sp>
        <p:nvSpPr>
          <p:cNvPr id="11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54063 0.03858 L 0.53195 0.03858 " pathEditMode="relative" rAng="0" ptsTypes="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5 0.03858 L 0.34427 -0.0209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  <p:bldP spid="13" grpId="0" animBg="1"/>
      <p:bldP spid="13" grpId="1" animBg="1"/>
      <p:bldP spid="1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88691" y="2595267"/>
            <a:ext cx="288032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MyViewModel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64955" y="4118718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</a:t>
            </a:r>
            <a:r>
              <a:rPr lang="en-GB" sz="1600" dirty="0" err="1"/>
              <a:t>Localización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4955" y="2420889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Necesita</a:t>
            </a:r>
            <a:r>
              <a:rPr lang="en-GB" dirty="0"/>
              <a:t>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64955" y="3254622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Calculator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135074" y="3129686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Tax</a:t>
            </a:r>
            <a:br>
              <a:rPr lang="en-GB" dirty="0"/>
            </a:br>
            <a:r>
              <a:rPr lang="en-GB" dirty="0"/>
              <a:t>Calculator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35074" y="4221088"/>
            <a:ext cx="20577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iOS</a:t>
            </a:r>
            <a:r>
              <a:rPr lang="en-GB" dirty="0"/>
              <a:t>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Inversión</a:t>
            </a:r>
            <a:r>
              <a:rPr lang="en-GB" sz="2800" dirty="0" smtClean="0">
                <a:solidFill>
                  <a:schemeClr val="accent5"/>
                </a:solidFill>
              </a:rPr>
              <a:t> de Control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2707" y="2097459"/>
            <a:ext cx="20577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iOS</a:t>
            </a:r>
            <a:r>
              <a:rPr lang="en-GB" dirty="0"/>
              <a:t> SQL</a:t>
            </a: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>
            <a:off x="6647682" y="2420888"/>
            <a:ext cx="2057772" cy="2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 </a:t>
            </a:r>
            <a:r>
              <a:rPr lang="en-GB" dirty="0" err="1"/>
              <a:t>contenedor</a:t>
            </a:r>
            <a:endParaRPr lang="en-US" dirty="0"/>
          </a:p>
        </p:txBody>
      </p:sp>
      <p:sp>
        <p:nvSpPr>
          <p:cNvPr id="11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54063 0.03858 L 0.53195 0.03858 " pathEditMode="relative" rAng="0" ptsTypes="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5 0.03858 L 0.34427 -0.0209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  <p:bldP spid="13" grpId="0" animBg="1"/>
      <p:bldP spid="13" grpId="1" animBg="1"/>
      <p:bldP spid="1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5447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Mvx.Register</a:t>
            </a:r>
            <a:r>
              <a:rPr lang="en-US" sz="2800" dirty="0" smtClean="0">
                <a:solidFill>
                  <a:schemeClr val="accent5"/>
                </a:solidFill>
              </a:rPr>
              <a:t>&lt;T&gt;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10134"/>
            <a:ext cx="7859216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RegisterSingleton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Lazy - </a:t>
            </a:r>
            <a:r>
              <a:rPr lang="en-US" sz="2800" dirty="0" err="1"/>
              <a:t>RegisterSingleton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RegisterType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51758"/>
            <a:ext cx="6000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54105"/>
            <a:ext cx="6667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65" y="4644881"/>
            <a:ext cx="5553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59204"/>
            <a:ext cx="7859216" cy="369595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Registro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automático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2770"/>
            <a:ext cx="8198512" cy="356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Mvx.Resolve</a:t>
            </a:r>
            <a:r>
              <a:rPr lang="en-US" sz="2800" dirty="0" smtClean="0">
                <a:solidFill>
                  <a:schemeClr val="accent5"/>
                </a:solidFill>
              </a:rPr>
              <a:t>&lt;T&gt;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715200" cy="3921299"/>
          </a:xfrm>
        </p:spPr>
        <p:txBody>
          <a:bodyPr>
            <a:normAutofit/>
          </a:bodyPr>
          <a:lstStyle/>
          <a:p>
            <a:r>
              <a:rPr lang="en-US" sz="2800" dirty="0"/>
              <a:t>Resolve</a:t>
            </a:r>
          </a:p>
          <a:p>
            <a:endParaRPr lang="en-US" sz="2800" dirty="0"/>
          </a:p>
          <a:p>
            <a:r>
              <a:rPr lang="en-US" sz="2800" dirty="0" err="1"/>
              <a:t>CanResolve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TryResolve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9368"/>
            <a:ext cx="4791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02" y="4883349"/>
            <a:ext cx="61436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27" y="3786039"/>
            <a:ext cx="4781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27584" y="5301208"/>
            <a:ext cx="8118229" cy="762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aseline="30000" dirty="0" smtClean="0">
              <a:solidFill>
                <a:srgbClr val="027F98"/>
              </a:solidFill>
              <a:latin typeface="Source Sans Pro"/>
              <a:cs typeface="Source Sans Pro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9824" y="1196752"/>
            <a:ext cx="272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015342" y="2176444"/>
            <a:ext cx="7444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Arquitectura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de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proyectos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móviles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en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cada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paltaforma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El patron MVVM.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Introducción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a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MVVMCross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Utilizando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MVVMCross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Preguntas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y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Respuestas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6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Mvx</a:t>
            </a:r>
            <a:r>
              <a:rPr lang="en-US" sz="2800" dirty="0" smtClean="0">
                <a:solidFill>
                  <a:schemeClr val="accent5"/>
                </a:solidFill>
              </a:rPr>
              <a:t> Construction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Resolución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constructor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IoCConstruct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1167"/>
            <a:ext cx="5133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45511"/>
            <a:ext cx="5695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3212976"/>
            <a:ext cx="5832648" cy="61949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Nuestro</a:t>
            </a:r>
            <a:r>
              <a:rPr lang="en-US" dirty="0">
                <a:latin typeface="Segoe WP Light"/>
                <a:cs typeface="Segoe WP Light"/>
              </a:rPr>
              <a:t> primer </a:t>
            </a:r>
            <a:r>
              <a:rPr lang="en-US" dirty="0" err="1">
                <a:latin typeface="Segoe WP Light"/>
                <a:cs typeface="Segoe WP Light"/>
              </a:rPr>
              <a:t>servicio</a:t>
            </a:r>
            <a:r>
              <a:rPr lang="en-US" dirty="0">
                <a:latin typeface="Segoe WP Light"/>
                <a:cs typeface="Segoe WP Light"/>
              </a:rPr>
              <a:t> y </a:t>
            </a:r>
            <a:r>
              <a:rPr lang="en-US" dirty="0" err="1">
                <a:latin typeface="Segoe WP Light"/>
                <a:cs typeface="Segoe WP Light"/>
              </a:rPr>
              <a:t>comenzamos</a:t>
            </a:r>
            <a:r>
              <a:rPr lang="en-US" dirty="0">
                <a:latin typeface="Segoe WP Light"/>
                <a:cs typeface="Segoe WP Light"/>
              </a:rPr>
              <a:t> a utilizer </a:t>
            </a:r>
            <a:r>
              <a:rPr lang="en-US" dirty="0" err="1">
                <a:latin typeface="Segoe WP Light"/>
                <a:cs typeface="Segoe WP Light"/>
              </a:rPr>
              <a:t>Ioc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68" y="1259205"/>
            <a:ext cx="7937632" cy="350023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Acciones</a:t>
            </a:r>
            <a:r>
              <a:rPr lang="en-GB" sz="2800" dirty="0" smtClean="0">
                <a:solidFill>
                  <a:schemeClr val="accent5"/>
                </a:solidFill>
              </a:rPr>
              <a:t> (</a:t>
            </a:r>
            <a:r>
              <a:rPr lang="en-GB" sz="2800" dirty="0" err="1" smtClean="0">
                <a:solidFill>
                  <a:schemeClr val="accent5"/>
                </a:solidFill>
              </a:rPr>
              <a:t>Comandos</a:t>
            </a:r>
            <a:r>
              <a:rPr lang="en-GB" sz="2800" dirty="0" smtClean="0">
                <a:solidFill>
                  <a:schemeClr val="accent5"/>
                </a:solidFill>
              </a:rPr>
              <a:t>)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12750" y="2060848"/>
            <a:ext cx="2880320" cy="3744416"/>
          </a:xfrm>
          <a:prstGeom prst="rect">
            <a:avLst/>
          </a:prstGeom>
          <a:solidFill>
            <a:schemeClr val="accent5"/>
          </a:solidFill>
          <a:ln>
            <a:solidFill>
              <a:srgbClr val="027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4798" y="2708920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44798" y="3509392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44798" y="4293096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1" y="1697162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32230" y="2420888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2230" y="269091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91378" y="2852936"/>
            <a:ext cx="4209405" cy="180020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91378" y="3573016"/>
            <a:ext cx="4209404" cy="260412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00382" y="4293096"/>
            <a:ext cx="3600400" cy="360040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2230" y="341099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5822" y="413107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4798" y="5085184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AddCommand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88" y="4637250"/>
            <a:ext cx="367347" cy="3600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4" name="Oval 3"/>
          <p:cNvSpPr/>
          <p:nvPr/>
        </p:nvSpPr>
        <p:spPr>
          <a:xfrm>
            <a:off x="1718987" y="4653136"/>
            <a:ext cx="324000" cy="32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040002" y="4815137"/>
            <a:ext cx="4060781" cy="594085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6" grpId="0" animBg="1"/>
      <p:bldP spid="17" grpId="0" animBg="1"/>
      <p:bldP spid="18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ICommand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2" y="1772816"/>
            <a:ext cx="7006394" cy="344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Typical </a:t>
            </a:r>
            <a:r>
              <a:rPr lang="en-US" sz="2800" dirty="0" err="1" smtClean="0">
                <a:solidFill>
                  <a:schemeClr val="accent5"/>
                </a:solidFill>
              </a:rPr>
              <a:t>ViewModel</a:t>
            </a:r>
            <a:r>
              <a:rPr lang="en-US" sz="2800" dirty="0" smtClean="0">
                <a:solidFill>
                  <a:schemeClr val="accent5"/>
                </a:solidFill>
              </a:rPr>
              <a:t> Command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79" y="1772816"/>
            <a:ext cx="6892196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4105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827810"/>
            <a:ext cx="4552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39" y="4267970"/>
            <a:ext cx="4800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8604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99817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9" y="4267969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275856" y="2780928"/>
            <a:ext cx="5832648" cy="12961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Llega</a:t>
            </a:r>
            <a:r>
              <a:rPr lang="en-US" dirty="0">
                <a:latin typeface="Segoe WP Light"/>
                <a:cs typeface="Segoe WP Light"/>
              </a:rPr>
              <a:t> el </a:t>
            </a:r>
            <a:r>
              <a:rPr lang="en-US" dirty="0" err="1">
                <a:latin typeface="Segoe WP Light"/>
                <a:cs typeface="Segoe WP Light"/>
              </a:rPr>
              <a:t>turno</a:t>
            </a:r>
            <a:r>
              <a:rPr lang="en-US" dirty="0">
                <a:latin typeface="Segoe WP Light"/>
                <a:cs typeface="Segoe WP Light"/>
              </a:rPr>
              <a:t> de </a:t>
            </a:r>
            <a:r>
              <a:rPr lang="en-US" dirty="0" err="1">
                <a:latin typeface="Segoe WP Light"/>
                <a:cs typeface="Segoe WP Light"/>
              </a:rPr>
              <a:t>realizar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acciones</a:t>
            </a:r>
            <a:r>
              <a:rPr lang="en-US" dirty="0">
                <a:latin typeface="Segoe WP Light"/>
                <a:cs typeface="Segoe WP Light"/>
              </a:rPr>
              <a:t>!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06" y="850601"/>
            <a:ext cx="7946237" cy="395962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Colecciones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466" y="1997904"/>
            <a:ext cx="2880320" cy="3744416"/>
          </a:xfrm>
          <a:prstGeom prst="rect">
            <a:avLst/>
          </a:prstGeom>
          <a:solidFill>
            <a:srgbClr val="03A8C9"/>
          </a:solidFill>
          <a:ln>
            <a:solidFill>
              <a:srgbClr val="0F7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err="1"/>
              <a:t>PeopleViewModel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223514" y="2645976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Hackers</a:t>
            </a:r>
          </a:p>
          <a:p>
            <a:pPr algn="ctr"/>
            <a:r>
              <a:rPr lang="en-GB" sz="1200" dirty="0"/>
              <a:t>List&lt;</a:t>
            </a:r>
            <a:r>
              <a:rPr lang="en-GB" sz="1200" dirty="0" err="1"/>
              <a:t>PersonViewModel</a:t>
            </a:r>
            <a:r>
              <a:rPr lang="en-GB" sz="1200" dirty="0"/>
              <a:t>&gt;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99578" y="3374440"/>
            <a:ext cx="1584176" cy="567680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Greg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99578" y="3995400"/>
            <a:ext cx="1584176" cy="522785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7" y="1634218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10946" y="2357944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95123" y="2645977"/>
            <a:ext cx="3384379" cy="324037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79099" y="3001661"/>
            <a:ext cx="4138237" cy="625135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26527" y="3582079"/>
            <a:ext cx="4190809" cy="692788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99578" y="4571464"/>
            <a:ext cx="1584176" cy="522785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Daniel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947" y="2285936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Cool Hackers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82954" y="3294049"/>
            <a:ext cx="1243571" cy="584775"/>
            <a:chOff x="827583" y="2563039"/>
            <a:chExt cx="1243571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292543" y="2563039"/>
              <a:ext cx="7786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Jon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400" dirty="0" err="1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redth</a:t>
              </a:r>
              <a:endParaRPr lang="en-US" dirty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0" name="Picture 6" descr="Red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2571749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Arrow Connector 43"/>
          <p:cNvCxnSpPr/>
          <p:nvPr/>
        </p:nvCxnSpPr>
        <p:spPr>
          <a:xfrm flipH="1" flipV="1">
            <a:off x="2695123" y="4256793"/>
            <a:ext cx="3922213" cy="576063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81636" y="2709274"/>
            <a:ext cx="1585495" cy="584775"/>
            <a:chOff x="826265" y="1914967"/>
            <a:chExt cx="1585495" cy="584775"/>
          </a:xfrm>
        </p:grpSpPr>
        <p:grpSp>
          <p:nvGrpSpPr>
            <p:cNvPr id="23" name="Group 22"/>
            <p:cNvGrpSpPr/>
            <p:nvPr/>
          </p:nvGrpSpPr>
          <p:grpSpPr>
            <a:xfrm>
              <a:off x="826265" y="1914967"/>
              <a:ext cx="1585495" cy="584775"/>
              <a:chOff x="793354" y="1914967"/>
              <a:chExt cx="1585495" cy="584775"/>
            </a:xfrm>
          </p:grpSpPr>
          <p:pic>
            <p:nvPicPr>
              <p:cNvPr id="16388" name="Picture 4" descr="Greg Shackle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354" y="1939930"/>
                <a:ext cx="471552" cy="471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59632" y="1914967"/>
                <a:ext cx="1119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Greg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400" dirty="0" err="1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gshackles</a:t>
                </a:r>
                <a:endParaRPr lang="en-US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227681"/>
              <a:ext cx="200053" cy="20005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1182955" y="3870113"/>
            <a:ext cx="1625763" cy="584775"/>
            <a:chOff x="827584" y="3147814"/>
            <a:chExt cx="1625763" cy="584775"/>
          </a:xfrm>
        </p:grpSpPr>
        <p:grpSp>
          <p:nvGrpSpPr>
            <p:cNvPr id="25" name="Group 24"/>
            <p:cNvGrpSpPr/>
            <p:nvPr/>
          </p:nvGrpSpPr>
          <p:grpSpPr>
            <a:xfrm>
              <a:off x="827584" y="3147814"/>
              <a:ext cx="1625763" cy="584775"/>
              <a:chOff x="827584" y="3139103"/>
              <a:chExt cx="1625763" cy="584775"/>
            </a:xfrm>
          </p:grpSpPr>
          <p:pic>
            <p:nvPicPr>
              <p:cNvPr id="16392" name="Picture 8" descr="Daniel Plaist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147814"/>
                <a:ext cx="471600" cy="4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293862" y="3139103"/>
                <a:ext cx="11594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Daniel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400" dirty="0" err="1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dsplaisted</a:t>
                </a:r>
                <a:endParaRPr lang="en-US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478456"/>
              <a:ext cx="200053" cy="200053"/>
            </a:xfrm>
            <a:prstGeom prst="rect">
              <a:avLst/>
            </a:prstGeom>
          </p:spPr>
        </p:pic>
      </p:grpSp>
      <p:sp>
        <p:nvSpPr>
          <p:cNvPr id="57" name="Rectangle 56"/>
          <p:cNvSpPr/>
          <p:nvPr/>
        </p:nvSpPr>
        <p:spPr>
          <a:xfrm>
            <a:off x="6799578" y="5147528"/>
            <a:ext cx="1584176" cy="522785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Tomasz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2695123" y="4832857"/>
            <a:ext cx="3922213" cy="576063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82954" y="4446177"/>
            <a:ext cx="1624800" cy="584775"/>
            <a:chOff x="827584" y="3651870"/>
            <a:chExt cx="1624800" cy="584775"/>
          </a:xfrm>
        </p:grpSpPr>
        <p:sp>
          <p:nvSpPr>
            <p:cNvPr id="63" name="TextBox 62"/>
            <p:cNvSpPr txBox="1"/>
            <p:nvPr/>
          </p:nvSpPr>
          <p:spPr>
            <a:xfrm>
              <a:off x="1293862" y="3651870"/>
              <a:ext cx="1158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Tomasz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400" dirty="0" err="1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cheesebar</a:t>
              </a:r>
              <a:endParaRPr lang="en-US" dirty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7" name="Picture 13" descr="Tomasz Cieleck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684326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982512"/>
              <a:ext cx="200053" cy="200053"/>
            </a:xfrm>
            <a:prstGeom prst="rect">
              <a:avLst/>
            </a:prstGeom>
          </p:spPr>
        </p:pic>
      </p:grpSp>
      <p:pic>
        <p:nvPicPr>
          <p:cNvPr id="35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36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0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0" grpId="0" animBg="1"/>
      <p:bldP spid="11" grpId="0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INotifyCollectionChanged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5860"/>
            <a:ext cx="8327924" cy="27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ObservableCollection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7"/>
            <a:ext cx="8208912" cy="328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9824" y="1196752"/>
            <a:ext cx="625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</a:t>
            </a:r>
            <a:endParaRPr lang="en-US" sz="2400" b="1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111999" y="297301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724873" y="3890417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945286" y="4807821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8025"/>
              </p:ext>
            </p:extLst>
          </p:nvPr>
        </p:nvGraphicFramePr>
        <p:xfrm>
          <a:off x="2363781" y="1989348"/>
          <a:ext cx="6096000" cy="374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iOS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Android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Windows Phone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Xcode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Android Studio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 smtClean="0"/>
                        <a:t>ObjectiveC</a:t>
                      </a:r>
                      <a:r>
                        <a:rPr lang="es-ES" sz="2400" dirty="0" smtClean="0"/>
                        <a:t> o Swift</a:t>
                      </a:r>
                    </a:p>
                    <a:p>
                      <a:pPr algn="ctr"/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Java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C#</a:t>
                      </a:r>
                      <a:endParaRPr lang="es-ES" sz="2400" dirty="0"/>
                    </a:p>
                  </a:txBody>
                  <a:tcPr/>
                </a:tc>
              </a:tr>
              <a:tr h="13040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Storyboard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AXML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XAML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MVC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MVC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621022" y="5337547"/>
            <a:ext cx="21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ViewModel</a:t>
            </a:r>
            <a:r>
              <a:rPr lang="en-US" sz="2800" dirty="0" smtClean="0">
                <a:solidFill>
                  <a:schemeClr val="accent5"/>
                </a:solidFill>
              </a:rPr>
              <a:t> Collection Property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8136904" cy="185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50" y="274638"/>
            <a:ext cx="7890449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48434"/>
            <a:ext cx="7452320" cy="319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1" y="21665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9" y="2265162"/>
            <a:ext cx="6835649" cy="217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78092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8577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916832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76" y="274638"/>
            <a:ext cx="7813923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58" y="2247876"/>
            <a:ext cx="6534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7" y="2276872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275856" y="2780928"/>
            <a:ext cx="5832648" cy="129614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Seguimos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avanzando</a:t>
            </a:r>
            <a:r>
              <a:rPr lang="en-US" dirty="0">
                <a:latin typeface="Segoe WP Light"/>
                <a:cs typeface="Segoe WP Light"/>
              </a:rPr>
              <a:t>, </a:t>
            </a:r>
            <a:r>
              <a:rPr lang="en-US" dirty="0" err="1">
                <a:latin typeface="Segoe WP Light"/>
                <a:cs typeface="Segoe WP Light"/>
              </a:rPr>
              <a:t>trabajando</a:t>
            </a:r>
            <a:r>
              <a:rPr lang="en-US" dirty="0">
                <a:latin typeface="Segoe WP Light"/>
                <a:cs typeface="Segoe WP Light"/>
              </a:rPr>
              <a:t> con </a:t>
            </a:r>
            <a:r>
              <a:rPr lang="en-US" dirty="0" err="1">
                <a:latin typeface="Segoe WP Light"/>
                <a:cs typeface="Segoe WP Light"/>
              </a:rPr>
              <a:t>colecciones</a:t>
            </a:r>
            <a:r>
              <a:rPr lang="en-US" dirty="0">
                <a:latin typeface="Segoe WP Light"/>
                <a:cs typeface="Segoe WP Light"/>
              </a:rPr>
              <a:t> de </a:t>
            </a:r>
            <a:r>
              <a:rPr lang="en-US" dirty="0" err="1">
                <a:latin typeface="Segoe WP Light"/>
                <a:cs typeface="Segoe WP Light"/>
              </a:rPr>
              <a:t>datos</a:t>
            </a:r>
            <a:r>
              <a:rPr lang="en-US" dirty="0">
                <a:latin typeface="Segoe WP Light"/>
                <a:cs typeface="Segoe WP Light"/>
              </a:rPr>
              <a:t> y </a:t>
            </a:r>
            <a:r>
              <a:rPr lang="en-US" dirty="0" err="1">
                <a:latin typeface="Segoe WP Light"/>
                <a:cs typeface="Segoe WP Light"/>
              </a:rPr>
              <a:t>controles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listado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61556" y="2801369"/>
            <a:ext cx="5832648" cy="12961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WP Light"/>
                <a:cs typeface="Segoe WP Light"/>
              </a:rPr>
              <a:t>Y </a:t>
            </a:r>
            <a:r>
              <a:rPr lang="en-US" dirty="0" err="1">
                <a:latin typeface="Segoe WP Light"/>
                <a:cs typeface="Segoe WP Light"/>
              </a:rPr>
              <a:t>ahora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listado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conectando</a:t>
            </a:r>
            <a:r>
              <a:rPr lang="en-US" dirty="0">
                <a:latin typeface="Segoe WP Light"/>
                <a:cs typeface="Segoe WP Light"/>
              </a:rPr>
              <a:t> con el “</a:t>
            </a:r>
            <a:r>
              <a:rPr lang="en-US" dirty="0" err="1">
                <a:latin typeface="Segoe WP Light"/>
                <a:cs typeface="Segoe WP Light"/>
              </a:rPr>
              <a:t>mundo</a:t>
            </a:r>
            <a:r>
              <a:rPr lang="en-US" dirty="0">
                <a:latin typeface="Segoe WP Light"/>
                <a:cs typeface="Segoe WP Light"/>
              </a:rPr>
              <a:t> exterior”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59206"/>
            <a:ext cx="7859216" cy="775597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Navegación</a:t>
            </a:r>
            <a:r>
              <a:rPr lang="it-IT" sz="2800" b="1" dirty="0">
                <a:solidFill>
                  <a:schemeClr val="accent5"/>
                </a:solidFill>
              </a:rPr>
              <a:t/>
            </a:r>
            <a:br>
              <a:rPr lang="it-IT" sz="2800" b="1" dirty="0">
                <a:solidFill>
                  <a:schemeClr val="accent5"/>
                </a:solidFill>
              </a:rPr>
            </a:br>
            <a:endParaRPr lang="it-IT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86" y="4005064"/>
            <a:ext cx="8740142" cy="2160240"/>
          </a:xfrm>
        </p:spPr>
        <p:txBody>
          <a:bodyPr/>
          <a:lstStyle/>
          <a:p>
            <a:pPr marL="0" indent="0">
              <a:buNone/>
            </a:pPr>
            <a:r>
              <a:rPr lang="en-US" sz="2059" b="1" dirty="0" err="1"/>
              <a:t>Uso</a:t>
            </a:r>
            <a:r>
              <a:rPr lang="en-US" sz="2059" b="1" dirty="0"/>
              <a:t> de </a:t>
            </a:r>
            <a:r>
              <a:rPr lang="en-US" sz="2059" b="1" dirty="0" err="1"/>
              <a:t>parámetros</a:t>
            </a:r>
            <a:endParaRPr lang="en-US" sz="2059" b="1" dirty="0"/>
          </a:p>
          <a:p>
            <a:pPr marL="0" indent="0">
              <a:buNone/>
            </a:pP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ShowViewModel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DetailViewModel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&gt;(new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DetailParameters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() { Index = 2 });</a:t>
            </a:r>
          </a:p>
          <a:p>
            <a:endParaRPr lang="it-IT" sz="1324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public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DetailParameters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   // use the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here</a:t>
            </a:r>
            <a:endParaRPr lang="it-IT" sz="1324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9" y="2034804"/>
            <a:ext cx="8052684" cy="1754236"/>
          </a:xfrm>
          <a:prstGeom prst="rect">
            <a:avLst/>
          </a:prstGeom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Go Back</a:t>
            </a:r>
            <a:endParaRPr lang="it-IT" sz="2800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0" y="1916832"/>
            <a:ext cx="7556334" cy="2337392"/>
          </a:xfrm>
          <a:prstGeom prst="rect">
            <a:avLst/>
          </a:prstGeom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99656" y="3139693"/>
            <a:ext cx="5832648" cy="6194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Navegación</a:t>
            </a:r>
            <a:r>
              <a:rPr lang="en-US" dirty="0">
                <a:latin typeface="Segoe WP Light"/>
                <a:cs typeface="Segoe WP Light"/>
              </a:rPr>
              <a:t> entre </a:t>
            </a:r>
            <a:r>
              <a:rPr lang="en-US" dirty="0" err="1">
                <a:latin typeface="Segoe WP Light"/>
                <a:cs typeface="Segoe WP Light"/>
              </a:rPr>
              <a:t>páginas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9824" y="1196752"/>
            <a:ext cx="650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2400" b="1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111996" y="297716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724871" y="3805566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945284" y="440445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88977"/>
              </p:ext>
            </p:extLst>
          </p:nvPr>
        </p:nvGraphicFramePr>
        <p:xfrm>
          <a:off x="2363781" y="1989348"/>
          <a:ext cx="6096000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iOS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Android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Windows Phone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</a:p>
                    <a:p>
                      <a:pPr algn="ctr"/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C#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C#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C#</a:t>
                      </a:r>
                      <a:endParaRPr lang="es-ES" sz="2400" dirty="0"/>
                    </a:p>
                  </a:txBody>
                  <a:tcPr/>
                </a:tc>
              </a:tr>
              <a:tr h="13040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Storyboard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AXML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XAML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575587" y="4941168"/>
            <a:ext cx="21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35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132" y="1259307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smtClean="0">
                <a:solidFill>
                  <a:schemeClr val="accent5"/>
                </a:solidFill>
              </a:rPr>
              <a:t>Plugins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21022" y="1556792"/>
            <a:ext cx="344692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sencilla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añadir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Usamos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NinjaCoder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añadirlos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Consumimos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los plugins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utilizando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inyección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dependencias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Service Locator.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Disponibles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Location,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PhoneCall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4" y="1676050"/>
            <a:ext cx="4883042" cy="32491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99656" y="3139693"/>
            <a:ext cx="5832648" cy="6194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Añadiendo</a:t>
            </a:r>
            <a:r>
              <a:rPr lang="en-US" dirty="0" smtClean="0">
                <a:latin typeface="Segoe WP Light"/>
                <a:cs typeface="Segoe WP Light"/>
              </a:rPr>
              <a:t> y </a:t>
            </a:r>
            <a:r>
              <a:rPr lang="en-US" dirty="0" err="1" smtClean="0">
                <a:latin typeface="Segoe WP Light"/>
                <a:cs typeface="Segoe WP Light"/>
              </a:rPr>
              <a:t>utilizando</a:t>
            </a:r>
            <a:r>
              <a:rPr lang="en-US" dirty="0" smtClean="0">
                <a:latin typeface="Segoe WP Light"/>
                <a:cs typeface="Segoe WP Light"/>
              </a:rPr>
              <a:t> plugins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856843" y="1203239"/>
            <a:ext cx="8649883" cy="770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9836" y="2216157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rgbClr val="027F98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rgbClr val="027F98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5305" y="1588310"/>
            <a:ext cx="8587792" cy="6313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Dudas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7" y="4061796"/>
            <a:ext cx="645964" cy="586826"/>
          </a:xfrm>
          <a:prstGeom prst="rect">
            <a:avLst/>
          </a:prstGeom>
        </p:spPr>
      </p:pic>
      <p:sp>
        <p:nvSpPr>
          <p:cNvPr id="17" name="15 CuadroTexto"/>
          <p:cNvSpPr txBox="1"/>
          <p:nvPr/>
        </p:nvSpPr>
        <p:spPr>
          <a:xfrm>
            <a:off x="8643872" y="441539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ES" sz="1500" dirty="0">
              <a:solidFill>
                <a:srgbClr val="94A236"/>
              </a:solidFill>
              <a:latin typeface="Franklin Gothic Medium Cond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856" y="2744753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Ven a conocer nuestras oficinas: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Avenida de Manoteras 38 – Oficina C311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28050 Madrid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1878673" y="6277183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Medium Cond" panose="020B0606030402020204" pitchFamily="34" charset="0"/>
                <a:ea typeface="Open Sans Semibold" pitchFamily="34" charset="0"/>
                <a:cs typeface="Open Sans Semibold" pitchFamily="34" charset="0"/>
              </a:rPr>
              <a:t>Con Bravent tendrás proyectos cercanos. Conseguirás triunfos globales</a:t>
            </a:r>
            <a:endParaRPr lang="es-ES" sz="1600" dirty="0">
              <a:solidFill>
                <a:srgbClr val="94A236"/>
              </a:solidFill>
              <a:latin typeface="Franklin Gothic Medium Cond" panose="020B06060304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72" y="2730592"/>
            <a:ext cx="393576" cy="3935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17232"/>
            <a:ext cx="563650" cy="563650"/>
          </a:xfrm>
          <a:prstGeom prst="rect">
            <a:avLst/>
          </a:prstGeom>
        </p:spPr>
      </p:pic>
      <p:sp>
        <p:nvSpPr>
          <p:cNvPr id="21" name="1 Rectángulo"/>
          <p:cNvSpPr/>
          <p:nvPr/>
        </p:nvSpPr>
        <p:spPr>
          <a:xfrm>
            <a:off x="2303240" y="2166926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Book" panose="020B0503020102020204" pitchFamily="34" charset="0"/>
                <a:ea typeface="Open Sans Semibold" pitchFamily="34" charset="0"/>
                <a:cs typeface="Open Sans Semibold" pitchFamily="34" charset="0"/>
              </a:rPr>
              <a:t>Contacta con nosotros:</a:t>
            </a:r>
            <a:endParaRPr lang="es-ES" sz="1600" dirty="0">
              <a:solidFill>
                <a:srgbClr val="94A236"/>
              </a:solidFill>
              <a:latin typeface="Franklin Gothic Book" panose="020B05030201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88940" y="3484363"/>
            <a:ext cx="1005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Llámanos: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91 240 4785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275856" y="4005064"/>
            <a:ext cx="14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Envíanos un e-mail: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info@bravent.net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bravent@bravent.net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75856" y="4860181"/>
            <a:ext cx="14285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Visita nuestra web: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www.bravent.net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75856" y="5517232"/>
            <a:ext cx="14911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Síguenos en twitter:</a:t>
            </a:r>
          </a:p>
          <a:p>
            <a:r>
              <a:rPr lang="es-ES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@bravent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28" y="4860181"/>
            <a:ext cx="430889" cy="49244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95037"/>
            <a:ext cx="438019" cy="438019"/>
          </a:xfrm>
          <a:prstGeom prst="rect">
            <a:avLst/>
          </a:prstGeom>
        </p:spPr>
      </p:pic>
      <p:sp>
        <p:nvSpPr>
          <p:cNvPr id="19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2" y="1020370"/>
            <a:ext cx="3449044" cy="11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64931" y="1340768"/>
            <a:ext cx="7411525" cy="44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200" dirty="0" smtClean="0">
                <a:solidFill>
                  <a:schemeClr val="accent5"/>
                </a:solidFill>
              </a:rPr>
              <a:t>MVVM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1290756" y="1900064"/>
            <a:ext cx="10668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1" name="Rectangle 19"/>
          <p:cNvSpPr/>
          <p:nvPr/>
        </p:nvSpPr>
        <p:spPr>
          <a:xfrm>
            <a:off x="4110156" y="1900064"/>
            <a:ext cx="9906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12" name="Rectangle 20"/>
          <p:cNvSpPr/>
          <p:nvPr/>
        </p:nvSpPr>
        <p:spPr>
          <a:xfrm>
            <a:off x="6929556" y="1920846"/>
            <a:ext cx="990600" cy="2951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3" name="Straight Arrow Connector 21"/>
          <p:cNvCxnSpPr/>
          <p:nvPr/>
        </p:nvCxnSpPr>
        <p:spPr>
          <a:xfrm>
            <a:off x="2814756" y="3140046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/>
          <p:nvPr/>
        </p:nvSpPr>
        <p:spPr>
          <a:xfrm>
            <a:off x="2890956" y="2454246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</a:t>
            </a:r>
            <a:r>
              <a:rPr lang="en-US" sz="1200" dirty="0" err="1" smtClean="0"/>
              <a:t>Propiedades</a:t>
            </a:r>
            <a:endParaRPr lang="en-US" sz="1200" dirty="0" smtClean="0"/>
          </a:p>
          <a:p>
            <a:r>
              <a:rPr lang="en-US" sz="1200" dirty="0" err="1" smtClean="0"/>
              <a:t>Comandos</a:t>
            </a:r>
            <a:endParaRPr lang="en-US" sz="1200" dirty="0" smtClean="0"/>
          </a:p>
        </p:txBody>
      </p:sp>
      <p:cxnSp>
        <p:nvCxnSpPr>
          <p:cNvPr id="15" name="Straight Arrow Connector 23"/>
          <p:cNvCxnSpPr/>
          <p:nvPr/>
        </p:nvCxnSpPr>
        <p:spPr>
          <a:xfrm flipH="1">
            <a:off x="2814756" y="3978246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/>
          <p:nvPr/>
        </p:nvSpPr>
        <p:spPr>
          <a:xfrm>
            <a:off x="2814756" y="397824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Notifica</a:t>
            </a:r>
            <a:r>
              <a:rPr lang="en-US" sz="1200" dirty="0" smtClean="0"/>
              <a:t> </a:t>
            </a:r>
            <a:r>
              <a:rPr lang="en-US" sz="1200" dirty="0" err="1" smtClean="0"/>
              <a:t>cambios</a:t>
            </a:r>
            <a:endParaRPr lang="en-US" sz="1200" dirty="0" smtClean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5557956" y="3521046"/>
            <a:ext cx="1219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5557956" y="2980184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C#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Models</a:t>
            </a:r>
            <a:endParaRPr lang="en-US" sz="1200" dirty="0"/>
          </a:p>
        </p:txBody>
      </p:sp>
      <p:sp>
        <p:nvSpPr>
          <p:cNvPr id="19" name="Rectangle 27"/>
          <p:cNvSpPr/>
          <p:nvPr/>
        </p:nvSpPr>
        <p:spPr>
          <a:xfrm>
            <a:off x="1443156" y="2052464"/>
            <a:ext cx="10668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Rectangle 28"/>
          <p:cNvSpPr/>
          <p:nvPr/>
        </p:nvSpPr>
        <p:spPr>
          <a:xfrm>
            <a:off x="1595556" y="2204864"/>
            <a:ext cx="10668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1" name="Rectangle 29"/>
          <p:cNvSpPr/>
          <p:nvPr/>
        </p:nvSpPr>
        <p:spPr>
          <a:xfrm>
            <a:off x="4262556" y="2052464"/>
            <a:ext cx="9906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2" name="Rectangle 30"/>
          <p:cNvSpPr/>
          <p:nvPr/>
        </p:nvSpPr>
        <p:spPr>
          <a:xfrm>
            <a:off x="4414956" y="2204864"/>
            <a:ext cx="9906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3" name="Rectangle 31"/>
          <p:cNvSpPr/>
          <p:nvPr/>
        </p:nvSpPr>
        <p:spPr>
          <a:xfrm>
            <a:off x="7081956" y="2073246"/>
            <a:ext cx="990600" cy="2951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32"/>
          <p:cNvSpPr/>
          <p:nvPr/>
        </p:nvSpPr>
        <p:spPr>
          <a:xfrm>
            <a:off x="7234356" y="2225646"/>
            <a:ext cx="990600" cy="2951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Rectangle 33"/>
          <p:cNvSpPr/>
          <p:nvPr/>
        </p:nvSpPr>
        <p:spPr>
          <a:xfrm>
            <a:off x="4110156" y="5500464"/>
            <a:ext cx="414637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</a:rPr>
              <a:t>Cross Platform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6" name="Rectangle 34"/>
          <p:cNvSpPr/>
          <p:nvPr/>
        </p:nvSpPr>
        <p:spPr>
          <a:xfrm>
            <a:off x="1290756" y="5500464"/>
            <a:ext cx="1371600" cy="5040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Específico</a:t>
            </a:r>
            <a:r>
              <a:rPr lang="en-US" sz="1600" dirty="0" smtClean="0">
                <a:solidFill>
                  <a:srgbClr val="C00000"/>
                </a:solidFill>
              </a:rPr>
              <a:t> de la </a:t>
            </a:r>
            <a:r>
              <a:rPr lang="en-US" sz="1600" dirty="0" err="1" smtClean="0">
                <a:solidFill>
                  <a:srgbClr val="C00000"/>
                </a:solidFill>
              </a:rPr>
              <a:t>Plataforma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7586" y="1302163"/>
            <a:ext cx="7299250" cy="69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Pero</a:t>
            </a:r>
            <a:r>
              <a:rPr lang="en-US" sz="2800" dirty="0" smtClean="0">
                <a:solidFill>
                  <a:schemeClr val="accent5"/>
                </a:solidFill>
              </a:rPr>
              <a:t>… ¿</a:t>
            </a:r>
            <a:r>
              <a:rPr lang="en-US" sz="2800" dirty="0" err="1" smtClean="0">
                <a:solidFill>
                  <a:schemeClr val="accent5"/>
                </a:solidFill>
              </a:rPr>
              <a:t>Porque</a:t>
            </a:r>
            <a:r>
              <a:rPr lang="en-US" sz="2800" dirty="0" smtClean="0">
                <a:solidFill>
                  <a:schemeClr val="accent5"/>
                </a:solidFill>
              </a:rPr>
              <a:t> MVVM?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27585" y="2060848"/>
            <a:ext cx="7632196" cy="300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Mayor </a:t>
            </a:r>
            <a:r>
              <a:rPr lang="en-US" dirty="0" err="1" smtClean="0"/>
              <a:t>facilidad</a:t>
            </a:r>
            <a:r>
              <a:rPr lang="en-US" dirty="0" smtClean="0"/>
              <a:t> para </a:t>
            </a:r>
            <a:r>
              <a:rPr lang="en-US" dirty="0" err="1" smtClean="0"/>
              <a:t>mantener</a:t>
            </a:r>
            <a:r>
              <a:rPr lang="en-US" dirty="0" smtClean="0"/>
              <a:t>, extender y </a:t>
            </a:r>
            <a:r>
              <a:rPr lang="en-US" b="1" dirty="0" err="1" smtClean="0"/>
              <a:t>compartir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facilidad</a:t>
            </a:r>
            <a:r>
              <a:rPr lang="en-US" dirty="0" smtClean="0"/>
              <a:t> a la hora de </a:t>
            </a:r>
            <a:r>
              <a:rPr lang="en-US" dirty="0" err="1" smtClean="0"/>
              <a:t>colaborar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Testing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b="1" dirty="0" err="1" smtClean="0"/>
              <a:t>diseñar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55576" y="1467412"/>
            <a:ext cx="8523058" cy="449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err="1" smtClean="0">
                <a:solidFill>
                  <a:schemeClr val="accent5"/>
                </a:solidFill>
              </a:rPr>
              <a:t>MvvmCross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576" y="2242893"/>
            <a:ext cx="6048673" cy="3850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NZ" sz="9600" dirty="0" smtClean="0"/>
              <a:t>Cross Platform MVVM Development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9600" dirty="0" err="1" smtClean="0"/>
              <a:t>Gratuito</a:t>
            </a:r>
            <a:r>
              <a:rPr lang="en-NZ" sz="9600" dirty="0" smtClean="0"/>
              <a:t>, Open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9600" dirty="0" err="1" smtClean="0"/>
              <a:t>Soporta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smtClean="0"/>
              <a:t>WP 7, 8, 8.1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9600" dirty="0" smtClean="0"/>
              <a:t>WPF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WinRT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Xamarin.Android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Xamarin.iOS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Xamarin.Mac</a:t>
            </a:r>
            <a:endParaRPr lang="en-NZ" sz="9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9600" dirty="0" smtClean="0"/>
              <a:t>AKA </a:t>
            </a:r>
            <a:r>
              <a:rPr lang="en-NZ" sz="9600" dirty="0" err="1" smtClean="0"/>
              <a:t>Mvx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endParaRPr lang="en-NZ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1467412"/>
            <a:ext cx="201005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132" y="1259307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smtClean="0">
                <a:solidFill>
                  <a:schemeClr val="accent5"/>
                </a:solidFill>
              </a:rPr>
              <a:t>Portable Class Library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11132" y="1556792"/>
            <a:ext cx="43370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0" hangingPunct="0">
              <a:defRPr/>
            </a:pP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Librería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Multiples 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Platformas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Incluyendo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8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endParaRPr lang="en-US" sz="2800" b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8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endParaRPr lang="en-US" sz="2800" b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sz="24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29" y="1259307"/>
            <a:ext cx="4113057" cy="343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649</Words>
  <Application>Microsoft Office PowerPoint</Application>
  <PresentationFormat>Presentación en pantalla (4:3)</PresentationFormat>
  <Paragraphs>311</Paragraphs>
  <Slides>53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8" baseType="lpstr">
      <vt:lpstr>ＭＳ Ｐゴシック</vt:lpstr>
      <vt:lpstr>Aller</vt:lpstr>
      <vt:lpstr>Arial</vt:lpstr>
      <vt:lpstr>Calibri</vt:lpstr>
      <vt:lpstr>Calibri (Cuerpo)</vt:lpstr>
      <vt:lpstr>Franklin Gothic Book</vt:lpstr>
      <vt:lpstr>Franklin Gothic Medium Cond</vt:lpstr>
      <vt:lpstr>Myriad Pro</vt:lpstr>
      <vt:lpstr>Open Sans Semibold</vt:lpstr>
      <vt:lpstr>Segoe UI</vt:lpstr>
      <vt:lpstr>Segoe WP</vt:lpstr>
      <vt:lpstr>Segoe WP Light</vt:lpstr>
      <vt:lpstr>Source Sans Pro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Value Conversion</vt:lpstr>
      <vt:lpstr>IMvxValueConverter</vt:lpstr>
      <vt:lpstr>AgeValueConverter</vt:lpstr>
      <vt:lpstr>UI Syntax</vt:lpstr>
      <vt:lpstr>UI Syntax</vt:lpstr>
      <vt:lpstr>Presentación de PowerPoint</vt:lpstr>
      <vt:lpstr>Inversión de Control</vt:lpstr>
      <vt:lpstr>Inversión de Control</vt:lpstr>
      <vt:lpstr>Mvx.Register&lt;T&gt;</vt:lpstr>
      <vt:lpstr>Registro automático</vt:lpstr>
      <vt:lpstr>Mvx.Resolve&lt;T&gt;</vt:lpstr>
      <vt:lpstr>Mvx Construction</vt:lpstr>
      <vt:lpstr>Presentación de PowerPoint</vt:lpstr>
      <vt:lpstr>Acciones (Comandos)</vt:lpstr>
      <vt:lpstr>ICommand</vt:lpstr>
      <vt:lpstr>Typical ViewModel Command</vt:lpstr>
      <vt:lpstr>UI Syntax</vt:lpstr>
      <vt:lpstr>Presentación de PowerPoint</vt:lpstr>
      <vt:lpstr>Colecciones</vt:lpstr>
      <vt:lpstr>INotifyCollectionChanged</vt:lpstr>
      <vt:lpstr>ObservableCollection</vt:lpstr>
      <vt:lpstr>ViewModel Collection Property</vt:lpstr>
      <vt:lpstr>UI Syntax</vt:lpstr>
      <vt:lpstr>UI Syntax</vt:lpstr>
      <vt:lpstr>UI Syntax</vt:lpstr>
      <vt:lpstr>UI Syntax</vt:lpstr>
      <vt:lpstr>Presentación de PowerPoint</vt:lpstr>
      <vt:lpstr>Presentación de PowerPoint</vt:lpstr>
      <vt:lpstr>Navegación </vt:lpstr>
      <vt:lpstr>Go Back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MARTINEZ GONZALEZ</dc:creator>
  <cp:lastModifiedBy>Javier Suárez Ruiz</cp:lastModifiedBy>
  <cp:revision>211</cp:revision>
  <dcterms:created xsi:type="dcterms:W3CDTF">2013-01-31T07:53:29Z</dcterms:created>
  <dcterms:modified xsi:type="dcterms:W3CDTF">2015-01-26T10:51:11Z</dcterms:modified>
</cp:coreProperties>
</file>