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380" r:id="rId2"/>
    <p:sldId id="381" r:id="rId3"/>
    <p:sldId id="256" r:id="rId4"/>
    <p:sldId id="411" r:id="rId5"/>
    <p:sldId id="407" r:id="rId6"/>
    <p:sldId id="412" r:id="rId7"/>
    <p:sldId id="408" r:id="rId8"/>
    <p:sldId id="409" r:id="rId9"/>
    <p:sldId id="410" r:id="rId10"/>
    <p:sldId id="413" r:id="rId11"/>
    <p:sldId id="3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6" d="100"/>
          <a:sy n="66" d="100"/>
        </p:scale>
        <p:origin x="24"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a:t>
            </a:fld>
            <a:endParaRPr lang="en-US"/>
          </a:p>
        </p:txBody>
      </p:sp>
    </p:spTree>
    <p:extLst>
      <p:ext uri="{BB962C8B-B14F-4D97-AF65-F5344CB8AC3E}">
        <p14:creationId xmlns:p14="http://schemas.microsoft.com/office/powerpoint/2010/main" val="204027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1/26/2016 4:01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6070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7630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3507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a:p>
            <a:pPr lvl="0"/>
            <a:r>
              <a:rPr lang="en-US" dirty="0" smtClean="0"/>
              <a:t>Presenter Title</a:t>
            </a:r>
          </a:p>
          <a:p>
            <a:pPr lvl="0"/>
            <a:r>
              <a:rPr lang="en-US" dirty="0" smtClean="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7" r:id="rId10"/>
    <p:sldLayoutId id="2147483679" r:id="rId11"/>
    <p:sldLayoutId id="2147483741" r:id="rId12"/>
    <p:sldLayoutId id="2147483742" r:id="rId13"/>
    <p:sldLayoutId id="2147483743" r:id="rId14"/>
    <p:sldLayoutId id="2147483744"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smtClean="0">
                <a:solidFill>
                  <a:schemeClr val="bg1"/>
                </a:solidFill>
                <a:latin typeface="Segoe UI" charset="0"/>
                <a:ea typeface="Segoe UI" charset="0"/>
                <a:cs typeface="Segoe UI" charset="0"/>
              </a:rPr>
              <a:t>SVQXDG   @</a:t>
            </a:r>
            <a:r>
              <a:rPr lang="en-US" sz="2667" b="1" dirty="0" err="1" smtClean="0">
                <a:solidFill>
                  <a:schemeClr val="bg1"/>
                </a:solidFill>
                <a:latin typeface="Segoe UI" charset="0"/>
                <a:ea typeface="Segoe UI" charset="0"/>
                <a:cs typeface="Segoe UI" charset="0"/>
              </a:rPr>
              <a:t>svqxdg</a:t>
            </a:r>
            <a:endParaRPr lang="en-US" sz="2667" dirty="0">
              <a:solidFill>
                <a:schemeClr val="bg1"/>
              </a:solidFill>
            </a:endParaRPr>
          </a:p>
        </p:txBody>
      </p:sp>
      <p:sp>
        <p:nvSpPr>
          <p:cNvPr id="13" name="Title 11"/>
          <p:cNvSpPr txBox="1">
            <a:spLocks/>
          </p:cNvSpPr>
          <p:nvPr/>
        </p:nvSpPr>
        <p:spPr>
          <a:xfrm>
            <a:off x="978549" y="5375967"/>
            <a:ext cx="280018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err="1" smtClean="0">
                <a:solidFill>
                  <a:schemeClr val="bg1"/>
                </a:solidFill>
              </a:rPr>
              <a:t>Bievenidos</a:t>
            </a:r>
            <a:r>
              <a:rPr lang="en-US" sz="1867" dirty="0" smtClean="0">
                <a:solidFill>
                  <a:schemeClr val="bg1"/>
                </a:solidFill>
              </a:rPr>
              <a:t>!</a:t>
            </a:r>
            <a:endParaRPr lang="en-US" sz="1867" dirty="0">
              <a:solidFill>
                <a:schemeClr val="bg1"/>
              </a:solidFill>
            </a:endParaRPr>
          </a:p>
        </p:txBody>
      </p:sp>
      <p:grpSp>
        <p:nvGrpSpPr>
          <p:cNvPr id="3" name="Group 2"/>
          <p:cNvGrpSpPr/>
          <p:nvPr/>
        </p:nvGrpSpPr>
        <p:grpSpPr>
          <a:xfrm>
            <a:off x="3314422" y="1876394"/>
            <a:ext cx="5064141" cy="1536933"/>
            <a:chOff x="2485816" y="1407295"/>
            <a:chExt cx="3798106" cy="1152700"/>
          </a:xfrm>
        </p:grpSpPr>
        <p:pic>
          <p:nvPicPr>
            <p:cNvPr id="14" name="Picture 13"/>
            <p:cNvPicPr>
              <a:picLocks noChangeAspect="1"/>
            </p:cNvPicPr>
            <p:nvPr/>
          </p:nvPicPr>
          <p:blipFill>
            <a:blip r:embed="rId3"/>
            <a:stretch>
              <a:fillRect/>
            </a:stretch>
          </p:blipFill>
          <p:spPr>
            <a:xfrm>
              <a:off x="2485816" y="1407295"/>
              <a:ext cx="3456707" cy="787259"/>
            </a:xfrm>
            <a:prstGeom prst="rect">
              <a:avLst/>
            </a:prstGeom>
          </p:spPr>
        </p:pic>
        <p:sp>
          <p:nvSpPr>
            <p:cNvPr id="16" name="Title 11"/>
            <p:cNvSpPr txBox="1">
              <a:spLocks/>
            </p:cNvSpPr>
            <p:nvPr/>
          </p:nvSpPr>
          <p:spPr>
            <a:xfrm>
              <a:off x="5959457" y="1433877"/>
              <a:ext cx="324465"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733" dirty="0">
                  <a:solidFill>
                    <a:schemeClr val="bg1"/>
                  </a:solidFill>
                </a:rPr>
                <a:t>4</a:t>
              </a:r>
            </a:p>
          </p:txBody>
        </p:sp>
        <p:sp>
          <p:nvSpPr>
            <p:cNvPr id="17" name="Title 11"/>
            <p:cNvSpPr txBox="1">
              <a:spLocks/>
            </p:cNvSpPr>
            <p:nvPr/>
          </p:nvSpPr>
          <p:spPr>
            <a:xfrm>
              <a:off x="3520714" y="2173256"/>
              <a:ext cx="2563827"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200" dirty="0">
                  <a:solidFill>
                    <a:schemeClr val="bg1"/>
                  </a:solidFill>
                </a:rPr>
                <a:t>The future of apps</a:t>
              </a:r>
            </a:p>
          </p:txBody>
        </p:sp>
      </p:gr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6AED0"/>
                </a:solidFill>
              </a:rPr>
              <a:t>Agradecimientos</a:t>
            </a:r>
            <a:endParaRPr lang="en-US" dirty="0">
              <a:solidFill>
                <a:srgbClr val="06AED0"/>
              </a:solidFill>
            </a:endParaRPr>
          </a:p>
        </p:txBody>
      </p:sp>
      <p:pic>
        <p:nvPicPr>
          <p:cNvPr id="5" name="Picture 4"/>
          <p:cNvPicPr>
            <a:picLocks noChangeAspect="1"/>
          </p:cNvPicPr>
          <p:nvPr/>
        </p:nvPicPr>
        <p:blipFill>
          <a:blip r:embed="rId2"/>
          <a:stretch>
            <a:fillRect/>
          </a:stretch>
        </p:blipFill>
        <p:spPr>
          <a:xfrm>
            <a:off x="192881" y="2823800"/>
            <a:ext cx="3858453" cy="1618318"/>
          </a:xfrm>
          <a:prstGeom prst="rect">
            <a:avLst/>
          </a:prstGeom>
        </p:spPr>
      </p:pic>
      <p:pic>
        <p:nvPicPr>
          <p:cNvPr id="6" name="Picture 5"/>
          <p:cNvPicPr>
            <a:picLocks noChangeAspect="1"/>
          </p:cNvPicPr>
          <p:nvPr/>
        </p:nvPicPr>
        <p:blipFill>
          <a:blip r:embed="rId3"/>
          <a:stretch>
            <a:fillRect/>
          </a:stretch>
        </p:blipFill>
        <p:spPr>
          <a:xfrm>
            <a:off x="7586662" y="3217996"/>
            <a:ext cx="4066003" cy="844213"/>
          </a:xfrm>
          <a:prstGeom prst="rect">
            <a:avLst/>
          </a:prstGeom>
        </p:spPr>
      </p:pic>
      <p:pic>
        <p:nvPicPr>
          <p:cNvPr id="7" name="Picture 6"/>
          <p:cNvPicPr>
            <a:picLocks noChangeAspect="1"/>
          </p:cNvPicPr>
          <p:nvPr/>
        </p:nvPicPr>
        <p:blipFill>
          <a:blip r:embed="rId4"/>
          <a:stretch>
            <a:fillRect/>
          </a:stretch>
        </p:blipFill>
        <p:spPr>
          <a:xfrm>
            <a:off x="3914774" y="2649037"/>
            <a:ext cx="3671888" cy="1577243"/>
          </a:xfrm>
          <a:prstGeom prst="rect">
            <a:avLst/>
          </a:prstGeom>
        </p:spPr>
      </p:pic>
    </p:spTree>
    <p:extLst>
      <p:ext uri="{BB962C8B-B14F-4D97-AF65-F5344CB8AC3E}">
        <p14:creationId xmlns:p14="http://schemas.microsoft.com/office/powerpoint/2010/main" val="2928322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799181" y="3014689"/>
            <a:ext cx="847353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 </a:t>
            </a:r>
            <a:r>
              <a:rPr lang="en-US" sz="7646" spc="0" dirty="0" err="1" smtClean="0">
                <a:solidFill>
                  <a:schemeClr val="tx1"/>
                </a:solidFill>
              </a:rPr>
              <a:t>Preguntas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029651" y="2637470"/>
            <a:ext cx="7924247" cy="1569660"/>
          </a:xfrm>
          <a:prstGeom prst="rect">
            <a:avLst/>
          </a:prstGeom>
        </p:spPr>
        <p:txBody>
          <a:bodyPr wrap="square">
            <a:spAutoFit/>
          </a:bodyPr>
          <a:lstStyle/>
          <a:p>
            <a:pPr lvl="0" algn="ctr"/>
            <a:r>
              <a:rPr lang="en-US" sz="4800" dirty="0" err="1" smtClean="0">
                <a:solidFill>
                  <a:schemeClr val="tx1">
                    <a:lumMod val="65000"/>
                    <a:lumOff val="35000"/>
                  </a:schemeClr>
                </a:solidFill>
                <a:latin typeface="Segoe UI Light"/>
                <a:cs typeface="Segoe UI Light"/>
              </a:rPr>
              <a:t>Grupo</a:t>
            </a:r>
            <a:r>
              <a:rPr lang="en-US" sz="4800" dirty="0" smtClean="0">
                <a:solidFill>
                  <a:schemeClr val="tx1">
                    <a:lumMod val="65000"/>
                    <a:lumOff val="35000"/>
                  </a:schemeClr>
                </a:solidFill>
                <a:latin typeface="Segoe UI Light"/>
                <a:cs typeface="Segoe UI Light"/>
              </a:rPr>
              <a:t> de </a:t>
            </a:r>
            <a:r>
              <a:rPr lang="en-US" sz="4800" dirty="0" err="1" smtClean="0">
                <a:solidFill>
                  <a:srgbClr val="48B3CA"/>
                </a:solidFill>
                <a:latin typeface="Segoe UI" charset="0"/>
                <a:ea typeface="Segoe UI" charset="0"/>
                <a:cs typeface="Segoe UI" charset="0"/>
              </a:rPr>
              <a:t>desarrolladores</a:t>
            </a:r>
            <a:r>
              <a:rPr lang="en-US" sz="4800" dirty="0" smtClean="0">
                <a:solidFill>
                  <a:schemeClr val="tx1">
                    <a:lumMod val="65000"/>
                    <a:lumOff val="35000"/>
                  </a:schemeClr>
                </a:solidFill>
                <a:latin typeface="Segoe UI Light"/>
                <a:cs typeface="Segoe UI Light"/>
              </a:rPr>
              <a:t> </a:t>
            </a:r>
            <a:r>
              <a:rPr lang="en-US" sz="4800" dirty="0" smtClean="0">
                <a:solidFill>
                  <a:srgbClr val="90CA47"/>
                </a:solidFill>
                <a:latin typeface="Segoe UI" charset="0"/>
                <a:ea typeface="Segoe UI" charset="0"/>
                <a:cs typeface="Segoe UI" charset="0"/>
              </a:rPr>
              <a:t>Xamarin</a:t>
            </a:r>
            <a:r>
              <a:rPr lang="en-US" sz="4800" dirty="0">
                <a:solidFill>
                  <a:schemeClr val="tx1">
                    <a:lumMod val="75000"/>
                    <a:lumOff val="25000"/>
                  </a:schemeClr>
                </a:solidFill>
                <a:latin typeface="Segoe UI Light" charset="0"/>
                <a:ea typeface="Segoe UI" charset="0"/>
                <a:cs typeface="Segoe UI Light" charset="0"/>
              </a:rPr>
              <a:t> </a:t>
            </a:r>
            <a:r>
              <a:rPr lang="en-US" sz="4800" dirty="0" smtClean="0">
                <a:solidFill>
                  <a:schemeClr val="tx1">
                    <a:lumMod val="65000"/>
                    <a:lumOff val="35000"/>
                  </a:schemeClr>
                </a:solidFill>
                <a:latin typeface="Segoe UI Light"/>
                <a:cs typeface="Segoe UI Light"/>
              </a:rPr>
              <a:t>de </a:t>
            </a:r>
            <a:r>
              <a:rPr lang="en-US" sz="4800" dirty="0" smtClean="0">
                <a:solidFill>
                  <a:srgbClr val="9377CE"/>
                </a:solidFill>
                <a:latin typeface="Segoe UI" charset="0"/>
                <a:cs typeface="Segoe UI" charset="0"/>
              </a:rPr>
              <a:t>Sevilla</a:t>
            </a:r>
            <a:endParaRPr lang="en-US" sz="48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SVQXDG</a:t>
            </a:r>
            <a:endParaRPr lang="en-US" dirty="0">
              <a:solidFill>
                <a:srgbClr val="06AED0"/>
              </a:solidFill>
            </a:endParaRP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solidFill>
                  <a:srgbClr val="06AED0"/>
                </a:solidFill>
              </a:rPr>
              <a:t>Xamarin </a:t>
            </a:r>
          </a:p>
        </p:txBody>
      </p:sp>
      <p:grpSp>
        <p:nvGrpSpPr>
          <p:cNvPr id="16" name="Group 15"/>
          <p:cNvGrpSpPr/>
          <p:nvPr/>
        </p:nvGrpSpPr>
        <p:grpSpPr>
          <a:xfrm>
            <a:off x="887731" y="2369841"/>
            <a:ext cx="3388306" cy="1126224"/>
            <a:chOff x="905531" y="2416864"/>
            <a:chExt cx="3456249" cy="1148807"/>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5531" y="2416864"/>
              <a:ext cx="3456249" cy="1145142"/>
            </a:xfrm>
            <a:prstGeom prst="rect">
              <a:avLst/>
            </a:prstGeom>
            <a:effectLst>
              <a:outerShdw blurRad="50800" dist="38100" dir="5400000" algn="t" rotWithShape="0">
                <a:prstClr val="black">
                  <a:alpha val="20000"/>
                </a:prstClr>
              </a:outerShdw>
            </a:effectLst>
          </p:spPr>
        </p:pic>
        <p:sp>
          <p:nvSpPr>
            <p:cNvPr id="8" name="TextBox 7"/>
            <p:cNvSpPr txBox="1"/>
            <p:nvPr/>
          </p:nvSpPr>
          <p:spPr>
            <a:xfrm>
              <a:off x="917655" y="3072716"/>
              <a:ext cx="3424818"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BUILD</a:t>
              </a:r>
              <a:endParaRPr lang="en-US" sz="1372" b="1" dirty="0">
                <a:solidFill>
                  <a:srgbClr val="FFFFFF"/>
                </a:solidFill>
              </a:endParaRPr>
            </a:p>
          </p:txBody>
        </p:sp>
      </p:grpSp>
      <p:grpSp>
        <p:nvGrpSpPr>
          <p:cNvPr id="12" name="Group 11"/>
          <p:cNvGrpSpPr/>
          <p:nvPr/>
        </p:nvGrpSpPr>
        <p:grpSpPr>
          <a:xfrm>
            <a:off x="4391641" y="2369839"/>
            <a:ext cx="3592421" cy="1131039"/>
            <a:chOff x="4479701" y="2416862"/>
            <a:chExt cx="3664457" cy="1153719"/>
          </a:xfrm>
        </p:grpSpPr>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79701" y="2416862"/>
              <a:ext cx="3664457" cy="1145143"/>
            </a:xfrm>
            <a:prstGeom prst="rect">
              <a:avLst/>
            </a:prstGeom>
            <a:effectLst>
              <a:outerShdw blurRad="50800" dist="38100" dir="5400000" algn="t" rotWithShape="0">
                <a:prstClr val="black">
                  <a:alpha val="20000"/>
                </a:prstClr>
              </a:outerShdw>
            </a:effectLst>
          </p:spPr>
        </p:pic>
        <p:sp>
          <p:nvSpPr>
            <p:cNvPr id="9" name="TextBox 8"/>
            <p:cNvSpPr txBox="1"/>
            <p:nvPr/>
          </p:nvSpPr>
          <p:spPr>
            <a:xfrm>
              <a:off x="4486679" y="3077626"/>
              <a:ext cx="3641119"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TEST</a:t>
              </a:r>
            </a:p>
          </p:txBody>
        </p:sp>
      </p:grpSp>
      <p:grpSp>
        <p:nvGrpSpPr>
          <p:cNvPr id="14" name="Group 13"/>
          <p:cNvGrpSpPr/>
          <p:nvPr/>
        </p:nvGrpSpPr>
        <p:grpSpPr>
          <a:xfrm>
            <a:off x="8099665" y="2369841"/>
            <a:ext cx="3204603" cy="1122632"/>
            <a:chOff x="8262080" y="2416864"/>
            <a:chExt cx="3268862" cy="1145143"/>
          </a:xfrm>
        </p:grpSpPr>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262080" y="2416864"/>
              <a:ext cx="3268862" cy="1145143"/>
            </a:xfrm>
            <a:prstGeom prst="rect">
              <a:avLst/>
            </a:prstGeom>
            <a:effectLst>
              <a:outerShdw blurRad="50800" dist="38100" dir="5400000" algn="t" rotWithShape="0">
                <a:prstClr val="black">
                  <a:alpha val="20000"/>
                </a:prstClr>
              </a:outerShdw>
            </a:effectLst>
          </p:spPr>
        </p:pic>
        <p:sp>
          <p:nvSpPr>
            <p:cNvPr id="10" name="TextBox 9"/>
            <p:cNvSpPr txBox="1"/>
            <p:nvPr/>
          </p:nvSpPr>
          <p:spPr>
            <a:xfrm>
              <a:off x="8293313" y="3066149"/>
              <a:ext cx="3226532"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MONITOR</a:t>
              </a:r>
            </a:p>
          </p:txBody>
        </p:sp>
      </p:grpSp>
      <p:grpSp>
        <p:nvGrpSpPr>
          <p:cNvPr id="15" name="Group 14"/>
          <p:cNvGrpSpPr/>
          <p:nvPr/>
        </p:nvGrpSpPr>
        <p:grpSpPr>
          <a:xfrm>
            <a:off x="3840530" y="4491820"/>
            <a:ext cx="4510938" cy="1122632"/>
            <a:chOff x="3917540" y="4581390"/>
            <a:chExt cx="4601392" cy="1145142"/>
          </a:xfrm>
        </p:grpSpPr>
        <p:pic>
          <p:nvPicPr>
            <p:cNvPr id="6" name="Picture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917540" y="4581390"/>
              <a:ext cx="4601392" cy="1145142"/>
            </a:xfrm>
            <a:prstGeom prst="rect">
              <a:avLst/>
            </a:prstGeom>
            <a:noFill/>
            <a:effectLst>
              <a:outerShdw blurRad="50800" dist="38100" dir="5400000" algn="t" rotWithShape="0">
                <a:prstClr val="black">
                  <a:alpha val="20000"/>
                </a:prstClr>
              </a:outerShdw>
            </a:effectLst>
          </p:spPr>
        </p:pic>
        <p:sp>
          <p:nvSpPr>
            <p:cNvPr id="11" name="TextBox 10"/>
            <p:cNvSpPr txBox="1"/>
            <p:nvPr/>
          </p:nvSpPr>
          <p:spPr>
            <a:xfrm>
              <a:off x="3931180" y="5226056"/>
              <a:ext cx="4565320"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smtClean="0">
                  <a:solidFill>
                    <a:srgbClr val="FFFFFF"/>
                  </a:solidFill>
                </a:rPr>
                <a:t>ACCELERATE</a:t>
              </a:r>
              <a:endParaRPr lang="en-US" sz="1372" b="1" dirty="0" err="1">
                <a:solidFill>
                  <a:srgbClr val="FFFFFF"/>
                </a:solidFill>
              </a:endParaRPr>
            </a:p>
          </p:txBody>
        </p:sp>
      </p:grpSp>
      <p:grpSp>
        <p:nvGrpSpPr>
          <p:cNvPr id="27" name="Group 26"/>
          <p:cNvGrpSpPr/>
          <p:nvPr/>
        </p:nvGrpSpPr>
        <p:grpSpPr>
          <a:xfrm>
            <a:off x="2437346" y="3661790"/>
            <a:ext cx="7311083" cy="699757"/>
            <a:chOff x="2486219" y="3723956"/>
            <a:chExt cx="7457685" cy="713789"/>
          </a:xfrm>
        </p:grpSpPr>
        <p:grpSp>
          <p:nvGrpSpPr>
            <p:cNvPr id="26" name="Group 25"/>
            <p:cNvGrpSpPr/>
            <p:nvPr/>
          </p:nvGrpSpPr>
          <p:grpSpPr>
            <a:xfrm>
              <a:off x="2486219" y="3723956"/>
              <a:ext cx="7457685" cy="713789"/>
              <a:chOff x="2486219" y="3723956"/>
              <a:chExt cx="7457685" cy="713789"/>
            </a:xfrm>
          </p:grpSpPr>
          <p:sp>
            <p:nvSpPr>
              <p:cNvPr id="7" name="Oval 6"/>
              <p:cNvSpPr/>
              <p:nvPr/>
            </p:nvSpPr>
            <p:spPr bwMode="auto">
              <a:xfrm>
                <a:off x="2486219" y="3723956"/>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75186" y="3736438"/>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857801" y="3727395"/>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6176907" y="4351642"/>
                <a:ext cx="86103" cy="86103"/>
              </a:xfrm>
              <a:prstGeom prst="ellipse">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1" name="Elbow Connector 20"/>
            <p:cNvCxnSpPr>
              <a:stCxn id="7" idx="4"/>
              <a:endCxn id="18" idx="4"/>
            </p:cNvCxnSpPr>
            <p:nvPr/>
          </p:nvCxnSpPr>
          <p:spPr>
            <a:xfrm rot="16200000" flipH="1">
              <a:off x="6213343" y="125987"/>
              <a:ext cx="3439" cy="7371582"/>
            </a:xfrm>
            <a:prstGeom prst="bentConnector3">
              <a:avLst>
                <a:gd name="adj1" fmla="val 6747281"/>
              </a:avLst>
            </a:prstGeom>
            <a:ln w="12700" cmpd="sng">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4"/>
              <a:endCxn id="19" idx="0"/>
            </p:cNvCxnSpPr>
            <p:nvPr/>
          </p:nvCxnSpPr>
          <p:spPr>
            <a:xfrm>
              <a:off x="6218238" y="3822541"/>
              <a:ext cx="1721" cy="529101"/>
            </a:xfrm>
            <a:prstGeom prst="line">
              <a:avLst/>
            </a:prstGeom>
            <a:ln w="12700" cmpd="sng">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1148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533275"/>
          </a:xfrm>
        </p:spPr>
        <p:txBody>
          <a:bodyPr/>
          <a:lstStyle/>
          <a:p>
            <a:pPr>
              <a:lnSpc>
                <a:spcPct val="100000"/>
              </a:lnSpc>
            </a:pPr>
            <a:r>
              <a:rPr lang="pt-BR" sz="3200" dirty="0" smtClean="0"/>
              <a:t>10 marzo: Evento Xamarin, notificaciones, animaciones y mucho más.</a:t>
            </a:r>
          </a:p>
          <a:p>
            <a:pPr>
              <a:lnSpc>
                <a:spcPct val="100000"/>
              </a:lnSpc>
            </a:pPr>
            <a:r>
              <a:rPr lang="pt-BR" sz="3200" dirty="0" smtClean="0"/>
              <a:t>06 de Abril: Quedada.</a:t>
            </a:r>
          </a:p>
          <a:p>
            <a:pPr>
              <a:lnSpc>
                <a:spcPct val="100000"/>
              </a:lnSpc>
            </a:pPr>
            <a:r>
              <a:rPr lang="pt-BR" sz="3200" dirty="0" smtClean="0"/>
              <a:t>04 de Mayo: Quedada.</a:t>
            </a:r>
          </a:p>
          <a:p>
            <a:pPr>
              <a:lnSpc>
                <a:spcPct val="100000"/>
              </a:lnSpc>
            </a:pPr>
            <a:r>
              <a:rPr lang="pt-BR" sz="3200" dirty="0" smtClean="0"/>
              <a:t>19 Mayo: Xamarin Revolve 2016.</a:t>
            </a:r>
          </a:p>
          <a:p>
            <a:pPr>
              <a:lnSpc>
                <a:spcPct val="100000"/>
              </a:lnSpc>
            </a:pPr>
            <a:endParaRPr lang="en-US" sz="3200" dirty="0"/>
          </a:p>
        </p:txBody>
      </p:sp>
      <p:sp>
        <p:nvSpPr>
          <p:cNvPr id="2" name="Title 1"/>
          <p:cNvSpPr>
            <a:spLocks noGrp="1"/>
          </p:cNvSpPr>
          <p:nvPr>
            <p:ph type="title"/>
          </p:nvPr>
        </p:nvSpPr>
        <p:spPr/>
        <p:txBody>
          <a:bodyPr/>
          <a:lstStyle/>
          <a:p>
            <a:r>
              <a:rPr lang="en-US" dirty="0" smtClean="0">
                <a:solidFill>
                  <a:srgbClr val="06AED0"/>
                </a:solidFill>
              </a:rPr>
              <a:t>Un NO </a:t>
            </a:r>
            <a:r>
              <a:rPr lang="en-US" dirty="0" err="1" smtClean="0">
                <a:solidFill>
                  <a:srgbClr val="06AED0"/>
                </a:solidFill>
              </a:rPr>
              <a:t>parar</a:t>
            </a:r>
            <a:r>
              <a:rPr lang="en-US" dirty="0" smtClean="0">
                <a:solidFill>
                  <a:srgbClr val="06AED0"/>
                </a:solidFill>
              </a:rPr>
              <a:t>!</a:t>
            </a:r>
            <a:endParaRPr lang="en-US" dirty="0">
              <a:solidFill>
                <a:srgbClr val="06AED0"/>
              </a:solidFill>
            </a:endParaRPr>
          </a:p>
        </p:txBody>
      </p:sp>
    </p:spTree>
    <p:extLst>
      <p:ext uri="{BB962C8B-B14F-4D97-AF65-F5344CB8AC3E}">
        <p14:creationId xmlns:p14="http://schemas.microsoft.com/office/powerpoint/2010/main" val="3740761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124206"/>
          </a:xfrm>
        </p:spPr>
        <p:txBody>
          <a:bodyPr/>
          <a:lstStyle/>
          <a:p>
            <a:pPr>
              <a:lnSpc>
                <a:spcPct val="100000"/>
              </a:lnSpc>
            </a:pPr>
            <a:r>
              <a:rPr lang="pt-BR" sz="3200" dirty="0"/>
              <a:t>17:00h - 17:05h: Bienvenida</a:t>
            </a:r>
            <a:r>
              <a:rPr lang="pt-BR" sz="3200" dirty="0" smtClean="0"/>
              <a:t>!</a:t>
            </a:r>
            <a:endParaRPr lang="pt-BR" sz="3200" dirty="0"/>
          </a:p>
          <a:p>
            <a:pPr>
              <a:lnSpc>
                <a:spcPct val="100000"/>
              </a:lnSpc>
            </a:pPr>
            <a:r>
              <a:rPr lang="pt-BR" sz="3200" dirty="0" smtClean="0"/>
              <a:t>17:05h </a:t>
            </a:r>
            <a:r>
              <a:rPr lang="pt-BR" sz="3200" dirty="0"/>
              <a:t>- 17:50h: Novedades en Xamarin </a:t>
            </a:r>
            <a:r>
              <a:rPr lang="pt-BR" sz="3200" dirty="0" smtClean="0"/>
              <a:t>4 por Javier Suárez</a:t>
            </a:r>
            <a:endParaRPr lang="pt-BR" sz="3200" dirty="0"/>
          </a:p>
          <a:p>
            <a:pPr>
              <a:lnSpc>
                <a:spcPct val="100000"/>
              </a:lnSpc>
            </a:pPr>
            <a:r>
              <a:rPr lang="pt-BR" sz="3200" dirty="0" smtClean="0"/>
              <a:t>17:55h </a:t>
            </a:r>
            <a:r>
              <a:rPr lang="pt-BR" sz="3200" dirty="0"/>
              <a:t>- 18:40h: Xamarin Forms </a:t>
            </a:r>
            <a:r>
              <a:rPr lang="pt-BR" sz="3200" dirty="0" smtClean="0"/>
              <a:t>2.0 por Josué Yeray</a:t>
            </a:r>
            <a:endParaRPr lang="pt-BR" sz="3200" dirty="0"/>
          </a:p>
          <a:p>
            <a:pPr>
              <a:lnSpc>
                <a:spcPct val="100000"/>
              </a:lnSpc>
            </a:pPr>
            <a:r>
              <a:rPr lang="pt-BR" sz="3200" dirty="0" smtClean="0"/>
              <a:t>18:45h </a:t>
            </a:r>
            <a:r>
              <a:rPr lang="pt-BR" sz="3200" dirty="0"/>
              <a:t>- 19:20h:  Xamarin Test Recorder y Xamarin Test </a:t>
            </a:r>
            <a:r>
              <a:rPr lang="pt-BR" sz="3200" dirty="0" smtClean="0"/>
              <a:t>Cloud por Marcos Cobeña</a:t>
            </a:r>
            <a:endParaRPr lang="pt-BR" sz="3200" dirty="0"/>
          </a:p>
          <a:p>
            <a:pPr>
              <a:lnSpc>
                <a:spcPct val="100000"/>
              </a:lnSpc>
            </a:pPr>
            <a:r>
              <a:rPr lang="pt-BR" sz="3200" dirty="0" smtClean="0"/>
              <a:t>19:25h </a:t>
            </a:r>
            <a:r>
              <a:rPr lang="pt-BR" sz="3200" dirty="0"/>
              <a:t>- 19:35h: El Gorilla Preguntón (Sorteo de regalos</a:t>
            </a:r>
            <a:r>
              <a:rPr lang="pt-BR" sz="3200" dirty="0" smtClean="0"/>
              <a:t>)</a:t>
            </a:r>
            <a:endParaRPr lang="pt-BR" sz="3200" dirty="0"/>
          </a:p>
          <a:p>
            <a:pPr>
              <a:lnSpc>
                <a:spcPct val="100000"/>
              </a:lnSpc>
            </a:pPr>
            <a:r>
              <a:rPr lang="pt-BR" sz="3200" dirty="0" smtClean="0"/>
              <a:t>19:35h </a:t>
            </a:r>
            <a:r>
              <a:rPr lang="pt-BR" sz="3200" dirty="0"/>
              <a:t>- 20:00h Networking </a:t>
            </a:r>
            <a:endParaRPr lang="en-US" sz="3200" dirty="0"/>
          </a:p>
        </p:txBody>
      </p:sp>
      <p:sp>
        <p:nvSpPr>
          <p:cNvPr id="2" name="Title 1"/>
          <p:cNvSpPr>
            <a:spLocks noGrp="1"/>
          </p:cNvSpPr>
          <p:nvPr>
            <p:ph type="title"/>
          </p:nvPr>
        </p:nvSpPr>
        <p:spPr/>
        <p:txBody>
          <a:bodyPr/>
          <a:lstStyle/>
          <a:p>
            <a:r>
              <a:rPr lang="en-US" dirty="0" smtClean="0">
                <a:solidFill>
                  <a:srgbClr val="06AED0"/>
                </a:solidFill>
              </a:rPr>
              <a:t>Pero </a:t>
            </a:r>
            <a:r>
              <a:rPr lang="en-US" dirty="0" err="1" smtClean="0">
                <a:solidFill>
                  <a:srgbClr val="06AED0"/>
                </a:solidFill>
              </a:rPr>
              <a:t>centrémonos</a:t>
            </a:r>
            <a:r>
              <a:rPr lang="en-US" dirty="0" smtClean="0">
                <a:solidFill>
                  <a:srgbClr val="06AED0"/>
                </a:solidFill>
              </a:rPr>
              <a:t> </a:t>
            </a:r>
            <a:r>
              <a:rPr lang="en-US" dirty="0" err="1" smtClean="0">
                <a:solidFill>
                  <a:srgbClr val="06AED0"/>
                </a:solidFill>
              </a:rPr>
              <a:t>en</a:t>
            </a:r>
            <a:r>
              <a:rPr lang="en-US" dirty="0" smtClean="0">
                <a:solidFill>
                  <a:srgbClr val="06AED0"/>
                </a:solidFill>
              </a:rPr>
              <a:t> hoy, Xamarin 4 Party!</a:t>
            </a:r>
            <a:endParaRPr lang="en-US" dirty="0">
              <a:solidFill>
                <a:srgbClr val="06AED0"/>
              </a:solidFill>
            </a:endParaRPr>
          </a:p>
        </p:txBody>
      </p:sp>
    </p:spTree>
    <p:extLst>
      <p:ext uri="{BB962C8B-B14F-4D97-AF65-F5344CB8AC3E}">
        <p14:creationId xmlns:p14="http://schemas.microsoft.com/office/powerpoint/2010/main" val="718175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449901"/>
          </a:xfrm>
        </p:spPr>
        <p:txBody>
          <a:bodyPr/>
          <a:lstStyle/>
          <a:p>
            <a:pPr>
              <a:lnSpc>
                <a:spcPct val="100000"/>
              </a:lnSpc>
            </a:pPr>
            <a:r>
              <a:rPr lang="pt-BR" sz="3200" dirty="0" smtClean="0"/>
              <a:t>Javier Suárez  @jsuarezruiz</a:t>
            </a:r>
          </a:p>
          <a:p>
            <a:pPr>
              <a:lnSpc>
                <a:spcPct val="100000"/>
              </a:lnSpc>
            </a:pPr>
            <a:r>
              <a:rPr lang="pt-BR" sz="3200" dirty="0" smtClean="0"/>
              <a:t>Josué Yeray @josueyeray</a:t>
            </a:r>
          </a:p>
          <a:p>
            <a:pPr>
              <a:lnSpc>
                <a:spcPct val="100000"/>
              </a:lnSpc>
            </a:pPr>
            <a:r>
              <a:rPr lang="pt-BR" sz="3200" dirty="0" smtClean="0"/>
              <a:t>Marcos Cobeña @cobenamarcos</a:t>
            </a:r>
          </a:p>
          <a:p>
            <a:pPr>
              <a:lnSpc>
                <a:spcPct val="100000"/>
              </a:lnSpc>
            </a:pPr>
            <a:endParaRPr lang="en-US" sz="3200" dirty="0"/>
          </a:p>
        </p:txBody>
      </p:sp>
      <p:sp>
        <p:nvSpPr>
          <p:cNvPr id="2" name="Title 1"/>
          <p:cNvSpPr>
            <a:spLocks noGrp="1"/>
          </p:cNvSpPr>
          <p:nvPr>
            <p:ph type="title"/>
          </p:nvPr>
        </p:nvSpPr>
        <p:spPr/>
        <p:txBody>
          <a:bodyPr/>
          <a:lstStyle/>
          <a:p>
            <a:r>
              <a:rPr lang="en-US" dirty="0" err="1" smtClean="0">
                <a:solidFill>
                  <a:srgbClr val="06AED0"/>
                </a:solidFill>
              </a:rPr>
              <a:t>Ponentes</a:t>
            </a:r>
            <a:endParaRPr lang="en-US" dirty="0">
              <a:solidFill>
                <a:srgbClr val="06AED0"/>
              </a:solidFill>
            </a:endParaRPr>
          </a:p>
        </p:txBody>
      </p:sp>
    </p:spTree>
    <p:extLst>
      <p:ext uri="{BB962C8B-B14F-4D97-AF65-F5344CB8AC3E}">
        <p14:creationId xmlns:p14="http://schemas.microsoft.com/office/powerpoint/2010/main" val="278480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89739" cy="6858000"/>
          </a:xfrm>
          <a:prstGeom prst="rect">
            <a:avLst/>
          </a:prstGeom>
        </p:spPr>
      </p:pic>
      <p:sp>
        <p:nvSpPr>
          <p:cNvPr id="7" name="TextBox 6"/>
          <p:cNvSpPr txBox="1"/>
          <p:nvPr/>
        </p:nvSpPr>
        <p:spPr>
          <a:xfrm>
            <a:off x="0" y="292893"/>
            <a:ext cx="5395644" cy="904863"/>
          </a:xfrm>
          <a:prstGeom prst="rect">
            <a:avLst/>
          </a:prstGeom>
          <a:solidFill>
            <a:schemeClr val="accent2"/>
          </a:solidFill>
          <a:ln>
            <a:noFill/>
          </a:ln>
        </p:spPr>
        <p:txBody>
          <a:bodyPr wrap="none" lIns="182880" tIns="146304" rIns="182880" bIns="146304" rtlCol="0">
            <a:spAutoFit/>
          </a:bodyPr>
          <a:lstStyle/>
          <a:p>
            <a:pPr>
              <a:lnSpc>
                <a:spcPct val="90000"/>
              </a:lnSpc>
              <a:spcAft>
                <a:spcPts val="600"/>
              </a:spcAft>
            </a:pPr>
            <a:r>
              <a:rPr lang="es-ES" sz="4400" dirty="0" smtClean="0">
                <a:solidFill>
                  <a:schemeClr val="bg1"/>
                </a:solidFill>
              </a:rPr>
              <a:t>Regalos y sorpresas</a:t>
            </a:r>
          </a:p>
        </p:txBody>
      </p:sp>
    </p:spTree>
    <p:extLst>
      <p:ext uri="{BB962C8B-B14F-4D97-AF65-F5344CB8AC3E}">
        <p14:creationId xmlns:p14="http://schemas.microsoft.com/office/powerpoint/2010/main" val="3672057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6858000" cy="6858000"/>
          </a:xfrm>
          <a:prstGeom prst="rect">
            <a:avLst/>
          </a:prstGeom>
        </p:spPr>
      </p:pic>
      <p:sp>
        <p:nvSpPr>
          <p:cNvPr id="4" name="Title 1"/>
          <p:cNvSpPr>
            <a:spLocks noGrp="1"/>
          </p:cNvSpPr>
          <p:nvPr>
            <p:ph type="title"/>
          </p:nvPr>
        </p:nvSpPr>
        <p:spPr>
          <a:xfrm>
            <a:off x="6986587" y="289957"/>
            <a:ext cx="4938493" cy="899537"/>
          </a:xfrm>
        </p:spPr>
        <p:txBody>
          <a:bodyPr/>
          <a:lstStyle/>
          <a:p>
            <a:r>
              <a:rPr lang="en-US" dirty="0" err="1" smtClean="0">
                <a:solidFill>
                  <a:srgbClr val="06AED0"/>
                </a:solidFill>
              </a:rPr>
              <a:t>Tarta</a:t>
            </a:r>
            <a:r>
              <a:rPr lang="en-US" dirty="0" smtClean="0">
                <a:solidFill>
                  <a:srgbClr val="06AED0"/>
                </a:solidFill>
              </a:rPr>
              <a:t>! </a:t>
            </a:r>
            <a:endParaRPr lang="en-US" dirty="0">
              <a:solidFill>
                <a:srgbClr val="06AED0"/>
              </a:solidFill>
            </a:endParaRPr>
          </a:p>
        </p:txBody>
      </p:sp>
      <p:sp>
        <p:nvSpPr>
          <p:cNvPr id="8" name="Text Placeholder 3"/>
          <p:cNvSpPr>
            <a:spLocks noGrp="1"/>
          </p:cNvSpPr>
          <p:nvPr>
            <p:ph type="body" sz="quarter" idx="10"/>
          </p:nvPr>
        </p:nvSpPr>
        <p:spPr>
          <a:xfrm>
            <a:off x="6986587" y="1189177"/>
            <a:ext cx="4936175" cy="3730252"/>
          </a:xfrm>
        </p:spPr>
        <p:txBody>
          <a:bodyPr/>
          <a:lstStyle/>
          <a:p>
            <a:pPr marL="0" indent="0">
              <a:lnSpc>
                <a:spcPct val="100000"/>
              </a:lnSpc>
              <a:buNone/>
            </a:pPr>
            <a:r>
              <a:rPr lang="en-US" sz="3200" dirty="0" smtClean="0"/>
              <a:t>Toda </a:t>
            </a:r>
            <a:r>
              <a:rPr lang="en-US" sz="3200" dirty="0" err="1" smtClean="0"/>
              <a:t>celebración</a:t>
            </a:r>
            <a:r>
              <a:rPr lang="en-US" sz="3200" dirty="0" smtClean="0"/>
              <a:t> que se </a:t>
            </a:r>
            <a:r>
              <a:rPr lang="en-US" sz="3200" dirty="0" err="1" smtClean="0"/>
              <a:t>precie</a:t>
            </a:r>
            <a:r>
              <a:rPr lang="en-US" sz="3200" dirty="0" smtClean="0"/>
              <a:t>…</a:t>
            </a:r>
            <a:r>
              <a:rPr lang="en-US" sz="3200" dirty="0" err="1" smtClean="0"/>
              <a:t>tiene</a:t>
            </a:r>
            <a:r>
              <a:rPr lang="en-US" sz="3200" dirty="0" smtClean="0"/>
              <a:t> </a:t>
            </a:r>
            <a:r>
              <a:rPr lang="en-US" sz="3200" dirty="0" err="1" smtClean="0"/>
              <a:t>tarta</a:t>
            </a:r>
            <a:r>
              <a:rPr lang="en-US" sz="3200" dirty="0" smtClean="0"/>
              <a:t>!</a:t>
            </a:r>
          </a:p>
          <a:p>
            <a:pPr marL="0" indent="0">
              <a:lnSpc>
                <a:spcPct val="100000"/>
              </a:lnSpc>
              <a:buNone/>
            </a:pPr>
            <a:r>
              <a:rPr lang="en-US" sz="3200" dirty="0" smtClean="0"/>
              <a:t>No </a:t>
            </a:r>
            <a:r>
              <a:rPr lang="en-US" sz="3200" dirty="0" err="1" smtClean="0"/>
              <a:t>seremos</a:t>
            </a:r>
            <a:r>
              <a:rPr lang="en-US" sz="3200" dirty="0" smtClean="0"/>
              <a:t> </a:t>
            </a:r>
            <a:r>
              <a:rPr lang="en-US" sz="3200" dirty="0" err="1" smtClean="0"/>
              <a:t>menos</a:t>
            </a:r>
            <a:r>
              <a:rPr lang="en-US" sz="3200" dirty="0" smtClean="0"/>
              <a:t>. </a:t>
            </a:r>
            <a:r>
              <a:rPr lang="en-US" sz="3200" dirty="0" err="1" smtClean="0"/>
              <a:t>Tendremos</a:t>
            </a:r>
            <a:r>
              <a:rPr lang="en-US" sz="3200" dirty="0" smtClean="0"/>
              <a:t> </a:t>
            </a:r>
            <a:r>
              <a:rPr lang="en-US" sz="3200" dirty="0" err="1" smtClean="0"/>
              <a:t>tarta</a:t>
            </a:r>
            <a:r>
              <a:rPr lang="en-US" sz="3200" dirty="0" smtClean="0"/>
              <a:t> de </a:t>
            </a:r>
            <a:r>
              <a:rPr lang="en-US" sz="3200" dirty="0" err="1" smtClean="0"/>
              <a:t>celebración</a:t>
            </a:r>
            <a:r>
              <a:rPr lang="en-US" sz="3200" dirty="0" smtClean="0"/>
              <a:t> que </a:t>
            </a:r>
            <a:r>
              <a:rPr lang="en-US" sz="3200" dirty="0" err="1" smtClean="0"/>
              <a:t>compartiremos</a:t>
            </a:r>
            <a:r>
              <a:rPr lang="en-US" sz="3200" dirty="0" smtClean="0"/>
              <a:t> entre </a:t>
            </a:r>
            <a:r>
              <a:rPr lang="en-US" sz="3200" dirty="0" err="1" smtClean="0"/>
              <a:t>todos</a:t>
            </a:r>
            <a:r>
              <a:rPr lang="en-US" sz="3200" dirty="0" smtClean="0"/>
              <a:t>.</a:t>
            </a:r>
            <a:endParaRPr lang="en-US" sz="3200" dirty="0"/>
          </a:p>
        </p:txBody>
      </p:sp>
    </p:spTree>
    <p:extLst>
      <p:ext uri="{BB962C8B-B14F-4D97-AF65-F5344CB8AC3E}">
        <p14:creationId xmlns:p14="http://schemas.microsoft.com/office/powerpoint/2010/main" val="3222965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813343" y="2828959"/>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367">
              <a:lnSpc>
                <a:spcPct val="60000"/>
              </a:lnSpc>
              <a:buClr>
                <a:srgbClr val="FFFFFF"/>
              </a:buClr>
              <a:buSzPct val="90000"/>
            </a:pPr>
            <a:r>
              <a:rPr lang="en-US" sz="6600" spc="0" dirty="0" smtClean="0">
                <a:solidFill>
                  <a:schemeClr val="tx1"/>
                </a:solidFill>
              </a:rPr>
              <a:t>#Xamarin4Party</a:t>
            </a:r>
            <a:endParaRPr lang="en-US" sz="6600"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33365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2149</TotalTime>
  <Words>446</Words>
  <Application>Microsoft Office PowerPoint</Application>
  <PresentationFormat>Widescreen</PresentationFormat>
  <Paragraphs>48</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Segoe UI</vt:lpstr>
      <vt:lpstr>Segoe UI Light</vt:lpstr>
      <vt:lpstr>XamarinTemplate</vt:lpstr>
      <vt:lpstr>PowerPoint Presentation</vt:lpstr>
      <vt:lpstr>SVQXDG</vt:lpstr>
      <vt:lpstr>Xamarin </vt:lpstr>
      <vt:lpstr>Un NO parar!</vt:lpstr>
      <vt:lpstr>Pero centrémonos en hoy, Xamarin 4 Party!</vt:lpstr>
      <vt:lpstr>Ponentes</vt:lpstr>
      <vt:lpstr>PowerPoint Presentation</vt:lpstr>
      <vt:lpstr>Tarta! </vt:lpstr>
      <vt:lpstr>PowerPoint Presentation</vt:lpstr>
      <vt:lpstr>Agradecimientos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146</cp:revision>
  <dcterms:created xsi:type="dcterms:W3CDTF">2015-05-05T21:43:30Z</dcterms:created>
  <dcterms:modified xsi:type="dcterms:W3CDTF">2016-01-26T15:14:54Z</dcterms:modified>
</cp:coreProperties>
</file>