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9"/>
  </p:notesMasterIdLst>
  <p:sldIdLst>
    <p:sldId id="443" r:id="rId2"/>
    <p:sldId id="444" r:id="rId3"/>
    <p:sldId id="451" r:id="rId4"/>
    <p:sldId id="442" r:id="rId5"/>
    <p:sldId id="424" r:id="rId6"/>
    <p:sldId id="425" r:id="rId7"/>
    <p:sldId id="426" r:id="rId8"/>
    <p:sldId id="428" r:id="rId9"/>
    <p:sldId id="429" r:id="rId10"/>
    <p:sldId id="445" r:id="rId11"/>
    <p:sldId id="437" r:id="rId12"/>
    <p:sldId id="438" r:id="rId13"/>
    <p:sldId id="439" r:id="rId14"/>
    <p:sldId id="440" r:id="rId15"/>
    <p:sldId id="441" r:id="rId16"/>
    <p:sldId id="368" r:id="rId17"/>
    <p:sldId id="416" r:id="rId18"/>
    <p:sldId id="417" r:id="rId19"/>
    <p:sldId id="418" r:id="rId20"/>
    <p:sldId id="419" r:id="rId21"/>
    <p:sldId id="420" r:id="rId22"/>
    <p:sldId id="421" r:id="rId23"/>
    <p:sldId id="446" r:id="rId24"/>
    <p:sldId id="434" r:id="rId25"/>
    <p:sldId id="435" r:id="rId26"/>
    <p:sldId id="436" r:id="rId27"/>
    <p:sldId id="447" r:id="rId28"/>
    <p:sldId id="430" r:id="rId29"/>
    <p:sldId id="431" r:id="rId30"/>
    <p:sldId id="432" r:id="rId31"/>
    <p:sldId id="433" r:id="rId32"/>
    <p:sldId id="448" r:id="rId33"/>
    <p:sldId id="449" r:id="rId34"/>
    <p:sldId id="450" r:id="rId35"/>
    <p:sldId id="422" r:id="rId36"/>
    <p:sldId id="423" r:id="rId37"/>
    <p:sldId id="3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4B3CF4C-2C45-4BDE-B5CA-52BFF3C28F04}">
          <p14:sldIdLst>
            <p14:sldId id="443"/>
            <p14:sldId id="444"/>
            <p14:sldId id="451"/>
          </p14:sldIdLst>
        </p14:section>
        <p14:section name=".NET 2015" id="{3135C010-6568-4341-9B7B-621F2D706E6E}">
          <p14:sldIdLst>
            <p14:sldId id="442"/>
            <p14:sldId id="424"/>
            <p14:sldId id="425"/>
            <p14:sldId id="426"/>
            <p14:sldId id="428"/>
            <p14:sldId id="429"/>
          </p14:sldIdLst>
        </p14:section>
        <p14:section name=".NET Native" id="{EB4B2CD9-838E-41BA-BB8C-E65BC7C99DE2}">
          <p14:sldIdLst>
            <p14:sldId id="445"/>
            <p14:sldId id="437"/>
            <p14:sldId id="438"/>
            <p14:sldId id="439"/>
            <p14:sldId id="440"/>
            <p14:sldId id="441"/>
          </p14:sldIdLst>
        </p14:section>
        <p14:section name="ASP.net" id="{A9E693B4-448E-4FEA-BB54-812C8E586BC1}">
          <p14:sldIdLst>
            <p14:sldId id="368"/>
            <p14:sldId id="416"/>
            <p14:sldId id="417"/>
            <p14:sldId id="418"/>
            <p14:sldId id="419"/>
            <p14:sldId id="420"/>
            <p14:sldId id="421"/>
          </p14:sldIdLst>
        </p14:section>
        <p14:section name="Azure" id="{4409E4F6-19B4-49AA-8562-2EF2135387D0}">
          <p14:sldIdLst>
            <p14:sldId id="446"/>
            <p14:sldId id="434"/>
            <p14:sldId id="435"/>
            <p14:sldId id="436"/>
          </p14:sldIdLst>
        </p14:section>
        <p14:section name="Xamarin" id="{9125F258-DC1A-40E5-8ECE-CF4C7FECACE1}">
          <p14:sldIdLst>
            <p14:sldId id="447"/>
            <p14:sldId id="430"/>
            <p14:sldId id="431"/>
            <p14:sldId id="432"/>
            <p14:sldId id="433"/>
            <p14:sldId id="448"/>
            <p14:sldId id="449"/>
            <p14:sldId id="450"/>
          </p14:sldIdLst>
        </p14:section>
        <p14:section name="MSDN" id="{24622A50-A6A1-4BD1-A6B4-90F48E35B564}">
          <p14:sldIdLst>
            <p14:sldId id="422"/>
            <p14:sldId id="423"/>
          </p14:sldIdLst>
        </p14:section>
        <p14:section name="P&amp;R" id="{44A3C956-8714-4294-B1CE-16CE50823727}">
          <p14:sldIdLst>
            <p14:sldId id="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814"/>
    <a:srgbClr val="FFFFFF"/>
    <a:srgbClr val="008000"/>
    <a:srgbClr val="18B418"/>
    <a:srgbClr val="EDEFF3"/>
    <a:srgbClr val="EFEEF3"/>
    <a:srgbClr val="5C2D9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84695" autoAdjust="0"/>
  </p:normalViewPr>
  <p:slideViewPr>
    <p:cSldViewPr snapToGrid="0">
      <p:cViewPr varScale="1">
        <p:scale>
          <a:sx n="81" d="100"/>
          <a:sy n="81" d="100"/>
        </p:scale>
        <p:origin x="288" y="45"/>
      </p:cViewPr>
      <p:guideLst/>
    </p:cSldViewPr>
  </p:slideViewPr>
  <p:notesTextViewPr>
    <p:cViewPr>
      <p:scale>
        <a:sx n="1" d="1"/>
        <a:sy n="1" d="1"/>
      </p:scale>
      <p:origin x="0" y="0"/>
    </p:cViewPr>
  </p:notesTextViewPr>
  <p:sorterViewPr>
    <p:cViewPr>
      <p:scale>
        <a:sx n="66" d="100"/>
        <a:sy n="66" d="100"/>
      </p:scale>
      <p:origin x="0" y="-185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F4C1-5AA7-44C6-8AFA-B82A8F670AC7}" type="datetimeFigureOut">
              <a:rPr lang="en-GB" smtClean="0"/>
              <a:t>09/12/2015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3BD9-5195-4298-B962-E0672DF7C7D2}" type="slidenum">
              <a:rPr lang="en-GB" smtClean="0"/>
              <a:t>‹#›</a:t>
            </a:fld>
            <a:endParaRPr lang="en-GB"/>
          </a:p>
        </p:txBody>
      </p:sp>
    </p:spTree>
    <p:extLst>
      <p:ext uri="{BB962C8B-B14F-4D97-AF65-F5344CB8AC3E}">
        <p14:creationId xmlns:p14="http://schemas.microsoft.com/office/powerpoint/2010/main" val="333414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E83BD9-5195-4298-B962-E0672DF7C7D2}" type="slidenum">
              <a:rPr lang="en-GB" smtClean="0"/>
              <a:t>1</a:t>
            </a:fld>
            <a:endParaRPr lang="en-GB"/>
          </a:p>
        </p:txBody>
      </p:sp>
    </p:spTree>
    <p:extLst>
      <p:ext uri="{BB962C8B-B14F-4D97-AF65-F5344CB8AC3E}">
        <p14:creationId xmlns:p14="http://schemas.microsoft.com/office/powerpoint/2010/main" val="164617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95186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102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31444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32</a:t>
            </a:fld>
            <a:endParaRPr lang="en-US"/>
          </a:p>
        </p:txBody>
      </p:sp>
    </p:spTree>
    <p:extLst>
      <p:ext uri="{BB962C8B-B14F-4D97-AF65-F5344CB8AC3E}">
        <p14:creationId xmlns:p14="http://schemas.microsoft.com/office/powerpoint/2010/main" val="128049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33</a:t>
            </a:fld>
            <a:endParaRPr lang="en-US"/>
          </a:p>
        </p:txBody>
      </p:sp>
    </p:spTree>
    <p:extLst>
      <p:ext uri="{BB962C8B-B14F-4D97-AF65-F5344CB8AC3E}">
        <p14:creationId xmlns:p14="http://schemas.microsoft.com/office/powerpoint/2010/main" val="356144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12/9/2015 8:30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52978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err="1" smtClean="0"/>
              <a:t>Conclusiones</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lumMod val="50000"/>
          </a:schemeClr>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10472959" y="5622049"/>
            <a:ext cx="1350521" cy="287683"/>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a:t>
            </a:r>
            <a:r>
              <a:rPr lang="en-US" sz="667" dirty="0" smtClean="0">
                <a:solidFill>
                  <a:prstClr val="white">
                    <a:alpha val="95000"/>
                  </a:prstClr>
                </a:solidFill>
                <a:cs typeface="Segoe UI" pitchFamily="34" charset="0"/>
              </a:rPr>
              <a:t>2015 </a:t>
            </a:r>
            <a:r>
              <a:rPr lang="en-US" sz="667" dirty="0">
                <a:solidFill>
                  <a:prstClr val="white">
                    <a:alpha val="95000"/>
                  </a:prstClr>
                </a:solidFill>
                <a:cs typeface="Segoe UI" pitchFamily="34" charset="0"/>
              </a:rPr>
              <a:t>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2038" y="2217294"/>
            <a:ext cx="1444962" cy="2287854"/>
          </a:xfrm>
          <a:prstGeom prst="rect">
            <a:avLst/>
          </a:prstGeom>
        </p:spPr>
      </p:pic>
      <p:sp>
        <p:nvSpPr>
          <p:cNvPr id="2" name="TextBox 1"/>
          <p:cNvSpPr txBox="1"/>
          <p:nvPr userDrawn="1"/>
        </p:nvSpPr>
        <p:spPr>
          <a:xfrm>
            <a:off x="3124200" y="2508680"/>
            <a:ext cx="7239000" cy="2148280"/>
          </a:xfrm>
          <a:prstGeom prst="rect">
            <a:avLst/>
          </a:prstGeom>
          <a:noFill/>
        </p:spPr>
        <p:txBody>
          <a:bodyPr wrap="square" lIns="137160" tIns="109728" rIns="137160" bIns="109728" rtlCol="0">
            <a:spAutoFit/>
          </a:bodyPr>
          <a:lstStyle/>
          <a:p>
            <a:pPr>
              <a:lnSpc>
                <a:spcPct val="90000"/>
              </a:lnSpc>
              <a:spcBef>
                <a:spcPts val="600"/>
              </a:spcBef>
            </a:pPr>
            <a:r>
              <a:rPr lang="en-US" sz="3200" b="1" dirty="0" err="1" smtClean="0"/>
              <a:t>Permaneced</a:t>
            </a:r>
            <a:r>
              <a:rPr lang="en-US" sz="3200" b="1" dirty="0" smtClean="0"/>
              <a:t> </a:t>
            </a:r>
            <a:r>
              <a:rPr lang="en-US" sz="3200" b="1" dirty="0" err="1" smtClean="0"/>
              <a:t>atentos</a:t>
            </a:r>
            <a:r>
              <a:rPr lang="en-US" sz="3200" b="1" dirty="0" smtClean="0"/>
              <a:t> para </a:t>
            </a:r>
            <a:r>
              <a:rPr lang="en-US" sz="3200" b="1" dirty="0" err="1" smtClean="0"/>
              <a:t>más</a:t>
            </a:r>
            <a:r>
              <a:rPr lang="en-US" sz="3200" b="1" dirty="0" smtClean="0"/>
              <a:t> </a:t>
            </a:r>
            <a:r>
              <a:rPr lang="en-US" sz="3200" b="1" dirty="0" err="1" smtClean="0"/>
              <a:t>eventos</a:t>
            </a:r>
            <a:r>
              <a:rPr lang="en-US" sz="3200" b="1" dirty="0" smtClean="0"/>
              <a:t> MVP</a:t>
            </a:r>
            <a:r>
              <a:rPr lang="en-US" sz="3200" b="1" baseline="0" dirty="0" smtClean="0"/>
              <a:t> </a:t>
            </a:r>
            <a:r>
              <a:rPr lang="en-US" sz="3200" b="1" baseline="0" dirty="0" err="1" smtClean="0"/>
              <a:t>globales</a:t>
            </a:r>
            <a:r>
              <a:rPr lang="en-US" sz="3200" b="1" dirty="0" smtClean="0"/>
              <a:t>!</a:t>
            </a:r>
          </a:p>
          <a:p>
            <a:pPr>
              <a:lnSpc>
                <a:spcPct val="90000"/>
              </a:lnSpc>
              <a:spcBef>
                <a:spcPts val="600"/>
              </a:spcBef>
            </a:pPr>
            <a:endParaRPr lang="en-US" sz="3200" dirty="0" smtClean="0"/>
          </a:p>
          <a:p>
            <a:pPr>
              <a:lnSpc>
                <a:spcPct val="90000"/>
              </a:lnSpc>
              <a:spcBef>
                <a:spcPts val="600"/>
              </a:spcBef>
            </a:pPr>
            <a:r>
              <a:rPr lang="en-US" sz="3200" b="1" dirty="0" err="1" smtClean="0"/>
              <a:t>Visítanos</a:t>
            </a:r>
            <a:r>
              <a:rPr lang="en-US" sz="3200" b="1" baseline="0" dirty="0" smtClean="0"/>
              <a:t> </a:t>
            </a:r>
            <a:r>
              <a:rPr lang="en-US" sz="3200" b="1" baseline="0" dirty="0" err="1" smtClean="0"/>
              <a:t>en</a:t>
            </a:r>
            <a:r>
              <a:rPr lang="en-US" sz="3200" b="1" baseline="0" dirty="0" smtClean="0"/>
              <a:t> http://mvp.microsoft.com</a:t>
            </a:r>
            <a:endParaRPr lang="en-US" sz="3200" b="1" dirty="0" smtClean="0"/>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4606524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6127745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29168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a:t>
            </a:r>
          </a:p>
        </p:txBody>
      </p:sp>
    </p:spTree>
    <p:extLst>
      <p:ext uri="{BB962C8B-B14F-4D97-AF65-F5344CB8AC3E}">
        <p14:creationId xmlns:p14="http://schemas.microsoft.com/office/powerpoint/2010/main" val="13026749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73737"/>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052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4090808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185781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3581669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62362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0674497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accent2"/>
        </a:solidFill>
        <a:effectLst/>
      </p:bgPr>
    </p:bg>
    <p:spTree>
      <p:nvGrpSpPr>
        <p:cNvPr id="1" name=""/>
        <p:cNvGrpSpPr/>
        <p:nvPr/>
      </p:nvGrpSpPr>
      <p:grpSpPr>
        <a:xfrm>
          <a:off x="0" y="0"/>
          <a:ext cx="0" cy="0"/>
          <a:chOff x="0" y="0"/>
          <a:chExt cx="0" cy="0"/>
        </a:xfrm>
      </p:grpSpPr>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9376254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2375971"/>
          </a:xfrm>
          <a:prstGeom prst="rect">
            <a:avLst/>
          </a:prstGeo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8" y="289516"/>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13259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247731"/>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1704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9847"/>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210815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7"/>
            <a:ext cx="7570739" cy="1958219"/>
          </a:xfrm>
        </p:spPr>
        <p:txBody>
          <a:bodyPr/>
          <a:lstStyle>
            <a:lvl1pPr marL="0" indent="0">
              <a:buNone/>
              <a:defRPr>
                <a:solidFill>
                  <a:srgbClr val="616161"/>
                </a:solidFill>
              </a:defRPr>
            </a:lvl1pPr>
            <a:lvl2pPr marL="0" indent="0">
              <a:buFontTx/>
              <a:buNone/>
              <a:defRPr sz="1867">
                <a:solidFill>
                  <a:srgbClr val="616161"/>
                </a:solidFill>
              </a:defRPr>
            </a:lvl2pPr>
            <a:lvl3pPr marL="224029" indent="0">
              <a:buNone/>
              <a:defRPr>
                <a:solidFill>
                  <a:srgbClr val="616161"/>
                </a:solidFill>
              </a:defRPr>
            </a:lvl3pPr>
            <a:lvl4pPr marL="448057" indent="0">
              <a:buNone/>
              <a:defRPr>
                <a:solidFill>
                  <a:srgbClr val="616161"/>
                </a:solidFill>
              </a:defRPr>
            </a:lvl4pPr>
            <a:lvl5pPr marL="672086"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607120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33322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Portada">
    <p:spTree>
      <p:nvGrpSpPr>
        <p:cNvPr id="1" name=""/>
        <p:cNvGrpSpPr/>
        <p:nvPr/>
      </p:nvGrpSpPr>
      <p:grpSpPr>
        <a:xfrm>
          <a:off x="0" y="0"/>
          <a:ext cx="0" cy="0"/>
          <a:chOff x="0" y="0"/>
          <a:chExt cx="0" cy="0"/>
        </a:xfrm>
      </p:grpSpPr>
      <p:sp>
        <p:nvSpPr>
          <p:cNvPr id="10" name="Rectangle 9"/>
          <p:cNvSpPr/>
          <p:nvPr/>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4" name="Rectangle 3"/>
          <p:cNvSpPr/>
          <p:nvPr/>
        </p:nvSpPr>
        <p:spPr>
          <a:xfrm>
            <a:off x="1" y="2277534"/>
            <a:ext cx="8115300" cy="2302933"/>
          </a:xfrm>
          <a:prstGeom prst="rect">
            <a:avLst/>
          </a:prstGeom>
          <a:solidFill>
            <a:srgbClr val="19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5" name="Rectangle 4"/>
          <p:cNvSpPr/>
          <p:nvPr/>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1026" name="Picture 2" descr="Y:\Recursos\logos\Plain concepts\logo72-transp-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7" y="2468893"/>
            <a:ext cx="6864000" cy="18091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p:cNvSpPr>
            <a:spLocks noGrp="1"/>
          </p:cNvSpPr>
          <p:nvPr>
            <p:ph type="body" sz="quarter" idx="10"/>
          </p:nvPr>
        </p:nvSpPr>
        <p:spPr>
          <a:xfrm>
            <a:off x="8304874" y="3140969"/>
            <a:ext cx="3551767" cy="576924"/>
          </a:xfrm>
        </p:spPr>
        <p:txBody>
          <a:bodyPr anchor="ctr">
            <a:noAutofit/>
          </a:bodyPr>
          <a:lstStyle>
            <a:lvl1pPr marL="0" indent="0">
              <a:buNone/>
              <a:defRPr sz="2133">
                <a:solidFill>
                  <a:schemeClr val="bg1">
                    <a:lumMod val="65000"/>
                  </a:schemeClr>
                </a:solidFill>
              </a:defRPr>
            </a:lvl1pPr>
            <a:lvl2pPr marL="609585" indent="0">
              <a:buNone/>
              <a:defRPr sz="1600">
                <a:solidFill>
                  <a:schemeClr val="tx2"/>
                </a:solidFill>
              </a:defRPr>
            </a:lvl2pPr>
            <a:lvl3pPr marL="1219170" indent="0">
              <a:buNone/>
              <a:defRPr sz="1467">
                <a:solidFill>
                  <a:schemeClr val="tx2"/>
                </a:solidFill>
              </a:defRPr>
            </a:lvl3pPr>
            <a:lvl4pPr marL="1828754" indent="0">
              <a:buNone/>
              <a:defRPr sz="1400">
                <a:solidFill>
                  <a:schemeClr val="tx2"/>
                </a:solidFill>
              </a:defRPr>
            </a:lvl4pPr>
            <a:lvl5pPr marL="2438339" indent="0">
              <a:buNone/>
              <a:defRPr sz="1067">
                <a:solidFill>
                  <a:schemeClr val="tx2"/>
                </a:solidFill>
              </a:defRPr>
            </a:lvl5pPr>
          </a:lstStyle>
          <a:p>
            <a:pPr lvl="0"/>
            <a:r>
              <a:rPr lang="en-US" smtClean="0"/>
              <a:t>Click to edit Master text styles</a:t>
            </a:r>
          </a:p>
        </p:txBody>
      </p:sp>
      <p:sp>
        <p:nvSpPr>
          <p:cNvPr id="21" name="Picture Placeholder 20"/>
          <p:cNvSpPr>
            <a:spLocks noGrp="1"/>
          </p:cNvSpPr>
          <p:nvPr>
            <p:ph type="pic" sz="quarter" idx="11"/>
          </p:nvPr>
        </p:nvSpPr>
        <p:spPr>
          <a:xfrm>
            <a:off x="4078818" y="4580467"/>
            <a:ext cx="4033405" cy="2280000"/>
          </a:xfrm>
        </p:spPr>
        <p:txBody>
          <a:bodyPr/>
          <a:lstStyle/>
          <a:p>
            <a:r>
              <a:rPr lang="en-US" smtClean="0"/>
              <a:t>Click icon to add picture</a:t>
            </a:r>
            <a:endParaRPr lang="es-ES"/>
          </a:p>
        </p:txBody>
      </p:sp>
      <p:sp>
        <p:nvSpPr>
          <p:cNvPr id="23" name="Picture Placeholder 22"/>
          <p:cNvSpPr>
            <a:spLocks noGrp="1"/>
          </p:cNvSpPr>
          <p:nvPr>
            <p:ph type="pic" sz="quarter" idx="12"/>
          </p:nvPr>
        </p:nvSpPr>
        <p:spPr>
          <a:xfrm>
            <a:off x="8115300" y="2"/>
            <a:ext cx="4080000" cy="2277533"/>
          </a:xfrm>
        </p:spPr>
        <p:txBody>
          <a:bodyPr/>
          <a:lstStyle/>
          <a:p>
            <a:r>
              <a:rPr lang="en-US" smtClean="0"/>
              <a:t>Click icon to add picture</a:t>
            </a:r>
            <a:endParaRPr lang="es-ES"/>
          </a:p>
        </p:txBody>
      </p:sp>
      <p:sp>
        <p:nvSpPr>
          <p:cNvPr id="25" name="Picture Placeholder 24"/>
          <p:cNvSpPr>
            <a:spLocks noGrp="1"/>
          </p:cNvSpPr>
          <p:nvPr>
            <p:ph type="pic" sz="quarter" idx="13"/>
          </p:nvPr>
        </p:nvSpPr>
        <p:spPr>
          <a:xfrm>
            <a:off x="8115301" y="4580467"/>
            <a:ext cx="4078817" cy="2277533"/>
          </a:xfrm>
        </p:spPr>
        <p:txBody>
          <a:bodyPr/>
          <a:lstStyle/>
          <a:p>
            <a:r>
              <a:rPr lang="en-US" smtClean="0"/>
              <a:t>Click icon to add picture</a:t>
            </a:r>
            <a:endParaRPr lang="es-ES"/>
          </a:p>
        </p:txBody>
      </p:sp>
      <p:sp>
        <p:nvSpPr>
          <p:cNvPr id="9" name="Rectangle 8"/>
          <p:cNvSpPr/>
          <p:nvPr/>
        </p:nvSpPr>
        <p:spPr>
          <a:xfrm>
            <a:off x="1" y="2277534"/>
            <a:ext cx="8115300" cy="2302933"/>
          </a:xfrm>
          <a:prstGeom prst="rect">
            <a:avLst/>
          </a:prstGeom>
          <a:solidFill>
            <a:srgbClr val="19B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11" name="Picture 2" descr="Y:\Recursos\logos\Plain concepts\logo72-transp-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7" y="2468893"/>
            <a:ext cx="6864000" cy="180918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 y="2277534"/>
            <a:ext cx="8115300" cy="2302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3" name="Rectangle 12"/>
          <p:cNvSpPr/>
          <p:nvPr/>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36" y="2913438"/>
            <a:ext cx="6827520" cy="942329"/>
          </a:xfrm>
          <a:prstGeom prst="rect">
            <a:avLst/>
          </a:prstGeom>
        </p:spPr>
      </p:pic>
      <p:sp>
        <p:nvSpPr>
          <p:cNvPr id="15" name="Rectangle 14"/>
          <p:cNvSpPr/>
          <p:nvPr userDrawn="1"/>
        </p:nvSpPr>
        <p:spPr>
          <a:xfrm>
            <a:off x="1" y="2277534"/>
            <a:ext cx="8115300" cy="2302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6" name="Rectangle 15"/>
          <p:cNvSpPr/>
          <p:nvPr userDrawn="1"/>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836" y="2913438"/>
            <a:ext cx="6827520" cy="942329"/>
          </a:xfrm>
          <a:prstGeom prst="rect">
            <a:avLst/>
          </a:prstGeom>
        </p:spPr>
      </p:pic>
    </p:spTree>
    <p:extLst>
      <p:ext uri="{BB962C8B-B14F-4D97-AF65-F5344CB8AC3E}">
        <p14:creationId xmlns:p14="http://schemas.microsoft.com/office/powerpoint/2010/main" val="514700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B">
    <p:bg>
      <p:bgPr>
        <a:solidFill>
          <a:schemeClr val="accent3"/>
        </a:solidFill>
        <a:effectLst/>
      </p:bgPr>
    </p:bg>
    <p:spTree>
      <p:nvGrpSpPr>
        <p:cNvPr id="1" name=""/>
        <p:cNvGrpSpPr/>
        <p:nvPr/>
      </p:nvGrpSpPr>
      <p:grpSpPr>
        <a:xfrm>
          <a:off x="0" y="0"/>
          <a:ext cx="0" cy="0"/>
          <a:chOff x="0" y="0"/>
          <a:chExt cx="0" cy="0"/>
        </a:xfrm>
      </p:grpSpPr>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smtClean="0"/>
              <a:t>Reconnect(); Sevilla</a:t>
            </a:r>
            <a:endParaRPr lang="en-US" sz="800" dirty="0" smtClean="0">
              <a:solidFill>
                <a:srgbClr val="666666"/>
              </a:solidFill>
            </a:endParaRP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8" r:id="rId28"/>
    <p:sldLayoutId id="2147483749" r:id="rId29"/>
    <p:sldLayoutId id="2147483750" r:id="rId30"/>
    <p:sldLayoutId id="2147483757" r:id="rId31"/>
    <p:sldLayoutId id="2147483758" r:id="rId32"/>
    <p:sldLayoutId id="2147483759" r:id="rId33"/>
    <p:sldLayoutId id="2147483761" r:id="rId34"/>
    <p:sldLayoutId id="2147483762" r:id="rId35"/>
    <p:sldLayoutId id="2147483763" r:id="rId36"/>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8.emf"/><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3.xml"/><Relationship Id="rId5" Type="http://schemas.openxmlformats.org/officeDocument/2006/relationships/image" Target="../media/image8.png"/><Relationship Id="rId4" Type="http://schemas.openxmlformats.org/officeDocument/2006/relationships/hyperlink" Target="http://aka.ms/dotnetnativ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621" y="746042"/>
            <a:ext cx="10751313" cy="2695311"/>
          </a:xfrm>
        </p:spPr>
        <p:txBody>
          <a:bodyPr/>
          <a:lstStyle/>
          <a:p>
            <a:r>
              <a:rPr lang="en-US" sz="6600" dirty="0" smtClean="0"/>
              <a:t>Reconnect();</a:t>
            </a:r>
            <a:br>
              <a:rPr lang="en-US" sz="6600" dirty="0" smtClean="0"/>
            </a:br>
            <a:r>
              <a:rPr lang="en-US" sz="3600" b="0" i="1" dirty="0" smtClean="0"/>
              <a:t>- Sevilla</a:t>
            </a:r>
            <a:endParaRPr lang="en-US" sz="3600" b="0" i="1" dirty="0"/>
          </a:p>
        </p:txBody>
      </p:sp>
      <p:sp>
        <p:nvSpPr>
          <p:cNvPr id="3" name="Subtitle 2"/>
          <p:cNvSpPr>
            <a:spLocks noGrp="1"/>
          </p:cNvSpPr>
          <p:nvPr>
            <p:ph type="subTitle" idx="1"/>
          </p:nvPr>
        </p:nvSpPr>
        <p:spPr>
          <a:xfrm>
            <a:off x="857875" y="3917603"/>
            <a:ext cx="10358804" cy="666196"/>
          </a:xfrm>
        </p:spPr>
        <p:txBody>
          <a:bodyPr/>
          <a:lstStyle/>
          <a:p>
            <a:r>
              <a:rPr lang="en-US" dirty="0" smtClean="0">
                <a:solidFill>
                  <a:schemeClr val="bg2">
                    <a:lumMod val="90000"/>
                  </a:schemeClr>
                </a:solidFill>
              </a:rPr>
              <a:t>CartujaDotNet</a:t>
            </a:r>
            <a:endParaRPr lang="en-US" dirty="0"/>
          </a:p>
        </p:txBody>
      </p:sp>
    </p:spTree>
    <p:extLst>
      <p:ext uri="{BB962C8B-B14F-4D97-AF65-F5344CB8AC3E}">
        <p14:creationId xmlns:p14="http://schemas.microsoft.com/office/powerpoint/2010/main" val="197586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 Native</a:t>
            </a:r>
            <a:endParaRPr lang="en-US" dirty="0"/>
          </a:p>
        </p:txBody>
      </p:sp>
    </p:spTree>
    <p:extLst>
      <p:ext uri="{BB962C8B-B14F-4D97-AF65-F5344CB8AC3E}">
        <p14:creationId xmlns:p14="http://schemas.microsoft.com/office/powerpoint/2010/main" val="40038082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8"/>
            <a:ext cx="7550915" cy="2676021"/>
          </a:xfrm>
        </p:spPr>
        <p:txBody>
          <a:bodyPr/>
          <a:lstStyle/>
          <a:p>
            <a:r>
              <a:rPr lang="en-US" dirty="0" smtClean="0"/>
              <a:t>.NET</a:t>
            </a:r>
          </a:p>
          <a:p>
            <a:pPr lvl="1"/>
            <a:r>
              <a:rPr lang="en-US" dirty="0" err="1" smtClean="0"/>
              <a:t>Mismas</a:t>
            </a:r>
            <a:r>
              <a:rPr lang="en-US" dirty="0" smtClean="0"/>
              <a:t> </a:t>
            </a:r>
            <a:r>
              <a:rPr lang="en-US" dirty="0" err="1" smtClean="0"/>
              <a:t>características</a:t>
            </a:r>
            <a:r>
              <a:rPr lang="en-US" dirty="0" smtClean="0"/>
              <a:t> que .NET </a:t>
            </a:r>
          </a:p>
          <a:p>
            <a:pPr lvl="1"/>
            <a:r>
              <a:rPr lang="en-US" dirty="0" smtClean="0"/>
              <a:t>Class library </a:t>
            </a:r>
            <a:r>
              <a:rPr lang="en-US" dirty="0" err="1" smtClean="0"/>
              <a:t>refactorizadas</a:t>
            </a:r>
            <a:endParaRPr lang="en-US" dirty="0" smtClean="0"/>
          </a:p>
          <a:p>
            <a:pPr lvl="1"/>
            <a:r>
              <a:rPr lang="en-US" dirty="0" smtClean="0"/>
              <a:t>Runtime </a:t>
            </a:r>
            <a:r>
              <a:rPr lang="en-US" dirty="0" err="1" smtClean="0"/>
              <a:t>refactorizado</a:t>
            </a:r>
            <a:endParaRPr lang="en-US" dirty="0" smtClean="0"/>
          </a:p>
          <a:p>
            <a:r>
              <a:rPr lang="en-US" dirty="0" smtClean="0"/>
              <a:t>Native</a:t>
            </a:r>
          </a:p>
          <a:p>
            <a:pPr lvl="1"/>
            <a:r>
              <a:rPr lang="en-US" dirty="0" err="1" smtClean="0"/>
              <a:t>Optimizaciones</a:t>
            </a:r>
            <a:r>
              <a:rPr lang="en-US" dirty="0" smtClean="0"/>
              <a:t> C++ </a:t>
            </a:r>
          </a:p>
        </p:txBody>
      </p:sp>
      <p:sp>
        <p:nvSpPr>
          <p:cNvPr id="17" name="Title 16"/>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es</a:t>
            </a:r>
            <a:r>
              <a:rPr lang="en-US" dirty="0" smtClean="0">
                <a:solidFill>
                  <a:srgbClr val="00BCF2"/>
                </a:solidFill>
              </a:rPr>
              <a:t> .NET Native?</a:t>
            </a:r>
            <a:endParaRPr lang="en-US" dirty="0">
              <a:solidFill>
                <a:srgbClr val="00BCF2"/>
              </a:solidFill>
            </a:endParaRPr>
          </a:p>
        </p:txBody>
      </p:sp>
    </p:spTree>
    <p:extLst>
      <p:ext uri="{BB962C8B-B14F-4D97-AF65-F5344CB8AC3E}">
        <p14:creationId xmlns:p14="http://schemas.microsoft.com/office/powerpoint/2010/main" val="281239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10" name="Picture 9"/>
          <p:cNvPicPr>
            <a:picLocks noChangeAspect="1"/>
          </p:cNvPicPr>
          <p:nvPr/>
        </p:nvPicPr>
        <p:blipFill>
          <a:blip r:embed="rId2"/>
          <a:stretch>
            <a:fillRect/>
          </a:stretch>
        </p:blipFill>
        <p:spPr>
          <a:xfrm>
            <a:off x="789270" y="1893890"/>
            <a:ext cx="4685625" cy="1745917"/>
          </a:xfrm>
          <a:prstGeom prst="rect">
            <a:avLst/>
          </a:prstGeom>
        </p:spPr>
      </p:pic>
    </p:spTree>
    <p:extLst>
      <p:ext uri="{BB962C8B-B14F-4D97-AF65-F5344CB8AC3E}">
        <p14:creationId xmlns:p14="http://schemas.microsoft.com/office/powerpoint/2010/main" val="315579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5" name="Picture 4"/>
          <p:cNvPicPr>
            <a:picLocks noChangeAspect="1"/>
          </p:cNvPicPr>
          <p:nvPr/>
        </p:nvPicPr>
        <p:blipFill>
          <a:blip r:embed="rId2"/>
          <a:stretch>
            <a:fillRect/>
          </a:stretch>
        </p:blipFill>
        <p:spPr>
          <a:xfrm>
            <a:off x="789270" y="1893889"/>
            <a:ext cx="4888828" cy="3563584"/>
          </a:xfrm>
          <a:prstGeom prst="rect">
            <a:avLst/>
          </a:prstGeom>
        </p:spPr>
      </p:pic>
    </p:spTree>
    <p:extLst>
      <p:ext uri="{BB962C8B-B14F-4D97-AF65-F5344CB8AC3E}">
        <p14:creationId xmlns:p14="http://schemas.microsoft.com/office/powerpoint/2010/main" val="164567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3" name="Picture 2"/>
          <p:cNvPicPr>
            <a:picLocks noChangeAspect="1"/>
          </p:cNvPicPr>
          <p:nvPr/>
        </p:nvPicPr>
        <p:blipFill>
          <a:blip r:embed="rId2"/>
          <a:stretch>
            <a:fillRect/>
          </a:stretch>
        </p:blipFill>
        <p:spPr>
          <a:xfrm>
            <a:off x="359017" y="1676248"/>
            <a:ext cx="9073667" cy="3505504"/>
          </a:xfrm>
          <a:prstGeom prst="rect">
            <a:avLst/>
          </a:prstGeom>
        </p:spPr>
      </p:pic>
    </p:spTree>
    <p:extLst>
      <p:ext uri="{BB962C8B-B14F-4D97-AF65-F5344CB8AC3E}">
        <p14:creationId xmlns:p14="http://schemas.microsoft.com/office/powerpoint/2010/main" val="74449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00BCF2"/>
                </a:solidFill>
              </a:rPr>
              <a:t>Rendimiento</a:t>
            </a:r>
            <a:endParaRPr lang="en-US" dirty="0">
              <a:solidFill>
                <a:srgbClr val="00BCF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08862535"/>
              </p:ext>
            </p:extLst>
          </p:nvPr>
        </p:nvGraphicFramePr>
        <p:xfrm>
          <a:off x="2711742" y="1458115"/>
          <a:ext cx="4545986" cy="4051784"/>
        </p:xfrm>
        <a:graphic>
          <a:graphicData uri="http://schemas.openxmlformats.org/drawingml/2006/table">
            <a:tbl>
              <a:tblPr firstRow="1" bandCol="1">
                <a:tableStyleId>{21E4AEA4-8DFA-4A89-87EB-49C32662AFE0}</a:tableStyleId>
              </a:tblPr>
              <a:tblGrid>
                <a:gridCol w="2319383">
                  <a:extLst>
                    <a:ext uri="{9D8B030D-6E8A-4147-A177-3AD203B41FA5}">
                      <a16:colId xmlns="" xmlns:a16="http://schemas.microsoft.com/office/drawing/2014/main" val="3808608185"/>
                    </a:ext>
                  </a:extLst>
                </a:gridCol>
                <a:gridCol w="2226603">
                  <a:extLst>
                    <a:ext uri="{9D8B030D-6E8A-4147-A177-3AD203B41FA5}">
                      <a16:colId xmlns="" xmlns:a16="http://schemas.microsoft.com/office/drawing/2014/main" val="2337250646"/>
                    </a:ext>
                  </a:extLst>
                </a:gridCol>
              </a:tblGrid>
              <a:tr h="902456">
                <a:tc>
                  <a:txBody>
                    <a:bodyPr/>
                    <a:lstStyle/>
                    <a:p>
                      <a:pPr algn="ctr" fontAlgn="b"/>
                      <a:endParaRPr lang="en-US" sz="2700" b="0" u="none" strike="noStrike"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89643" marR="89643" marT="44828" marB="4482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Mejoras</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con </a:t>
                      </a:r>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respecto</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NGEN</a:t>
                      </a:r>
                      <a:endParaRPr lang="en-US" sz="27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marL="89643" marR="89643" marT="44828" marB="448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11700878"/>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Startup de cero</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39%</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 xmlns:a16="http://schemas.microsoft.com/office/drawing/2014/main" val="3688356004"/>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ea typeface="+mn-ea"/>
                          <a:cs typeface="+mn-cs"/>
                        </a:rPr>
                        <a:t>Startup </a:t>
                      </a:r>
                      <a:r>
                        <a:rPr lang="en-US" sz="2700" b="0" u="none" strike="noStrike" kern="1200" dirty="0" err="1" smtClean="0">
                          <a:ln>
                            <a:noFill/>
                          </a:ln>
                          <a:gradFill>
                            <a:gsLst>
                              <a:gs pos="0">
                                <a:srgbClr val="FFFFFF"/>
                              </a:gs>
                              <a:gs pos="100000">
                                <a:srgbClr val="FFFFFF"/>
                              </a:gs>
                            </a:gsLst>
                            <a:lin ang="5400000" scaled="0"/>
                          </a:gradFill>
                          <a:latin typeface="+mn-lt"/>
                          <a:ea typeface="+mn-ea"/>
                          <a:cs typeface="+mn-cs"/>
                        </a:rPr>
                        <a:t>reanudación</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31%</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 xmlns:a16="http://schemas.microsoft.com/office/drawing/2014/main" val="2390583766"/>
                  </a:ext>
                </a:extLst>
              </a:tr>
              <a:tr h="902456">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Memoria</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2700" b="0" u="none" strike="noStrike" kern="1200" dirty="0" smtClean="0">
                          <a:solidFill>
                            <a:srgbClr val="00B050"/>
                          </a:solidFill>
                          <a:latin typeface="+mn-lt"/>
                          <a:ea typeface="Segoe UI" pitchFamily="34" charset="0"/>
                          <a:cs typeface="Segoe UI" pitchFamily="34" charset="0"/>
                        </a:rPr>
                        <a:t>12%</a:t>
                      </a:r>
                      <a:endParaRPr lang="en-US" sz="2700" b="0" u="none" strike="noStrike" kern="1200" dirty="0">
                        <a:solidFill>
                          <a:srgbClr val="00B050"/>
                        </a:solidFill>
                        <a:latin typeface="+mn-lt"/>
                        <a:ea typeface="Segoe UI" pitchFamily="34" charset="0"/>
                        <a:cs typeface="Segoe UI" pitchFamily="34" charset="0"/>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 xmlns:a16="http://schemas.microsoft.com/office/drawing/2014/main" val="4231053457"/>
                  </a:ext>
                </a:extLst>
              </a:tr>
            </a:tbl>
          </a:graphicData>
        </a:graphic>
      </p:graphicFrame>
      <p:pic>
        <p:nvPicPr>
          <p:cNvPr id="5" name="Picture 4" descr="http://wordament.files.wordpress.com/2011/05/wordamenttrophy256.png?w=6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492" y="2268107"/>
            <a:ext cx="1785248" cy="1785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315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ASP.net </a:t>
            </a:r>
            <a:r>
              <a:rPr lang="en-US" dirty="0" smtClean="0"/>
              <a:t>5</a:t>
            </a:r>
            <a:endParaRPr lang="en-US" dirty="0"/>
          </a:p>
        </p:txBody>
      </p:sp>
    </p:spTree>
    <p:extLst>
      <p:ext uri="{BB962C8B-B14F-4D97-AF65-F5344CB8AC3E}">
        <p14:creationId xmlns:p14="http://schemas.microsoft.com/office/powerpoint/2010/main" val="2549215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Novedades</a:t>
            </a:r>
            <a:r>
              <a:rPr lang="en-US" dirty="0" smtClean="0">
                <a:solidFill>
                  <a:srgbClr val="00BCF2"/>
                </a:solidFill>
              </a:rPr>
              <a:t> </a:t>
            </a:r>
            <a:r>
              <a:rPr lang="en-US" dirty="0" err="1" smtClean="0">
                <a:solidFill>
                  <a:srgbClr val="00BCF2"/>
                </a:solidFill>
              </a:rPr>
              <a:t>en</a:t>
            </a:r>
            <a:r>
              <a:rPr lang="en-US" dirty="0" smtClean="0">
                <a:solidFill>
                  <a:srgbClr val="00BCF2"/>
                </a:solidFill>
              </a:rPr>
              <a:t> la web </a:t>
            </a:r>
            <a:r>
              <a:rPr lang="en-US" dirty="0" err="1" smtClean="0">
                <a:solidFill>
                  <a:srgbClr val="00BCF2"/>
                </a:solidFill>
              </a:rPr>
              <a:t>moderna</a:t>
            </a:r>
            <a:r>
              <a:rPr lang="en-US" dirty="0" smtClean="0">
                <a:solidFill>
                  <a:srgbClr val="00BCF2"/>
                </a:solidFill>
              </a:rPr>
              <a:t>?</a:t>
            </a:r>
            <a:endParaRPr lang="en-US" dirty="0">
              <a:solidFill>
                <a:srgbClr val="00BCF2"/>
              </a:solidFill>
            </a:endParaRPr>
          </a:p>
        </p:txBody>
      </p:sp>
      <p:sp>
        <p:nvSpPr>
          <p:cNvPr id="8" name="Text Placeholder 1"/>
          <p:cNvSpPr>
            <a:spLocks noGrp="1"/>
          </p:cNvSpPr>
          <p:nvPr>
            <p:ph type="body" sz="quarter" idx="10"/>
          </p:nvPr>
        </p:nvSpPr>
        <p:spPr>
          <a:xfrm>
            <a:off x="657340" y="1953872"/>
            <a:ext cx="5132801" cy="3299686"/>
          </a:xfrm>
        </p:spPr>
        <p:txBody>
          <a:bodyPr/>
          <a:lstStyle/>
          <a:p>
            <a:r>
              <a:rPr lang="en-US" sz="2667" b="1" dirty="0"/>
              <a:t>Web Frameworks</a:t>
            </a:r>
          </a:p>
          <a:p>
            <a:pPr>
              <a:buFont typeface="Wingdings" panose="05000000000000000000" pitchFamily="2" charset="2"/>
              <a:buChar char="§"/>
            </a:pPr>
            <a:r>
              <a:rPr lang="en-US" sz="2667" dirty="0" smtClean="0"/>
              <a:t>Mobile </a:t>
            </a:r>
            <a:r>
              <a:rPr lang="en-US" sz="2667" dirty="0"/>
              <a:t>/ Tablet First</a:t>
            </a:r>
          </a:p>
          <a:p>
            <a:pPr>
              <a:buFont typeface="Wingdings" panose="05000000000000000000" pitchFamily="2" charset="2"/>
              <a:buChar char="§"/>
            </a:pPr>
            <a:r>
              <a:rPr lang="en-US" sz="2667" dirty="0" smtClean="0"/>
              <a:t>Responsive</a:t>
            </a:r>
            <a:endParaRPr lang="en-US" sz="2667" dirty="0"/>
          </a:p>
          <a:p>
            <a:pPr>
              <a:buFont typeface="Wingdings" panose="05000000000000000000" pitchFamily="2" charset="2"/>
              <a:buChar char="§"/>
            </a:pPr>
            <a:r>
              <a:rPr lang="en-US" sz="2667" dirty="0" smtClean="0"/>
              <a:t>Client </a:t>
            </a:r>
            <a:r>
              <a:rPr lang="en-US" sz="2667" dirty="0"/>
              <a:t>Frameworks</a:t>
            </a:r>
          </a:p>
          <a:p>
            <a:pPr>
              <a:buFont typeface="Wingdings" panose="05000000000000000000" pitchFamily="2" charset="2"/>
              <a:buChar char="§"/>
            </a:pPr>
            <a:r>
              <a:rPr lang="en-US" sz="2667" dirty="0" smtClean="0"/>
              <a:t>Cloud </a:t>
            </a:r>
            <a:r>
              <a:rPr lang="en-US" sz="2667" dirty="0"/>
              <a:t>Ready</a:t>
            </a:r>
          </a:p>
        </p:txBody>
      </p:sp>
      <p:sp>
        <p:nvSpPr>
          <p:cNvPr id="9" name="Text Placeholder 3"/>
          <p:cNvSpPr txBox="1">
            <a:spLocks/>
          </p:cNvSpPr>
          <p:nvPr/>
        </p:nvSpPr>
        <p:spPr>
          <a:xfrm>
            <a:off x="5790141" y="2035314"/>
            <a:ext cx="5851794" cy="3136803"/>
          </a:xfrm>
          <a:prstGeom prst="rect">
            <a:avLst/>
          </a:prstGeom>
        </p:spPr>
        <p:txBody>
          <a:bodyPr/>
          <a:lst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2667" b="1" dirty="0"/>
              <a:t>Web </a:t>
            </a:r>
            <a:r>
              <a:rPr lang="en-US" sz="2667" b="1" dirty="0" smtClean="0"/>
              <a:t>Tooling</a:t>
            </a:r>
            <a:endParaRPr lang="en-US" sz="2667" b="1" dirty="0"/>
          </a:p>
          <a:p>
            <a:pPr>
              <a:buFont typeface="Wingdings" panose="05000000000000000000" pitchFamily="2" charset="2"/>
              <a:buChar char="§"/>
            </a:pPr>
            <a:r>
              <a:rPr lang="en-US" sz="2667" dirty="0" err="1" smtClean="0"/>
              <a:t>Basado</a:t>
            </a:r>
            <a:r>
              <a:rPr lang="en-US" sz="2667" dirty="0" smtClean="0"/>
              <a:t> </a:t>
            </a:r>
            <a:r>
              <a:rPr lang="en-US" sz="2667" dirty="0" err="1" smtClean="0"/>
              <a:t>en</a:t>
            </a:r>
            <a:r>
              <a:rPr lang="en-US" sz="2667" dirty="0" smtClean="0"/>
              <a:t> </a:t>
            </a:r>
            <a:r>
              <a:rPr lang="en-US" sz="2667" dirty="0" err="1" smtClean="0"/>
              <a:t>estándares</a:t>
            </a:r>
            <a:endParaRPr lang="en-US" sz="2667" dirty="0"/>
          </a:p>
          <a:p>
            <a:pPr>
              <a:buFont typeface="Wingdings" panose="05000000000000000000" pitchFamily="2" charset="2"/>
              <a:buChar char="§"/>
            </a:pPr>
            <a:r>
              <a:rPr lang="en-US" sz="2667" dirty="0" err="1" smtClean="0"/>
              <a:t>Herramientas</a:t>
            </a:r>
            <a:r>
              <a:rPr lang="en-US" sz="2667" dirty="0" smtClean="0"/>
              <a:t> </a:t>
            </a:r>
            <a:r>
              <a:rPr lang="en-US" sz="2667" dirty="0" err="1" smtClean="0"/>
              <a:t>en</a:t>
            </a:r>
            <a:r>
              <a:rPr lang="en-US" sz="2667" dirty="0" smtClean="0"/>
              <a:t> el </a:t>
            </a:r>
            <a:r>
              <a:rPr lang="en-US" sz="2667" dirty="0" err="1" smtClean="0"/>
              <a:t>propio</a:t>
            </a:r>
            <a:r>
              <a:rPr lang="en-US" sz="2667" dirty="0" smtClean="0"/>
              <a:t> Browser</a:t>
            </a:r>
            <a:endParaRPr lang="en-US" sz="2667" dirty="0"/>
          </a:p>
          <a:p>
            <a:pPr>
              <a:buFont typeface="Wingdings" panose="05000000000000000000" pitchFamily="2" charset="2"/>
              <a:buChar char="§"/>
            </a:pPr>
            <a:r>
              <a:rPr lang="en-US" sz="2667" dirty="0" err="1" smtClean="0"/>
              <a:t>Adoptando</a:t>
            </a:r>
            <a:r>
              <a:rPr lang="en-US" sz="2667" dirty="0" smtClean="0"/>
              <a:t> </a:t>
            </a:r>
            <a:r>
              <a:rPr lang="en-US" sz="2667" dirty="0"/>
              <a:t>3</a:t>
            </a:r>
            <a:r>
              <a:rPr lang="en-US" sz="2667" baseline="30000" dirty="0"/>
              <a:t>rd</a:t>
            </a:r>
            <a:r>
              <a:rPr lang="en-US" sz="2667" dirty="0"/>
              <a:t> Party </a:t>
            </a:r>
            <a:r>
              <a:rPr lang="en-US" sz="2667" dirty="0" smtClean="0"/>
              <a:t>Tools </a:t>
            </a:r>
            <a:r>
              <a:rPr lang="en-US" sz="2667" dirty="0" err="1" smtClean="0"/>
              <a:t>populares</a:t>
            </a:r>
            <a:endParaRPr lang="en-US" sz="2667" dirty="0"/>
          </a:p>
        </p:txBody>
      </p:sp>
    </p:spTree>
    <p:extLst>
      <p:ext uri="{BB962C8B-B14F-4D97-AF65-F5344CB8AC3E}">
        <p14:creationId xmlns:p14="http://schemas.microsoft.com/office/powerpoint/2010/main" val="41427258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solidFill>
                  <a:srgbClr val="00BCF2"/>
                </a:solidFill>
              </a:rPr>
              <a:t>ASP.NET </a:t>
            </a:r>
            <a:r>
              <a:rPr lang="en-US" sz="4400" dirty="0" smtClean="0">
                <a:solidFill>
                  <a:srgbClr val="00BCF2"/>
                </a:solidFill>
              </a:rPr>
              <a:t>5 (</a:t>
            </a:r>
            <a:r>
              <a:rPr lang="en-US" sz="4400" dirty="0" err="1" smtClean="0">
                <a:solidFill>
                  <a:srgbClr val="00BCF2"/>
                </a:solidFill>
              </a:rPr>
              <a:t>vNext</a:t>
            </a:r>
            <a:r>
              <a:rPr lang="en-US" sz="4400" dirty="0" smtClean="0">
                <a:solidFill>
                  <a:srgbClr val="00BCF2"/>
                </a:solidFill>
              </a:rPr>
              <a:t>) para la web </a:t>
            </a:r>
            <a:r>
              <a:rPr lang="en-US" sz="4400" dirty="0" err="1" smtClean="0">
                <a:solidFill>
                  <a:srgbClr val="00BCF2"/>
                </a:solidFill>
              </a:rPr>
              <a:t>moderna</a:t>
            </a:r>
            <a:endParaRPr lang="en-US" sz="4400" dirty="0">
              <a:solidFill>
                <a:srgbClr val="00BCF2"/>
              </a:solidFill>
            </a:endParaRPr>
          </a:p>
        </p:txBody>
      </p:sp>
      <p:grpSp>
        <p:nvGrpSpPr>
          <p:cNvPr id="4" name="Group 3"/>
          <p:cNvGrpSpPr/>
          <p:nvPr/>
        </p:nvGrpSpPr>
        <p:grpSpPr>
          <a:xfrm>
            <a:off x="6837945" y="3288944"/>
            <a:ext cx="5753683" cy="571930"/>
            <a:chOff x="229766" y="3940448"/>
            <a:chExt cx="4599477" cy="457199"/>
          </a:xfrm>
        </p:grpSpPr>
        <p:sp>
          <p:nvSpPr>
            <p:cNvPr id="6" name="Rectangle 5"/>
            <p:cNvSpPr/>
            <p:nvPr/>
          </p:nvSpPr>
          <p:spPr>
            <a:xfrm>
              <a:off x="782558" y="3999770"/>
              <a:ext cx="4046685" cy="315423"/>
            </a:xfrm>
            <a:prstGeom prst="rect">
              <a:avLst/>
            </a:prstGeom>
            <a:ln>
              <a:noFill/>
            </a:ln>
          </p:spPr>
          <p:txBody>
            <a:bodyPr wrap="square">
              <a:spAutoFit/>
            </a:bodyPr>
            <a:lstStyle/>
            <a:p>
              <a:r>
                <a:rPr lang="en-US" sz="2133" dirty="0">
                  <a:solidFill>
                    <a:srgbClr val="000000"/>
                  </a:solidFill>
                </a:rPr>
                <a:t>Open Source </a:t>
              </a:r>
            </a:p>
          </p:txBody>
        </p:sp>
        <p:grpSp>
          <p:nvGrpSpPr>
            <p:cNvPr id="18" name="Group 17"/>
            <p:cNvGrpSpPr/>
            <p:nvPr/>
          </p:nvGrpSpPr>
          <p:grpSpPr>
            <a:xfrm>
              <a:off x="229766" y="3940448"/>
              <a:ext cx="457200" cy="457199"/>
              <a:chOff x="1782919" y="4229482"/>
              <a:chExt cx="307510" cy="313226"/>
            </a:xfrm>
          </p:grpSpPr>
          <p:sp>
            <p:nvSpPr>
              <p:cNvPr id="19" name="Oval 18"/>
              <p:cNvSpPr/>
              <p:nvPr/>
            </p:nvSpPr>
            <p:spPr bwMode="auto">
              <a:xfrm>
                <a:off x="1782919" y="4229482"/>
                <a:ext cx="307510" cy="31322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0" name="Rectangle 19"/>
              <p:cNvSpPr/>
              <p:nvPr/>
            </p:nvSpPr>
            <p:spPr>
              <a:xfrm>
                <a:off x="1794508" y="4309675"/>
                <a:ext cx="284331" cy="152839"/>
              </a:xfrm>
              <a:prstGeom prst="rect">
                <a:avLst/>
              </a:prstGeom>
              <a:ln>
                <a:noFill/>
              </a:ln>
            </p:spPr>
            <p:txBody>
              <a:bodyPr wrap="square" anchor="ctr">
                <a:spAutoFit/>
              </a:bodyPr>
              <a:lstStyle/>
              <a:p>
                <a:pPr algn="ctr"/>
                <a:r>
                  <a:rPr lang="en-US" sz="1333" b="1" dirty="0">
                    <a:solidFill>
                      <a:schemeClr val="tx1">
                        <a:lumMod val="75000"/>
                      </a:schemeClr>
                    </a:solidFill>
                  </a:rPr>
                  <a:t>OSS</a:t>
                </a:r>
              </a:p>
            </p:txBody>
          </p:sp>
        </p:grpSp>
      </p:grpSp>
      <p:grpSp>
        <p:nvGrpSpPr>
          <p:cNvPr id="10" name="Group 9"/>
          <p:cNvGrpSpPr/>
          <p:nvPr/>
        </p:nvGrpSpPr>
        <p:grpSpPr>
          <a:xfrm>
            <a:off x="839857" y="2514130"/>
            <a:ext cx="3024203" cy="571931"/>
            <a:chOff x="229766" y="1085658"/>
            <a:chExt cx="2417539" cy="457200"/>
          </a:xfrm>
        </p:grpSpPr>
        <p:sp>
          <p:nvSpPr>
            <p:cNvPr id="24" name="Rectangle 23"/>
            <p:cNvSpPr/>
            <p:nvPr/>
          </p:nvSpPr>
          <p:spPr>
            <a:xfrm>
              <a:off x="792999" y="1144981"/>
              <a:ext cx="1854306" cy="315423"/>
            </a:xfrm>
            <a:prstGeom prst="rect">
              <a:avLst/>
            </a:prstGeom>
            <a:ln>
              <a:noFill/>
            </a:ln>
          </p:spPr>
          <p:txBody>
            <a:bodyPr wrap="none">
              <a:spAutoFit/>
            </a:bodyPr>
            <a:lstStyle/>
            <a:p>
              <a:r>
                <a:rPr lang="en-US" sz="2133" dirty="0" err="1" smtClean="0">
                  <a:solidFill>
                    <a:srgbClr val="000000"/>
                  </a:solidFill>
                </a:rPr>
                <a:t>Totalmente</a:t>
              </a:r>
              <a:r>
                <a:rPr lang="en-US" sz="2133" dirty="0" smtClean="0">
                  <a:solidFill>
                    <a:srgbClr val="000000"/>
                  </a:solidFill>
                </a:rPr>
                <a:t> Modular</a:t>
              </a:r>
              <a:endParaRPr lang="en-US" sz="2133" dirty="0">
                <a:solidFill>
                  <a:srgbClr val="000000"/>
                </a:solidFill>
              </a:endParaRPr>
            </a:p>
          </p:txBody>
        </p:sp>
        <p:grpSp>
          <p:nvGrpSpPr>
            <p:cNvPr id="28" name="Group 27"/>
            <p:cNvGrpSpPr/>
            <p:nvPr/>
          </p:nvGrpSpPr>
          <p:grpSpPr>
            <a:xfrm>
              <a:off x="229766" y="1085658"/>
              <a:ext cx="457200" cy="457200"/>
              <a:chOff x="1795746" y="3978504"/>
              <a:chExt cx="609600" cy="594360"/>
            </a:xfrm>
          </p:grpSpPr>
          <p:sp>
            <p:nvSpPr>
              <p:cNvPr id="29" name="Oval 28"/>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Freeform 8"/>
              <p:cNvSpPr>
                <a:spLocks noChangeAspect="1" noEditPoints="1"/>
              </p:cNvSpPr>
              <p:nvPr/>
            </p:nvSpPr>
            <p:spPr bwMode="black">
              <a:xfrm>
                <a:off x="1931686" y="4127382"/>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8" name="Group 7"/>
          <p:cNvGrpSpPr/>
          <p:nvPr/>
        </p:nvGrpSpPr>
        <p:grpSpPr>
          <a:xfrm>
            <a:off x="839857" y="4055612"/>
            <a:ext cx="6192433" cy="776734"/>
            <a:chOff x="229766" y="2236461"/>
            <a:chExt cx="4592686" cy="620919"/>
          </a:xfrm>
        </p:grpSpPr>
        <p:sp>
          <p:nvSpPr>
            <p:cNvPr id="21" name="Rectangle 20"/>
            <p:cNvSpPr/>
            <p:nvPr/>
          </p:nvSpPr>
          <p:spPr>
            <a:xfrm>
              <a:off x="775767" y="2295784"/>
              <a:ext cx="4046685" cy="561596"/>
            </a:xfrm>
            <a:prstGeom prst="rect">
              <a:avLst/>
            </a:prstGeom>
            <a:ln>
              <a:noFill/>
            </a:ln>
          </p:spPr>
          <p:txBody>
            <a:bodyPr wrap="square">
              <a:spAutoFit/>
            </a:bodyPr>
            <a:lstStyle/>
            <a:p>
              <a:r>
                <a:rPr lang="en-US" sz="2133" dirty="0" err="1" smtClean="0">
                  <a:solidFill>
                    <a:srgbClr val="000000"/>
                  </a:solidFill>
                </a:rPr>
                <a:t>Transición</a:t>
              </a:r>
              <a:r>
                <a:rPr lang="en-US" sz="2133" dirty="0" smtClean="0">
                  <a:solidFill>
                    <a:srgbClr val="000000"/>
                  </a:solidFill>
                </a:rPr>
                <a:t> </a:t>
              </a:r>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sencilla</a:t>
              </a:r>
              <a:r>
                <a:rPr lang="en-US" sz="2133" dirty="0" smtClean="0">
                  <a:solidFill>
                    <a:srgbClr val="000000"/>
                  </a:solidFill>
                </a:rPr>
                <a:t> de on-premises a la </a:t>
              </a:r>
              <a:r>
                <a:rPr lang="en-US" sz="2133" dirty="0" err="1" smtClean="0">
                  <a:solidFill>
                    <a:srgbClr val="000000"/>
                  </a:solidFill>
                </a:rPr>
                <a:t>nube</a:t>
              </a:r>
              <a:endParaRPr lang="en-US" sz="2133" dirty="0">
                <a:solidFill>
                  <a:srgbClr val="000000"/>
                </a:solidFill>
              </a:endParaRPr>
            </a:p>
          </p:txBody>
        </p:sp>
        <p:grpSp>
          <p:nvGrpSpPr>
            <p:cNvPr id="36" name="Group 35"/>
            <p:cNvGrpSpPr/>
            <p:nvPr/>
          </p:nvGrpSpPr>
          <p:grpSpPr>
            <a:xfrm>
              <a:off x="229766" y="2236461"/>
              <a:ext cx="457200" cy="457200"/>
              <a:chOff x="273390" y="2237884"/>
              <a:chExt cx="906342" cy="867556"/>
            </a:xfrm>
          </p:grpSpPr>
          <p:sp>
            <p:nvSpPr>
              <p:cNvPr id="34" name="Oval 33"/>
              <p:cNvSpPr/>
              <p:nvPr/>
            </p:nvSpPr>
            <p:spPr bwMode="auto">
              <a:xfrm>
                <a:off x="273390" y="2237884"/>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Cloud 34"/>
              <p:cNvSpPr>
                <a:spLocks noChangeAspect="1"/>
              </p:cNvSpPr>
              <p:nvPr/>
            </p:nvSpPr>
            <p:spPr>
              <a:xfrm>
                <a:off x="471480" y="2488058"/>
                <a:ext cx="490210" cy="369442"/>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nvGrpSpPr>
          <p:cNvPr id="5" name="Group 4"/>
          <p:cNvGrpSpPr/>
          <p:nvPr/>
        </p:nvGrpSpPr>
        <p:grpSpPr>
          <a:xfrm>
            <a:off x="6837946" y="2518203"/>
            <a:ext cx="5200263" cy="571931"/>
            <a:chOff x="229766" y="3324109"/>
            <a:chExt cx="4157074" cy="457200"/>
          </a:xfrm>
        </p:grpSpPr>
        <p:sp>
          <p:nvSpPr>
            <p:cNvPr id="22" name="Rectangle 21"/>
            <p:cNvSpPr/>
            <p:nvPr/>
          </p:nvSpPr>
          <p:spPr>
            <a:xfrm>
              <a:off x="792999" y="3383432"/>
              <a:ext cx="3593841" cy="336198"/>
            </a:xfrm>
            <a:prstGeom prst="rect">
              <a:avLst/>
            </a:prstGeom>
            <a:ln>
              <a:noFill/>
            </a:ln>
          </p:spPr>
          <p:txBody>
            <a:bodyPr wrap="square">
              <a:spAutoFit/>
            </a:bodyPr>
            <a:lstStyle/>
            <a:p>
              <a:r>
                <a:rPr lang="en-US" sz="2133" dirty="0" err="1" smtClean="0">
                  <a:solidFill>
                    <a:srgbClr val="000000"/>
                  </a:solidFill>
                </a:rPr>
                <a:t>Puedes</a:t>
              </a:r>
              <a:r>
                <a:rPr lang="en-US" sz="2133" dirty="0" smtClean="0">
                  <a:solidFill>
                    <a:srgbClr val="000000"/>
                  </a:solidFill>
                </a:rPr>
                <a:t> </a:t>
              </a:r>
              <a:r>
                <a:rPr lang="en-US" sz="2133" dirty="0" err="1" smtClean="0">
                  <a:solidFill>
                    <a:srgbClr val="000000"/>
                  </a:solidFill>
                </a:rPr>
                <a:t>elegir</a:t>
              </a:r>
              <a:r>
                <a:rPr lang="en-US" sz="2133" dirty="0" smtClean="0">
                  <a:solidFill>
                    <a:srgbClr val="000000"/>
                  </a:solidFill>
                </a:rPr>
                <a:t> </a:t>
              </a:r>
              <a:r>
                <a:rPr lang="en-US" sz="2133" dirty="0" err="1" smtClean="0">
                  <a:solidFill>
                    <a:srgbClr val="000000"/>
                  </a:solidFill>
                </a:rPr>
                <a:t>tu</a:t>
              </a:r>
              <a:r>
                <a:rPr lang="en-US" sz="2133" dirty="0" smtClean="0">
                  <a:solidFill>
                    <a:srgbClr val="000000"/>
                  </a:solidFill>
                </a:rPr>
                <a:t> editor y </a:t>
              </a:r>
              <a:r>
                <a:rPr lang="en-US" sz="2133" dirty="0" err="1" smtClean="0">
                  <a:solidFill>
                    <a:srgbClr val="000000"/>
                  </a:solidFill>
                </a:rPr>
                <a:t>herramientas</a:t>
              </a:r>
              <a:endParaRPr lang="en-US" sz="2133" dirty="0">
                <a:solidFill>
                  <a:srgbClr val="000000"/>
                </a:solidFill>
              </a:endParaRPr>
            </a:p>
          </p:txBody>
        </p:sp>
        <p:grpSp>
          <p:nvGrpSpPr>
            <p:cNvPr id="25" name="Group 24"/>
            <p:cNvGrpSpPr/>
            <p:nvPr/>
          </p:nvGrpSpPr>
          <p:grpSpPr>
            <a:xfrm>
              <a:off x="229766" y="3324109"/>
              <a:ext cx="457200" cy="457200"/>
              <a:chOff x="2199148" y="3390553"/>
              <a:chExt cx="609600" cy="594360"/>
            </a:xfrm>
          </p:grpSpPr>
          <p:sp>
            <p:nvSpPr>
              <p:cNvPr id="26" name="Oval 25"/>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7"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no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grpSp>
      <p:grpSp>
        <p:nvGrpSpPr>
          <p:cNvPr id="9" name="Group 8"/>
          <p:cNvGrpSpPr/>
          <p:nvPr/>
        </p:nvGrpSpPr>
        <p:grpSpPr>
          <a:xfrm>
            <a:off x="839857" y="3284873"/>
            <a:ext cx="3323121" cy="571931"/>
            <a:chOff x="229766" y="1671286"/>
            <a:chExt cx="2656495" cy="457200"/>
          </a:xfrm>
        </p:grpSpPr>
        <p:sp>
          <p:nvSpPr>
            <p:cNvPr id="31" name="Rectangle 30"/>
            <p:cNvSpPr/>
            <p:nvPr/>
          </p:nvSpPr>
          <p:spPr>
            <a:xfrm>
              <a:off x="782558" y="1730609"/>
              <a:ext cx="2103703" cy="315423"/>
            </a:xfrm>
            <a:prstGeom prst="rect">
              <a:avLst/>
            </a:prstGeom>
            <a:ln>
              <a:noFill/>
            </a:ln>
          </p:spPr>
          <p:txBody>
            <a:bodyPr wrap="none">
              <a:spAutoFit/>
            </a:bodyPr>
            <a:lstStyle/>
            <a:p>
              <a:r>
                <a:rPr lang="en-US" sz="2133" dirty="0" err="1" smtClean="0">
                  <a:solidFill>
                    <a:srgbClr val="000000"/>
                  </a:solidFill>
                </a:rPr>
                <a:t>Desarrollo</a:t>
              </a:r>
              <a:r>
                <a:rPr lang="en-US" sz="2133" dirty="0" smtClean="0">
                  <a:solidFill>
                    <a:srgbClr val="000000"/>
                  </a:solidFill>
                </a:rPr>
                <a:t> </a:t>
              </a:r>
              <a:r>
                <a:rPr lang="en-US" sz="2133" dirty="0" err="1" smtClean="0">
                  <a:solidFill>
                    <a:srgbClr val="000000"/>
                  </a:solidFill>
                </a:rPr>
                <a:t>más</a:t>
              </a:r>
              <a:r>
                <a:rPr lang="en-US" sz="2133" dirty="0" smtClean="0">
                  <a:solidFill>
                    <a:srgbClr val="000000"/>
                  </a:solidFill>
                </a:rPr>
                <a:t> </a:t>
              </a:r>
              <a:r>
                <a:rPr lang="en-US" sz="2133" smtClean="0">
                  <a:solidFill>
                    <a:srgbClr val="000000"/>
                  </a:solidFill>
                </a:rPr>
                <a:t>rápido</a:t>
              </a:r>
              <a:endParaRPr lang="en-US" sz="2133" dirty="0">
                <a:solidFill>
                  <a:srgbClr val="000000"/>
                </a:solidFill>
              </a:endParaRPr>
            </a:p>
          </p:txBody>
        </p:sp>
        <p:grpSp>
          <p:nvGrpSpPr>
            <p:cNvPr id="32" name="Group 31"/>
            <p:cNvGrpSpPr/>
            <p:nvPr/>
          </p:nvGrpSpPr>
          <p:grpSpPr>
            <a:xfrm>
              <a:off x="229766" y="1671286"/>
              <a:ext cx="457200" cy="457200"/>
              <a:chOff x="1785636" y="1768035"/>
              <a:chExt cx="609600" cy="594360"/>
            </a:xfrm>
          </p:grpSpPr>
          <p:sp>
            <p:nvSpPr>
              <p:cNvPr id="33" name="Oval 32"/>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7" name="Group 6"/>
          <p:cNvGrpSpPr/>
          <p:nvPr/>
        </p:nvGrpSpPr>
        <p:grpSpPr>
          <a:xfrm>
            <a:off x="839858" y="4826359"/>
            <a:ext cx="2117416" cy="571931"/>
            <a:chOff x="229766" y="2809678"/>
            <a:chExt cx="1692658" cy="457200"/>
          </a:xfrm>
        </p:grpSpPr>
        <p:sp>
          <p:nvSpPr>
            <p:cNvPr id="38" name="Rectangle 37"/>
            <p:cNvSpPr/>
            <p:nvPr/>
          </p:nvSpPr>
          <p:spPr>
            <a:xfrm>
              <a:off x="819717" y="2869001"/>
              <a:ext cx="1102707" cy="315423"/>
            </a:xfrm>
            <a:prstGeom prst="rect">
              <a:avLst/>
            </a:prstGeom>
            <a:ln>
              <a:noFill/>
            </a:ln>
          </p:spPr>
          <p:txBody>
            <a:bodyPr wrap="none">
              <a:spAutoFit/>
            </a:bodyPr>
            <a:lstStyle/>
            <a:p>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rápido</a:t>
              </a:r>
              <a:endParaRPr lang="en-US" sz="2133" dirty="0">
                <a:solidFill>
                  <a:srgbClr val="000000"/>
                </a:solidFill>
              </a:endParaRPr>
            </a:p>
          </p:txBody>
        </p:sp>
        <p:grpSp>
          <p:nvGrpSpPr>
            <p:cNvPr id="39" name="Group 38"/>
            <p:cNvGrpSpPr/>
            <p:nvPr/>
          </p:nvGrpSpPr>
          <p:grpSpPr>
            <a:xfrm>
              <a:off x="229766" y="2809678"/>
              <a:ext cx="457200" cy="457200"/>
              <a:chOff x="4607823" y="3748572"/>
              <a:chExt cx="906342" cy="867556"/>
            </a:xfrm>
          </p:grpSpPr>
          <p:sp>
            <p:nvSpPr>
              <p:cNvPr id="40" name="Freeform 35"/>
              <p:cNvSpPr>
                <a:spLocks/>
              </p:cNvSpPr>
              <p:nvPr/>
            </p:nvSpPr>
            <p:spPr bwMode="black">
              <a:xfrm>
                <a:off x="4781503" y="3912599"/>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sp>
            <p:nvSpPr>
              <p:cNvPr id="41" name="Oval 40"/>
              <p:cNvSpPr/>
              <p:nvPr/>
            </p:nvSpPr>
            <p:spPr bwMode="auto">
              <a:xfrm>
                <a:off x="4607823" y="3748572"/>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grpSp>
      </p:grpSp>
      <p:grpSp>
        <p:nvGrpSpPr>
          <p:cNvPr id="2" name="Group 1"/>
          <p:cNvGrpSpPr/>
          <p:nvPr/>
        </p:nvGrpSpPr>
        <p:grpSpPr>
          <a:xfrm>
            <a:off x="6837945" y="4059685"/>
            <a:ext cx="2444623" cy="571931"/>
            <a:chOff x="229766" y="4553997"/>
            <a:chExt cx="1954224" cy="457200"/>
          </a:xfrm>
        </p:grpSpPr>
        <p:sp>
          <p:nvSpPr>
            <p:cNvPr id="23" name="Rectangle 22"/>
            <p:cNvSpPr/>
            <p:nvPr/>
          </p:nvSpPr>
          <p:spPr>
            <a:xfrm>
              <a:off x="775767" y="4613320"/>
              <a:ext cx="1408223" cy="315423"/>
            </a:xfrm>
            <a:prstGeom prst="rect">
              <a:avLst/>
            </a:prstGeom>
            <a:ln>
              <a:noFill/>
            </a:ln>
          </p:spPr>
          <p:txBody>
            <a:bodyPr wrap="none">
              <a:spAutoFit/>
            </a:bodyPr>
            <a:lstStyle/>
            <a:p>
              <a:r>
                <a:rPr lang="en-US" sz="2133" dirty="0">
                  <a:solidFill>
                    <a:srgbClr val="000000"/>
                  </a:solidFill>
                </a:rPr>
                <a:t>Cross-Platform</a:t>
              </a:r>
            </a:p>
          </p:txBody>
        </p:sp>
        <p:grpSp>
          <p:nvGrpSpPr>
            <p:cNvPr id="42" name="Group 41"/>
            <p:cNvGrpSpPr/>
            <p:nvPr/>
          </p:nvGrpSpPr>
          <p:grpSpPr>
            <a:xfrm>
              <a:off x="229766" y="4553997"/>
              <a:ext cx="457200" cy="457200"/>
              <a:chOff x="454465" y="3274942"/>
              <a:chExt cx="906342" cy="880842"/>
            </a:xfrm>
          </p:grpSpPr>
          <p:sp>
            <p:nvSpPr>
              <p:cNvPr id="43" name="Oval 42"/>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44" name="Picture 4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45" name="Picture 44"/>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grpSp>
      <p:sp>
        <p:nvSpPr>
          <p:cNvPr id="47" name="Title 2"/>
          <p:cNvSpPr txBox="1">
            <a:spLocks/>
          </p:cNvSpPr>
          <p:nvPr/>
        </p:nvSpPr>
        <p:spPr>
          <a:xfrm>
            <a:off x="724257" y="1506930"/>
            <a:ext cx="11467743" cy="899665"/>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a:solidFill>
                  <a:srgbClr val="616161"/>
                </a:solidFill>
                <a:latin typeface="+mj-lt"/>
                <a:ea typeface="+mj-ea"/>
                <a:cs typeface="+mj-cs"/>
              </a:defRPr>
            </a:lvl1pPr>
          </a:lstStyle>
          <a:p>
            <a:r>
              <a:rPr lang="en-US" sz="3200" dirty="0" smtClean="0">
                <a:solidFill>
                  <a:schemeClr val="tx1"/>
                </a:solidFill>
              </a:rPr>
              <a:t>Major improvement areas:</a:t>
            </a:r>
            <a:endParaRPr lang="en-US" sz="3200" dirty="0">
              <a:solidFill>
                <a:schemeClr val="tx1"/>
              </a:solidFill>
            </a:endParaRPr>
          </a:p>
        </p:txBody>
      </p:sp>
    </p:spTree>
    <p:extLst>
      <p:ext uri="{BB962C8B-B14F-4D97-AF65-F5344CB8AC3E}">
        <p14:creationId xmlns:p14="http://schemas.microsoft.com/office/powerpoint/2010/main" val="5887321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err="1" smtClean="0">
                <a:solidFill>
                  <a:srgbClr val="00BCF2"/>
                </a:solidFill>
              </a:rPr>
              <a:t>Agilidad</a:t>
            </a:r>
            <a:endParaRPr lang="en-US" dirty="0">
              <a:solidFill>
                <a:srgbClr val="00BCF2"/>
              </a:solidFill>
            </a:endParaRPr>
          </a:p>
        </p:txBody>
      </p:sp>
      <p:sp>
        <p:nvSpPr>
          <p:cNvPr id="18" name="Content Placeholder 2"/>
          <p:cNvSpPr>
            <a:spLocks noGrp="1"/>
          </p:cNvSpPr>
          <p:nvPr>
            <p:ph type="body" sz="quarter" idx="4294967295"/>
          </p:nvPr>
        </p:nvSpPr>
        <p:spPr>
          <a:xfrm>
            <a:off x="1090456" y="2592521"/>
            <a:ext cx="7151431" cy="891924"/>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Características</a:t>
            </a:r>
            <a:r>
              <a:rPr lang="en-US" sz="2133" dirty="0" smtClean="0">
                <a:solidFill>
                  <a:srgbClr val="000000"/>
                </a:solidFill>
                <a:latin typeface="+mn-lt"/>
              </a:rPr>
              <a:t> </a:t>
            </a:r>
            <a:r>
              <a:rPr lang="en-US" sz="2133" dirty="0" err="1" smtClean="0">
                <a:solidFill>
                  <a:srgbClr val="000000"/>
                </a:solidFill>
                <a:latin typeface="+mn-lt"/>
              </a:rPr>
              <a:t>como</a:t>
            </a:r>
            <a:r>
              <a:rPr lang="en-US" sz="2133" dirty="0" smtClean="0">
                <a:solidFill>
                  <a:srgbClr val="000000"/>
                </a:solidFill>
                <a:latin typeface="+mn-lt"/>
              </a:rPr>
              <a:t> </a:t>
            </a:r>
            <a:r>
              <a:rPr lang="en-US" sz="2133" dirty="0" err="1" smtClean="0">
                <a:solidFill>
                  <a:srgbClr val="000000"/>
                </a:solidFill>
                <a:latin typeface="+mn-lt"/>
              </a:rPr>
              <a:t>paquetes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Framework </a:t>
            </a:r>
            <a:r>
              <a:rPr lang="en-US" sz="2133" dirty="0" err="1" smtClean="0">
                <a:solidFill>
                  <a:srgbClr val="000000"/>
                </a:solidFill>
                <a:latin typeface="+mn-lt"/>
              </a:rPr>
              <a:t>como</a:t>
            </a:r>
            <a:r>
              <a:rPr lang="en-US" sz="2133" dirty="0" smtClean="0">
                <a:solidFill>
                  <a:srgbClr val="000000"/>
                </a:solidFill>
                <a:latin typeface="+mn-lt"/>
              </a:rPr>
              <a:t> parte de la App</a:t>
            </a:r>
            <a:endParaRPr lang="en-US" sz="2133" dirty="0">
              <a:solidFill>
                <a:srgbClr val="000000"/>
              </a:solidFill>
              <a:latin typeface="+mn-lt"/>
            </a:endParaRPr>
          </a:p>
        </p:txBody>
      </p:sp>
      <p:sp>
        <p:nvSpPr>
          <p:cNvPr id="20" name="Content Placeholder 2"/>
          <p:cNvSpPr>
            <a:spLocks noGrp="1"/>
          </p:cNvSpPr>
          <p:nvPr>
            <p:ph type="body" sz="quarter" idx="4294967295"/>
          </p:nvPr>
        </p:nvSpPr>
        <p:spPr>
          <a:xfrm>
            <a:off x="1090456" y="4414004"/>
            <a:ext cx="7137952" cy="1613995"/>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Zero day patches </a:t>
            </a:r>
            <a:r>
              <a:rPr lang="en-US" sz="2133" dirty="0" err="1" smtClean="0">
                <a:solidFill>
                  <a:srgbClr val="000000"/>
                </a:solidFill>
                <a:latin typeface="+mn-lt"/>
              </a:rPr>
              <a:t>por</a:t>
            </a:r>
            <a:r>
              <a:rPr lang="en-US" sz="2133" dirty="0" smtClean="0">
                <a:solidFill>
                  <a:srgbClr val="000000"/>
                </a:solidFill>
                <a:latin typeface="+mn-lt"/>
              </a:rPr>
              <a:t> Microsoft</a:t>
            </a: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Mismo</a:t>
            </a:r>
            <a:r>
              <a:rPr lang="en-US" sz="2133" dirty="0" smtClean="0">
                <a:solidFill>
                  <a:srgbClr val="000000"/>
                </a:solidFill>
                <a:latin typeface="+mn-lt"/>
              </a:rPr>
              <a:t> </a:t>
            </a:r>
            <a:r>
              <a:rPr lang="en-US" sz="2133" dirty="0" err="1" smtClean="0">
                <a:solidFill>
                  <a:srgbClr val="000000"/>
                </a:solidFill>
                <a:latin typeface="+mn-lt"/>
              </a:rPr>
              <a:t>código</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a:t>
            </a:r>
            <a:r>
              <a:rPr lang="en-US" sz="2133" dirty="0" err="1" smtClean="0">
                <a:solidFill>
                  <a:srgbClr val="000000"/>
                </a:solidFill>
                <a:latin typeface="+mn-lt"/>
              </a:rPr>
              <a:t>desarrollo</a:t>
            </a:r>
            <a:r>
              <a:rPr lang="en-US" sz="2133" dirty="0" smtClean="0">
                <a:solidFill>
                  <a:srgbClr val="000000"/>
                </a:solidFill>
                <a:latin typeface="+mn-lt"/>
              </a:rPr>
              <a:t> y </a:t>
            </a:r>
            <a:r>
              <a:rPr lang="en-US" sz="2133" dirty="0" err="1" smtClean="0">
                <a:solidFill>
                  <a:srgbClr val="000000"/>
                </a:solidFill>
                <a:latin typeface="+mn-lt"/>
              </a:rPr>
              <a:t>producción</a:t>
            </a:r>
            <a:endParaRPr lang="en-US" sz="2133" dirty="0" smtClean="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Controlamos</a:t>
            </a:r>
            <a:r>
              <a:rPr lang="en-US" sz="2133" dirty="0" smtClean="0">
                <a:solidFill>
                  <a:srgbClr val="000000"/>
                </a:solidFill>
                <a:latin typeface="+mn-lt"/>
              </a:rPr>
              <a:t> </a:t>
            </a:r>
            <a:r>
              <a:rPr lang="en-US" sz="2133" dirty="0" err="1" smtClean="0">
                <a:solidFill>
                  <a:srgbClr val="000000"/>
                </a:solidFill>
                <a:latin typeface="+mn-lt"/>
              </a:rPr>
              <a:t>nuevas</a:t>
            </a:r>
            <a:r>
              <a:rPr lang="en-US" sz="2133" dirty="0" smtClean="0">
                <a:solidFill>
                  <a:srgbClr val="000000"/>
                </a:solidFill>
                <a:latin typeface="+mn-lt"/>
              </a:rPr>
              <a:t> versions (breaking changes)</a:t>
            </a:r>
            <a:endParaRPr lang="en-US" sz="2133" dirty="0">
              <a:solidFill>
                <a:srgbClr val="000000"/>
              </a:solidFill>
              <a:latin typeface="+mn-lt"/>
            </a:endParaRPr>
          </a:p>
        </p:txBody>
      </p:sp>
      <p:grpSp>
        <p:nvGrpSpPr>
          <p:cNvPr id="5" name="Group 4"/>
          <p:cNvGrpSpPr/>
          <p:nvPr/>
        </p:nvGrpSpPr>
        <p:grpSpPr>
          <a:xfrm>
            <a:off x="359018" y="1761980"/>
            <a:ext cx="5689539" cy="731520"/>
            <a:chOff x="269263" y="891885"/>
            <a:chExt cx="4267156" cy="548640"/>
          </a:xfrm>
        </p:grpSpPr>
        <p:sp>
          <p:nvSpPr>
            <p:cNvPr id="17" name="Rectangle 16"/>
            <p:cNvSpPr/>
            <p:nvPr/>
          </p:nvSpPr>
          <p:spPr>
            <a:xfrm>
              <a:off x="819150" y="966150"/>
              <a:ext cx="3717269" cy="377075"/>
            </a:xfrm>
            <a:prstGeom prst="rect">
              <a:avLst/>
            </a:prstGeom>
          </p:spPr>
          <p:txBody>
            <a:bodyPr wrap="none">
              <a:spAutoFit/>
            </a:bodyPr>
            <a:lstStyle/>
            <a:p>
              <a:r>
                <a:rPr lang="en-US" sz="2667" b="1" dirty="0" smtClean="0">
                  <a:solidFill>
                    <a:srgbClr val="000000"/>
                  </a:solidFill>
                </a:rPr>
                <a:t> </a:t>
              </a:r>
              <a:r>
                <a:rPr lang="en-US" sz="2667" b="1" dirty="0" err="1" smtClean="0">
                  <a:solidFill>
                    <a:srgbClr val="000000"/>
                  </a:solidFill>
                </a:rPr>
                <a:t>Ciclos</a:t>
              </a:r>
              <a:r>
                <a:rPr lang="en-US" sz="2667" b="1" dirty="0" smtClean="0">
                  <a:solidFill>
                    <a:srgbClr val="000000"/>
                  </a:solidFill>
                </a:rPr>
                <a:t> de Desarrollo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rápidos</a:t>
              </a:r>
              <a:endParaRPr lang="en-US" sz="2667" b="1" dirty="0">
                <a:solidFill>
                  <a:srgbClr val="000000"/>
                </a:solidFill>
              </a:endParaRPr>
            </a:p>
          </p:txBody>
        </p:sp>
        <p:grpSp>
          <p:nvGrpSpPr>
            <p:cNvPr id="21" name="Group 20"/>
            <p:cNvGrpSpPr/>
            <p:nvPr/>
          </p:nvGrpSpPr>
          <p:grpSpPr>
            <a:xfrm>
              <a:off x="269263" y="891885"/>
              <a:ext cx="549887" cy="548640"/>
              <a:chOff x="1785636" y="1768035"/>
              <a:chExt cx="609600" cy="594360"/>
            </a:xfrm>
          </p:grpSpPr>
          <p:sp>
            <p:nvSpPr>
              <p:cNvPr id="22" name="Oval 21"/>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3" name="Freeform 58"/>
              <p:cNvSpPr>
                <a:spLocks noChangeAspect="1"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6" name="Group 5"/>
          <p:cNvGrpSpPr/>
          <p:nvPr/>
        </p:nvGrpSpPr>
        <p:grpSpPr>
          <a:xfrm>
            <a:off x="359018" y="3682484"/>
            <a:ext cx="2752696" cy="731520"/>
            <a:chOff x="269263" y="2502622"/>
            <a:chExt cx="2064522" cy="548640"/>
          </a:xfrm>
        </p:grpSpPr>
        <p:sp>
          <p:nvSpPr>
            <p:cNvPr id="19" name="Rectangle 18"/>
            <p:cNvSpPr/>
            <p:nvPr/>
          </p:nvSpPr>
          <p:spPr>
            <a:xfrm>
              <a:off x="817841" y="2576887"/>
              <a:ext cx="1515944" cy="377075"/>
            </a:xfrm>
            <a:prstGeom prst="rect">
              <a:avLst/>
            </a:prstGeom>
          </p:spPr>
          <p:txBody>
            <a:bodyPr wrap="none">
              <a:spAutoFit/>
            </a:bodyPr>
            <a:lstStyle/>
            <a:p>
              <a:r>
                <a:rPr lang="en-US" sz="2667" b="1" dirty="0" smtClean="0">
                  <a:solidFill>
                    <a:srgbClr val="000000"/>
                  </a:solidFill>
                </a:rPr>
                <a:t> </a:t>
              </a:r>
              <a:r>
                <a:rPr lang="en-US" sz="2667" b="1" dirty="0" err="1" smtClean="0">
                  <a:solidFill>
                    <a:srgbClr val="000000"/>
                  </a:solidFill>
                </a:rPr>
                <a:t>Más</a:t>
              </a:r>
              <a:r>
                <a:rPr lang="en-US" sz="2667" b="1" dirty="0" smtClean="0">
                  <a:solidFill>
                    <a:srgbClr val="000000"/>
                  </a:solidFill>
                </a:rPr>
                <a:t> Control</a:t>
              </a:r>
              <a:endParaRPr lang="en-US" sz="2667" b="1" dirty="0">
                <a:solidFill>
                  <a:srgbClr val="000000"/>
                </a:solidFill>
              </a:endParaRPr>
            </a:p>
          </p:txBody>
        </p:sp>
        <p:grpSp>
          <p:nvGrpSpPr>
            <p:cNvPr id="27" name="Group 26"/>
            <p:cNvGrpSpPr/>
            <p:nvPr/>
          </p:nvGrpSpPr>
          <p:grpSpPr>
            <a:xfrm>
              <a:off x="269263" y="2502622"/>
              <a:ext cx="548640" cy="548640"/>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9" name="Freeform 8"/>
              <p:cNvSpPr>
                <a:spLocks noChangeAspect="1" noEditPoints="1"/>
              </p:cNvSpPr>
              <p:nvPr/>
            </p:nvSpPr>
            <p:spPr bwMode="black">
              <a:xfrm>
                <a:off x="1921724" y="4108604"/>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spTree>
    <p:extLst>
      <p:ext uri="{BB962C8B-B14F-4D97-AF65-F5344CB8AC3E}">
        <p14:creationId xmlns:p14="http://schemas.microsoft.com/office/powerpoint/2010/main" val="35899134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err="1" smtClean="0"/>
              <a:t>Keynote</a:t>
            </a:r>
            <a:endParaRPr lang="en-US" dirty="0"/>
          </a:p>
        </p:txBody>
      </p:sp>
      <p:sp>
        <p:nvSpPr>
          <p:cNvPr id="2" name="Subtitle 1"/>
          <p:cNvSpPr>
            <a:spLocks noGrp="1"/>
          </p:cNvSpPr>
          <p:nvPr>
            <p:ph type="subTitle" idx="1"/>
          </p:nvPr>
        </p:nvSpPr>
        <p:spPr>
          <a:xfrm>
            <a:off x="728296" y="3431828"/>
            <a:ext cx="7608765" cy="762613"/>
          </a:xfrm>
        </p:spPr>
        <p:txBody>
          <a:bodyPr/>
          <a:lstStyle/>
          <a:p>
            <a:r>
              <a:rPr lang="en-US" dirty="0" smtClean="0"/>
              <a:t>Reconnect(); Sevilla</a:t>
            </a:r>
          </a:p>
        </p:txBody>
      </p:sp>
    </p:spTree>
    <p:extLst>
      <p:ext uri="{BB962C8B-B14F-4D97-AF65-F5344CB8AC3E}">
        <p14:creationId xmlns:p14="http://schemas.microsoft.com/office/powerpoint/2010/main" val="244173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err="1" smtClean="0">
                <a:solidFill>
                  <a:srgbClr val="00BCF2"/>
                </a:solidFill>
              </a:rPr>
              <a:t>Velocidad</a:t>
            </a:r>
            <a:endParaRPr lang="en-US" dirty="0">
              <a:solidFill>
                <a:srgbClr val="00BCF2"/>
              </a:solidFill>
            </a:endParaRPr>
          </a:p>
        </p:txBody>
      </p:sp>
      <p:sp>
        <p:nvSpPr>
          <p:cNvPr id="20" name="Content Placeholder 2"/>
          <p:cNvSpPr>
            <a:spLocks noGrp="1"/>
          </p:cNvSpPr>
          <p:nvPr>
            <p:ph type="body" sz="quarter" idx="4294967295"/>
          </p:nvPr>
        </p:nvSpPr>
        <p:spPr>
          <a:xfrm>
            <a:off x="1113148" y="2397302"/>
            <a:ext cx="7729295" cy="1246727"/>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Edita</a:t>
            </a:r>
            <a:r>
              <a:rPr lang="en-US" sz="2133" dirty="0" smtClean="0">
                <a:solidFill>
                  <a:srgbClr val="000000"/>
                </a:solidFill>
                <a:latin typeface="+mn-lt"/>
              </a:rPr>
              <a:t> </a:t>
            </a:r>
            <a:r>
              <a:rPr lang="en-US" sz="2133" dirty="0" err="1" smtClean="0">
                <a:solidFill>
                  <a:srgbClr val="000000"/>
                </a:solidFill>
                <a:latin typeface="+mn-lt"/>
              </a:rPr>
              <a:t>código</a:t>
            </a:r>
            <a:r>
              <a:rPr lang="en-US" sz="2133" dirty="0" smtClean="0">
                <a:solidFill>
                  <a:srgbClr val="000000"/>
                </a:solidFill>
                <a:latin typeface="+mn-lt"/>
              </a:rPr>
              <a:t> y </a:t>
            </a:r>
            <a:r>
              <a:rPr lang="en-US" sz="2133" dirty="0" err="1" smtClean="0">
                <a:solidFill>
                  <a:srgbClr val="000000"/>
                </a:solidFill>
                <a:latin typeface="+mn-lt"/>
              </a:rPr>
              <a:t>refresca</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a:t>
            </a:r>
            <a:r>
              <a:rPr lang="en-US" sz="2133" dirty="0" err="1" smtClean="0">
                <a:solidFill>
                  <a:srgbClr val="000000"/>
                </a:solidFill>
                <a:latin typeface="+mn-lt"/>
              </a:rPr>
              <a:t>navegador</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Flexibilidad</a:t>
            </a:r>
            <a:r>
              <a:rPr lang="en-US" sz="2133" dirty="0" smtClean="0">
                <a:solidFill>
                  <a:srgbClr val="000000"/>
                </a:solidFill>
                <a:latin typeface="+mn-lt"/>
              </a:rPr>
              <a:t> de </a:t>
            </a:r>
            <a:r>
              <a:rPr lang="en-US" sz="2133" dirty="0" err="1" smtClean="0">
                <a:solidFill>
                  <a:srgbClr val="000000"/>
                </a:solidFill>
                <a:latin typeface="+mn-lt"/>
              </a:rPr>
              <a:t>entornos</a:t>
            </a:r>
            <a:r>
              <a:rPr lang="en-US" sz="2133" dirty="0" smtClean="0">
                <a:solidFill>
                  <a:srgbClr val="000000"/>
                </a:solidFill>
                <a:latin typeface="+mn-lt"/>
              </a:rPr>
              <a:t> </a:t>
            </a:r>
            <a:r>
              <a:rPr lang="en-US" sz="2133" dirty="0" err="1" smtClean="0">
                <a:solidFill>
                  <a:srgbClr val="000000"/>
                </a:solidFill>
                <a:latin typeface="+mn-lt"/>
              </a:rPr>
              <a:t>dinámicos</a:t>
            </a:r>
            <a:r>
              <a:rPr lang="en-US" sz="2133" dirty="0" smtClean="0">
                <a:solidFill>
                  <a:srgbClr val="000000"/>
                </a:solidFill>
                <a:latin typeface="+mn-lt"/>
              </a:rPr>
              <a:t> con la </a:t>
            </a:r>
            <a:r>
              <a:rPr lang="en-US" sz="2133" dirty="0" err="1" smtClean="0">
                <a:solidFill>
                  <a:srgbClr val="000000"/>
                </a:solidFill>
                <a:latin typeface="+mn-lt"/>
              </a:rPr>
              <a:t>potencia</a:t>
            </a:r>
            <a:r>
              <a:rPr lang="en-US" sz="2133" dirty="0" smtClean="0">
                <a:solidFill>
                  <a:srgbClr val="000000"/>
                </a:solidFill>
                <a:latin typeface="+mn-lt"/>
              </a:rPr>
              <a:t> de .NET</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Desarrolla</a:t>
            </a:r>
            <a:r>
              <a:rPr lang="en-US" sz="2133" dirty="0" smtClean="0">
                <a:solidFill>
                  <a:srgbClr val="000000"/>
                </a:solidFill>
                <a:latin typeface="+mn-lt"/>
              </a:rPr>
              <a:t> con Visual </a:t>
            </a:r>
            <a:r>
              <a:rPr lang="en-US" sz="2133" dirty="0">
                <a:solidFill>
                  <a:srgbClr val="000000"/>
                </a:solidFill>
                <a:latin typeface="+mn-lt"/>
              </a:rPr>
              <a:t>Studio, third party </a:t>
            </a:r>
            <a:r>
              <a:rPr lang="en-US" sz="2133" dirty="0" smtClean="0">
                <a:solidFill>
                  <a:srgbClr val="000000"/>
                </a:solidFill>
                <a:latin typeface="+mn-lt"/>
              </a:rPr>
              <a:t>y </a:t>
            </a:r>
            <a:r>
              <a:rPr lang="en-US" sz="2133" dirty="0" err="1" smtClean="0">
                <a:solidFill>
                  <a:srgbClr val="000000"/>
                </a:solidFill>
                <a:latin typeface="+mn-lt"/>
              </a:rPr>
              <a:t>editores</a:t>
            </a:r>
            <a:r>
              <a:rPr lang="en-US" sz="2133" dirty="0" smtClean="0">
                <a:solidFill>
                  <a:srgbClr val="000000"/>
                </a:solidFill>
                <a:latin typeface="+mn-lt"/>
              </a:rPr>
              <a:t> cloud</a:t>
            </a:r>
            <a:endParaRPr lang="en-US" sz="2133" dirty="0">
              <a:solidFill>
                <a:srgbClr val="000000"/>
              </a:solidFill>
              <a:latin typeface="+mn-lt"/>
            </a:endParaRPr>
          </a:p>
        </p:txBody>
      </p:sp>
      <p:grpSp>
        <p:nvGrpSpPr>
          <p:cNvPr id="37" name="Group 36"/>
          <p:cNvGrpSpPr/>
          <p:nvPr/>
        </p:nvGrpSpPr>
        <p:grpSpPr>
          <a:xfrm>
            <a:off x="359018" y="1688660"/>
            <a:ext cx="7192264" cy="731520"/>
            <a:chOff x="269263" y="1320831"/>
            <a:chExt cx="5394198" cy="548640"/>
          </a:xfrm>
        </p:grpSpPr>
        <p:sp>
          <p:nvSpPr>
            <p:cNvPr id="19" name="Rectangle 18"/>
            <p:cNvSpPr/>
            <p:nvPr/>
          </p:nvSpPr>
          <p:spPr>
            <a:xfrm>
              <a:off x="829807" y="1395096"/>
              <a:ext cx="4833654" cy="377074"/>
            </a:xfrm>
            <a:prstGeom prst="rect">
              <a:avLst/>
            </a:prstGeom>
          </p:spPr>
          <p:txBody>
            <a:bodyPr wrap="square">
              <a:spAutoFit/>
            </a:bodyPr>
            <a:lstStyle/>
            <a:p>
              <a:r>
                <a:rPr lang="en-US" sz="2667" b="1" dirty="0" smtClean="0">
                  <a:solidFill>
                    <a:srgbClr val="000000"/>
                  </a:solidFill>
                </a:rPr>
                <a:t> </a:t>
              </a:r>
              <a:r>
                <a:rPr lang="en-US" sz="2667" b="1" dirty="0" err="1" smtClean="0">
                  <a:solidFill>
                    <a:srgbClr val="000000"/>
                  </a:solidFill>
                </a:rPr>
                <a:t>Productividad</a:t>
              </a:r>
              <a:endParaRPr lang="en-US" sz="2667" b="1" dirty="0">
                <a:solidFill>
                  <a:srgbClr val="000000"/>
                </a:solidFill>
              </a:endParaRPr>
            </a:p>
          </p:txBody>
        </p:sp>
        <p:grpSp>
          <p:nvGrpSpPr>
            <p:cNvPr id="2" name="Group 1"/>
            <p:cNvGrpSpPr/>
            <p:nvPr/>
          </p:nvGrpSpPr>
          <p:grpSpPr>
            <a:xfrm>
              <a:off x="269263" y="1320831"/>
              <a:ext cx="548640" cy="548640"/>
              <a:chOff x="269263" y="891885"/>
              <a:chExt cx="548640" cy="548640"/>
            </a:xfrm>
          </p:grpSpPr>
          <p:sp>
            <p:nvSpPr>
              <p:cNvPr id="28" name="Oval 27"/>
              <p:cNvSpPr/>
              <p:nvPr/>
            </p:nvSpPr>
            <p:spPr bwMode="auto">
              <a:xfrm>
                <a:off x="269263" y="89188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13" name="Freeform 124"/>
              <p:cNvSpPr>
                <a:spLocks/>
              </p:cNvSpPr>
              <p:nvPr/>
            </p:nvSpPr>
            <p:spPr bwMode="black">
              <a:xfrm>
                <a:off x="378364" y="1020571"/>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
        <p:nvSpPr>
          <p:cNvPr id="30" name="Content Placeholder 2"/>
          <p:cNvSpPr>
            <a:spLocks noGrp="1"/>
          </p:cNvSpPr>
          <p:nvPr>
            <p:ph type="body" sz="quarter" idx="4294967295"/>
          </p:nvPr>
        </p:nvSpPr>
        <p:spPr>
          <a:xfrm>
            <a:off x="1106411" y="4753196"/>
            <a:ext cx="7151431" cy="1723179"/>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Tiempos</a:t>
            </a:r>
            <a:r>
              <a:rPr lang="en-US" sz="2133" dirty="0" smtClean="0">
                <a:solidFill>
                  <a:srgbClr val="000000"/>
                </a:solidFill>
                <a:latin typeface="+mn-lt"/>
              </a:rPr>
              <a:t> de </a:t>
            </a:r>
            <a:r>
              <a:rPr lang="en-US" sz="2133" dirty="0" err="1" smtClean="0">
                <a:solidFill>
                  <a:srgbClr val="000000"/>
                </a:solidFill>
                <a:latin typeface="+mn-lt"/>
              </a:rPr>
              <a:t>arranque</a:t>
            </a:r>
            <a:r>
              <a:rPr lang="en-US" sz="2133" dirty="0" smtClean="0">
                <a:solidFill>
                  <a:srgbClr val="000000"/>
                </a:solidFill>
                <a:latin typeface="+mn-lt"/>
              </a:rPr>
              <a:t> y </a:t>
            </a:r>
            <a:r>
              <a:rPr lang="en-US" sz="2133" dirty="0" err="1" smtClean="0">
                <a:solidFill>
                  <a:srgbClr val="000000"/>
                </a:solidFill>
                <a:latin typeface="+mn-lt"/>
              </a:rPr>
              <a:t>ejecución</a:t>
            </a:r>
            <a:r>
              <a:rPr lang="en-US" sz="2133" dirty="0" smtClean="0">
                <a:solidFill>
                  <a:srgbClr val="000000"/>
                </a:solidFill>
                <a:latin typeface="+mn-lt"/>
              </a:rPr>
              <a:t> </a:t>
            </a:r>
            <a:r>
              <a:rPr lang="en-US" sz="2133" dirty="0" err="1" smtClean="0">
                <a:solidFill>
                  <a:srgbClr val="000000"/>
                </a:solidFill>
                <a:latin typeface="+mn-lt"/>
              </a:rPr>
              <a:t>más</a:t>
            </a:r>
            <a:r>
              <a:rPr lang="en-US" sz="2133" dirty="0" smtClean="0">
                <a:solidFill>
                  <a:srgbClr val="000000"/>
                </a:solidFill>
                <a:latin typeface="+mn-lt"/>
              </a:rPr>
              <a:t> </a:t>
            </a:r>
            <a:r>
              <a:rPr lang="en-US" sz="2133" dirty="0" err="1" smtClean="0">
                <a:solidFill>
                  <a:srgbClr val="000000"/>
                </a:solidFill>
                <a:latin typeface="+mn-lt"/>
              </a:rPr>
              <a:t>rápidos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Menor</a:t>
            </a:r>
            <a:r>
              <a:rPr lang="en-US" sz="2133" dirty="0" smtClean="0">
                <a:solidFill>
                  <a:srgbClr val="000000"/>
                </a:solidFill>
                <a:latin typeface="+mn-lt"/>
              </a:rPr>
              <a:t> </a:t>
            </a:r>
            <a:r>
              <a:rPr lang="en-US" sz="2133" dirty="0" err="1" smtClean="0">
                <a:solidFill>
                  <a:srgbClr val="000000"/>
                </a:solidFill>
                <a:latin typeface="+mn-lt"/>
              </a:rPr>
              <a:t>consumo</a:t>
            </a:r>
            <a:r>
              <a:rPr lang="en-US" sz="2133" dirty="0" smtClean="0">
                <a:solidFill>
                  <a:srgbClr val="000000"/>
                </a:solidFill>
                <a:latin typeface="+mn-lt"/>
              </a:rPr>
              <a:t> </a:t>
            </a:r>
            <a:r>
              <a:rPr lang="en-US" sz="2133" dirty="0" err="1" smtClean="0">
                <a:solidFill>
                  <a:srgbClr val="000000"/>
                </a:solidFill>
                <a:latin typeface="+mn-lt"/>
              </a:rPr>
              <a:t>emmoria</a:t>
            </a:r>
            <a:r>
              <a:rPr lang="en-US" sz="2133" dirty="0" smtClean="0">
                <a:solidFill>
                  <a:srgbClr val="000000"/>
                </a:solidFill>
                <a:latin typeface="+mn-lt"/>
              </a:rPr>
              <a:t> </a:t>
            </a:r>
          </a:p>
          <a:p>
            <a:pPr>
              <a:buFont typeface="Courier New" panose="02070309020205020404" pitchFamily="49" charset="0"/>
              <a:buChar char="o"/>
            </a:pPr>
            <a:r>
              <a:rPr lang="en-US" sz="2133" dirty="0" smtClean="0">
                <a:solidFill>
                  <a:srgbClr val="000000"/>
                </a:solidFill>
                <a:latin typeface="+mn-lt"/>
              </a:rPr>
              <a:t> Modular</a:t>
            </a:r>
          </a:p>
        </p:txBody>
      </p:sp>
      <p:grpSp>
        <p:nvGrpSpPr>
          <p:cNvPr id="36" name="Group 35"/>
          <p:cNvGrpSpPr/>
          <p:nvPr/>
        </p:nvGrpSpPr>
        <p:grpSpPr>
          <a:xfrm>
            <a:off x="373228" y="4051693"/>
            <a:ext cx="4548650" cy="731520"/>
            <a:chOff x="279920" y="2764829"/>
            <a:chExt cx="3411488" cy="548640"/>
          </a:xfrm>
        </p:grpSpPr>
        <p:sp>
          <p:nvSpPr>
            <p:cNvPr id="32" name="Rectangle 31"/>
            <p:cNvSpPr/>
            <p:nvPr/>
          </p:nvSpPr>
          <p:spPr>
            <a:xfrm>
              <a:off x="829807" y="2839094"/>
              <a:ext cx="2861601" cy="377075"/>
            </a:xfrm>
            <a:prstGeom prst="rect">
              <a:avLst/>
            </a:prstGeom>
          </p:spPr>
          <p:txBody>
            <a:bodyPr wrap="none">
              <a:spAutoFit/>
            </a:bodyPr>
            <a:lstStyle/>
            <a:p>
              <a:r>
                <a:rPr lang="en-US" sz="2667" b="1" dirty="0" smtClean="0">
                  <a:solidFill>
                    <a:srgbClr val="000000"/>
                  </a:solidFill>
                </a:rPr>
                <a:t> </a:t>
              </a:r>
              <a:r>
                <a:rPr lang="en-US" sz="2667" b="1" dirty="0" err="1" smtClean="0">
                  <a:solidFill>
                    <a:srgbClr val="000000"/>
                  </a:solidFill>
                </a:rPr>
                <a:t>Rendimiento</a:t>
              </a:r>
              <a:r>
                <a:rPr lang="en-US" sz="2667" b="1" dirty="0" smtClean="0">
                  <a:solidFill>
                    <a:srgbClr val="000000"/>
                  </a:solidFill>
                </a:rPr>
                <a:t> </a:t>
              </a:r>
              <a:r>
                <a:rPr lang="en-US" sz="2667" b="1" dirty="0" err="1" smtClean="0">
                  <a:solidFill>
                    <a:srgbClr val="000000"/>
                  </a:solidFill>
                </a:rPr>
                <a:t>en</a:t>
              </a:r>
              <a:r>
                <a:rPr lang="en-US" sz="2667" b="1" dirty="0" smtClean="0">
                  <a:solidFill>
                    <a:srgbClr val="000000"/>
                  </a:solidFill>
                </a:rPr>
                <a:t> Runtime</a:t>
              </a:r>
              <a:endParaRPr lang="en-US" sz="2667" b="1" dirty="0">
                <a:solidFill>
                  <a:srgbClr val="000000"/>
                </a:solidFill>
              </a:endParaRPr>
            </a:p>
          </p:txBody>
        </p:sp>
        <p:grpSp>
          <p:nvGrpSpPr>
            <p:cNvPr id="33" name="Group 32"/>
            <p:cNvGrpSpPr/>
            <p:nvPr/>
          </p:nvGrpSpPr>
          <p:grpSpPr>
            <a:xfrm>
              <a:off x="279920" y="2764829"/>
              <a:ext cx="549887" cy="548640"/>
              <a:chOff x="199611" y="1000770"/>
              <a:chExt cx="549887" cy="548640"/>
            </a:xfrm>
          </p:grpSpPr>
          <p:sp>
            <p:nvSpPr>
              <p:cNvPr id="34" name="Oval 33"/>
              <p:cNvSpPr/>
              <p:nvPr/>
            </p:nvSpPr>
            <p:spPr bwMode="auto">
              <a:xfrm>
                <a:off x="199611" y="1000770"/>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Freeform 35"/>
              <p:cNvSpPr>
                <a:spLocks noChangeAspect="1"/>
              </p:cNvSpPr>
              <p:nvPr/>
            </p:nvSpPr>
            <p:spPr bwMode="black">
              <a:xfrm>
                <a:off x="339694" y="1131961"/>
                <a:ext cx="303095" cy="27830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Tree>
    <p:extLst>
      <p:ext uri="{BB962C8B-B14F-4D97-AF65-F5344CB8AC3E}">
        <p14:creationId xmlns:p14="http://schemas.microsoft.com/office/powerpoint/2010/main" val="190885752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Cloud</a:t>
            </a:r>
          </a:p>
        </p:txBody>
      </p:sp>
      <p:sp>
        <p:nvSpPr>
          <p:cNvPr id="21" name="Content Placeholder 2"/>
          <p:cNvSpPr>
            <a:spLocks noGrp="1"/>
          </p:cNvSpPr>
          <p:nvPr>
            <p:ph type="body" sz="quarter" idx="4294967295"/>
          </p:nvPr>
        </p:nvSpPr>
        <p:spPr>
          <a:xfrm>
            <a:off x="1090456" y="3787449"/>
            <a:ext cx="7151431" cy="487384"/>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Configuration</a:t>
            </a:r>
            <a:r>
              <a:rPr lang="en-US" sz="2133" dirty="0">
                <a:solidFill>
                  <a:srgbClr val="000000"/>
                </a:solidFill>
                <a:latin typeface="+mn-lt"/>
              </a:rPr>
              <a:t>, Session &amp; Cache</a:t>
            </a:r>
          </a:p>
        </p:txBody>
      </p:sp>
      <p:sp>
        <p:nvSpPr>
          <p:cNvPr id="23" name="Content Placeholder 2"/>
          <p:cNvSpPr>
            <a:spLocks noGrp="1"/>
          </p:cNvSpPr>
          <p:nvPr>
            <p:ph type="body" sz="quarter" idx="4294967295"/>
          </p:nvPr>
        </p:nvSpPr>
        <p:spPr>
          <a:xfrm>
            <a:off x="1090456" y="5233695"/>
            <a:ext cx="7137952" cy="887141"/>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Run/Debug </a:t>
            </a:r>
            <a:r>
              <a:rPr lang="en-US" sz="2133" dirty="0" err="1" smtClean="0">
                <a:solidFill>
                  <a:srgbClr val="000000"/>
                </a:solidFill>
                <a:latin typeface="+mn-lt"/>
              </a:rPr>
              <a:t>en</a:t>
            </a:r>
            <a:r>
              <a:rPr lang="en-US" sz="2133" dirty="0" smtClean="0">
                <a:solidFill>
                  <a:srgbClr val="000000"/>
                </a:solidFill>
                <a:latin typeface="+mn-lt"/>
              </a:rPr>
              <a:t> Cloud</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Tracing/Logging sin </a:t>
            </a:r>
            <a:r>
              <a:rPr lang="en-US" sz="2133" dirty="0" err="1" smtClean="0">
                <a:solidFill>
                  <a:srgbClr val="000000"/>
                </a:solidFill>
                <a:latin typeface="+mn-lt"/>
              </a:rPr>
              <a:t>hacer</a:t>
            </a:r>
            <a:r>
              <a:rPr lang="en-US" sz="2133" dirty="0" smtClean="0">
                <a:solidFill>
                  <a:srgbClr val="000000"/>
                </a:solidFill>
                <a:latin typeface="+mn-lt"/>
              </a:rPr>
              <a:t> un deploy de </a:t>
            </a:r>
            <a:r>
              <a:rPr lang="en-US" sz="2133" dirty="0" err="1" smtClean="0">
                <a:solidFill>
                  <a:srgbClr val="000000"/>
                </a:solidFill>
                <a:latin typeface="+mn-lt"/>
              </a:rPr>
              <a:t>nuevo</a:t>
            </a:r>
            <a:endParaRPr lang="en-US" sz="2133" dirty="0">
              <a:solidFill>
                <a:srgbClr val="000000"/>
              </a:solidFill>
              <a:latin typeface="+mn-lt"/>
            </a:endParaRPr>
          </a:p>
        </p:txBody>
      </p:sp>
      <p:grpSp>
        <p:nvGrpSpPr>
          <p:cNvPr id="27" name="Group 26"/>
          <p:cNvGrpSpPr/>
          <p:nvPr/>
        </p:nvGrpSpPr>
        <p:grpSpPr>
          <a:xfrm>
            <a:off x="359018" y="4502173"/>
            <a:ext cx="2625938" cy="731520"/>
            <a:chOff x="280617" y="3243687"/>
            <a:chExt cx="1969454" cy="548640"/>
          </a:xfrm>
        </p:grpSpPr>
        <p:sp>
          <p:nvSpPr>
            <p:cNvPr id="29" name="Rectangle 28"/>
            <p:cNvSpPr/>
            <p:nvPr/>
          </p:nvSpPr>
          <p:spPr>
            <a:xfrm>
              <a:off x="819150" y="3317952"/>
              <a:ext cx="1430921" cy="377075"/>
            </a:xfrm>
            <a:prstGeom prst="rect">
              <a:avLst/>
            </a:prstGeom>
          </p:spPr>
          <p:txBody>
            <a:bodyPr wrap="none">
              <a:spAutoFit/>
            </a:bodyPr>
            <a:lstStyle/>
            <a:p>
              <a:r>
                <a:rPr lang="en-US" sz="2667" b="1" dirty="0" smtClean="0">
                  <a:solidFill>
                    <a:srgbClr val="000000"/>
                  </a:solidFill>
                </a:rPr>
                <a:t> Diagnostics</a:t>
              </a:r>
              <a:endParaRPr lang="en-US" sz="2667" b="1" dirty="0">
                <a:solidFill>
                  <a:srgbClr val="000000"/>
                </a:solidFill>
              </a:endParaRPr>
            </a:p>
          </p:txBody>
        </p:sp>
        <p:grpSp>
          <p:nvGrpSpPr>
            <p:cNvPr id="30" name="Group 29"/>
            <p:cNvGrpSpPr/>
            <p:nvPr/>
          </p:nvGrpSpPr>
          <p:grpSpPr>
            <a:xfrm>
              <a:off x="280617" y="3243687"/>
              <a:ext cx="548640" cy="548640"/>
              <a:chOff x="270573" y="3225135"/>
              <a:chExt cx="548640" cy="548640"/>
            </a:xfrm>
          </p:grpSpPr>
          <p:sp>
            <p:nvSpPr>
              <p:cNvPr id="31" name="Oval 30"/>
              <p:cNvSpPr/>
              <p:nvPr/>
            </p:nvSpPr>
            <p:spPr bwMode="auto">
              <a:xfrm>
                <a:off x="270573" y="322513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2" name="Freeform 7"/>
              <p:cNvSpPr>
                <a:spLocks noEditPoints="1"/>
              </p:cNvSpPr>
              <p:nvPr/>
            </p:nvSpPr>
            <p:spPr bwMode="black">
              <a:xfrm>
                <a:off x="362238" y="3327150"/>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grpSp>
        <p:nvGrpSpPr>
          <p:cNvPr id="9" name="Group 8"/>
          <p:cNvGrpSpPr/>
          <p:nvPr/>
        </p:nvGrpSpPr>
        <p:grpSpPr>
          <a:xfrm>
            <a:off x="359019" y="3055929"/>
            <a:ext cx="7633876" cy="731520"/>
            <a:chOff x="388172" y="2083584"/>
            <a:chExt cx="5725407" cy="548640"/>
          </a:xfrm>
        </p:grpSpPr>
        <p:sp>
          <p:nvSpPr>
            <p:cNvPr id="33" name="Rectangle 32"/>
            <p:cNvSpPr/>
            <p:nvPr/>
          </p:nvSpPr>
          <p:spPr>
            <a:xfrm>
              <a:off x="927329" y="2157849"/>
              <a:ext cx="5186250" cy="377074"/>
            </a:xfrm>
            <a:prstGeom prst="rect">
              <a:avLst/>
            </a:prstGeom>
          </p:spPr>
          <p:txBody>
            <a:bodyPr wrap="square">
              <a:spAutoFit/>
            </a:bodyPr>
            <a:lstStyle/>
            <a:p>
              <a:r>
                <a:rPr lang="en-US" sz="2667" b="1" dirty="0" smtClean="0">
                  <a:solidFill>
                    <a:srgbClr val="000000"/>
                  </a:solidFill>
                </a:rPr>
                <a:t> Cloud </a:t>
              </a:r>
              <a:r>
                <a:rPr lang="en-US" sz="2667" b="1" dirty="0">
                  <a:solidFill>
                    <a:srgbClr val="000000"/>
                  </a:solidFill>
                </a:rPr>
                <a:t>Ready</a:t>
              </a:r>
            </a:p>
          </p:txBody>
        </p:sp>
        <p:grpSp>
          <p:nvGrpSpPr>
            <p:cNvPr id="34" name="Group 33"/>
            <p:cNvGrpSpPr/>
            <p:nvPr/>
          </p:nvGrpSpPr>
          <p:grpSpPr>
            <a:xfrm>
              <a:off x="388172" y="2083584"/>
              <a:ext cx="549887" cy="548640"/>
              <a:chOff x="269263" y="1094618"/>
              <a:chExt cx="549887" cy="548640"/>
            </a:xfrm>
          </p:grpSpPr>
          <p:sp>
            <p:nvSpPr>
              <p:cNvPr id="35" name="Oval 34"/>
              <p:cNvSpPr/>
              <p:nvPr/>
            </p:nvSpPr>
            <p:spPr bwMode="auto">
              <a:xfrm>
                <a:off x="269263" y="1094618"/>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6" name="Cloud 35"/>
              <p:cNvSpPr>
                <a:spLocks noChangeAspect="1"/>
              </p:cNvSpPr>
              <p:nvPr/>
            </p:nvSpPr>
            <p:spPr>
              <a:xfrm>
                <a:off x="346336" y="1225314"/>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grpSp>
        <p:nvGrpSpPr>
          <p:cNvPr id="10" name="Group 9"/>
          <p:cNvGrpSpPr/>
          <p:nvPr/>
        </p:nvGrpSpPr>
        <p:grpSpPr>
          <a:xfrm>
            <a:off x="359018" y="1711638"/>
            <a:ext cx="7169123" cy="913199"/>
            <a:chOff x="397655" y="1205192"/>
            <a:chExt cx="5040694" cy="684899"/>
          </a:xfrm>
        </p:grpSpPr>
        <p:sp>
          <p:nvSpPr>
            <p:cNvPr id="37" name="Rectangle 36"/>
            <p:cNvSpPr/>
            <p:nvPr/>
          </p:nvSpPr>
          <p:spPr>
            <a:xfrm>
              <a:off x="936812" y="1205192"/>
              <a:ext cx="4501537" cy="684899"/>
            </a:xfrm>
            <a:prstGeom prst="rect">
              <a:avLst/>
            </a:prstGeom>
          </p:spPr>
          <p:txBody>
            <a:bodyPr wrap="square">
              <a:spAutoFit/>
            </a:bodyPr>
            <a:lstStyle/>
            <a:p>
              <a:r>
                <a:rPr lang="en-US" sz="2667" b="1" dirty="0" smtClean="0">
                  <a:solidFill>
                    <a:srgbClr val="000000"/>
                  </a:solidFill>
                </a:rPr>
                <a:t> </a:t>
              </a:r>
              <a:r>
                <a:rPr lang="en-US" sz="2667" b="1" dirty="0" err="1" smtClean="0">
                  <a:solidFill>
                    <a:srgbClr val="000000"/>
                  </a:solidFill>
                </a:rPr>
                <a:t>Transición</a:t>
              </a:r>
              <a:r>
                <a:rPr lang="en-US" sz="2667" b="1" dirty="0" smtClean="0">
                  <a:solidFill>
                    <a:srgbClr val="000000"/>
                  </a:solidFill>
                </a:rPr>
                <a:t>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sencilla</a:t>
              </a:r>
              <a:r>
                <a:rPr lang="en-US" sz="2667" b="1" dirty="0" smtClean="0">
                  <a:solidFill>
                    <a:srgbClr val="000000"/>
                  </a:solidFill>
                </a:rPr>
                <a:t> entre </a:t>
              </a:r>
              <a:r>
                <a:rPr lang="en-US" sz="2667" b="1" dirty="0" err="1" smtClean="0">
                  <a:solidFill>
                    <a:srgbClr val="000000"/>
                  </a:solidFill>
                </a:rPr>
                <a:t>on-premise</a:t>
              </a:r>
              <a:r>
                <a:rPr lang="en-US" sz="2667" b="1" dirty="0" smtClean="0">
                  <a:solidFill>
                    <a:srgbClr val="000000"/>
                  </a:solidFill>
                </a:rPr>
                <a:t> y la </a:t>
              </a:r>
              <a:r>
                <a:rPr lang="en-US" sz="2667" b="1" dirty="0" err="1" smtClean="0">
                  <a:solidFill>
                    <a:srgbClr val="000000"/>
                  </a:solidFill>
                </a:rPr>
                <a:t>nube</a:t>
              </a:r>
              <a:endParaRPr lang="en-US" sz="2667" b="1" dirty="0">
                <a:solidFill>
                  <a:srgbClr val="000000"/>
                </a:solidFill>
              </a:endParaRPr>
            </a:p>
          </p:txBody>
        </p:sp>
        <p:grpSp>
          <p:nvGrpSpPr>
            <p:cNvPr id="38" name="Group 37"/>
            <p:cNvGrpSpPr/>
            <p:nvPr/>
          </p:nvGrpSpPr>
          <p:grpSpPr>
            <a:xfrm>
              <a:off x="397655" y="1209663"/>
              <a:ext cx="549887" cy="548640"/>
              <a:chOff x="269263" y="1019466"/>
              <a:chExt cx="549887" cy="548640"/>
            </a:xfrm>
          </p:grpSpPr>
          <p:sp>
            <p:nvSpPr>
              <p:cNvPr id="39" name="Oval 38"/>
              <p:cNvSpPr/>
              <p:nvPr/>
            </p:nvSpPr>
            <p:spPr bwMode="auto">
              <a:xfrm>
                <a:off x="269263" y="1019466"/>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40" name="Cloud 39"/>
              <p:cNvSpPr>
                <a:spLocks noChangeAspect="1"/>
              </p:cNvSpPr>
              <p:nvPr/>
            </p:nvSpPr>
            <p:spPr>
              <a:xfrm>
                <a:off x="346336" y="1150157"/>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spTree>
    <p:extLst>
      <p:ext uri="{BB962C8B-B14F-4D97-AF65-F5344CB8AC3E}">
        <p14:creationId xmlns:p14="http://schemas.microsoft.com/office/powerpoint/2010/main" val="28815121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Cross Platform</a:t>
            </a:r>
          </a:p>
        </p:txBody>
      </p:sp>
      <p:sp>
        <p:nvSpPr>
          <p:cNvPr id="18" name="Content Placeholder 2"/>
          <p:cNvSpPr>
            <a:spLocks noGrp="1"/>
          </p:cNvSpPr>
          <p:nvPr>
            <p:ph type="body" sz="quarter" idx="4294967295"/>
          </p:nvPr>
        </p:nvSpPr>
        <p:spPr>
          <a:xfrm>
            <a:off x="1158022" y="3606188"/>
            <a:ext cx="7151431" cy="525737"/>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Windows</a:t>
            </a:r>
            <a:r>
              <a:rPr lang="en-US" sz="2133" dirty="0">
                <a:solidFill>
                  <a:srgbClr val="000000"/>
                </a:solidFill>
                <a:latin typeface="+mn-lt"/>
              </a:rPr>
              <a:t>, Mac, Linux</a:t>
            </a:r>
          </a:p>
        </p:txBody>
      </p:sp>
      <p:sp>
        <p:nvSpPr>
          <p:cNvPr id="20" name="Content Placeholder 2"/>
          <p:cNvSpPr>
            <a:spLocks noGrp="1"/>
          </p:cNvSpPr>
          <p:nvPr>
            <p:ph type="body" sz="quarter" idx="4294967295"/>
          </p:nvPr>
        </p:nvSpPr>
        <p:spPr>
          <a:xfrm>
            <a:off x="1158021" y="4866273"/>
            <a:ext cx="7137952" cy="853516"/>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Visual Studio u </a:t>
            </a:r>
            <a:r>
              <a:rPr lang="en-US" sz="2133" dirty="0" err="1" smtClean="0">
                <a:solidFill>
                  <a:srgbClr val="000000"/>
                </a:solidFill>
                <a:latin typeface="+mn-lt"/>
              </a:rPr>
              <a:t>otros</a:t>
            </a:r>
            <a:r>
              <a:rPr lang="en-US" sz="2133" dirty="0" smtClean="0">
                <a:solidFill>
                  <a:srgbClr val="000000"/>
                </a:solidFill>
                <a:latin typeface="+mn-lt"/>
              </a:rPr>
              <a:t> </a:t>
            </a:r>
            <a:r>
              <a:rPr lang="en-US" sz="2133" dirty="0" err="1" smtClean="0">
                <a:solidFill>
                  <a:srgbClr val="000000"/>
                </a:solidFill>
                <a:latin typeface="+mn-lt"/>
              </a:rPr>
              <a:t>editores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Sin </a:t>
            </a:r>
            <a:r>
              <a:rPr lang="en-US" sz="2133" dirty="0" err="1" smtClean="0">
                <a:solidFill>
                  <a:srgbClr val="000000"/>
                </a:solidFill>
                <a:latin typeface="+mn-lt"/>
              </a:rPr>
              <a:t>editores</a:t>
            </a:r>
            <a:r>
              <a:rPr lang="en-US" sz="2133" dirty="0" smtClean="0">
                <a:solidFill>
                  <a:srgbClr val="000000"/>
                </a:solidFill>
                <a:latin typeface="+mn-lt"/>
              </a:rPr>
              <a:t> </a:t>
            </a:r>
            <a:r>
              <a:rPr lang="en-US" sz="2133" dirty="0">
                <a:solidFill>
                  <a:srgbClr val="000000"/>
                </a:solidFill>
                <a:latin typeface="+mn-lt"/>
              </a:rPr>
              <a:t>(command line)</a:t>
            </a:r>
          </a:p>
        </p:txBody>
      </p:sp>
      <p:grpSp>
        <p:nvGrpSpPr>
          <p:cNvPr id="2" name="Group 1"/>
          <p:cNvGrpSpPr/>
          <p:nvPr/>
        </p:nvGrpSpPr>
        <p:grpSpPr>
          <a:xfrm>
            <a:off x="359018" y="1804387"/>
            <a:ext cx="6887656" cy="731520"/>
            <a:chOff x="269263" y="3568402"/>
            <a:chExt cx="5165743" cy="548640"/>
          </a:xfrm>
        </p:grpSpPr>
        <p:sp>
          <p:nvSpPr>
            <p:cNvPr id="13" name="Rectangle 12"/>
            <p:cNvSpPr/>
            <p:nvPr/>
          </p:nvSpPr>
          <p:spPr>
            <a:xfrm>
              <a:off x="868515" y="3642667"/>
              <a:ext cx="4566491" cy="377075"/>
            </a:xfrm>
            <a:prstGeom prst="rect">
              <a:avLst/>
            </a:prstGeom>
          </p:spPr>
          <p:txBody>
            <a:bodyPr wrap="none">
              <a:spAutoFit/>
            </a:bodyPr>
            <a:lstStyle/>
            <a:p>
              <a:r>
                <a:rPr lang="en-US" sz="2667" b="1" dirty="0">
                  <a:solidFill>
                    <a:srgbClr val="000000"/>
                  </a:solidFill>
                </a:rPr>
                <a:t>Open Source </a:t>
              </a:r>
              <a:r>
                <a:rPr lang="en-US" sz="2667" b="1" dirty="0" err="1" smtClean="0">
                  <a:solidFill>
                    <a:srgbClr val="000000"/>
                  </a:solidFill>
                </a:rPr>
                <a:t>permitiendo</a:t>
              </a:r>
              <a:r>
                <a:rPr lang="en-US" sz="2667" b="1" dirty="0" smtClean="0">
                  <a:solidFill>
                    <a:srgbClr val="000000"/>
                  </a:solidFill>
                </a:rPr>
                <a:t> </a:t>
              </a:r>
              <a:r>
                <a:rPr lang="en-US" sz="2667" b="1" dirty="0" err="1" smtClean="0">
                  <a:solidFill>
                    <a:srgbClr val="000000"/>
                  </a:solidFill>
                </a:rPr>
                <a:t>contribuciones</a:t>
              </a:r>
              <a:endParaRPr lang="en-US" sz="2667" b="1" dirty="0">
                <a:solidFill>
                  <a:srgbClr val="000000"/>
                </a:solidFill>
              </a:endParaRPr>
            </a:p>
          </p:txBody>
        </p:sp>
        <p:grpSp>
          <p:nvGrpSpPr>
            <p:cNvPr id="25" name="Group 24"/>
            <p:cNvGrpSpPr/>
            <p:nvPr/>
          </p:nvGrpSpPr>
          <p:grpSpPr>
            <a:xfrm>
              <a:off x="269263" y="3568402"/>
              <a:ext cx="548640" cy="548640"/>
              <a:chOff x="1782919" y="4229482"/>
              <a:chExt cx="609600" cy="594360"/>
            </a:xfrm>
          </p:grpSpPr>
          <p:sp>
            <p:nvSpPr>
              <p:cNvPr id="26" name="Oval 25"/>
              <p:cNvSpPr/>
              <p:nvPr/>
            </p:nvSpPr>
            <p:spPr bwMode="auto">
              <a:xfrm>
                <a:off x="1782919" y="4229482"/>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Rectangle 29"/>
              <p:cNvSpPr/>
              <p:nvPr/>
            </p:nvSpPr>
            <p:spPr>
              <a:xfrm>
                <a:off x="1839155" y="4376620"/>
                <a:ext cx="497060" cy="275075"/>
              </a:xfrm>
              <a:prstGeom prst="rect">
                <a:avLst/>
              </a:prstGeom>
              <a:ln>
                <a:noFill/>
              </a:ln>
            </p:spPr>
            <p:txBody>
              <a:bodyPr wrap="square">
                <a:spAutoFit/>
              </a:bodyPr>
              <a:lstStyle/>
              <a:p>
                <a:pPr algn="ctr"/>
                <a:r>
                  <a:rPr lang="en-US" sz="1600" b="1" dirty="0">
                    <a:solidFill>
                      <a:srgbClr val="000000"/>
                    </a:solidFill>
                  </a:rPr>
                  <a:t>OSS</a:t>
                </a:r>
              </a:p>
            </p:txBody>
          </p:sp>
        </p:grpSp>
      </p:grpSp>
      <p:sp>
        <p:nvSpPr>
          <p:cNvPr id="19" name="Rectangle 18"/>
          <p:cNvSpPr/>
          <p:nvPr/>
        </p:nvSpPr>
        <p:spPr>
          <a:xfrm>
            <a:off x="1090538" y="4239921"/>
            <a:ext cx="1325556" cy="502766"/>
          </a:xfrm>
          <a:prstGeom prst="rect">
            <a:avLst/>
          </a:prstGeom>
        </p:spPr>
        <p:txBody>
          <a:bodyPr wrap="none">
            <a:spAutoFit/>
          </a:bodyPr>
          <a:lstStyle/>
          <a:p>
            <a:r>
              <a:rPr lang="en-US" sz="2667" b="1" dirty="0" err="1" smtClean="0">
                <a:solidFill>
                  <a:srgbClr val="000000"/>
                </a:solidFill>
              </a:rPr>
              <a:t>Editores</a:t>
            </a:r>
            <a:endParaRPr lang="en-US" sz="2667" b="1" dirty="0">
              <a:solidFill>
                <a:srgbClr val="000000"/>
              </a:solidFill>
            </a:endParaRPr>
          </a:p>
        </p:txBody>
      </p:sp>
      <p:grpSp>
        <p:nvGrpSpPr>
          <p:cNvPr id="31" name="Group 30"/>
          <p:cNvGrpSpPr/>
          <p:nvPr/>
        </p:nvGrpSpPr>
        <p:grpSpPr>
          <a:xfrm>
            <a:off x="359018" y="4140901"/>
            <a:ext cx="731520" cy="731520"/>
            <a:chOff x="2199148" y="3390553"/>
            <a:chExt cx="609600" cy="594360"/>
          </a:xfrm>
        </p:grpSpPr>
        <p:sp>
          <p:nvSpPr>
            <p:cNvPr id="32" name="Oval 31"/>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3"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solidFill>
                <a:schemeClr val="tx1">
                  <a:lumMod val="75000"/>
                </a:schemeClr>
              </a:solid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sp>
        <p:nvSpPr>
          <p:cNvPr id="17" name="Rectangle 16"/>
          <p:cNvSpPr/>
          <p:nvPr/>
        </p:nvSpPr>
        <p:spPr>
          <a:xfrm>
            <a:off x="1094029" y="2994955"/>
            <a:ext cx="1460656" cy="502766"/>
          </a:xfrm>
          <a:prstGeom prst="rect">
            <a:avLst/>
          </a:prstGeom>
        </p:spPr>
        <p:txBody>
          <a:bodyPr wrap="none">
            <a:spAutoFit/>
          </a:bodyPr>
          <a:lstStyle/>
          <a:p>
            <a:r>
              <a:rPr lang="en-US" sz="2667" b="1" dirty="0" smtClean="0">
                <a:solidFill>
                  <a:srgbClr val="000000"/>
                </a:solidFill>
              </a:rPr>
              <a:t> Runtime</a:t>
            </a:r>
            <a:endParaRPr lang="en-US" sz="2667" b="1" dirty="0">
              <a:solidFill>
                <a:srgbClr val="000000"/>
              </a:solidFill>
            </a:endParaRPr>
          </a:p>
        </p:txBody>
      </p:sp>
      <p:grpSp>
        <p:nvGrpSpPr>
          <p:cNvPr id="34" name="Group 33"/>
          <p:cNvGrpSpPr/>
          <p:nvPr/>
        </p:nvGrpSpPr>
        <p:grpSpPr>
          <a:xfrm>
            <a:off x="359018" y="2895935"/>
            <a:ext cx="731520" cy="731520"/>
            <a:chOff x="454465" y="3274942"/>
            <a:chExt cx="906342" cy="880842"/>
          </a:xfrm>
        </p:grpSpPr>
        <p:sp>
          <p:nvSpPr>
            <p:cNvPr id="35" name="Oval 34"/>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36" name="Picture 3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37" name="Picture 36"/>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spTree>
    <p:extLst>
      <p:ext uri="{BB962C8B-B14F-4D97-AF65-F5344CB8AC3E}">
        <p14:creationId xmlns:p14="http://schemas.microsoft.com/office/powerpoint/2010/main" val="27728970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a:t>
            </a:r>
            <a:endParaRPr lang="en-US" dirty="0"/>
          </a:p>
        </p:txBody>
      </p:sp>
    </p:spTree>
    <p:extLst>
      <p:ext uri="{BB962C8B-B14F-4D97-AF65-F5344CB8AC3E}">
        <p14:creationId xmlns:p14="http://schemas.microsoft.com/office/powerpoint/2010/main" val="309962056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7535268"/>
          </a:xfrm>
        </p:spPr>
        <p:txBody>
          <a:bodyPr/>
          <a:lstStyle/>
          <a:p>
            <a:r>
              <a:rPr lang="en-US" sz="1867" b="1" dirty="0" smtClean="0"/>
              <a:t>Nuevo SDK de Azure 2.5 para VS </a:t>
            </a:r>
            <a:r>
              <a:rPr lang="en-US" sz="1867" b="1" dirty="0"/>
              <a:t>2012, 2013 &amp; 2015</a:t>
            </a:r>
          </a:p>
          <a:p>
            <a:r>
              <a:rPr lang="en-US" sz="1867" dirty="0"/>
              <a:t>Diagnostics (errors by default, dynamic enable/disable, crash dumps, ETW/</a:t>
            </a:r>
            <a:r>
              <a:rPr lang="en-US" sz="1867" dirty="0" err="1"/>
              <a:t>EventSource</a:t>
            </a:r>
            <a:r>
              <a:rPr lang="en-US" sz="1867" dirty="0"/>
              <a:t>, Azure VM support)</a:t>
            </a:r>
          </a:p>
          <a:p>
            <a:r>
              <a:rPr lang="en-US" sz="1867" dirty="0"/>
              <a:t>Azure VM </a:t>
            </a:r>
            <a:r>
              <a:rPr lang="en-US" sz="1867" dirty="0" smtClean="0"/>
              <a:t>y Azure </a:t>
            </a:r>
            <a:r>
              <a:rPr lang="en-US" sz="1867" dirty="0"/>
              <a:t>Cloud Service remote debugging</a:t>
            </a:r>
          </a:p>
          <a:p>
            <a:r>
              <a:rPr lang="en-US" sz="1867" dirty="0"/>
              <a:t>Azure Resource Manager</a:t>
            </a:r>
          </a:p>
          <a:p>
            <a:r>
              <a:rPr lang="en-US" sz="1867" dirty="0"/>
              <a:t>Dev </a:t>
            </a:r>
            <a:r>
              <a:rPr lang="en-US" sz="1867" dirty="0" smtClean="0"/>
              <a:t>Test Environments</a:t>
            </a:r>
            <a:endParaRPr lang="en-US" sz="1867" dirty="0"/>
          </a:p>
          <a:p>
            <a:r>
              <a:rPr lang="en-US" sz="1867" dirty="0"/>
              <a:t>Dev Test Lab service integration</a:t>
            </a:r>
          </a:p>
          <a:p>
            <a:r>
              <a:rPr lang="en-US" sz="1867" dirty="0"/>
              <a:t>Storage tools update (hierarchical blob folders)</a:t>
            </a:r>
          </a:p>
          <a:p>
            <a:r>
              <a:rPr lang="en-US" sz="1867" dirty="0"/>
              <a:t>Getting Started Templates</a:t>
            </a:r>
          </a:p>
          <a:p>
            <a:r>
              <a:rPr lang="en-US" sz="1867" dirty="0" err="1"/>
              <a:t>AzCopy</a:t>
            </a:r>
            <a:r>
              <a:rPr lang="en-US" sz="1867" dirty="0"/>
              <a:t> &amp; Storage Tools Update</a:t>
            </a:r>
          </a:p>
          <a:p>
            <a:r>
              <a:rPr lang="en-US" sz="1867" dirty="0" err="1"/>
              <a:t>HDInsight</a:t>
            </a:r>
            <a:endParaRPr lang="en-US" sz="1867" dirty="0"/>
          </a:p>
          <a:p>
            <a:endParaRPr lang="en-US" sz="1867" dirty="0"/>
          </a:p>
          <a:p>
            <a:r>
              <a:rPr lang="en-US" sz="1867" b="1" dirty="0"/>
              <a:t>New in Azure PowerShell &amp; CLI Tools</a:t>
            </a:r>
          </a:p>
          <a:p>
            <a:r>
              <a:rPr lang="en-US" sz="1867" dirty="0"/>
              <a:t>Scripting and command line tools for SDK 2.5</a:t>
            </a:r>
          </a:p>
        </p:txBody>
      </p:sp>
      <p:sp>
        <p:nvSpPr>
          <p:cNvPr id="3" name="Title 2"/>
          <p:cNvSpPr>
            <a:spLocks noGrp="1"/>
          </p:cNvSpPr>
          <p:nvPr>
            <p:ph type="title"/>
          </p:nvPr>
        </p:nvSpPr>
        <p:spPr/>
        <p:txBody>
          <a:bodyPr/>
          <a:lstStyle/>
          <a:p>
            <a:r>
              <a:rPr lang="en-US" dirty="0" smtClean="0">
                <a:solidFill>
                  <a:srgbClr val="00BCF2"/>
                </a:solidFill>
              </a:rPr>
              <a:t>Azure SDK 2.5 &amp; PowerShell</a:t>
            </a:r>
            <a:endParaRPr lang="en-US" dirty="0">
              <a:solidFill>
                <a:srgbClr val="00BCF2"/>
              </a:solidFill>
            </a:endParaRPr>
          </a:p>
        </p:txBody>
      </p:sp>
    </p:spTree>
    <p:extLst>
      <p:ext uri="{BB962C8B-B14F-4D97-AF65-F5344CB8AC3E}">
        <p14:creationId xmlns:p14="http://schemas.microsoft.com/office/powerpoint/2010/main" val="80612466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4"/>
            <a:ext cx="7630213" cy="4444807"/>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ASP.NET 5 Publish driven </a:t>
            </a:r>
            <a:r>
              <a:rPr lang="en-US" sz="1867" dirty="0" err="1" smtClean="0"/>
              <a:t>por</a:t>
            </a:r>
            <a:r>
              <a:rPr lang="en-US" sz="1867" dirty="0" smtClean="0"/>
              <a:t> script </a:t>
            </a:r>
            <a:r>
              <a:rPr lang="en-US" sz="1867" dirty="0"/>
              <a:t>PS1 </a:t>
            </a:r>
          </a:p>
          <a:p>
            <a:r>
              <a:rPr lang="en-US" sz="1867" dirty="0" err="1" smtClean="0"/>
              <a:t>Mejoras</a:t>
            </a:r>
            <a:r>
              <a:rPr lang="en-US" sz="1867" dirty="0" smtClean="0"/>
              <a:t> </a:t>
            </a:r>
            <a:r>
              <a:rPr lang="en-US" sz="1867" dirty="0" err="1" smtClean="0"/>
              <a:t>en</a:t>
            </a:r>
            <a:r>
              <a:rPr lang="en-US" sz="1867" dirty="0" smtClean="0"/>
              <a:t> Sign </a:t>
            </a:r>
            <a:r>
              <a:rPr lang="en-US" sz="1867" dirty="0"/>
              <a:t>in </a:t>
            </a:r>
            <a:r>
              <a:rPr lang="en-US" sz="1867" dirty="0" smtClean="0"/>
              <a:t>(</a:t>
            </a:r>
            <a:r>
              <a:rPr lang="en-US" sz="1867" dirty="0"/>
              <a:t>VS sign in, </a:t>
            </a:r>
            <a:r>
              <a:rPr lang="en-US" sz="1867" dirty="0" smtClean="0"/>
              <a:t>multiples </a:t>
            </a:r>
            <a:r>
              <a:rPr lang="en-US" sz="1867" dirty="0" err="1" smtClean="0"/>
              <a:t>cuentas</a:t>
            </a:r>
            <a:r>
              <a:rPr lang="en-US" sz="1867" dirty="0" smtClean="0"/>
              <a:t>, </a:t>
            </a:r>
            <a:r>
              <a:rPr lang="en-US" sz="1867" dirty="0"/>
              <a:t>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4885430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5011180"/>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Sign in improvements (VS sign in, multiple accounts, 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a:p>
            <a:endParaRPr lang="en-US" sz="1867" dirty="0"/>
          </a:p>
          <a:p>
            <a:endParaRPr lang="en-US" sz="1867" dirty="0"/>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17045718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Xamarin</a:t>
            </a:r>
            <a:endParaRPr lang="en-US" dirty="0"/>
          </a:p>
        </p:txBody>
      </p:sp>
    </p:spTree>
    <p:extLst>
      <p:ext uri="{BB962C8B-B14F-4D97-AF65-F5344CB8AC3E}">
        <p14:creationId xmlns:p14="http://schemas.microsoft.com/office/powerpoint/2010/main" val="5289700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557151"/>
          </a:xfrm>
        </p:spPr>
        <p:txBody>
          <a:bodyPr/>
          <a:lstStyle/>
          <a:p>
            <a:r>
              <a:rPr lang="en-US" sz="2667" dirty="0" err="1" smtClean="0"/>
              <a:t>Crea</a:t>
            </a:r>
            <a:r>
              <a:rPr lang="en-US" sz="2667" dirty="0" smtClean="0"/>
              <a:t> Apps </a:t>
            </a:r>
            <a:r>
              <a:rPr lang="en-US" sz="2667" dirty="0" err="1" smtClean="0"/>
              <a:t>nativas</a:t>
            </a:r>
            <a:r>
              <a:rPr lang="en-US" sz="2667" dirty="0" smtClean="0"/>
              <a:t> iOS</a:t>
            </a:r>
            <a:r>
              <a:rPr lang="en-US" sz="2667" dirty="0"/>
              <a:t>, Android, &amp; Windows Apps </a:t>
            </a:r>
            <a:r>
              <a:rPr lang="en-US" sz="2667" dirty="0" smtClean="0"/>
              <a:t>con C</a:t>
            </a:r>
            <a:r>
              <a:rPr lang="en-US" sz="2667" dirty="0"/>
              <a:t>#</a:t>
            </a:r>
          </a:p>
        </p:txBody>
      </p:sp>
      <p:sp>
        <p:nvSpPr>
          <p:cNvPr id="2" name="Title 1"/>
          <p:cNvSpPr>
            <a:spLocks noGrp="1"/>
          </p:cNvSpPr>
          <p:nvPr>
            <p:ph type="title"/>
          </p:nvPr>
        </p:nvSpPr>
        <p:spPr/>
        <p:txBody>
          <a:bodyPr/>
          <a:lstStyle/>
          <a:p>
            <a:r>
              <a:rPr lang="en-US" dirty="0" smtClean="0">
                <a:solidFill>
                  <a:srgbClr val="00BCF2"/>
                </a:solidFill>
              </a:rPr>
              <a:t>Xamarin Platform</a:t>
            </a:r>
            <a:endParaRPr lang="en-US" dirty="0">
              <a:solidFill>
                <a:srgbClr val="00BCF2"/>
              </a:solidFill>
            </a:endParaRPr>
          </a:p>
        </p:txBody>
      </p:sp>
      <p:pic>
        <p:nvPicPr>
          <p:cNvPr id="6" name="Picture 5"/>
          <p:cNvPicPr>
            <a:picLocks noChangeAspect="1"/>
          </p:cNvPicPr>
          <p:nvPr/>
        </p:nvPicPr>
        <p:blipFill>
          <a:blip r:embed="rId2"/>
          <a:stretch>
            <a:fillRect/>
          </a:stretch>
        </p:blipFill>
        <p:spPr>
          <a:xfrm>
            <a:off x="517408" y="2032000"/>
            <a:ext cx="7300816" cy="4694296"/>
          </a:xfrm>
          <a:prstGeom prst="rect">
            <a:avLst/>
          </a:prstGeom>
        </p:spPr>
      </p:pic>
    </p:spTree>
    <p:extLst>
      <p:ext uri="{BB962C8B-B14F-4D97-AF65-F5344CB8AC3E}">
        <p14:creationId xmlns:p14="http://schemas.microsoft.com/office/powerpoint/2010/main" val="225567955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err="1" smtClean="0"/>
              <a:t>Nativo</a:t>
            </a:r>
            <a:r>
              <a:rPr lang="en-US" dirty="0" smtClean="0"/>
              <a:t> con </a:t>
            </a:r>
            <a:r>
              <a:rPr lang="en-US" dirty="0" err="1" smtClean="0"/>
              <a:t>código</a:t>
            </a:r>
            <a:r>
              <a:rPr lang="en-US" dirty="0" smtClean="0"/>
              <a:t> </a:t>
            </a:r>
            <a:r>
              <a:rPr lang="en-US" dirty="0" err="1" smtClean="0"/>
              <a:t>compartido</a:t>
            </a:r>
            <a:endParaRPr lang="en-US" dirty="0"/>
          </a:p>
        </p:txBody>
      </p:sp>
      <p:sp>
        <p:nvSpPr>
          <p:cNvPr id="2" name="Title 1"/>
          <p:cNvSpPr>
            <a:spLocks noGrp="1"/>
          </p:cNvSpPr>
          <p:nvPr>
            <p:ph type="title"/>
          </p:nvPr>
        </p:nvSpPr>
        <p:spPr/>
        <p:txBody>
          <a:bodyPr/>
          <a:lstStyle/>
          <a:p>
            <a:r>
              <a:rPr lang="en-US" dirty="0" smtClean="0">
                <a:solidFill>
                  <a:srgbClr val="00BCF2"/>
                </a:solidFill>
              </a:rPr>
              <a:t>Xamarin</a:t>
            </a:r>
            <a:endParaRPr lang="en-US" dirty="0">
              <a:solidFill>
                <a:srgbClr val="00BCF2"/>
              </a:solidFill>
            </a:endParaRPr>
          </a:p>
        </p:txBody>
      </p:sp>
      <p:pic>
        <p:nvPicPr>
          <p:cNvPr id="10" name="Picture 9" descr="uniqu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1" y="2179936"/>
            <a:ext cx="6319129" cy="4209573"/>
          </a:xfrm>
          <a:prstGeom prst="rect">
            <a:avLst/>
          </a:prstGeom>
        </p:spPr>
      </p:pic>
    </p:spTree>
    <p:extLst>
      <p:ext uri="{BB962C8B-B14F-4D97-AF65-F5344CB8AC3E}">
        <p14:creationId xmlns:p14="http://schemas.microsoft.com/office/powerpoint/2010/main" val="41330852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ES" dirty="0" smtClean="0">
                <a:solidFill>
                  <a:schemeClr val="bg1"/>
                </a:solidFill>
              </a:rPr>
              <a:t>Microsoft </a:t>
            </a:r>
          </a:p>
          <a:p>
            <a:r>
              <a:rPr lang="es-ES" dirty="0" err="1" smtClean="0">
                <a:solidFill>
                  <a:schemeClr val="bg1"/>
                </a:solidFill>
              </a:rPr>
              <a:t>ReConnect</a:t>
            </a:r>
            <a:r>
              <a:rPr lang="es-ES" dirty="0" smtClean="0">
                <a:solidFill>
                  <a:schemeClr val="bg1"/>
                </a:solidFill>
              </a:rPr>
              <a:t>();</a:t>
            </a:r>
          </a:p>
          <a:p>
            <a:pPr algn="r"/>
            <a:r>
              <a:rPr lang="es-ES" dirty="0" smtClean="0">
                <a:solidFill>
                  <a:schemeClr val="bg1"/>
                </a:solidFill>
              </a:rPr>
              <a:t>Sevilla</a:t>
            </a:r>
          </a:p>
          <a:p>
            <a:pPr algn="r"/>
            <a:r>
              <a:rPr lang="es-ES" dirty="0" smtClean="0">
                <a:solidFill>
                  <a:schemeClr val="bg1"/>
                </a:solidFill>
              </a:rPr>
              <a:t>10 </a:t>
            </a:r>
            <a:r>
              <a:rPr lang="es-ES" dirty="0">
                <a:solidFill>
                  <a:schemeClr val="bg1"/>
                </a:solidFill>
              </a:rPr>
              <a:t>de </a:t>
            </a:r>
            <a:r>
              <a:rPr lang="es-ES" dirty="0" smtClean="0">
                <a:solidFill>
                  <a:schemeClr val="bg1"/>
                </a:solidFill>
              </a:rPr>
              <a:t>diciembre, 2015</a:t>
            </a:r>
            <a:endParaRPr lang="es-ES" dirty="0">
              <a:solidFill>
                <a:schemeClr val="bg1"/>
              </a:solidFill>
            </a:endParaRPr>
          </a:p>
        </p:txBody>
      </p:sp>
    </p:spTree>
    <p:extLst>
      <p:ext uri="{BB962C8B-B14F-4D97-AF65-F5344CB8AC3E}">
        <p14:creationId xmlns:p14="http://schemas.microsoft.com/office/powerpoint/2010/main" val="3372769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iOS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7" name="Picture 6"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spTree>
    <p:extLst>
      <p:ext uri="{BB962C8B-B14F-4D97-AF65-F5344CB8AC3E}">
        <p14:creationId xmlns:p14="http://schemas.microsoft.com/office/powerpoint/2010/main" val="256180592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Android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6" name="Picture 5"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pic>
        <p:nvPicPr>
          <p:cNvPr id="3" name="Picture 2"/>
          <p:cNvPicPr>
            <a:picLocks noChangeAspect="1"/>
          </p:cNvPicPr>
          <p:nvPr/>
        </p:nvPicPr>
        <p:blipFill>
          <a:blip r:embed="rId3"/>
          <a:stretch>
            <a:fillRect/>
          </a:stretch>
        </p:blipFill>
        <p:spPr>
          <a:xfrm>
            <a:off x="1278595" y="2270978"/>
            <a:ext cx="5968384" cy="3721892"/>
          </a:xfrm>
          <a:prstGeom prst="rect">
            <a:avLst/>
          </a:prstGeom>
        </p:spPr>
      </p:pic>
    </p:spTree>
    <p:extLst>
      <p:ext uri="{BB962C8B-B14F-4D97-AF65-F5344CB8AC3E}">
        <p14:creationId xmlns:p14="http://schemas.microsoft.com/office/powerpoint/2010/main" val="85000174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27" y="1797616"/>
            <a:ext cx="2574203" cy="257420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316" y="1819584"/>
            <a:ext cx="2502600" cy="2502600"/>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85" y="1797616"/>
            <a:ext cx="2605193" cy="2605193"/>
          </a:xfrm>
          <a:prstGeom prst="rect">
            <a:avLst/>
          </a:prstGeom>
        </p:spPr>
      </p:pic>
      <p:sp>
        <p:nvSpPr>
          <p:cNvPr id="12" name="Title 11"/>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hay de Nuevo </a:t>
            </a:r>
            <a:r>
              <a:rPr lang="en-US" dirty="0" err="1" smtClean="0">
                <a:solidFill>
                  <a:srgbClr val="00BCF2"/>
                </a:solidFill>
              </a:rPr>
              <a:t>en</a:t>
            </a:r>
            <a:r>
              <a:rPr lang="en-US" dirty="0" smtClean="0">
                <a:solidFill>
                  <a:srgbClr val="00BCF2"/>
                </a:solidFill>
              </a:rPr>
              <a:t> la </a:t>
            </a:r>
            <a:r>
              <a:rPr lang="en-US" dirty="0" err="1" smtClean="0">
                <a:solidFill>
                  <a:srgbClr val="00BCF2"/>
                </a:solidFill>
              </a:rPr>
              <a:t>plataforma</a:t>
            </a:r>
            <a:r>
              <a:rPr lang="en-US" dirty="0" smtClean="0">
                <a:solidFill>
                  <a:srgbClr val="00BCF2"/>
                </a:solidFill>
              </a:rPr>
              <a:t> </a:t>
            </a:r>
            <a:r>
              <a:rPr lang="en-US" dirty="0" smtClean="0">
                <a:solidFill>
                  <a:srgbClr val="00BCF2"/>
                </a:solidFill>
                <a:latin typeface="Segoe UI" charset="0"/>
                <a:ea typeface="Segoe UI" charset="0"/>
                <a:cs typeface="Segoe UI" charset="0"/>
              </a:rPr>
              <a:t>Xamarin</a:t>
            </a:r>
            <a:r>
              <a:rPr lang="en-US" dirty="0" smtClean="0">
                <a:solidFill>
                  <a:srgbClr val="00BCF2"/>
                </a:solidFill>
              </a:rPr>
              <a:t>?</a:t>
            </a:r>
            <a:endParaRPr lang="en-US" dirty="0">
              <a:solidFill>
                <a:srgbClr val="00BCF2"/>
              </a:solidFill>
            </a:endParaRPr>
          </a:p>
        </p:txBody>
      </p:sp>
      <p:sp>
        <p:nvSpPr>
          <p:cNvPr id="18" name="Rectangle 17"/>
          <p:cNvSpPr/>
          <p:nvPr/>
        </p:nvSpPr>
        <p:spPr>
          <a:xfrm>
            <a:off x="853046" y="4314578"/>
            <a:ext cx="2542564" cy="701731"/>
          </a:xfrm>
          <a:prstGeom prst="rect">
            <a:avLst/>
          </a:prstGeom>
        </p:spPr>
        <p:txBody>
          <a:bodyPr wrap="square">
            <a:spAutoFit/>
          </a:bodyPr>
          <a:lstStyle/>
          <a:p>
            <a:pPr algn="ctr" defTabSz="1100639" latinLnBrk="1" hangingPunct="0">
              <a:lnSpc>
                <a:spcPct val="110000"/>
              </a:lnSpc>
            </a:pPr>
            <a:r>
              <a:rPr lang="en-US" dirty="0" err="1" smtClean="0">
                <a:latin typeface="Segoe UI Light" charset="0"/>
                <a:ea typeface="Segoe UI Light" charset="0"/>
                <a:cs typeface="Segoe UI Light" charset="0"/>
                <a:sym typeface="Segoe UI"/>
              </a:rPr>
              <a:t>Mejorada</a:t>
            </a:r>
            <a:r>
              <a:rPr lang="en-US" dirty="0" smtClean="0">
                <a:latin typeface="Segoe UI Light" charset="0"/>
                <a:ea typeface="Segoe UI Light" charset="0"/>
                <a:cs typeface="Segoe UI Light" charset="0"/>
                <a:sym typeface="Segoe UI"/>
              </a:rPr>
              <a:t> la </a:t>
            </a:r>
            <a:r>
              <a:rPr lang="en-US" dirty="0" err="1" smtClean="0">
                <a:latin typeface="Segoe UI Light" charset="0"/>
                <a:ea typeface="Segoe UI Light" charset="0"/>
                <a:cs typeface="Segoe UI Light" charset="0"/>
                <a:sym typeface="Segoe UI"/>
              </a:rPr>
              <a:t>integración</a:t>
            </a:r>
            <a:r>
              <a:rPr lang="en-US" dirty="0" smtClean="0">
                <a:latin typeface="Segoe UI Light" charset="0"/>
                <a:ea typeface="Segoe UI Light" charset="0"/>
                <a:cs typeface="Segoe UI Light" charset="0"/>
                <a:sym typeface="Segoe UI"/>
              </a:rPr>
              <a:t> con VS</a:t>
            </a:r>
            <a:endParaRPr lang="en-US" dirty="0">
              <a:latin typeface="Segoe UI Light" charset="0"/>
              <a:ea typeface="Segoe UI Light" charset="0"/>
              <a:cs typeface="Segoe UI Light" charset="0"/>
              <a:sym typeface="Segoe UI"/>
            </a:endParaRPr>
          </a:p>
        </p:txBody>
      </p:sp>
      <p:sp>
        <p:nvSpPr>
          <p:cNvPr id="20" name="Rectangle 19"/>
          <p:cNvSpPr/>
          <p:nvPr/>
        </p:nvSpPr>
        <p:spPr>
          <a:xfrm>
            <a:off x="3717993" y="4314578"/>
            <a:ext cx="2125577" cy="397032"/>
          </a:xfrm>
          <a:prstGeom prst="rect">
            <a:avLst/>
          </a:prstGeom>
        </p:spPr>
        <p:txBody>
          <a:bodyPr wrap="square">
            <a:spAutoFit/>
          </a:bodyPr>
          <a:lstStyle/>
          <a:p>
            <a:pPr algn="ctr" defTabSz="1100639" latinLnBrk="1" hangingPunct="0">
              <a:lnSpc>
                <a:spcPct val="110000"/>
              </a:lnSpc>
            </a:pPr>
            <a:r>
              <a:rPr lang="en-US" dirty="0" err="1">
                <a:latin typeface="Segoe UI Light" charset="0"/>
                <a:ea typeface="Segoe UI Light" charset="0"/>
                <a:cs typeface="Segoe UI Light" charset="0"/>
              </a:rPr>
              <a:t>Xamarin.Forms</a:t>
            </a:r>
            <a:r>
              <a:rPr lang="en-US" dirty="0">
                <a:latin typeface="Segoe UI Light" charset="0"/>
                <a:ea typeface="Segoe UI Light" charset="0"/>
                <a:cs typeface="Segoe UI Light" charset="0"/>
              </a:rPr>
              <a:t> 2.0</a:t>
            </a:r>
          </a:p>
        </p:txBody>
      </p:sp>
      <p:sp>
        <p:nvSpPr>
          <p:cNvPr id="21" name="Rectangle 20"/>
          <p:cNvSpPr/>
          <p:nvPr/>
        </p:nvSpPr>
        <p:spPr>
          <a:xfrm>
            <a:off x="6543159" y="4314578"/>
            <a:ext cx="2232795" cy="369332"/>
          </a:xfrm>
          <a:prstGeom prst="rect">
            <a:avLst/>
          </a:prstGeom>
        </p:spPr>
        <p:txBody>
          <a:bodyPr wrap="square">
            <a:spAutoFit/>
          </a:bodyPr>
          <a:lstStyle/>
          <a:p>
            <a:pPr algn="ctr" defTabSz="1100639" latinLnBrk="1" hangingPunct="0"/>
            <a:r>
              <a:rPr lang="en-US" altLang="zh-CN" dirty="0">
                <a:latin typeface="Segoe UI Light" charset="0"/>
                <a:ea typeface="Segoe UI Light" charset="0"/>
                <a:cs typeface="Segoe UI Light" charset="0"/>
                <a:sym typeface="Segoe UI"/>
              </a:rPr>
              <a:t>iOS 9 &amp; Android M</a:t>
            </a:r>
          </a:p>
        </p:txBody>
      </p:sp>
      <p:sp>
        <p:nvSpPr>
          <p:cNvPr id="23" name="Rectangle 22"/>
          <p:cNvSpPr/>
          <p:nvPr/>
        </p:nvSpPr>
        <p:spPr>
          <a:xfrm>
            <a:off x="9377550" y="4297686"/>
            <a:ext cx="2084896" cy="646331"/>
          </a:xfrm>
          <a:prstGeom prst="rect">
            <a:avLst/>
          </a:prstGeom>
        </p:spPr>
        <p:txBody>
          <a:bodyPr wrap="square">
            <a:spAutoFit/>
          </a:bodyPr>
          <a:lstStyle/>
          <a:p>
            <a:pPr algn="ctr" defTabSz="1100639" latinLnBrk="1" hangingPunct="0"/>
            <a:r>
              <a:rPr lang="en-US" dirty="0" err="1" smtClean="0">
                <a:latin typeface="Segoe UI Light" charset="0"/>
                <a:ea typeface="Segoe UI Light" charset="0"/>
                <a:cs typeface="Segoe UI Light" charset="0"/>
                <a:sym typeface="Segoe UI"/>
              </a:rPr>
              <a:t>Tecnologías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nuevas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en</a:t>
            </a:r>
            <a:r>
              <a:rPr lang="en-US" dirty="0" smtClean="0">
                <a:latin typeface="Segoe UI Light" charset="0"/>
                <a:ea typeface="Segoe UI Light" charset="0"/>
                <a:cs typeface="Segoe UI Light" charset="0"/>
                <a:sym typeface="Segoe UI"/>
              </a:rPr>
              <a:t> Preview</a:t>
            </a:r>
            <a:endParaRPr lang="en-US" dirty="0">
              <a:latin typeface="Segoe UI Light" charset="0"/>
              <a:ea typeface="Segoe UI Light" charset="0"/>
              <a:cs typeface="Segoe UI Light" charset="0"/>
              <a:sym typeface="Segoe UI"/>
            </a:endParaRPr>
          </a:p>
        </p:txBody>
      </p:sp>
      <p:sp>
        <p:nvSpPr>
          <p:cNvPr id="2" name="Oval 1"/>
          <p:cNvSpPr/>
          <p:nvPr/>
        </p:nvSpPr>
        <p:spPr>
          <a:xfrm>
            <a:off x="9391584" y="2174788"/>
            <a:ext cx="1712251" cy="1712251"/>
          </a:xfrm>
          <a:prstGeom prst="ellipse">
            <a:avLst/>
          </a:prstGeom>
          <a:noFill/>
          <a:ln w="19050">
            <a:solidFill>
              <a:srgbClr val="1FA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6848" y="2072608"/>
            <a:ext cx="1997787" cy="1997787"/>
          </a:xfrm>
          <a:prstGeom prst="rect">
            <a:avLst/>
          </a:prstGeom>
        </p:spPr>
      </p:pic>
    </p:spTree>
    <p:extLst>
      <p:ext uri="{BB962C8B-B14F-4D97-AF65-F5344CB8AC3E}">
        <p14:creationId xmlns:p14="http://schemas.microsoft.com/office/powerpoint/2010/main" val="3371715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8" y="1805861"/>
            <a:ext cx="3200400" cy="3200400"/>
          </a:xfrm>
          <a:prstGeom prst="rect">
            <a:avLst/>
          </a:prstGeom>
        </p:spPr>
      </p:pic>
      <p:sp>
        <p:nvSpPr>
          <p:cNvPr id="12" name="Title 11"/>
          <p:cNvSpPr>
            <a:spLocks noGrp="1"/>
          </p:cNvSpPr>
          <p:nvPr>
            <p:ph type="title"/>
          </p:nvPr>
        </p:nvSpPr>
        <p:spPr/>
        <p:txBody>
          <a:bodyPr/>
          <a:lstStyle/>
          <a:p>
            <a:r>
              <a:rPr lang="en-US" b="1" dirty="0" smtClean="0">
                <a:solidFill>
                  <a:srgbClr val="06AED0"/>
                </a:solidFill>
              </a:rPr>
              <a:t>Preview Technologies</a:t>
            </a:r>
            <a:endParaRPr lang="en-US" dirty="0">
              <a:solidFill>
                <a:srgbClr val="06AED0"/>
              </a:solidFill>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960" y="1929379"/>
            <a:ext cx="3200400" cy="320040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7315591" y="906196"/>
            <a:ext cx="4572000" cy="4572000"/>
          </a:xfrm>
          <a:prstGeom prst="rect">
            <a:avLst/>
          </a:prstGeom>
        </p:spPr>
      </p:pic>
      <p:sp>
        <p:nvSpPr>
          <p:cNvPr id="26" name="Rectangle 25"/>
          <p:cNvSpPr/>
          <p:nvPr/>
        </p:nvSpPr>
        <p:spPr>
          <a:xfrm>
            <a:off x="853046" y="4931263"/>
            <a:ext cx="2542564" cy="430887"/>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sym typeface="Segoe UI"/>
              </a:rPr>
              <a:t>Profiler</a:t>
            </a:r>
            <a:endParaRPr lang="en-US" sz="2000" dirty="0">
              <a:latin typeface="Segoe UI Light" charset="0"/>
              <a:ea typeface="Segoe UI Light" charset="0"/>
              <a:cs typeface="Segoe UI Light" charset="0"/>
              <a:sym typeface="Segoe UI"/>
            </a:endParaRPr>
          </a:p>
        </p:txBody>
      </p:sp>
      <p:sp>
        <p:nvSpPr>
          <p:cNvPr id="27" name="Rectangle 26"/>
          <p:cNvSpPr/>
          <p:nvPr/>
        </p:nvSpPr>
        <p:spPr>
          <a:xfrm>
            <a:off x="4684577" y="4776465"/>
            <a:ext cx="2825166" cy="769441"/>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rPr>
              <a:t>Objective Sharpie</a:t>
            </a:r>
          </a:p>
          <a:p>
            <a:pPr algn="ctr" defTabSz="1100639" latinLnBrk="1" hangingPunct="0">
              <a:lnSpc>
                <a:spcPct val="110000"/>
              </a:lnSpc>
            </a:pPr>
            <a:r>
              <a:rPr lang="en-US" sz="2000" dirty="0" err="1" smtClean="0">
                <a:latin typeface="Segoe UI Light" charset="0"/>
                <a:ea typeface="Segoe UI Light" charset="0"/>
                <a:cs typeface="Segoe UI Light" charset="0"/>
              </a:rPr>
              <a:t>CocoaPod</a:t>
            </a:r>
            <a:r>
              <a:rPr lang="en-US" sz="2000" dirty="0" smtClean="0">
                <a:latin typeface="Segoe UI Light" charset="0"/>
                <a:ea typeface="Segoe UI Light" charset="0"/>
                <a:cs typeface="Segoe UI Light" charset="0"/>
              </a:rPr>
              <a:t> Integration</a:t>
            </a:r>
            <a:endParaRPr lang="en-US" sz="2000" dirty="0">
              <a:latin typeface="Segoe UI Light" charset="0"/>
              <a:ea typeface="Segoe UI Light" charset="0"/>
              <a:cs typeface="Segoe UI Light" charset="0"/>
            </a:endParaRPr>
          </a:p>
        </p:txBody>
      </p:sp>
      <p:sp>
        <p:nvSpPr>
          <p:cNvPr id="29" name="Rectangle 28"/>
          <p:cNvSpPr/>
          <p:nvPr/>
        </p:nvSpPr>
        <p:spPr>
          <a:xfrm>
            <a:off x="8587605" y="4973995"/>
            <a:ext cx="2232795" cy="400110"/>
          </a:xfrm>
          <a:prstGeom prst="rect">
            <a:avLst/>
          </a:prstGeom>
        </p:spPr>
        <p:txBody>
          <a:bodyPr wrap="square">
            <a:spAutoFit/>
          </a:bodyPr>
          <a:lstStyle/>
          <a:p>
            <a:pPr algn="ctr" defTabSz="1100639" latinLnBrk="1" hangingPunct="0"/>
            <a:r>
              <a:rPr lang="en-US" altLang="zh-CN" sz="2000" smtClean="0">
                <a:latin typeface="Segoe UI Light" charset="0"/>
                <a:ea typeface="Segoe UI Light" charset="0"/>
                <a:cs typeface="Segoe UI Light" charset="0"/>
                <a:sym typeface="Segoe UI"/>
              </a:rPr>
              <a:t>Inspector</a:t>
            </a:r>
            <a:endParaRPr lang="en-US" altLang="zh-CN" sz="2000" dirty="0">
              <a:latin typeface="Segoe UI Light" charset="0"/>
              <a:ea typeface="Segoe UI Light" charset="0"/>
              <a:cs typeface="Segoe UI Light" charset="0"/>
              <a:sym typeface="Segoe UI"/>
            </a:endParaRPr>
          </a:p>
        </p:txBody>
      </p:sp>
    </p:spTree>
    <p:extLst>
      <p:ext uri="{BB962C8B-B14F-4D97-AF65-F5344CB8AC3E}">
        <p14:creationId xmlns:p14="http://schemas.microsoft.com/office/powerpoint/2010/main" val="407840702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0BCF2"/>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MONITOREA</a:t>
              </a:r>
              <a:endParaRPr lang="en-US" sz="1372" b="1" dirty="0">
                <a:solidFill>
                  <a:srgbClr val="FFFFFF"/>
                </a:solidFill>
              </a:endParaRP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ACELERA</a:t>
              </a:r>
              <a:endParaRPr lang="en-US" sz="1372" b="1" dirty="0">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206470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3024"/>
            <a:ext cx="7964440" cy="1588011"/>
          </a:xfrm>
          <a:prstGeom prst="rect">
            <a:avLst/>
          </a:prstGeom>
        </p:spPr>
      </p:pic>
      <p:sp>
        <p:nvSpPr>
          <p:cNvPr id="2" name="TextBox 1"/>
          <p:cNvSpPr txBox="1"/>
          <p:nvPr/>
        </p:nvSpPr>
        <p:spPr>
          <a:xfrm>
            <a:off x="208156" y="3052956"/>
            <a:ext cx="2236510" cy="837152"/>
          </a:xfrm>
          <a:prstGeom prst="rect">
            <a:avLst/>
          </a:prstGeom>
          <a:noFill/>
        </p:spPr>
        <p:txBody>
          <a:bodyPr wrap="none" lIns="243840" tIns="195072" rIns="243840" bIns="195072" rtlCol="0">
            <a:spAutoFit/>
          </a:bodyPr>
          <a:lstStyle/>
          <a:p>
            <a:pPr>
              <a:lnSpc>
                <a:spcPct val="90000"/>
              </a:lnSpc>
            </a:pPr>
            <a:r>
              <a:rPr lang="en-US" sz="3200" i="1" dirty="0" err="1" smtClean="0">
                <a:gradFill>
                  <a:gsLst>
                    <a:gs pos="2917">
                      <a:schemeClr val="tx1"/>
                    </a:gs>
                    <a:gs pos="30000">
                      <a:schemeClr val="tx1"/>
                    </a:gs>
                  </a:gsLst>
                  <a:lin ang="5400000" scaled="0"/>
                </a:gradFill>
              </a:rPr>
              <a:t>Ahora</a:t>
            </a:r>
            <a:r>
              <a:rPr lang="en-US" sz="3200" i="1" dirty="0" smtClean="0">
                <a:gradFill>
                  <a:gsLst>
                    <a:gs pos="2917">
                      <a:schemeClr val="tx1"/>
                    </a:gs>
                    <a:gs pos="30000">
                      <a:schemeClr val="tx1"/>
                    </a:gs>
                  </a:gsLst>
                  <a:lin ang="5400000" scaled="0"/>
                </a:gradFill>
              </a:rPr>
              <a:t> con</a:t>
            </a:r>
            <a:endParaRPr lang="en-US" sz="3200" i="1" dirty="0">
              <a:gradFill>
                <a:gsLst>
                  <a:gs pos="2917">
                    <a:schemeClr val="tx1"/>
                  </a:gs>
                  <a:gs pos="30000">
                    <a:schemeClr val="tx1"/>
                  </a:gs>
                </a:gsLst>
                <a:lin ang="5400000" scaled="0"/>
              </a:gradFill>
            </a:endParaRPr>
          </a:p>
        </p:txBody>
      </p:sp>
      <p:pic>
        <p:nvPicPr>
          <p:cNvPr id="4" name="Picture 3" descr="http://s.pluralsight.com/sc/img/about/pluralsight-logo-black-500x155-v1.png"/>
          <p:cNvPicPr/>
          <p:nvPr/>
        </p:nvPicPr>
        <p:blipFill>
          <a:blip r:embed="rId3">
            <a:extLst>
              <a:ext uri="{28A0092B-C50C-407E-A947-70E740481C1C}">
                <a14:useLocalDpi xmlns:a14="http://schemas.microsoft.com/office/drawing/2010/main" val="0"/>
              </a:ext>
            </a:extLst>
          </a:blip>
          <a:srcRect/>
          <a:stretch>
            <a:fillRect/>
          </a:stretch>
        </p:blipFill>
        <p:spPr bwMode="auto">
          <a:xfrm>
            <a:off x="2060950" y="2805153"/>
            <a:ext cx="4761865" cy="1475105"/>
          </a:xfrm>
          <a:prstGeom prst="rect">
            <a:avLst/>
          </a:prstGeom>
          <a:noFill/>
          <a:ln>
            <a:noFill/>
          </a:ln>
        </p:spPr>
      </p:pic>
    </p:spTree>
    <p:extLst>
      <p:ext uri="{BB962C8B-B14F-4D97-AF65-F5344CB8AC3E}">
        <p14:creationId xmlns:p14="http://schemas.microsoft.com/office/powerpoint/2010/main" val="358835102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3603"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10 </a:t>
            </a:r>
            <a:r>
              <a:rPr lang="en-US" sz="3733" dirty="0" err="1" smtClean="0">
                <a:solidFill>
                  <a:schemeClr val="bg1"/>
                </a:solidFill>
                <a:ea typeface="Segoe UI" pitchFamily="34" charset="0"/>
                <a:cs typeface="Segoe UI" pitchFamily="34" charset="0"/>
              </a:rPr>
              <a:t>cursos</a:t>
            </a:r>
            <a:endParaRPr lang="en-US" sz="24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3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Pro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Test Pro w/MSDN</a:t>
            </a:r>
          </a:p>
        </p:txBody>
      </p:sp>
      <p:sp>
        <p:nvSpPr>
          <p:cNvPr id="4" name="Rectangle 3"/>
          <p:cNvSpPr/>
          <p:nvPr/>
        </p:nvSpPr>
        <p:spPr bwMode="auto">
          <a:xfrm>
            <a:off x="2824589"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20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Premium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MSDN Platforms</a:t>
            </a:r>
          </a:p>
        </p:txBody>
      </p:sp>
      <p:pic>
        <p:nvPicPr>
          <p:cNvPr id="7" name="Picture 6" descr="http://s.pluralsight.com/sc/img/about/pluralsight-logo-black-500x155-v1.png"/>
          <p:cNvPicPr/>
          <p:nvPr/>
        </p:nvPicPr>
        <p:blipFill>
          <a:blip r:embed="rId2">
            <a:extLst>
              <a:ext uri="{28A0092B-C50C-407E-A947-70E740481C1C}">
                <a14:useLocalDpi xmlns:a14="http://schemas.microsoft.com/office/drawing/2010/main" val="0"/>
              </a:ext>
            </a:extLst>
          </a:blip>
          <a:srcRect/>
          <a:stretch>
            <a:fillRect/>
          </a:stretch>
        </p:blipFill>
        <p:spPr bwMode="auto">
          <a:xfrm>
            <a:off x="78512" y="1"/>
            <a:ext cx="4761865" cy="1475105"/>
          </a:xfrm>
          <a:prstGeom prst="rect">
            <a:avLst/>
          </a:prstGeom>
          <a:noFill/>
          <a:ln>
            <a:noFill/>
          </a:ln>
        </p:spPr>
      </p:pic>
      <p:sp>
        <p:nvSpPr>
          <p:cNvPr id="2" name="Title 1"/>
          <p:cNvSpPr>
            <a:spLocks noGrp="1"/>
          </p:cNvSpPr>
          <p:nvPr>
            <p:ph type="title"/>
          </p:nvPr>
        </p:nvSpPr>
        <p:spPr>
          <a:xfrm>
            <a:off x="386803" y="289516"/>
            <a:ext cx="11439957" cy="899665"/>
          </a:xfrm>
        </p:spPr>
        <p:txBody>
          <a:bodyPr/>
          <a:lstStyle/>
          <a:p>
            <a:r>
              <a:rPr lang="en-US" dirty="0" smtClean="0"/>
              <a:t>					</a:t>
            </a:r>
            <a:r>
              <a:rPr lang="en-US" dirty="0" err="1" smtClean="0">
                <a:solidFill>
                  <a:srgbClr val="00BCF2"/>
                </a:solidFill>
              </a:rPr>
              <a:t>beneficios</a:t>
            </a:r>
            <a:endParaRPr lang="en-US" dirty="0">
              <a:solidFill>
                <a:srgbClr val="00BCF2"/>
              </a:solidFill>
            </a:endParaRPr>
          </a:p>
        </p:txBody>
      </p:sp>
      <p:sp>
        <p:nvSpPr>
          <p:cNvPr id="9" name="Rectangle 8"/>
          <p:cNvSpPr/>
          <p:nvPr/>
        </p:nvSpPr>
        <p:spPr bwMode="auto">
          <a:xfrm>
            <a:off x="5505574"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30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Ultimate w/MSDN</a:t>
            </a:r>
          </a:p>
          <a:p>
            <a:pPr algn="ctr" defTabSz="932449" fontAlgn="base">
              <a:lnSpc>
                <a:spcPct val="90000"/>
              </a:lnSpc>
              <a:spcBef>
                <a:spcPct val="0"/>
              </a:spcBef>
              <a:spcAft>
                <a:spcPct val="0"/>
              </a:spcAft>
            </a:pPr>
            <a:endParaRPr lang="en-US" sz="1867" dirty="0">
              <a:solidFill>
                <a:schemeClr val="bg1"/>
              </a:solidFill>
              <a:ea typeface="Segoe UI" pitchFamily="34" charset="0"/>
              <a:cs typeface="Segoe UI" pitchFamily="34" charset="0"/>
            </a:endParaRPr>
          </a:p>
        </p:txBody>
      </p:sp>
      <p:sp>
        <p:nvSpPr>
          <p:cNvPr id="5" name="TextBox 4"/>
          <p:cNvSpPr txBox="1"/>
          <p:nvPr/>
        </p:nvSpPr>
        <p:spPr>
          <a:xfrm>
            <a:off x="1" y="5210023"/>
            <a:ext cx="8074001" cy="722185"/>
          </a:xfrm>
          <a:prstGeom prst="rect">
            <a:avLst/>
          </a:prstGeom>
          <a:noFill/>
        </p:spPr>
        <p:txBody>
          <a:bodyPr wrap="square" lIns="243840" tIns="195072" rIns="243840" bIns="195072" rtlCol="0">
            <a:spAutoFit/>
          </a:bodyPr>
          <a:lstStyle/>
          <a:p>
            <a:r>
              <a:rPr lang="en-US" sz="2133" i="1" dirty="0" err="1" smtClean="0"/>
              <a:t>Disponible</a:t>
            </a:r>
            <a:r>
              <a:rPr lang="en-US" sz="2133" i="1" dirty="0" smtClean="0"/>
              <a:t> </a:t>
            </a:r>
            <a:r>
              <a:rPr lang="en-US" sz="2133" i="1" dirty="0" err="1" smtClean="0"/>
              <a:t>desde</a:t>
            </a:r>
            <a:r>
              <a:rPr lang="en-US" sz="2133" i="1" dirty="0" smtClean="0"/>
              <a:t> el 11 de </a:t>
            </a:r>
            <a:r>
              <a:rPr lang="en-US" sz="2133" i="1" dirty="0" err="1" smtClean="0"/>
              <a:t>Noviembre</a:t>
            </a:r>
            <a:r>
              <a:rPr lang="en-US" sz="2133" i="1" dirty="0" smtClean="0"/>
              <a:t>, 2015.</a:t>
            </a:r>
            <a:endParaRPr lang="en-US" sz="2133" i="1" dirty="0"/>
          </a:p>
        </p:txBody>
      </p:sp>
      <p:sp>
        <p:nvSpPr>
          <p:cNvPr id="6" name="Rectangle 5"/>
          <p:cNvSpPr/>
          <p:nvPr/>
        </p:nvSpPr>
        <p:spPr bwMode="auto">
          <a:xfrm>
            <a:off x="143603" y="4215642"/>
            <a:ext cx="7930399" cy="75108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2400" dirty="0">
                <a:solidFill>
                  <a:schemeClr val="bg1"/>
                </a:solidFill>
              </a:rPr>
              <a:t>15% </a:t>
            </a:r>
            <a:r>
              <a:rPr lang="en-US" sz="2400" dirty="0" err="1" smtClean="0">
                <a:solidFill>
                  <a:schemeClr val="bg1"/>
                </a:solidFill>
              </a:rPr>
              <a:t>descuento</a:t>
            </a:r>
            <a:r>
              <a:rPr lang="en-US" sz="2400" dirty="0" smtClean="0">
                <a:solidFill>
                  <a:schemeClr val="bg1"/>
                </a:solidFill>
              </a:rPr>
              <a:t> </a:t>
            </a:r>
            <a:r>
              <a:rPr lang="en-US" sz="2400" dirty="0" err="1" smtClean="0">
                <a:solidFill>
                  <a:schemeClr val="bg1"/>
                </a:solidFill>
              </a:rPr>
              <a:t>en</a:t>
            </a:r>
            <a:r>
              <a:rPr lang="en-US" sz="2400" dirty="0">
                <a:solidFill>
                  <a:schemeClr val="bg1"/>
                </a:solidFill>
              </a:rPr>
              <a:t> </a:t>
            </a:r>
            <a:r>
              <a:rPr lang="en-US" sz="2400" dirty="0" smtClean="0">
                <a:solidFill>
                  <a:schemeClr val="bg1"/>
                </a:solidFill>
              </a:rPr>
              <a:t>la </a:t>
            </a:r>
            <a:r>
              <a:rPr lang="en-US" sz="2400" dirty="0" err="1" smtClean="0">
                <a:solidFill>
                  <a:schemeClr val="bg1"/>
                </a:solidFill>
              </a:rPr>
              <a:t>compra</a:t>
            </a:r>
            <a:r>
              <a:rPr lang="en-US" sz="2400" dirty="0" smtClean="0">
                <a:solidFill>
                  <a:schemeClr val="bg1"/>
                </a:solidFill>
              </a:rPr>
              <a:t> de </a:t>
            </a:r>
            <a:r>
              <a:rPr lang="en-US" sz="2400" dirty="0" err="1" smtClean="0">
                <a:solidFill>
                  <a:schemeClr val="bg1"/>
                </a:solidFill>
              </a:rPr>
              <a:t>suscripción</a:t>
            </a:r>
            <a:r>
              <a:rPr lang="en-US" sz="2400" dirty="0" smtClean="0">
                <a:solidFill>
                  <a:schemeClr val="bg1"/>
                </a:solidFill>
              </a:rPr>
              <a:t>  </a:t>
            </a:r>
            <a:r>
              <a:rPr lang="en-US" sz="2400" dirty="0">
                <a:solidFill>
                  <a:schemeClr val="bg1"/>
                </a:solidFill>
              </a:rPr>
              <a:t>Pluralsight </a:t>
            </a:r>
          </a:p>
        </p:txBody>
      </p:sp>
    </p:spTree>
    <p:extLst>
      <p:ext uri="{BB962C8B-B14F-4D97-AF65-F5344CB8AC3E}">
        <p14:creationId xmlns:p14="http://schemas.microsoft.com/office/powerpoint/2010/main" val="21554962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a:t>
            </a:r>
            <a:r>
              <a:rPr lang="en-US" sz="13800" dirty="0" smtClean="0"/>
              <a:t> &amp; R</a:t>
            </a:r>
            <a:endParaRPr lang="en-US" sz="13800" dirty="0"/>
          </a:p>
        </p:txBody>
      </p:sp>
    </p:spTree>
    <p:extLst>
      <p:ext uri="{BB962C8B-B14F-4D97-AF65-F5344CB8AC3E}">
        <p14:creationId xmlns:p14="http://schemas.microsoft.com/office/powerpoint/2010/main" val="927964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Novedades</a:t>
            </a:r>
            <a:r>
              <a:rPr lang="en-US" dirty="0" smtClean="0"/>
              <a:t> .NET</a:t>
            </a:r>
            <a:endParaRPr lang="en-US" dirty="0"/>
          </a:p>
        </p:txBody>
      </p:sp>
    </p:spTree>
    <p:extLst>
      <p:ext uri="{BB962C8B-B14F-4D97-AF65-F5344CB8AC3E}">
        <p14:creationId xmlns:p14="http://schemas.microsoft.com/office/powerpoint/2010/main" val="35475298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La </a:t>
            </a:r>
            <a:r>
              <a:rPr lang="en-US" dirty="0" err="1" smtClean="0">
                <a:solidFill>
                  <a:srgbClr val="00BCF2"/>
                </a:solidFill>
              </a:rPr>
              <a:t>nueva</a:t>
            </a:r>
            <a:r>
              <a:rPr lang="en-US" dirty="0" smtClean="0">
                <a:solidFill>
                  <a:srgbClr val="00BCF2"/>
                </a:solidFill>
              </a:rPr>
              <a:t> </a:t>
            </a:r>
            <a:r>
              <a:rPr lang="en-US" dirty="0" err="1" smtClean="0">
                <a:solidFill>
                  <a:srgbClr val="00BCF2"/>
                </a:solidFill>
              </a:rPr>
              <a:t>generación</a:t>
            </a:r>
            <a:r>
              <a:rPr lang="en-US" dirty="0" smtClean="0">
                <a:solidFill>
                  <a:srgbClr val="00BCF2"/>
                </a:solidFill>
              </a:rPr>
              <a:t> de .NET</a:t>
            </a:r>
            <a:endParaRPr lang="en-US" dirty="0">
              <a:solidFill>
                <a:srgbClr val="00BCF2"/>
              </a:solidFill>
            </a:endParaRPr>
          </a:p>
        </p:txBody>
      </p:sp>
      <p:pic>
        <p:nvPicPr>
          <p:cNvPr id="52" name="Picture 51"/>
          <p:cNvPicPr>
            <a:picLocks noChangeAspect="1"/>
          </p:cNvPicPr>
          <p:nvPr/>
        </p:nvPicPr>
        <p:blipFill>
          <a:blip r:embed="rId2"/>
          <a:stretch>
            <a:fillRect/>
          </a:stretch>
        </p:blipFill>
        <p:spPr>
          <a:xfrm>
            <a:off x="359018" y="1495667"/>
            <a:ext cx="9208196" cy="4122879"/>
          </a:xfrm>
          <a:prstGeom prst="rect">
            <a:avLst/>
          </a:prstGeom>
          <a:ln>
            <a:solidFill>
              <a:srgbClr val="000000"/>
            </a:solidFill>
          </a:ln>
        </p:spPr>
      </p:pic>
    </p:spTree>
    <p:extLst>
      <p:ext uri="{BB962C8B-B14F-4D97-AF65-F5344CB8AC3E}">
        <p14:creationId xmlns:p14="http://schemas.microsoft.com/office/powerpoint/2010/main" val="16140428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8265160" cy="5063437"/>
          </a:xfrm>
        </p:spPr>
        <p:txBody>
          <a:bodyPr/>
          <a:lstStyle/>
          <a:p>
            <a:r>
              <a:rPr lang="en-US" sz="3200" dirty="0" smtClean="0"/>
              <a:t>Gran </a:t>
            </a:r>
            <a:r>
              <a:rPr lang="en-US" sz="3200" dirty="0" err="1" smtClean="0"/>
              <a:t>cantidad</a:t>
            </a:r>
            <a:r>
              <a:rPr lang="en-US" sz="3200" dirty="0" smtClean="0"/>
              <a:t> de </a:t>
            </a:r>
            <a:r>
              <a:rPr lang="en-US" sz="3200" dirty="0" err="1" smtClean="0"/>
              <a:t>mejoras</a:t>
            </a:r>
            <a:r>
              <a:rPr lang="en-US" sz="3200" dirty="0" smtClean="0"/>
              <a:t> </a:t>
            </a:r>
            <a:r>
              <a:rPr lang="en-US" sz="3200" dirty="0" err="1" smtClean="0"/>
              <a:t>en</a:t>
            </a:r>
            <a:r>
              <a:rPr lang="en-US" sz="3200" dirty="0" smtClean="0"/>
              <a:t> </a:t>
            </a:r>
            <a:r>
              <a:rPr lang="en-US" sz="3200" dirty="0" err="1" smtClean="0"/>
              <a:t>rendimiento</a:t>
            </a:r>
            <a:r>
              <a:rPr lang="en-US" sz="3200" dirty="0" smtClean="0"/>
              <a:t>, </a:t>
            </a:r>
            <a:r>
              <a:rPr lang="en-US" sz="3200" dirty="0" err="1" smtClean="0"/>
              <a:t>compatibilidad</a:t>
            </a:r>
            <a:r>
              <a:rPr lang="en-US" sz="3200" dirty="0" smtClean="0"/>
              <a:t> y bug fixes</a:t>
            </a:r>
            <a:endParaRPr lang="en-US" sz="3200" dirty="0"/>
          </a:p>
          <a:p>
            <a:r>
              <a:rPr lang="en-US" sz="3200" dirty="0" err="1" smtClean="0"/>
              <a:t>Seis</a:t>
            </a:r>
            <a:r>
              <a:rPr lang="en-US" sz="3200" dirty="0" smtClean="0"/>
              <a:t> </a:t>
            </a:r>
            <a:r>
              <a:rPr lang="en-US" sz="3200" dirty="0" err="1" smtClean="0"/>
              <a:t>pequeñas</a:t>
            </a:r>
            <a:r>
              <a:rPr lang="en-US" sz="3200" dirty="0" smtClean="0"/>
              <a:t> </a:t>
            </a:r>
            <a:r>
              <a:rPr lang="en-US" sz="3200" dirty="0" err="1" smtClean="0"/>
              <a:t>pero</a:t>
            </a:r>
            <a:r>
              <a:rPr lang="en-US" sz="3200" dirty="0" smtClean="0"/>
              <a:t> </a:t>
            </a:r>
            <a:r>
              <a:rPr lang="en-US" sz="3200" dirty="0" err="1" smtClean="0"/>
              <a:t>grandes</a:t>
            </a:r>
            <a:r>
              <a:rPr lang="en-US" sz="3200" dirty="0" smtClean="0"/>
              <a:t> </a:t>
            </a:r>
            <a:r>
              <a:rPr lang="en-US" sz="3200" dirty="0" err="1" smtClean="0"/>
              <a:t>novedades</a:t>
            </a:r>
            <a:endParaRPr lang="en-US" sz="3200" dirty="0" smtClean="0"/>
          </a:p>
          <a:p>
            <a:pPr lvl="1"/>
            <a:r>
              <a:rPr lang="en-US" sz="1867" dirty="0" err="1" smtClean="0"/>
              <a:t>Reescalado</a:t>
            </a:r>
            <a:r>
              <a:rPr lang="en-US" sz="1867" dirty="0" smtClean="0"/>
              <a:t> de </a:t>
            </a:r>
            <a:r>
              <a:rPr lang="en-US" sz="1867" dirty="0" err="1" smtClean="0"/>
              <a:t>controles</a:t>
            </a:r>
            <a:r>
              <a:rPr lang="en-US" sz="1867" dirty="0" smtClean="0"/>
              <a:t> Windows </a:t>
            </a:r>
            <a:r>
              <a:rPr lang="en-US" sz="1867" dirty="0"/>
              <a:t>Forms </a:t>
            </a:r>
            <a:r>
              <a:rPr lang="en-US" sz="1867" dirty="0" err="1" smtClean="0"/>
              <a:t>usando</a:t>
            </a:r>
            <a:r>
              <a:rPr lang="en-US" sz="1867" dirty="0" smtClean="0"/>
              <a:t> la </a:t>
            </a:r>
            <a:r>
              <a:rPr lang="en-US" sz="1867" dirty="0" err="1" smtClean="0"/>
              <a:t>configuración</a:t>
            </a:r>
            <a:r>
              <a:rPr lang="en-US" sz="1867" dirty="0" smtClean="0"/>
              <a:t> DPI del </a:t>
            </a:r>
            <a:r>
              <a:rPr lang="en-US" sz="1867" dirty="0" err="1" smtClean="0"/>
              <a:t>sistema</a:t>
            </a:r>
            <a:endParaRPr lang="en-US" sz="1867" dirty="0"/>
          </a:p>
          <a:p>
            <a:pPr lvl="1"/>
            <a:r>
              <a:rPr lang="en-US" sz="1867" dirty="0" err="1" smtClean="0"/>
              <a:t>Mejoras</a:t>
            </a:r>
            <a:r>
              <a:rPr lang="en-US" sz="1867" dirty="0" smtClean="0"/>
              <a:t> </a:t>
            </a:r>
            <a:r>
              <a:rPr lang="en-US" sz="1867" dirty="0" err="1" smtClean="0"/>
              <a:t>en</a:t>
            </a:r>
            <a:r>
              <a:rPr lang="en-US" sz="1867" dirty="0" smtClean="0"/>
              <a:t> </a:t>
            </a:r>
            <a:r>
              <a:rPr lang="en-US" sz="1867" dirty="0" err="1" smtClean="0"/>
              <a:t>transacciones</a:t>
            </a:r>
            <a:r>
              <a:rPr lang="en-US" sz="1867" dirty="0" smtClean="0"/>
              <a:t> Microsoft </a:t>
            </a:r>
            <a:r>
              <a:rPr lang="en-US" sz="1867" dirty="0"/>
              <a:t>Distributed Transaction Coordinator (MSDTC</a:t>
            </a:r>
            <a:r>
              <a:rPr lang="en-US" sz="1867" dirty="0" smtClean="0"/>
              <a:t>)</a:t>
            </a:r>
            <a:endParaRPr lang="en-US" sz="1867" dirty="0"/>
          </a:p>
          <a:p>
            <a:pPr lvl="1"/>
            <a:r>
              <a:rPr lang="en-US" sz="1867" dirty="0"/>
              <a:t>Out-of-process, </a:t>
            </a:r>
            <a:r>
              <a:rPr lang="en-US" sz="1867" dirty="0" err="1" smtClean="0"/>
              <a:t>trazas</a:t>
            </a:r>
            <a:r>
              <a:rPr lang="en-US" sz="1867" dirty="0" smtClean="0"/>
              <a:t> de </a:t>
            </a:r>
            <a:r>
              <a:rPr lang="en-US" sz="1867" dirty="0" err="1" smtClean="0"/>
              <a:t>actividad</a:t>
            </a:r>
            <a:r>
              <a:rPr lang="en-US" sz="1867" dirty="0" smtClean="0"/>
              <a:t> </a:t>
            </a:r>
            <a:r>
              <a:rPr lang="en-US" sz="1867" dirty="0" err="1" smtClean="0"/>
              <a:t>basadas</a:t>
            </a:r>
            <a:r>
              <a:rPr lang="en-US" sz="1867" dirty="0" smtClean="0"/>
              <a:t> </a:t>
            </a:r>
            <a:r>
              <a:rPr lang="en-US" sz="1867" dirty="0" err="1" smtClean="0"/>
              <a:t>en</a:t>
            </a:r>
            <a:r>
              <a:rPr lang="en-US" sz="1867" dirty="0" smtClean="0"/>
              <a:t> ETW </a:t>
            </a:r>
            <a:r>
              <a:rPr lang="en-US" sz="1867" dirty="0"/>
              <a:t>(Event Tracing </a:t>
            </a:r>
            <a:r>
              <a:rPr lang="en-US" sz="1867" dirty="0" smtClean="0"/>
              <a:t>para Windows</a:t>
            </a:r>
            <a:r>
              <a:rPr lang="en-US" sz="1867" dirty="0"/>
              <a:t>)</a:t>
            </a:r>
          </a:p>
          <a:p>
            <a:pPr lvl="1"/>
            <a:r>
              <a:rPr lang="en-US" sz="1867" dirty="0" err="1" smtClean="0"/>
              <a:t>Nuevas</a:t>
            </a:r>
            <a:r>
              <a:rPr lang="en-US" sz="1867" dirty="0" smtClean="0"/>
              <a:t> APIs debugging (</a:t>
            </a:r>
            <a:r>
              <a:rPr lang="en-US" sz="1867" dirty="0" err="1" smtClean="0"/>
              <a:t>ICorDebug</a:t>
            </a:r>
            <a:r>
              <a:rPr lang="en-US" sz="1867" dirty="0"/>
              <a:t>)</a:t>
            </a:r>
          </a:p>
          <a:p>
            <a:pPr lvl="1"/>
            <a:r>
              <a:rPr lang="en-US" sz="1867" dirty="0" err="1" smtClean="0"/>
              <a:t>Nuevas</a:t>
            </a:r>
            <a:r>
              <a:rPr lang="en-US" sz="1867" dirty="0" smtClean="0"/>
              <a:t> APIs profiler </a:t>
            </a:r>
            <a:r>
              <a:rPr lang="en-US" sz="1867" dirty="0"/>
              <a:t>(</a:t>
            </a:r>
            <a:r>
              <a:rPr lang="en-US" sz="1867" dirty="0" err="1"/>
              <a:t>ICorProfiler</a:t>
            </a:r>
            <a:r>
              <a:rPr lang="en-US" sz="1867" dirty="0"/>
              <a:t>)</a:t>
            </a:r>
          </a:p>
          <a:p>
            <a:r>
              <a:rPr lang="en-US" sz="3200" dirty="0" err="1" smtClean="0"/>
              <a:t>Listado</a:t>
            </a:r>
            <a:r>
              <a:rPr lang="en-US" sz="3200" dirty="0" smtClean="0"/>
              <a:t> complete de </a:t>
            </a:r>
            <a:r>
              <a:rPr lang="en-US" sz="3200" dirty="0" err="1" smtClean="0"/>
              <a:t>novedades</a:t>
            </a:r>
            <a:r>
              <a:rPr lang="en-US" sz="3200" dirty="0" smtClean="0"/>
              <a:t> </a:t>
            </a:r>
            <a:r>
              <a:rPr lang="en-US" sz="3200" dirty="0" err="1" smtClean="0"/>
              <a:t>en</a:t>
            </a:r>
            <a:r>
              <a:rPr lang="en-US" sz="3200" dirty="0" smtClean="0"/>
              <a:t>  </a:t>
            </a:r>
            <a:r>
              <a:rPr lang="en-US" sz="1867" dirty="0"/>
              <a:t>http://blogs.msdn.com/dotnet</a:t>
            </a:r>
            <a:endParaRPr lang="en-US" sz="3200" dirty="0"/>
          </a:p>
        </p:txBody>
      </p:sp>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novedades</a:t>
            </a:r>
            <a:r>
              <a:rPr lang="en-US" dirty="0" smtClean="0">
                <a:solidFill>
                  <a:srgbClr val="00BCF2"/>
                </a:solidFill>
              </a:rPr>
              <a:t> hay </a:t>
            </a:r>
            <a:r>
              <a:rPr lang="en-US" dirty="0" err="1" smtClean="0">
                <a:solidFill>
                  <a:srgbClr val="00BCF2"/>
                </a:solidFill>
              </a:rPr>
              <a:t>en</a:t>
            </a:r>
            <a:r>
              <a:rPr lang="en-US" dirty="0" smtClean="0">
                <a:solidFill>
                  <a:srgbClr val="00BCF2"/>
                </a:solidFill>
              </a:rPr>
              <a:t> .NET 4.6?</a:t>
            </a:r>
            <a:endParaRPr lang="en-US" dirty="0">
              <a:solidFill>
                <a:srgbClr val="00BCF2"/>
              </a:solidFill>
            </a:endParaRPr>
          </a:p>
        </p:txBody>
      </p:sp>
    </p:spTree>
    <p:extLst>
      <p:ext uri="{BB962C8B-B14F-4D97-AF65-F5344CB8AC3E}">
        <p14:creationId xmlns:p14="http://schemas.microsoft.com/office/powerpoint/2010/main" val="4286143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3 arrow"/>
          <p:cNvSpPr>
            <a:spLocks noChangeAspect="1"/>
          </p:cNvSpPr>
          <p:nvPr/>
        </p:nvSpPr>
        <p:spPr bwMode="auto">
          <a:xfrm>
            <a:off x="1520225" y="1494928"/>
            <a:ext cx="3097668" cy="780875"/>
          </a:xfrm>
          <a:prstGeom prst="homePlate">
            <a:avLst/>
          </a:prstGeom>
          <a:solidFill>
            <a:srgbClr val="0072C6"/>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Universal Windows apps</a:t>
            </a:r>
          </a:p>
          <a:p>
            <a:pPr defTabSz="895928"/>
            <a:r>
              <a:rPr lang="en-US" sz="1333" kern="0" dirty="0" err="1" smtClean="0">
                <a:gradFill>
                  <a:gsLst>
                    <a:gs pos="9583">
                      <a:srgbClr val="FFFFFF"/>
                    </a:gs>
                    <a:gs pos="24000">
                      <a:srgbClr val="FFFFFF"/>
                    </a:gs>
                  </a:gsLst>
                  <a:lin ang="5400000" scaled="0"/>
                </a:gradFill>
              </a:rPr>
              <a:t>Compartido</a:t>
            </a:r>
            <a:r>
              <a:rPr lang="en-US" sz="1333" kern="0" dirty="0" smtClean="0">
                <a:gradFill>
                  <a:gsLst>
                    <a:gs pos="9583">
                      <a:srgbClr val="FFFFFF"/>
                    </a:gs>
                    <a:gs pos="24000">
                      <a:srgbClr val="FFFFFF"/>
                    </a:gs>
                  </a:gsLst>
                  <a:lin ang="5400000" scaled="0"/>
                </a:gradFill>
              </a:rPr>
              <a:t> entre Windows y Windows Mobile</a:t>
            </a:r>
            <a:endParaRPr lang="en-US" sz="1400" kern="0" dirty="0">
              <a:gradFill>
                <a:gsLst>
                  <a:gs pos="9583">
                    <a:srgbClr val="FFFFFF"/>
                  </a:gs>
                  <a:gs pos="24000">
                    <a:srgbClr val="FFFFFF"/>
                  </a:gs>
                </a:gsLst>
                <a:lin ang="5400000" scaled="0"/>
              </a:gradFill>
            </a:endParaRPr>
          </a:p>
        </p:txBody>
      </p:sp>
      <p:sp>
        <p:nvSpPr>
          <p:cNvPr id="42" name="Oval 41"/>
          <p:cNvSpPr>
            <a:spLocks noChangeAspect="1"/>
          </p:cNvSpPr>
          <p:nvPr/>
        </p:nvSpPr>
        <p:spPr bwMode="auto">
          <a:xfrm>
            <a:off x="236754" y="1250400"/>
            <a:ext cx="1132225" cy="1132225"/>
          </a:xfrm>
          <a:prstGeom prst="ellipse">
            <a:avLst/>
          </a:prstGeom>
          <a:solidFill>
            <a:schemeClr val="bg1"/>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17"/>
          <p:cNvSpPr>
            <a:spLocks noChangeAspect="1" noEditPoints="1"/>
          </p:cNvSpPr>
          <p:nvPr/>
        </p:nvSpPr>
        <p:spPr bwMode="auto">
          <a:xfrm>
            <a:off x="656715" y="1682485"/>
            <a:ext cx="494620" cy="50225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rgbClr val="0072C6"/>
          </a:solidFill>
          <a:ln>
            <a:noFill/>
          </a:ln>
          <a:extLst/>
        </p:spPr>
        <p:txBody>
          <a:bodyPr vert="horz" wrap="square" lIns="89643" tIns="44821" rIns="89643" bIns="44821" numCol="1" anchor="t" anchorCtr="0" compatLnSpc="1">
            <a:prstTxWarp prst="textNoShape">
              <a:avLst/>
            </a:prstTxWarp>
          </a:bodyPr>
          <a:lstStyle/>
          <a:p>
            <a:pPr defTabSz="914437"/>
            <a:endParaRPr lang="en-US" sz="1400">
              <a:solidFill>
                <a:srgbClr val="404040"/>
              </a:solidFill>
            </a:endParaRPr>
          </a:p>
        </p:txBody>
      </p:sp>
      <p:sp>
        <p:nvSpPr>
          <p:cNvPr id="14" name="3 arrow"/>
          <p:cNvSpPr>
            <a:spLocks noChangeAspect="1"/>
          </p:cNvSpPr>
          <p:nvPr/>
        </p:nvSpPr>
        <p:spPr bwMode="auto">
          <a:xfrm>
            <a:off x="1520221" y="3976530"/>
            <a:ext cx="3383951" cy="853044"/>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.NET </a:t>
            </a:r>
            <a:r>
              <a:rPr lang="en-US" sz="1600" kern="0" dirty="0" smtClean="0">
                <a:gradFill>
                  <a:gsLst>
                    <a:gs pos="9583">
                      <a:srgbClr val="FFFFFF"/>
                    </a:gs>
                    <a:gs pos="24000">
                      <a:srgbClr val="FFFFFF"/>
                    </a:gs>
                  </a:gsLst>
                  <a:lin ang="5400000" scaled="0"/>
                </a:gradFill>
              </a:rPr>
              <a:t>Native</a:t>
            </a:r>
            <a:endParaRPr lang="en-US" sz="1600" kern="0" dirty="0">
              <a:gradFill>
                <a:gsLst>
                  <a:gs pos="9583">
                    <a:srgbClr val="FFFFFF"/>
                  </a:gs>
                  <a:gs pos="24000">
                    <a:srgbClr val="FFFFFF"/>
                  </a:gs>
                </a:gsLst>
                <a:lin ang="5400000" scaled="0"/>
              </a:gradFill>
            </a:endParaRPr>
          </a:p>
          <a:p>
            <a:pPr defTabSz="895928"/>
            <a:r>
              <a:rPr lang="en-US" sz="1333" kern="0" dirty="0" err="1" smtClean="0">
                <a:gradFill>
                  <a:gsLst>
                    <a:gs pos="9583">
                      <a:srgbClr val="FFFFFF"/>
                    </a:gs>
                    <a:gs pos="24000">
                      <a:srgbClr val="FFFFFF"/>
                    </a:gs>
                  </a:gsLst>
                  <a:lin ang="5400000" scaled="0"/>
                </a:gradFill>
              </a:rPr>
              <a:t>Compilación</a:t>
            </a:r>
            <a:r>
              <a:rPr lang="en-US" sz="1333" kern="0" dirty="0" smtClean="0">
                <a:gradFill>
                  <a:gsLst>
                    <a:gs pos="9583">
                      <a:srgbClr val="FFFFFF"/>
                    </a:gs>
                    <a:gs pos="24000">
                      <a:srgbClr val="FFFFFF"/>
                    </a:gs>
                  </a:gsLst>
                  <a:lin ang="5400000" scaled="0"/>
                </a:gradFill>
              </a:rPr>
              <a:t> </a:t>
            </a:r>
            <a:r>
              <a:rPr lang="en-US" sz="1333" kern="0" dirty="0" err="1" smtClean="0">
                <a:gradFill>
                  <a:gsLst>
                    <a:gs pos="9583">
                      <a:srgbClr val="FFFFFF"/>
                    </a:gs>
                    <a:gs pos="24000">
                      <a:srgbClr val="FFFFFF"/>
                    </a:gs>
                  </a:gsLst>
                  <a:lin ang="5400000" scaled="0"/>
                </a:gradFill>
              </a:rPr>
              <a:t>nativa</a:t>
            </a:r>
            <a:endParaRPr lang="en-US" sz="1400" kern="0" dirty="0">
              <a:gradFill>
                <a:gsLst>
                  <a:gs pos="9583">
                    <a:srgbClr val="FFFFFF"/>
                  </a:gs>
                  <a:gs pos="24000">
                    <a:srgbClr val="FFFFFF"/>
                  </a:gs>
                </a:gsLst>
                <a:lin ang="5400000" scaled="0"/>
              </a:gradFill>
            </a:endParaRPr>
          </a:p>
        </p:txBody>
      </p:sp>
      <p:sp>
        <p:nvSpPr>
          <p:cNvPr id="16" name="Oval 15"/>
          <p:cNvSpPr>
            <a:spLocks noChangeAspect="1"/>
          </p:cNvSpPr>
          <p:nvPr/>
        </p:nvSpPr>
        <p:spPr bwMode="auto">
          <a:xfrm>
            <a:off x="236748" y="3731993"/>
            <a:ext cx="1236864" cy="123686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3"/>
          <a:stretch>
            <a:fillRect/>
          </a:stretch>
        </p:blipFill>
        <p:spPr>
          <a:xfrm>
            <a:off x="493543" y="3976525"/>
            <a:ext cx="785232" cy="800191"/>
          </a:xfrm>
          <a:prstGeom prst="rect">
            <a:avLst/>
          </a:prstGeom>
        </p:spPr>
      </p:pic>
      <p:sp>
        <p:nvSpPr>
          <p:cNvPr id="6" name="Rectangle 5"/>
          <p:cNvSpPr/>
          <p:nvPr/>
        </p:nvSpPr>
        <p:spPr>
          <a:xfrm>
            <a:off x="268281" y="5011317"/>
            <a:ext cx="5408756" cy="1205779"/>
          </a:xfrm>
          <a:prstGeom prst="rect">
            <a:avLst/>
          </a:prstGeom>
        </p:spPr>
        <p:txBody>
          <a:bodyPr wrap="square">
            <a:spAutoFit/>
          </a:bodyPr>
          <a:lstStyle/>
          <a:p>
            <a:pPr defTabSz="914169">
              <a:lnSpc>
                <a:spcPct val="90000"/>
              </a:lnSpc>
            </a:pPr>
            <a:r>
              <a:rPr lang="en-US" sz="2745" dirty="0" err="1" smtClean="0">
                <a:latin typeface="Segoe UI Light"/>
                <a:ea typeface="ＭＳ Ｐゴシック" charset="0"/>
              </a:rPr>
              <a:t>Compilación</a:t>
            </a:r>
            <a:r>
              <a:rPr lang="en-US" sz="2745" dirty="0" smtClean="0">
                <a:latin typeface="Segoe UI Light"/>
                <a:ea typeface="ＭＳ Ｐゴシック" charset="0"/>
              </a:rPr>
              <a:t> .NET Native</a:t>
            </a:r>
            <a:endParaRPr lang="en-US" sz="2745" dirty="0">
              <a:latin typeface="Segoe UI Light"/>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Optimizado</a:t>
            </a:r>
            <a:r>
              <a:rPr lang="en-US" sz="1765" dirty="0" smtClean="0">
                <a:ea typeface="ＭＳ Ｐゴシック" charset="0"/>
              </a:rPr>
              <a:t> con C</a:t>
            </a:r>
            <a:r>
              <a:rPr lang="en-US" sz="1765" dirty="0">
                <a:ea typeface="ＭＳ Ｐゴシック" charset="0"/>
              </a:rPr>
              <a:t>++ </a:t>
            </a:r>
            <a:r>
              <a:rPr lang="en-US" sz="1765" dirty="0" err="1" smtClean="0">
                <a:ea typeface="ＭＳ Ｐゴシック" charset="0"/>
              </a:rPr>
              <a:t>obteniendo</a:t>
            </a:r>
            <a:r>
              <a:rPr lang="en-US" sz="1765" dirty="0" smtClean="0">
                <a:ea typeface="ＭＳ Ｐゴシック" charset="0"/>
              </a:rPr>
              <a:t> la </a:t>
            </a:r>
            <a:r>
              <a:rPr lang="en-US" sz="1765" dirty="0" err="1" smtClean="0">
                <a:ea typeface="ＭＳ Ｐゴシック" charset="0"/>
              </a:rPr>
              <a:t>productividad</a:t>
            </a:r>
            <a:r>
              <a:rPr lang="en-US" sz="1765" dirty="0" smtClean="0">
                <a:ea typeface="ＭＳ Ｐゴシック" charset="0"/>
              </a:rPr>
              <a:t> de C#</a:t>
            </a:r>
            <a:endParaRPr lang="en-US" sz="1765" dirty="0">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Más</a:t>
            </a:r>
            <a:r>
              <a:rPr lang="en-US" sz="1765" dirty="0" smtClean="0">
                <a:ea typeface="ＭＳ Ｐゴシック" charset="0"/>
              </a:rPr>
              <a:t> </a:t>
            </a:r>
            <a:r>
              <a:rPr lang="en-US" sz="1765" dirty="0" err="1" smtClean="0">
                <a:ea typeface="ＭＳ Ｐゴシック" charset="0"/>
              </a:rPr>
              <a:t>en</a:t>
            </a:r>
            <a:r>
              <a:rPr lang="en-US" sz="1765" dirty="0" smtClean="0">
                <a:ea typeface="ＭＳ Ｐゴシック" charset="0"/>
              </a:rPr>
              <a:t>: </a:t>
            </a:r>
            <a:r>
              <a:rPr lang="en-US" sz="1765" dirty="0">
                <a:ea typeface="ＭＳ Ｐゴシック" charset="0"/>
                <a:hlinkClick r:id="rId4"/>
              </a:rPr>
              <a:t>http://aka.ms/dotnetnative</a:t>
            </a:r>
            <a:r>
              <a:rPr lang="en-US" sz="1765" dirty="0">
                <a:ea typeface="ＭＳ Ｐゴシック" charset="0"/>
              </a:rPr>
              <a:t>  </a:t>
            </a:r>
          </a:p>
        </p:txBody>
      </p:sp>
      <p:pic>
        <p:nvPicPr>
          <p:cNvPr id="22" name="Picture 21"/>
          <p:cNvPicPr>
            <a:picLocks noChangeAspect="1"/>
          </p:cNvPicPr>
          <p:nvPr/>
        </p:nvPicPr>
        <p:blipFill>
          <a:blip r:embed="rId5"/>
          <a:stretch>
            <a:fillRect/>
          </a:stretch>
        </p:blipFill>
        <p:spPr>
          <a:xfrm>
            <a:off x="4720963" y="1357971"/>
            <a:ext cx="3048000" cy="1653540"/>
          </a:xfrm>
          <a:prstGeom prst="rect">
            <a:avLst/>
          </a:prstGeom>
        </p:spPr>
      </p:pic>
      <p:sp>
        <p:nvSpPr>
          <p:cNvPr id="19" name="Rectangle 18"/>
          <p:cNvSpPr/>
          <p:nvPr/>
        </p:nvSpPr>
        <p:spPr>
          <a:xfrm>
            <a:off x="4621287" y="3178609"/>
            <a:ext cx="3247351" cy="757130"/>
          </a:xfrm>
          <a:prstGeom prst="rect">
            <a:avLst/>
          </a:prstGeom>
        </p:spPr>
        <p:txBody>
          <a:bodyPr wrap="square">
            <a:spAutoFit/>
          </a:bodyPr>
          <a:lstStyle/>
          <a:p>
            <a:pPr algn="ctr" defTabSz="914169">
              <a:lnSpc>
                <a:spcPct val="90000"/>
              </a:lnSpc>
            </a:pPr>
            <a:r>
              <a:rPr lang="en-US" sz="2400" dirty="0" smtClean="0">
                <a:latin typeface="Segoe UI Light"/>
                <a:ea typeface="ＭＳ Ｐゴシック" charset="0"/>
              </a:rPr>
              <a:t>Proyecto de Universal app</a:t>
            </a:r>
            <a:endParaRPr lang="en-US" sz="2400" dirty="0">
              <a:latin typeface="Segoe UI Light"/>
              <a:ea typeface="ＭＳ Ｐゴシック" charset="0"/>
            </a:endParaRPr>
          </a:p>
        </p:txBody>
      </p:sp>
      <p:sp>
        <p:nvSpPr>
          <p:cNvPr id="2" name="Title 1"/>
          <p:cNvSpPr>
            <a:spLocks noGrp="1"/>
          </p:cNvSpPr>
          <p:nvPr>
            <p:ph type="title"/>
          </p:nvPr>
        </p:nvSpPr>
        <p:spPr/>
        <p:txBody>
          <a:bodyPr/>
          <a:lstStyle/>
          <a:p>
            <a:r>
              <a:rPr lang="en-US" sz="4267" dirty="0">
                <a:solidFill>
                  <a:srgbClr val="00BCF2"/>
                </a:solidFill>
              </a:rPr>
              <a:t>.NET </a:t>
            </a:r>
            <a:r>
              <a:rPr lang="en-US" sz="4267" dirty="0" err="1" smtClean="0">
                <a:solidFill>
                  <a:srgbClr val="00BCF2"/>
                </a:solidFill>
              </a:rPr>
              <a:t>en</a:t>
            </a:r>
            <a:r>
              <a:rPr lang="en-US" sz="4267" dirty="0" smtClean="0">
                <a:solidFill>
                  <a:srgbClr val="00BCF2"/>
                </a:solidFill>
              </a:rPr>
              <a:t> </a:t>
            </a:r>
            <a:r>
              <a:rPr lang="en-US" sz="4267" dirty="0" err="1" smtClean="0">
                <a:solidFill>
                  <a:srgbClr val="00BCF2"/>
                </a:solidFill>
              </a:rPr>
              <a:t>dispositivos</a:t>
            </a:r>
            <a:r>
              <a:rPr lang="en-US" sz="4267" dirty="0" smtClean="0">
                <a:solidFill>
                  <a:srgbClr val="00BCF2"/>
                </a:solidFill>
              </a:rPr>
              <a:t> Windows Store</a:t>
            </a:r>
            <a:endParaRPr lang="en-US" sz="4267" dirty="0">
              <a:solidFill>
                <a:srgbClr val="00BCF2"/>
              </a:solidFill>
            </a:endParaRPr>
          </a:p>
        </p:txBody>
      </p:sp>
    </p:spTree>
    <p:extLst>
      <p:ext uri="{BB962C8B-B14F-4D97-AF65-F5344CB8AC3E}">
        <p14:creationId xmlns:p14="http://schemas.microsoft.com/office/powerpoint/2010/main" val="3359757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CF2"/>
                </a:solidFill>
              </a:rPr>
              <a:t>.NET 2015 - Web y </a:t>
            </a:r>
            <a:r>
              <a:rPr lang="en-US" dirty="0" err="1" smtClean="0">
                <a:solidFill>
                  <a:srgbClr val="00BCF2"/>
                </a:solidFill>
              </a:rPr>
              <a:t>Servicios</a:t>
            </a:r>
            <a:endParaRPr lang="en-US" dirty="0">
              <a:solidFill>
                <a:srgbClr val="00BCF2"/>
              </a:solidFill>
            </a:endParaRPr>
          </a:p>
        </p:txBody>
      </p:sp>
      <p:sp>
        <p:nvSpPr>
          <p:cNvPr id="4" name="Rectangle 3"/>
          <p:cNvSpPr/>
          <p:nvPr/>
        </p:nvSpPr>
        <p:spPr>
          <a:xfrm>
            <a:off x="5595728" y="3542370"/>
            <a:ext cx="3547766" cy="379656"/>
          </a:xfrm>
          <a:prstGeom prst="rect">
            <a:avLst/>
          </a:prstGeom>
        </p:spPr>
        <p:txBody>
          <a:bodyPr wrap="none">
            <a:spAutoFit/>
          </a:bodyPr>
          <a:lstStyle/>
          <a:p>
            <a:r>
              <a:rPr lang="en-US" sz="1867" dirty="0" err="1" smtClean="0"/>
              <a:t>Elige</a:t>
            </a:r>
            <a:r>
              <a:rPr lang="en-US" sz="1867" dirty="0" smtClean="0"/>
              <a:t> </a:t>
            </a:r>
            <a:r>
              <a:rPr lang="en-US" sz="1867" dirty="0" err="1" smtClean="0"/>
              <a:t>tus</a:t>
            </a:r>
            <a:r>
              <a:rPr lang="en-US" sz="1867" dirty="0" smtClean="0"/>
              <a:t> </a:t>
            </a:r>
            <a:r>
              <a:rPr lang="en-US" sz="1867" dirty="0" err="1" smtClean="0"/>
              <a:t>Editores</a:t>
            </a:r>
            <a:r>
              <a:rPr lang="en-US" sz="1867" dirty="0" smtClean="0"/>
              <a:t> y </a:t>
            </a:r>
            <a:r>
              <a:rPr lang="en-US" sz="1867" dirty="0" err="1" smtClean="0"/>
              <a:t>Herramientas</a:t>
            </a:r>
            <a:endParaRPr lang="en-US" sz="1867" dirty="0"/>
          </a:p>
        </p:txBody>
      </p:sp>
      <p:sp>
        <p:nvSpPr>
          <p:cNvPr id="9" name="Rectangle 8"/>
          <p:cNvSpPr/>
          <p:nvPr/>
        </p:nvSpPr>
        <p:spPr>
          <a:xfrm>
            <a:off x="1335552" y="4805014"/>
            <a:ext cx="3133487" cy="666977"/>
          </a:xfrm>
          <a:prstGeom prst="rect">
            <a:avLst/>
          </a:prstGeom>
        </p:spPr>
        <p:txBody>
          <a:bodyPr wrap="none">
            <a:spAutoFit/>
          </a:bodyPr>
          <a:lstStyle/>
          <a:p>
            <a:r>
              <a:rPr lang="en-US" sz="1867" dirty="0"/>
              <a:t>Open Source </a:t>
            </a:r>
            <a:br>
              <a:rPr lang="en-US" sz="1867" dirty="0"/>
            </a:br>
            <a:r>
              <a:rPr lang="en-US" sz="1867" dirty="0" smtClean="0"/>
              <a:t>con Soporte a </a:t>
            </a:r>
            <a:r>
              <a:rPr lang="en-US" sz="1867" dirty="0" err="1" smtClean="0"/>
              <a:t>contribuciones</a:t>
            </a:r>
            <a:endParaRPr lang="en-US" sz="1867" dirty="0"/>
          </a:p>
        </p:txBody>
      </p:sp>
      <p:grpSp>
        <p:nvGrpSpPr>
          <p:cNvPr id="7" name="Group 6"/>
          <p:cNvGrpSpPr/>
          <p:nvPr/>
        </p:nvGrpSpPr>
        <p:grpSpPr>
          <a:xfrm>
            <a:off x="4594110" y="3518323"/>
            <a:ext cx="888525" cy="850501"/>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2">
                <a:lumMod val="50000"/>
                <a:lumOff val="50000"/>
              </a:schemeClr>
            </a:solidFill>
            <a:ln>
              <a:noFill/>
            </a:ln>
            <a:extLst/>
          </p:spPr>
          <p:txBody>
            <a:bodyPr vert="horz" wrap="square" lIns="89643" tIns="44821" rIns="89643" bIns="44821" numCol="1" anchor="t" anchorCtr="0" compatLnSpc="1">
              <a:prstTxWarp prst="textNoShape">
                <a:avLst/>
              </a:prstTxWarp>
            </a:bodyPr>
            <a:lstStyle/>
            <a:p>
              <a:endParaRPr lang="en-US" sz="1400"/>
            </a:p>
          </p:txBody>
        </p:sp>
      </p:grpSp>
      <p:grpSp>
        <p:nvGrpSpPr>
          <p:cNvPr id="8" name="Group 7"/>
          <p:cNvGrpSpPr/>
          <p:nvPr/>
        </p:nvGrpSpPr>
        <p:grpSpPr>
          <a:xfrm>
            <a:off x="335366" y="4852203"/>
            <a:ext cx="888525" cy="850501"/>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352153" cy="222299"/>
            </a:xfrm>
            <a:prstGeom prst="rect">
              <a:avLst/>
            </a:prstGeom>
          </p:spPr>
          <p:txBody>
            <a:bodyPr wrap="none">
              <a:spAutoFit/>
            </a:bodyPr>
            <a:lstStyle/>
            <a:p>
              <a:r>
                <a:rPr lang="en-US" sz="1467" dirty="0"/>
                <a:t>OSS</a:t>
              </a:r>
            </a:p>
          </p:txBody>
        </p:sp>
      </p:grpSp>
      <p:sp>
        <p:nvSpPr>
          <p:cNvPr id="24" name="Rectangle 23"/>
          <p:cNvSpPr/>
          <p:nvPr/>
        </p:nvSpPr>
        <p:spPr>
          <a:xfrm>
            <a:off x="1256039" y="3444957"/>
            <a:ext cx="2802883" cy="666977"/>
          </a:xfrm>
          <a:prstGeom prst="rect">
            <a:avLst/>
          </a:prstGeom>
        </p:spPr>
        <p:txBody>
          <a:bodyPr wrap="none">
            <a:spAutoFit/>
          </a:bodyPr>
          <a:lstStyle/>
          <a:p>
            <a:r>
              <a:rPr lang="en-US" sz="1867" dirty="0" err="1" smtClean="0"/>
              <a:t>Transición</a:t>
            </a:r>
            <a:r>
              <a:rPr lang="en-US" sz="1867" dirty="0" smtClean="0"/>
              <a:t> </a:t>
            </a:r>
            <a:r>
              <a:rPr lang="en-US" sz="1867" dirty="0" err="1" smtClean="0"/>
              <a:t>más</a:t>
            </a:r>
            <a:r>
              <a:rPr lang="en-US" sz="1867" dirty="0" smtClean="0"/>
              <a:t> </a:t>
            </a:r>
            <a:r>
              <a:rPr lang="en-US" sz="1867" dirty="0" err="1" smtClean="0"/>
              <a:t>sencilla</a:t>
            </a:r>
            <a:r>
              <a:rPr lang="en-US" sz="1867" dirty="0" smtClean="0"/>
              <a:t> de </a:t>
            </a:r>
          </a:p>
          <a:p>
            <a:r>
              <a:rPr lang="en-US" sz="1867" dirty="0" smtClean="0"/>
              <a:t>on-premises a la </a:t>
            </a:r>
            <a:r>
              <a:rPr lang="en-US" sz="1867" dirty="0" err="1" smtClean="0"/>
              <a:t>nube</a:t>
            </a:r>
            <a:endParaRPr lang="en-US" sz="1867" dirty="0"/>
          </a:p>
        </p:txBody>
      </p:sp>
      <p:sp>
        <p:nvSpPr>
          <p:cNvPr id="30" name="Freeform 13"/>
          <p:cNvSpPr>
            <a:spLocks noChangeAspect="1" noEditPoints="1"/>
          </p:cNvSpPr>
          <p:nvPr/>
        </p:nvSpPr>
        <p:spPr bwMode="auto">
          <a:xfrm>
            <a:off x="331825" y="3428651"/>
            <a:ext cx="899087"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1400"/>
          </a:p>
        </p:txBody>
      </p:sp>
      <p:sp>
        <p:nvSpPr>
          <p:cNvPr id="35" name="Rectangle 34"/>
          <p:cNvSpPr/>
          <p:nvPr/>
        </p:nvSpPr>
        <p:spPr>
          <a:xfrm>
            <a:off x="5534703" y="2186099"/>
            <a:ext cx="2116285" cy="379656"/>
          </a:xfrm>
          <a:prstGeom prst="rect">
            <a:avLst/>
          </a:prstGeom>
        </p:spPr>
        <p:txBody>
          <a:bodyPr wrap="none">
            <a:spAutoFit/>
          </a:bodyPr>
          <a:lstStyle/>
          <a:p>
            <a:r>
              <a:rPr lang="en-US" sz="1867" dirty="0" err="1" smtClean="0"/>
              <a:t>Ciclos</a:t>
            </a:r>
            <a:r>
              <a:rPr lang="en-US" sz="1867" dirty="0" smtClean="0"/>
              <a:t> </a:t>
            </a:r>
            <a:r>
              <a:rPr lang="en-US" sz="1867" dirty="0" err="1" smtClean="0"/>
              <a:t>más</a:t>
            </a:r>
            <a:r>
              <a:rPr lang="en-US" sz="1867" dirty="0" smtClean="0"/>
              <a:t> </a:t>
            </a:r>
            <a:r>
              <a:rPr lang="en-US" sz="1867" dirty="0" err="1" smtClean="0"/>
              <a:t>rápidos</a:t>
            </a:r>
            <a:endParaRPr lang="en-US" sz="1867" dirty="0"/>
          </a:p>
        </p:txBody>
      </p:sp>
      <p:sp>
        <p:nvSpPr>
          <p:cNvPr id="36" name="Rectangle 35"/>
          <p:cNvSpPr/>
          <p:nvPr/>
        </p:nvSpPr>
        <p:spPr>
          <a:xfrm>
            <a:off x="1273158" y="2076072"/>
            <a:ext cx="1027845" cy="379656"/>
          </a:xfrm>
          <a:prstGeom prst="rect">
            <a:avLst/>
          </a:prstGeom>
        </p:spPr>
        <p:txBody>
          <a:bodyPr wrap="none">
            <a:spAutoFit/>
          </a:bodyPr>
          <a:lstStyle/>
          <a:p>
            <a:r>
              <a:rPr lang="en-US" sz="1867" dirty="0" smtClean="0"/>
              <a:t>Modular</a:t>
            </a:r>
            <a:endParaRPr lang="en-US" sz="1867" dirty="0"/>
          </a:p>
        </p:txBody>
      </p:sp>
      <p:grpSp>
        <p:nvGrpSpPr>
          <p:cNvPr id="37" name="Group 36"/>
          <p:cNvGrpSpPr/>
          <p:nvPr/>
        </p:nvGrpSpPr>
        <p:grpSpPr>
          <a:xfrm>
            <a:off x="4595233" y="2007888"/>
            <a:ext cx="870836" cy="833569"/>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solidFill>
                  <a:schemeClr val="bg2">
                    <a:lumMod val="10000"/>
                  </a:schemeClr>
                </a:solidFill>
              </a:endParaRPr>
            </a:p>
          </p:txBody>
        </p:sp>
      </p:grpSp>
      <p:grpSp>
        <p:nvGrpSpPr>
          <p:cNvPr id="40" name="Group 39"/>
          <p:cNvGrpSpPr/>
          <p:nvPr/>
        </p:nvGrpSpPr>
        <p:grpSpPr>
          <a:xfrm>
            <a:off x="345743" y="1923186"/>
            <a:ext cx="870836" cy="833569"/>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ln>
                  <a:solidFill>
                    <a:sysClr val="windowText" lastClr="000000"/>
                  </a:solidFill>
                </a:ln>
                <a:solidFill>
                  <a:srgbClr val="00BCF2"/>
                </a:solidFill>
              </a:endParaRPr>
            </a:p>
          </p:txBody>
        </p:sp>
      </p:grpSp>
      <p:sp>
        <p:nvSpPr>
          <p:cNvPr id="31" name="Freeform 5"/>
          <p:cNvSpPr>
            <a:spLocks noEditPoints="1"/>
          </p:cNvSpPr>
          <p:nvPr/>
        </p:nvSpPr>
        <p:spPr bwMode="auto">
          <a:xfrm>
            <a:off x="4634121" y="4912536"/>
            <a:ext cx="861571" cy="82085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800"/>
          </a:p>
        </p:txBody>
      </p:sp>
      <p:sp>
        <p:nvSpPr>
          <p:cNvPr id="32" name="Freeform 35"/>
          <p:cNvSpPr>
            <a:spLocks/>
          </p:cNvSpPr>
          <p:nvPr/>
        </p:nvSpPr>
        <p:spPr bwMode="black">
          <a:xfrm>
            <a:off x="4867601" y="5071212"/>
            <a:ext cx="547993"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1200"/>
          </a:p>
        </p:txBody>
      </p:sp>
      <p:sp>
        <p:nvSpPr>
          <p:cNvPr id="33" name="Rectangle 32"/>
          <p:cNvSpPr/>
          <p:nvPr/>
        </p:nvSpPr>
        <p:spPr>
          <a:xfrm>
            <a:off x="5595728" y="5040829"/>
            <a:ext cx="1391728" cy="400110"/>
          </a:xfrm>
          <a:prstGeom prst="rect">
            <a:avLst/>
          </a:prstGeom>
        </p:spPr>
        <p:txBody>
          <a:bodyPr wrap="none">
            <a:spAutoFit/>
          </a:bodyPr>
          <a:lstStyle/>
          <a:p>
            <a:r>
              <a:rPr lang="en-US" sz="2000" dirty="0" err="1" smtClean="0"/>
              <a:t>Más</a:t>
            </a:r>
            <a:r>
              <a:rPr lang="en-US" sz="2000" dirty="0" smtClean="0"/>
              <a:t> </a:t>
            </a:r>
            <a:r>
              <a:rPr lang="en-US" sz="2000" dirty="0" err="1" smtClean="0"/>
              <a:t>rápido</a:t>
            </a:r>
            <a:endParaRPr lang="en-US" sz="2000" dirty="0"/>
          </a:p>
        </p:txBody>
      </p:sp>
    </p:spTree>
    <p:extLst>
      <p:ext uri="{BB962C8B-B14F-4D97-AF65-F5344CB8AC3E}">
        <p14:creationId xmlns:p14="http://schemas.microsoft.com/office/powerpoint/2010/main" val="2675041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1649910"/>
            <a:ext cx="4244723" cy="5207605"/>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1320" tIns="2061777" rIns="179285" bIns="143428" numCol="1" rtlCol="0" anchor="t" anchorCtr="0" compatLnSpc="1">
            <a:prstTxWarp prst="textNoShape">
              <a:avLst/>
            </a:prstTxWarp>
          </a:bodyPr>
          <a:lstStyle/>
          <a:p>
            <a:pPr defTabSz="914169">
              <a:lnSpc>
                <a:spcPct val="90000"/>
              </a:lnSpc>
              <a:spcBef>
                <a:spcPts val="1765"/>
              </a:spcBef>
            </a:pPr>
            <a:endParaRPr lang="en-US" sz="2745"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69241" y="289958"/>
            <a:ext cx="11655840" cy="899537"/>
          </a:xfrm>
        </p:spPr>
        <p:txBody>
          <a:bodyPr/>
          <a:lstStyle/>
          <a:p>
            <a:r>
              <a:rPr lang="en-US" dirty="0" smtClean="0">
                <a:solidFill>
                  <a:srgbClr val="00BCF2"/>
                </a:solidFill>
              </a:rPr>
              <a:t>.NET Compiler Platform (“Roslyn”) </a:t>
            </a:r>
            <a:endParaRPr lang="en-US" dirty="0">
              <a:solidFill>
                <a:srgbClr val="00BCF2"/>
              </a:solidFill>
            </a:endParaRPr>
          </a:p>
        </p:txBody>
      </p:sp>
      <p:grpSp>
        <p:nvGrpSpPr>
          <p:cNvPr id="48" name="Group 47"/>
          <p:cNvGrpSpPr/>
          <p:nvPr/>
        </p:nvGrpSpPr>
        <p:grpSpPr>
          <a:xfrm>
            <a:off x="356394" y="1804608"/>
            <a:ext cx="7961591" cy="1771757"/>
            <a:chOff x="363539" y="1840296"/>
            <a:chExt cx="12210310" cy="1807280"/>
          </a:xfrm>
        </p:grpSpPr>
        <p:sp>
          <p:nvSpPr>
            <p:cNvPr id="6" name="Rectangle 5"/>
            <p:cNvSpPr/>
            <p:nvPr/>
          </p:nvSpPr>
          <p:spPr>
            <a:xfrm>
              <a:off x="363539" y="1840296"/>
              <a:ext cx="4779626" cy="1548414"/>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DE</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cerrados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Difícil</a:t>
              </a:r>
              <a:r>
                <a:rPr lang="en-US" sz="1961" dirty="0" smtClean="0">
                  <a:gradFill>
                    <a:gsLst>
                      <a:gs pos="100000">
                        <a:srgbClr val="FFFFFF"/>
                      </a:gs>
                      <a:gs pos="0">
                        <a:srgbClr val="FFFFFF"/>
                      </a:gs>
                    </a:gsLst>
                    <a:lin ang="5400000" scaled="0"/>
                  </a:gradFill>
                  <a:ea typeface="ＭＳ Ｐゴシック" charset="0"/>
                </a:rPr>
                <a:t> de extender la </a:t>
              </a:r>
              <a:r>
                <a:rPr lang="en-US" sz="1961" dirty="0" err="1" smtClean="0">
                  <a:gradFill>
                    <a:gsLst>
                      <a:gs pos="100000">
                        <a:srgbClr val="FFFFFF"/>
                      </a:gs>
                      <a:gs pos="0">
                        <a:srgbClr val="FFFFFF"/>
                      </a:gs>
                    </a:gsLst>
                    <a:lin ang="5400000" scaled="0"/>
                  </a:gradFill>
                  <a:ea typeface="ＭＳ Ｐゴシック" charset="0"/>
                </a:rPr>
                <a:t>experiencia</a:t>
              </a:r>
              <a:r>
                <a:rPr lang="en-US" sz="1961" dirty="0" smtClean="0">
                  <a:gradFill>
                    <a:gsLst>
                      <a:gs pos="100000">
                        <a:srgbClr val="FFFFFF"/>
                      </a:gs>
                      <a:gs pos="0">
                        <a:srgbClr val="FFFFFF"/>
                      </a:gs>
                    </a:gsLst>
                    <a:lin ang="5400000" scaled="0"/>
                  </a:gradFill>
                  <a:ea typeface="ＭＳ Ｐゴシック" charset="0"/>
                </a:rPr>
                <a:t> de </a:t>
              </a:r>
              <a:r>
                <a:rPr lang="en-US" sz="1961" dirty="0" err="1" smtClean="0">
                  <a:gradFill>
                    <a:gsLst>
                      <a:gs pos="100000">
                        <a:srgbClr val="FFFFFF"/>
                      </a:gs>
                      <a:gs pos="0">
                        <a:srgbClr val="FFFFFF"/>
                      </a:gs>
                    </a:gsLst>
                    <a:lin ang="5400000" scaled="0"/>
                  </a:gradFill>
                  <a:ea typeface="ＭＳ Ｐゴシック" charset="0"/>
                </a:rPr>
                <a:t>desarrollo</a:t>
              </a:r>
              <a:endParaRPr lang="en-US" sz="1961" dirty="0">
                <a:solidFill>
                  <a:srgbClr val="000000"/>
                </a:solidFill>
              </a:endParaRPr>
            </a:p>
          </p:txBody>
        </p:sp>
        <p:sp>
          <p:nvSpPr>
            <p:cNvPr id="11" name="Freeform 5"/>
            <p:cNvSpPr>
              <a:spLocks noEditPoints="1"/>
            </p:cNvSpPr>
            <p:nvPr/>
          </p:nvSpPr>
          <p:spPr bwMode="auto">
            <a:xfrm flipH="1">
              <a:off x="8469871" y="2002218"/>
              <a:ext cx="1235406" cy="843624"/>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nvGrpSpPr>
            <p:cNvPr id="37" name="Group 36"/>
            <p:cNvGrpSpPr/>
            <p:nvPr/>
          </p:nvGrpSpPr>
          <p:grpSpPr>
            <a:xfrm>
              <a:off x="6326883" y="2070063"/>
              <a:ext cx="2186909" cy="738523"/>
              <a:chOff x="6326883" y="2267288"/>
              <a:chExt cx="2186909" cy="738523"/>
            </a:xfrm>
          </p:grpSpPr>
          <p:sp>
            <p:nvSpPr>
              <p:cNvPr id="13" name="TextBox 12"/>
              <p:cNvSpPr txBox="1"/>
              <p:nvPr/>
            </p:nvSpPr>
            <p:spPr>
              <a:xfrm>
                <a:off x="6326883" y="2267288"/>
                <a:ext cx="2186909" cy="738523"/>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960052"/>
              <a:chOff x="9820557" y="2267288"/>
              <a:chExt cx="2753292" cy="960052"/>
            </a:xfrm>
          </p:grpSpPr>
          <p:sp>
            <p:nvSpPr>
              <p:cNvPr id="17" name="TextBox 16"/>
              <p:cNvSpPr txBox="1"/>
              <p:nvPr/>
            </p:nvSpPr>
            <p:spPr>
              <a:xfrm>
                <a:off x="10386941" y="2267288"/>
                <a:ext cx="2186908" cy="960052"/>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2909053"/>
              <a:ext cx="3115054" cy="738523"/>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Established .NET compilers</a:t>
              </a:r>
            </a:p>
          </p:txBody>
        </p:sp>
      </p:grpSp>
      <p:grpSp>
        <p:nvGrpSpPr>
          <p:cNvPr id="50" name="Group 49"/>
          <p:cNvGrpSpPr/>
          <p:nvPr/>
        </p:nvGrpSpPr>
        <p:grpSpPr>
          <a:xfrm>
            <a:off x="356394" y="3653108"/>
            <a:ext cx="7873207" cy="3022422"/>
            <a:chOff x="363539" y="3725862"/>
            <a:chExt cx="12210310" cy="3083027"/>
          </a:xfrm>
        </p:grpSpPr>
        <p:sp>
          <p:nvSpPr>
            <p:cNvPr id="19" name="Rectangle 18"/>
            <p:cNvSpPr/>
            <p:nvPr/>
          </p:nvSpPr>
          <p:spPr>
            <a:xfrm>
              <a:off x="363539" y="3725862"/>
              <a:ext cx="4971531" cy="2455597"/>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A</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API: </a:t>
              </a:r>
              <a:r>
                <a:rPr lang="en-US" sz="1961" dirty="0" err="1" smtClean="0">
                  <a:gradFill>
                    <a:gsLst>
                      <a:gs pos="100000">
                        <a:srgbClr val="FFFFFF"/>
                      </a:gs>
                      <a:gs pos="0">
                        <a:srgbClr val="FFFFFF"/>
                      </a:gs>
                    </a:gsLst>
                    <a:lin ang="5400000" scaled="0"/>
                  </a:gradFill>
                  <a:ea typeface="ＭＳ Ｐゴシック" charset="0"/>
                </a:rPr>
                <a:t>Plataforma</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abierta</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smtClean="0">
                  <a:gradFill>
                    <a:gsLst>
                      <a:gs pos="100000">
                        <a:srgbClr val="FFFFFF"/>
                      </a:gs>
                      <a:gs pos="0">
                        <a:srgbClr val="FFFFFF"/>
                      </a:gs>
                    </a:gsLst>
                    <a:lin ang="5400000" scaled="0"/>
                  </a:gradFill>
                  <a:ea typeface="ＭＳ Ｐゴシック" charset="0"/>
                </a:rPr>
                <a:t>Editor </a:t>
              </a:r>
              <a:r>
                <a:rPr lang="en-US" sz="1961" dirty="0" err="1" smtClean="0">
                  <a:gradFill>
                    <a:gsLst>
                      <a:gs pos="100000">
                        <a:srgbClr val="FFFFFF"/>
                      </a:gs>
                      <a:gs pos="0">
                        <a:srgbClr val="FFFFFF"/>
                      </a:gs>
                    </a:gsLst>
                    <a:lin ang="5400000" scaled="0"/>
                  </a:gradFill>
                  <a:ea typeface="ＭＳ Ｐゴシック" charset="0"/>
                </a:rPr>
                <a:t>personalizable</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Code analysis</a:t>
              </a: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Diagnósticos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personalizados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Open Source</a:t>
              </a:r>
              <a:endParaRPr lang="en-US" sz="1961"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sp>
          <p:nvSpPr>
            <p:cNvPr id="36" name="TextBox 35"/>
            <p:cNvSpPr txBox="1"/>
            <p:nvPr/>
          </p:nvSpPr>
          <p:spPr>
            <a:xfrm>
              <a:off x="7507284" y="5848834"/>
              <a:ext cx="3115055" cy="960055"/>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.NET Compilers Platform</a:t>
              </a:r>
            </a:p>
            <a:p>
              <a:pPr algn="ctr" defTabSz="914437">
                <a:lnSpc>
                  <a:spcPct val="90000"/>
                </a:lnSpc>
              </a:pPr>
              <a:r>
                <a:rPr lang="en-US" sz="1568" dirty="0">
                  <a:gradFill>
                    <a:gsLst>
                      <a:gs pos="9735">
                        <a:srgbClr val="404040"/>
                      </a:gs>
                      <a:gs pos="30000">
                        <a:srgbClr val="404040"/>
                      </a:gs>
                    </a:gsLst>
                    <a:lin ang="5400000" scaled="0"/>
                  </a:gradFill>
                </a:rPr>
                <a:t>(a.k.a. ROSLYN)</a:t>
              </a:r>
            </a:p>
          </p:txBody>
        </p:sp>
        <p:grpSp>
          <p:nvGrpSpPr>
            <p:cNvPr id="38" name="Group 37"/>
            <p:cNvGrpSpPr/>
            <p:nvPr/>
          </p:nvGrpSpPr>
          <p:grpSpPr>
            <a:xfrm>
              <a:off x="6326883" y="4852668"/>
              <a:ext cx="2186909" cy="738525"/>
              <a:chOff x="6326883" y="2267288"/>
              <a:chExt cx="2186909" cy="738525"/>
            </a:xfrm>
          </p:grpSpPr>
          <p:sp>
            <p:nvSpPr>
              <p:cNvPr id="39" name="TextBox 38"/>
              <p:cNvSpPr txBox="1"/>
              <p:nvPr/>
            </p:nvSpPr>
            <p:spPr>
              <a:xfrm>
                <a:off x="6326883" y="2267288"/>
                <a:ext cx="2186909"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960054"/>
              <a:chOff x="9820557" y="2267288"/>
              <a:chExt cx="2753292" cy="960054"/>
            </a:xfrm>
          </p:grpSpPr>
          <p:sp>
            <p:nvSpPr>
              <p:cNvPr id="43" name="TextBox 42"/>
              <p:cNvSpPr txBox="1"/>
              <p:nvPr/>
            </p:nvSpPr>
            <p:spPr>
              <a:xfrm>
                <a:off x="10386941" y="2267288"/>
                <a:ext cx="2186908" cy="960054"/>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6030259" y="3414914"/>
            <a:ext cx="2919039" cy="724007"/>
            <a:chOff x="9087575" y="3482896"/>
            <a:chExt cx="2977572" cy="738525"/>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3" y="3482896"/>
              <a:ext cx="2922414"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76991">
                        <a:srgbClr val="661F79"/>
                      </a:gs>
                      <a:gs pos="30000">
                        <a:srgbClr val="661F79"/>
                      </a:gs>
                    </a:gsLst>
                    <a:lin ang="5400000" scaled="0"/>
                  </a:gradFill>
                </a:rPr>
                <a:t>Open platform </a:t>
              </a:r>
              <a:br>
                <a:rPr lang="en-US" sz="1568" dirty="0">
                  <a:gradFill>
                    <a:gsLst>
                      <a:gs pos="76991">
                        <a:srgbClr val="661F79"/>
                      </a:gs>
                      <a:gs pos="30000">
                        <a:srgbClr val="661F79"/>
                      </a:gs>
                    </a:gsLst>
                    <a:lin ang="5400000" scaled="0"/>
                  </a:gradFill>
                </a:rPr>
              </a:br>
              <a:r>
                <a:rPr lang="en-US" sz="1568" dirty="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343625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2217</TotalTime>
  <Words>1268</Words>
  <Application>Microsoft Office PowerPoint</Application>
  <PresentationFormat>Widescreen</PresentationFormat>
  <Paragraphs>232</Paragraphs>
  <Slides>37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Courier New</vt:lpstr>
      <vt:lpstr>ＭＳ Ｐゴシック</vt:lpstr>
      <vt:lpstr>Segoe</vt:lpstr>
      <vt:lpstr>Segoe UI</vt:lpstr>
      <vt:lpstr>Segoe UI Light</vt:lpstr>
      <vt:lpstr>Segoe UI Semibold</vt:lpstr>
      <vt:lpstr>Wingdings</vt:lpstr>
      <vt:lpstr>PPT%20Theme</vt:lpstr>
      <vt:lpstr>Reconnect(); - Sevilla</vt:lpstr>
      <vt:lpstr>Keynote</vt:lpstr>
      <vt:lpstr>PowerPoint Presentation</vt:lpstr>
      <vt:lpstr>Novedades .NET</vt:lpstr>
      <vt:lpstr>La nueva generación de .NET</vt:lpstr>
      <vt:lpstr>¿Qué novedades hay en .NET 4.6?</vt:lpstr>
      <vt:lpstr>.NET en dispositivos Windows Store</vt:lpstr>
      <vt:lpstr>.NET 2015 - Web y Servicios</vt:lpstr>
      <vt:lpstr>.NET Compiler Platform (“Roslyn”) </vt:lpstr>
      <vt:lpstr>.NET Native</vt:lpstr>
      <vt:lpstr>¿Qué es .NET Native?</vt:lpstr>
      <vt:lpstr>Compilando tu App</vt:lpstr>
      <vt:lpstr>Compilando tu App</vt:lpstr>
      <vt:lpstr>Compilando tu App</vt:lpstr>
      <vt:lpstr>Rendimiento</vt:lpstr>
      <vt:lpstr>ASP.net 5</vt:lpstr>
      <vt:lpstr>¿Novedades en la web moderna?</vt:lpstr>
      <vt:lpstr>ASP.NET 5 (vNext) para la web moderna</vt:lpstr>
      <vt:lpstr>Modern Web – Agilidad</vt:lpstr>
      <vt:lpstr>Modern Web – Velocidad</vt:lpstr>
      <vt:lpstr>Modern Web – Cloud</vt:lpstr>
      <vt:lpstr>Modern Web – Cross Platform</vt:lpstr>
      <vt:lpstr>Azure</vt:lpstr>
      <vt:lpstr>Azure SDK 2.5 &amp; PowerShell</vt:lpstr>
      <vt:lpstr>Visual Studio 2015</vt:lpstr>
      <vt:lpstr>Visual Studio 2015</vt:lpstr>
      <vt:lpstr>Xamarin</vt:lpstr>
      <vt:lpstr>Xamarin Platform</vt:lpstr>
      <vt:lpstr>Xamarin</vt:lpstr>
      <vt:lpstr>Integración Visual Studio</vt:lpstr>
      <vt:lpstr>Integración Visual Studio</vt:lpstr>
      <vt:lpstr>¿Qué hay de Nuevo en la plataforma Xamarin?</vt:lpstr>
      <vt:lpstr>Preview Technologies</vt:lpstr>
      <vt:lpstr>Xamarin </vt:lpstr>
      <vt:lpstr>PowerPoint Presentation</vt:lpstr>
      <vt:lpstr>     beneficios</vt:lpstr>
      <vt:lpstr>P &amp; R</vt:lpstr>
    </vt:vector>
  </TitlesOfParts>
  <Company>MVP Award Program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Developer Readiness - Powered by MVPs</dc:title>
  <dc:subject>Windows 10 MVP Global Event</dc:subject>
  <dc:creator>JP.Clementi@microsoft.com</dc:creator>
  <cp:keywords>Microsoft MVP</cp:keywords>
  <cp:lastModifiedBy>Javier Suárez Ruiz</cp:lastModifiedBy>
  <cp:revision>43</cp:revision>
  <dcterms:created xsi:type="dcterms:W3CDTF">2015-04-22T15:30:39Z</dcterms:created>
  <dcterms:modified xsi:type="dcterms:W3CDTF">2015-12-09T19:32:40Z</dcterms:modified>
  <cp:category>Windows10</cp:category>
</cp:coreProperties>
</file>