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43"/>
  </p:notesMasterIdLst>
  <p:sldIdLst>
    <p:sldId id="256" r:id="rId5"/>
    <p:sldId id="270" r:id="rId6"/>
    <p:sldId id="444" r:id="rId7"/>
    <p:sldId id="447" r:id="rId8"/>
    <p:sldId id="398" r:id="rId9"/>
    <p:sldId id="445" r:id="rId10"/>
    <p:sldId id="446" r:id="rId11"/>
    <p:sldId id="448" r:id="rId12"/>
    <p:sldId id="449" r:id="rId13"/>
    <p:sldId id="450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79" r:id="rId22"/>
    <p:sldId id="464" r:id="rId23"/>
    <p:sldId id="465" r:id="rId24"/>
    <p:sldId id="466" r:id="rId25"/>
    <p:sldId id="481" r:id="rId26"/>
    <p:sldId id="480" r:id="rId27"/>
    <p:sldId id="467" r:id="rId28"/>
    <p:sldId id="468" r:id="rId29"/>
    <p:sldId id="469" r:id="rId30"/>
    <p:sldId id="470" r:id="rId31"/>
    <p:sldId id="471" r:id="rId32"/>
    <p:sldId id="472" r:id="rId33"/>
    <p:sldId id="473" r:id="rId34"/>
    <p:sldId id="474" r:id="rId35"/>
    <p:sldId id="475" r:id="rId36"/>
    <p:sldId id="476" r:id="rId37"/>
    <p:sldId id="477" r:id="rId38"/>
    <p:sldId id="478" r:id="rId39"/>
    <p:sldId id="482" r:id="rId40"/>
    <p:sldId id="359" r:id="rId41"/>
    <p:sldId id="26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a" id="{3BA376B9-1ED4-42B7-8BF2-2B3AC8D9EE86}">
          <p14:sldIdLst>
            <p14:sldId id="256"/>
            <p14:sldId id="270"/>
            <p14:sldId id="444"/>
          </p14:sldIdLst>
        </p14:section>
        <p14:section name="Extender Xamarin.Forms" id="{CA8FA9EB-F55B-4D14-ABD1-DEE61252F80D}">
          <p14:sldIdLst>
            <p14:sldId id="447"/>
            <p14:sldId id="398"/>
            <p14:sldId id="445"/>
            <p14:sldId id="446"/>
            <p14:sldId id="448"/>
            <p14:sldId id="449"/>
            <p14:sldId id="450"/>
          </p14:sldIdLst>
        </p14:section>
        <p14:section name="Creando servicios" id="{32B5FFF7-9BE1-4801-AF7F-262CC3E4CFCB}">
          <p14:sldIdLst>
            <p14:sldId id="457"/>
            <p14:sldId id="458"/>
            <p14:sldId id="459"/>
            <p14:sldId id="460"/>
            <p14:sldId id="461"/>
            <p14:sldId id="462"/>
            <p14:sldId id="463"/>
          </p14:sldIdLst>
        </p14:section>
        <p14:section name="Markup Extensions" id="{C11B2C6D-2D70-46A8-B0C3-29AA21C260C7}">
          <p14:sldIdLst>
            <p14:sldId id="479"/>
            <p14:sldId id="464"/>
            <p14:sldId id="465"/>
            <p14:sldId id="466"/>
            <p14:sldId id="481"/>
          </p14:sldIdLst>
        </p14:section>
        <p14:section name="Custom Renders" id="{C7D90D83-6AAF-4CDF-8450-1C0E4FEEACFC}">
          <p14:sldIdLst>
            <p14:sldId id="480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2"/>
          </p14:sldIdLst>
        </p14:section>
        <p14:section name="Preguntas" id="{DC59C84E-3E9E-459A-BA83-6D47B9AB6872}">
          <p14:sldIdLst>
            <p14:sldId id="359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65" autoAdjust="0"/>
  </p:normalViewPr>
  <p:slideViewPr>
    <p:cSldViewPr snapToGrid="0">
      <p:cViewPr varScale="1">
        <p:scale>
          <a:sx n="93" d="100"/>
          <a:sy n="93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2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C43E-5EEF-443B-AEB9-2D45B8F4AF4F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749EE-0623-43D7-8084-EC6C776BBF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12:16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76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12:28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5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12:17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92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12:25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8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12:30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530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12:44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78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12:44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764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87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9393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256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964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2106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89362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99523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6975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78414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50055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266864088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68314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4314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1194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/>
            </a:lvl2pPr>
            <a:lvl3pPr marL="692150" indent="-227013">
              <a:defRPr/>
            </a:lvl3pPr>
            <a:lvl4pPr marL="1149350" indent="-227013">
              <a:defRPr/>
            </a:lvl4pPr>
            <a:lvl5pPr marL="1606550" indent="-22701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1547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62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20791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40839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466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1613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134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48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0:00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61175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604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69518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83747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6090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092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20668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459229" y="3141133"/>
            <a:ext cx="3338715" cy="711200"/>
            <a:chOff x="416178" y="1279456"/>
            <a:chExt cx="2021678" cy="430650"/>
          </a:xfrm>
        </p:grpSpPr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977113" y="1365458"/>
              <a:ext cx="279826" cy="258647"/>
            </a:xfrm>
            <a:custGeom>
              <a:avLst/>
              <a:gdLst>
                <a:gd name="T0" fmla="*/ 0 w 873"/>
                <a:gd name="T1" fmla="*/ 0 h 805"/>
                <a:gd name="T2" fmla="*/ 201 w 873"/>
                <a:gd name="T3" fmla="*/ 0 h 805"/>
                <a:gd name="T4" fmla="*/ 438 w 873"/>
                <a:gd name="T5" fmla="*/ 597 h 805"/>
                <a:gd name="T6" fmla="*/ 682 w 873"/>
                <a:gd name="T7" fmla="*/ 0 h 805"/>
                <a:gd name="T8" fmla="*/ 873 w 873"/>
                <a:gd name="T9" fmla="*/ 0 h 805"/>
                <a:gd name="T10" fmla="*/ 873 w 873"/>
                <a:gd name="T11" fmla="*/ 805 h 805"/>
                <a:gd name="T12" fmla="*/ 736 w 873"/>
                <a:gd name="T13" fmla="*/ 805 h 805"/>
                <a:gd name="T14" fmla="*/ 736 w 873"/>
                <a:gd name="T15" fmla="*/ 185 h 805"/>
                <a:gd name="T16" fmla="*/ 730 w 873"/>
                <a:gd name="T17" fmla="*/ 185 h 805"/>
                <a:gd name="T18" fmla="*/ 484 w 873"/>
                <a:gd name="T19" fmla="*/ 805 h 805"/>
                <a:gd name="T20" fmla="*/ 386 w 873"/>
                <a:gd name="T21" fmla="*/ 805 h 805"/>
                <a:gd name="T22" fmla="*/ 136 w 873"/>
                <a:gd name="T23" fmla="*/ 185 h 805"/>
                <a:gd name="T24" fmla="*/ 132 w 873"/>
                <a:gd name="T25" fmla="*/ 185 h 805"/>
                <a:gd name="T26" fmla="*/ 132 w 873"/>
                <a:gd name="T27" fmla="*/ 805 h 805"/>
                <a:gd name="T28" fmla="*/ 0 w 873"/>
                <a:gd name="T29" fmla="*/ 805 h 805"/>
                <a:gd name="T30" fmla="*/ 0 w 873"/>
                <a:gd name="T3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3" h="805">
                  <a:moveTo>
                    <a:pt x="0" y="0"/>
                  </a:moveTo>
                  <a:lnTo>
                    <a:pt x="201" y="0"/>
                  </a:lnTo>
                  <a:lnTo>
                    <a:pt x="438" y="597"/>
                  </a:lnTo>
                  <a:lnTo>
                    <a:pt x="682" y="0"/>
                  </a:lnTo>
                  <a:lnTo>
                    <a:pt x="873" y="0"/>
                  </a:lnTo>
                  <a:lnTo>
                    <a:pt x="873" y="805"/>
                  </a:lnTo>
                  <a:lnTo>
                    <a:pt x="736" y="805"/>
                  </a:lnTo>
                  <a:lnTo>
                    <a:pt x="736" y="185"/>
                  </a:lnTo>
                  <a:lnTo>
                    <a:pt x="730" y="185"/>
                  </a:lnTo>
                  <a:lnTo>
                    <a:pt x="484" y="805"/>
                  </a:lnTo>
                  <a:lnTo>
                    <a:pt x="386" y="805"/>
                  </a:lnTo>
                  <a:lnTo>
                    <a:pt x="136" y="185"/>
                  </a:lnTo>
                  <a:lnTo>
                    <a:pt x="132" y="185"/>
                  </a:lnTo>
                  <a:lnTo>
                    <a:pt x="132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1294806" y="1359681"/>
              <a:ext cx="52628" cy="264423"/>
            </a:xfrm>
            <a:custGeom>
              <a:avLst/>
              <a:gdLst>
                <a:gd name="T0" fmla="*/ 13 w 164"/>
                <a:gd name="T1" fmla="*/ 246 h 824"/>
                <a:gd name="T2" fmla="*/ 149 w 164"/>
                <a:gd name="T3" fmla="*/ 246 h 824"/>
                <a:gd name="T4" fmla="*/ 149 w 164"/>
                <a:gd name="T5" fmla="*/ 824 h 824"/>
                <a:gd name="T6" fmla="*/ 13 w 164"/>
                <a:gd name="T7" fmla="*/ 824 h 824"/>
                <a:gd name="T8" fmla="*/ 13 w 164"/>
                <a:gd name="T9" fmla="*/ 246 h 824"/>
                <a:gd name="T10" fmla="*/ 82 w 164"/>
                <a:gd name="T11" fmla="*/ 0 h 824"/>
                <a:gd name="T12" fmla="*/ 105 w 164"/>
                <a:gd name="T13" fmla="*/ 4 h 824"/>
                <a:gd name="T14" fmla="*/ 124 w 164"/>
                <a:gd name="T15" fmla="*/ 12 h 824"/>
                <a:gd name="T16" fmla="*/ 141 w 164"/>
                <a:gd name="T17" fmla="*/ 25 h 824"/>
                <a:gd name="T18" fmla="*/ 154 w 164"/>
                <a:gd name="T19" fmla="*/ 40 h 824"/>
                <a:gd name="T20" fmla="*/ 162 w 164"/>
                <a:gd name="T21" fmla="*/ 59 h 824"/>
                <a:gd name="T22" fmla="*/ 164 w 164"/>
                <a:gd name="T23" fmla="*/ 80 h 824"/>
                <a:gd name="T24" fmla="*/ 162 w 164"/>
                <a:gd name="T25" fmla="*/ 101 h 824"/>
                <a:gd name="T26" fmla="*/ 154 w 164"/>
                <a:gd name="T27" fmla="*/ 120 h 824"/>
                <a:gd name="T28" fmla="*/ 141 w 164"/>
                <a:gd name="T29" fmla="*/ 136 h 824"/>
                <a:gd name="T30" fmla="*/ 124 w 164"/>
                <a:gd name="T31" fmla="*/ 147 h 824"/>
                <a:gd name="T32" fmla="*/ 103 w 164"/>
                <a:gd name="T33" fmla="*/ 155 h 824"/>
                <a:gd name="T34" fmla="*/ 82 w 164"/>
                <a:gd name="T35" fmla="*/ 158 h 824"/>
                <a:gd name="T36" fmla="*/ 61 w 164"/>
                <a:gd name="T37" fmla="*/ 155 h 824"/>
                <a:gd name="T38" fmla="*/ 42 w 164"/>
                <a:gd name="T39" fmla="*/ 147 h 824"/>
                <a:gd name="T40" fmla="*/ 24 w 164"/>
                <a:gd name="T41" fmla="*/ 136 h 824"/>
                <a:gd name="T42" fmla="*/ 11 w 164"/>
                <a:gd name="T43" fmla="*/ 120 h 824"/>
                <a:gd name="T44" fmla="*/ 1 w 164"/>
                <a:gd name="T45" fmla="*/ 101 h 824"/>
                <a:gd name="T46" fmla="*/ 0 w 164"/>
                <a:gd name="T47" fmla="*/ 80 h 824"/>
                <a:gd name="T48" fmla="*/ 1 w 164"/>
                <a:gd name="T49" fmla="*/ 59 h 824"/>
                <a:gd name="T50" fmla="*/ 11 w 164"/>
                <a:gd name="T51" fmla="*/ 40 h 824"/>
                <a:gd name="T52" fmla="*/ 24 w 164"/>
                <a:gd name="T53" fmla="*/ 23 h 824"/>
                <a:gd name="T54" fmla="*/ 42 w 164"/>
                <a:gd name="T55" fmla="*/ 12 h 824"/>
                <a:gd name="T56" fmla="*/ 61 w 164"/>
                <a:gd name="T57" fmla="*/ 4 h 824"/>
                <a:gd name="T58" fmla="*/ 82 w 164"/>
                <a:gd name="T5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4" h="824">
                  <a:moveTo>
                    <a:pt x="13" y="246"/>
                  </a:moveTo>
                  <a:lnTo>
                    <a:pt x="149" y="246"/>
                  </a:lnTo>
                  <a:lnTo>
                    <a:pt x="149" y="824"/>
                  </a:lnTo>
                  <a:lnTo>
                    <a:pt x="13" y="824"/>
                  </a:lnTo>
                  <a:lnTo>
                    <a:pt x="13" y="246"/>
                  </a:lnTo>
                  <a:close/>
                  <a:moveTo>
                    <a:pt x="82" y="0"/>
                  </a:moveTo>
                  <a:lnTo>
                    <a:pt x="105" y="4"/>
                  </a:lnTo>
                  <a:lnTo>
                    <a:pt x="124" y="12"/>
                  </a:lnTo>
                  <a:lnTo>
                    <a:pt x="141" y="25"/>
                  </a:lnTo>
                  <a:lnTo>
                    <a:pt x="154" y="40"/>
                  </a:lnTo>
                  <a:lnTo>
                    <a:pt x="162" y="59"/>
                  </a:lnTo>
                  <a:lnTo>
                    <a:pt x="164" y="80"/>
                  </a:lnTo>
                  <a:lnTo>
                    <a:pt x="162" y="101"/>
                  </a:lnTo>
                  <a:lnTo>
                    <a:pt x="154" y="120"/>
                  </a:lnTo>
                  <a:lnTo>
                    <a:pt x="141" y="136"/>
                  </a:lnTo>
                  <a:lnTo>
                    <a:pt x="124" y="147"/>
                  </a:lnTo>
                  <a:lnTo>
                    <a:pt x="103" y="155"/>
                  </a:lnTo>
                  <a:lnTo>
                    <a:pt x="82" y="158"/>
                  </a:lnTo>
                  <a:lnTo>
                    <a:pt x="61" y="155"/>
                  </a:lnTo>
                  <a:lnTo>
                    <a:pt x="42" y="147"/>
                  </a:lnTo>
                  <a:lnTo>
                    <a:pt x="24" y="136"/>
                  </a:lnTo>
                  <a:lnTo>
                    <a:pt x="11" y="120"/>
                  </a:lnTo>
                  <a:lnTo>
                    <a:pt x="1" y="101"/>
                  </a:lnTo>
                  <a:lnTo>
                    <a:pt x="0" y="80"/>
                  </a:lnTo>
                  <a:lnTo>
                    <a:pt x="1" y="59"/>
                  </a:lnTo>
                  <a:lnTo>
                    <a:pt x="11" y="40"/>
                  </a:lnTo>
                  <a:lnTo>
                    <a:pt x="24" y="23"/>
                  </a:lnTo>
                  <a:lnTo>
                    <a:pt x="42" y="12"/>
                  </a:lnTo>
                  <a:lnTo>
                    <a:pt x="61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373106" y="1434131"/>
              <a:ext cx="145047" cy="193825"/>
            </a:xfrm>
            <a:custGeom>
              <a:avLst/>
              <a:gdLst>
                <a:gd name="T0" fmla="*/ 311 w 453"/>
                <a:gd name="T1" fmla="*/ 0 h 604"/>
                <a:gd name="T2" fmla="*/ 350 w 453"/>
                <a:gd name="T3" fmla="*/ 2 h 604"/>
                <a:gd name="T4" fmla="*/ 388 w 453"/>
                <a:gd name="T5" fmla="*/ 7 h 604"/>
                <a:gd name="T6" fmla="*/ 422 w 453"/>
                <a:gd name="T7" fmla="*/ 17 h 604"/>
                <a:gd name="T8" fmla="*/ 451 w 453"/>
                <a:gd name="T9" fmla="*/ 28 h 604"/>
                <a:gd name="T10" fmla="*/ 453 w 453"/>
                <a:gd name="T11" fmla="*/ 30 h 604"/>
                <a:gd name="T12" fmla="*/ 453 w 453"/>
                <a:gd name="T13" fmla="*/ 162 h 604"/>
                <a:gd name="T14" fmla="*/ 447 w 453"/>
                <a:gd name="T15" fmla="*/ 156 h 604"/>
                <a:gd name="T16" fmla="*/ 405 w 453"/>
                <a:gd name="T17" fmla="*/ 131 h 604"/>
                <a:gd name="T18" fmla="*/ 361 w 453"/>
                <a:gd name="T19" fmla="*/ 116 h 604"/>
                <a:gd name="T20" fmla="*/ 317 w 453"/>
                <a:gd name="T21" fmla="*/ 112 h 604"/>
                <a:gd name="T22" fmla="*/ 279 w 453"/>
                <a:gd name="T23" fmla="*/ 116 h 604"/>
                <a:gd name="T24" fmla="*/ 246 w 453"/>
                <a:gd name="T25" fmla="*/ 126 h 604"/>
                <a:gd name="T26" fmla="*/ 216 w 453"/>
                <a:gd name="T27" fmla="*/ 141 h 604"/>
                <a:gd name="T28" fmla="*/ 189 w 453"/>
                <a:gd name="T29" fmla="*/ 164 h 604"/>
                <a:gd name="T30" fmla="*/ 168 w 453"/>
                <a:gd name="T31" fmla="*/ 192 h 604"/>
                <a:gd name="T32" fmla="*/ 153 w 453"/>
                <a:gd name="T33" fmla="*/ 227 h 604"/>
                <a:gd name="T34" fmla="*/ 143 w 453"/>
                <a:gd name="T35" fmla="*/ 263 h 604"/>
                <a:gd name="T36" fmla="*/ 141 w 453"/>
                <a:gd name="T37" fmla="*/ 305 h 604"/>
                <a:gd name="T38" fmla="*/ 143 w 453"/>
                <a:gd name="T39" fmla="*/ 347 h 604"/>
                <a:gd name="T40" fmla="*/ 153 w 453"/>
                <a:gd name="T41" fmla="*/ 383 h 604"/>
                <a:gd name="T42" fmla="*/ 168 w 453"/>
                <a:gd name="T43" fmla="*/ 416 h 604"/>
                <a:gd name="T44" fmla="*/ 187 w 453"/>
                <a:gd name="T45" fmla="*/ 442 h 604"/>
                <a:gd name="T46" fmla="*/ 214 w 453"/>
                <a:gd name="T47" fmla="*/ 463 h 604"/>
                <a:gd name="T48" fmla="*/ 243 w 453"/>
                <a:gd name="T49" fmla="*/ 480 h 604"/>
                <a:gd name="T50" fmla="*/ 277 w 453"/>
                <a:gd name="T51" fmla="*/ 488 h 604"/>
                <a:gd name="T52" fmla="*/ 315 w 453"/>
                <a:gd name="T53" fmla="*/ 492 h 604"/>
                <a:gd name="T54" fmla="*/ 346 w 453"/>
                <a:gd name="T55" fmla="*/ 488 h 604"/>
                <a:gd name="T56" fmla="*/ 380 w 453"/>
                <a:gd name="T57" fmla="*/ 479 h 604"/>
                <a:gd name="T58" fmla="*/ 414 w 453"/>
                <a:gd name="T59" fmla="*/ 465 h 604"/>
                <a:gd name="T60" fmla="*/ 447 w 453"/>
                <a:gd name="T61" fmla="*/ 444 h 604"/>
                <a:gd name="T62" fmla="*/ 453 w 453"/>
                <a:gd name="T63" fmla="*/ 440 h 604"/>
                <a:gd name="T64" fmla="*/ 453 w 453"/>
                <a:gd name="T65" fmla="*/ 564 h 604"/>
                <a:gd name="T66" fmla="*/ 451 w 453"/>
                <a:gd name="T67" fmla="*/ 566 h 604"/>
                <a:gd name="T68" fmla="*/ 414 w 453"/>
                <a:gd name="T69" fmla="*/ 583 h 604"/>
                <a:gd name="T70" fmla="*/ 376 w 453"/>
                <a:gd name="T71" fmla="*/ 595 h 604"/>
                <a:gd name="T72" fmla="*/ 332 w 453"/>
                <a:gd name="T73" fmla="*/ 603 h 604"/>
                <a:gd name="T74" fmla="*/ 287 w 453"/>
                <a:gd name="T75" fmla="*/ 604 h 604"/>
                <a:gd name="T76" fmla="*/ 233 w 453"/>
                <a:gd name="T77" fmla="*/ 601 h 604"/>
                <a:gd name="T78" fmla="*/ 183 w 453"/>
                <a:gd name="T79" fmla="*/ 589 h 604"/>
                <a:gd name="T80" fmla="*/ 138 w 453"/>
                <a:gd name="T81" fmla="*/ 568 h 604"/>
                <a:gd name="T82" fmla="*/ 97 w 453"/>
                <a:gd name="T83" fmla="*/ 542 h 604"/>
                <a:gd name="T84" fmla="*/ 63 w 453"/>
                <a:gd name="T85" fmla="*/ 507 h 604"/>
                <a:gd name="T86" fmla="*/ 36 w 453"/>
                <a:gd name="T87" fmla="*/ 465 h 604"/>
                <a:gd name="T88" fmla="*/ 15 w 453"/>
                <a:gd name="T89" fmla="*/ 419 h 604"/>
                <a:gd name="T90" fmla="*/ 4 w 453"/>
                <a:gd name="T91" fmla="*/ 370 h 604"/>
                <a:gd name="T92" fmla="*/ 0 w 453"/>
                <a:gd name="T93" fmla="*/ 316 h 604"/>
                <a:gd name="T94" fmla="*/ 4 w 453"/>
                <a:gd name="T95" fmla="*/ 257 h 604"/>
                <a:gd name="T96" fmla="*/ 17 w 453"/>
                <a:gd name="T97" fmla="*/ 202 h 604"/>
                <a:gd name="T98" fmla="*/ 38 w 453"/>
                <a:gd name="T99" fmla="*/ 151 h 604"/>
                <a:gd name="T100" fmla="*/ 67 w 453"/>
                <a:gd name="T101" fmla="*/ 107 h 604"/>
                <a:gd name="T102" fmla="*/ 103 w 453"/>
                <a:gd name="T103" fmla="*/ 69 h 604"/>
                <a:gd name="T104" fmla="*/ 147 w 453"/>
                <a:gd name="T105" fmla="*/ 40 h 604"/>
                <a:gd name="T106" fmla="*/ 197 w 453"/>
                <a:gd name="T107" fmla="*/ 17 h 604"/>
                <a:gd name="T108" fmla="*/ 252 w 453"/>
                <a:gd name="T109" fmla="*/ 4 h 604"/>
                <a:gd name="T110" fmla="*/ 311 w 453"/>
                <a:gd name="T11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3" h="604">
                  <a:moveTo>
                    <a:pt x="311" y="0"/>
                  </a:moveTo>
                  <a:lnTo>
                    <a:pt x="350" y="2"/>
                  </a:lnTo>
                  <a:lnTo>
                    <a:pt x="388" y="7"/>
                  </a:lnTo>
                  <a:lnTo>
                    <a:pt x="422" y="17"/>
                  </a:lnTo>
                  <a:lnTo>
                    <a:pt x="451" y="28"/>
                  </a:lnTo>
                  <a:lnTo>
                    <a:pt x="453" y="30"/>
                  </a:lnTo>
                  <a:lnTo>
                    <a:pt x="453" y="162"/>
                  </a:lnTo>
                  <a:lnTo>
                    <a:pt x="447" y="156"/>
                  </a:lnTo>
                  <a:lnTo>
                    <a:pt x="405" y="131"/>
                  </a:lnTo>
                  <a:lnTo>
                    <a:pt x="361" y="116"/>
                  </a:lnTo>
                  <a:lnTo>
                    <a:pt x="317" y="112"/>
                  </a:lnTo>
                  <a:lnTo>
                    <a:pt x="279" y="116"/>
                  </a:lnTo>
                  <a:lnTo>
                    <a:pt x="246" y="126"/>
                  </a:lnTo>
                  <a:lnTo>
                    <a:pt x="216" y="141"/>
                  </a:lnTo>
                  <a:lnTo>
                    <a:pt x="189" y="164"/>
                  </a:lnTo>
                  <a:lnTo>
                    <a:pt x="168" y="192"/>
                  </a:lnTo>
                  <a:lnTo>
                    <a:pt x="153" y="227"/>
                  </a:lnTo>
                  <a:lnTo>
                    <a:pt x="143" y="263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3" y="383"/>
                  </a:lnTo>
                  <a:lnTo>
                    <a:pt x="168" y="416"/>
                  </a:lnTo>
                  <a:lnTo>
                    <a:pt x="187" y="442"/>
                  </a:lnTo>
                  <a:lnTo>
                    <a:pt x="214" y="463"/>
                  </a:lnTo>
                  <a:lnTo>
                    <a:pt x="243" y="480"/>
                  </a:lnTo>
                  <a:lnTo>
                    <a:pt x="277" y="488"/>
                  </a:lnTo>
                  <a:lnTo>
                    <a:pt x="315" y="492"/>
                  </a:lnTo>
                  <a:lnTo>
                    <a:pt x="346" y="488"/>
                  </a:lnTo>
                  <a:lnTo>
                    <a:pt x="380" y="479"/>
                  </a:lnTo>
                  <a:lnTo>
                    <a:pt x="414" y="465"/>
                  </a:lnTo>
                  <a:lnTo>
                    <a:pt x="447" y="444"/>
                  </a:lnTo>
                  <a:lnTo>
                    <a:pt x="453" y="440"/>
                  </a:lnTo>
                  <a:lnTo>
                    <a:pt x="453" y="564"/>
                  </a:lnTo>
                  <a:lnTo>
                    <a:pt x="451" y="566"/>
                  </a:lnTo>
                  <a:lnTo>
                    <a:pt x="414" y="583"/>
                  </a:lnTo>
                  <a:lnTo>
                    <a:pt x="376" y="595"/>
                  </a:lnTo>
                  <a:lnTo>
                    <a:pt x="332" y="603"/>
                  </a:lnTo>
                  <a:lnTo>
                    <a:pt x="287" y="604"/>
                  </a:lnTo>
                  <a:lnTo>
                    <a:pt x="233" y="601"/>
                  </a:lnTo>
                  <a:lnTo>
                    <a:pt x="183" y="589"/>
                  </a:lnTo>
                  <a:lnTo>
                    <a:pt x="138" y="568"/>
                  </a:lnTo>
                  <a:lnTo>
                    <a:pt x="97" y="542"/>
                  </a:lnTo>
                  <a:lnTo>
                    <a:pt x="63" y="507"/>
                  </a:lnTo>
                  <a:lnTo>
                    <a:pt x="36" y="465"/>
                  </a:lnTo>
                  <a:lnTo>
                    <a:pt x="15" y="419"/>
                  </a:lnTo>
                  <a:lnTo>
                    <a:pt x="4" y="370"/>
                  </a:lnTo>
                  <a:lnTo>
                    <a:pt x="0" y="316"/>
                  </a:lnTo>
                  <a:lnTo>
                    <a:pt x="4" y="257"/>
                  </a:lnTo>
                  <a:lnTo>
                    <a:pt x="17" y="202"/>
                  </a:lnTo>
                  <a:lnTo>
                    <a:pt x="38" y="151"/>
                  </a:lnTo>
                  <a:lnTo>
                    <a:pt x="67" y="107"/>
                  </a:lnTo>
                  <a:lnTo>
                    <a:pt x="103" y="69"/>
                  </a:lnTo>
                  <a:lnTo>
                    <a:pt x="147" y="40"/>
                  </a:lnTo>
                  <a:lnTo>
                    <a:pt x="197" y="17"/>
                  </a:lnTo>
                  <a:lnTo>
                    <a:pt x="252" y="4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550885" y="1435414"/>
              <a:ext cx="107181" cy="188690"/>
            </a:xfrm>
            <a:custGeom>
              <a:avLst/>
              <a:gdLst>
                <a:gd name="T0" fmla="*/ 279 w 334"/>
                <a:gd name="T1" fmla="*/ 0 h 587"/>
                <a:gd name="T2" fmla="*/ 309 w 334"/>
                <a:gd name="T3" fmla="*/ 2 h 587"/>
                <a:gd name="T4" fmla="*/ 332 w 334"/>
                <a:gd name="T5" fmla="*/ 7 h 587"/>
                <a:gd name="T6" fmla="*/ 334 w 334"/>
                <a:gd name="T7" fmla="*/ 9 h 587"/>
                <a:gd name="T8" fmla="*/ 334 w 334"/>
                <a:gd name="T9" fmla="*/ 145 h 587"/>
                <a:gd name="T10" fmla="*/ 328 w 334"/>
                <a:gd name="T11" fmla="*/ 141 h 587"/>
                <a:gd name="T12" fmla="*/ 317 w 334"/>
                <a:gd name="T13" fmla="*/ 135 h 587"/>
                <a:gd name="T14" fmla="*/ 298 w 334"/>
                <a:gd name="T15" fmla="*/ 129 h 587"/>
                <a:gd name="T16" fmla="*/ 277 w 334"/>
                <a:gd name="T17" fmla="*/ 124 h 587"/>
                <a:gd name="T18" fmla="*/ 256 w 334"/>
                <a:gd name="T19" fmla="*/ 122 h 587"/>
                <a:gd name="T20" fmla="*/ 223 w 334"/>
                <a:gd name="T21" fmla="*/ 127 h 587"/>
                <a:gd name="T22" fmla="*/ 193 w 334"/>
                <a:gd name="T23" fmla="*/ 143 h 587"/>
                <a:gd name="T24" fmla="*/ 168 w 334"/>
                <a:gd name="T25" fmla="*/ 169 h 587"/>
                <a:gd name="T26" fmla="*/ 151 w 334"/>
                <a:gd name="T27" fmla="*/ 204 h 587"/>
                <a:gd name="T28" fmla="*/ 139 w 334"/>
                <a:gd name="T29" fmla="*/ 244 h 587"/>
                <a:gd name="T30" fmla="*/ 135 w 334"/>
                <a:gd name="T31" fmla="*/ 291 h 587"/>
                <a:gd name="T32" fmla="*/ 135 w 334"/>
                <a:gd name="T33" fmla="*/ 587 h 587"/>
                <a:gd name="T34" fmla="*/ 0 w 334"/>
                <a:gd name="T35" fmla="*/ 587 h 587"/>
                <a:gd name="T36" fmla="*/ 0 w 334"/>
                <a:gd name="T37" fmla="*/ 9 h 587"/>
                <a:gd name="T38" fmla="*/ 135 w 334"/>
                <a:gd name="T39" fmla="*/ 9 h 587"/>
                <a:gd name="T40" fmla="*/ 135 w 334"/>
                <a:gd name="T41" fmla="*/ 110 h 587"/>
                <a:gd name="T42" fmla="*/ 135 w 334"/>
                <a:gd name="T43" fmla="*/ 110 h 587"/>
                <a:gd name="T44" fmla="*/ 151 w 334"/>
                <a:gd name="T45" fmla="*/ 80 h 587"/>
                <a:gd name="T46" fmla="*/ 168 w 334"/>
                <a:gd name="T47" fmla="*/ 53 h 587"/>
                <a:gd name="T48" fmla="*/ 189 w 334"/>
                <a:gd name="T49" fmla="*/ 32 h 587"/>
                <a:gd name="T50" fmla="*/ 216 w 334"/>
                <a:gd name="T51" fmla="*/ 15 h 587"/>
                <a:gd name="T52" fmla="*/ 246 w 334"/>
                <a:gd name="T53" fmla="*/ 3 h 587"/>
                <a:gd name="T54" fmla="*/ 279 w 334"/>
                <a:gd name="T55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4" h="587">
                  <a:moveTo>
                    <a:pt x="279" y="0"/>
                  </a:moveTo>
                  <a:lnTo>
                    <a:pt x="309" y="2"/>
                  </a:lnTo>
                  <a:lnTo>
                    <a:pt x="332" y="7"/>
                  </a:lnTo>
                  <a:lnTo>
                    <a:pt x="334" y="9"/>
                  </a:lnTo>
                  <a:lnTo>
                    <a:pt x="334" y="145"/>
                  </a:lnTo>
                  <a:lnTo>
                    <a:pt x="328" y="141"/>
                  </a:lnTo>
                  <a:lnTo>
                    <a:pt x="317" y="135"/>
                  </a:lnTo>
                  <a:lnTo>
                    <a:pt x="298" y="129"/>
                  </a:lnTo>
                  <a:lnTo>
                    <a:pt x="277" y="124"/>
                  </a:lnTo>
                  <a:lnTo>
                    <a:pt x="256" y="122"/>
                  </a:lnTo>
                  <a:lnTo>
                    <a:pt x="223" y="127"/>
                  </a:lnTo>
                  <a:lnTo>
                    <a:pt x="193" y="143"/>
                  </a:lnTo>
                  <a:lnTo>
                    <a:pt x="168" y="169"/>
                  </a:lnTo>
                  <a:lnTo>
                    <a:pt x="151" y="204"/>
                  </a:lnTo>
                  <a:lnTo>
                    <a:pt x="139" y="244"/>
                  </a:lnTo>
                  <a:lnTo>
                    <a:pt x="135" y="291"/>
                  </a:lnTo>
                  <a:lnTo>
                    <a:pt x="135" y="587"/>
                  </a:lnTo>
                  <a:lnTo>
                    <a:pt x="0" y="587"/>
                  </a:lnTo>
                  <a:lnTo>
                    <a:pt x="0" y="9"/>
                  </a:lnTo>
                  <a:lnTo>
                    <a:pt x="135" y="9"/>
                  </a:lnTo>
                  <a:lnTo>
                    <a:pt x="135" y="110"/>
                  </a:lnTo>
                  <a:lnTo>
                    <a:pt x="135" y="110"/>
                  </a:lnTo>
                  <a:lnTo>
                    <a:pt x="151" y="80"/>
                  </a:lnTo>
                  <a:lnTo>
                    <a:pt x="168" y="53"/>
                  </a:lnTo>
                  <a:lnTo>
                    <a:pt x="189" y="32"/>
                  </a:lnTo>
                  <a:lnTo>
                    <a:pt x="216" y="15"/>
                  </a:lnTo>
                  <a:lnTo>
                    <a:pt x="246" y="3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9" name="Freeform 10"/>
            <p:cNvSpPr>
              <a:spLocks noEditPoints="1"/>
            </p:cNvSpPr>
            <p:nvPr/>
          </p:nvSpPr>
          <p:spPr bwMode="auto">
            <a:xfrm>
              <a:off x="1661275" y="1434131"/>
              <a:ext cx="190615" cy="193825"/>
            </a:xfrm>
            <a:custGeom>
              <a:avLst/>
              <a:gdLst>
                <a:gd name="T0" fmla="*/ 263 w 593"/>
                <a:gd name="T1" fmla="*/ 114 h 604"/>
                <a:gd name="T2" fmla="*/ 206 w 593"/>
                <a:gd name="T3" fmla="*/ 141 h 604"/>
                <a:gd name="T4" fmla="*/ 164 w 593"/>
                <a:gd name="T5" fmla="*/ 189 h 604"/>
                <a:gd name="T6" fmla="*/ 143 w 593"/>
                <a:gd name="T7" fmla="*/ 261 h 604"/>
                <a:gd name="T8" fmla="*/ 143 w 593"/>
                <a:gd name="T9" fmla="*/ 347 h 604"/>
                <a:gd name="T10" fmla="*/ 164 w 593"/>
                <a:gd name="T11" fmla="*/ 416 h 604"/>
                <a:gd name="T12" fmla="*/ 206 w 593"/>
                <a:gd name="T13" fmla="*/ 465 h 604"/>
                <a:gd name="T14" fmla="*/ 263 w 593"/>
                <a:gd name="T15" fmla="*/ 488 h 604"/>
                <a:gd name="T16" fmla="*/ 336 w 593"/>
                <a:gd name="T17" fmla="*/ 488 h 604"/>
                <a:gd name="T18" fmla="*/ 393 w 593"/>
                <a:gd name="T19" fmla="*/ 465 h 604"/>
                <a:gd name="T20" fmla="*/ 431 w 593"/>
                <a:gd name="T21" fmla="*/ 418 h 604"/>
                <a:gd name="T22" fmla="*/ 450 w 593"/>
                <a:gd name="T23" fmla="*/ 345 h 604"/>
                <a:gd name="T24" fmla="*/ 450 w 593"/>
                <a:gd name="T25" fmla="*/ 257 h 604"/>
                <a:gd name="T26" fmla="*/ 429 w 593"/>
                <a:gd name="T27" fmla="*/ 187 h 604"/>
                <a:gd name="T28" fmla="*/ 389 w 593"/>
                <a:gd name="T29" fmla="*/ 139 h 604"/>
                <a:gd name="T30" fmla="*/ 332 w 593"/>
                <a:gd name="T31" fmla="*/ 114 h 604"/>
                <a:gd name="T32" fmla="*/ 305 w 593"/>
                <a:gd name="T33" fmla="*/ 0 h 604"/>
                <a:gd name="T34" fmla="*/ 404 w 593"/>
                <a:gd name="T35" fmla="*/ 13 h 604"/>
                <a:gd name="T36" fmla="*/ 485 w 593"/>
                <a:gd name="T37" fmla="*/ 51 h 604"/>
                <a:gd name="T38" fmla="*/ 544 w 593"/>
                <a:gd name="T39" fmla="*/ 112 h 604"/>
                <a:gd name="T40" fmla="*/ 580 w 593"/>
                <a:gd name="T41" fmla="*/ 196 h 604"/>
                <a:gd name="T42" fmla="*/ 593 w 593"/>
                <a:gd name="T43" fmla="*/ 297 h 604"/>
                <a:gd name="T44" fmla="*/ 580 w 593"/>
                <a:gd name="T45" fmla="*/ 398 h 604"/>
                <a:gd name="T46" fmla="*/ 542 w 593"/>
                <a:gd name="T47" fmla="*/ 484 h 604"/>
                <a:gd name="T48" fmla="*/ 477 w 593"/>
                <a:gd name="T49" fmla="*/ 551 h 604"/>
                <a:gd name="T50" fmla="*/ 393 w 593"/>
                <a:gd name="T51" fmla="*/ 591 h 604"/>
                <a:gd name="T52" fmla="*/ 292 w 593"/>
                <a:gd name="T53" fmla="*/ 604 h 604"/>
                <a:gd name="T54" fmla="*/ 194 w 593"/>
                <a:gd name="T55" fmla="*/ 591 h 604"/>
                <a:gd name="T56" fmla="*/ 112 w 593"/>
                <a:gd name="T57" fmla="*/ 553 h 604"/>
                <a:gd name="T58" fmla="*/ 51 w 593"/>
                <a:gd name="T59" fmla="*/ 490 h 604"/>
                <a:gd name="T60" fmla="*/ 13 w 593"/>
                <a:gd name="T61" fmla="*/ 408 h 604"/>
                <a:gd name="T62" fmla="*/ 0 w 593"/>
                <a:gd name="T63" fmla="*/ 309 h 604"/>
                <a:gd name="T64" fmla="*/ 13 w 593"/>
                <a:gd name="T65" fmla="*/ 204 h 604"/>
                <a:gd name="T66" fmla="*/ 51 w 593"/>
                <a:gd name="T67" fmla="*/ 118 h 604"/>
                <a:gd name="T68" fmla="*/ 116 w 593"/>
                <a:gd name="T69" fmla="*/ 53 h 604"/>
                <a:gd name="T70" fmla="*/ 200 w 593"/>
                <a:gd name="T71" fmla="*/ 13 h 604"/>
                <a:gd name="T72" fmla="*/ 305 w 593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04">
                  <a:moveTo>
                    <a:pt x="297" y="112"/>
                  </a:moveTo>
                  <a:lnTo>
                    <a:pt x="263" y="114"/>
                  </a:lnTo>
                  <a:lnTo>
                    <a:pt x="233" y="124"/>
                  </a:lnTo>
                  <a:lnTo>
                    <a:pt x="206" y="141"/>
                  </a:lnTo>
                  <a:lnTo>
                    <a:pt x="183" y="162"/>
                  </a:lnTo>
                  <a:lnTo>
                    <a:pt x="164" y="189"/>
                  </a:lnTo>
                  <a:lnTo>
                    <a:pt x="150" y="223"/>
                  </a:lnTo>
                  <a:lnTo>
                    <a:pt x="143" y="261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0" y="383"/>
                  </a:lnTo>
                  <a:lnTo>
                    <a:pt x="164" y="416"/>
                  </a:lnTo>
                  <a:lnTo>
                    <a:pt x="183" y="442"/>
                  </a:lnTo>
                  <a:lnTo>
                    <a:pt x="206" y="465"/>
                  </a:lnTo>
                  <a:lnTo>
                    <a:pt x="233" y="480"/>
                  </a:lnTo>
                  <a:lnTo>
                    <a:pt x="263" y="488"/>
                  </a:lnTo>
                  <a:lnTo>
                    <a:pt x="299" y="492"/>
                  </a:lnTo>
                  <a:lnTo>
                    <a:pt x="336" y="488"/>
                  </a:lnTo>
                  <a:lnTo>
                    <a:pt x="366" y="480"/>
                  </a:lnTo>
                  <a:lnTo>
                    <a:pt x="393" y="465"/>
                  </a:lnTo>
                  <a:lnTo>
                    <a:pt x="414" y="444"/>
                  </a:lnTo>
                  <a:lnTo>
                    <a:pt x="431" y="418"/>
                  </a:lnTo>
                  <a:lnTo>
                    <a:pt x="443" y="383"/>
                  </a:lnTo>
                  <a:lnTo>
                    <a:pt x="450" y="345"/>
                  </a:lnTo>
                  <a:lnTo>
                    <a:pt x="452" y="301"/>
                  </a:lnTo>
                  <a:lnTo>
                    <a:pt x="450" y="257"/>
                  </a:lnTo>
                  <a:lnTo>
                    <a:pt x="443" y="219"/>
                  </a:lnTo>
                  <a:lnTo>
                    <a:pt x="429" y="187"/>
                  </a:lnTo>
                  <a:lnTo>
                    <a:pt x="412" y="160"/>
                  </a:lnTo>
                  <a:lnTo>
                    <a:pt x="389" y="139"/>
                  </a:lnTo>
                  <a:lnTo>
                    <a:pt x="362" y="124"/>
                  </a:lnTo>
                  <a:lnTo>
                    <a:pt x="332" y="114"/>
                  </a:lnTo>
                  <a:lnTo>
                    <a:pt x="297" y="112"/>
                  </a:lnTo>
                  <a:close/>
                  <a:moveTo>
                    <a:pt x="305" y="0"/>
                  </a:moveTo>
                  <a:lnTo>
                    <a:pt x="357" y="4"/>
                  </a:lnTo>
                  <a:lnTo>
                    <a:pt x="404" y="13"/>
                  </a:lnTo>
                  <a:lnTo>
                    <a:pt x="446" y="28"/>
                  </a:lnTo>
                  <a:lnTo>
                    <a:pt x="485" y="51"/>
                  </a:lnTo>
                  <a:lnTo>
                    <a:pt x="517" y="78"/>
                  </a:lnTo>
                  <a:lnTo>
                    <a:pt x="544" y="112"/>
                  </a:lnTo>
                  <a:lnTo>
                    <a:pt x="565" y="152"/>
                  </a:lnTo>
                  <a:lnTo>
                    <a:pt x="580" y="196"/>
                  </a:lnTo>
                  <a:lnTo>
                    <a:pt x="590" y="244"/>
                  </a:lnTo>
                  <a:lnTo>
                    <a:pt x="593" y="297"/>
                  </a:lnTo>
                  <a:lnTo>
                    <a:pt x="590" y="351"/>
                  </a:lnTo>
                  <a:lnTo>
                    <a:pt x="580" y="398"/>
                  </a:lnTo>
                  <a:lnTo>
                    <a:pt x="565" y="444"/>
                  </a:lnTo>
                  <a:lnTo>
                    <a:pt x="542" y="484"/>
                  </a:lnTo>
                  <a:lnTo>
                    <a:pt x="511" y="521"/>
                  </a:lnTo>
                  <a:lnTo>
                    <a:pt x="477" y="551"/>
                  </a:lnTo>
                  <a:lnTo>
                    <a:pt x="437" y="574"/>
                  </a:lnTo>
                  <a:lnTo>
                    <a:pt x="393" y="591"/>
                  </a:lnTo>
                  <a:lnTo>
                    <a:pt x="345" y="601"/>
                  </a:lnTo>
                  <a:lnTo>
                    <a:pt x="292" y="604"/>
                  </a:lnTo>
                  <a:lnTo>
                    <a:pt x="240" y="601"/>
                  </a:lnTo>
                  <a:lnTo>
                    <a:pt x="194" y="591"/>
                  </a:lnTo>
                  <a:lnTo>
                    <a:pt x="150" y="576"/>
                  </a:lnTo>
                  <a:lnTo>
                    <a:pt x="112" y="553"/>
                  </a:lnTo>
                  <a:lnTo>
                    <a:pt x="80" y="524"/>
                  </a:lnTo>
                  <a:lnTo>
                    <a:pt x="51" y="490"/>
                  </a:lnTo>
                  <a:lnTo>
                    <a:pt x="28" y="452"/>
                  </a:lnTo>
                  <a:lnTo>
                    <a:pt x="13" y="408"/>
                  </a:lnTo>
                  <a:lnTo>
                    <a:pt x="3" y="360"/>
                  </a:lnTo>
                  <a:lnTo>
                    <a:pt x="0" y="309"/>
                  </a:lnTo>
                  <a:lnTo>
                    <a:pt x="3" y="254"/>
                  </a:lnTo>
                  <a:lnTo>
                    <a:pt x="13" y="204"/>
                  </a:lnTo>
                  <a:lnTo>
                    <a:pt x="28" y="158"/>
                  </a:lnTo>
                  <a:lnTo>
                    <a:pt x="51" y="118"/>
                  </a:lnTo>
                  <a:lnTo>
                    <a:pt x="82" y="82"/>
                  </a:lnTo>
                  <a:lnTo>
                    <a:pt x="116" y="53"/>
                  </a:lnTo>
                  <a:lnTo>
                    <a:pt x="156" y="30"/>
                  </a:lnTo>
                  <a:lnTo>
                    <a:pt x="200" y="13"/>
                  </a:lnTo>
                  <a:lnTo>
                    <a:pt x="252" y="4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1873070" y="1434131"/>
              <a:ext cx="123226" cy="193825"/>
            </a:xfrm>
            <a:custGeom>
              <a:avLst/>
              <a:gdLst>
                <a:gd name="T0" fmla="*/ 252 w 384"/>
                <a:gd name="T1" fmla="*/ 2 h 604"/>
                <a:gd name="T2" fmla="*/ 323 w 384"/>
                <a:gd name="T3" fmla="*/ 15 h 604"/>
                <a:gd name="T4" fmla="*/ 354 w 384"/>
                <a:gd name="T5" fmla="*/ 25 h 604"/>
                <a:gd name="T6" fmla="*/ 348 w 384"/>
                <a:gd name="T7" fmla="*/ 147 h 604"/>
                <a:gd name="T8" fmla="*/ 287 w 384"/>
                <a:gd name="T9" fmla="*/ 118 h 604"/>
                <a:gd name="T10" fmla="*/ 216 w 384"/>
                <a:gd name="T11" fmla="*/ 107 h 604"/>
                <a:gd name="T12" fmla="*/ 174 w 384"/>
                <a:gd name="T13" fmla="*/ 114 h 604"/>
                <a:gd name="T14" fmla="*/ 147 w 384"/>
                <a:gd name="T15" fmla="*/ 135 h 604"/>
                <a:gd name="T16" fmla="*/ 138 w 384"/>
                <a:gd name="T17" fmla="*/ 166 h 604"/>
                <a:gd name="T18" fmla="*/ 153 w 384"/>
                <a:gd name="T19" fmla="*/ 210 h 604"/>
                <a:gd name="T20" fmla="*/ 197 w 384"/>
                <a:gd name="T21" fmla="*/ 236 h 604"/>
                <a:gd name="T22" fmla="*/ 285 w 384"/>
                <a:gd name="T23" fmla="*/ 274 h 604"/>
                <a:gd name="T24" fmla="*/ 350 w 384"/>
                <a:gd name="T25" fmla="*/ 324 h 604"/>
                <a:gd name="T26" fmla="*/ 380 w 384"/>
                <a:gd name="T27" fmla="*/ 387 h 604"/>
                <a:gd name="T28" fmla="*/ 380 w 384"/>
                <a:gd name="T29" fmla="*/ 463 h 604"/>
                <a:gd name="T30" fmla="*/ 348 w 384"/>
                <a:gd name="T31" fmla="*/ 528 h 604"/>
                <a:gd name="T32" fmla="*/ 287 w 384"/>
                <a:gd name="T33" fmla="*/ 576 h 604"/>
                <a:gd name="T34" fmla="*/ 203 w 384"/>
                <a:gd name="T35" fmla="*/ 601 h 604"/>
                <a:gd name="T36" fmla="*/ 117 w 384"/>
                <a:gd name="T37" fmla="*/ 603 h 604"/>
                <a:gd name="T38" fmla="*/ 35 w 384"/>
                <a:gd name="T39" fmla="*/ 585 h 604"/>
                <a:gd name="T40" fmla="*/ 0 w 384"/>
                <a:gd name="T41" fmla="*/ 572 h 604"/>
                <a:gd name="T42" fmla="*/ 6 w 384"/>
                <a:gd name="T43" fmla="*/ 444 h 604"/>
                <a:gd name="T44" fmla="*/ 82 w 384"/>
                <a:gd name="T45" fmla="*/ 482 h 604"/>
                <a:gd name="T46" fmla="*/ 159 w 384"/>
                <a:gd name="T47" fmla="*/ 496 h 604"/>
                <a:gd name="T48" fmla="*/ 214 w 384"/>
                <a:gd name="T49" fmla="*/ 488 h 604"/>
                <a:gd name="T50" fmla="*/ 243 w 384"/>
                <a:gd name="T51" fmla="*/ 459 h 604"/>
                <a:gd name="T52" fmla="*/ 245 w 384"/>
                <a:gd name="T53" fmla="*/ 421 h 604"/>
                <a:gd name="T54" fmla="*/ 226 w 384"/>
                <a:gd name="T55" fmla="*/ 395 h 604"/>
                <a:gd name="T56" fmla="*/ 189 w 384"/>
                <a:gd name="T57" fmla="*/ 372 h 604"/>
                <a:gd name="T58" fmla="*/ 138 w 384"/>
                <a:gd name="T59" fmla="*/ 349 h 604"/>
                <a:gd name="T60" fmla="*/ 77 w 384"/>
                <a:gd name="T61" fmla="*/ 316 h 604"/>
                <a:gd name="T62" fmla="*/ 31 w 384"/>
                <a:gd name="T63" fmla="*/ 276 h 604"/>
                <a:gd name="T64" fmla="*/ 4 w 384"/>
                <a:gd name="T65" fmla="*/ 215 h 604"/>
                <a:gd name="T66" fmla="*/ 4 w 384"/>
                <a:gd name="T67" fmla="*/ 139 h 604"/>
                <a:gd name="T68" fmla="*/ 35 w 384"/>
                <a:gd name="T69" fmla="*/ 76 h 604"/>
                <a:gd name="T70" fmla="*/ 96 w 384"/>
                <a:gd name="T71" fmla="*/ 27 h 604"/>
                <a:gd name="T72" fmla="*/ 174 w 384"/>
                <a:gd name="T73" fmla="*/ 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604">
                  <a:moveTo>
                    <a:pt x="222" y="0"/>
                  </a:moveTo>
                  <a:lnTo>
                    <a:pt x="252" y="2"/>
                  </a:lnTo>
                  <a:lnTo>
                    <a:pt x="289" y="7"/>
                  </a:lnTo>
                  <a:lnTo>
                    <a:pt x="323" y="15"/>
                  </a:lnTo>
                  <a:lnTo>
                    <a:pt x="352" y="25"/>
                  </a:lnTo>
                  <a:lnTo>
                    <a:pt x="354" y="25"/>
                  </a:lnTo>
                  <a:lnTo>
                    <a:pt x="354" y="151"/>
                  </a:lnTo>
                  <a:lnTo>
                    <a:pt x="348" y="147"/>
                  </a:lnTo>
                  <a:lnTo>
                    <a:pt x="319" y="131"/>
                  </a:lnTo>
                  <a:lnTo>
                    <a:pt x="287" y="118"/>
                  </a:lnTo>
                  <a:lnTo>
                    <a:pt x="252" y="110"/>
                  </a:lnTo>
                  <a:lnTo>
                    <a:pt x="216" y="107"/>
                  </a:lnTo>
                  <a:lnTo>
                    <a:pt x="193" y="109"/>
                  </a:lnTo>
                  <a:lnTo>
                    <a:pt x="174" y="114"/>
                  </a:lnTo>
                  <a:lnTo>
                    <a:pt x="159" y="124"/>
                  </a:lnTo>
                  <a:lnTo>
                    <a:pt x="147" y="135"/>
                  </a:lnTo>
                  <a:lnTo>
                    <a:pt x="140" y="149"/>
                  </a:lnTo>
                  <a:lnTo>
                    <a:pt x="138" y="166"/>
                  </a:lnTo>
                  <a:lnTo>
                    <a:pt x="142" y="191"/>
                  </a:lnTo>
                  <a:lnTo>
                    <a:pt x="153" y="210"/>
                  </a:lnTo>
                  <a:lnTo>
                    <a:pt x="170" y="221"/>
                  </a:lnTo>
                  <a:lnTo>
                    <a:pt x="197" y="236"/>
                  </a:lnTo>
                  <a:lnTo>
                    <a:pt x="235" y="252"/>
                  </a:lnTo>
                  <a:lnTo>
                    <a:pt x="285" y="274"/>
                  </a:lnTo>
                  <a:lnTo>
                    <a:pt x="323" y="299"/>
                  </a:lnTo>
                  <a:lnTo>
                    <a:pt x="350" y="324"/>
                  </a:lnTo>
                  <a:lnTo>
                    <a:pt x="369" y="355"/>
                  </a:lnTo>
                  <a:lnTo>
                    <a:pt x="380" y="387"/>
                  </a:lnTo>
                  <a:lnTo>
                    <a:pt x="384" y="423"/>
                  </a:lnTo>
                  <a:lnTo>
                    <a:pt x="380" y="463"/>
                  </a:lnTo>
                  <a:lnTo>
                    <a:pt x="369" y="498"/>
                  </a:lnTo>
                  <a:lnTo>
                    <a:pt x="348" y="528"/>
                  </a:lnTo>
                  <a:lnTo>
                    <a:pt x="321" y="555"/>
                  </a:lnTo>
                  <a:lnTo>
                    <a:pt x="287" y="576"/>
                  </a:lnTo>
                  <a:lnTo>
                    <a:pt x="249" y="591"/>
                  </a:lnTo>
                  <a:lnTo>
                    <a:pt x="203" y="601"/>
                  </a:lnTo>
                  <a:lnTo>
                    <a:pt x="153" y="604"/>
                  </a:lnTo>
                  <a:lnTo>
                    <a:pt x="117" y="603"/>
                  </a:lnTo>
                  <a:lnTo>
                    <a:pt x="75" y="595"/>
                  </a:lnTo>
                  <a:lnTo>
                    <a:pt x="35" y="585"/>
                  </a:lnTo>
                  <a:lnTo>
                    <a:pt x="2" y="572"/>
                  </a:lnTo>
                  <a:lnTo>
                    <a:pt x="0" y="572"/>
                  </a:lnTo>
                  <a:lnTo>
                    <a:pt x="0" y="440"/>
                  </a:lnTo>
                  <a:lnTo>
                    <a:pt x="6" y="444"/>
                  </a:lnTo>
                  <a:lnTo>
                    <a:pt x="42" y="465"/>
                  </a:lnTo>
                  <a:lnTo>
                    <a:pt x="82" y="482"/>
                  </a:lnTo>
                  <a:lnTo>
                    <a:pt x="123" y="494"/>
                  </a:lnTo>
                  <a:lnTo>
                    <a:pt x="159" y="496"/>
                  </a:lnTo>
                  <a:lnTo>
                    <a:pt x="189" y="494"/>
                  </a:lnTo>
                  <a:lnTo>
                    <a:pt x="214" y="488"/>
                  </a:lnTo>
                  <a:lnTo>
                    <a:pt x="233" y="477"/>
                  </a:lnTo>
                  <a:lnTo>
                    <a:pt x="243" y="459"/>
                  </a:lnTo>
                  <a:lnTo>
                    <a:pt x="247" y="439"/>
                  </a:lnTo>
                  <a:lnTo>
                    <a:pt x="245" y="421"/>
                  </a:lnTo>
                  <a:lnTo>
                    <a:pt x="239" y="406"/>
                  </a:lnTo>
                  <a:lnTo>
                    <a:pt x="226" y="395"/>
                  </a:lnTo>
                  <a:lnTo>
                    <a:pt x="209" y="381"/>
                  </a:lnTo>
                  <a:lnTo>
                    <a:pt x="189" y="372"/>
                  </a:lnTo>
                  <a:lnTo>
                    <a:pt x="167" y="360"/>
                  </a:lnTo>
                  <a:lnTo>
                    <a:pt x="138" y="349"/>
                  </a:lnTo>
                  <a:lnTo>
                    <a:pt x="103" y="334"/>
                  </a:lnTo>
                  <a:lnTo>
                    <a:pt x="77" y="316"/>
                  </a:lnTo>
                  <a:lnTo>
                    <a:pt x="54" y="301"/>
                  </a:lnTo>
                  <a:lnTo>
                    <a:pt x="31" y="276"/>
                  </a:lnTo>
                  <a:lnTo>
                    <a:pt x="14" y="248"/>
                  </a:lnTo>
                  <a:lnTo>
                    <a:pt x="4" y="215"/>
                  </a:lnTo>
                  <a:lnTo>
                    <a:pt x="0" y="177"/>
                  </a:lnTo>
                  <a:lnTo>
                    <a:pt x="4" y="139"/>
                  </a:lnTo>
                  <a:lnTo>
                    <a:pt x="16" y="105"/>
                  </a:lnTo>
                  <a:lnTo>
                    <a:pt x="35" y="76"/>
                  </a:lnTo>
                  <a:lnTo>
                    <a:pt x="61" y="49"/>
                  </a:lnTo>
                  <a:lnTo>
                    <a:pt x="96" y="27"/>
                  </a:lnTo>
                  <a:lnTo>
                    <a:pt x="132" y="11"/>
                  </a:lnTo>
                  <a:lnTo>
                    <a:pt x="174" y="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2014908" y="1434131"/>
              <a:ext cx="190615" cy="193825"/>
            </a:xfrm>
            <a:custGeom>
              <a:avLst/>
              <a:gdLst>
                <a:gd name="T0" fmla="*/ 264 w 594"/>
                <a:gd name="T1" fmla="*/ 114 h 604"/>
                <a:gd name="T2" fmla="*/ 207 w 594"/>
                <a:gd name="T3" fmla="*/ 141 h 604"/>
                <a:gd name="T4" fmla="*/ 165 w 594"/>
                <a:gd name="T5" fmla="*/ 189 h 604"/>
                <a:gd name="T6" fmla="*/ 144 w 594"/>
                <a:gd name="T7" fmla="*/ 261 h 604"/>
                <a:gd name="T8" fmla="*/ 144 w 594"/>
                <a:gd name="T9" fmla="*/ 347 h 604"/>
                <a:gd name="T10" fmla="*/ 165 w 594"/>
                <a:gd name="T11" fmla="*/ 416 h 604"/>
                <a:gd name="T12" fmla="*/ 207 w 594"/>
                <a:gd name="T13" fmla="*/ 465 h 604"/>
                <a:gd name="T14" fmla="*/ 264 w 594"/>
                <a:gd name="T15" fmla="*/ 488 h 604"/>
                <a:gd name="T16" fmla="*/ 337 w 594"/>
                <a:gd name="T17" fmla="*/ 488 h 604"/>
                <a:gd name="T18" fmla="*/ 392 w 594"/>
                <a:gd name="T19" fmla="*/ 465 h 604"/>
                <a:gd name="T20" fmla="*/ 432 w 594"/>
                <a:gd name="T21" fmla="*/ 418 h 604"/>
                <a:gd name="T22" fmla="*/ 451 w 594"/>
                <a:gd name="T23" fmla="*/ 345 h 604"/>
                <a:gd name="T24" fmla="*/ 451 w 594"/>
                <a:gd name="T25" fmla="*/ 257 h 604"/>
                <a:gd name="T26" fmla="*/ 430 w 594"/>
                <a:gd name="T27" fmla="*/ 187 h 604"/>
                <a:gd name="T28" fmla="*/ 390 w 594"/>
                <a:gd name="T29" fmla="*/ 139 h 604"/>
                <a:gd name="T30" fmla="*/ 333 w 594"/>
                <a:gd name="T31" fmla="*/ 114 h 604"/>
                <a:gd name="T32" fmla="*/ 306 w 594"/>
                <a:gd name="T33" fmla="*/ 0 h 604"/>
                <a:gd name="T34" fmla="*/ 405 w 594"/>
                <a:gd name="T35" fmla="*/ 13 h 604"/>
                <a:gd name="T36" fmla="*/ 485 w 594"/>
                <a:gd name="T37" fmla="*/ 51 h 604"/>
                <a:gd name="T38" fmla="*/ 545 w 594"/>
                <a:gd name="T39" fmla="*/ 112 h 604"/>
                <a:gd name="T40" fmla="*/ 581 w 594"/>
                <a:gd name="T41" fmla="*/ 196 h 604"/>
                <a:gd name="T42" fmla="*/ 594 w 594"/>
                <a:gd name="T43" fmla="*/ 297 h 604"/>
                <a:gd name="T44" fmla="*/ 581 w 594"/>
                <a:gd name="T45" fmla="*/ 398 h 604"/>
                <a:gd name="T46" fmla="*/ 543 w 594"/>
                <a:gd name="T47" fmla="*/ 484 h 604"/>
                <a:gd name="T48" fmla="*/ 478 w 594"/>
                <a:gd name="T49" fmla="*/ 551 h 604"/>
                <a:gd name="T50" fmla="*/ 394 w 594"/>
                <a:gd name="T51" fmla="*/ 591 h 604"/>
                <a:gd name="T52" fmla="*/ 293 w 594"/>
                <a:gd name="T53" fmla="*/ 604 h 604"/>
                <a:gd name="T54" fmla="*/ 195 w 594"/>
                <a:gd name="T55" fmla="*/ 591 h 604"/>
                <a:gd name="T56" fmla="*/ 113 w 594"/>
                <a:gd name="T57" fmla="*/ 553 h 604"/>
                <a:gd name="T58" fmla="*/ 52 w 594"/>
                <a:gd name="T59" fmla="*/ 490 h 604"/>
                <a:gd name="T60" fmla="*/ 14 w 594"/>
                <a:gd name="T61" fmla="*/ 408 h 604"/>
                <a:gd name="T62" fmla="*/ 0 w 594"/>
                <a:gd name="T63" fmla="*/ 309 h 604"/>
                <a:gd name="T64" fmla="*/ 14 w 594"/>
                <a:gd name="T65" fmla="*/ 204 h 604"/>
                <a:gd name="T66" fmla="*/ 52 w 594"/>
                <a:gd name="T67" fmla="*/ 118 h 604"/>
                <a:gd name="T68" fmla="*/ 117 w 594"/>
                <a:gd name="T69" fmla="*/ 53 h 604"/>
                <a:gd name="T70" fmla="*/ 201 w 594"/>
                <a:gd name="T71" fmla="*/ 13 h 604"/>
                <a:gd name="T72" fmla="*/ 306 w 594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4" h="604">
                  <a:moveTo>
                    <a:pt x="298" y="112"/>
                  </a:moveTo>
                  <a:lnTo>
                    <a:pt x="264" y="114"/>
                  </a:lnTo>
                  <a:lnTo>
                    <a:pt x="233" y="124"/>
                  </a:lnTo>
                  <a:lnTo>
                    <a:pt x="207" y="141"/>
                  </a:lnTo>
                  <a:lnTo>
                    <a:pt x="184" y="162"/>
                  </a:lnTo>
                  <a:lnTo>
                    <a:pt x="165" y="189"/>
                  </a:lnTo>
                  <a:lnTo>
                    <a:pt x="151" y="223"/>
                  </a:lnTo>
                  <a:lnTo>
                    <a:pt x="144" y="261"/>
                  </a:lnTo>
                  <a:lnTo>
                    <a:pt x="142" y="305"/>
                  </a:lnTo>
                  <a:lnTo>
                    <a:pt x="144" y="347"/>
                  </a:lnTo>
                  <a:lnTo>
                    <a:pt x="151" y="383"/>
                  </a:lnTo>
                  <a:lnTo>
                    <a:pt x="165" y="416"/>
                  </a:lnTo>
                  <a:lnTo>
                    <a:pt x="184" y="442"/>
                  </a:lnTo>
                  <a:lnTo>
                    <a:pt x="207" y="465"/>
                  </a:lnTo>
                  <a:lnTo>
                    <a:pt x="233" y="480"/>
                  </a:lnTo>
                  <a:lnTo>
                    <a:pt x="264" y="488"/>
                  </a:lnTo>
                  <a:lnTo>
                    <a:pt x="300" y="492"/>
                  </a:lnTo>
                  <a:lnTo>
                    <a:pt x="337" y="488"/>
                  </a:lnTo>
                  <a:lnTo>
                    <a:pt x="367" y="480"/>
                  </a:lnTo>
                  <a:lnTo>
                    <a:pt x="392" y="465"/>
                  </a:lnTo>
                  <a:lnTo>
                    <a:pt x="415" y="444"/>
                  </a:lnTo>
                  <a:lnTo>
                    <a:pt x="432" y="418"/>
                  </a:lnTo>
                  <a:lnTo>
                    <a:pt x="443" y="383"/>
                  </a:lnTo>
                  <a:lnTo>
                    <a:pt x="451" y="345"/>
                  </a:lnTo>
                  <a:lnTo>
                    <a:pt x="453" y="301"/>
                  </a:lnTo>
                  <a:lnTo>
                    <a:pt x="451" y="257"/>
                  </a:lnTo>
                  <a:lnTo>
                    <a:pt x="443" y="219"/>
                  </a:lnTo>
                  <a:lnTo>
                    <a:pt x="430" y="187"/>
                  </a:lnTo>
                  <a:lnTo>
                    <a:pt x="411" y="160"/>
                  </a:lnTo>
                  <a:lnTo>
                    <a:pt x="390" y="139"/>
                  </a:lnTo>
                  <a:lnTo>
                    <a:pt x="363" y="124"/>
                  </a:lnTo>
                  <a:lnTo>
                    <a:pt x="333" y="114"/>
                  </a:lnTo>
                  <a:lnTo>
                    <a:pt x="298" y="112"/>
                  </a:lnTo>
                  <a:close/>
                  <a:moveTo>
                    <a:pt x="306" y="0"/>
                  </a:moveTo>
                  <a:lnTo>
                    <a:pt x="358" y="4"/>
                  </a:lnTo>
                  <a:lnTo>
                    <a:pt x="405" y="13"/>
                  </a:lnTo>
                  <a:lnTo>
                    <a:pt x="447" y="28"/>
                  </a:lnTo>
                  <a:lnTo>
                    <a:pt x="485" y="51"/>
                  </a:lnTo>
                  <a:lnTo>
                    <a:pt x="518" y="78"/>
                  </a:lnTo>
                  <a:lnTo>
                    <a:pt x="545" y="112"/>
                  </a:lnTo>
                  <a:lnTo>
                    <a:pt x="566" y="152"/>
                  </a:lnTo>
                  <a:lnTo>
                    <a:pt x="581" y="196"/>
                  </a:lnTo>
                  <a:lnTo>
                    <a:pt x="591" y="244"/>
                  </a:lnTo>
                  <a:lnTo>
                    <a:pt x="594" y="297"/>
                  </a:lnTo>
                  <a:lnTo>
                    <a:pt x="591" y="351"/>
                  </a:lnTo>
                  <a:lnTo>
                    <a:pt x="581" y="398"/>
                  </a:lnTo>
                  <a:lnTo>
                    <a:pt x="564" y="444"/>
                  </a:lnTo>
                  <a:lnTo>
                    <a:pt x="543" y="484"/>
                  </a:lnTo>
                  <a:lnTo>
                    <a:pt x="512" y="521"/>
                  </a:lnTo>
                  <a:lnTo>
                    <a:pt x="478" y="551"/>
                  </a:lnTo>
                  <a:lnTo>
                    <a:pt x="438" y="574"/>
                  </a:lnTo>
                  <a:lnTo>
                    <a:pt x="394" y="591"/>
                  </a:lnTo>
                  <a:lnTo>
                    <a:pt x="346" y="601"/>
                  </a:lnTo>
                  <a:lnTo>
                    <a:pt x="293" y="604"/>
                  </a:lnTo>
                  <a:lnTo>
                    <a:pt x="241" y="601"/>
                  </a:lnTo>
                  <a:lnTo>
                    <a:pt x="195" y="591"/>
                  </a:lnTo>
                  <a:lnTo>
                    <a:pt x="151" y="576"/>
                  </a:lnTo>
                  <a:lnTo>
                    <a:pt x="113" y="553"/>
                  </a:lnTo>
                  <a:lnTo>
                    <a:pt x="79" y="524"/>
                  </a:lnTo>
                  <a:lnTo>
                    <a:pt x="52" y="490"/>
                  </a:lnTo>
                  <a:lnTo>
                    <a:pt x="29" y="452"/>
                  </a:lnTo>
                  <a:lnTo>
                    <a:pt x="14" y="408"/>
                  </a:lnTo>
                  <a:lnTo>
                    <a:pt x="4" y="360"/>
                  </a:lnTo>
                  <a:lnTo>
                    <a:pt x="0" y="309"/>
                  </a:lnTo>
                  <a:lnTo>
                    <a:pt x="4" y="254"/>
                  </a:lnTo>
                  <a:lnTo>
                    <a:pt x="14" y="204"/>
                  </a:lnTo>
                  <a:lnTo>
                    <a:pt x="29" y="158"/>
                  </a:lnTo>
                  <a:lnTo>
                    <a:pt x="52" y="118"/>
                  </a:lnTo>
                  <a:lnTo>
                    <a:pt x="81" y="82"/>
                  </a:lnTo>
                  <a:lnTo>
                    <a:pt x="117" y="53"/>
                  </a:lnTo>
                  <a:lnTo>
                    <a:pt x="157" y="30"/>
                  </a:lnTo>
                  <a:lnTo>
                    <a:pt x="201" y="13"/>
                  </a:lnTo>
                  <a:lnTo>
                    <a:pt x="251" y="4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210016" y="1346845"/>
              <a:ext cx="227840" cy="281110"/>
            </a:xfrm>
            <a:custGeom>
              <a:avLst/>
              <a:gdLst>
                <a:gd name="T0" fmla="*/ 347 w 710"/>
                <a:gd name="T1" fmla="*/ 2 h 877"/>
                <a:gd name="T2" fmla="*/ 384 w 710"/>
                <a:gd name="T3" fmla="*/ 12 h 877"/>
                <a:gd name="T4" fmla="*/ 378 w 710"/>
                <a:gd name="T5" fmla="*/ 124 h 877"/>
                <a:gd name="T6" fmla="*/ 319 w 710"/>
                <a:gd name="T7" fmla="*/ 111 h 877"/>
                <a:gd name="T8" fmla="*/ 273 w 710"/>
                <a:gd name="T9" fmla="*/ 122 h 877"/>
                <a:gd name="T10" fmla="*/ 242 w 710"/>
                <a:gd name="T11" fmla="*/ 157 h 877"/>
                <a:gd name="T12" fmla="*/ 233 w 710"/>
                <a:gd name="T13" fmla="*/ 214 h 877"/>
                <a:gd name="T14" fmla="*/ 437 w 710"/>
                <a:gd name="T15" fmla="*/ 286 h 877"/>
                <a:gd name="T16" fmla="*/ 439 w 710"/>
                <a:gd name="T17" fmla="*/ 155 h 877"/>
                <a:gd name="T18" fmla="*/ 573 w 710"/>
                <a:gd name="T19" fmla="*/ 115 h 877"/>
                <a:gd name="T20" fmla="*/ 710 w 710"/>
                <a:gd name="T21" fmla="*/ 286 h 877"/>
                <a:gd name="T22" fmla="*/ 573 w 710"/>
                <a:gd name="T23" fmla="*/ 397 h 877"/>
                <a:gd name="T24" fmla="*/ 575 w 710"/>
                <a:gd name="T25" fmla="*/ 702 h 877"/>
                <a:gd name="T26" fmla="*/ 592 w 710"/>
                <a:gd name="T27" fmla="*/ 744 h 877"/>
                <a:gd name="T28" fmla="*/ 626 w 710"/>
                <a:gd name="T29" fmla="*/ 763 h 877"/>
                <a:gd name="T30" fmla="*/ 659 w 710"/>
                <a:gd name="T31" fmla="*/ 765 h 877"/>
                <a:gd name="T32" fmla="*/ 678 w 710"/>
                <a:gd name="T33" fmla="*/ 761 h 877"/>
                <a:gd name="T34" fmla="*/ 697 w 710"/>
                <a:gd name="T35" fmla="*/ 753 h 877"/>
                <a:gd name="T36" fmla="*/ 710 w 710"/>
                <a:gd name="T37" fmla="*/ 744 h 877"/>
                <a:gd name="T38" fmla="*/ 708 w 710"/>
                <a:gd name="T39" fmla="*/ 858 h 877"/>
                <a:gd name="T40" fmla="*/ 666 w 710"/>
                <a:gd name="T41" fmla="*/ 872 h 877"/>
                <a:gd name="T42" fmla="*/ 609 w 710"/>
                <a:gd name="T43" fmla="*/ 877 h 877"/>
                <a:gd name="T44" fmla="*/ 525 w 710"/>
                <a:gd name="T45" fmla="*/ 862 h 877"/>
                <a:gd name="T46" fmla="*/ 468 w 710"/>
                <a:gd name="T47" fmla="*/ 816 h 877"/>
                <a:gd name="T48" fmla="*/ 441 w 710"/>
                <a:gd name="T49" fmla="*/ 742 h 877"/>
                <a:gd name="T50" fmla="*/ 437 w 710"/>
                <a:gd name="T51" fmla="*/ 397 h 877"/>
                <a:gd name="T52" fmla="*/ 233 w 710"/>
                <a:gd name="T53" fmla="*/ 864 h 877"/>
                <a:gd name="T54" fmla="*/ 95 w 710"/>
                <a:gd name="T55" fmla="*/ 397 h 877"/>
                <a:gd name="T56" fmla="*/ 0 w 710"/>
                <a:gd name="T57" fmla="*/ 286 h 877"/>
                <a:gd name="T58" fmla="*/ 95 w 710"/>
                <a:gd name="T59" fmla="*/ 206 h 877"/>
                <a:gd name="T60" fmla="*/ 107 w 710"/>
                <a:gd name="T61" fmla="*/ 132 h 877"/>
                <a:gd name="T62" fmla="*/ 141 w 710"/>
                <a:gd name="T63" fmla="*/ 71 h 877"/>
                <a:gd name="T64" fmla="*/ 196 w 710"/>
                <a:gd name="T65" fmla="*/ 25 h 877"/>
                <a:gd name="T66" fmla="*/ 265 w 710"/>
                <a:gd name="T67" fmla="*/ 2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877">
                  <a:moveTo>
                    <a:pt x="305" y="0"/>
                  </a:moveTo>
                  <a:lnTo>
                    <a:pt x="347" y="2"/>
                  </a:lnTo>
                  <a:lnTo>
                    <a:pt x="382" y="10"/>
                  </a:lnTo>
                  <a:lnTo>
                    <a:pt x="384" y="12"/>
                  </a:lnTo>
                  <a:lnTo>
                    <a:pt x="384" y="128"/>
                  </a:lnTo>
                  <a:lnTo>
                    <a:pt x="378" y="124"/>
                  </a:lnTo>
                  <a:lnTo>
                    <a:pt x="347" y="115"/>
                  </a:lnTo>
                  <a:lnTo>
                    <a:pt x="319" y="111"/>
                  </a:lnTo>
                  <a:lnTo>
                    <a:pt x="294" y="115"/>
                  </a:lnTo>
                  <a:lnTo>
                    <a:pt x="273" y="122"/>
                  </a:lnTo>
                  <a:lnTo>
                    <a:pt x="256" y="137"/>
                  </a:lnTo>
                  <a:lnTo>
                    <a:pt x="242" y="157"/>
                  </a:lnTo>
                  <a:lnTo>
                    <a:pt x="235" y="183"/>
                  </a:lnTo>
                  <a:lnTo>
                    <a:pt x="233" y="214"/>
                  </a:lnTo>
                  <a:lnTo>
                    <a:pt x="233" y="286"/>
                  </a:lnTo>
                  <a:lnTo>
                    <a:pt x="437" y="286"/>
                  </a:lnTo>
                  <a:lnTo>
                    <a:pt x="437" y="157"/>
                  </a:lnTo>
                  <a:lnTo>
                    <a:pt x="439" y="155"/>
                  </a:lnTo>
                  <a:lnTo>
                    <a:pt x="569" y="116"/>
                  </a:lnTo>
                  <a:lnTo>
                    <a:pt x="573" y="115"/>
                  </a:lnTo>
                  <a:lnTo>
                    <a:pt x="573" y="286"/>
                  </a:lnTo>
                  <a:lnTo>
                    <a:pt x="710" y="286"/>
                  </a:lnTo>
                  <a:lnTo>
                    <a:pt x="710" y="397"/>
                  </a:lnTo>
                  <a:lnTo>
                    <a:pt x="573" y="397"/>
                  </a:lnTo>
                  <a:lnTo>
                    <a:pt x="573" y="670"/>
                  </a:lnTo>
                  <a:lnTo>
                    <a:pt x="575" y="702"/>
                  </a:lnTo>
                  <a:lnTo>
                    <a:pt x="582" y="727"/>
                  </a:lnTo>
                  <a:lnTo>
                    <a:pt x="592" y="744"/>
                  </a:lnTo>
                  <a:lnTo>
                    <a:pt x="607" y="755"/>
                  </a:lnTo>
                  <a:lnTo>
                    <a:pt x="626" y="763"/>
                  </a:lnTo>
                  <a:lnTo>
                    <a:pt x="651" y="765"/>
                  </a:lnTo>
                  <a:lnTo>
                    <a:pt x="659" y="765"/>
                  </a:lnTo>
                  <a:lnTo>
                    <a:pt x="666" y="763"/>
                  </a:lnTo>
                  <a:lnTo>
                    <a:pt x="678" y="761"/>
                  </a:lnTo>
                  <a:lnTo>
                    <a:pt x="687" y="757"/>
                  </a:lnTo>
                  <a:lnTo>
                    <a:pt x="697" y="753"/>
                  </a:lnTo>
                  <a:lnTo>
                    <a:pt x="704" y="748"/>
                  </a:lnTo>
                  <a:lnTo>
                    <a:pt x="710" y="744"/>
                  </a:lnTo>
                  <a:lnTo>
                    <a:pt x="710" y="856"/>
                  </a:lnTo>
                  <a:lnTo>
                    <a:pt x="708" y="858"/>
                  </a:lnTo>
                  <a:lnTo>
                    <a:pt x="693" y="864"/>
                  </a:lnTo>
                  <a:lnTo>
                    <a:pt x="666" y="872"/>
                  </a:lnTo>
                  <a:lnTo>
                    <a:pt x="638" y="876"/>
                  </a:lnTo>
                  <a:lnTo>
                    <a:pt x="609" y="877"/>
                  </a:lnTo>
                  <a:lnTo>
                    <a:pt x="563" y="874"/>
                  </a:lnTo>
                  <a:lnTo>
                    <a:pt x="525" y="862"/>
                  </a:lnTo>
                  <a:lnTo>
                    <a:pt x="492" y="843"/>
                  </a:lnTo>
                  <a:lnTo>
                    <a:pt x="468" y="816"/>
                  </a:lnTo>
                  <a:lnTo>
                    <a:pt x="450" y="784"/>
                  </a:lnTo>
                  <a:lnTo>
                    <a:pt x="441" y="742"/>
                  </a:lnTo>
                  <a:lnTo>
                    <a:pt x="437" y="694"/>
                  </a:lnTo>
                  <a:lnTo>
                    <a:pt x="437" y="397"/>
                  </a:lnTo>
                  <a:lnTo>
                    <a:pt x="233" y="397"/>
                  </a:lnTo>
                  <a:lnTo>
                    <a:pt x="233" y="864"/>
                  </a:lnTo>
                  <a:lnTo>
                    <a:pt x="95" y="864"/>
                  </a:lnTo>
                  <a:lnTo>
                    <a:pt x="95" y="397"/>
                  </a:lnTo>
                  <a:lnTo>
                    <a:pt x="0" y="397"/>
                  </a:lnTo>
                  <a:lnTo>
                    <a:pt x="0" y="286"/>
                  </a:lnTo>
                  <a:lnTo>
                    <a:pt x="95" y="286"/>
                  </a:lnTo>
                  <a:lnTo>
                    <a:pt x="95" y="206"/>
                  </a:lnTo>
                  <a:lnTo>
                    <a:pt x="99" y="168"/>
                  </a:lnTo>
                  <a:lnTo>
                    <a:pt x="107" y="132"/>
                  </a:lnTo>
                  <a:lnTo>
                    <a:pt x="122" y="99"/>
                  </a:lnTo>
                  <a:lnTo>
                    <a:pt x="141" y="71"/>
                  </a:lnTo>
                  <a:lnTo>
                    <a:pt x="166" y="46"/>
                  </a:lnTo>
                  <a:lnTo>
                    <a:pt x="196" y="25"/>
                  </a:lnTo>
                  <a:lnTo>
                    <a:pt x="229" y="12"/>
                  </a:lnTo>
                  <a:lnTo>
                    <a:pt x="265" y="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16178" y="1279456"/>
              <a:ext cx="205377" cy="204093"/>
            </a:xfrm>
            <a:prstGeom prst="rect">
              <a:avLst/>
            </a:prstGeom>
            <a:solidFill>
              <a:srgbClr val="FF4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642734" y="1279456"/>
              <a:ext cx="204735" cy="204093"/>
            </a:xfrm>
            <a:prstGeom prst="rect">
              <a:avLst/>
            </a:prstGeom>
            <a:solidFill>
              <a:srgbClr val="8DC63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416178" y="1505371"/>
              <a:ext cx="205377" cy="204735"/>
            </a:xfrm>
            <a:prstGeom prst="rect">
              <a:avLst/>
            </a:prstGeom>
            <a:solidFill>
              <a:srgbClr val="00B0F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642734" y="1505371"/>
              <a:ext cx="204735" cy="204735"/>
            </a:xfrm>
            <a:prstGeom prst="rect">
              <a:avLst/>
            </a:prstGeom>
            <a:solidFill>
              <a:srgbClr val="FFBF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81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7"/>
            <a:ext cx="10972800" cy="2184808"/>
          </a:xfrm>
        </p:spPr>
        <p:txBody>
          <a:bodyPr/>
          <a:lstStyle>
            <a:lvl2pPr marL="766105" indent="-152375">
              <a:defRPr/>
            </a:lvl2pPr>
            <a:lvl3pPr marL="1371370" indent="-152375">
              <a:defRPr/>
            </a:lvl3pPr>
            <a:lvl4pPr marL="1985101" indent="-152375">
              <a:defRPr/>
            </a:lvl4pPr>
            <a:lvl5pPr marL="2590366" indent="-152375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40267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795" indent="0">
              <a:buNone/>
              <a:defRPr sz="1600">
                <a:solidFill>
                  <a:schemeClr val="tx1"/>
                </a:solidFill>
              </a:defRPr>
            </a:lvl2pPr>
            <a:lvl3pPr marL="457124" indent="0">
              <a:buNone/>
              <a:defRPr sz="1600">
                <a:solidFill>
                  <a:schemeClr val="tx1"/>
                </a:solidFill>
              </a:defRPr>
            </a:lvl3pPr>
            <a:lvl4pPr marL="689917" indent="0">
              <a:buNone/>
              <a:defRPr sz="1600">
                <a:solidFill>
                  <a:schemeClr val="tx1"/>
                </a:solidFill>
              </a:defRPr>
            </a:lvl4pPr>
            <a:lvl5pPr marL="914246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4" y="6347738"/>
            <a:ext cx="1465007" cy="184670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8/6/2016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80" y="6347739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1" y="6347739"/>
            <a:ext cx="305234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9252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02004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82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1" hasCustomPrompt="1"/>
          </p:nvPr>
        </p:nvSpPr>
        <p:spPr>
          <a:xfrm>
            <a:off x="703263" y="5721273"/>
            <a:ext cx="10760075" cy="823913"/>
          </a:xfrm>
        </p:spPr>
        <p:txBody>
          <a:bodyPr/>
          <a:lstStyle>
            <a:lvl1pPr>
              <a:defRPr sz="360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http://location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1822807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87724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stum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8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2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9413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052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623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234950" indent="0">
              <a:buNone/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58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39" y="20548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239" y="1187620"/>
            <a:ext cx="11653523" cy="5379312"/>
          </a:xfrm>
          <a:prstGeom prst="rect">
            <a:avLst/>
          </a:prstGeom>
        </p:spPr>
        <p:txBody>
          <a:bodyPr vert="horz" lIns="137160" tIns="109728" rIns="137160" bIns="109728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9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13" r:id="rId22"/>
    <p:sldLayoutId id="2147483668" r:id="rId23"/>
    <p:sldLayoutId id="2147483709" r:id="rId24"/>
    <p:sldLayoutId id="2147483662" r:id="rId25"/>
    <p:sldLayoutId id="2147483711" r:id="rId26"/>
    <p:sldLayoutId id="2147483664" r:id="rId27"/>
    <p:sldLayoutId id="2147483665" r:id="rId28"/>
    <p:sldLayoutId id="2147483712" r:id="rId29"/>
    <p:sldLayoutId id="2147483666" r:id="rId30"/>
    <p:sldLayoutId id="2147483714" r:id="rId31"/>
    <p:sldLayoutId id="2147483674" r:id="rId32"/>
    <p:sldLayoutId id="2147483671" r:id="rId33"/>
    <p:sldLayoutId id="2147483672" r:id="rId34"/>
    <p:sldLayoutId id="2147483673" r:id="rId35"/>
    <p:sldLayoutId id="2147483675" r:id="rId36"/>
    <p:sldLayoutId id="2147483748" r:id="rId37"/>
    <p:sldLayoutId id="2147483753" r:id="rId38"/>
    <p:sldLayoutId id="2147483754" r:id="rId39"/>
    <p:sldLayoutId id="2147483755" r:id="rId4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None/>
        <a:defRPr sz="3733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33357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89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690545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600" dirty="0" smtClean="0"/>
              <a:t>Extendiendo </a:t>
            </a:r>
            <a:r>
              <a:rPr lang="es-ES" sz="6600" dirty="0" err="1" smtClean="0"/>
              <a:t>Xamarin.Forms</a:t>
            </a:r>
            <a:r>
              <a:rPr lang="es-ES" sz="6600" dirty="0" smtClean="0"/>
              <a:t/>
            </a:r>
            <a:br>
              <a:rPr lang="es-ES" sz="6600" dirty="0" smtClean="0"/>
            </a:br>
            <a:r>
              <a:rPr lang="es-ES" sz="2800" dirty="0" smtClean="0"/>
              <a:t>Servicios, </a:t>
            </a:r>
            <a:r>
              <a:rPr lang="es-ES" sz="2800" dirty="0" err="1" smtClean="0"/>
              <a:t>Custom</a:t>
            </a:r>
            <a:r>
              <a:rPr lang="es-ES" sz="2800" dirty="0" smtClean="0"/>
              <a:t> </a:t>
            </a:r>
            <a:r>
              <a:rPr lang="es-ES" sz="2800" dirty="0" err="1" smtClean="0"/>
              <a:t>Renders</a:t>
            </a:r>
            <a:r>
              <a:rPr lang="es-ES" sz="2800" dirty="0" smtClean="0"/>
              <a:t> y mucho más!</a:t>
            </a:r>
            <a:endParaRPr lang="en-US" sz="2800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720342" y="3873272"/>
            <a:ext cx="7608765" cy="78937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Javier Suárez Ruiz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5488"/>
            <a:ext cx="11653523" cy="805166"/>
          </a:xfrm>
        </p:spPr>
        <p:txBody>
          <a:bodyPr/>
          <a:lstStyle/>
          <a:p>
            <a:r>
              <a:rPr lang="en-US" sz="4000" dirty="0" err="1" smtClean="0"/>
              <a:t>Puntos</a:t>
            </a:r>
            <a:r>
              <a:rPr lang="en-US" sz="4000" dirty="0" smtClean="0"/>
              <a:t> de </a:t>
            </a:r>
            <a:r>
              <a:rPr lang="en-US" sz="4000" dirty="0" err="1" smtClean="0"/>
              <a:t>extensión</a:t>
            </a:r>
            <a:endParaRPr lang="en-US" sz="4000" dirty="0"/>
          </a:p>
        </p:txBody>
      </p:sp>
      <p:sp>
        <p:nvSpPr>
          <p:cNvPr id="3" name="Rectángulo 2"/>
          <p:cNvSpPr/>
          <p:nvPr/>
        </p:nvSpPr>
        <p:spPr>
          <a:xfrm>
            <a:off x="269239" y="1627275"/>
            <a:ext cx="49925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Servicos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con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DependencyService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200" indent="-457200">
              <a:buFont typeface="+mj-lt"/>
              <a:buAutoNum type="arabicPeriod"/>
            </a:pP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Extensiones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XAML: Markup Extensions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Controles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compuestos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200" indent="-457200">
              <a:buFont typeface="+mj-lt"/>
              <a:buAutoNum type="arabicPeriod"/>
            </a:pP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Renderers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11" y="1245076"/>
            <a:ext cx="6660951" cy="44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 err="1" smtClean="0"/>
              <a:t>Creando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41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2" y="44008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(Títulos)"/>
              </a:rPr>
              <a:t>SERVICIOS </a:t>
            </a:r>
            <a:r>
              <a:rPr lang="en-US" dirty="0" smtClean="0">
                <a:solidFill>
                  <a:schemeClr val="accent1"/>
                </a:solidFill>
                <a:latin typeface="Segoe UI (Títulos)"/>
              </a:rPr>
              <a:t>PERSONALIZADOS</a:t>
            </a:r>
            <a:endParaRPr lang="en-US" dirty="0">
              <a:solidFill>
                <a:schemeClr val="accent1"/>
              </a:solidFill>
              <a:latin typeface="Segoe UI (Títulos)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06401" y="848383"/>
            <a:ext cx="10786097" cy="40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DependencyService</a:t>
            </a:r>
            <a:endParaRPr lang="en-US" dirty="0"/>
          </a:p>
        </p:txBody>
      </p:sp>
      <p:sp>
        <p:nvSpPr>
          <p:cNvPr id="6" name="Rectangle 2"/>
          <p:cNvSpPr/>
          <p:nvPr/>
        </p:nvSpPr>
        <p:spPr>
          <a:xfrm>
            <a:off x="406401" y="1528886"/>
            <a:ext cx="1117600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Podemos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utilizar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b="1" dirty="0" err="1">
                <a:solidFill>
                  <a:srgbClr val="595959"/>
                </a:solidFill>
                <a:latin typeface="Helvetica Light"/>
                <a:cs typeface="Helvetica Light"/>
              </a:rPr>
              <a:t>DependencyService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para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utilizar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servicios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específicos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914400" y="3714273"/>
            <a:ext cx="1727200" cy="172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8" name="Rectangle 2"/>
          <p:cNvSpPr/>
          <p:nvPr/>
        </p:nvSpPr>
        <p:spPr>
          <a:xfrm>
            <a:off x="508000" y="2580543"/>
            <a:ext cx="2946400" cy="99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Definiremos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interfaz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del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servicio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y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luego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realizaremos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implementaciones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del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mismo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por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1145074" y="3835401"/>
            <a:ext cx="1265853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 err="1">
                <a:solidFill>
                  <a:schemeClr val="bg1"/>
                </a:solidFill>
                <a:latin typeface="Helvetica Light"/>
                <a:cs typeface="Helvetica Light"/>
              </a:rPr>
              <a:t>ICallService</a:t>
            </a:r>
            <a:endParaRPr lang="en-US" sz="14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1016001" y="4687682"/>
            <a:ext cx="152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Helvetica Light"/>
                <a:cs typeface="Helvetica Light"/>
              </a:rPr>
              <a:t>MakeCall</a:t>
            </a:r>
            <a:r>
              <a:rPr lang="en-US" sz="1200" dirty="0">
                <a:solidFill>
                  <a:schemeClr val="bg1"/>
                </a:solidFill>
                <a:latin typeface="Helvetica Light"/>
                <a:cs typeface="Helvetica Light"/>
              </a:rPr>
              <a:t>(string Phone)</a:t>
            </a:r>
            <a:endParaRPr lang="en-US" sz="12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1016001" y="4184213"/>
            <a:ext cx="15239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echa derecha 11"/>
          <p:cNvSpPr/>
          <p:nvPr/>
        </p:nvSpPr>
        <p:spPr>
          <a:xfrm>
            <a:off x="3048000" y="3884646"/>
            <a:ext cx="3454400" cy="44588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4" name="Rectangle 2"/>
          <p:cNvSpPr/>
          <p:nvPr/>
        </p:nvSpPr>
        <p:spPr>
          <a:xfrm>
            <a:off x="3302000" y="4330527"/>
            <a:ext cx="2946400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Facilitamos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implementación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por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31" y="2472055"/>
            <a:ext cx="919085" cy="91908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32" y="3660902"/>
            <a:ext cx="919085" cy="91908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01" y="4849747"/>
            <a:ext cx="921600" cy="92160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7876117" y="2580544"/>
            <a:ext cx="2080684" cy="6452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9" name="Rectángulo 18"/>
          <p:cNvSpPr/>
          <p:nvPr/>
        </p:nvSpPr>
        <p:spPr>
          <a:xfrm>
            <a:off x="7876115" y="3788338"/>
            <a:ext cx="2080684" cy="6452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20" name="Rectángulo 19"/>
          <p:cNvSpPr/>
          <p:nvPr/>
        </p:nvSpPr>
        <p:spPr>
          <a:xfrm>
            <a:off x="7871513" y="5017314"/>
            <a:ext cx="2080684" cy="6452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21" name="Rectangle 2"/>
          <p:cNvSpPr/>
          <p:nvPr/>
        </p:nvSpPr>
        <p:spPr>
          <a:xfrm>
            <a:off x="8069995" y="2683134"/>
            <a:ext cx="16929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CallService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2" name="Rectangle 2"/>
          <p:cNvSpPr/>
          <p:nvPr/>
        </p:nvSpPr>
        <p:spPr>
          <a:xfrm>
            <a:off x="8128000" y="3901361"/>
            <a:ext cx="16929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CallService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8128000" y="5105362"/>
            <a:ext cx="16929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CallService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cxnSp>
        <p:nvCxnSpPr>
          <p:cNvPr id="24" name="Conector recto de flecha 23"/>
          <p:cNvCxnSpPr>
            <a:stCxn id="17" idx="3"/>
          </p:cNvCxnSpPr>
          <p:nvPr/>
        </p:nvCxnSpPr>
        <p:spPr>
          <a:xfrm flipV="1">
            <a:off x="9956800" y="2888318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9952196" y="4120445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9947707" y="5352571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/>
          <p:cNvSpPr/>
          <p:nvPr/>
        </p:nvSpPr>
        <p:spPr>
          <a:xfrm>
            <a:off x="10849666" y="2703683"/>
            <a:ext cx="134233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OpenUrl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29" name="Rectangle 2"/>
          <p:cNvSpPr/>
          <p:nvPr/>
        </p:nvSpPr>
        <p:spPr>
          <a:xfrm>
            <a:off x="10849666" y="3945810"/>
            <a:ext cx="134233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Intent Uri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0" name="Rectangle 2"/>
          <p:cNvSpPr/>
          <p:nvPr/>
        </p:nvSpPr>
        <p:spPr>
          <a:xfrm>
            <a:off x="10849665" y="5165536"/>
            <a:ext cx="13423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PhoneCallTask</a:t>
            </a:r>
            <a:endParaRPr lang="en-US" sz="1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7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 animBg="1"/>
      <p:bldP spid="14" grpId="0"/>
      <p:bldP spid="17" grpId="0" animBg="1"/>
      <p:bldP spid="19" grpId="0" animBg="1"/>
      <p:bldP spid="20" grpId="0" animBg="1"/>
      <p:bldP spid="21" grpId="0"/>
      <p:bldP spid="22" grpId="0"/>
      <p:bldP spid="23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(Títulos)"/>
              </a:rPr>
              <a:t>CREANDO </a:t>
            </a:r>
            <a:r>
              <a:rPr lang="en-US" dirty="0" smtClean="0">
                <a:solidFill>
                  <a:schemeClr val="accent1"/>
                </a:solidFill>
                <a:latin typeface="Segoe UI (Títulos)"/>
              </a:rPr>
              <a:t>SERVICIOS</a:t>
            </a:r>
            <a:endParaRPr lang="en-US" dirty="0">
              <a:solidFill>
                <a:schemeClr val="accent1"/>
              </a:solidFill>
              <a:latin typeface="Segoe UI (Títulos)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1º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la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definición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en el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proyecto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Shared/PCL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173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26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ICallService</a:t>
            </a:r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</a:t>
            </a:r>
            <a:r>
              <a:rPr lang="en-US" sz="26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MakeCall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phone);</a:t>
            </a:r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6056695" y="3332185"/>
            <a:ext cx="101600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/>
          <p:nvPr/>
        </p:nvSpPr>
        <p:spPr>
          <a:xfrm>
            <a:off x="6807201" y="4410909"/>
            <a:ext cx="49948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Contrato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a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implementar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en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026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</a:t>
            </a:r>
            <a:r>
              <a:rPr lang="en-US" dirty="0" smtClean="0">
                <a:solidFill>
                  <a:schemeClr val="accent1"/>
                </a:solidFill>
                <a:latin typeface="Segoe UI (Títulos)"/>
              </a:rPr>
              <a:t>SERVICIOS</a:t>
            </a:r>
            <a:endParaRPr lang="en-US" dirty="0">
              <a:solidFill>
                <a:schemeClr val="accent1"/>
              </a:solidFill>
              <a:latin typeface="Segoe UI (Títulos)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2º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Implementación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interfaz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en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325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CallService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ICallService</a:t>
            </a:r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public 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public 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MakeCall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phone)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phoneCallTask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PhoneCallTask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PhoneNumber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phone };</a:t>
            </a:r>
          </a:p>
          <a:p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phoneCallTask.Show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6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</a:t>
            </a:r>
            <a:r>
              <a:rPr lang="en-US" dirty="0" smtClean="0">
                <a:solidFill>
                  <a:schemeClr val="accent1"/>
                </a:solidFill>
                <a:latin typeface="Segoe UI (Títulos)"/>
              </a:rPr>
              <a:t>SERVICIOS</a:t>
            </a:r>
            <a:endParaRPr lang="en-US" dirty="0">
              <a:solidFill>
                <a:schemeClr val="accent1"/>
              </a:solidFill>
              <a:latin typeface="Segoe UI (Títulos)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3º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Registro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implementación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dependencia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en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686453" y="3327400"/>
            <a:ext cx="10802595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[assembly: Dependency(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CallService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))]</a:t>
            </a:r>
          </a:p>
        </p:txBody>
      </p:sp>
    </p:spTree>
    <p:extLst>
      <p:ext uri="{BB962C8B-B14F-4D97-AF65-F5344CB8AC3E}">
        <p14:creationId xmlns:p14="http://schemas.microsoft.com/office/powerpoint/2010/main" val="377360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</a:t>
            </a:r>
            <a:r>
              <a:rPr lang="en-US" dirty="0" smtClean="0">
                <a:solidFill>
                  <a:schemeClr val="accent1"/>
                </a:solidFill>
                <a:latin typeface="Segoe UI (Títulos)"/>
              </a:rPr>
              <a:t>SERVICIOS</a:t>
            </a:r>
            <a:endParaRPr lang="en-US" dirty="0">
              <a:solidFill>
                <a:schemeClr val="accent1"/>
              </a:solidFill>
              <a:latin typeface="Segoe UI (Títulos)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4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Utilizar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la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dependencia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en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cualquier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parte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necesaria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(Shared/PCL o en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código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específico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paltaforma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)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672435" y="3530600"/>
            <a:ext cx="10802595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ICallService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callService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DependencyService.Get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ICallService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callService.MakeCall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(“612345678”);</a:t>
            </a:r>
            <a:endParaRPr lang="en-US" sz="2133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15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Creando</a:t>
            </a:r>
            <a:r>
              <a:rPr lang="en-US" sz="6000" dirty="0" smtClean="0"/>
              <a:t> </a:t>
            </a:r>
            <a:r>
              <a:rPr lang="en-US" sz="6000" dirty="0" err="1" smtClean="0"/>
              <a:t>servicios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100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 smtClean="0"/>
              <a:t>Markup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27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(Títulos)"/>
              </a:rPr>
              <a:t>MARKUP </a:t>
            </a:r>
            <a:r>
              <a:rPr lang="en-US" dirty="0" smtClean="0">
                <a:solidFill>
                  <a:schemeClr val="accent1"/>
                </a:solidFill>
                <a:latin typeface="Segoe UI (Títulos)"/>
              </a:rPr>
              <a:t>EXTENSIONS</a:t>
            </a:r>
            <a:endParaRPr lang="en-US" dirty="0">
              <a:solidFill>
                <a:schemeClr val="accent1"/>
              </a:solidFill>
              <a:latin typeface="Segoe UI (Títulos)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Extensiones</a:t>
            </a:r>
            <a:r>
              <a:rPr lang="en-US" sz="1867" dirty="0"/>
              <a:t> de </a:t>
            </a:r>
            <a:r>
              <a:rPr lang="en-US" sz="1867" dirty="0" err="1"/>
              <a:t>marcado</a:t>
            </a:r>
            <a:r>
              <a:rPr lang="en-US" sz="1867" dirty="0"/>
              <a:t> en XAML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3" y="1528885"/>
            <a:ext cx="10802595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Las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extensiones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marcado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nos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permiten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valores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calculados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en run-time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directamente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desde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XAML </a:t>
            </a: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255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Text=“Name” /&gt;</a:t>
            </a: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&lt;Entry Text=“</a:t>
            </a:r>
            <a:r>
              <a:rPr lang="en-US" sz="2667" b="1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{Binding Name}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”/&gt;</a:t>
            </a:r>
          </a:p>
          <a:p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Text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=“Email” 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&lt;Entry Text=“</a:t>
            </a:r>
            <a:r>
              <a:rPr lang="en-US" sz="2667" b="1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{Binding </a:t>
            </a:r>
            <a:r>
              <a:rPr lang="en-US" sz="2667" b="1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Email}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”/&gt;</a:t>
            </a:r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5143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Extender </a:t>
            </a:r>
            <a:r>
              <a:rPr lang="en-US" sz="2800" dirty="0" err="1" smtClean="0"/>
              <a:t>Xamarin.Forms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MVVM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Creando</a:t>
            </a:r>
            <a:r>
              <a:rPr lang="en-US" sz="2800" dirty="0" smtClean="0"/>
              <a:t> </a:t>
            </a:r>
            <a:r>
              <a:rPr lang="en-US" sz="2800" dirty="0" err="1" smtClean="0"/>
              <a:t>servicios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Markup extensions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Custom Renders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Behaviors y </a:t>
            </a:r>
            <a:r>
              <a:rPr lang="en-US" sz="2800" dirty="0" err="1" smtClean="0"/>
              <a:t>efectos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Native Embedding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Preguntas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2814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(Títulos)"/>
              </a:rPr>
              <a:t>MARKUP </a:t>
            </a:r>
            <a:r>
              <a:rPr lang="en-US" dirty="0" smtClean="0">
                <a:solidFill>
                  <a:schemeClr val="accent1"/>
                </a:solidFill>
                <a:latin typeface="Segoe UI (Títulos)"/>
              </a:rPr>
              <a:t>EXTENSIONS</a:t>
            </a:r>
            <a:endParaRPr lang="en-US" dirty="0">
              <a:solidFill>
                <a:schemeClr val="accent1"/>
              </a:solidFill>
              <a:latin typeface="Segoe UI (Títulos)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Localizando</a:t>
            </a:r>
            <a:r>
              <a:rPr lang="en-US" sz="1867" dirty="0"/>
              <a:t> la App </a:t>
            </a:r>
            <a:r>
              <a:rPr lang="en-US" sz="1867" dirty="0" err="1"/>
              <a:t>utilizando</a:t>
            </a:r>
            <a:r>
              <a:rPr lang="en-US" sz="1867" dirty="0"/>
              <a:t> </a:t>
            </a:r>
            <a:r>
              <a:rPr lang="en-US" sz="1867" dirty="0" err="1"/>
              <a:t>extensiones</a:t>
            </a:r>
            <a:r>
              <a:rPr lang="en-US" sz="1867" dirty="0"/>
              <a:t> de </a:t>
            </a:r>
            <a:r>
              <a:rPr lang="en-US" sz="1867" dirty="0" err="1"/>
              <a:t>marcado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3" y="1528885"/>
            <a:ext cx="10802595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Las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extensiones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marcado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nos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permiten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valores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calculados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en run-time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directamente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desde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XAML </a:t>
            </a: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255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Text=“{</a:t>
            </a:r>
            <a:r>
              <a:rPr lang="en-US" sz="26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custom:Translate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Name}” /&gt;</a:t>
            </a: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&lt;Entry Text=“</a:t>
            </a:r>
            <a:r>
              <a:rPr lang="en-US" sz="2667" b="1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{Binding Name}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”/&gt;</a:t>
            </a:r>
          </a:p>
          <a:p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Text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=“{</a:t>
            </a:r>
            <a:r>
              <a:rPr lang="en-US" sz="26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custom:Translate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Email}” 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&lt;Entry Text=“</a:t>
            </a:r>
            <a:r>
              <a:rPr lang="en-US" sz="2667" b="1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{Binding </a:t>
            </a:r>
            <a:r>
              <a:rPr lang="en-US" sz="2667" b="1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Email}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”/&gt;</a:t>
            </a:r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(Títulos)"/>
              </a:rPr>
              <a:t>MARKUP </a:t>
            </a:r>
            <a:r>
              <a:rPr lang="en-US" dirty="0" smtClean="0">
                <a:solidFill>
                  <a:schemeClr val="accent1"/>
                </a:solidFill>
                <a:latin typeface="Segoe UI (Títulos)"/>
              </a:rPr>
              <a:t>EXTENSIONS</a:t>
            </a:r>
            <a:endParaRPr lang="en-US" dirty="0">
              <a:solidFill>
                <a:schemeClr val="accent1"/>
              </a:solidFill>
              <a:latin typeface="Segoe UI (Títulos)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IMarkupExtension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3" y="1528885"/>
            <a:ext cx="10802595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Las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extensiones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marcado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nos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permiten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valores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calculados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en run-time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directamente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desde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XAML </a:t>
            </a: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701013" y="2514600"/>
            <a:ext cx="108025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TranslateExtension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400" b="1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IMarkupExtension</a:t>
            </a:r>
            <a:endParaRPr lang="en-US" sz="1400" b="1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endParaRPr lang="en-US" sz="1400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public 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ProvideValue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IServiceProvider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serviceProvider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(Text == null)</a:t>
            </a: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string.Empty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temp = new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ResourceManager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ResourceId</a:t>
            </a:r>
            <a:endParaRPr lang="en-US" sz="1400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,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TranslateExtension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GetTypeInfo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().Assembly);</a:t>
            </a: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translation = </a:t>
            </a:r>
            <a:r>
              <a:rPr lang="en-US" sz="1400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temp.GetString</a:t>
            </a:r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(Text, _ci) ?? Text;</a:t>
            </a:r>
          </a:p>
          <a:p>
            <a:endParaRPr lang="en-US" sz="1400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translation;</a:t>
            </a: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US" sz="140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Utilizando</a:t>
            </a:r>
            <a:r>
              <a:rPr lang="en-US" sz="6000" dirty="0" smtClean="0"/>
              <a:t> Markup Extensions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0855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 smtClean="0"/>
              <a:t>Custom Renders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64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(Títulos)"/>
              </a:rPr>
              <a:t>CREANDO </a:t>
            </a:r>
            <a:r>
              <a:rPr lang="en-US" dirty="0" smtClean="0">
                <a:solidFill>
                  <a:schemeClr val="accent1"/>
                </a:solidFill>
                <a:latin typeface="Segoe UI (Títulos)"/>
              </a:rPr>
              <a:t>ABSTRACCIONES</a:t>
            </a:r>
            <a:endParaRPr lang="en-US" dirty="0">
              <a:solidFill>
                <a:schemeClr val="accent1"/>
              </a:solidFill>
              <a:latin typeface="Segoe UI (Títulos)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/>
              <a:t>¿</a:t>
            </a:r>
            <a:r>
              <a:rPr lang="en-US" sz="1867" dirty="0" err="1"/>
              <a:t>Abstracciones</a:t>
            </a:r>
            <a:r>
              <a:rPr lang="en-US" sz="1867" dirty="0"/>
              <a:t>?</a:t>
            </a:r>
            <a:endParaRPr lang="en-US" sz="1867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1" y="845714"/>
            <a:ext cx="4385297" cy="6024359"/>
          </a:xfrm>
          <a:prstGeom prst="rect">
            <a:avLst/>
          </a:prstGeom>
        </p:spPr>
      </p:pic>
      <p:sp>
        <p:nvSpPr>
          <p:cNvPr id="5" name="Rectangle 2"/>
          <p:cNvSpPr/>
          <p:nvPr/>
        </p:nvSpPr>
        <p:spPr>
          <a:xfrm>
            <a:off x="694704" y="1528886"/>
            <a:ext cx="64172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utiliza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abstracciones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para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definir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los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elementos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.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Posteriormente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se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transforma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abstracción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ofreciendo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implementación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y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mecanismos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en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821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(Títulos)"/>
              </a:rPr>
              <a:t>CREANDO </a:t>
            </a:r>
            <a:r>
              <a:rPr lang="en-US" dirty="0" smtClean="0">
                <a:solidFill>
                  <a:schemeClr val="accent1"/>
                </a:solidFill>
                <a:latin typeface="Segoe UI (Títulos)"/>
              </a:rPr>
              <a:t>ABSTRACCIONES</a:t>
            </a:r>
            <a:endParaRPr lang="en-US" dirty="0">
              <a:solidFill>
                <a:schemeClr val="accent1"/>
              </a:solidFill>
              <a:latin typeface="Segoe UI (Títulos)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/>
              <a:t>Layouts </a:t>
            </a:r>
            <a:r>
              <a:rPr lang="en-US" sz="1867" dirty="0" err="1"/>
              <a:t>disponibles</a:t>
            </a:r>
            <a:endParaRPr lang="en-US" sz="1867" dirty="0"/>
          </a:p>
        </p:txBody>
      </p:sp>
      <p:pic>
        <p:nvPicPr>
          <p:cNvPr id="6" name="Picture 6" descr="Untitled@2x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375" y="2091489"/>
            <a:ext cx="11755251" cy="2675025"/>
          </a:xfrm>
          <a:prstGeom prst="rect">
            <a:avLst/>
          </a:prstGeom>
        </p:spPr>
      </p:pic>
      <p:sp>
        <p:nvSpPr>
          <p:cNvPr id="7" name="TextBox 20"/>
          <p:cNvSpPr txBox="1"/>
          <p:nvPr/>
        </p:nvSpPr>
        <p:spPr>
          <a:xfrm>
            <a:off x="447915" y="4602366"/>
            <a:ext cx="121264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solidFill>
                  <a:srgbClr val="979E9F"/>
                </a:solidFill>
                <a:latin typeface="Helvetica"/>
                <a:cs typeface="Helvetica"/>
              </a:rPr>
              <a:t>Stack</a:t>
            </a:r>
            <a:endParaRPr lang="en-US" sz="1333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2115028" y="4601050"/>
            <a:ext cx="121264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solidFill>
                  <a:srgbClr val="979E9F"/>
                </a:solidFill>
                <a:latin typeface="Helvetica"/>
                <a:cs typeface="Helvetica"/>
              </a:rPr>
              <a:t>Absolute</a:t>
            </a:r>
            <a:endParaRPr lang="en-US" sz="1333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786514" y="4601050"/>
            <a:ext cx="121264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solidFill>
                  <a:srgbClr val="979E9F"/>
                </a:solidFill>
                <a:latin typeface="Helvetica"/>
                <a:cs typeface="Helvetica"/>
              </a:rPr>
              <a:t>Relative</a:t>
            </a:r>
            <a:endParaRPr lang="en-US" sz="1333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5447072" y="4601050"/>
            <a:ext cx="121264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solidFill>
                  <a:srgbClr val="979E9F"/>
                </a:solidFill>
                <a:latin typeface="Helvetica"/>
                <a:cs typeface="Helvetica"/>
              </a:rPr>
              <a:t>Grid</a:t>
            </a:r>
            <a:endParaRPr lang="en-US" sz="1333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7118556" y="4599734"/>
            <a:ext cx="121264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 err="1">
                <a:solidFill>
                  <a:srgbClr val="979E9F"/>
                </a:solidFill>
                <a:latin typeface="Helvetica"/>
                <a:cs typeface="Helvetica"/>
              </a:rPr>
              <a:t>ContentView</a:t>
            </a:r>
            <a:endParaRPr lang="en-US" sz="1333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8790040" y="4599734"/>
            <a:ext cx="121264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 err="1">
                <a:solidFill>
                  <a:srgbClr val="979E9F"/>
                </a:solidFill>
                <a:latin typeface="Helvetica"/>
                <a:cs typeface="Helvetica"/>
              </a:rPr>
              <a:t>ScrollView</a:t>
            </a:r>
            <a:endParaRPr lang="en-US" sz="1333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10457156" y="4602366"/>
            <a:ext cx="121264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solidFill>
                  <a:srgbClr val="979E9F"/>
                </a:solidFill>
                <a:latin typeface="Helvetica"/>
                <a:cs typeface="Helvetica"/>
              </a:rPr>
              <a:t>Frame</a:t>
            </a:r>
            <a:endParaRPr lang="en-US" sz="1333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4294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(Títulos)"/>
              </a:rPr>
              <a:t>CREANDO </a:t>
            </a:r>
            <a:r>
              <a:rPr lang="en-US" dirty="0" smtClean="0">
                <a:solidFill>
                  <a:schemeClr val="accent1"/>
                </a:solidFill>
                <a:latin typeface="Segoe UI (Títulos)"/>
              </a:rPr>
              <a:t>ABSTRACCIONES</a:t>
            </a:r>
            <a:endParaRPr lang="en-US" dirty="0">
              <a:solidFill>
                <a:schemeClr val="accent1"/>
              </a:solidFill>
              <a:latin typeface="Segoe UI (Títulos)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Controles</a:t>
            </a:r>
            <a:r>
              <a:rPr lang="en-US" sz="1867" dirty="0"/>
              <a:t> </a:t>
            </a:r>
            <a:r>
              <a:rPr lang="en-US" sz="1867" dirty="0" err="1"/>
              <a:t>disponibles</a:t>
            </a:r>
            <a:endParaRPr lang="en-US" sz="1867" dirty="0"/>
          </a:p>
        </p:txBody>
      </p:sp>
      <p:sp>
        <p:nvSpPr>
          <p:cNvPr id="5" name="Rounded Rectangle 2"/>
          <p:cNvSpPr/>
          <p:nvPr/>
        </p:nvSpPr>
        <p:spPr>
          <a:xfrm>
            <a:off x="489429" y="1397275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ActivityIndicator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6" name="Rounded Rectangle 10"/>
          <p:cNvSpPr/>
          <p:nvPr/>
        </p:nvSpPr>
        <p:spPr>
          <a:xfrm>
            <a:off x="2774337" y="1397275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BoxView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7" name="Rounded Rectangle 11"/>
          <p:cNvSpPr/>
          <p:nvPr/>
        </p:nvSpPr>
        <p:spPr>
          <a:xfrm>
            <a:off x="5059245" y="1397275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Button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" name="Rounded Rectangle 12"/>
          <p:cNvSpPr/>
          <p:nvPr/>
        </p:nvSpPr>
        <p:spPr>
          <a:xfrm>
            <a:off x="7344153" y="1397275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DatePicker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9" name="Rounded Rectangle 13"/>
          <p:cNvSpPr/>
          <p:nvPr/>
        </p:nvSpPr>
        <p:spPr>
          <a:xfrm>
            <a:off x="9629060" y="1397275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Editor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0" name="Rounded Rectangle 14"/>
          <p:cNvSpPr/>
          <p:nvPr/>
        </p:nvSpPr>
        <p:spPr>
          <a:xfrm>
            <a:off x="489429" y="2324784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Entry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1" name="Rounded Rectangle 15"/>
          <p:cNvSpPr/>
          <p:nvPr/>
        </p:nvSpPr>
        <p:spPr>
          <a:xfrm>
            <a:off x="2774337" y="2324784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Image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2" name="Rounded Rectangle 16"/>
          <p:cNvSpPr/>
          <p:nvPr/>
        </p:nvSpPr>
        <p:spPr>
          <a:xfrm>
            <a:off x="5059245" y="2324784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Label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3" name="Rounded Rectangle 17"/>
          <p:cNvSpPr/>
          <p:nvPr/>
        </p:nvSpPr>
        <p:spPr>
          <a:xfrm>
            <a:off x="7344153" y="2324784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ListView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4" name="Rounded Rectangle 18"/>
          <p:cNvSpPr/>
          <p:nvPr/>
        </p:nvSpPr>
        <p:spPr>
          <a:xfrm>
            <a:off x="9629060" y="2324784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Map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5" name="Rounded Rectangle 19"/>
          <p:cNvSpPr/>
          <p:nvPr/>
        </p:nvSpPr>
        <p:spPr>
          <a:xfrm>
            <a:off x="489429" y="325229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OpenGLView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6" name="Rounded Rectangle 20"/>
          <p:cNvSpPr/>
          <p:nvPr/>
        </p:nvSpPr>
        <p:spPr>
          <a:xfrm>
            <a:off x="2774337" y="325229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Picker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7" name="Rounded Rectangle 21"/>
          <p:cNvSpPr/>
          <p:nvPr/>
        </p:nvSpPr>
        <p:spPr>
          <a:xfrm>
            <a:off x="5059245" y="325229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ProgressBar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8" name="Rounded Rectangle 22"/>
          <p:cNvSpPr/>
          <p:nvPr/>
        </p:nvSpPr>
        <p:spPr>
          <a:xfrm>
            <a:off x="7344153" y="325229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SearchBar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9" name="Rounded Rectangle 23"/>
          <p:cNvSpPr/>
          <p:nvPr/>
        </p:nvSpPr>
        <p:spPr>
          <a:xfrm>
            <a:off x="9629060" y="325229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Slider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0" name="Rounded Rectangle 24"/>
          <p:cNvSpPr/>
          <p:nvPr/>
        </p:nvSpPr>
        <p:spPr>
          <a:xfrm>
            <a:off x="489429" y="417980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  <a:latin typeface="Helvetica Light"/>
                <a:cs typeface="Helvetica Light"/>
              </a:rPr>
              <a:t>Stepper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1" name="Rounded Rectangle 25"/>
          <p:cNvSpPr/>
          <p:nvPr/>
        </p:nvSpPr>
        <p:spPr>
          <a:xfrm>
            <a:off x="2774337" y="417980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TableView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2" name="Rounded Rectangle 26"/>
          <p:cNvSpPr/>
          <p:nvPr/>
        </p:nvSpPr>
        <p:spPr>
          <a:xfrm>
            <a:off x="5059245" y="417980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TimePicker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3" name="Rounded Rectangle 27"/>
          <p:cNvSpPr/>
          <p:nvPr/>
        </p:nvSpPr>
        <p:spPr>
          <a:xfrm>
            <a:off x="7344153" y="4187449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WebView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4" name="Rounded Rectangle 28"/>
          <p:cNvSpPr/>
          <p:nvPr/>
        </p:nvSpPr>
        <p:spPr>
          <a:xfrm>
            <a:off x="9629060" y="4187449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EntryCell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5" name="Rounded Rectangle 29"/>
          <p:cNvSpPr/>
          <p:nvPr/>
        </p:nvSpPr>
        <p:spPr>
          <a:xfrm>
            <a:off x="489429" y="510731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ImageCell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6" name="Rounded Rectangle 30"/>
          <p:cNvSpPr/>
          <p:nvPr/>
        </p:nvSpPr>
        <p:spPr>
          <a:xfrm>
            <a:off x="2774337" y="510731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SwitchCell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7" name="Rounded Rectangle 31"/>
          <p:cNvSpPr/>
          <p:nvPr/>
        </p:nvSpPr>
        <p:spPr>
          <a:xfrm>
            <a:off x="5059245" y="510731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TextCell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8" name="Rounded Rectangle 32"/>
          <p:cNvSpPr/>
          <p:nvPr/>
        </p:nvSpPr>
        <p:spPr>
          <a:xfrm>
            <a:off x="7344153" y="5107313"/>
            <a:ext cx="2034185" cy="666408"/>
          </a:xfrm>
          <a:prstGeom prst="round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>
                <a:solidFill>
                  <a:schemeClr val="bg1"/>
                </a:solidFill>
                <a:latin typeface="Helvetica Light"/>
                <a:cs typeface="Helvetica Light"/>
              </a:rPr>
              <a:t>ViewCell</a:t>
            </a:r>
            <a:endParaRPr lang="en-US" sz="18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747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475560"/>
            <a:ext cx="10802595" cy="66528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Segoe UI (Títulos)"/>
              </a:rPr>
              <a:t>EXTENDIENDO UN CONTROL EN UNA </a:t>
            </a:r>
            <a:r>
              <a:rPr lang="en-US" sz="3200" dirty="0" smtClean="0">
                <a:solidFill>
                  <a:schemeClr val="accent1"/>
                </a:solidFill>
                <a:latin typeface="Segoe UI (Títulos)"/>
              </a:rPr>
              <a:t>PLATAFORMA</a:t>
            </a:r>
            <a:endParaRPr lang="en-US" sz="3200" dirty="0">
              <a:solidFill>
                <a:schemeClr val="accent1"/>
              </a:solidFill>
              <a:latin typeface="Segoe UI (Títulos)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06400" y="883858"/>
            <a:ext cx="10786097" cy="40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Personalizando</a:t>
            </a:r>
            <a:r>
              <a:rPr lang="en-US" dirty="0" smtClean="0"/>
              <a:t> la forma en la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renderizamos</a:t>
            </a:r>
            <a:r>
              <a:rPr lang="en-US" dirty="0" smtClean="0"/>
              <a:t> un control</a:t>
            </a:r>
            <a:endParaRPr lang="en-US" dirty="0"/>
          </a:p>
        </p:txBody>
      </p:sp>
      <p:sp>
        <p:nvSpPr>
          <p:cNvPr id="6" name="Rectangle 2"/>
          <p:cNvSpPr/>
          <p:nvPr/>
        </p:nvSpPr>
        <p:spPr>
          <a:xfrm>
            <a:off x="406401" y="1528886"/>
            <a:ext cx="1117600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Si no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nos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gusta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como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se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renderiza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un control en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,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podemos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cambiarlo</a:t>
            </a: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914400" y="3714273"/>
            <a:ext cx="1727200" cy="172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8" name="Rectangle 2"/>
          <p:cNvSpPr/>
          <p:nvPr/>
        </p:nvSpPr>
        <p:spPr>
          <a:xfrm>
            <a:off x="508000" y="2956085"/>
            <a:ext cx="2946400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Element describe la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apariencia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del control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1145074" y="3835400"/>
            <a:ext cx="1265853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67" dirty="0">
                <a:solidFill>
                  <a:schemeClr val="bg1"/>
                </a:solidFill>
                <a:latin typeface="Helvetica Light"/>
                <a:cs typeface="Helvetica Light"/>
              </a:rPr>
              <a:t>Button</a:t>
            </a:r>
            <a:endParaRPr lang="en-US" sz="14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1016001" y="4241801"/>
            <a:ext cx="152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 Light"/>
                <a:cs typeface="Helvetica Light"/>
              </a:rPr>
              <a:t>Text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elvetica Light"/>
                <a:cs typeface="Helvetica Light"/>
              </a:rPr>
              <a:t>TextColor</a:t>
            </a:r>
            <a:endParaRPr lang="en-US" sz="12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r>
              <a:rPr lang="en-US" sz="1200" dirty="0">
                <a:solidFill>
                  <a:schemeClr val="bg1"/>
                </a:solidFill>
                <a:latin typeface="Helvetica Light"/>
                <a:cs typeface="Helvetica Light"/>
              </a:rPr>
              <a:t>…</a:t>
            </a:r>
            <a:endParaRPr lang="en-US" sz="12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1016001" y="4184213"/>
            <a:ext cx="15239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echa derecha 11"/>
          <p:cNvSpPr/>
          <p:nvPr/>
        </p:nvSpPr>
        <p:spPr>
          <a:xfrm>
            <a:off x="3048000" y="3884646"/>
            <a:ext cx="3454400" cy="44588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4" name="Rectangle 2"/>
          <p:cNvSpPr/>
          <p:nvPr/>
        </p:nvSpPr>
        <p:spPr>
          <a:xfrm>
            <a:off x="3302000" y="4330527"/>
            <a:ext cx="2946400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Renderer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crea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visualización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específica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para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31" y="2472055"/>
            <a:ext cx="919085" cy="91908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32" y="3660902"/>
            <a:ext cx="919085" cy="91908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01" y="4849747"/>
            <a:ext cx="921600" cy="92160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7876117" y="2580544"/>
            <a:ext cx="2080684" cy="6452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9" name="Rectángulo 18"/>
          <p:cNvSpPr/>
          <p:nvPr/>
        </p:nvSpPr>
        <p:spPr>
          <a:xfrm>
            <a:off x="7876115" y="3788338"/>
            <a:ext cx="2080684" cy="6452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20" name="Rectángulo 19"/>
          <p:cNvSpPr/>
          <p:nvPr/>
        </p:nvSpPr>
        <p:spPr>
          <a:xfrm>
            <a:off x="7871513" y="5017314"/>
            <a:ext cx="2080684" cy="6452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21" name="Rectangle 2"/>
          <p:cNvSpPr/>
          <p:nvPr/>
        </p:nvSpPr>
        <p:spPr>
          <a:xfrm>
            <a:off x="8069995" y="2683134"/>
            <a:ext cx="1692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2" name="Rectangle 2"/>
          <p:cNvSpPr/>
          <p:nvPr/>
        </p:nvSpPr>
        <p:spPr>
          <a:xfrm>
            <a:off x="8128000" y="3901361"/>
            <a:ext cx="1692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8128000" y="5105362"/>
            <a:ext cx="1692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cxnSp>
        <p:nvCxnSpPr>
          <p:cNvPr id="24" name="Conector recto de flecha 23"/>
          <p:cNvCxnSpPr>
            <a:stCxn id="17" idx="3"/>
          </p:cNvCxnSpPr>
          <p:nvPr/>
        </p:nvCxnSpPr>
        <p:spPr>
          <a:xfrm flipV="1">
            <a:off x="9956800" y="2888318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9952196" y="4120445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9947707" y="5352571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/>
          <p:cNvSpPr/>
          <p:nvPr/>
        </p:nvSpPr>
        <p:spPr>
          <a:xfrm>
            <a:off x="10852539" y="2676659"/>
            <a:ext cx="134233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UIButton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29" name="Rectangle 2"/>
          <p:cNvSpPr/>
          <p:nvPr/>
        </p:nvSpPr>
        <p:spPr>
          <a:xfrm>
            <a:off x="10849666" y="3945810"/>
            <a:ext cx="134233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Button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0" name="Rectangle 2"/>
          <p:cNvSpPr/>
          <p:nvPr/>
        </p:nvSpPr>
        <p:spPr>
          <a:xfrm>
            <a:off x="10849665" y="5165535"/>
            <a:ext cx="134233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Button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7883202" y="2585194"/>
            <a:ext cx="2080684" cy="64525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32" name="Rectangle 2"/>
          <p:cNvSpPr/>
          <p:nvPr/>
        </p:nvSpPr>
        <p:spPr>
          <a:xfrm>
            <a:off x="7951377" y="2697485"/>
            <a:ext cx="2046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MyButtonRenderer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33" name="Rectangle 2"/>
          <p:cNvSpPr/>
          <p:nvPr/>
        </p:nvSpPr>
        <p:spPr>
          <a:xfrm>
            <a:off x="10766175" y="2320493"/>
            <a:ext cx="1340452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UIImage</a:t>
            </a: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86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 animBg="1"/>
      <p:bldP spid="14" grpId="0"/>
      <p:bldP spid="17" grpId="0" animBg="1"/>
      <p:bldP spid="19" grpId="0" animBg="1"/>
      <p:bldP spid="20" grpId="0" animBg="1"/>
      <p:bldP spid="21" grpId="0"/>
      <p:bldP spid="22" grpId="0"/>
      <p:bldP spid="23" grpId="0"/>
      <p:bldP spid="28" grpId="0"/>
      <p:bldP spid="29" grpId="0"/>
      <p:bldP spid="30" grpId="0"/>
      <p:bldP spid="31" grpId="0" animBg="1"/>
      <p:bldP spid="3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447449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(Títulos)"/>
              </a:rPr>
              <a:t>CREANDO NUEVOS </a:t>
            </a:r>
            <a:r>
              <a:rPr lang="en-US" dirty="0" smtClean="0">
                <a:solidFill>
                  <a:schemeClr val="accent1"/>
                </a:solidFill>
                <a:latin typeface="Segoe UI (Títulos)"/>
              </a:rPr>
              <a:t>CONTROLES &amp; RENDERERS</a:t>
            </a:r>
            <a:endParaRPr lang="en-US" dirty="0">
              <a:solidFill>
                <a:schemeClr val="accent1"/>
              </a:solidFill>
              <a:latin typeface="Segoe UI (Títulos)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06400" y="855747"/>
            <a:ext cx="10786097" cy="40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Pasos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endParaRPr lang="en-US" dirty="0"/>
          </a:p>
        </p:txBody>
      </p:sp>
      <p:sp>
        <p:nvSpPr>
          <p:cNvPr id="6" name="Rectangle 2"/>
          <p:cNvSpPr/>
          <p:nvPr/>
        </p:nvSpPr>
        <p:spPr>
          <a:xfrm>
            <a:off x="406401" y="1528886"/>
            <a:ext cx="1117600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Siempre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tendremos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667" b="1" dirty="0">
                <a:solidFill>
                  <a:srgbClr val="595959"/>
                </a:solidFill>
                <a:latin typeface="Helvetica Light"/>
                <a:cs typeface="Helvetica Light"/>
              </a:rPr>
              <a:t>DOS PARTES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: El </a:t>
            </a:r>
            <a:r>
              <a:rPr lang="en-US" sz="2667" dirty="0" err="1">
                <a:solidFill>
                  <a:srgbClr val="595959"/>
                </a:solidFill>
                <a:latin typeface="Helvetica Light"/>
                <a:cs typeface="Helvetica Light"/>
              </a:rPr>
              <a:t>Elemento</a:t>
            </a:r>
            <a:r>
              <a:rPr lang="en-US" sz="2667" dirty="0">
                <a:solidFill>
                  <a:srgbClr val="595959"/>
                </a:solidFill>
                <a:latin typeface="Helvetica Light"/>
                <a:cs typeface="Helvetica Light"/>
              </a:rPr>
              <a:t> y el Renderer</a:t>
            </a: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914400" y="3714273"/>
            <a:ext cx="1727200" cy="17272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8" name="Rectangle 2"/>
          <p:cNvSpPr/>
          <p:nvPr/>
        </p:nvSpPr>
        <p:spPr>
          <a:xfrm>
            <a:off x="508000" y="2956085"/>
            <a:ext cx="2946400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Element describe la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apariencia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del control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1145074" y="3835400"/>
            <a:ext cx="1265853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67" dirty="0">
                <a:solidFill>
                  <a:schemeClr val="bg1"/>
                </a:solidFill>
                <a:latin typeface="Helvetica Light"/>
                <a:cs typeface="Helvetica Light"/>
              </a:rPr>
              <a:t>Button</a:t>
            </a:r>
            <a:endParaRPr lang="en-US" sz="1467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1016001" y="4241801"/>
            <a:ext cx="152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 Light"/>
                <a:cs typeface="Helvetica Light"/>
              </a:rPr>
              <a:t>Text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elvetica Light"/>
                <a:cs typeface="Helvetica Light"/>
              </a:rPr>
              <a:t>TextColor</a:t>
            </a:r>
            <a:endParaRPr lang="en-US" sz="12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r>
              <a:rPr lang="en-US" sz="1200" dirty="0">
                <a:solidFill>
                  <a:schemeClr val="bg1"/>
                </a:solidFill>
                <a:latin typeface="Helvetica Light"/>
                <a:cs typeface="Helvetica Light"/>
              </a:rPr>
              <a:t>…</a:t>
            </a:r>
            <a:endParaRPr lang="en-US" sz="12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1016001" y="4184213"/>
            <a:ext cx="15239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echa derecha 11"/>
          <p:cNvSpPr/>
          <p:nvPr/>
        </p:nvSpPr>
        <p:spPr>
          <a:xfrm>
            <a:off x="3048000" y="3884646"/>
            <a:ext cx="3454400" cy="44588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4" name="Rectangle 2"/>
          <p:cNvSpPr/>
          <p:nvPr/>
        </p:nvSpPr>
        <p:spPr>
          <a:xfrm>
            <a:off x="3302000" y="4330527"/>
            <a:ext cx="2946400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Renderer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crea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visualización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específica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para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467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31" y="2472055"/>
            <a:ext cx="919085" cy="91908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32" y="3660902"/>
            <a:ext cx="919085" cy="91908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01" y="4849747"/>
            <a:ext cx="921600" cy="92160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7876117" y="2580544"/>
            <a:ext cx="2080684" cy="6452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9" name="Rectángulo 18"/>
          <p:cNvSpPr/>
          <p:nvPr/>
        </p:nvSpPr>
        <p:spPr>
          <a:xfrm>
            <a:off x="7876115" y="3788338"/>
            <a:ext cx="2080684" cy="6452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20" name="Rectángulo 19"/>
          <p:cNvSpPr/>
          <p:nvPr/>
        </p:nvSpPr>
        <p:spPr>
          <a:xfrm>
            <a:off x="7871513" y="5017314"/>
            <a:ext cx="2080684" cy="6452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21" name="Rectangle 2"/>
          <p:cNvSpPr/>
          <p:nvPr/>
        </p:nvSpPr>
        <p:spPr>
          <a:xfrm>
            <a:off x="8069995" y="2683134"/>
            <a:ext cx="1692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2" name="Rectangle 2"/>
          <p:cNvSpPr/>
          <p:nvPr/>
        </p:nvSpPr>
        <p:spPr>
          <a:xfrm>
            <a:off x="8128000" y="3901361"/>
            <a:ext cx="1692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8128000" y="5105362"/>
            <a:ext cx="1692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cxnSp>
        <p:nvCxnSpPr>
          <p:cNvPr id="24" name="Conector recto de flecha 23"/>
          <p:cNvCxnSpPr>
            <a:stCxn id="17" idx="3"/>
          </p:cNvCxnSpPr>
          <p:nvPr/>
        </p:nvCxnSpPr>
        <p:spPr>
          <a:xfrm flipV="1">
            <a:off x="9956800" y="2888318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9952196" y="4120445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9947707" y="5352571"/>
            <a:ext cx="914400" cy="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/>
          <p:nvPr/>
        </p:nvSpPr>
        <p:spPr>
          <a:xfrm>
            <a:off x="10849666" y="3945810"/>
            <a:ext cx="134233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Button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0" name="Rectangle 2"/>
          <p:cNvSpPr/>
          <p:nvPr/>
        </p:nvSpPr>
        <p:spPr>
          <a:xfrm>
            <a:off x="10849665" y="5165535"/>
            <a:ext cx="1342335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rgbClr val="595959"/>
                </a:solidFill>
                <a:latin typeface="Helvetica Light"/>
                <a:cs typeface="Helvetica Light"/>
              </a:rPr>
              <a:t>Button</a:t>
            </a:r>
            <a:endParaRPr lang="en-US" sz="14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7883202" y="2585194"/>
            <a:ext cx="2080684" cy="64525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32" name="Rectangle 2"/>
          <p:cNvSpPr/>
          <p:nvPr/>
        </p:nvSpPr>
        <p:spPr>
          <a:xfrm>
            <a:off x="7951377" y="2697485"/>
            <a:ext cx="2046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Helvetica Light"/>
                <a:cs typeface="Helvetica Light"/>
              </a:rPr>
              <a:t>MyButtonRenderer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33" name="Rectangle 2"/>
          <p:cNvSpPr/>
          <p:nvPr/>
        </p:nvSpPr>
        <p:spPr>
          <a:xfrm>
            <a:off x="10849665" y="2612390"/>
            <a:ext cx="1340452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UIImage</a:t>
            </a: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84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8" grpId="0"/>
      <p:bldP spid="9" grpId="0"/>
      <p:bldP spid="10" grpId="0"/>
      <p:bldP spid="12" grpId="0" animBg="1"/>
      <p:bldP spid="14" grpId="0"/>
      <p:bldP spid="17" grpId="0" animBg="1"/>
      <p:bldP spid="19" grpId="0" animBg="1"/>
      <p:bldP spid="20" grpId="0" animBg="1"/>
      <p:bldP spid="21" grpId="0"/>
      <p:bldP spid="22" grpId="0"/>
      <p:bldP spid="23" grpId="0"/>
      <p:bldP spid="29" grpId="0"/>
      <p:bldP spid="30" grpId="0"/>
      <p:bldP spid="31" grpId="0" animBg="1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Segoe UI (Títulos)"/>
              </a:rPr>
              <a:t>¿CUÁNDO NECESITAMOS UN </a:t>
            </a:r>
            <a:r>
              <a:rPr lang="en-US" sz="3200" dirty="0" smtClean="0">
                <a:solidFill>
                  <a:schemeClr val="accent1"/>
                </a:solidFill>
                <a:latin typeface="Segoe UI (Títulos)"/>
              </a:rPr>
              <a:t>CUSTOM RENDERER?</a:t>
            </a:r>
            <a:endParaRPr lang="en-US" sz="3200" dirty="0">
              <a:solidFill>
                <a:schemeClr val="accent1"/>
              </a:solidFill>
              <a:latin typeface="Segoe UI (Títulos)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Tenemos</a:t>
            </a:r>
            <a:r>
              <a:rPr lang="en-US" sz="1867" dirty="0"/>
              <a:t> dos </a:t>
            </a:r>
            <a:r>
              <a:rPr lang="en-US" sz="1867" dirty="0" err="1"/>
              <a:t>situaciones</a:t>
            </a:r>
            <a:r>
              <a:rPr lang="en-US" sz="1867" dirty="0"/>
              <a:t> </a:t>
            </a:r>
            <a:r>
              <a:rPr lang="en-US" sz="1867" dirty="0" err="1"/>
              <a:t>típicas</a:t>
            </a:r>
            <a:endParaRPr lang="en-US" sz="1867" dirty="0"/>
          </a:p>
        </p:txBody>
      </p:sp>
      <p:sp>
        <p:nvSpPr>
          <p:cNvPr id="2" name="Rectángulo 1"/>
          <p:cNvSpPr/>
          <p:nvPr/>
        </p:nvSpPr>
        <p:spPr>
          <a:xfrm>
            <a:off x="2235200" y="1757485"/>
            <a:ext cx="3556000" cy="40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9" name="Rectángulo 8"/>
          <p:cNvSpPr/>
          <p:nvPr/>
        </p:nvSpPr>
        <p:spPr>
          <a:xfrm>
            <a:off x="6400800" y="1757485"/>
            <a:ext cx="3556000" cy="406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0" name="Rectángulo 9"/>
          <p:cNvSpPr/>
          <p:nvPr/>
        </p:nvSpPr>
        <p:spPr>
          <a:xfrm>
            <a:off x="2235200" y="1746600"/>
            <a:ext cx="3556000" cy="6555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1" name="Rectángulo 10"/>
          <p:cNvSpPr/>
          <p:nvPr/>
        </p:nvSpPr>
        <p:spPr>
          <a:xfrm>
            <a:off x="6400800" y="1757485"/>
            <a:ext cx="3556000" cy="655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336801" y="1882043"/>
            <a:ext cx="3251200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>
                <a:solidFill>
                  <a:schemeClr val="bg1"/>
                </a:solidFill>
              </a:rPr>
              <a:t>Controles</a:t>
            </a:r>
            <a:r>
              <a:rPr lang="en-US" sz="1867" dirty="0">
                <a:solidFill>
                  <a:schemeClr val="bg1"/>
                </a:solidFill>
              </a:rPr>
              <a:t> </a:t>
            </a:r>
            <a:r>
              <a:rPr lang="en-US" sz="1867" dirty="0" err="1">
                <a:solidFill>
                  <a:schemeClr val="bg1"/>
                </a:solidFill>
              </a:rPr>
              <a:t>personales</a:t>
            </a:r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387600" y="2641709"/>
            <a:ext cx="3251200" cy="1904891"/>
          </a:xfrm>
          <a:prstGeom prst="rect">
            <a:avLst/>
          </a:prstGeom>
        </p:spPr>
        <p:txBody>
          <a:bodyPr/>
          <a:lstStyle/>
          <a:p>
            <a:r>
              <a:rPr lang="en-US" sz="1867" dirty="0">
                <a:solidFill>
                  <a:schemeClr val="bg1"/>
                </a:solidFill>
              </a:rPr>
              <a:t>Calendar</a:t>
            </a:r>
          </a:p>
          <a:p>
            <a:r>
              <a:rPr lang="en-US" sz="1867" dirty="0">
                <a:solidFill>
                  <a:schemeClr val="bg1"/>
                </a:solidFill>
              </a:rPr>
              <a:t>Accordion</a:t>
            </a:r>
          </a:p>
          <a:p>
            <a:r>
              <a:rPr lang="en-US" sz="1867" dirty="0">
                <a:solidFill>
                  <a:schemeClr val="bg1"/>
                </a:solidFill>
              </a:rPr>
              <a:t>Chart</a:t>
            </a:r>
          </a:p>
          <a:p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553200" y="1912257"/>
            <a:ext cx="3251200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>
                <a:solidFill>
                  <a:schemeClr val="bg1"/>
                </a:solidFill>
              </a:rPr>
              <a:t>Rendering </a:t>
            </a:r>
            <a:r>
              <a:rPr lang="en-US" sz="1867" dirty="0" err="1">
                <a:solidFill>
                  <a:schemeClr val="bg1"/>
                </a:solidFill>
              </a:rPr>
              <a:t>personalizado</a:t>
            </a:r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561493" y="2593281"/>
            <a:ext cx="3251200" cy="1904891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>
                <a:solidFill>
                  <a:schemeClr val="bg1"/>
                </a:solidFill>
              </a:rPr>
              <a:t>Decoraciones</a:t>
            </a:r>
            <a:r>
              <a:rPr lang="en-US" sz="1867" dirty="0">
                <a:solidFill>
                  <a:schemeClr val="bg1"/>
                </a:solidFill>
              </a:rPr>
              <a:t> de </a:t>
            </a:r>
            <a:r>
              <a:rPr lang="en-US" sz="1867" dirty="0" err="1">
                <a:solidFill>
                  <a:schemeClr val="bg1"/>
                </a:solidFill>
              </a:rPr>
              <a:t>texto</a:t>
            </a:r>
            <a:endParaRPr lang="en-US" sz="1867" dirty="0">
              <a:solidFill>
                <a:schemeClr val="bg1"/>
              </a:solidFill>
            </a:endParaRPr>
          </a:p>
          <a:p>
            <a:r>
              <a:rPr lang="en-US" sz="1867" dirty="0" err="1">
                <a:solidFill>
                  <a:schemeClr val="bg1"/>
                </a:solidFill>
              </a:rPr>
              <a:t>Bordes</a:t>
            </a:r>
            <a:endParaRPr lang="en-US" sz="1867" dirty="0">
              <a:solidFill>
                <a:schemeClr val="bg1"/>
              </a:solidFill>
            </a:endParaRPr>
          </a:p>
          <a:p>
            <a:r>
              <a:rPr lang="en-US" sz="1867" dirty="0" err="1">
                <a:solidFill>
                  <a:schemeClr val="bg1"/>
                </a:solidFill>
              </a:rPr>
              <a:t>Sombras</a:t>
            </a:r>
            <a:endParaRPr lang="en-US" sz="1867" dirty="0">
              <a:solidFill>
                <a:schemeClr val="bg1"/>
              </a:solidFill>
            </a:endParaRPr>
          </a:p>
          <a:p>
            <a:r>
              <a:rPr lang="en-US" sz="1867" dirty="0" err="1">
                <a:solidFill>
                  <a:schemeClr val="bg1"/>
                </a:solidFill>
              </a:rPr>
              <a:t>Elementos</a:t>
            </a:r>
            <a:r>
              <a:rPr lang="en-US" sz="1867" dirty="0">
                <a:solidFill>
                  <a:schemeClr val="bg1"/>
                </a:solidFill>
              </a:rPr>
              <a:t> </a:t>
            </a:r>
            <a:r>
              <a:rPr lang="en-US" sz="1867" dirty="0" err="1">
                <a:solidFill>
                  <a:schemeClr val="bg1"/>
                </a:solidFill>
              </a:rPr>
              <a:t>específicos</a:t>
            </a:r>
            <a:r>
              <a:rPr lang="en-US" sz="1867" dirty="0">
                <a:solidFill>
                  <a:schemeClr val="bg1"/>
                </a:solidFill>
              </a:rPr>
              <a:t> de la </a:t>
            </a:r>
            <a:r>
              <a:rPr lang="en-US" sz="1867" dirty="0" err="1">
                <a:solidFill>
                  <a:schemeClr val="bg1"/>
                </a:solidFill>
              </a:rPr>
              <a:t>plataforma</a:t>
            </a:r>
            <a:endParaRPr lang="en-US" sz="18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build="p"/>
      <p:bldP spid="13" grpId="0" build="p"/>
      <p:bldP spid="14" grpId="0" build="p"/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 err="1" smtClean="0"/>
              <a:t>Preguntas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frecuentes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6"/>
          <p:cNvSpPr/>
          <p:nvPr/>
        </p:nvSpPr>
        <p:spPr bwMode="auto">
          <a:xfrm>
            <a:off x="0" y="1137804"/>
            <a:ext cx="12192000" cy="572019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8" rIns="0" bIns="34978" numCol="1" rtlCol="0" anchor="ctr" anchorCtr="0" compatLnSpc="1">
            <a:prstTxWarp prst="textNoShape">
              <a:avLst/>
            </a:prstTxWarp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31" y="974785"/>
            <a:ext cx="5883214" cy="5883214"/>
          </a:xfrm>
          <a:prstGeom prst="rect">
            <a:avLst/>
          </a:prstGeom>
        </p:spPr>
      </p:pic>
      <p:sp>
        <p:nvSpPr>
          <p:cNvPr id="37" name="Llamada rectangular 36"/>
          <p:cNvSpPr/>
          <p:nvPr/>
        </p:nvSpPr>
        <p:spPr>
          <a:xfrm>
            <a:off x="264352" y="1273568"/>
            <a:ext cx="7195227" cy="762000"/>
          </a:xfrm>
          <a:prstGeom prst="wedgeRectCallout">
            <a:avLst>
              <a:gd name="adj1" fmla="val 54771"/>
              <a:gd name="adj2" fmla="val 2179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Llamada rectangular 70"/>
          <p:cNvSpPr/>
          <p:nvPr/>
        </p:nvSpPr>
        <p:spPr>
          <a:xfrm>
            <a:off x="264352" y="2065887"/>
            <a:ext cx="7195227" cy="762000"/>
          </a:xfrm>
          <a:prstGeom prst="wedgeRectCallout">
            <a:avLst>
              <a:gd name="adj1" fmla="val 54771"/>
              <a:gd name="adj2" fmla="val 2179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2" name="Llamada rectangular 71"/>
          <p:cNvSpPr/>
          <p:nvPr/>
        </p:nvSpPr>
        <p:spPr>
          <a:xfrm>
            <a:off x="264352" y="2858206"/>
            <a:ext cx="7195228" cy="762000"/>
          </a:xfrm>
          <a:prstGeom prst="wedgeRectCallout">
            <a:avLst>
              <a:gd name="adj1" fmla="val 54771"/>
              <a:gd name="adj2" fmla="val 2179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3" name="Llamada rectangular 72"/>
          <p:cNvSpPr/>
          <p:nvPr/>
        </p:nvSpPr>
        <p:spPr>
          <a:xfrm>
            <a:off x="264350" y="3650525"/>
            <a:ext cx="7195229" cy="762000"/>
          </a:xfrm>
          <a:prstGeom prst="wedgeRectCallout">
            <a:avLst>
              <a:gd name="adj1" fmla="val 54771"/>
              <a:gd name="adj2" fmla="val 2179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76155" y="1273568"/>
            <a:ext cx="7712813" cy="7620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¿</a:t>
            </a:r>
            <a:r>
              <a:rPr lang="en-US" sz="1800" dirty="0" err="1" smtClean="0">
                <a:solidFill>
                  <a:schemeClr val="bg1"/>
                </a:solidFill>
              </a:rPr>
              <a:t>Puedo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utilizar</a:t>
            </a:r>
            <a:r>
              <a:rPr lang="en-US" sz="1800" dirty="0" smtClean="0">
                <a:solidFill>
                  <a:schemeClr val="bg1"/>
                </a:solidFill>
              </a:rPr>
              <a:t> APIs </a:t>
            </a:r>
            <a:r>
              <a:rPr lang="en-US" sz="1800" dirty="0" err="1" smtClean="0">
                <a:solidFill>
                  <a:schemeClr val="bg1"/>
                </a:solidFill>
              </a:rPr>
              <a:t>específicas</a:t>
            </a:r>
            <a:r>
              <a:rPr lang="en-US" sz="1800" dirty="0" smtClean="0">
                <a:solidFill>
                  <a:schemeClr val="bg1"/>
                </a:solidFill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</a:rPr>
              <a:t>una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plataforma</a:t>
            </a:r>
            <a:r>
              <a:rPr lang="en-US" sz="1800" dirty="0" smtClean="0">
                <a:solidFill>
                  <a:schemeClr val="bg1"/>
                </a:solidFill>
              </a:rPr>
              <a:t> en </a:t>
            </a:r>
            <a:r>
              <a:rPr lang="en-US" sz="1800" dirty="0" err="1" smtClean="0">
                <a:solidFill>
                  <a:schemeClr val="bg1"/>
                </a:solidFill>
              </a:rPr>
              <a:t>concreto</a:t>
            </a:r>
            <a:r>
              <a:rPr lang="en-US" sz="1800" dirty="0" smtClean="0">
                <a:solidFill>
                  <a:schemeClr val="bg1"/>
                </a:solidFill>
              </a:rPr>
              <a:t>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5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64350" y="2070985"/>
            <a:ext cx="7195229" cy="7620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¿</a:t>
            </a:r>
            <a:r>
              <a:rPr lang="en-US" sz="1800" dirty="0" err="1" smtClean="0">
                <a:solidFill>
                  <a:schemeClr val="bg1"/>
                </a:solidFill>
              </a:rPr>
              <a:t>Puedo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personalizar</a:t>
            </a:r>
            <a:r>
              <a:rPr lang="en-US" sz="1800" dirty="0" smtClean="0">
                <a:solidFill>
                  <a:schemeClr val="bg1"/>
                </a:solidFill>
              </a:rPr>
              <a:t> la </a:t>
            </a:r>
            <a:r>
              <a:rPr lang="en-US" sz="1800" dirty="0" err="1" smtClean="0">
                <a:solidFill>
                  <a:schemeClr val="bg1"/>
                </a:solidFill>
              </a:rPr>
              <a:t>apariencia</a:t>
            </a:r>
            <a:r>
              <a:rPr lang="en-US" sz="1800" dirty="0" smtClean="0">
                <a:solidFill>
                  <a:schemeClr val="bg1"/>
                </a:solidFill>
              </a:rPr>
              <a:t> o el </a:t>
            </a:r>
            <a:r>
              <a:rPr lang="en-US" sz="1800" dirty="0" err="1" smtClean="0">
                <a:solidFill>
                  <a:schemeClr val="bg1"/>
                </a:solidFill>
              </a:rPr>
              <a:t>comportamiento</a:t>
            </a:r>
            <a:r>
              <a:rPr lang="en-US" sz="1800" dirty="0" smtClean="0">
                <a:solidFill>
                  <a:schemeClr val="bg1"/>
                </a:solidFill>
              </a:rPr>
              <a:t> de un control </a:t>
            </a:r>
            <a:r>
              <a:rPr lang="en-US" sz="1800" dirty="0" err="1" smtClean="0">
                <a:solidFill>
                  <a:schemeClr val="bg1"/>
                </a:solidFill>
              </a:rPr>
              <a:t>existente</a:t>
            </a:r>
            <a:r>
              <a:rPr lang="en-US" sz="1800" dirty="0" smtClean="0">
                <a:solidFill>
                  <a:schemeClr val="bg1"/>
                </a:solidFill>
              </a:rPr>
              <a:t>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6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76154" y="2860755"/>
            <a:ext cx="7184234" cy="7620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¿</a:t>
            </a:r>
            <a:r>
              <a:rPr lang="en-US" sz="1800" dirty="0" err="1" smtClean="0">
                <a:solidFill>
                  <a:schemeClr val="bg1"/>
                </a:solidFill>
              </a:rPr>
              <a:t>Puedo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utilizar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controles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nativos</a:t>
            </a:r>
            <a:r>
              <a:rPr lang="en-US" sz="1800" dirty="0" smtClean="0">
                <a:solidFill>
                  <a:schemeClr val="bg1"/>
                </a:solidFill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</a:rPr>
              <a:t>cada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plataforma</a:t>
            </a:r>
            <a:r>
              <a:rPr lang="en-US" sz="1800" dirty="0" smtClean="0">
                <a:solidFill>
                  <a:schemeClr val="bg1"/>
                </a:solidFill>
              </a:rPr>
              <a:t> con </a:t>
            </a:r>
            <a:r>
              <a:rPr lang="en-US" sz="1800" dirty="0" err="1" smtClean="0">
                <a:solidFill>
                  <a:schemeClr val="bg1"/>
                </a:solidFill>
              </a:rPr>
              <a:t>Xamarin.Forms</a:t>
            </a:r>
            <a:r>
              <a:rPr lang="en-US" sz="1800" dirty="0" smtClean="0">
                <a:solidFill>
                  <a:schemeClr val="bg1"/>
                </a:solidFill>
              </a:rPr>
              <a:t>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7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64350" y="3634426"/>
            <a:ext cx="7195230" cy="7620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¿</a:t>
            </a:r>
            <a:r>
              <a:rPr lang="en-US" sz="1800" dirty="0" err="1" smtClean="0">
                <a:solidFill>
                  <a:schemeClr val="bg1"/>
                </a:solidFill>
              </a:rPr>
              <a:t>Puedo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personalizar</a:t>
            </a:r>
            <a:r>
              <a:rPr lang="en-US" sz="1800" dirty="0" smtClean="0">
                <a:solidFill>
                  <a:schemeClr val="bg1"/>
                </a:solidFill>
              </a:rPr>
              <a:t> la </a:t>
            </a:r>
            <a:r>
              <a:rPr lang="en-US" sz="1800" dirty="0" err="1" smtClean="0">
                <a:solidFill>
                  <a:schemeClr val="bg1"/>
                </a:solidFill>
              </a:rPr>
              <a:t>apariencia</a:t>
            </a:r>
            <a:r>
              <a:rPr lang="en-US" sz="1800" dirty="0" smtClean="0">
                <a:solidFill>
                  <a:schemeClr val="bg1"/>
                </a:solidFill>
              </a:rPr>
              <a:t> o el </a:t>
            </a:r>
            <a:r>
              <a:rPr lang="en-US" sz="1800" dirty="0" err="1" smtClean="0">
                <a:solidFill>
                  <a:schemeClr val="bg1"/>
                </a:solidFill>
              </a:rPr>
              <a:t>comportamiento</a:t>
            </a:r>
            <a:r>
              <a:rPr lang="en-US" sz="1800" dirty="0" smtClean="0">
                <a:solidFill>
                  <a:schemeClr val="bg1"/>
                </a:solidFill>
              </a:rPr>
              <a:t> de un </a:t>
            </a:r>
            <a:r>
              <a:rPr lang="en-US" sz="1800" dirty="0" err="1" smtClean="0">
                <a:solidFill>
                  <a:schemeClr val="bg1"/>
                </a:solidFill>
              </a:rPr>
              <a:t>tipo</a:t>
            </a:r>
            <a:r>
              <a:rPr lang="en-US" sz="1800" dirty="0" smtClean="0">
                <a:solidFill>
                  <a:schemeClr val="bg1"/>
                </a:solidFill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</a:rPr>
              <a:t>página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existente</a:t>
            </a:r>
            <a:r>
              <a:rPr lang="en-US" sz="1800" dirty="0" smtClean="0">
                <a:solidFill>
                  <a:schemeClr val="bg1"/>
                </a:solidFill>
              </a:rPr>
              <a:t>?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1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1" grpId="0" animBg="1"/>
      <p:bldP spid="72" grpId="0" animBg="1"/>
      <p:bldP spid="73" grpId="0" animBg="1"/>
      <p:bldP spid="74" grpId="0" build="p"/>
      <p:bldP spid="75" grpId="0" build="p"/>
      <p:bldP spid="76" grpId="0" build="p"/>
      <p:bldP spid="7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NUEVOS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CONTROLES &amp; RENDERERS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1º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la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definición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en el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proyecto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Shared/PCL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2144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 class </a:t>
            </a:r>
            <a:r>
              <a:rPr lang="en-US" sz="26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RoundedBoxView</a:t>
            </a:r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6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BoxView</a:t>
            </a:r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6908800" y="3225800"/>
            <a:ext cx="101600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/>
          <p:nvPr/>
        </p:nvSpPr>
        <p:spPr>
          <a:xfrm>
            <a:off x="6807201" y="4410908"/>
            <a:ext cx="49948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BoxView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es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vista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existente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que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estamos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extendiendo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.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Podríamos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utilizer View y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totalmente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Helvetica Light"/>
                <a:cs typeface="Helvetica Light"/>
              </a:rPr>
              <a:t>nueva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71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NUEVOS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CONTROLES &amp; RENDERERS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2º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Añadir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propiedades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a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nuestra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definición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3046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BindableProperty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CornerRadiusProperty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BindableProperty.Create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RoundedBoxView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double&gt;(p =&gt;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p.CornerRadius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0);</a:t>
            </a:r>
          </a:p>
          <a:p>
            <a:endParaRPr lang="en-US" sz="2133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CornerRadius</a:t>
            </a:r>
            <a:endParaRPr lang="en-US" sz="2133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133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(double)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base.GetValue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CornerRadiusProperty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set {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base.SetValue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CornerRadiusProperty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value); }</a:t>
            </a:r>
          </a:p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133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NUEVOS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CONTROLES &amp; RENDERERS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3º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un renderer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por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1733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RoundedBoxViewRenderer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ViewRenderer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RoundedBoxView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UIView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2133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133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9448800" y="31242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/>
          <p:nvPr/>
        </p:nvSpPr>
        <p:spPr>
          <a:xfrm>
            <a:off x="8026400" y="4498936"/>
            <a:ext cx="3860800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595959"/>
                </a:solidFill>
                <a:latin typeface="Helvetica Light"/>
                <a:cs typeface="Helvetica Light"/>
              </a:rPr>
              <a:t>Define el control </a:t>
            </a:r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que</a:t>
            </a:r>
            <a:r>
              <a:rPr lang="en-US" sz="2133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estamos</a:t>
            </a:r>
            <a:r>
              <a:rPr lang="en-US" sz="2133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renderizando</a:t>
            </a: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62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NUEVOS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CONTROLES &amp; RENDERERS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3º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Implementar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un renderer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por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01013" y="2108200"/>
            <a:ext cx="10802595" cy="4114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 void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OnElementChanged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ElementChangedEventArgs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RoundedBoxView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e)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base.OnElementChanged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rbv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e.NewElement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 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rbv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shadowView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UIView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_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childView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UIView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…</a:t>
            </a: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SetNativeControl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67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shadowView</a:t>
            </a:r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67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67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19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NUEVOS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CONTROLES &amp; RENDERERS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5"/>
            <a:ext cx="10481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4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Registro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librería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por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[assembly: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ExportRendererAttribute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RoundedBoxView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RoundedBoxViewRenderer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))]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657600" y="3569652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/>
          <p:nvPr/>
        </p:nvSpPr>
        <p:spPr>
          <a:xfrm>
            <a:off x="2336801" y="4838502"/>
            <a:ext cx="3005449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Nuestro</a:t>
            </a:r>
            <a:r>
              <a:rPr lang="en-US" sz="2133" dirty="0">
                <a:solidFill>
                  <a:srgbClr val="595959"/>
                </a:solidFill>
                <a:latin typeface="Helvetica Light"/>
                <a:cs typeface="Helvetica Light"/>
              </a:rPr>
              <a:t> custom render</a:t>
            </a: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8128000" y="3179801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/>
          <p:nvPr/>
        </p:nvSpPr>
        <p:spPr>
          <a:xfrm>
            <a:off x="6705600" y="4399002"/>
            <a:ext cx="3352800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Elemento</a:t>
            </a:r>
            <a:r>
              <a:rPr lang="en-US" sz="2133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4981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694703" y="426915"/>
            <a:ext cx="10802595" cy="6652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(Títulos)"/>
              </a:rPr>
              <a:t>CREANDO NUEVOS </a:t>
            </a:r>
            <a:r>
              <a:rPr lang="en-US" dirty="0">
                <a:solidFill>
                  <a:schemeClr val="accent1"/>
                </a:solidFill>
                <a:latin typeface="Segoe UI (Títulos)"/>
              </a:rPr>
              <a:t>CONTROLES &amp; RENDERERS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94704" y="889000"/>
            <a:ext cx="10786097" cy="406400"/>
          </a:xfrm>
          <a:prstGeom prst="rect">
            <a:avLst/>
          </a:prstGeom>
        </p:spPr>
        <p:txBody>
          <a:bodyPr/>
          <a:lstStyle/>
          <a:p>
            <a:r>
              <a:rPr lang="en-US" sz="1867" dirty="0" err="1"/>
              <a:t>Pasos</a:t>
            </a:r>
            <a:r>
              <a:rPr lang="en-US" sz="1867" dirty="0"/>
              <a:t> a </a:t>
            </a:r>
            <a:r>
              <a:rPr lang="en-US" sz="1867" dirty="0" err="1"/>
              <a:t>seguir</a:t>
            </a:r>
            <a:endParaRPr lang="en-US" sz="1867" dirty="0"/>
          </a:p>
        </p:txBody>
      </p:sp>
      <p:sp>
        <p:nvSpPr>
          <p:cNvPr id="5" name="Rectangle 2"/>
          <p:cNvSpPr/>
          <p:nvPr/>
        </p:nvSpPr>
        <p:spPr>
          <a:xfrm>
            <a:off x="694704" y="1528886"/>
            <a:ext cx="10481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5º Paso –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Utilizar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el </a:t>
            </a:r>
            <a:r>
              <a:rPr lang="en-US" sz="3200" dirty="0" err="1">
                <a:solidFill>
                  <a:srgbClr val="595959"/>
                </a:solidFill>
                <a:latin typeface="Helvetica Light"/>
                <a:cs typeface="Helvetica Light"/>
              </a:rPr>
              <a:t>nuevo</a:t>
            </a:r>
            <a:r>
              <a:rPr lang="en-US" sz="3200" dirty="0">
                <a:solidFill>
                  <a:srgbClr val="595959"/>
                </a:solidFill>
                <a:latin typeface="Helvetica Light"/>
                <a:cs typeface="Helvetica Light"/>
              </a:rPr>
              <a:t> Control.</a:t>
            </a:r>
            <a:endParaRPr lang="en-US" sz="3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01013" y="2789952"/>
            <a:ext cx="10802595" cy="2061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xmlns:custom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clr-namespace:dotnetspain2015.CustomControls;assembly=dotnetspain2015“</a:t>
            </a:r>
          </a:p>
          <a:p>
            <a:endParaRPr lang="en-US" sz="2133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custom:RoundedBoxView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x:Name="rbv"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WidthRequest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="200" 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HeightRequest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200“ Stroke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="Yellow"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StrokeThickness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 </a:t>
            </a:r>
            <a:r>
              <a:rPr lang="en-US" sz="2133" dirty="0" err="1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CornerRadius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20“ Color</a:t>
            </a:r>
            <a:r>
              <a:rPr lang="en-US" sz="2133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="Red" /&gt;</a:t>
            </a:r>
          </a:p>
        </p:txBody>
      </p:sp>
    </p:spTree>
    <p:extLst>
      <p:ext uri="{BB962C8B-B14F-4D97-AF65-F5344CB8AC3E}">
        <p14:creationId xmlns:p14="http://schemas.microsoft.com/office/powerpoint/2010/main" val="107196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Editar</a:t>
            </a:r>
            <a:r>
              <a:rPr lang="en-US" sz="6000" dirty="0" smtClean="0"/>
              <a:t> </a:t>
            </a:r>
            <a:r>
              <a:rPr lang="en-US" sz="6000" dirty="0" err="1" smtClean="0"/>
              <a:t>controles</a:t>
            </a:r>
            <a:r>
              <a:rPr lang="en-US" sz="6000" dirty="0" smtClean="0"/>
              <a:t>, </a:t>
            </a:r>
            <a:r>
              <a:rPr lang="en-US" sz="6000" dirty="0" err="1" smtClean="0"/>
              <a:t>crear</a:t>
            </a:r>
            <a:r>
              <a:rPr lang="en-US" sz="6000" dirty="0" smtClean="0"/>
              <a:t> </a:t>
            </a:r>
            <a:r>
              <a:rPr lang="en-US" sz="6000" dirty="0" err="1" smtClean="0"/>
              <a:t>nuevos</a:t>
            </a:r>
            <a:r>
              <a:rPr lang="en-US" sz="6000" dirty="0" smtClean="0"/>
              <a:t> </a:t>
            </a:r>
            <a:r>
              <a:rPr lang="en-US" sz="6000" dirty="0" err="1" smtClean="0"/>
              <a:t>controles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5524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9187" y="405855"/>
            <a:ext cx="11531542" cy="5170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Preguntas y respuestas.</a:t>
            </a:r>
            <a:endParaRPr lang="ru-RU" sz="3200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6178" y="1435385"/>
            <a:ext cx="11459569" cy="841652"/>
          </a:xfrm>
        </p:spPr>
        <p:txBody>
          <a:bodyPr/>
          <a:lstStyle/>
          <a:p>
            <a:r>
              <a:rPr lang="en-US" sz="3733" dirty="0"/>
              <a:t>¿</a:t>
            </a:r>
            <a:r>
              <a:rPr lang="en-US" sz="3733" dirty="0" err="1"/>
              <a:t>Dudas</a:t>
            </a:r>
            <a:r>
              <a:rPr lang="en-US" sz="3733" dirty="0"/>
              <a:t>?</a:t>
            </a:r>
            <a:endParaRPr lang="ru-RU" sz="3733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2174" y="2085041"/>
            <a:ext cx="11260075" cy="3071906"/>
          </a:xfrm>
          <a:prstGeom prst="rect">
            <a:avLst/>
          </a:prstGeom>
        </p:spPr>
        <p:txBody>
          <a:bodyPr vert="horz" lIns="121903" tIns="0" rIns="121903" bIns="60952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29" dirty="0">
                <a:solidFill>
                  <a:schemeClr val="accent1"/>
                </a:solidFill>
                <a:latin typeface="Aller" pitchFamily="2" charset="0"/>
              </a:rPr>
              <a:t>P</a:t>
            </a:r>
            <a:r>
              <a:rPr lang="en-US" sz="11731" dirty="0">
                <a:solidFill>
                  <a:schemeClr val="accent1"/>
                </a:solidFill>
                <a:latin typeface="Aller" pitchFamily="2" charset="0"/>
              </a:rPr>
              <a:t>&amp;</a:t>
            </a:r>
            <a:r>
              <a:rPr lang="en-US" sz="22129" dirty="0">
                <a:solidFill>
                  <a:schemeClr val="accent1"/>
                </a:solidFill>
                <a:latin typeface="Aller" pitchFamily="2" charset="0"/>
              </a:rPr>
              <a:t>R</a:t>
            </a:r>
            <a:endParaRPr lang="ru-RU" sz="2212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20342" y="736517"/>
            <a:ext cx="10751313" cy="109228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7200" dirty="0">
                <a:solidFill>
                  <a:schemeClr val="tx1"/>
                </a:solidFill>
              </a:rPr>
              <a:t>Extendiendo </a:t>
            </a:r>
            <a:r>
              <a:rPr lang="es-ES" sz="7200" dirty="0" err="1">
                <a:solidFill>
                  <a:schemeClr val="tx1"/>
                </a:solidFill>
              </a:rPr>
              <a:t>Xamarin.Forms</a:t>
            </a:r>
            <a:endParaRPr lang="es-ES" sz="7200" dirty="0">
              <a:solidFill>
                <a:schemeClr val="tx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720342" y="2770152"/>
            <a:ext cx="7608765" cy="78937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Javier Suárez Ruiz</a:t>
            </a:r>
            <a:endParaRPr lang="en-US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9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6"/>
          <p:cNvSpPr/>
          <p:nvPr/>
        </p:nvSpPr>
        <p:spPr bwMode="auto">
          <a:xfrm>
            <a:off x="0" y="1137804"/>
            <a:ext cx="12192000" cy="572019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8" rIns="0" bIns="34978" numCol="1" rtlCol="0" anchor="ctr" anchorCtr="0" compatLnSpc="1">
            <a:prstTxWarp prst="textNoShape">
              <a:avLst/>
            </a:prstTxWarp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58252" y="2116373"/>
            <a:ext cx="104754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Extender </a:t>
            </a:r>
            <a:r>
              <a:rPr lang="en-US" sz="3600" b="1" dirty="0" err="1">
                <a:latin typeface="+mj-lt"/>
              </a:rPr>
              <a:t>Xamarin.Forms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nos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permitirá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añadir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funcionalidad</a:t>
            </a:r>
            <a:r>
              <a:rPr lang="en-US" sz="3600" b="1" dirty="0">
                <a:latin typeface="+mj-lt"/>
              </a:rPr>
              <a:t>, </a:t>
            </a:r>
            <a:r>
              <a:rPr lang="en-US" sz="3600" b="1" dirty="0" err="1">
                <a:latin typeface="+mj-lt"/>
              </a:rPr>
              <a:t>controles</a:t>
            </a:r>
            <a:r>
              <a:rPr lang="en-US" sz="3600" b="1" dirty="0">
                <a:latin typeface="+mj-lt"/>
              </a:rPr>
              <a:t> y </a:t>
            </a:r>
            <a:r>
              <a:rPr lang="en-US" sz="3600" b="1" dirty="0" err="1">
                <a:latin typeface="+mj-lt"/>
              </a:rPr>
              <a:t>páginas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específicas</a:t>
            </a:r>
            <a:r>
              <a:rPr lang="en-US" sz="3600" b="1" dirty="0">
                <a:latin typeface="+mj-lt"/>
              </a:rPr>
              <a:t> para </a:t>
            </a:r>
            <a:r>
              <a:rPr lang="en-US" sz="3600" b="1" dirty="0" err="1">
                <a:latin typeface="+mj-lt"/>
              </a:rPr>
              <a:t>cada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plataforma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logrando</a:t>
            </a:r>
            <a:r>
              <a:rPr lang="en-US" sz="3600" b="1" dirty="0">
                <a:latin typeface="+mj-lt"/>
              </a:rPr>
              <a:t> que </a:t>
            </a:r>
            <a:r>
              <a:rPr lang="en-US" sz="3600" b="1" dirty="0" err="1">
                <a:latin typeface="+mj-lt"/>
              </a:rPr>
              <a:t>nuestras</a:t>
            </a:r>
            <a:r>
              <a:rPr lang="en-US" sz="3600" b="1" dirty="0">
                <a:latin typeface="+mj-lt"/>
              </a:rPr>
              <a:t> Apps se </a:t>
            </a:r>
            <a:r>
              <a:rPr lang="en-US" sz="3600" b="1" dirty="0" err="1">
                <a:latin typeface="+mj-lt"/>
              </a:rPr>
              <a:t>adapten</a:t>
            </a:r>
            <a:r>
              <a:rPr lang="en-US" sz="3600" b="1" dirty="0">
                <a:latin typeface="+mj-lt"/>
              </a:rPr>
              <a:t> a la </a:t>
            </a:r>
            <a:r>
              <a:rPr lang="en-US" sz="3600" b="1" dirty="0" err="1">
                <a:latin typeface="+mj-lt"/>
              </a:rPr>
              <a:t>perfección</a:t>
            </a:r>
            <a:r>
              <a:rPr lang="en-US" sz="3600" b="1" dirty="0">
                <a:latin typeface="+mj-lt"/>
              </a:rPr>
              <a:t> a las </a:t>
            </a:r>
            <a:r>
              <a:rPr lang="en-US" sz="3600" b="1" dirty="0" err="1">
                <a:latin typeface="+mj-lt"/>
              </a:rPr>
              <a:t>guías</a:t>
            </a:r>
            <a:r>
              <a:rPr lang="en-US" sz="3600" b="1" dirty="0">
                <a:latin typeface="+mj-lt"/>
              </a:rPr>
              <a:t> de </a:t>
            </a:r>
            <a:r>
              <a:rPr lang="en-US" sz="3600" b="1" dirty="0" err="1">
                <a:latin typeface="+mj-lt"/>
              </a:rPr>
              <a:t>estilo</a:t>
            </a:r>
            <a:r>
              <a:rPr lang="en-US" sz="3600" b="1" dirty="0">
                <a:latin typeface="+mj-lt"/>
              </a:rPr>
              <a:t> de </a:t>
            </a:r>
            <a:r>
              <a:rPr lang="en-US" sz="3600" b="1" dirty="0" err="1">
                <a:latin typeface="+mj-lt"/>
              </a:rPr>
              <a:t>cada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plataforma</a:t>
            </a:r>
            <a:r>
              <a:rPr lang="en-US" sz="3600" b="1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73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 smtClean="0"/>
              <a:t>Extender </a:t>
            </a:r>
            <a:r>
              <a:rPr lang="en-US" dirty="0" err="1" smtClean="0"/>
              <a:t>Xamarin.Forms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15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 smtClean="0"/>
              <a:t>Desarrollo con Xamarin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6"/>
          <p:cNvSpPr/>
          <p:nvPr/>
        </p:nvSpPr>
        <p:spPr bwMode="auto">
          <a:xfrm>
            <a:off x="0" y="1137804"/>
            <a:ext cx="12192000" cy="572019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8" rIns="0" bIns="34978" numCol="1" rtlCol="0" anchor="ctr" anchorCtr="0" compatLnSpc="1">
            <a:prstTxWarp prst="textNoShape">
              <a:avLst/>
            </a:prstTxWarp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13" name="Picture 9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85" y="1666816"/>
            <a:ext cx="5390147" cy="3590719"/>
          </a:xfrm>
          <a:prstGeom prst="rect">
            <a:avLst/>
          </a:prstGeom>
        </p:spPr>
      </p:pic>
      <p:sp>
        <p:nvSpPr>
          <p:cNvPr id="14" name="TextBox 26"/>
          <p:cNvSpPr txBox="1">
            <a:spLocks noChangeArrowheads="1"/>
          </p:cNvSpPr>
          <p:nvPr/>
        </p:nvSpPr>
        <p:spPr bwMode="auto">
          <a:xfrm>
            <a:off x="5945437" y="1666816"/>
            <a:ext cx="5709440" cy="395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La UI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espec</a:t>
            </a:r>
            <a:r>
              <a:rPr lang="es-E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í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fica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La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lógica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Aplicación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C# y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compartida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mediante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el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uso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PCLs o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proyectos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Shared.</a:t>
            </a: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70%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aprox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 De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código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compartido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  <a:endParaRPr lang="en-US" sz="28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24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 smtClean="0"/>
              <a:t>Xamarin y </a:t>
            </a:r>
            <a:r>
              <a:rPr lang="en-US" dirty="0" err="1" smtClean="0"/>
              <a:t>Xamarin.Forms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6"/>
          <p:cNvSpPr/>
          <p:nvPr/>
        </p:nvSpPr>
        <p:spPr bwMode="auto">
          <a:xfrm>
            <a:off x="0" y="1137804"/>
            <a:ext cx="12192000" cy="572019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8" rIns="0" bIns="34978" numCol="1" rtlCol="0" anchor="ctr" anchorCtr="0" compatLnSpc="1">
            <a:prstTxWarp prst="textNoShape">
              <a:avLst/>
            </a:prstTxWarp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6" name="Picture 9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517" y="2206791"/>
            <a:ext cx="5689725" cy="3790287"/>
          </a:xfrm>
          <a:prstGeom prst="rect">
            <a:avLst/>
          </a:prstGeom>
        </p:spPr>
      </p:pic>
      <p:sp>
        <p:nvSpPr>
          <p:cNvPr id="7" name="TextBox 26"/>
          <p:cNvSpPr txBox="1">
            <a:spLocks noChangeArrowheads="1"/>
          </p:cNvSpPr>
          <p:nvPr/>
        </p:nvSpPr>
        <p:spPr bwMode="auto">
          <a:xfrm>
            <a:off x="7001390" y="1479766"/>
            <a:ext cx="3996462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Con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1600" dirty="0">
                <a:solidFill>
                  <a:srgbClr val="595959"/>
                </a:solidFill>
                <a:latin typeface="Helvetica Light"/>
                <a:cs typeface="Helvetica Light"/>
              </a:rPr>
              <a:t>: </a:t>
            </a:r>
            <a:endParaRPr lang="en-US" sz="1600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Se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comparte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más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,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controles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compartidos</a:t>
            </a:r>
            <a:endParaRPr lang="en-US" sz="16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8" name="TextBox 31"/>
          <p:cNvSpPr txBox="1">
            <a:spLocks noChangeArrowheads="1"/>
          </p:cNvSpPr>
          <p:nvPr/>
        </p:nvSpPr>
        <p:spPr bwMode="auto">
          <a:xfrm>
            <a:off x="964148" y="1639809"/>
            <a:ext cx="3996462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El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enfoque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tradicional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</a:t>
            </a:r>
            <a:endParaRPr lang="en-US" sz="16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9" name="Picture 10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6032" y="2206792"/>
            <a:ext cx="5689724" cy="3790286"/>
          </a:xfrm>
          <a:prstGeom prst="rect">
            <a:avLst/>
          </a:prstGeom>
        </p:spPr>
      </p:pic>
      <p:sp>
        <p:nvSpPr>
          <p:cNvPr id="10" name="Rectangle 13"/>
          <p:cNvSpPr/>
          <p:nvPr/>
        </p:nvSpPr>
        <p:spPr>
          <a:xfrm>
            <a:off x="5877534" y="2863318"/>
            <a:ext cx="5688222" cy="890535"/>
          </a:xfrm>
          <a:prstGeom prst="rect">
            <a:avLst/>
          </a:prstGeom>
          <a:solidFill>
            <a:srgbClr val="216B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Light"/>
                <a:cs typeface="Helvetica Light"/>
              </a:rPr>
              <a:t>Shared UI Code</a:t>
            </a:r>
            <a:endParaRPr lang="en-US" sz="20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87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 err="1" smtClean="0"/>
              <a:t>Xamarin.Forms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6"/>
          <p:cNvSpPr/>
          <p:nvPr/>
        </p:nvSpPr>
        <p:spPr bwMode="auto">
          <a:xfrm>
            <a:off x="0" y="1137804"/>
            <a:ext cx="12192000" cy="572019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8" rIns="0" bIns="34978" numCol="1" rtlCol="0" anchor="ctr" anchorCtr="0" compatLnSpc="1">
            <a:prstTxWarp prst="textNoShape">
              <a:avLst/>
            </a:prstTxWarp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6" name="Picture 7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3904" y="962159"/>
            <a:ext cx="6189454" cy="4123188"/>
          </a:xfrm>
          <a:prstGeom prst="rect">
            <a:avLst/>
          </a:prstGeom>
        </p:spPr>
      </p:pic>
      <p:sp>
        <p:nvSpPr>
          <p:cNvPr id="7" name="Rectangle 2"/>
          <p:cNvSpPr/>
          <p:nvPr/>
        </p:nvSpPr>
        <p:spPr>
          <a:xfrm>
            <a:off x="297325" y="1137804"/>
            <a:ext cx="5106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Permite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facilmente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y con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rapidez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interfaces de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usuario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nativas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compartidas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Los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elementos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son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mapeados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elementos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nativos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y behaviors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propios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Podemos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mezclar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con APIs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nativas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5583608" y="1659956"/>
            <a:ext cx="6189749" cy="1003033"/>
          </a:xfrm>
          <a:prstGeom prst="rect">
            <a:avLst/>
          </a:prstGeom>
          <a:solidFill>
            <a:srgbClr val="216B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Light"/>
                <a:cs typeface="Helvetica Light"/>
              </a:rPr>
              <a:t>Shared UI Code</a:t>
            </a:r>
            <a:endParaRPr lang="en-US" sz="20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072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5488"/>
            <a:ext cx="11653523" cy="805166"/>
          </a:xfrm>
        </p:spPr>
        <p:txBody>
          <a:bodyPr/>
          <a:lstStyle/>
          <a:p>
            <a:r>
              <a:rPr lang="en-US" sz="4000" dirty="0" err="1" smtClean="0"/>
              <a:t>Razones</a:t>
            </a:r>
            <a:r>
              <a:rPr lang="en-US" sz="4000" dirty="0" smtClean="0"/>
              <a:t> para extender </a:t>
            </a:r>
            <a:r>
              <a:rPr lang="en-US" sz="4000" dirty="0" err="1" smtClean="0"/>
              <a:t>Xamarin.Forms</a:t>
            </a:r>
            <a:endParaRPr lang="en-US" sz="4000" dirty="0"/>
          </a:p>
        </p:txBody>
      </p:sp>
      <p:sp>
        <p:nvSpPr>
          <p:cNvPr id="6" name="Rectangle 2"/>
          <p:cNvSpPr/>
          <p:nvPr/>
        </p:nvSpPr>
        <p:spPr>
          <a:xfrm>
            <a:off x="521027" y="1146664"/>
            <a:ext cx="40830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Modificar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aspectos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la 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Aprovechar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a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fondo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las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capacidades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que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nos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ofrece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Cubrir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ciertas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necesidades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con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nuevos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controles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o </a:t>
            </a:r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páginas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  <a:endParaRPr lang="en-US" sz="28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40" y="1146664"/>
            <a:ext cx="7340049" cy="50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0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PT%20Theme">
  <a:themeElements>
    <a:clrScheme name="Windows Threshold">
      <a:dk1>
        <a:srgbClr val="737373"/>
      </a:dk1>
      <a:lt1>
        <a:sysClr val="window" lastClr="FFFFFF"/>
      </a:lt1>
      <a:dk2>
        <a:srgbClr val="000000"/>
      </a:dk2>
      <a:lt2>
        <a:srgbClr val="D2D2D2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107C10"/>
      </a:accent5>
      <a:accent6>
        <a:srgbClr val="E81123"/>
      </a:accent6>
      <a:hlink>
        <a:srgbClr val="0078D7"/>
      </a:hlink>
      <a:folHlink>
        <a:srgbClr val="737373"/>
      </a:folHlink>
    </a:clrScheme>
    <a:fontScheme name="Segoe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37160" tIns="109728" rIns="137160" bIns="109728" rtlCol="0">
        <a:spAutoFit/>
      </a:bodyPr>
      <a:lstStyle>
        <a:defPPr>
          <a:lnSpc>
            <a:spcPct val="90000"/>
          </a:lnSpc>
          <a:spcBef>
            <a:spcPts val="600"/>
          </a:spcBef>
          <a:defRPr dirty="0" err="1" smtClean="0"/>
        </a:defPPr>
      </a:lstStyle>
    </a:txDef>
  </a:objectDefaults>
  <a:extraClrSchemeLst/>
  <a:custClrLst>
    <a:custClr name="Yellow">
      <a:srgbClr val="FFB900"/>
    </a:custClr>
    <a:custClr name="Orange">
      <a:srgbClr val="D83B01"/>
    </a:custClr>
    <a:custClr name="Light Yellow">
      <a:srgbClr val="FFF100"/>
    </a:custClr>
    <a:custClr name="Light Orange">
      <a:srgbClr val="FF8C00"/>
    </a:custClr>
    <a:custClr name="Dark Red">
      <a:srgbClr val="A80000"/>
    </a:custClr>
    <a:custClr name="Light Magenta">
      <a:srgbClr val="E3008C"/>
    </a:custClr>
    <a:custClr name="Dark Magenta">
      <a:srgbClr val="5C005C"/>
    </a:custClr>
    <a:custClr name="Light Purple">
      <a:srgbClr val="B4A0FF"/>
    </a:custClr>
    <a:custClr name="Dark Purple">
      <a:srgbClr val="32145A"/>
    </a:custClr>
    <a:custClr name="Light Blue">
      <a:srgbClr val="00BCF2"/>
    </a:custClr>
    <a:custClr name="Mid Blue">
      <a:srgbClr val="00188F"/>
    </a:custClr>
    <a:custClr name="Dark Blue">
      <a:srgbClr val="002050"/>
    </a:custClr>
    <a:custClr name="Light Teal">
      <a:srgbClr val="00B294"/>
    </a:custClr>
    <a:custClr name="Dark Teal">
      <a:srgbClr val="004B50"/>
    </a:custClr>
    <a:custClr name="Light Green">
      <a:srgbClr val="BAD80A"/>
    </a:custClr>
    <a:custClr name="Dark Green">
      <a:srgbClr val="004B1C"/>
    </a:custClr>
    <a:custClr name="Dark Gray">
      <a:srgbClr val="505050"/>
    </a:custClr>
  </a:custClrLst>
  <a:extLst>
    <a:ext uri="{05A4C25C-085E-4340-85A3-A5531E510DB2}">
      <thm15:themeFamily xmlns:thm15="http://schemas.microsoft.com/office/thememl/2012/main" name="PPT%20Theme" id="{82616841-7427-4827-869A-BD59E6CB2CB3}" vid="{68DEB26C-E886-4233-AE85-B4E59D32E7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91A40830EBD43BE524A7CE4B3AE1E" ma:contentTypeVersion="" ma:contentTypeDescription="Create a new document." ma:contentTypeScope="" ma:versionID="564620281baef6ba28e9e829bb933c81">
  <xsd:schema xmlns:xsd="http://www.w3.org/2001/XMLSchema" xmlns:xs="http://www.w3.org/2001/XMLSchema" xmlns:p="http://schemas.microsoft.com/office/2006/metadata/properties" xmlns:ns2="EEE5B532-0FC6-42A2-92D4-EABE09DEBFCC" targetNamespace="http://schemas.microsoft.com/office/2006/metadata/properties" ma:root="true" ma:fieldsID="e0bdcf4237a0a33696396f5b9319db96" ns2:_="">
    <xsd:import namespace="EEE5B532-0FC6-42A2-92D4-EABE09DEBFCC"/>
    <xsd:element name="properties">
      <xsd:complexType>
        <xsd:sequence>
          <xsd:element name="documentManagement">
            <xsd:complexType>
              <xsd:all>
                <xsd:element ref="ns2:Content_x0020_Type"/>
                <xsd:element ref="ns2:Module" minOccurs="0"/>
                <xsd:element ref="ns2:Status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5B532-0FC6-42A2-92D4-EABE09DEBFCC" elementFormDefault="qualified">
    <xsd:import namespace="http://schemas.microsoft.com/office/2006/documentManagement/types"/>
    <xsd:import namespace="http://schemas.microsoft.com/office/infopath/2007/PartnerControls"/>
    <xsd:element name="Content_x0020_Type" ma:index="8" ma:displayName="Content Type" ma:format="Dropdown" ma:internalName="Content_x0020_Type">
      <xsd:simpleType>
        <xsd:restriction base="dms:Choice">
          <xsd:enumeration value="Assessment"/>
          <xsd:enumeration value="Assessment Policheck"/>
          <xsd:enumeration value="Break Slides"/>
          <xsd:enumeration value="CC File"/>
          <xsd:enumeration value="CC Policheck"/>
          <xsd:enumeration value="Instructor Image"/>
          <xsd:enumeration value="Outline/Meeting Recordings"/>
          <xsd:enumeration value="Slide Presentation"/>
          <xsd:enumeration value="Slide Presentation Policheck"/>
          <xsd:enumeration value="SME Recruitment"/>
          <xsd:enumeration value="Video"/>
        </xsd:restriction>
      </xsd:simpleType>
    </xsd:element>
    <xsd:element name="Module" ma:index="9" nillable="true" ma:displayName="Module" ma:decimals="0" ma:internalName="Module" ma:percentage="FALSE">
      <xsd:simpleType>
        <xsd:restriction base="dms:Number">
          <xsd:maxInclusive value="40"/>
          <xsd:minInclusive value="1"/>
        </xsd:restriction>
      </xsd:simpleType>
    </xsd:element>
    <xsd:element name="Status" ma:index="10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EEE5B532-0FC6-42A2-92D4-EABE09DEBFCC" xsi:nil="true"/>
    <Status xmlns="EEE5B532-0FC6-42A2-92D4-EABE09DEBFCC">Final</Status>
    <Content_x0020_Type xmlns="EEE5B532-0FC6-42A2-92D4-EABE09DEBFCC">Slide Presentation</Content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9A42DE-7C1D-459D-B825-997C7A9B9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E5B532-0FC6-42A2-92D4-EABE09DEB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5E1494-6B65-4E1E-9729-2B216CB62627}">
  <ds:schemaRefs>
    <ds:schemaRef ds:uri="http://purl.org/dc/elements/1.1/"/>
    <ds:schemaRef ds:uri="EEE5B532-0FC6-42A2-92D4-EABE09DEBFCC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A11EA6-2FC2-46BC-88D1-DD1545DDA3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0</TotalTime>
  <Words>1316</Words>
  <Application>Microsoft Office PowerPoint</Application>
  <PresentationFormat>Panorámica</PresentationFormat>
  <Paragraphs>298</Paragraphs>
  <Slides>38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52" baseType="lpstr">
      <vt:lpstr>ＭＳ Ｐゴシック</vt:lpstr>
      <vt:lpstr>Aller</vt:lpstr>
      <vt:lpstr>Arial</vt:lpstr>
      <vt:lpstr>Calibri</vt:lpstr>
      <vt:lpstr>Consolas</vt:lpstr>
      <vt:lpstr>Exo</vt:lpstr>
      <vt:lpstr>Gulim</vt:lpstr>
      <vt:lpstr>Helvetica</vt:lpstr>
      <vt:lpstr>Helvetica Light</vt:lpstr>
      <vt:lpstr>Segoe UI</vt:lpstr>
      <vt:lpstr>Segoe UI (Títulos)</vt:lpstr>
      <vt:lpstr>Segoe UI Light</vt:lpstr>
      <vt:lpstr>Times New Roman</vt:lpstr>
      <vt:lpstr>PPT%20Theme</vt:lpstr>
      <vt:lpstr>Extendiendo Xamarin.Forms Servicios, Custom Renders y mucho más!</vt:lpstr>
      <vt:lpstr>Presentación de PowerPoint</vt:lpstr>
      <vt:lpstr>Preguntas muy frecuentes</vt:lpstr>
      <vt:lpstr>Presentación de PowerPoint</vt:lpstr>
      <vt:lpstr>Extender Xamarin.Forms</vt:lpstr>
      <vt:lpstr>Desarrollo con Xamarin</vt:lpstr>
      <vt:lpstr>Xamarin y Xamarin.Forms</vt:lpstr>
      <vt:lpstr>Xamarin.Forms</vt:lpstr>
      <vt:lpstr>Razones para extender Xamarin.Forms</vt:lpstr>
      <vt:lpstr>Puntos de extensión</vt:lpstr>
      <vt:lpstr>Creando servicios</vt:lpstr>
      <vt:lpstr>SERVICIOS PERSONALIZADOS</vt:lpstr>
      <vt:lpstr>CREANDO SERVICIOS</vt:lpstr>
      <vt:lpstr>CREANDO SERVICIOS</vt:lpstr>
      <vt:lpstr>CREANDO SERVICIOS</vt:lpstr>
      <vt:lpstr>CREANDO SERVICIOS</vt:lpstr>
      <vt:lpstr>Creando servicios</vt:lpstr>
      <vt:lpstr>Markup Extensions</vt:lpstr>
      <vt:lpstr>MARKUP EXTENSIONS</vt:lpstr>
      <vt:lpstr>MARKUP EXTENSIONS</vt:lpstr>
      <vt:lpstr>MARKUP EXTENSIONS</vt:lpstr>
      <vt:lpstr>Utilizando Markup Extensions</vt:lpstr>
      <vt:lpstr>Custom Renders</vt:lpstr>
      <vt:lpstr>CREANDO ABSTRACCIONES</vt:lpstr>
      <vt:lpstr>CREANDO ABSTRACCIONES</vt:lpstr>
      <vt:lpstr>CREANDO ABSTRACCIONES</vt:lpstr>
      <vt:lpstr>EXTENDIENDO UN CONTROL EN UNA PLATAFORMA</vt:lpstr>
      <vt:lpstr>CREANDO NUEVOS CONTROLES &amp; RENDERERS</vt:lpstr>
      <vt:lpstr>¿CUÁNDO NECESITAMOS UN CUSTOM RENDERER?</vt:lpstr>
      <vt:lpstr>CREANDO NUEVOS CONTROLES &amp; RENDERERS</vt:lpstr>
      <vt:lpstr>CREANDO NUEVOS CONTROLES &amp; RENDERERS</vt:lpstr>
      <vt:lpstr>CREANDO NUEVOS CONTROLES &amp; RENDERERS</vt:lpstr>
      <vt:lpstr>CREANDO NUEVOS CONTROLES &amp; RENDERERS</vt:lpstr>
      <vt:lpstr>CREANDO NUEVOS CONTROLES &amp; RENDERERS</vt:lpstr>
      <vt:lpstr>CREANDO NUEVOS CONTROLES &amp; RENDERERS</vt:lpstr>
      <vt:lpstr>Editar controles, crear nuevos controles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2015-03-21T09:10:53Z</dcterms:created>
  <dcterms:modified xsi:type="dcterms:W3CDTF">2016-08-06T11:01:06Z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0x01010077A91A40830EBD43BE524A7CE4B3AE1E</vt:lpwstr>
  </property>
</Properties>
</file>