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68"/>
  </p:notesMasterIdLst>
  <p:sldIdLst>
    <p:sldId id="256" r:id="rId5"/>
    <p:sldId id="270" r:id="rId6"/>
    <p:sldId id="398" r:id="rId7"/>
    <p:sldId id="392" r:id="rId8"/>
    <p:sldId id="393" r:id="rId9"/>
    <p:sldId id="394" r:id="rId10"/>
    <p:sldId id="360" r:id="rId11"/>
    <p:sldId id="376" r:id="rId12"/>
    <p:sldId id="378" r:id="rId13"/>
    <p:sldId id="391" r:id="rId14"/>
    <p:sldId id="395" r:id="rId15"/>
    <p:sldId id="404" r:id="rId16"/>
    <p:sldId id="379" r:id="rId17"/>
    <p:sldId id="399" r:id="rId18"/>
    <p:sldId id="407" r:id="rId19"/>
    <p:sldId id="408" r:id="rId20"/>
    <p:sldId id="409" r:id="rId21"/>
    <p:sldId id="406" r:id="rId22"/>
    <p:sldId id="400" r:id="rId23"/>
    <p:sldId id="402" r:id="rId24"/>
    <p:sldId id="401" r:id="rId25"/>
    <p:sldId id="390" r:id="rId26"/>
    <p:sldId id="405" r:id="rId27"/>
    <p:sldId id="380" r:id="rId28"/>
    <p:sldId id="397" r:id="rId29"/>
    <p:sldId id="410" r:id="rId30"/>
    <p:sldId id="412" r:id="rId31"/>
    <p:sldId id="411" r:id="rId32"/>
    <p:sldId id="432" r:id="rId33"/>
    <p:sldId id="433" r:id="rId34"/>
    <p:sldId id="434" r:id="rId35"/>
    <p:sldId id="435" r:id="rId36"/>
    <p:sldId id="436" r:id="rId37"/>
    <p:sldId id="437" r:id="rId38"/>
    <p:sldId id="439" r:id="rId39"/>
    <p:sldId id="440" r:id="rId40"/>
    <p:sldId id="441" r:id="rId41"/>
    <p:sldId id="442" r:id="rId42"/>
    <p:sldId id="443" r:id="rId43"/>
    <p:sldId id="438" r:id="rId44"/>
    <p:sldId id="413" r:id="rId45"/>
    <p:sldId id="414" r:id="rId46"/>
    <p:sldId id="415" r:id="rId47"/>
    <p:sldId id="419" r:id="rId48"/>
    <p:sldId id="416" r:id="rId49"/>
    <p:sldId id="396" r:id="rId50"/>
    <p:sldId id="423" r:id="rId51"/>
    <p:sldId id="425" r:id="rId52"/>
    <p:sldId id="426" r:id="rId53"/>
    <p:sldId id="427" r:id="rId54"/>
    <p:sldId id="428" r:id="rId55"/>
    <p:sldId id="424" r:id="rId56"/>
    <p:sldId id="417" r:id="rId57"/>
    <p:sldId id="418" r:id="rId58"/>
    <p:sldId id="420" r:id="rId59"/>
    <p:sldId id="422" r:id="rId60"/>
    <p:sldId id="421" r:id="rId61"/>
    <p:sldId id="429" r:id="rId62"/>
    <p:sldId id="430" r:id="rId63"/>
    <p:sldId id="431" r:id="rId64"/>
    <p:sldId id="403" r:id="rId65"/>
    <p:sldId id="359" r:id="rId66"/>
    <p:sldId id="26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a" id="{3BA376B9-1ED4-42B7-8BF2-2B3AC8D9EE86}">
          <p14:sldIdLst>
            <p14:sldId id="256"/>
            <p14:sldId id="270"/>
          </p14:sldIdLst>
        </p14:section>
        <p14:section name="Universal Windows Platform" id="{CA8FA9EB-F55B-4D14-ABD1-DEE61252F80D}">
          <p14:sldIdLst>
            <p14:sldId id="398"/>
            <p14:sldId id="392"/>
            <p14:sldId id="393"/>
            <p14:sldId id="394"/>
          </p14:sldIdLst>
        </p14:section>
        <p14:section name="Windows Bridge para iOS" id="{3B18E053-D7D3-4480-90CC-F838C7FE5574}">
          <p14:sldIdLst>
            <p14:sldId id="360"/>
            <p14:sldId id="376"/>
            <p14:sldId id="378"/>
            <p14:sldId id="391"/>
            <p14:sldId id="395"/>
            <p14:sldId id="404"/>
            <p14:sldId id="379"/>
          </p14:sldIdLst>
        </p14:section>
        <p14:section name="Herramientas" id="{4973FF28-7EDF-4F5F-AF6A-450A24082A94}">
          <p14:sldIdLst>
            <p14:sldId id="399"/>
            <p14:sldId id="407"/>
            <p14:sldId id="408"/>
            <p14:sldId id="409"/>
            <p14:sldId id="406"/>
            <p14:sldId id="400"/>
            <p14:sldId id="402"/>
            <p14:sldId id="401"/>
            <p14:sldId id="390"/>
            <p14:sldId id="405"/>
            <p14:sldId id="380"/>
          </p14:sldIdLst>
        </p14:section>
        <p14:section name="VSImporter" id="{76A20412-7945-48C3-AC8C-537821D9B131}">
          <p14:sldIdLst>
            <p14:sldId id="397"/>
            <p14:sldId id="410"/>
            <p14:sldId id="412"/>
            <p14:sldId id="411"/>
          </p14:sldIdLst>
        </p14:section>
        <p14:section name="Gestión de UI" id="{0907E61A-7B2B-478A-9977-922FCD344A38}">
          <p14:sldIdLst>
            <p14:sldId id="432"/>
            <p14:sldId id="433"/>
            <p14:sldId id="434"/>
            <p14:sldId id="435"/>
          </p14:sldIdLst>
        </p14:section>
        <p14:section name="Storyboards y AutoLayout" id="{CE8F00E5-6AF2-4253-BF85-E58BA112647E}">
          <p14:sldIdLst>
            <p14:sldId id="436"/>
            <p14:sldId id="437"/>
            <p14:sldId id="439"/>
            <p14:sldId id="440"/>
            <p14:sldId id="441"/>
            <p14:sldId id="442"/>
            <p14:sldId id="443"/>
            <p14:sldId id="438"/>
          </p14:sldIdLst>
        </p14:section>
        <p14:section name="Depuración" id="{FD0841F9-9198-4164-858B-7CB634B58F37}">
          <p14:sldIdLst>
            <p14:sldId id="413"/>
            <p14:sldId id="414"/>
            <p14:sldId id="415"/>
            <p14:sldId id="419"/>
            <p14:sldId id="416"/>
          </p14:sldIdLst>
        </p14:section>
        <p14:section name="Proyecciones" id="{36CB5309-764E-45D4-8F30-8A0DD74818EE}">
          <p14:sldIdLst>
            <p14:sldId id="396"/>
            <p14:sldId id="423"/>
            <p14:sldId id="425"/>
            <p14:sldId id="426"/>
            <p14:sldId id="427"/>
            <p14:sldId id="428"/>
            <p14:sldId id="424"/>
          </p14:sldIdLst>
        </p14:section>
        <p14:section name="Roadmap" id="{DEFD9F20-C4F1-4A17-8A9E-F96CDA7FC678}">
          <p14:sldIdLst>
            <p14:sldId id="417"/>
            <p14:sldId id="418"/>
            <p14:sldId id="420"/>
            <p14:sldId id="422"/>
            <p14:sldId id="421"/>
            <p14:sldId id="429"/>
            <p14:sldId id="430"/>
            <p14:sldId id="431"/>
          </p14:sldIdLst>
        </p14:section>
        <p14:section name="Preguntas" id="{DC59C84E-3E9E-459A-BA83-6D47B9AB6872}">
          <p14:sldIdLst>
            <p14:sldId id="403"/>
            <p14:sldId id="35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65" autoAdjust="0"/>
  </p:normalViewPr>
  <p:slideViewPr>
    <p:cSldViewPr snapToGrid="0">
      <p:cViewPr varScale="1">
        <p:scale>
          <a:sx n="60" d="100"/>
          <a:sy n="60" d="100"/>
        </p:scale>
        <p:origin x="7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27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57509-5BC1-4E4A-96D8-803B7A4F2E6B}" type="doc">
      <dgm:prSet loTypeId="urn:microsoft.com/office/officeart/2005/8/layout/chart3" loCatId="cycle" qsTypeId="urn:microsoft.com/office/officeart/2005/8/quickstyle/simple1" qsCatId="simple" csTypeId="urn:microsoft.com/office/officeart/2005/8/colors/accent1_5" csCatId="accent1" phldr="1"/>
      <dgm:spPr/>
    </dgm:pt>
    <dgm:pt modelId="{31450FA7-78DF-4C10-8DDC-FC7AE70E22B7}">
      <dgm:prSet phldrT="[Text]"/>
      <dgm:spPr>
        <a:solidFill>
          <a:srgbClr val="00188F"/>
        </a:solidFill>
      </dgm:spPr>
      <dgm:t>
        <a:bodyPr/>
        <a:lstStyle/>
        <a:p>
          <a:endParaRPr lang="en-US" dirty="0"/>
        </a:p>
      </dgm:t>
    </dgm:pt>
    <dgm:pt modelId="{E41D74DC-4F96-4946-AF96-A1005EAEDD42}" type="sibTrans" cxnId="{868FD789-A30F-4D17-ABF3-31D3F5B44788}">
      <dgm:prSet/>
      <dgm:spPr/>
      <dgm:t>
        <a:bodyPr/>
        <a:lstStyle/>
        <a:p>
          <a:endParaRPr lang="en-US"/>
        </a:p>
      </dgm:t>
    </dgm:pt>
    <dgm:pt modelId="{4031678B-DAA3-4014-BEDE-93CC4A4DE557}" type="parTrans" cxnId="{868FD789-A30F-4D17-ABF3-31D3F5B44788}">
      <dgm:prSet/>
      <dgm:spPr/>
      <dgm:t>
        <a:bodyPr/>
        <a:lstStyle/>
        <a:p>
          <a:endParaRPr lang="en-US"/>
        </a:p>
      </dgm:t>
    </dgm:pt>
    <dgm:pt modelId="{CBC0E0F5-938D-46D3-A268-FB6EAAA84864}">
      <dgm:prSet phldrT="[Text]"/>
      <dgm:spPr>
        <a:solidFill>
          <a:srgbClr val="00188F"/>
        </a:solidFill>
      </dgm:spPr>
      <dgm:t>
        <a:bodyPr/>
        <a:lstStyle/>
        <a:p>
          <a:endParaRPr lang="en-US" dirty="0"/>
        </a:p>
      </dgm:t>
    </dgm:pt>
    <dgm:pt modelId="{212EE44B-5235-4DC7-83BA-40D9D357BF9F}" type="sibTrans" cxnId="{10318B33-7CA2-4136-9187-2A9E9FDA398A}">
      <dgm:prSet/>
      <dgm:spPr/>
      <dgm:t>
        <a:bodyPr/>
        <a:lstStyle/>
        <a:p>
          <a:endParaRPr lang="en-US"/>
        </a:p>
      </dgm:t>
    </dgm:pt>
    <dgm:pt modelId="{3D03719B-8DDC-4540-9522-2850CEFF7DA7}" type="parTrans" cxnId="{10318B33-7CA2-4136-9187-2A9E9FDA398A}">
      <dgm:prSet/>
      <dgm:spPr/>
      <dgm:t>
        <a:bodyPr/>
        <a:lstStyle/>
        <a:p>
          <a:endParaRPr lang="en-US"/>
        </a:p>
      </dgm:t>
    </dgm:pt>
    <dgm:pt modelId="{1332526E-A2A5-4ABF-83EE-856915AEA525}">
      <dgm:prSet phldrT="[Text]"/>
      <dgm:spPr>
        <a:solidFill>
          <a:srgbClr val="00188F"/>
        </a:solidFill>
      </dgm:spPr>
      <dgm:t>
        <a:bodyPr/>
        <a:lstStyle/>
        <a:p>
          <a:endParaRPr lang="en-US" dirty="0"/>
        </a:p>
      </dgm:t>
    </dgm:pt>
    <dgm:pt modelId="{FE60DA7A-36AA-4BB5-A04F-B191BEF7CBDF}" type="sibTrans" cxnId="{464CBD54-EE1D-4AF5-B8DB-F77DD1DA7556}">
      <dgm:prSet/>
      <dgm:spPr/>
      <dgm:t>
        <a:bodyPr/>
        <a:lstStyle/>
        <a:p>
          <a:endParaRPr lang="en-US"/>
        </a:p>
      </dgm:t>
    </dgm:pt>
    <dgm:pt modelId="{4AAA8F84-E9F1-4E01-97B2-76A38B74138F}" type="parTrans" cxnId="{464CBD54-EE1D-4AF5-B8DB-F77DD1DA7556}">
      <dgm:prSet/>
      <dgm:spPr/>
      <dgm:t>
        <a:bodyPr/>
        <a:lstStyle/>
        <a:p>
          <a:endParaRPr lang="en-US"/>
        </a:p>
      </dgm:t>
    </dgm:pt>
    <dgm:pt modelId="{4ED783A4-12AC-4EA1-9ADA-2D6ED031B3CF}">
      <dgm:prSet phldrT="[Text]"/>
      <dgm:spPr>
        <a:solidFill>
          <a:srgbClr val="00188F"/>
        </a:solidFill>
      </dgm:spPr>
      <dgm:t>
        <a:bodyPr/>
        <a:lstStyle/>
        <a:p>
          <a:endParaRPr lang="en-US" dirty="0"/>
        </a:p>
      </dgm:t>
    </dgm:pt>
    <dgm:pt modelId="{A4A83A6A-14CC-48F8-BA5D-279C69F1E9CC}" type="sibTrans" cxnId="{979E32BF-EB08-4356-854D-C8577B099361}">
      <dgm:prSet/>
      <dgm:spPr/>
      <dgm:t>
        <a:bodyPr/>
        <a:lstStyle/>
        <a:p>
          <a:endParaRPr lang="en-US"/>
        </a:p>
      </dgm:t>
    </dgm:pt>
    <dgm:pt modelId="{086B14AC-3730-4660-B625-4B9B13144D45}" type="parTrans" cxnId="{979E32BF-EB08-4356-854D-C8577B099361}">
      <dgm:prSet/>
      <dgm:spPr/>
      <dgm:t>
        <a:bodyPr/>
        <a:lstStyle/>
        <a:p>
          <a:endParaRPr lang="en-US"/>
        </a:p>
      </dgm:t>
    </dgm:pt>
    <dgm:pt modelId="{A8793DB5-CD17-44B6-B3EE-C361D941EE5B}">
      <dgm:prSet phldrT="[Text]"/>
      <dgm:spPr>
        <a:solidFill>
          <a:srgbClr val="00188F"/>
        </a:solidFill>
      </dgm:spPr>
      <dgm:t>
        <a:bodyPr/>
        <a:lstStyle/>
        <a:p>
          <a:endParaRPr lang="en-US" dirty="0"/>
        </a:p>
      </dgm:t>
    </dgm:pt>
    <dgm:pt modelId="{018DEB59-33E7-4431-988C-AC072FFAA1DE}" type="sibTrans" cxnId="{1892EF5C-EA38-4A23-985D-D26F3CEA4555}">
      <dgm:prSet/>
      <dgm:spPr/>
      <dgm:t>
        <a:bodyPr/>
        <a:lstStyle/>
        <a:p>
          <a:endParaRPr lang="en-US"/>
        </a:p>
      </dgm:t>
    </dgm:pt>
    <dgm:pt modelId="{24860D9B-F414-49A9-86C5-3BB66A69F189}" type="parTrans" cxnId="{1892EF5C-EA38-4A23-985D-D26F3CEA4555}">
      <dgm:prSet/>
      <dgm:spPr/>
      <dgm:t>
        <a:bodyPr/>
        <a:lstStyle/>
        <a:p>
          <a:endParaRPr lang="en-US"/>
        </a:p>
      </dgm:t>
    </dgm:pt>
    <dgm:pt modelId="{82C3D154-9931-40BB-8E1F-08234A5BCF9B}">
      <dgm:prSet phldrT="[Text]"/>
      <dgm:spPr>
        <a:solidFill>
          <a:srgbClr val="00188F"/>
        </a:solidFill>
      </dgm:spPr>
      <dgm:t>
        <a:bodyPr/>
        <a:lstStyle/>
        <a:p>
          <a:endParaRPr lang="en-US" dirty="0"/>
        </a:p>
      </dgm:t>
    </dgm:pt>
    <dgm:pt modelId="{EB2B8946-3A69-403A-AB74-0D6C8E913E9F}" type="sibTrans" cxnId="{2CAC23AC-DD2D-4900-ACFF-9C9DDDC8FB5B}">
      <dgm:prSet/>
      <dgm:spPr/>
      <dgm:t>
        <a:bodyPr/>
        <a:lstStyle/>
        <a:p>
          <a:endParaRPr lang="en-US"/>
        </a:p>
      </dgm:t>
    </dgm:pt>
    <dgm:pt modelId="{479B62D7-019F-4819-B79C-6E271D0C033A}" type="parTrans" cxnId="{2CAC23AC-DD2D-4900-ACFF-9C9DDDC8FB5B}">
      <dgm:prSet/>
      <dgm:spPr/>
      <dgm:t>
        <a:bodyPr/>
        <a:lstStyle/>
        <a:p>
          <a:endParaRPr lang="en-US"/>
        </a:p>
      </dgm:t>
    </dgm:pt>
    <dgm:pt modelId="{E8D7E571-1B69-4553-931B-9C71F837AFF1}" type="pres">
      <dgm:prSet presAssocID="{F9557509-5BC1-4E4A-96D8-803B7A4F2E6B}" presName="compositeShape" presStyleCnt="0">
        <dgm:presLayoutVars>
          <dgm:chMax val="7"/>
          <dgm:dir/>
          <dgm:resizeHandles val="exact"/>
        </dgm:presLayoutVars>
      </dgm:prSet>
      <dgm:spPr/>
    </dgm:pt>
    <dgm:pt modelId="{A6D4CCA4-C53C-4F05-BA39-AB62D4D49967}" type="pres">
      <dgm:prSet presAssocID="{F9557509-5BC1-4E4A-96D8-803B7A4F2E6B}" presName="wedge1" presStyleLbl="node1" presStyleIdx="0" presStyleCnt="6" custLinFactNeighborX="-3031" custLinFactNeighborY="5162"/>
      <dgm:spPr/>
      <dgm:t>
        <a:bodyPr/>
        <a:lstStyle/>
        <a:p>
          <a:endParaRPr lang="en-US"/>
        </a:p>
      </dgm:t>
    </dgm:pt>
    <dgm:pt modelId="{177E0B9A-BEDE-45F4-B3C0-2AFA2B06C85E}" type="pres">
      <dgm:prSet presAssocID="{F9557509-5BC1-4E4A-96D8-803B7A4F2E6B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27DA7-C8B5-4804-8A27-23E18449662B}" type="pres">
      <dgm:prSet presAssocID="{F9557509-5BC1-4E4A-96D8-803B7A4F2E6B}" presName="wedge2" presStyleLbl="node1" presStyleIdx="1" presStyleCnt="6"/>
      <dgm:spPr/>
      <dgm:t>
        <a:bodyPr/>
        <a:lstStyle/>
        <a:p>
          <a:endParaRPr lang="en-US"/>
        </a:p>
      </dgm:t>
    </dgm:pt>
    <dgm:pt modelId="{A1C5005E-0DC7-47FF-A7F7-38A46AED8C08}" type="pres">
      <dgm:prSet presAssocID="{F9557509-5BC1-4E4A-96D8-803B7A4F2E6B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44001-B459-4917-9771-2E188FEA5DF6}" type="pres">
      <dgm:prSet presAssocID="{F9557509-5BC1-4E4A-96D8-803B7A4F2E6B}" presName="wedge3" presStyleLbl="node1" presStyleIdx="2" presStyleCnt="6"/>
      <dgm:spPr/>
      <dgm:t>
        <a:bodyPr/>
        <a:lstStyle/>
        <a:p>
          <a:endParaRPr lang="en-US"/>
        </a:p>
      </dgm:t>
    </dgm:pt>
    <dgm:pt modelId="{0E3B1684-5843-48CC-8EE5-1003A7CD23A2}" type="pres">
      <dgm:prSet presAssocID="{F9557509-5BC1-4E4A-96D8-803B7A4F2E6B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2ABAB-D0C6-4681-AE89-C571B45A61E2}" type="pres">
      <dgm:prSet presAssocID="{F9557509-5BC1-4E4A-96D8-803B7A4F2E6B}" presName="wedge4" presStyleLbl="node1" presStyleIdx="3" presStyleCnt="6"/>
      <dgm:spPr/>
      <dgm:t>
        <a:bodyPr/>
        <a:lstStyle/>
        <a:p>
          <a:endParaRPr lang="en-US"/>
        </a:p>
      </dgm:t>
    </dgm:pt>
    <dgm:pt modelId="{CB464710-BD87-4006-A435-1F1F4FD3DAA8}" type="pres">
      <dgm:prSet presAssocID="{F9557509-5BC1-4E4A-96D8-803B7A4F2E6B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F1515-2BB5-4F57-AF7D-2FB03F0C9FEE}" type="pres">
      <dgm:prSet presAssocID="{F9557509-5BC1-4E4A-96D8-803B7A4F2E6B}" presName="wedge5" presStyleLbl="node1" presStyleIdx="4" presStyleCnt="6"/>
      <dgm:spPr/>
      <dgm:t>
        <a:bodyPr/>
        <a:lstStyle/>
        <a:p>
          <a:endParaRPr lang="en-US"/>
        </a:p>
      </dgm:t>
    </dgm:pt>
    <dgm:pt modelId="{1924E8FF-9FB7-4724-8466-EB40D4973D25}" type="pres">
      <dgm:prSet presAssocID="{F9557509-5BC1-4E4A-96D8-803B7A4F2E6B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7EF6B5-974D-4F77-A2C4-293FD72EBE79}" type="pres">
      <dgm:prSet presAssocID="{F9557509-5BC1-4E4A-96D8-803B7A4F2E6B}" presName="wedge6" presStyleLbl="node1" presStyleIdx="5" presStyleCnt="6"/>
      <dgm:spPr/>
      <dgm:t>
        <a:bodyPr/>
        <a:lstStyle/>
        <a:p>
          <a:endParaRPr lang="en-US"/>
        </a:p>
      </dgm:t>
    </dgm:pt>
    <dgm:pt modelId="{52D7CA66-9C3E-496F-9AD1-90177EB6AA2F}" type="pres">
      <dgm:prSet presAssocID="{F9557509-5BC1-4E4A-96D8-803B7A4F2E6B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94BE6E-1382-4549-BBDD-1E881B8A11A4}" type="presOf" srcId="{82C3D154-9931-40BB-8E1F-08234A5BCF9B}" destId="{52D7CA66-9C3E-496F-9AD1-90177EB6AA2F}" srcOrd="1" destOrd="0" presId="urn:microsoft.com/office/officeart/2005/8/layout/chart3"/>
    <dgm:cxn modelId="{CDF21B29-B479-4872-97CD-9DB48DAE3B32}" type="presOf" srcId="{CBC0E0F5-938D-46D3-A268-FB6EAAA84864}" destId="{A1C5005E-0DC7-47FF-A7F7-38A46AED8C08}" srcOrd="1" destOrd="0" presId="urn:microsoft.com/office/officeart/2005/8/layout/chart3"/>
    <dgm:cxn modelId="{1892EF5C-EA38-4A23-985D-D26F3CEA4555}" srcId="{F9557509-5BC1-4E4A-96D8-803B7A4F2E6B}" destId="{A8793DB5-CD17-44B6-B3EE-C361D941EE5B}" srcOrd="4" destOrd="0" parTransId="{24860D9B-F414-49A9-86C5-3BB66A69F189}" sibTransId="{018DEB59-33E7-4431-988C-AC072FFAA1DE}"/>
    <dgm:cxn modelId="{ACF9FF50-9F06-4170-8E98-3D2D0A098F7D}" type="presOf" srcId="{1332526E-A2A5-4ABF-83EE-856915AEA525}" destId="{BE544001-B459-4917-9771-2E188FEA5DF6}" srcOrd="0" destOrd="0" presId="urn:microsoft.com/office/officeart/2005/8/layout/chart3"/>
    <dgm:cxn modelId="{2CAC23AC-DD2D-4900-ACFF-9C9DDDC8FB5B}" srcId="{F9557509-5BC1-4E4A-96D8-803B7A4F2E6B}" destId="{82C3D154-9931-40BB-8E1F-08234A5BCF9B}" srcOrd="5" destOrd="0" parTransId="{479B62D7-019F-4819-B79C-6E271D0C033A}" sibTransId="{EB2B8946-3A69-403A-AB74-0D6C8E913E9F}"/>
    <dgm:cxn modelId="{2AC0B671-C8DF-4B4E-8CB5-5FED9F34C608}" type="presOf" srcId="{A8793DB5-CD17-44B6-B3EE-C361D941EE5B}" destId="{70FF1515-2BB5-4F57-AF7D-2FB03F0C9FEE}" srcOrd="0" destOrd="0" presId="urn:microsoft.com/office/officeart/2005/8/layout/chart3"/>
    <dgm:cxn modelId="{464CBD54-EE1D-4AF5-B8DB-F77DD1DA7556}" srcId="{F9557509-5BC1-4E4A-96D8-803B7A4F2E6B}" destId="{1332526E-A2A5-4ABF-83EE-856915AEA525}" srcOrd="2" destOrd="0" parTransId="{4AAA8F84-E9F1-4E01-97B2-76A38B74138F}" sibTransId="{FE60DA7A-36AA-4BB5-A04F-B191BEF7CBDF}"/>
    <dgm:cxn modelId="{E1E1848E-E61A-48F9-92F1-291D1B02EB7E}" type="presOf" srcId="{82C3D154-9931-40BB-8E1F-08234A5BCF9B}" destId="{407EF6B5-974D-4F77-A2C4-293FD72EBE79}" srcOrd="0" destOrd="0" presId="urn:microsoft.com/office/officeart/2005/8/layout/chart3"/>
    <dgm:cxn modelId="{10318B33-7CA2-4136-9187-2A9E9FDA398A}" srcId="{F9557509-5BC1-4E4A-96D8-803B7A4F2E6B}" destId="{CBC0E0F5-938D-46D3-A268-FB6EAAA84864}" srcOrd="1" destOrd="0" parTransId="{3D03719B-8DDC-4540-9522-2850CEFF7DA7}" sibTransId="{212EE44B-5235-4DC7-83BA-40D9D357BF9F}"/>
    <dgm:cxn modelId="{8B5CD94D-E0B9-4A96-BFD9-76363CFFCB15}" type="presOf" srcId="{1332526E-A2A5-4ABF-83EE-856915AEA525}" destId="{0E3B1684-5843-48CC-8EE5-1003A7CD23A2}" srcOrd="1" destOrd="0" presId="urn:microsoft.com/office/officeart/2005/8/layout/chart3"/>
    <dgm:cxn modelId="{868FD789-A30F-4D17-ABF3-31D3F5B44788}" srcId="{F9557509-5BC1-4E4A-96D8-803B7A4F2E6B}" destId="{31450FA7-78DF-4C10-8DDC-FC7AE70E22B7}" srcOrd="0" destOrd="0" parTransId="{4031678B-DAA3-4014-BEDE-93CC4A4DE557}" sibTransId="{E41D74DC-4F96-4946-AF96-A1005EAEDD42}"/>
    <dgm:cxn modelId="{2A4DE279-B330-420C-BB44-E25C52DE476F}" type="presOf" srcId="{F9557509-5BC1-4E4A-96D8-803B7A4F2E6B}" destId="{E8D7E571-1B69-4553-931B-9C71F837AFF1}" srcOrd="0" destOrd="0" presId="urn:microsoft.com/office/officeart/2005/8/layout/chart3"/>
    <dgm:cxn modelId="{979E32BF-EB08-4356-854D-C8577B099361}" srcId="{F9557509-5BC1-4E4A-96D8-803B7A4F2E6B}" destId="{4ED783A4-12AC-4EA1-9ADA-2D6ED031B3CF}" srcOrd="3" destOrd="0" parTransId="{086B14AC-3730-4660-B625-4B9B13144D45}" sibTransId="{A4A83A6A-14CC-48F8-BA5D-279C69F1E9CC}"/>
    <dgm:cxn modelId="{00658873-3465-4A9B-B304-0BB39FA46CF4}" type="presOf" srcId="{A8793DB5-CD17-44B6-B3EE-C361D941EE5B}" destId="{1924E8FF-9FB7-4724-8466-EB40D4973D25}" srcOrd="1" destOrd="0" presId="urn:microsoft.com/office/officeart/2005/8/layout/chart3"/>
    <dgm:cxn modelId="{25AC1C80-DC7B-4B98-84D1-2DD9C9442DB1}" type="presOf" srcId="{31450FA7-78DF-4C10-8DDC-FC7AE70E22B7}" destId="{A6D4CCA4-C53C-4F05-BA39-AB62D4D49967}" srcOrd="0" destOrd="0" presId="urn:microsoft.com/office/officeart/2005/8/layout/chart3"/>
    <dgm:cxn modelId="{DCBB739E-52CF-462C-B4DC-BCD79B53CB87}" type="presOf" srcId="{4ED783A4-12AC-4EA1-9ADA-2D6ED031B3CF}" destId="{CB464710-BD87-4006-A435-1F1F4FD3DAA8}" srcOrd="1" destOrd="0" presId="urn:microsoft.com/office/officeart/2005/8/layout/chart3"/>
    <dgm:cxn modelId="{E9D21BD7-F202-48A1-BD47-BA7CA9FB8B01}" type="presOf" srcId="{CBC0E0F5-938D-46D3-A268-FB6EAAA84864}" destId="{D8A27DA7-C8B5-4804-8A27-23E18449662B}" srcOrd="0" destOrd="0" presId="urn:microsoft.com/office/officeart/2005/8/layout/chart3"/>
    <dgm:cxn modelId="{96CBC2AB-395D-481F-A288-294411026FF4}" type="presOf" srcId="{31450FA7-78DF-4C10-8DDC-FC7AE70E22B7}" destId="{177E0B9A-BEDE-45F4-B3C0-2AFA2B06C85E}" srcOrd="1" destOrd="0" presId="urn:microsoft.com/office/officeart/2005/8/layout/chart3"/>
    <dgm:cxn modelId="{E8861A4F-66E8-4E56-B2E7-528833FD6559}" type="presOf" srcId="{4ED783A4-12AC-4EA1-9ADA-2D6ED031B3CF}" destId="{96A2ABAB-D0C6-4681-AE89-C571B45A61E2}" srcOrd="0" destOrd="0" presId="urn:microsoft.com/office/officeart/2005/8/layout/chart3"/>
    <dgm:cxn modelId="{18158B5E-B15B-4139-84A0-81E626A8E22C}" type="presParOf" srcId="{E8D7E571-1B69-4553-931B-9C71F837AFF1}" destId="{A6D4CCA4-C53C-4F05-BA39-AB62D4D49967}" srcOrd="0" destOrd="0" presId="urn:microsoft.com/office/officeart/2005/8/layout/chart3"/>
    <dgm:cxn modelId="{788489CA-0C90-4E92-A4CD-0F7F14748AF5}" type="presParOf" srcId="{E8D7E571-1B69-4553-931B-9C71F837AFF1}" destId="{177E0B9A-BEDE-45F4-B3C0-2AFA2B06C85E}" srcOrd="1" destOrd="0" presId="urn:microsoft.com/office/officeart/2005/8/layout/chart3"/>
    <dgm:cxn modelId="{5FDB949F-A976-4A2D-911F-06A8D64F0FA2}" type="presParOf" srcId="{E8D7E571-1B69-4553-931B-9C71F837AFF1}" destId="{D8A27DA7-C8B5-4804-8A27-23E18449662B}" srcOrd="2" destOrd="0" presId="urn:microsoft.com/office/officeart/2005/8/layout/chart3"/>
    <dgm:cxn modelId="{13D1ECA4-12E8-4CBF-AFC9-2CA94ABCBFDB}" type="presParOf" srcId="{E8D7E571-1B69-4553-931B-9C71F837AFF1}" destId="{A1C5005E-0DC7-47FF-A7F7-38A46AED8C08}" srcOrd="3" destOrd="0" presId="urn:microsoft.com/office/officeart/2005/8/layout/chart3"/>
    <dgm:cxn modelId="{F8807AD6-6ADC-49D6-9B49-BD03E1ECBD5D}" type="presParOf" srcId="{E8D7E571-1B69-4553-931B-9C71F837AFF1}" destId="{BE544001-B459-4917-9771-2E188FEA5DF6}" srcOrd="4" destOrd="0" presId="urn:microsoft.com/office/officeart/2005/8/layout/chart3"/>
    <dgm:cxn modelId="{9D69EEE5-C283-4E20-86B3-75C96CF3C66D}" type="presParOf" srcId="{E8D7E571-1B69-4553-931B-9C71F837AFF1}" destId="{0E3B1684-5843-48CC-8EE5-1003A7CD23A2}" srcOrd="5" destOrd="0" presId="urn:microsoft.com/office/officeart/2005/8/layout/chart3"/>
    <dgm:cxn modelId="{2DD2CEED-FE8A-4370-8DEE-1801F3833B02}" type="presParOf" srcId="{E8D7E571-1B69-4553-931B-9C71F837AFF1}" destId="{96A2ABAB-D0C6-4681-AE89-C571B45A61E2}" srcOrd="6" destOrd="0" presId="urn:microsoft.com/office/officeart/2005/8/layout/chart3"/>
    <dgm:cxn modelId="{572B9D3D-C152-4F12-BA91-1BF80C031BC7}" type="presParOf" srcId="{E8D7E571-1B69-4553-931B-9C71F837AFF1}" destId="{CB464710-BD87-4006-A435-1F1F4FD3DAA8}" srcOrd="7" destOrd="0" presId="urn:microsoft.com/office/officeart/2005/8/layout/chart3"/>
    <dgm:cxn modelId="{D73BB315-F06C-45AF-B166-1B4F5B11FADC}" type="presParOf" srcId="{E8D7E571-1B69-4553-931B-9C71F837AFF1}" destId="{70FF1515-2BB5-4F57-AF7D-2FB03F0C9FEE}" srcOrd="8" destOrd="0" presId="urn:microsoft.com/office/officeart/2005/8/layout/chart3"/>
    <dgm:cxn modelId="{A2FF7DEE-8EA6-4557-8C9C-FE07C9F56BE3}" type="presParOf" srcId="{E8D7E571-1B69-4553-931B-9C71F837AFF1}" destId="{1924E8FF-9FB7-4724-8466-EB40D4973D25}" srcOrd="9" destOrd="0" presId="urn:microsoft.com/office/officeart/2005/8/layout/chart3"/>
    <dgm:cxn modelId="{A110C5FC-C9E4-4592-B320-2E73D158CE8E}" type="presParOf" srcId="{E8D7E571-1B69-4553-931B-9C71F837AFF1}" destId="{407EF6B5-974D-4F77-A2C4-293FD72EBE79}" srcOrd="10" destOrd="0" presId="urn:microsoft.com/office/officeart/2005/8/layout/chart3"/>
    <dgm:cxn modelId="{0D9CA6E9-88FA-4DA0-B5D9-47F1B1954FEA}" type="presParOf" srcId="{E8D7E571-1B69-4553-931B-9C71F837AFF1}" destId="{52D7CA66-9C3E-496F-9AD1-90177EB6AA2F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4CCA4-C53C-4F05-BA39-AB62D4D49967}">
      <dsp:nvSpPr>
        <dsp:cNvPr id="0" name=""/>
        <dsp:cNvSpPr/>
      </dsp:nvSpPr>
      <dsp:spPr>
        <a:xfrm>
          <a:off x="597892" y="347099"/>
          <a:ext cx="2866590" cy="2866590"/>
        </a:xfrm>
        <a:prstGeom prst="pie">
          <a:avLst>
            <a:gd name="adj1" fmla="val 16200000"/>
            <a:gd name="adj2" fmla="val 19800000"/>
          </a:avLst>
        </a:prstGeom>
        <a:solidFill>
          <a:srgbClr val="0018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2061901" y="654233"/>
        <a:ext cx="836088" cy="614269"/>
      </dsp:txXfrm>
    </dsp:sp>
    <dsp:sp modelId="{D8A27DA7-C8B5-4804-8A27-23E18449662B}">
      <dsp:nvSpPr>
        <dsp:cNvPr id="0" name=""/>
        <dsp:cNvSpPr/>
      </dsp:nvSpPr>
      <dsp:spPr>
        <a:xfrm>
          <a:off x="599463" y="346891"/>
          <a:ext cx="2866590" cy="2866590"/>
        </a:xfrm>
        <a:prstGeom prst="pie">
          <a:avLst>
            <a:gd name="adj1" fmla="val 19800000"/>
            <a:gd name="adj2" fmla="val 1800000"/>
          </a:avLst>
        </a:prstGeom>
        <a:solidFill>
          <a:srgbClr val="0018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2561713" y="1490115"/>
        <a:ext cx="866802" cy="580143"/>
      </dsp:txXfrm>
    </dsp:sp>
    <dsp:sp modelId="{BE544001-B459-4917-9771-2E188FEA5DF6}">
      <dsp:nvSpPr>
        <dsp:cNvPr id="0" name=""/>
        <dsp:cNvSpPr/>
      </dsp:nvSpPr>
      <dsp:spPr>
        <a:xfrm>
          <a:off x="599463" y="346891"/>
          <a:ext cx="2866590" cy="2866590"/>
        </a:xfrm>
        <a:prstGeom prst="pie">
          <a:avLst>
            <a:gd name="adj1" fmla="val 1800000"/>
            <a:gd name="adj2" fmla="val 5400000"/>
          </a:avLst>
        </a:prstGeom>
        <a:solidFill>
          <a:srgbClr val="0018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2063472" y="2292078"/>
        <a:ext cx="836088" cy="614269"/>
      </dsp:txXfrm>
    </dsp:sp>
    <dsp:sp modelId="{96A2ABAB-D0C6-4681-AE89-C571B45A61E2}">
      <dsp:nvSpPr>
        <dsp:cNvPr id="0" name=""/>
        <dsp:cNvSpPr/>
      </dsp:nvSpPr>
      <dsp:spPr>
        <a:xfrm>
          <a:off x="599463" y="346891"/>
          <a:ext cx="2866590" cy="2866590"/>
        </a:xfrm>
        <a:prstGeom prst="pie">
          <a:avLst>
            <a:gd name="adj1" fmla="val 5400000"/>
            <a:gd name="adj2" fmla="val 9000000"/>
          </a:avLst>
        </a:prstGeom>
        <a:solidFill>
          <a:srgbClr val="0018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165956" y="2292078"/>
        <a:ext cx="836088" cy="614269"/>
      </dsp:txXfrm>
    </dsp:sp>
    <dsp:sp modelId="{70FF1515-2BB5-4F57-AF7D-2FB03F0C9FEE}">
      <dsp:nvSpPr>
        <dsp:cNvPr id="0" name=""/>
        <dsp:cNvSpPr/>
      </dsp:nvSpPr>
      <dsp:spPr>
        <a:xfrm>
          <a:off x="599463" y="346891"/>
          <a:ext cx="2866590" cy="2866590"/>
        </a:xfrm>
        <a:prstGeom prst="pie">
          <a:avLst>
            <a:gd name="adj1" fmla="val 9000000"/>
            <a:gd name="adj2" fmla="val 12600000"/>
          </a:avLst>
        </a:prstGeom>
        <a:solidFill>
          <a:srgbClr val="0018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643827" y="1490115"/>
        <a:ext cx="866802" cy="580143"/>
      </dsp:txXfrm>
    </dsp:sp>
    <dsp:sp modelId="{407EF6B5-974D-4F77-A2C4-293FD72EBE79}">
      <dsp:nvSpPr>
        <dsp:cNvPr id="0" name=""/>
        <dsp:cNvSpPr/>
      </dsp:nvSpPr>
      <dsp:spPr>
        <a:xfrm>
          <a:off x="599463" y="346891"/>
          <a:ext cx="2866590" cy="2866590"/>
        </a:xfrm>
        <a:prstGeom prst="pie">
          <a:avLst>
            <a:gd name="adj1" fmla="val 12600000"/>
            <a:gd name="adj2" fmla="val 16200000"/>
          </a:avLst>
        </a:prstGeom>
        <a:solidFill>
          <a:srgbClr val="00188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>
        <a:off x="1165956" y="654026"/>
        <a:ext cx="836088" cy="61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3E-5EEF-443B-AEB9-2D45B8F4AF4F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49EE-0623-43D7-8084-EC6C776BBF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4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8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54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87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866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184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818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62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11:43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106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11:50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551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11:50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0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484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11:52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706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11:55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957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11:55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619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11:55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759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12:04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79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12:04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201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672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3744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438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9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852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377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11:18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6906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744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11:27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1061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47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479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894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085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313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11:35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32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7997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811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7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49EE-0623-43D7-8084-EC6C776BBF8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580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38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13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68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2ED8-C573-45EF-BF68-CEC19505703A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8/6/2016 11:11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83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9393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56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6964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10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8936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99523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6975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78414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5005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66864088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5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68314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28296" y="3431828"/>
            <a:ext cx="7608765" cy="2238552"/>
          </a:xfrm>
        </p:spPr>
        <p:txBody>
          <a:bodyPr/>
          <a:lstStyle>
            <a:lvl1pPr marL="0" indent="0" algn="l">
              <a:spcBef>
                <a:spcPts val="800"/>
              </a:spcBef>
              <a:buNone/>
              <a:defRPr sz="3733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4314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1194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/>
            </a:lvl2pPr>
            <a:lvl3pPr marL="692150" indent="-227013">
              <a:defRPr/>
            </a:lvl3pPr>
            <a:lvl4pPr marL="1149350" indent="-227013">
              <a:defRPr/>
            </a:lvl4pPr>
            <a:lvl5pPr marL="1606550" indent="-227013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1547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862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0791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08395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4668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3161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35856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854936" y="1187620"/>
            <a:ext cx="8337063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3134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8342722" y="1187620"/>
            <a:ext cx="3849278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275395" y="1187620"/>
            <a:ext cx="8067824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48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0:00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611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6048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518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ll 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83747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60901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09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hoto 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9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20668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>
          <a:xfrm>
            <a:off x="459229" y="3141133"/>
            <a:ext cx="3338715" cy="711200"/>
            <a:chOff x="416178" y="1279456"/>
            <a:chExt cx="2021678" cy="430650"/>
          </a:xfrm>
        </p:grpSpPr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977113" y="1365458"/>
              <a:ext cx="279826" cy="258647"/>
            </a:xfrm>
            <a:custGeom>
              <a:avLst/>
              <a:gdLst>
                <a:gd name="T0" fmla="*/ 0 w 873"/>
                <a:gd name="T1" fmla="*/ 0 h 805"/>
                <a:gd name="T2" fmla="*/ 201 w 873"/>
                <a:gd name="T3" fmla="*/ 0 h 805"/>
                <a:gd name="T4" fmla="*/ 438 w 873"/>
                <a:gd name="T5" fmla="*/ 597 h 805"/>
                <a:gd name="T6" fmla="*/ 682 w 873"/>
                <a:gd name="T7" fmla="*/ 0 h 805"/>
                <a:gd name="T8" fmla="*/ 873 w 873"/>
                <a:gd name="T9" fmla="*/ 0 h 805"/>
                <a:gd name="T10" fmla="*/ 873 w 873"/>
                <a:gd name="T11" fmla="*/ 805 h 805"/>
                <a:gd name="T12" fmla="*/ 736 w 873"/>
                <a:gd name="T13" fmla="*/ 805 h 805"/>
                <a:gd name="T14" fmla="*/ 736 w 873"/>
                <a:gd name="T15" fmla="*/ 185 h 805"/>
                <a:gd name="T16" fmla="*/ 730 w 873"/>
                <a:gd name="T17" fmla="*/ 185 h 805"/>
                <a:gd name="T18" fmla="*/ 484 w 873"/>
                <a:gd name="T19" fmla="*/ 805 h 805"/>
                <a:gd name="T20" fmla="*/ 386 w 873"/>
                <a:gd name="T21" fmla="*/ 805 h 805"/>
                <a:gd name="T22" fmla="*/ 136 w 873"/>
                <a:gd name="T23" fmla="*/ 185 h 805"/>
                <a:gd name="T24" fmla="*/ 132 w 873"/>
                <a:gd name="T25" fmla="*/ 185 h 805"/>
                <a:gd name="T26" fmla="*/ 132 w 873"/>
                <a:gd name="T27" fmla="*/ 805 h 805"/>
                <a:gd name="T28" fmla="*/ 0 w 873"/>
                <a:gd name="T29" fmla="*/ 805 h 805"/>
                <a:gd name="T30" fmla="*/ 0 w 873"/>
                <a:gd name="T3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3" h="805">
                  <a:moveTo>
                    <a:pt x="0" y="0"/>
                  </a:moveTo>
                  <a:lnTo>
                    <a:pt x="201" y="0"/>
                  </a:lnTo>
                  <a:lnTo>
                    <a:pt x="438" y="597"/>
                  </a:lnTo>
                  <a:lnTo>
                    <a:pt x="682" y="0"/>
                  </a:lnTo>
                  <a:lnTo>
                    <a:pt x="873" y="0"/>
                  </a:lnTo>
                  <a:lnTo>
                    <a:pt x="873" y="805"/>
                  </a:lnTo>
                  <a:lnTo>
                    <a:pt x="736" y="805"/>
                  </a:lnTo>
                  <a:lnTo>
                    <a:pt x="736" y="185"/>
                  </a:lnTo>
                  <a:lnTo>
                    <a:pt x="730" y="185"/>
                  </a:lnTo>
                  <a:lnTo>
                    <a:pt x="484" y="805"/>
                  </a:lnTo>
                  <a:lnTo>
                    <a:pt x="386" y="805"/>
                  </a:lnTo>
                  <a:lnTo>
                    <a:pt x="136" y="185"/>
                  </a:lnTo>
                  <a:lnTo>
                    <a:pt x="132" y="185"/>
                  </a:lnTo>
                  <a:lnTo>
                    <a:pt x="132" y="805"/>
                  </a:lnTo>
                  <a:lnTo>
                    <a:pt x="0" y="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294806" y="1359681"/>
              <a:ext cx="52628" cy="264423"/>
            </a:xfrm>
            <a:custGeom>
              <a:avLst/>
              <a:gdLst>
                <a:gd name="T0" fmla="*/ 13 w 164"/>
                <a:gd name="T1" fmla="*/ 246 h 824"/>
                <a:gd name="T2" fmla="*/ 149 w 164"/>
                <a:gd name="T3" fmla="*/ 246 h 824"/>
                <a:gd name="T4" fmla="*/ 149 w 164"/>
                <a:gd name="T5" fmla="*/ 824 h 824"/>
                <a:gd name="T6" fmla="*/ 13 w 164"/>
                <a:gd name="T7" fmla="*/ 824 h 824"/>
                <a:gd name="T8" fmla="*/ 13 w 164"/>
                <a:gd name="T9" fmla="*/ 246 h 824"/>
                <a:gd name="T10" fmla="*/ 82 w 164"/>
                <a:gd name="T11" fmla="*/ 0 h 824"/>
                <a:gd name="T12" fmla="*/ 105 w 164"/>
                <a:gd name="T13" fmla="*/ 4 h 824"/>
                <a:gd name="T14" fmla="*/ 124 w 164"/>
                <a:gd name="T15" fmla="*/ 12 h 824"/>
                <a:gd name="T16" fmla="*/ 141 w 164"/>
                <a:gd name="T17" fmla="*/ 25 h 824"/>
                <a:gd name="T18" fmla="*/ 154 w 164"/>
                <a:gd name="T19" fmla="*/ 40 h 824"/>
                <a:gd name="T20" fmla="*/ 162 w 164"/>
                <a:gd name="T21" fmla="*/ 59 h 824"/>
                <a:gd name="T22" fmla="*/ 164 w 164"/>
                <a:gd name="T23" fmla="*/ 80 h 824"/>
                <a:gd name="T24" fmla="*/ 162 w 164"/>
                <a:gd name="T25" fmla="*/ 101 h 824"/>
                <a:gd name="T26" fmla="*/ 154 w 164"/>
                <a:gd name="T27" fmla="*/ 120 h 824"/>
                <a:gd name="T28" fmla="*/ 141 w 164"/>
                <a:gd name="T29" fmla="*/ 136 h 824"/>
                <a:gd name="T30" fmla="*/ 124 w 164"/>
                <a:gd name="T31" fmla="*/ 147 h 824"/>
                <a:gd name="T32" fmla="*/ 103 w 164"/>
                <a:gd name="T33" fmla="*/ 155 h 824"/>
                <a:gd name="T34" fmla="*/ 82 w 164"/>
                <a:gd name="T35" fmla="*/ 158 h 824"/>
                <a:gd name="T36" fmla="*/ 61 w 164"/>
                <a:gd name="T37" fmla="*/ 155 h 824"/>
                <a:gd name="T38" fmla="*/ 42 w 164"/>
                <a:gd name="T39" fmla="*/ 147 h 824"/>
                <a:gd name="T40" fmla="*/ 24 w 164"/>
                <a:gd name="T41" fmla="*/ 136 h 824"/>
                <a:gd name="T42" fmla="*/ 11 w 164"/>
                <a:gd name="T43" fmla="*/ 120 h 824"/>
                <a:gd name="T44" fmla="*/ 1 w 164"/>
                <a:gd name="T45" fmla="*/ 101 h 824"/>
                <a:gd name="T46" fmla="*/ 0 w 164"/>
                <a:gd name="T47" fmla="*/ 80 h 824"/>
                <a:gd name="T48" fmla="*/ 1 w 164"/>
                <a:gd name="T49" fmla="*/ 59 h 824"/>
                <a:gd name="T50" fmla="*/ 11 w 164"/>
                <a:gd name="T51" fmla="*/ 40 h 824"/>
                <a:gd name="T52" fmla="*/ 24 w 164"/>
                <a:gd name="T53" fmla="*/ 23 h 824"/>
                <a:gd name="T54" fmla="*/ 42 w 164"/>
                <a:gd name="T55" fmla="*/ 12 h 824"/>
                <a:gd name="T56" fmla="*/ 61 w 164"/>
                <a:gd name="T57" fmla="*/ 4 h 824"/>
                <a:gd name="T58" fmla="*/ 82 w 164"/>
                <a:gd name="T5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824">
                  <a:moveTo>
                    <a:pt x="13" y="246"/>
                  </a:moveTo>
                  <a:lnTo>
                    <a:pt x="149" y="246"/>
                  </a:lnTo>
                  <a:lnTo>
                    <a:pt x="149" y="824"/>
                  </a:lnTo>
                  <a:lnTo>
                    <a:pt x="13" y="824"/>
                  </a:lnTo>
                  <a:lnTo>
                    <a:pt x="13" y="246"/>
                  </a:lnTo>
                  <a:close/>
                  <a:moveTo>
                    <a:pt x="82" y="0"/>
                  </a:moveTo>
                  <a:lnTo>
                    <a:pt x="105" y="4"/>
                  </a:lnTo>
                  <a:lnTo>
                    <a:pt x="124" y="12"/>
                  </a:lnTo>
                  <a:lnTo>
                    <a:pt x="141" y="25"/>
                  </a:lnTo>
                  <a:lnTo>
                    <a:pt x="154" y="40"/>
                  </a:lnTo>
                  <a:lnTo>
                    <a:pt x="162" y="59"/>
                  </a:lnTo>
                  <a:lnTo>
                    <a:pt x="164" y="80"/>
                  </a:lnTo>
                  <a:lnTo>
                    <a:pt x="162" y="101"/>
                  </a:lnTo>
                  <a:lnTo>
                    <a:pt x="154" y="120"/>
                  </a:lnTo>
                  <a:lnTo>
                    <a:pt x="141" y="136"/>
                  </a:lnTo>
                  <a:lnTo>
                    <a:pt x="124" y="147"/>
                  </a:lnTo>
                  <a:lnTo>
                    <a:pt x="103" y="155"/>
                  </a:lnTo>
                  <a:lnTo>
                    <a:pt x="82" y="158"/>
                  </a:lnTo>
                  <a:lnTo>
                    <a:pt x="61" y="155"/>
                  </a:lnTo>
                  <a:lnTo>
                    <a:pt x="42" y="147"/>
                  </a:lnTo>
                  <a:lnTo>
                    <a:pt x="24" y="136"/>
                  </a:lnTo>
                  <a:lnTo>
                    <a:pt x="11" y="120"/>
                  </a:lnTo>
                  <a:lnTo>
                    <a:pt x="1" y="101"/>
                  </a:lnTo>
                  <a:lnTo>
                    <a:pt x="0" y="80"/>
                  </a:lnTo>
                  <a:lnTo>
                    <a:pt x="1" y="59"/>
                  </a:lnTo>
                  <a:lnTo>
                    <a:pt x="11" y="40"/>
                  </a:lnTo>
                  <a:lnTo>
                    <a:pt x="24" y="23"/>
                  </a:lnTo>
                  <a:lnTo>
                    <a:pt x="42" y="12"/>
                  </a:lnTo>
                  <a:lnTo>
                    <a:pt x="61" y="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373106" y="1434131"/>
              <a:ext cx="145047" cy="193825"/>
            </a:xfrm>
            <a:custGeom>
              <a:avLst/>
              <a:gdLst>
                <a:gd name="T0" fmla="*/ 311 w 453"/>
                <a:gd name="T1" fmla="*/ 0 h 604"/>
                <a:gd name="T2" fmla="*/ 350 w 453"/>
                <a:gd name="T3" fmla="*/ 2 h 604"/>
                <a:gd name="T4" fmla="*/ 388 w 453"/>
                <a:gd name="T5" fmla="*/ 7 h 604"/>
                <a:gd name="T6" fmla="*/ 422 w 453"/>
                <a:gd name="T7" fmla="*/ 17 h 604"/>
                <a:gd name="T8" fmla="*/ 451 w 453"/>
                <a:gd name="T9" fmla="*/ 28 h 604"/>
                <a:gd name="T10" fmla="*/ 453 w 453"/>
                <a:gd name="T11" fmla="*/ 30 h 604"/>
                <a:gd name="T12" fmla="*/ 453 w 453"/>
                <a:gd name="T13" fmla="*/ 162 h 604"/>
                <a:gd name="T14" fmla="*/ 447 w 453"/>
                <a:gd name="T15" fmla="*/ 156 h 604"/>
                <a:gd name="T16" fmla="*/ 405 w 453"/>
                <a:gd name="T17" fmla="*/ 131 h 604"/>
                <a:gd name="T18" fmla="*/ 361 w 453"/>
                <a:gd name="T19" fmla="*/ 116 h 604"/>
                <a:gd name="T20" fmla="*/ 317 w 453"/>
                <a:gd name="T21" fmla="*/ 112 h 604"/>
                <a:gd name="T22" fmla="*/ 279 w 453"/>
                <a:gd name="T23" fmla="*/ 116 h 604"/>
                <a:gd name="T24" fmla="*/ 246 w 453"/>
                <a:gd name="T25" fmla="*/ 126 h 604"/>
                <a:gd name="T26" fmla="*/ 216 w 453"/>
                <a:gd name="T27" fmla="*/ 141 h 604"/>
                <a:gd name="T28" fmla="*/ 189 w 453"/>
                <a:gd name="T29" fmla="*/ 164 h 604"/>
                <a:gd name="T30" fmla="*/ 168 w 453"/>
                <a:gd name="T31" fmla="*/ 192 h 604"/>
                <a:gd name="T32" fmla="*/ 153 w 453"/>
                <a:gd name="T33" fmla="*/ 227 h 604"/>
                <a:gd name="T34" fmla="*/ 143 w 453"/>
                <a:gd name="T35" fmla="*/ 263 h 604"/>
                <a:gd name="T36" fmla="*/ 141 w 453"/>
                <a:gd name="T37" fmla="*/ 305 h 604"/>
                <a:gd name="T38" fmla="*/ 143 w 453"/>
                <a:gd name="T39" fmla="*/ 347 h 604"/>
                <a:gd name="T40" fmla="*/ 153 w 453"/>
                <a:gd name="T41" fmla="*/ 383 h 604"/>
                <a:gd name="T42" fmla="*/ 168 w 453"/>
                <a:gd name="T43" fmla="*/ 416 h 604"/>
                <a:gd name="T44" fmla="*/ 187 w 453"/>
                <a:gd name="T45" fmla="*/ 442 h 604"/>
                <a:gd name="T46" fmla="*/ 214 w 453"/>
                <a:gd name="T47" fmla="*/ 463 h 604"/>
                <a:gd name="T48" fmla="*/ 243 w 453"/>
                <a:gd name="T49" fmla="*/ 480 h 604"/>
                <a:gd name="T50" fmla="*/ 277 w 453"/>
                <a:gd name="T51" fmla="*/ 488 h 604"/>
                <a:gd name="T52" fmla="*/ 315 w 453"/>
                <a:gd name="T53" fmla="*/ 492 h 604"/>
                <a:gd name="T54" fmla="*/ 346 w 453"/>
                <a:gd name="T55" fmla="*/ 488 h 604"/>
                <a:gd name="T56" fmla="*/ 380 w 453"/>
                <a:gd name="T57" fmla="*/ 479 h 604"/>
                <a:gd name="T58" fmla="*/ 414 w 453"/>
                <a:gd name="T59" fmla="*/ 465 h 604"/>
                <a:gd name="T60" fmla="*/ 447 w 453"/>
                <a:gd name="T61" fmla="*/ 444 h 604"/>
                <a:gd name="T62" fmla="*/ 453 w 453"/>
                <a:gd name="T63" fmla="*/ 440 h 604"/>
                <a:gd name="T64" fmla="*/ 453 w 453"/>
                <a:gd name="T65" fmla="*/ 564 h 604"/>
                <a:gd name="T66" fmla="*/ 451 w 453"/>
                <a:gd name="T67" fmla="*/ 566 h 604"/>
                <a:gd name="T68" fmla="*/ 414 w 453"/>
                <a:gd name="T69" fmla="*/ 583 h 604"/>
                <a:gd name="T70" fmla="*/ 376 w 453"/>
                <a:gd name="T71" fmla="*/ 595 h 604"/>
                <a:gd name="T72" fmla="*/ 332 w 453"/>
                <a:gd name="T73" fmla="*/ 603 h 604"/>
                <a:gd name="T74" fmla="*/ 287 w 453"/>
                <a:gd name="T75" fmla="*/ 604 h 604"/>
                <a:gd name="T76" fmla="*/ 233 w 453"/>
                <a:gd name="T77" fmla="*/ 601 h 604"/>
                <a:gd name="T78" fmla="*/ 183 w 453"/>
                <a:gd name="T79" fmla="*/ 589 h 604"/>
                <a:gd name="T80" fmla="*/ 138 w 453"/>
                <a:gd name="T81" fmla="*/ 568 h 604"/>
                <a:gd name="T82" fmla="*/ 97 w 453"/>
                <a:gd name="T83" fmla="*/ 542 h 604"/>
                <a:gd name="T84" fmla="*/ 63 w 453"/>
                <a:gd name="T85" fmla="*/ 507 h 604"/>
                <a:gd name="T86" fmla="*/ 36 w 453"/>
                <a:gd name="T87" fmla="*/ 465 h 604"/>
                <a:gd name="T88" fmla="*/ 15 w 453"/>
                <a:gd name="T89" fmla="*/ 419 h 604"/>
                <a:gd name="T90" fmla="*/ 4 w 453"/>
                <a:gd name="T91" fmla="*/ 370 h 604"/>
                <a:gd name="T92" fmla="*/ 0 w 453"/>
                <a:gd name="T93" fmla="*/ 316 h 604"/>
                <a:gd name="T94" fmla="*/ 4 w 453"/>
                <a:gd name="T95" fmla="*/ 257 h 604"/>
                <a:gd name="T96" fmla="*/ 17 w 453"/>
                <a:gd name="T97" fmla="*/ 202 h 604"/>
                <a:gd name="T98" fmla="*/ 38 w 453"/>
                <a:gd name="T99" fmla="*/ 151 h 604"/>
                <a:gd name="T100" fmla="*/ 67 w 453"/>
                <a:gd name="T101" fmla="*/ 107 h 604"/>
                <a:gd name="T102" fmla="*/ 103 w 453"/>
                <a:gd name="T103" fmla="*/ 69 h 604"/>
                <a:gd name="T104" fmla="*/ 147 w 453"/>
                <a:gd name="T105" fmla="*/ 40 h 604"/>
                <a:gd name="T106" fmla="*/ 197 w 453"/>
                <a:gd name="T107" fmla="*/ 17 h 604"/>
                <a:gd name="T108" fmla="*/ 252 w 453"/>
                <a:gd name="T109" fmla="*/ 4 h 604"/>
                <a:gd name="T110" fmla="*/ 311 w 453"/>
                <a:gd name="T111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3" h="604">
                  <a:moveTo>
                    <a:pt x="311" y="0"/>
                  </a:moveTo>
                  <a:lnTo>
                    <a:pt x="350" y="2"/>
                  </a:lnTo>
                  <a:lnTo>
                    <a:pt x="388" y="7"/>
                  </a:lnTo>
                  <a:lnTo>
                    <a:pt x="422" y="17"/>
                  </a:lnTo>
                  <a:lnTo>
                    <a:pt x="451" y="28"/>
                  </a:lnTo>
                  <a:lnTo>
                    <a:pt x="453" y="30"/>
                  </a:lnTo>
                  <a:lnTo>
                    <a:pt x="453" y="162"/>
                  </a:lnTo>
                  <a:lnTo>
                    <a:pt x="447" y="156"/>
                  </a:lnTo>
                  <a:lnTo>
                    <a:pt x="405" y="131"/>
                  </a:lnTo>
                  <a:lnTo>
                    <a:pt x="361" y="116"/>
                  </a:lnTo>
                  <a:lnTo>
                    <a:pt x="317" y="112"/>
                  </a:lnTo>
                  <a:lnTo>
                    <a:pt x="279" y="116"/>
                  </a:lnTo>
                  <a:lnTo>
                    <a:pt x="246" y="126"/>
                  </a:lnTo>
                  <a:lnTo>
                    <a:pt x="216" y="141"/>
                  </a:lnTo>
                  <a:lnTo>
                    <a:pt x="189" y="164"/>
                  </a:lnTo>
                  <a:lnTo>
                    <a:pt x="168" y="192"/>
                  </a:lnTo>
                  <a:lnTo>
                    <a:pt x="153" y="227"/>
                  </a:lnTo>
                  <a:lnTo>
                    <a:pt x="143" y="263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3" y="383"/>
                  </a:lnTo>
                  <a:lnTo>
                    <a:pt x="168" y="416"/>
                  </a:lnTo>
                  <a:lnTo>
                    <a:pt x="187" y="442"/>
                  </a:lnTo>
                  <a:lnTo>
                    <a:pt x="214" y="463"/>
                  </a:lnTo>
                  <a:lnTo>
                    <a:pt x="243" y="480"/>
                  </a:lnTo>
                  <a:lnTo>
                    <a:pt x="277" y="488"/>
                  </a:lnTo>
                  <a:lnTo>
                    <a:pt x="315" y="492"/>
                  </a:lnTo>
                  <a:lnTo>
                    <a:pt x="346" y="488"/>
                  </a:lnTo>
                  <a:lnTo>
                    <a:pt x="380" y="479"/>
                  </a:lnTo>
                  <a:lnTo>
                    <a:pt x="414" y="465"/>
                  </a:lnTo>
                  <a:lnTo>
                    <a:pt x="447" y="444"/>
                  </a:lnTo>
                  <a:lnTo>
                    <a:pt x="453" y="440"/>
                  </a:lnTo>
                  <a:lnTo>
                    <a:pt x="453" y="564"/>
                  </a:lnTo>
                  <a:lnTo>
                    <a:pt x="451" y="566"/>
                  </a:lnTo>
                  <a:lnTo>
                    <a:pt x="414" y="583"/>
                  </a:lnTo>
                  <a:lnTo>
                    <a:pt x="376" y="595"/>
                  </a:lnTo>
                  <a:lnTo>
                    <a:pt x="332" y="603"/>
                  </a:lnTo>
                  <a:lnTo>
                    <a:pt x="287" y="604"/>
                  </a:lnTo>
                  <a:lnTo>
                    <a:pt x="233" y="601"/>
                  </a:lnTo>
                  <a:lnTo>
                    <a:pt x="183" y="589"/>
                  </a:lnTo>
                  <a:lnTo>
                    <a:pt x="138" y="568"/>
                  </a:lnTo>
                  <a:lnTo>
                    <a:pt x="97" y="542"/>
                  </a:lnTo>
                  <a:lnTo>
                    <a:pt x="63" y="507"/>
                  </a:lnTo>
                  <a:lnTo>
                    <a:pt x="36" y="465"/>
                  </a:lnTo>
                  <a:lnTo>
                    <a:pt x="15" y="419"/>
                  </a:lnTo>
                  <a:lnTo>
                    <a:pt x="4" y="370"/>
                  </a:lnTo>
                  <a:lnTo>
                    <a:pt x="0" y="316"/>
                  </a:lnTo>
                  <a:lnTo>
                    <a:pt x="4" y="257"/>
                  </a:lnTo>
                  <a:lnTo>
                    <a:pt x="17" y="202"/>
                  </a:lnTo>
                  <a:lnTo>
                    <a:pt x="38" y="151"/>
                  </a:lnTo>
                  <a:lnTo>
                    <a:pt x="67" y="107"/>
                  </a:lnTo>
                  <a:lnTo>
                    <a:pt x="103" y="69"/>
                  </a:lnTo>
                  <a:lnTo>
                    <a:pt x="147" y="40"/>
                  </a:lnTo>
                  <a:lnTo>
                    <a:pt x="197" y="17"/>
                  </a:lnTo>
                  <a:lnTo>
                    <a:pt x="252" y="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1550885" y="1435414"/>
              <a:ext cx="107181" cy="188690"/>
            </a:xfrm>
            <a:custGeom>
              <a:avLst/>
              <a:gdLst>
                <a:gd name="T0" fmla="*/ 279 w 334"/>
                <a:gd name="T1" fmla="*/ 0 h 587"/>
                <a:gd name="T2" fmla="*/ 309 w 334"/>
                <a:gd name="T3" fmla="*/ 2 h 587"/>
                <a:gd name="T4" fmla="*/ 332 w 334"/>
                <a:gd name="T5" fmla="*/ 7 h 587"/>
                <a:gd name="T6" fmla="*/ 334 w 334"/>
                <a:gd name="T7" fmla="*/ 9 h 587"/>
                <a:gd name="T8" fmla="*/ 334 w 334"/>
                <a:gd name="T9" fmla="*/ 145 h 587"/>
                <a:gd name="T10" fmla="*/ 328 w 334"/>
                <a:gd name="T11" fmla="*/ 141 h 587"/>
                <a:gd name="T12" fmla="*/ 317 w 334"/>
                <a:gd name="T13" fmla="*/ 135 h 587"/>
                <a:gd name="T14" fmla="*/ 298 w 334"/>
                <a:gd name="T15" fmla="*/ 129 h 587"/>
                <a:gd name="T16" fmla="*/ 277 w 334"/>
                <a:gd name="T17" fmla="*/ 124 h 587"/>
                <a:gd name="T18" fmla="*/ 256 w 334"/>
                <a:gd name="T19" fmla="*/ 122 h 587"/>
                <a:gd name="T20" fmla="*/ 223 w 334"/>
                <a:gd name="T21" fmla="*/ 127 h 587"/>
                <a:gd name="T22" fmla="*/ 193 w 334"/>
                <a:gd name="T23" fmla="*/ 143 h 587"/>
                <a:gd name="T24" fmla="*/ 168 w 334"/>
                <a:gd name="T25" fmla="*/ 169 h 587"/>
                <a:gd name="T26" fmla="*/ 151 w 334"/>
                <a:gd name="T27" fmla="*/ 204 h 587"/>
                <a:gd name="T28" fmla="*/ 139 w 334"/>
                <a:gd name="T29" fmla="*/ 244 h 587"/>
                <a:gd name="T30" fmla="*/ 135 w 334"/>
                <a:gd name="T31" fmla="*/ 291 h 587"/>
                <a:gd name="T32" fmla="*/ 135 w 334"/>
                <a:gd name="T33" fmla="*/ 587 h 587"/>
                <a:gd name="T34" fmla="*/ 0 w 334"/>
                <a:gd name="T35" fmla="*/ 587 h 587"/>
                <a:gd name="T36" fmla="*/ 0 w 334"/>
                <a:gd name="T37" fmla="*/ 9 h 587"/>
                <a:gd name="T38" fmla="*/ 135 w 334"/>
                <a:gd name="T39" fmla="*/ 9 h 587"/>
                <a:gd name="T40" fmla="*/ 135 w 334"/>
                <a:gd name="T41" fmla="*/ 110 h 587"/>
                <a:gd name="T42" fmla="*/ 135 w 334"/>
                <a:gd name="T43" fmla="*/ 110 h 587"/>
                <a:gd name="T44" fmla="*/ 151 w 334"/>
                <a:gd name="T45" fmla="*/ 80 h 587"/>
                <a:gd name="T46" fmla="*/ 168 w 334"/>
                <a:gd name="T47" fmla="*/ 53 h 587"/>
                <a:gd name="T48" fmla="*/ 189 w 334"/>
                <a:gd name="T49" fmla="*/ 32 h 587"/>
                <a:gd name="T50" fmla="*/ 216 w 334"/>
                <a:gd name="T51" fmla="*/ 15 h 587"/>
                <a:gd name="T52" fmla="*/ 246 w 334"/>
                <a:gd name="T53" fmla="*/ 3 h 587"/>
                <a:gd name="T54" fmla="*/ 279 w 334"/>
                <a:gd name="T5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34" h="587">
                  <a:moveTo>
                    <a:pt x="279" y="0"/>
                  </a:moveTo>
                  <a:lnTo>
                    <a:pt x="309" y="2"/>
                  </a:lnTo>
                  <a:lnTo>
                    <a:pt x="332" y="7"/>
                  </a:lnTo>
                  <a:lnTo>
                    <a:pt x="334" y="9"/>
                  </a:lnTo>
                  <a:lnTo>
                    <a:pt x="334" y="145"/>
                  </a:lnTo>
                  <a:lnTo>
                    <a:pt x="328" y="141"/>
                  </a:lnTo>
                  <a:lnTo>
                    <a:pt x="317" y="135"/>
                  </a:lnTo>
                  <a:lnTo>
                    <a:pt x="298" y="129"/>
                  </a:lnTo>
                  <a:lnTo>
                    <a:pt x="277" y="124"/>
                  </a:lnTo>
                  <a:lnTo>
                    <a:pt x="256" y="122"/>
                  </a:lnTo>
                  <a:lnTo>
                    <a:pt x="223" y="127"/>
                  </a:lnTo>
                  <a:lnTo>
                    <a:pt x="193" y="143"/>
                  </a:lnTo>
                  <a:lnTo>
                    <a:pt x="168" y="169"/>
                  </a:lnTo>
                  <a:lnTo>
                    <a:pt x="151" y="204"/>
                  </a:lnTo>
                  <a:lnTo>
                    <a:pt x="139" y="244"/>
                  </a:lnTo>
                  <a:lnTo>
                    <a:pt x="135" y="291"/>
                  </a:lnTo>
                  <a:lnTo>
                    <a:pt x="135" y="587"/>
                  </a:lnTo>
                  <a:lnTo>
                    <a:pt x="0" y="587"/>
                  </a:lnTo>
                  <a:lnTo>
                    <a:pt x="0" y="9"/>
                  </a:lnTo>
                  <a:lnTo>
                    <a:pt x="135" y="9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51" y="80"/>
                  </a:lnTo>
                  <a:lnTo>
                    <a:pt x="168" y="53"/>
                  </a:lnTo>
                  <a:lnTo>
                    <a:pt x="189" y="32"/>
                  </a:lnTo>
                  <a:lnTo>
                    <a:pt x="216" y="15"/>
                  </a:lnTo>
                  <a:lnTo>
                    <a:pt x="246" y="3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1661275" y="1434131"/>
              <a:ext cx="190615" cy="193825"/>
            </a:xfrm>
            <a:custGeom>
              <a:avLst/>
              <a:gdLst>
                <a:gd name="T0" fmla="*/ 263 w 593"/>
                <a:gd name="T1" fmla="*/ 114 h 604"/>
                <a:gd name="T2" fmla="*/ 206 w 593"/>
                <a:gd name="T3" fmla="*/ 141 h 604"/>
                <a:gd name="T4" fmla="*/ 164 w 593"/>
                <a:gd name="T5" fmla="*/ 189 h 604"/>
                <a:gd name="T6" fmla="*/ 143 w 593"/>
                <a:gd name="T7" fmla="*/ 261 h 604"/>
                <a:gd name="T8" fmla="*/ 143 w 593"/>
                <a:gd name="T9" fmla="*/ 347 h 604"/>
                <a:gd name="T10" fmla="*/ 164 w 593"/>
                <a:gd name="T11" fmla="*/ 416 h 604"/>
                <a:gd name="T12" fmla="*/ 206 w 593"/>
                <a:gd name="T13" fmla="*/ 465 h 604"/>
                <a:gd name="T14" fmla="*/ 263 w 593"/>
                <a:gd name="T15" fmla="*/ 488 h 604"/>
                <a:gd name="T16" fmla="*/ 336 w 593"/>
                <a:gd name="T17" fmla="*/ 488 h 604"/>
                <a:gd name="T18" fmla="*/ 393 w 593"/>
                <a:gd name="T19" fmla="*/ 465 h 604"/>
                <a:gd name="T20" fmla="*/ 431 w 593"/>
                <a:gd name="T21" fmla="*/ 418 h 604"/>
                <a:gd name="T22" fmla="*/ 450 w 593"/>
                <a:gd name="T23" fmla="*/ 345 h 604"/>
                <a:gd name="T24" fmla="*/ 450 w 593"/>
                <a:gd name="T25" fmla="*/ 257 h 604"/>
                <a:gd name="T26" fmla="*/ 429 w 593"/>
                <a:gd name="T27" fmla="*/ 187 h 604"/>
                <a:gd name="T28" fmla="*/ 389 w 593"/>
                <a:gd name="T29" fmla="*/ 139 h 604"/>
                <a:gd name="T30" fmla="*/ 332 w 593"/>
                <a:gd name="T31" fmla="*/ 114 h 604"/>
                <a:gd name="T32" fmla="*/ 305 w 593"/>
                <a:gd name="T33" fmla="*/ 0 h 604"/>
                <a:gd name="T34" fmla="*/ 404 w 593"/>
                <a:gd name="T35" fmla="*/ 13 h 604"/>
                <a:gd name="T36" fmla="*/ 485 w 593"/>
                <a:gd name="T37" fmla="*/ 51 h 604"/>
                <a:gd name="T38" fmla="*/ 544 w 593"/>
                <a:gd name="T39" fmla="*/ 112 h 604"/>
                <a:gd name="T40" fmla="*/ 580 w 593"/>
                <a:gd name="T41" fmla="*/ 196 h 604"/>
                <a:gd name="T42" fmla="*/ 593 w 593"/>
                <a:gd name="T43" fmla="*/ 297 h 604"/>
                <a:gd name="T44" fmla="*/ 580 w 593"/>
                <a:gd name="T45" fmla="*/ 398 h 604"/>
                <a:gd name="T46" fmla="*/ 542 w 593"/>
                <a:gd name="T47" fmla="*/ 484 h 604"/>
                <a:gd name="T48" fmla="*/ 477 w 593"/>
                <a:gd name="T49" fmla="*/ 551 h 604"/>
                <a:gd name="T50" fmla="*/ 393 w 593"/>
                <a:gd name="T51" fmla="*/ 591 h 604"/>
                <a:gd name="T52" fmla="*/ 292 w 593"/>
                <a:gd name="T53" fmla="*/ 604 h 604"/>
                <a:gd name="T54" fmla="*/ 194 w 593"/>
                <a:gd name="T55" fmla="*/ 591 h 604"/>
                <a:gd name="T56" fmla="*/ 112 w 593"/>
                <a:gd name="T57" fmla="*/ 553 h 604"/>
                <a:gd name="T58" fmla="*/ 51 w 593"/>
                <a:gd name="T59" fmla="*/ 490 h 604"/>
                <a:gd name="T60" fmla="*/ 13 w 593"/>
                <a:gd name="T61" fmla="*/ 408 h 604"/>
                <a:gd name="T62" fmla="*/ 0 w 593"/>
                <a:gd name="T63" fmla="*/ 309 h 604"/>
                <a:gd name="T64" fmla="*/ 13 w 593"/>
                <a:gd name="T65" fmla="*/ 204 h 604"/>
                <a:gd name="T66" fmla="*/ 51 w 593"/>
                <a:gd name="T67" fmla="*/ 118 h 604"/>
                <a:gd name="T68" fmla="*/ 116 w 593"/>
                <a:gd name="T69" fmla="*/ 53 h 604"/>
                <a:gd name="T70" fmla="*/ 200 w 593"/>
                <a:gd name="T71" fmla="*/ 13 h 604"/>
                <a:gd name="T72" fmla="*/ 305 w 593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3" h="604">
                  <a:moveTo>
                    <a:pt x="297" y="112"/>
                  </a:moveTo>
                  <a:lnTo>
                    <a:pt x="263" y="114"/>
                  </a:lnTo>
                  <a:lnTo>
                    <a:pt x="233" y="124"/>
                  </a:lnTo>
                  <a:lnTo>
                    <a:pt x="206" y="141"/>
                  </a:lnTo>
                  <a:lnTo>
                    <a:pt x="183" y="162"/>
                  </a:lnTo>
                  <a:lnTo>
                    <a:pt x="164" y="189"/>
                  </a:lnTo>
                  <a:lnTo>
                    <a:pt x="150" y="223"/>
                  </a:lnTo>
                  <a:lnTo>
                    <a:pt x="143" y="261"/>
                  </a:lnTo>
                  <a:lnTo>
                    <a:pt x="141" y="305"/>
                  </a:lnTo>
                  <a:lnTo>
                    <a:pt x="143" y="347"/>
                  </a:lnTo>
                  <a:lnTo>
                    <a:pt x="150" y="383"/>
                  </a:lnTo>
                  <a:lnTo>
                    <a:pt x="164" y="416"/>
                  </a:lnTo>
                  <a:lnTo>
                    <a:pt x="183" y="442"/>
                  </a:lnTo>
                  <a:lnTo>
                    <a:pt x="206" y="465"/>
                  </a:lnTo>
                  <a:lnTo>
                    <a:pt x="233" y="480"/>
                  </a:lnTo>
                  <a:lnTo>
                    <a:pt x="263" y="488"/>
                  </a:lnTo>
                  <a:lnTo>
                    <a:pt x="299" y="492"/>
                  </a:lnTo>
                  <a:lnTo>
                    <a:pt x="336" y="488"/>
                  </a:lnTo>
                  <a:lnTo>
                    <a:pt x="366" y="480"/>
                  </a:lnTo>
                  <a:lnTo>
                    <a:pt x="393" y="465"/>
                  </a:lnTo>
                  <a:lnTo>
                    <a:pt x="414" y="444"/>
                  </a:lnTo>
                  <a:lnTo>
                    <a:pt x="431" y="418"/>
                  </a:lnTo>
                  <a:lnTo>
                    <a:pt x="443" y="383"/>
                  </a:lnTo>
                  <a:lnTo>
                    <a:pt x="450" y="345"/>
                  </a:lnTo>
                  <a:lnTo>
                    <a:pt x="452" y="301"/>
                  </a:lnTo>
                  <a:lnTo>
                    <a:pt x="450" y="257"/>
                  </a:lnTo>
                  <a:lnTo>
                    <a:pt x="443" y="219"/>
                  </a:lnTo>
                  <a:lnTo>
                    <a:pt x="429" y="187"/>
                  </a:lnTo>
                  <a:lnTo>
                    <a:pt x="412" y="160"/>
                  </a:lnTo>
                  <a:lnTo>
                    <a:pt x="389" y="139"/>
                  </a:lnTo>
                  <a:lnTo>
                    <a:pt x="362" y="124"/>
                  </a:lnTo>
                  <a:lnTo>
                    <a:pt x="332" y="114"/>
                  </a:lnTo>
                  <a:lnTo>
                    <a:pt x="297" y="112"/>
                  </a:lnTo>
                  <a:close/>
                  <a:moveTo>
                    <a:pt x="305" y="0"/>
                  </a:moveTo>
                  <a:lnTo>
                    <a:pt x="357" y="4"/>
                  </a:lnTo>
                  <a:lnTo>
                    <a:pt x="404" y="13"/>
                  </a:lnTo>
                  <a:lnTo>
                    <a:pt x="446" y="28"/>
                  </a:lnTo>
                  <a:lnTo>
                    <a:pt x="485" y="51"/>
                  </a:lnTo>
                  <a:lnTo>
                    <a:pt x="517" y="78"/>
                  </a:lnTo>
                  <a:lnTo>
                    <a:pt x="544" y="112"/>
                  </a:lnTo>
                  <a:lnTo>
                    <a:pt x="565" y="152"/>
                  </a:lnTo>
                  <a:lnTo>
                    <a:pt x="580" y="196"/>
                  </a:lnTo>
                  <a:lnTo>
                    <a:pt x="590" y="244"/>
                  </a:lnTo>
                  <a:lnTo>
                    <a:pt x="593" y="297"/>
                  </a:lnTo>
                  <a:lnTo>
                    <a:pt x="590" y="351"/>
                  </a:lnTo>
                  <a:lnTo>
                    <a:pt x="580" y="398"/>
                  </a:lnTo>
                  <a:lnTo>
                    <a:pt x="565" y="444"/>
                  </a:lnTo>
                  <a:lnTo>
                    <a:pt x="542" y="484"/>
                  </a:lnTo>
                  <a:lnTo>
                    <a:pt x="511" y="521"/>
                  </a:lnTo>
                  <a:lnTo>
                    <a:pt x="477" y="551"/>
                  </a:lnTo>
                  <a:lnTo>
                    <a:pt x="437" y="574"/>
                  </a:lnTo>
                  <a:lnTo>
                    <a:pt x="393" y="591"/>
                  </a:lnTo>
                  <a:lnTo>
                    <a:pt x="345" y="601"/>
                  </a:lnTo>
                  <a:lnTo>
                    <a:pt x="292" y="604"/>
                  </a:lnTo>
                  <a:lnTo>
                    <a:pt x="240" y="601"/>
                  </a:lnTo>
                  <a:lnTo>
                    <a:pt x="194" y="591"/>
                  </a:lnTo>
                  <a:lnTo>
                    <a:pt x="150" y="576"/>
                  </a:lnTo>
                  <a:lnTo>
                    <a:pt x="112" y="553"/>
                  </a:lnTo>
                  <a:lnTo>
                    <a:pt x="80" y="524"/>
                  </a:lnTo>
                  <a:lnTo>
                    <a:pt x="51" y="490"/>
                  </a:lnTo>
                  <a:lnTo>
                    <a:pt x="28" y="452"/>
                  </a:lnTo>
                  <a:lnTo>
                    <a:pt x="13" y="408"/>
                  </a:lnTo>
                  <a:lnTo>
                    <a:pt x="3" y="360"/>
                  </a:lnTo>
                  <a:lnTo>
                    <a:pt x="0" y="309"/>
                  </a:lnTo>
                  <a:lnTo>
                    <a:pt x="3" y="254"/>
                  </a:lnTo>
                  <a:lnTo>
                    <a:pt x="13" y="204"/>
                  </a:lnTo>
                  <a:lnTo>
                    <a:pt x="28" y="158"/>
                  </a:lnTo>
                  <a:lnTo>
                    <a:pt x="51" y="118"/>
                  </a:lnTo>
                  <a:lnTo>
                    <a:pt x="82" y="82"/>
                  </a:lnTo>
                  <a:lnTo>
                    <a:pt x="116" y="53"/>
                  </a:lnTo>
                  <a:lnTo>
                    <a:pt x="156" y="30"/>
                  </a:lnTo>
                  <a:lnTo>
                    <a:pt x="200" y="13"/>
                  </a:lnTo>
                  <a:lnTo>
                    <a:pt x="252" y="4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1873070" y="1434131"/>
              <a:ext cx="123226" cy="193825"/>
            </a:xfrm>
            <a:custGeom>
              <a:avLst/>
              <a:gdLst>
                <a:gd name="T0" fmla="*/ 252 w 384"/>
                <a:gd name="T1" fmla="*/ 2 h 604"/>
                <a:gd name="T2" fmla="*/ 323 w 384"/>
                <a:gd name="T3" fmla="*/ 15 h 604"/>
                <a:gd name="T4" fmla="*/ 354 w 384"/>
                <a:gd name="T5" fmla="*/ 25 h 604"/>
                <a:gd name="T6" fmla="*/ 348 w 384"/>
                <a:gd name="T7" fmla="*/ 147 h 604"/>
                <a:gd name="T8" fmla="*/ 287 w 384"/>
                <a:gd name="T9" fmla="*/ 118 h 604"/>
                <a:gd name="T10" fmla="*/ 216 w 384"/>
                <a:gd name="T11" fmla="*/ 107 h 604"/>
                <a:gd name="T12" fmla="*/ 174 w 384"/>
                <a:gd name="T13" fmla="*/ 114 h 604"/>
                <a:gd name="T14" fmla="*/ 147 w 384"/>
                <a:gd name="T15" fmla="*/ 135 h 604"/>
                <a:gd name="T16" fmla="*/ 138 w 384"/>
                <a:gd name="T17" fmla="*/ 166 h 604"/>
                <a:gd name="T18" fmla="*/ 153 w 384"/>
                <a:gd name="T19" fmla="*/ 210 h 604"/>
                <a:gd name="T20" fmla="*/ 197 w 384"/>
                <a:gd name="T21" fmla="*/ 236 h 604"/>
                <a:gd name="T22" fmla="*/ 285 w 384"/>
                <a:gd name="T23" fmla="*/ 274 h 604"/>
                <a:gd name="T24" fmla="*/ 350 w 384"/>
                <a:gd name="T25" fmla="*/ 324 h 604"/>
                <a:gd name="T26" fmla="*/ 380 w 384"/>
                <a:gd name="T27" fmla="*/ 387 h 604"/>
                <a:gd name="T28" fmla="*/ 380 w 384"/>
                <a:gd name="T29" fmla="*/ 463 h 604"/>
                <a:gd name="T30" fmla="*/ 348 w 384"/>
                <a:gd name="T31" fmla="*/ 528 h 604"/>
                <a:gd name="T32" fmla="*/ 287 w 384"/>
                <a:gd name="T33" fmla="*/ 576 h 604"/>
                <a:gd name="T34" fmla="*/ 203 w 384"/>
                <a:gd name="T35" fmla="*/ 601 h 604"/>
                <a:gd name="T36" fmla="*/ 117 w 384"/>
                <a:gd name="T37" fmla="*/ 603 h 604"/>
                <a:gd name="T38" fmla="*/ 35 w 384"/>
                <a:gd name="T39" fmla="*/ 585 h 604"/>
                <a:gd name="T40" fmla="*/ 0 w 384"/>
                <a:gd name="T41" fmla="*/ 572 h 604"/>
                <a:gd name="T42" fmla="*/ 6 w 384"/>
                <a:gd name="T43" fmla="*/ 444 h 604"/>
                <a:gd name="T44" fmla="*/ 82 w 384"/>
                <a:gd name="T45" fmla="*/ 482 h 604"/>
                <a:gd name="T46" fmla="*/ 159 w 384"/>
                <a:gd name="T47" fmla="*/ 496 h 604"/>
                <a:gd name="T48" fmla="*/ 214 w 384"/>
                <a:gd name="T49" fmla="*/ 488 h 604"/>
                <a:gd name="T50" fmla="*/ 243 w 384"/>
                <a:gd name="T51" fmla="*/ 459 h 604"/>
                <a:gd name="T52" fmla="*/ 245 w 384"/>
                <a:gd name="T53" fmla="*/ 421 h 604"/>
                <a:gd name="T54" fmla="*/ 226 w 384"/>
                <a:gd name="T55" fmla="*/ 395 h 604"/>
                <a:gd name="T56" fmla="*/ 189 w 384"/>
                <a:gd name="T57" fmla="*/ 372 h 604"/>
                <a:gd name="T58" fmla="*/ 138 w 384"/>
                <a:gd name="T59" fmla="*/ 349 h 604"/>
                <a:gd name="T60" fmla="*/ 77 w 384"/>
                <a:gd name="T61" fmla="*/ 316 h 604"/>
                <a:gd name="T62" fmla="*/ 31 w 384"/>
                <a:gd name="T63" fmla="*/ 276 h 604"/>
                <a:gd name="T64" fmla="*/ 4 w 384"/>
                <a:gd name="T65" fmla="*/ 215 h 604"/>
                <a:gd name="T66" fmla="*/ 4 w 384"/>
                <a:gd name="T67" fmla="*/ 139 h 604"/>
                <a:gd name="T68" fmla="*/ 35 w 384"/>
                <a:gd name="T69" fmla="*/ 76 h 604"/>
                <a:gd name="T70" fmla="*/ 96 w 384"/>
                <a:gd name="T71" fmla="*/ 27 h 604"/>
                <a:gd name="T72" fmla="*/ 174 w 384"/>
                <a:gd name="T73" fmla="*/ 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604">
                  <a:moveTo>
                    <a:pt x="222" y="0"/>
                  </a:moveTo>
                  <a:lnTo>
                    <a:pt x="252" y="2"/>
                  </a:lnTo>
                  <a:lnTo>
                    <a:pt x="289" y="7"/>
                  </a:lnTo>
                  <a:lnTo>
                    <a:pt x="323" y="15"/>
                  </a:lnTo>
                  <a:lnTo>
                    <a:pt x="352" y="25"/>
                  </a:lnTo>
                  <a:lnTo>
                    <a:pt x="354" y="25"/>
                  </a:lnTo>
                  <a:lnTo>
                    <a:pt x="354" y="151"/>
                  </a:lnTo>
                  <a:lnTo>
                    <a:pt x="348" y="147"/>
                  </a:lnTo>
                  <a:lnTo>
                    <a:pt x="319" y="131"/>
                  </a:lnTo>
                  <a:lnTo>
                    <a:pt x="287" y="118"/>
                  </a:lnTo>
                  <a:lnTo>
                    <a:pt x="252" y="110"/>
                  </a:lnTo>
                  <a:lnTo>
                    <a:pt x="216" y="107"/>
                  </a:lnTo>
                  <a:lnTo>
                    <a:pt x="193" y="109"/>
                  </a:lnTo>
                  <a:lnTo>
                    <a:pt x="174" y="114"/>
                  </a:lnTo>
                  <a:lnTo>
                    <a:pt x="159" y="124"/>
                  </a:lnTo>
                  <a:lnTo>
                    <a:pt x="147" y="135"/>
                  </a:lnTo>
                  <a:lnTo>
                    <a:pt x="140" y="149"/>
                  </a:lnTo>
                  <a:lnTo>
                    <a:pt x="138" y="166"/>
                  </a:lnTo>
                  <a:lnTo>
                    <a:pt x="142" y="191"/>
                  </a:lnTo>
                  <a:lnTo>
                    <a:pt x="153" y="210"/>
                  </a:lnTo>
                  <a:lnTo>
                    <a:pt x="170" y="221"/>
                  </a:lnTo>
                  <a:lnTo>
                    <a:pt x="197" y="236"/>
                  </a:lnTo>
                  <a:lnTo>
                    <a:pt x="235" y="252"/>
                  </a:lnTo>
                  <a:lnTo>
                    <a:pt x="285" y="274"/>
                  </a:lnTo>
                  <a:lnTo>
                    <a:pt x="323" y="299"/>
                  </a:lnTo>
                  <a:lnTo>
                    <a:pt x="350" y="324"/>
                  </a:lnTo>
                  <a:lnTo>
                    <a:pt x="369" y="355"/>
                  </a:lnTo>
                  <a:lnTo>
                    <a:pt x="380" y="387"/>
                  </a:lnTo>
                  <a:lnTo>
                    <a:pt x="384" y="423"/>
                  </a:lnTo>
                  <a:lnTo>
                    <a:pt x="380" y="463"/>
                  </a:lnTo>
                  <a:lnTo>
                    <a:pt x="369" y="498"/>
                  </a:lnTo>
                  <a:lnTo>
                    <a:pt x="348" y="528"/>
                  </a:lnTo>
                  <a:lnTo>
                    <a:pt x="321" y="555"/>
                  </a:lnTo>
                  <a:lnTo>
                    <a:pt x="287" y="576"/>
                  </a:lnTo>
                  <a:lnTo>
                    <a:pt x="249" y="591"/>
                  </a:lnTo>
                  <a:lnTo>
                    <a:pt x="203" y="601"/>
                  </a:lnTo>
                  <a:lnTo>
                    <a:pt x="153" y="604"/>
                  </a:lnTo>
                  <a:lnTo>
                    <a:pt x="117" y="603"/>
                  </a:lnTo>
                  <a:lnTo>
                    <a:pt x="75" y="595"/>
                  </a:lnTo>
                  <a:lnTo>
                    <a:pt x="35" y="585"/>
                  </a:lnTo>
                  <a:lnTo>
                    <a:pt x="2" y="572"/>
                  </a:lnTo>
                  <a:lnTo>
                    <a:pt x="0" y="572"/>
                  </a:lnTo>
                  <a:lnTo>
                    <a:pt x="0" y="440"/>
                  </a:lnTo>
                  <a:lnTo>
                    <a:pt x="6" y="444"/>
                  </a:lnTo>
                  <a:lnTo>
                    <a:pt x="42" y="465"/>
                  </a:lnTo>
                  <a:lnTo>
                    <a:pt x="82" y="482"/>
                  </a:lnTo>
                  <a:lnTo>
                    <a:pt x="123" y="494"/>
                  </a:lnTo>
                  <a:lnTo>
                    <a:pt x="159" y="496"/>
                  </a:lnTo>
                  <a:lnTo>
                    <a:pt x="189" y="494"/>
                  </a:lnTo>
                  <a:lnTo>
                    <a:pt x="214" y="488"/>
                  </a:lnTo>
                  <a:lnTo>
                    <a:pt x="233" y="477"/>
                  </a:lnTo>
                  <a:lnTo>
                    <a:pt x="243" y="459"/>
                  </a:lnTo>
                  <a:lnTo>
                    <a:pt x="247" y="439"/>
                  </a:lnTo>
                  <a:lnTo>
                    <a:pt x="245" y="421"/>
                  </a:lnTo>
                  <a:lnTo>
                    <a:pt x="239" y="406"/>
                  </a:lnTo>
                  <a:lnTo>
                    <a:pt x="226" y="395"/>
                  </a:lnTo>
                  <a:lnTo>
                    <a:pt x="209" y="381"/>
                  </a:lnTo>
                  <a:lnTo>
                    <a:pt x="189" y="372"/>
                  </a:lnTo>
                  <a:lnTo>
                    <a:pt x="167" y="360"/>
                  </a:lnTo>
                  <a:lnTo>
                    <a:pt x="138" y="349"/>
                  </a:lnTo>
                  <a:lnTo>
                    <a:pt x="103" y="334"/>
                  </a:lnTo>
                  <a:lnTo>
                    <a:pt x="77" y="316"/>
                  </a:lnTo>
                  <a:lnTo>
                    <a:pt x="54" y="301"/>
                  </a:lnTo>
                  <a:lnTo>
                    <a:pt x="31" y="276"/>
                  </a:lnTo>
                  <a:lnTo>
                    <a:pt x="14" y="248"/>
                  </a:lnTo>
                  <a:lnTo>
                    <a:pt x="4" y="215"/>
                  </a:lnTo>
                  <a:lnTo>
                    <a:pt x="0" y="177"/>
                  </a:lnTo>
                  <a:lnTo>
                    <a:pt x="4" y="139"/>
                  </a:lnTo>
                  <a:lnTo>
                    <a:pt x="16" y="105"/>
                  </a:lnTo>
                  <a:lnTo>
                    <a:pt x="35" y="76"/>
                  </a:lnTo>
                  <a:lnTo>
                    <a:pt x="61" y="49"/>
                  </a:lnTo>
                  <a:lnTo>
                    <a:pt x="96" y="27"/>
                  </a:lnTo>
                  <a:lnTo>
                    <a:pt x="132" y="11"/>
                  </a:lnTo>
                  <a:lnTo>
                    <a:pt x="174" y="4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2014908" y="1434131"/>
              <a:ext cx="190615" cy="193825"/>
            </a:xfrm>
            <a:custGeom>
              <a:avLst/>
              <a:gdLst>
                <a:gd name="T0" fmla="*/ 264 w 594"/>
                <a:gd name="T1" fmla="*/ 114 h 604"/>
                <a:gd name="T2" fmla="*/ 207 w 594"/>
                <a:gd name="T3" fmla="*/ 141 h 604"/>
                <a:gd name="T4" fmla="*/ 165 w 594"/>
                <a:gd name="T5" fmla="*/ 189 h 604"/>
                <a:gd name="T6" fmla="*/ 144 w 594"/>
                <a:gd name="T7" fmla="*/ 261 h 604"/>
                <a:gd name="T8" fmla="*/ 144 w 594"/>
                <a:gd name="T9" fmla="*/ 347 h 604"/>
                <a:gd name="T10" fmla="*/ 165 w 594"/>
                <a:gd name="T11" fmla="*/ 416 h 604"/>
                <a:gd name="T12" fmla="*/ 207 w 594"/>
                <a:gd name="T13" fmla="*/ 465 h 604"/>
                <a:gd name="T14" fmla="*/ 264 w 594"/>
                <a:gd name="T15" fmla="*/ 488 h 604"/>
                <a:gd name="T16" fmla="*/ 337 w 594"/>
                <a:gd name="T17" fmla="*/ 488 h 604"/>
                <a:gd name="T18" fmla="*/ 392 w 594"/>
                <a:gd name="T19" fmla="*/ 465 h 604"/>
                <a:gd name="T20" fmla="*/ 432 w 594"/>
                <a:gd name="T21" fmla="*/ 418 h 604"/>
                <a:gd name="T22" fmla="*/ 451 w 594"/>
                <a:gd name="T23" fmla="*/ 345 h 604"/>
                <a:gd name="T24" fmla="*/ 451 w 594"/>
                <a:gd name="T25" fmla="*/ 257 h 604"/>
                <a:gd name="T26" fmla="*/ 430 w 594"/>
                <a:gd name="T27" fmla="*/ 187 h 604"/>
                <a:gd name="T28" fmla="*/ 390 w 594"/>
                <a:gd name="T29" fmla="*/ 139 h 604"/>
                <a:gd name="T30" fmla="*/ 333 w 594"/>
                <a:gd name="T31" fmla="*/ 114 h 604"/>
                <a:gd name="T32" fmla="*/ 306 w 594"/>
                <a:gd name="T33" fmla="*/ 0 h 604"/>
                <a:gd name="T34" fmla="*/ 405 w 594"/>
                <a:gd name="T35" fmla="*/ 13 h 604"/>
                <a:gd name="T36" fmla="*/ 485 w 594"/>
                <a:gd name="T37" fmla="*/ 51 h 604"/>
                <a:gd name="T38" fmla="*/ 545 w 594"/>
                <a:gd name="T39" fmla="*/ 112 h 604"/>
                <a:gd name="T40" fmla="*/ 581 w 594"/>
                <a:gd name="T41" fmla="*/ 196 h 604"/>
                <a:gd name="T42" fmla="*/ 594 w 594"/>
                <a:gd name="T43" fmla="*/ 297 h 604"/>
                <a:gd name="T44" fmla="*/ 581 w 594"/>
                <a:gd name="T45" fmla="*/ 398 h 604"/>
                <a:gd name="T46" fmla="*/ 543 w 594"/>
                <a:gd name="T47" fmla="*/ 484 h 604"/>
                <a:gd name="T48" fmla="*/ 478 w 594"/>
                <a:gd name="T49" fmla="*/ 551 h 604"/>
                <a:gd name="T50" fmla="*/ 394 w 594"/>
                <a:gd name="T51" fmla="*/ 591 h 604"/>
                <a:gd name="T52" fmla="*/ 293 w 594"/>
                <a:gd name="T53" fmla="*/ 604 h 604"/>
                <a:gd name="T54" fmla="*/ 195 w 594"/>
                <a:gd name="T55" fmla="*/ 591 h 604"/>
                <a:gd name="T56" fmla="*/ 113 w 594"/>
                <a:gd name="T57" fmla="*/ 553 h 604"/>
                <a:gd name="T58" fmla="*/ 52 w 594"/>
                <a:gd name="T59" fmla="*/ 490 h 604"/>
                <a:gd name="T60" fmla="*/ 14 w 594"/>
                <a:gd name="T61" fmla="*/ 408 h 604"/>
                <a:gd name="T62" fmla="*/ 0 w 594"/>
                <a:gd name="T63" fmla="*/ 309 h 604"/>
                <a:gd name="T64" fmla="*/ 14 w 594"/>
                <a:gd name="T65" fmla="*/ 204 h 604"/>
                <a:gd name="T66" fmla="*/ 52 w 594"/>
                <a:gd name="T67" fmla="*/ 118 h 604"/>
                <a:gd name="T68" fmla="*/ 117 w 594"/>
                <a:gd name="T69" fmla="*/ 53 h 604"/>
                <a:gd name="T70" fmla="*/ 201 w 594"/>
                <a:gd name="T71" fmla="*/ 13 h 604"/>
                <a:gd name="T72" fmla="*/ 306 w 594"/>
                <a:gd name="T73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4" h="604">
                  <a:moveTo>
                    <a:pt x="298" y="112"/>
                  </a:moveTo>
                  <a:lnTo>
                    <a:pt x="264" y="114"/>
                  </a:lnTo>
                  <a:lnTo>
                    <a:pt x="233" y="124"/>
                  </a:lnTo>
                  <a:lnTo>
                    <a:pt x="207" y="141"/>
                  </a:lnTo>
                  <a:lnTo>
                    <a:pt x="184" y="162"/>
                  </a:lnTo>
                  <a:lnTo>
                    <a:pt x="165" y="189"/>
                  </a:lnTo>
                  <a:lnTo>
                    <a:pt x="151" y="223"/>
                  </a:lnTo>
                  <a:lnTo>
                    <a:pt x="144" y="261"/>
                  </a:lnTo>
                  <a:lnTo>
                    <a:pt x="142" y="305"/>
                  </a:lnTo>
                  <a:lnTo>
                    <a:pt x="144" y="347"/>
                  </a:lnTo>
                  <a:lnTo>
                    <a:pt x="151" y="383"/>
                  </a:lnTo>
                  <a:lnTo>
                    <a:pt x="165" y="416"/>
                  </a:lnTo>
                  <a:lnTo>
                    <a:pt x="184" y="442"/>
                  </a:lnTo>
                  <a:lnTo>
                    <a:pt x="207" y="465"/>
                  </a:lnTo>
                  <a:lnTo>
                    <a:pt x="233" y="480"/>
                  </a:lnTo>
                  <a:lnTo>
                    <a:pt x="264" y="488"/>
                  </a:lnTo>
                  <a:lnTo>
                    <a:pt x="300" y="492"/>
                  </a:lnTo>
                  <a:lnTo>
                    <a:pt x="337" y="488"/>
                  </a:lnTo>
                  <a:lnTo>
                    <a:pt x="367" y="480"/>
                  </a:lnTo>
                  <a:lnTo>
                    <a:pt x="392" y="465"/>
                  </a:lnTo>
                  <a:lnTo>
                    <a:pt x="415" y="444"/>
                  </a:lnTo>
                  <a:lnTo>
                    <a:pt x="432" y="418"/>
                  </a:lnTo>
                  <a:lnTo>
                    <a:pt x="443" y="383"/>
                  </a:lnTo>
                  <a:lnTo>
                    <a:pt x="451" y="345"/>
                  </a:lnTo>
                  <a:lnTo>
                    <a:pt x="453" y="301"/>
                  </a:lnTo>
                  <a:lnTo>
                    <a:pt x="451" y="257"/>
                  </a:lnTo>
                  <a:lnTo>
                    <a:pt x="443" y="219"/>
                  </a:lnTo>
                  <a:lnTo>
                    <a:pt x="430" y="187"/>
                  </a:lnTo>
                  <a:lnTo>
                    <a:pt x="411" y="160"/>
                  </a:lnTo>
                  <a:lnTo>
                    <a:pt x="390" y="139"/>
                  </a:lnTo>
                  <a:lnTo>
                    <a:pt x="363" y="124"/>
                  </a:lnTo>
                  <a:lnTo>
                    <a:pt x="333" y="114"/>
                  </a:lnTo>
                  <a:lnTo>
                    <a:pt x="298" y="112"/>
                  </a:lnTo>
                  <a:close/>
                  <a:moveTo>
                    <a:pt x="306" y="0"/>
                  </a:moveTo>
                  <a:lnTo>
                    <a:pt x="358" y="4"/>
                  </a:lnTo>
                  <a:lnTo>
                    <a:pt x="405" y="13"/>
                  </a:lnTo>
                  <a:lnTo>
                    <a:pt x="447" y="28"/>
                  </a:lnTo>
                  <a:lnTo>
                    <a:pt x="485" y="51"/>
                  </a:lnTo>
                  <a:lnTo>
                    <a:pt x="518" y="78"/>
                  </a:lnTo>
                  <a:lnTo>
                    <a:pt x="545" y="112"/>
                  </a:lnTo>
                  <a:lnTo>
                    <a:pt x="566" y="152"/>
                  </a:lnTo>
                  <a:lnTo>
                    <a:pt x="581" y="196"/>
                  </a:lnTo>
                  <a:lnTo>
                    <a:pt x="591" y="244"/>
                  </a:lnTo>
                  <a:lnTo>
                    <a:pt x="594" y="297"/>
                  </a:lnTo>
                  <a:lnTo>
                    <a:pt x="591" y="351"/>
                  </a:lnTo>
                  <a:lnTo>
                    <a:pt x="581" y="398"/>
                  </a:lnTo>
                  <a:lnTo>
                    <a:pt x="564" y="444"/>
                  </a:lnTo>
                  <a:lnTo>
                    <a:pt x="543" y="484"/>
                  </a:lnTo>
                  <a:lnTo>
                    <a:pt x="512" y="521"/>
                  </a:lnTo>
                  <a:lnTo>
                    <a:pt x="478" y="551"/>
                  </a:lnTo>
                  <a:lnTo>
                    <a:pt x="438" y="574"/>
                  </a:lnTo>
                  <a:lnTo>
                    <a:pt x="394" y="591"/>
                  </a:lnTo>
                  <a:lnTo>
                    <a:pt x="346" y="601"/>
                  </a:lnTo>
                  <a:lnTo>
                    <a:pt x="293" y="604"/>
                  </a:lnTo>
                  <a:lnTo>
                    <a:pt x="241" y="601"/>
                  </a:lnTo>
                  <a:lnTo>
                    <a:pt x="195" y="591"/>
                  </a:lnTo>
                  <a:lnTo>
                    <a:pt x="151" y="576"/>
                  </a:lnTo>
                  <a:lnTo>
                    <a:pt x="113" y="553"/>
                  </a:lnTo>
                  <a:lnTo>
                    <a:pt x="79" y="524"/>
                  </a:lnTo>
                  <a:lnTo>
                    <a:pt x="52" y="490"/>
                  </a:lnTo>
                  <a:lnTo>
                    <a:pt x="29" y="452"/>
                  </a:lnTo>
                  <a:lnTo>
                    <a:pt x="14" y="408"/>
                  </a:lnTo>
                  <a:lnTo>
                    <a:pt x="4" y="360"/>
                  </a:lnTo>
                  <a:lnTo>
                    <a:pt x="0" y="309"/>
                  </a:lnTo>
                  <a:lnTo>
                    <a:pt x="4" y="254"/>
                  </a:lnTo>
                  <a:lnTo>
                    <a:pt x="14" y="204"/>
                  </a:lnTo>
                  <a:lnTo>
                    <a:pt x="29" y="158"/>
                  </a:lnTo>
                  <a:lnTo>
                    <a:pt x="52" y="118"/>
                  </a:lnTo>
                  <a:lnTo>
                    <a:pt x="81" y="82"/>
                  </a:lnTo>
                  <a:lnTo>
                    <a:pt x="117" y="53"/>
                  </a:lnTo>
                  <a:lnTo>
                    <a:pt x="157" y="30"/>
                  </a:lnTo>
                  <a:lnTo>
                    <a:pt x="201" y="13"/>
                  </a:lnTo>
                  <a:lnTo>
                    <a:pt x="251" y="4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2210016" y="1346845"/>
              <a:ext cx="227840" cy="281110"/>
            </a:xfrm>
            <a:custGeom>
              <a:avLst/>
              <a:gdLst>
                <a:gd name="T0" fmla="*/ 347 w 710"/>
                <a:gd name="T1" fmla="*/ 2 h 877"/>
                <a:gd name="T2" fmla="*/ 384 w 710"/>
                <a:gd name="T3" fmla="*/ 12 h 877"/>
                <a:gd name="T4" fmla="*/ 378 w 710"/>
                <a:gd name="T5" fmla="*/ 124 h 877"/>
                <a:gd name="T6" fmla="*/ 319 w 710"/>
                <a:gd name="T7" fmla="*/ 111 h 877"/>
                <a:gd name="T8" fmla="*/ 273 w 710"/>
                <a:gd name="T9" fmla="*/ 122 h 877"/>
                <a:gd name="T10" fmla="*/ 242 w 710"/>
                <a:gd name="T11" fmla="*/ 157 h 877"/>
                <a:gd name="T12" fmla="*/ 233 w 710"/>
                <a:gd name="T13" fmla="*/ 214 h 877"/>
                <a:gd name="T14" fmla="*/ 437 w 710"/>
                <a:gd name="T15" fmla="*/ 286 h 877"/>
                <a:gd name="T16" fmla="*/ 439 w 710"/>
                <a:gd name="T17" fmla="*/ 155 h 877"/>
                <a:gd name="T18" fmla="*/ 573 w 710"/>
                <a:gd name="T19" fmla="*/ 115 h 877"/>
                <a:gd name="T20" fmla="*/ 710 w 710"/>
                <a:gd name="T21" fmla="*/ 286 h 877"/>
                <a:gd name="T22" fmla="*/ 573 w 710"/>
                <a:gd name="T23" fmla="*/ 397 h 877"/>
                <a:gd name="T24" fmla="*/ 575 w 710"/>
                <a:gd name="T25" fmla="*/ 702 h 877"/>
                <a:gd name="T26" fmla="*/ 592 w 710"/>
                <a:gd name="T27" fmla="*/ 744 h 877"/>
                <a:gd name="T28" fmla="*/ 626 w 710"/>
                <a:gd name="T29" fmla="*/ 763 h 877"/>
                <a:gd name="T30" fmla="*/ 659 w 710"/>
                <a:gd name="T31" fmla="*/ 765 h 877"/>
                <a:gd name="T32" fmla="*/ 678 w 710"/>
                <a:gd name="T33" fmla="*/ 761 h 877"/>
                <a:gd name="T34" fmla="*/ 697 w 710"/>
                <a:gd name="T35" fmla="*/ 753 h 877"/>
                <a:gd name="T36" fmla="*/ 710 w 710"/>
                <a:gd name="T37" fmla="*/ 744 h 877"/>
                <a:gd name="T38" fmla="*/ 708 w 710"/>
                <a:gd name="T39" fmla="*/ 858 h 877"/>
                <a:gd name="T40" fmla="*/ 666 w 710"/>
                <a:gd name="T41" fmla="*/ 872 h 877"/>
                <a:gd name="T42" fmla="*/ 609 w 710"/>
                <a:gd name="T43" fmla="*/ 877 h 877"/>
                <a:gd name="T44" fmla="*/ 525 w 710"/>
                <a:gd name="T45" fmla="*/ 862 h 877"/>
                <a:gd name="T46" fmla="*/ 468 w 710"/>
                <a:gd name="T47" fmla="*/ 816 h 877"/>
                <a:gd name="T48" fmla="*/ 441 w 710"/>
                <a:gd name="T49" fmla="*/ 742 h 877"/>
                <a:gd name="T50" fmla="*/ 437 w 710"/>
                <a:gd name="T51" fmla="*/ 397 h 877"/>
                <a:gd name="T52" fmla="*/ 233 w 710"/>
                <a:gd name="T53" fmla="*/ 864 h 877"/>
                <a:gd name="T54" fmla="*/ 95 w 710"/>
                <a:gd name="T55" fmla="*/ 397 h 877"/>
                <a:gd name="T56" fmla="*/ 0 w 710"/>
                <a:gd name="T57" fmla="*/ 286 h 877"/>
                <a:gd name="T58" fmla="*/ 95 w 710"/>
                <a:gd name="T59" fmla="*/ 206 h 877"/>
                <a:gd name="T60" fmla="*/ 107 w 710"/>
                <a:gd name="T61" fmla="*/ 132 h 877"/>
                <a:gd name="T62" fmla="*/ 141 w 710"/>
                <a:gd name="T63" fmla="*/ 71 h 877"/>
                <a:gd name="T64" fmla="*/ 196 w 710"/>
                <a:gd name="T65" fmla="*/ 25 h 877"/>
                <a:gd name="T66" fmla="*/ 265 w 710"/>
                <a:gd name="T67" fmla="*/ 2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0" h="877">
                  <a:moveTo>
                    <a:pt x="305" y="0"/>
                  </a:moveTo>
                  <a:lnTo>
                    <a:pt x="347" y="2"/>
                  </a:lnTo>
                  <a:lnTo>
                    <a:pt x="382" y="10"/>
                  </a:lnTo>
                  <a:lnTo>
                    <a:pt x="384" y="12"/>
                  </a:lnTo>
                  <a:lnTo>
                    <a:pt x="384" y="128"/>
                  </a:lnTo>
                  <a:lnTo>
                    <a:pt x="378" y="124"/>
                  </a:lnTo>
                  <a:lnTo>
                    <a:pt x="347" y="115"/>
                  </a:lnTo>
                  <a:lnTo>
                    <a:pt x="319" y="111"/>
                  </a:lnTo>
                  <a:lnTo>
                    <a:pt x="294" y="115"/>
                  </a:lnTo>
                  <a:lnTo>
                    <a:pt x="273" y="122"/>
                  </a:lnTo>
                  <a:lnTo>
                    <a:pt x="256" y="137"/>
                  </a:lnTo>
                  <a:lnTo>
                    <a:pt x="242" y="157"/>
                  </a:lnTo>
                  <a:lnTo>
                    <a:pt x="235" y="183"/>
                  </a:lnTo>
                  <a:lnTo>
                    <a:pt x="233" y="214"/>
                  </a:lnTo>
                  <a:lnTo>
                    <a:pt x="233" y="286"/>
                  </a:lnTo>
                  <a:lnTo>
                    <a:pt x="437" y="286"/>
                  </a:lnTo>
                  <a:lnTo>
                    <a:pt x="437" y="157"/>
                  </a:lnTo>
                  <a:lnTo>
                    <a:pt x="439" y="155"/>
                  </a:lnTo>
                  <a:lnTo>
                    <a:pt x="569" y="116"/>
                  </a:lnTo>
                  <a:lnTo>
                    <a:pt x="573" y="115"/>
                  </a:lnTo>
                  <a:lnTo>
                    <a:pt x="573" y="286"/>
                  </a:lnTo>
                  <a:lnTo>
                    <a:pt x="710" y="286"/>
                  </a:lnTo>
                  <a:lnTo>
                    <a:pt x="710" y="397"/>
                  </a:lnTo>
                  <a:lnTo>
                    <a:pt x="573" y="397"/>
                  </a:lnTo>
                  <a:lnTo>
                    <a:pt x="573" y="670"/>
                  </a:lnTo>
                  <a:lnTo>
                    <a:pt x="575" y="702"/>
                  </a:lnTo>
                  <a:lnTo>
                    <a:pt x="582" y="727"/>
                  </a:lnTo>
                  <a:lnTo>
                    <a:pt x="592" y="744"/>
                  </a:lnTo>
                  <a:lnTo>
                    <a:pt x="607" y="755"/>
                  </a:lnTo>
                  <a:lnTo>
                    <a:pt x="626" y="763"/>
                  </a:lnTo>
                  <a:lnTo>
                    <a:pt x="651" y="765"/>
                  </a:lnTo>
                  <a:lnTo>
                    <a:pt x="659" y="765"/>
                  </a:lnTo>
                  <a:lnTo>
                    <a:pt x="666" y="763"/>
                  </a:lnTo>
                  <a:lnTo>
                    <a:pt x="678" y="761"/>
                  </a:lnTo>
                  <a:lnTo>
                    <a:pt x="687" y="757"/>
                  </a:lnTo>
                  <a:lnTo>
                    <a:pt x="697" y="753"/>
                  </a:lnTo>
                  <a:lnTo>
                    <a:pt x="704" y="748"/>
                  </a:lnTo>
                  <a:lnTo>
                    <a:pt x="710" y="744"/>
                  </a:lnTo>
                  <a:lnTo>
                    <a:pt x="710" y="856"/>
                  </a:lnTo>
                  <a:lnTo>
                    <a:pt x="708" y="858"/>
                  </a:lnTo>
                  <a:lnTo>
                    <a:pt x="693" y="864"/>
                  </a:lnTo>
                  <a:lnTo>
                    <a:pt x="666" y="872"/>
                  </a:lnTo>
                  <a:lnTo>
                    <a:pt x="638" y="876"/>
                  </a:lnTo>
                  <a:lnTo>
                    <a:pt x="609" y="877"/>
                  </a:lnTo>
                  <a:lnTo>
                    <a:pt x="563" y="874"/>
                  </a:lnTo>
                  <a:lnTo>
                    <a:pt x="525" y="862"/>
                  </a:lnTo>
                  <a:lnTo>
                    <a:pt x="492" y="843"/>
                  </a:lnTo>
                  <a:lnTo>
                    <a:pt x="468" y="816"/>
                  </a:lnTo>
                  <a:lnTo>
                    <a:pt x="450" y="784"/>
                  </a:lnTo>
                  <a:lnTo>
                    <a:pt x="441" y="742"/>
                  </a:lnTo>
                  <a:lnTo>
                    <a:pt x="437" y="694"/>
                  </a:lnTo>
                  <a:lnTo>
                    <a:pt x="437" y="397"/>
                  </a:lnTo>
                  <a:lnTo>
                    <a:pt x="233" y="397"/>
                  </a:lnTo>
                  <a:lnTo>
                    <a:pt x="233" y="864"/>
                  </a:lnTo>
                  <a:lnTo>
                    <a:pt x="95" y="864"/>
                  </a:lnTo>
                  <a:lnTo>
                    <a:pt x="95" y="397"/>
                  </a:lnTo>
                  <a:lnTo>
                    <a:pt x="0" y="397"/>
                  </a:lnTo>
                  <a:lnTo>
                    <a:pt x="0" y="286"/>
                  </a:lnTo>
                  <a:lnTo>
                    <a:pt x="95" y="286"/>
                  </a:lnTo>
                  <a:lnTo>
                    <a:pt x="95" y="206"/>
                  </a:lnTo>
                  <a:lnTo>
                    <a:pt x="99" y="168"/>
                  </a:lnTo>
                  <a:lnTo>
                    <a:pt x="107" y="132"/>
                  </a:lnTo>
                  <a:lnTo>
                    <a:pt x="122" y="99"/>
                  </a:lnTo>
                  <a:lnTo>
                    <a:pt x="141" y="71"/>
                  </a:lnTo>
                  <a:lnTo>
                    <a:pt x="166" y="46"/>
                  </a:lnTo>
                  <a:lnTo>
                    <a:pt x="196" y="25"/>
                  </a:lnTo>
                  <a:lnTo>
                    <a:pt x="229" y="12"/>
                  </a:lnTo>
                  <a:lnTo>
                    <a:pt x="265" y="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16178" y="1279456"/>
              <a:ext cx="205377" cy="204093"/>
            </a:xfrm>
            <a:prstGeom prst="rect">
              <a:avLst/>
            </a:prstGeom>
            <a:solidFill>
              <a:srgbClr val="FF4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642734" y="1279456"/>
              <a:ext cx="204735" cy="204093"/>
            </a:xfrm>
            <a:prstGeom prst="rect">
              <a:avLst/>
            </a:prstGeom>
            <a:solidFill>
              <a:srgbClr val="8DC63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416178" y="1505371"/>
              <a:ext cx="205377" cy="204735"/>
            </a:xfrm>
            <a:prstGeom prst="rect">
              <a:avLst/>
            </a:prstGeom>
            <a:solidFill>
              <a:srgbClr val="00B0F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42734" y="1505371"/>
              <a:ext cx="204735" cy="204735"/>
            </a:xfrm>
            <a:prstGeom prst="rect">
              <a:avLst/>
            </a:prstGeom>
            <a:solidFill>
              <a:srgbClr val="FFBF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81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184808"/>
          </a:xfrm>
        </p:spPr>
        <p:txBody>
          <a:bodyPr/>
          <a:lstStyle>
            <a:lvl2pPr marL="766105" indent="-152375">
              <a:defRPr/>
            </a:lvl2pPr>
            <a:lvl3pPr marL="1371370" indent="-152375">
              <a:defRPr/>
            </a:lvl3pPr>
            <a:lvl4pPr marL="1985101" indent="-152375">
              <a:defRPr/>
            </a:lvl4pPr>
            <a:lvl5pPr marL="2590366" indent="-152375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0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95" indent="0">
              <a:buNone/>
              <a:defRPr sz="1600">
                <a:solidFill>
                  <a:schemeClr val="tx1"/>
                </a:solidFill>
              </a:defRPr>
            </a:lvl2pPr>
            <a:lvl3pPr marL="457124" indent="0">
              <a:buNone/>
              <a:defRPr sz="1600">
                <a:solidFill>
                  <a:schemeClr val="tx1"/>
                </a:solidFill>
              </a:defRPr>
            </a:lvl3pPr>
            <a:lvl4pPr marL="689917" indent="0">
              <a:buNone/>
              <a:defRPr sz="1600">
                <a:solidFill>
                  <a:schemeClr val="tx1"/>
                </a:solidFill>
              </a:defRPr>
            </a:lvl4pPr>
            <a:lvl5pPr marL="914246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4" y="6347738"/>
            <a:ext cx="1465007" cy="184670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8/6/2016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0" y="6347739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4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252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02004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2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1" hasCustomPrompt="1"/>
          </p:nvPr>
        </p:nvSpPr>
        <p:spPr>
          <a:xfrm>
            <a:off x="703263" y="5721273"/>
            <a:ext cx="10760075" cy="823913"/>
          </a:xfrm>
        </p:spPr>
        <p:txBody>
          <a:bodyPr/>
          <a:lstStyle>
            <a:lvl1pPr>
              <a:defRPr sz="3600">
                <a:solidFill>
                  <a:schemeClr val="accent3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http://location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9547" y="3567659"/>
            <a:ext cx="1822807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87724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2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2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48901"/>
            <a:ext cx="11637012" cy="960199"/>
          </a:xfrm>
        </p:spPr>
        <p:txBody>
          <a:bodyPr anchor="ctr" anchorCtr="0">
            <a:spAutoFit/>
          </a:bodyPr>
          <a:lstStyle>
            <a:lvl1pPr algn="l"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941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052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623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 vert="horz" lIns="137160" tIns="109728" rIns="137160" bIns="109728" rtlCol="0" anchor="t" anchorCtr="0">
            <a:noAutofit/>
          </a:bodyPr>
          <a:lstStyle>
            <a:lvl1pPr>
              <a:defRPr lang="en-US" cap="none" spc="0" dirty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234950" indent="0">
              <a:buNone/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0" y="1187620"/>
            <a:ext cx="6095999" cy="5670380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457200" lvl="1" indent="-222250">
              <a:buFont typeface="+mj-lt"/>
              <a:buAutoNum type="arabicPeriod"/>
            </a:pPr>
            <a:r>
              <a:rPr lang="en-US" dirty="0"/>
              <a:t>Second level</a:t>
            </a:r>
          </a:p>
          <a:p>
            <a:pPr marL="692150" lvl="2" indent="-227013"/>
            <a:r>
              <a:rPr lang="en-US" dirty="0"/>
              <a:t>Third level</a:t>
            </a:r>
          </a:p>
          <a:p>
            <a:pPr marL="1149350" lvl="3" indent="-227013"/>
            <a:r>
              <a:rPr lang="en-US" dirty="0"/>
              <a:t>Fourth level</a:t>
            </a:r>
          </a:p>
          <a:p>
            <a:pPr marL="1606550" lvl="4" indent="-227013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58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39" y="20548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39" y="1187620"/>
            <a:ext cx="11653523" cy="5379312"/>
          </a:xfrm>
          <a:prstGeom prst="rect">
            <a:avLst/>
          </a:prstGeom>
        </p:spPr>
        <p:txBody>
          <a:bodyPr vert="horz" lIns="137160" tIns="109728" rIns="137160" bIns="109728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9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13" r:id="rId22"/>
    <p:sldLayoutId id="2147483668" r:id="rId23"/>
    <p:sldLayoutId id="2147483709" r:id="rId24"/>
    <p:sldLayoutId id="2147483662" r:id="rId25"/>
    <p:sldLayoutId id="2147483711" r:id="rId26"/>
    <p:sldLayoutId id="2147483664" r:id="rId27"/>
    <p:sldLayoutId id="2147483665" r:id="rId28"/>
    <p:sldLayoutId id="2147483712" r:id="rId29"/>
    <p:sldLayoutId id="2147483666" r:id="rId30"/>
    <p:sldLayoutId id="2147483714" r:id="rId31"/>
    <p:sldLayoutId id="2147483674" r:id="rId32"/>
    <p:sldLayoutId id="2147483671" r:id="rId33"/>
    <p:sldLayoutId id="2147483672" r:id="rId34"/>
    <p:sldLayoutId id="2147483673" r:id="rId35"/>
    <p:sldLayoutId id="2147483675" r:id="rId36"/>
    <p:sldLayoutId id="2147483748" r:id="rId37"/>
    <p:sldLayoutId id="2147483753" r:id="rId38"/>
    <p:sldLayoutId id="2147483754" r:id="rId3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None/>
        <a:defRPr sz="3733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33357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89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690545" indent="-228594" algn="l" defTabSz="91437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hnezang/JSONKit" TargetMode="External"/><Relationship Id="rId3" Type="http://schemas.openxmlformats.org/officeDocument/2006/relationships/hyperlink" Target="https://github.com/couchbaselabs/ios-oauthconsumer" TargetMode="External"/><Relationship Id="rId7" Type="http://schemas.openxmlformats.org/officeDocument/2006/relationships/hyperlink" Target="https://github.com/google/google-toolbox-for-mac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github.com/facebook/facebook-ios-sdk" TargetMode="External"/><Relationship Id="rId5" Type="http://schemas.openxmlformats.org/officeDocument/2006/relationships/hyperlink" Target="https://github.com/BoltsFramework/Bolts-ObjC" TargetMode="External"/><Relationship Id="rId4" Type="http://schemas.openxmlformats.org/officeDocument/2006/relationships/hyperlink" Target="https://github.com/AFNetworking/AFNetworkin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l.or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9.xml"/><Relationship Id="rId5" Type="http://schemas.openxmlformats.org/officeDocument/2006/relationships/hyperlink" Target="https://developer.apple.com/library/prerelease/content/samplecode/Reachability/Introduction/Intro.html" TargetMode="External"/><Relationship Id="rId4" Type="http://schemas.openxmlformats.org/officeDocument/2006/relationships/hyperlink" Target="https://github.com/ylechelle/OpenUDID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600" dirty="0" err="1" smtClean="0"/>
              <a:t>WinObjc</a:t>
            </a:r>
            <a:r>
              <a:rPr lang="es-ES" sz="6600" dirty="0" smtClean="0"/>
              <a:t/>
            </a:r>
            <a:br>
              <a:rPr lang="es-ES" sz="6600" dirty="0" smtClean="0"/>
            </a:br>
            <a:r>
              <a:rPr lang="es-ES" sz="2800" dirty="0" smtClean="0"/>
              <a:t>Windows Bridge para iOS</a:t>
            </a:r>
            <a:endParaRPr lang="en-US" sz="2800" dirty="0"/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720342" y="3873272"/>
            <a:ext cx="7608765" cy="78937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Javier Suárez Ruiz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4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4537" y="1357872"/>
            <a:ext cx="11578820" cy="4007251"/>
          </a:xfrm>
        </p:spPr>
        <p:txBody>
          <a:bodyPr/>
          <a:lstStyle/>
          <a:p>
            <a:r>
              <a:rPr lang="en-US" sz="2400" dirty="0" err="1" smtClean="0"/>
              <a:t>Herramientas</a:t>
            </a:r>
            <a:endParaRPr lang="en-US" sz="2400" dirty="0" smtClean="0"/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Antiguamente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conocido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como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“Project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Islandwood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”.</a:t>
            </a:r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Ahora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llamado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WinObjC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Es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un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conjunto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herramientas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que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permiten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migrar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aplicaciones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iOS a Windows 10.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/>
              <a:t>Proyecto Open Source</a:t>
            </a:r>
            <a:endParaRPr lang="en-US" sz="2400" dirty="0"/>
          </a:p>
          <a:p>
            <a:pPr lvl="0"/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https://github.com/Microsoft/WinObjC/</a:t>
            </a: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767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29300" y="1355914"/>
            <a:ext cx="11444057" cy="1142942"/>
          </a:xfrm>
          <a:prstGeom prst="rect">
            <a:avLst/>
          </a:prstGeom>
          <a:solidFill>
            <a:srgbClr val="00AFF0"/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1695" tIns="80678" rIns="100848" bIns="80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441"/>
              </a:spcBef>
            </a:pPr>
            <a:r>
              <a:rPr lang="en-US" sz="2059" b="1" dirty="0">
                <a:solidFill>
                  <a:prstClr val="white"/>
                </a:solidFill>
                <a:latin typeface="Segoe UI Light"/>
              </a:rPr>
              <a:t>Se </a:t>
            </a:r>
            <a:r>
              <a:rPr lang="en-US" sz="2059" b="1" dirty="0" err="1">
                <a:solidFill>
                  <a:prstClr val="white"/>
                </a:solidFill>
                <a:latin typeface="Segoe UI Light"/>
              </a:rPr>
              <a:t>soporta</a:t>
            </a:r>
            <a:r>
              <a:rPr lang="en-US" sz="2059" b="1" dirty="0">
                <a:solidFill>
                  <a:prstClr val="white"/>
                </a:solidFill>
                <a:latin typeface="Segoe UI Light"/>
              </a:rPr>
              <a:t> Objective-C</a:t>
            </a:r>
          </a:p>
          <a:p>
            <a:pPr marL="336145" indent="-336145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</a:pPr>
            <a:r>
              <a:rPr lang="en-US" sz="2059" dirty="0" err="1">
                <a:solidFill>
                  <a:prstClr val="white"/>
                </a:solidFill>
                <a:latin typeface="Segoe UI Light"/>
              </a:rPr>
              <a:t>Compilador</a:t>
            </a:r>
            <a:r>
              <a:rPr lang="en-US" sz="2059" dirty="0">
                <a:solidFill>
                  <a:prstClr val="white"/>
                </a:solidFill>
                <a:latin typeface="Segoe UI Light"/>
              </a:rPr>
              <a:t> y Runtime</a:t>
            </a:r>
          </a:p>
        </p:txBody>
      </p:sp>
      <p:sp>
        <p:nvSpPr>
          <p:cNvPr id="6" name="Rectangle 7"/>
          <p:cNvSpPr/>
          <p:nvPr/>
        </p:nvSpPr>
        <p:spPr>
          <a:xfrm>
            <a:off x="329300" y="2588498"/>
            <a:ext cx="11444057" cy="1142942"/>
          </a:xfrm>
          <a:prstGeom prst="rect">
            <a:avLst/>
          </a:prstGeom>
          <a:solidFill>
            <a:srgbClr val="0088D1"/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1695" tIns="80678" rIns="100848" bIns="80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441"/>
              </a:spcBef>
            </a:pPr>
            <a:r>
              <a:rPr lang="en-US" sz="2059" b="1" dirty="0">
                <a:solidFill>
                  <a:prstClr val="white"/>
                </a:solidFill>
                <a:latin typeface="Segoe UI Light"/>
              </a:rPr>
              <a:t>APIs</a:t>
            </a:r>
          </a:p>
          <a:p>
            <a:pPr marL="336145" indent="-336145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</a:pPr>
            <a:r>
              <a:rPr lang="en-US" sz="2059" dirty="0">
                <a:solidFill>
                  <a:prstClr val="white"/>
                </a:solidFill>
                <a:latin typeface="Segoe UI Light"/>
              </a:rPr>
              <a:t>iOS API (</a:t>
            </a:r>
            <a:r>
              <a:rPr lang="en-US" sz="2059" dirty="0" err="1">
                <a:solidFill>
                  <a:prstClr val="white"/>
                </a:solidFill>
                <a:latin typeface="Segoe UI Light"/>
              </a:rPr>
              <a:t>reducida</a:t>
            </a:r>
            <a:r>
              <a:rPr lang="en-US" sz="2059" dirty="0">
                <a:solidFill>
                  <a:prstClr val="white"/>
                </a:solidFill>
                <a:latin typeface="Segoe UI Light"/>
              </a:rPr>
              <a:t>)</a:t>
            </a:r>
          </a:p>
        </p:txBody>
      </p:sp>
      <p:sp>
        <p:nvSpPr>
          <p:cNvPr id="7" name="Rectangle 8"/>
          <p:cNvSpPr/>
          <p:nvPr/>
        </p:nvSpPr>
        <p:spPr>
          <a:xfrm>
            <a:off x="329299" y="3812912"/>
            <a:ext cx="11444057" cy="1142942"/>
          </a:xfrm>
          <a:prstGeom prst="rect">
            <a:avLst/>
          </a:prstGeom>
          <a:solidFill>
            <a:srgbClr val="004E8C"/>
          </a:solidFill>
          <a:ln>
            <a:noFill/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1695" tIns="80678" rIns="100848" bIns="806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441"/>
              </a:spcBef>
            </a:pPr>
            <a:r>
              <a:rPr lang="en-US" sz="2059" b="1" dirty="0" err="1">
                <a:solidFill>
                  <a:prstClr val="white"/>
                </a:solidFill>
                <a:latin typeface="Segoe UI Light"/>
              </a:rPr>
              <a:t>Herramientas</a:t>
            </a:r>
            <a:endParaRPr lang="en-US" sz="2059" b="1" dirty="0">
              <a:solidFill>
                <a:prstClr val="white"/>
              </a:solidFill>
              <a:latin typeface="Segoe UI Light"/>
            </a:endParaRPr>
          </a:p>
          <a:p>
            <a:pPr marL="336145" indent="-336145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</a:pPr>
            <a:r>
              <a:rPr lang="en-US" sz="2059" dirty="0">
                <a:solidFill>
                  <a:prstClr val="white"/>
                </a:solidFill>
                <a:latin typeface="Segoe UI Light"/>
              </a:rPr>
              <a:t>Editor / Workflow</a:t>
            </a:r>
          </a:p>
          <a:p>
            <a:pPr marL="336145" indent="-336145">
              <a:lnSpc>
                <a:spcPct val="90000"/>
              </a:lnSpc>
              <a:spcBef>
                <a:spcPts val="441"/>
              </a:spcBef>
              <a:buFont typeface="Arial" panose="020B0604020202020204" pitchFamily="34" charset="0"/>
              <a:buChar char="•"/>
            </a:pPr>
            <a:r>
              <a:rPr lang="en-US" sz="2059" dirty="0" err="1">
                <a:solidFill>
                  <a:prstClr val="white"/>
                </a:solidFill>
                <a:latin typeface="Segoe UI Light"/>
              </a:rPr>
              <a:t>Importador</a:t>
            </a:r>
            <a:r>
              <a:rPr lang="en-US" sz="2059" dirty="0">
                <a:solidFill>
                  <a:prstClr val="white"/>
                </a:solidFill>
                <a:latin typeface="Segoe UI Light"/>
              </a:rPr>
              <a:t> de </a:t>
            </a:r>
            <a:r>
              <a:rPr lang="en-US" sz="2059" dirty="0" err="1">
                <a:solidFill>
                  <a:prstClr val="white"/>
                </a:solidFill>
                <a:latin typeface="Segoe UI Light"/>
              </a:rPr>
              <a:t>proyectos</a:t>
            </a:r>
            <a:endParaRPr lang="en-US" sz="2059" dirty="0">
              <a:solidFill>
                <a:prstClr val="white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42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4537" y="1357873"/>
            <a:ext cx="11578820" cy="53798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VSImporter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herramienta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permite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crear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una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solución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.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sln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a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partir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de un Proyecto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Xcode</a:t>
            </a:r>
            <a:endParaRPr lang="en-US" sz="3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Añadido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Soporte a APIs principals de Foundation y Cocoa Touch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Visual Studio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utiliza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el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compilador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CLANG para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compilar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código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Objective-C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Posibilidad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depuración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integrada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el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Proyecciones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permiten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añadir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funcionalidades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</a:rPr>
              <a:t>nativas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 de Windows 10</a:t>
            </a:r>
            <a:endParaRPr lang="en-US" sz="36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198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Descargando</a:t>
            </a:r>
            <a:r>
              <a:rPr lang="en-US" sz="6000" dirty="0" smtClean="0"/>
              <a:t> la </a:t>
            </a:r>
            <a:r>
              <a:rPr lang="en-US" sz="6000" dirty="0" err="1" smtClean="0"/>
              <a:t>herramienta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776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smtClean="0"/>
              <a:t>App Analysis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Analysis Tool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5521961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Herramienta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obtener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un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informe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detallado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compatibilidad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un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paquete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con el Bridge.</a:t>
            </a:r>
          </a:p>
          <a:p>
            <a:pPr defTabSz="914367">
              <a:spcAft>
                <a:spcPts val="588"/>
              </a:spcAft>
              <a:defRPr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Herramienta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web, no require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descargas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instalaciones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87620"/>
            <a:ext cx="5927260" cy="35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Analysis Tool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5521961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El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informe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indica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feedback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sobre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elementos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parcialmente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y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aquellos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no se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Ante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elementos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no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la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herramienta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facilita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recomendaciones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ejemplo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: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MapKit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no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esta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Bing Maps y control XAML.</a:t>
            </a:r>
          </a:p>
          <a:p>
            <a:pPr defTabSz="914367">
              <a:spcAft>
                <a:spcPts val="588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70916"/>
            <a:ext cx="5927260" cy="35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Analizando</a:t>
            </a:r>
            <a:r>
              <a:rPr lang="en-US" sz="6000" dirty="0" smtClean="0"/>
              <a:t> un </a:t>
            </a:r>
            <a:r>
              <a:rPr lang="en-US" sz="6000" dirty="0" err="1" smtClean="0"/>
              <a:t>paquete</a:t>
            </a:r>
            <a:r>
              <a:rPr lang="en-US" sz="6000" dirty="0" smtClean="0"/>
              <a:t> con App Analysis Tool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172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33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err="1" smtClean="0"/>
              <a:t>Herramientas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9"/>
          <p:cNvSpPr/>
          <p:nvPr/>
        </p:nvSpPr>
        <p:spPr bwMode="auto">
          <a:xfrm>
            <a:off x="0" y="1189494"/>
            <a:ext cx="12191999" cy="56685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67232" tIns="67232" rIns="25215" bIns="25215" rtlCol="0" anchor="b" anchorCtr="0"/>
          <a:lstStyle/>
          <a:p>
            <a:pPr algn="ctr" defTabSz="685529"/>
            <a:endParaRPr lang="en-US" sz="58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Content Placeholder 11"/>
          <p:cNvSpPr txBox="1">
            <a:spLocks/>
          </p:cNvSpPr>
          <p:nvPr/>
        </p:nvSpPr>
        <p:spPr>
          <a:xfrm>
            <a:off x="117517" y="1379621"/>
            <a:ext cx="10305081" cy="414488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41" dirty="0">
                <a:solidFill>
                  <a:srgbClr val="FFFFFF"/>
                </a:solidFill>
              </a:rPr>
              <a:t>Desarrollo </a:t>
            </a:r>
            <a:r>
              <a:rPr lang="en-US" sz="2941" dirty="0" err="1">
                <a:solidFill>
                  <a:srgbClr val="FFFFFF"/>
                </a:solidFill>
              </a:rPr>
              <a:t>integrado</a:t>
            </a:r>
            <a:r>
              <a:rPr lang="en-US" sz="2941" dirty="0">
                <a:solidFill>
                  <a:srgbClr val="FFFFFF"/>
                </a:solidFill>
              </a:rPr>
              <a:t> </a:t>
            </a:r>
            <a:r>
              <a:rPr lang="en-US" sz="2941" dirty="0" err="1">
                <a:solidFill>
                  <a:srgbClr val="FFFFFF"/>
                </a:solidFill>
              </a:rPr>
              <a:t>en</a:t>
            </a:r>
            <a:r>
              <a:rPr lang="en-US" sz="2941" dirty="0">
                <a:solidFill>
                  <a:srgbClr val="FFFFFF"/>
                </a:solidFill>
              </a:rPr>
              <a:t> Visual Studio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284" y="2608081"/>
            <a:ext cx="4894223" cy="2733305"/>
          </a:xfrm>
          <a:prstGeom prst="rect">
            <a:avLst/>
          </a:prstGeom>
        </p:spPr>
      </p:pic>
      <p:sp>
        <p:nvSpPr>
          <p:cNvPr id="8" name="Line Callout 1 (Accent Bar) 14"/>
          <p:cNvSpPr/>
          <p:nvPr/>
        </p:nvSpPr>
        <p:spPr>
          <a:xfrm>
            <a:off x="8854903" y="2413934"/>
            <a:ext cx="1676345" cy="1337071"/>
          </a:xfrm>
          <a:prstGeom prst="accentCallout1">
            <a:avLst>
              <a:gd name="adj1" fmla="val 18750"/>
              <a:gd name="adj2" fmla="val -8333"/>
              <a:gd name="adj3" fmla="val 87026"/>
              <a:gd name="adj4" fmla="val -62138"/>
            </a:avLst>
          </a:prstGeom>
          <a:ln w="28575">
            <a:solidFill>
              <a:srgbClr val="0070C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72273">
              <a:lnSpc>
                <a:spcPct val="90000"/>
              </a:lnSpc>
              <a:spcBef>
                <a:spcPts val="441"/>
              </a:spcBef>
            </a:pPr>
            <a:r>
              <a:rPr lang="en-US" sz="1568" b="1" dirty="0" err="1">
                <a:solidFill>
                  <a:prstClr val="white"/>
                </a:solidFill>
              </a:rPr>
              <a:t>Proyectos</a:t>
            </a:r>
            <a:r>
              <a:rPr lang="en-US" sz="1568" b="1" dirty="0">
                <a:solidFill>
                  <a:prstClr val="white"/>
                </a:solidFill>
              </a:rPr>
              <a:t> </a:t>
            </a:r>
            <a:r>
              <a:rPr lang="en-US" sz="1568" b="1" dirty="0" err="1">
                <a:solidFill>
                  <a:prstClr val="white"/>
                </a:solidFill>
              </a:rPr>
              <a:t>Xcode</a:t>
            </a:r>
            <a:r>
              <a:rPr lang="en-US" sz="1568" b="1" dirty="0">
                <a:solidFill>
                  <a:prstClr val="white"/>
                </a:solidFill>
              </a:rPr>
              <a:t> </a:t>
            </a:r>
            <a:r>
              <a:rPr lang="en-US" sz="1568" b="1" dirty="0" err="1">
                <a:solidFill>
                  <a:prstClr val="white"/>
                </a:solidFill>
              </a:rPr>
              <a:t>importados</a:t>
            </a:r>
            <a:r>
              <a:rPr lang="en-US" sz="1568" b="1" dirty="0">
                <a:solidFill>
                  <a:prstClr val="white"/>
                </a:solidFill>
              </a:rPr>
              <a:t> a Visual Studio</a:t>
            </a:r>
          </a:p>
        </p:txBody>
      </p:sp>
      <p:sp>
        <p:nvSpPr>
          <p:cNvPr id="9" name="Line Callout 1 (Accent Bar) 15"/>
          <p:cNvSpPr/>
          <p:nvPr/>
        </p:nvSpPr>
        <p:spPr>
          <a:xfrm>
            <a:off x="1854267" y="2488912"/>
            <a:ext cx="1504085" cy="1337071"/>
          </a:xfrm>
          <a:prstGeom prst="accentCallout1">
            <a:avLst>
              <a:gd name="adj1" fmla="val 36460"/>
              <a:gd name="adj2" fmla="val 94560"/>
              <a:gd name="adj3" fmla="val 70598"/>
              <a:gd name="adj4" fmla="val 192601"/>
            </a:avLst>
          </a:prstGeom>
          <a:ln w="28575">
            <a:solidFill>
              <a:srgbClr val="0070C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72273">
              <a:lnSpc>
                <a:spcPct val="90000"/>
              </a:lnSpc>
              <a:spcBef>
                <a:spcPts val="441"/>
              </a:spcBef>
            </a:pPr>
            <a:r>
              <a:rPr lang="en-US" sz="1568" b="1" dirty="0" err="1">
                <a:solidFill>
                  <a:prstClr val="white"/>
                </a:solidFill>
              </a:rPr>
              <a:t>Lenguaje</a:t>
            </a:r>
            <a:r>
              <a:rPr lang="en-US" sz="1568" b="1" dirty="0">
                <a:solidFill>
                  <a:prstClr val="white"/>
                </a:solidFill>
              </a:rPr>
              <a:t> </a:t>
            </a:r>
            <a:r>
              <a:rPr lang="en-US" sz="1568" b="1" dirty="0" err="1">
                <a:solidFill>
                  <a:prstClr val="white"/>
                </a:solidFill>
              </a:rPr>
              <a:t>soportado</a:t>
            </a:r>
            <a:r>
              <a:rPr lang="en-US" sz="1568" b="1" dirty="0">
                <a:solidFill>
                  <a:prstClr val="white"/>
                </a:solidFill>
              </a:rPr>
              <a:t>: </a:t>
            </a:r>
            <a:r>
              <a:rPr lang="en-US" sz="1568" dirty="0" err="1">
                <a:solidFill>
                  <a:prstClr val="white"/>
                </a:solidFill>
              </a:rPr>
              <a:t>colores</a:t>
            </a:r>
            <a:r>
              <a:rPr lang="en-US" sz="1568" dirty="0">
                <a:solidFill>
                  <a:prstClr val="white"/>
                </a:solidFill>
              </a:rPr>
              <a:t>, </a:t>
            </a:r>
            <a:r>
              <a:rPr lang="en-US" sz="1568" dirty="0" err="1">
                <a:solidFill>
                  <a:prstClr val="white"/>
                </a:solidFill>
              </a:rPr>
              <a:t>autocompletado</a:t>
            </a:r>
            <a:endParaRPr lang="en-US" sz="1568" dirty="0">
              <a:solidFill>
                <a:prstClr val="white"/>
              </a:solidFill>
            </a:endParaRPr>
          </a:p>
        </p:txBody>
      </p:sp>
      <p:sp>
        <p:nvSpPr>
          <p:cNvPr id="10" name="Line Callout 1 (Accent Bar) 16"/>
          <p:cNvSpPr/>
          <p:nvPr/>
        </p:nvSpPr>
        <p:spPr>
          <a:xfrm>
            <a:off x="8854904" y="4060966"/>
            <a:ext cx="1599731" cy="1280421"/>
          </a:xfrm>
          <a:prstGeom prst="accentCallout1">
            <a:avLst>
              <a:gd name="adj1" fmla="val 18750"/>
              <a:gd name="adj2" fmla="val -8333"/>
              <a:gd name="adj3" fmla="val 68888"/>
              <a:gd name="adj4" fmla="val -183167"/>
            </a:avLst>
          </a:prstGeom>
          <a:ln w="28575">
            <a:solidFill>
              <a:srgbClr val="0070C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72273">
              <a:lnSpc>
                <a:spcPct val="90000"/>
              </a:lnSpc>
              <a:spcBef>
                <a:spcPts val="441"/>
              </a:spcBef>
            </a:pPr>
            <a:r>
              <a:rPr lang="en-US" sz="1568" b="1" dirty="0">
                <a:solidFill>
                  <a:prstClr val="white"/>
                </a:solidFill>
              </a:rPr>
              <a:t>Debugging: breakpoints, stack traces, …</a:t>
            </a:r>
          </a:p>
        </p:txBody>
      </p:sp>
      <p:sp>
        <p:nvSpPr>
          <p:cNvPr id="11" name="Line Callout 1 (Accent Bar) 17"/>
          <p:cNvSpPr/>
          <p:nvPr/>
        </p:nvSpPr>
        <p:spPr>
          <a:xfrm>
            <a:off x="1854267" y="4104553"/>
            <a:ext cx="1504085" cy="1337071"/>
          </a:xfrm>
          <a:prstGeom prst="accentCallout1">
            <a:avLst>
              <a:gd name="adj1" fmla="val 36460"/>
              <a:gd name="adj2" fmla="val 94560"/>
              <a:gd name="adj3" fmla="val -10843"/>
              <a:gd name="adj4" fmla="val 171687"/>
            </a:avLst>
          </a:prstGeom>
          <a:ln w="28575">
            <a:solidFill>
              <a:srgbClr val="0070C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72273">
              <a:lnSpc>
                <a:spcPct val="90000"/>
              </a:lnSpc>
              <a:spcBef>
                <a:spcPts val="441"/>
              </a:spcBef>
            </a:pPr>
            <a:r>
              <a:rPr lang="en-US" sz="1568" b="1" dirty="0">
                <a:solidFill>
                  <a:prstClr val="white"/>
                </a:solidFill>
              </a:rPr>
              <a:t>Universal API Interop</a:t>
            </a:r>
            <a:endParaRPr lang="en-US" sz="1568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9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Universal Windows 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Windows Bridge para iOS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Herramientas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Proyecciones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Roadmap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Preguntas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281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err="1" smtClean="0"/>
              <a:t>Herramientas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2" name="Picture 19"/>
          <p:cNvPicPr>
            <a:picLocks noChangeAspect="1"/>
          </p:cNvPicPr>
          <p:nvPr/>
        </p:nvPicPr>
        <p:blipFill rotWithShape="1">
          <a:blip r:embed="rId3"/>
          <a:srcRect l="1236"/>
          <a:stretch/>
        </p:blipFill>
        <p:spPr>
          <a:xfrm>
            <a:off x="3567909" y="1387130"/>
            <a:ext cx="8335333" cy="481009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grpSp>
        <p:nvGrpSpPr>
          <p:cNvPr id="13" name="Group 1"/>
          <p:cNvGrpSpPr/>
          <p:nvPr/>
        </p:nvGrpSpPr>
        <p:grpSpPr>
          <a:xfrm>
            <a:off x="117517" y="1387130"/>
            <a:ext cx="3374279" cy="4810098"/>
            <a:chOff x="0" y="1896984"/>
            <a:chExt cx="4589253" cy="4291169"/>
          </a:xfrm>
        </p:grpSpPr>
        <p:sp>
          <p:nvSpPr>
            <p:cNvPr id="14" name="Rectangle 18"/>
            <p:cNvSpPr/>
            <p:nvPr/>
          </p:nvSpPr>
          <p:spPr>
            <a:xfrm>
              <a:off x="0" y="1896984"/>
              <a:ext cx="4589253" cy="429116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273">
                <a:lnSpc>
                  <a:spcPct val="90000"/>
                </a:lnSpc>
                <a:spcBef>
                  <a:spcPts val="588"/>
                </a:spcBef>
              </a:pPr>
              <a:endParaRPr lang="en-US" sz="1961" dirty="0" err="1">
                <a:solidFill>
                  <a:prstClr val="white"/>
                </a:solidFill>
              </a:endParaRPr>
            </a:p>
          </p:txBody>
        </p:sp>
        <p:sp>
          <p:nvSpPr>
            <p:cNvPr id="15" name="Rectangle 20"/>
            <p:cNvSpPr/>
            <p:nvPr/>
          </p:nvSpPr>
          <p:spPr>
            <a:xfrm>
              <a:off x="466491" y="2097334"/>
              <a:ext cx="3443260" cy="1818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72273">
                <a:lnSpc>
                  <a:spcPct val="90000"/>
                </a:lnSpc>
                <a:spcBef>
                  <a:spcPts val="441"/>
                </a:spcBef>
              </a:pPr>
              <a:r>
                <a:rPr lang="en-US" sz="2059" dirty="0">
                  <a:solidFill>
                    <a:prstClr val="white"/>
                  </a:solidFill>
                  <a:latin typeface="Segoe UI Light"/>
                </a:rPr>
                <a:t>Proyecto </a:t>
              </a:r>
              <a:r>
                <a:rPr lang="en-US" sz="2059" dirty="0" err="1">
                  <a:solidFill>
                    <a:prstClr val="white"/>
                  </a:solidFill>
                  <a:latin typeface="Segoe UI Light"/>
                </a:rPr>
                <a:t>Xcode</a:t>
              </a:r>
              <a:r>
                <a:rPr lang="en-US" sz="2059" dirty="0">
                  <a:solidFill>
                    <a:prstClr val="white"/>
                  </a:solidFill>
                  <a:latin typeface="Segoe UI Light"/>
                </a:rPr>
                <a:t> projects </a:t>
              </a:r>
              <a:r>
                <a:rPr lang="en-US" sz="2059" dirty="0" err="1">
                  <a:solidFill>
                    <a:prstClr val="white"/>
                  </a:solidFill>
                  <a:latin typeface="Segoe UI Light"/>
                </a:rPr>
                <a:t>importado</a:t>
              </a:r>
              <a:r>
                <a:rPr lang="en-US" sz="2059" dirty="0">
                  <a:solidFill>
                    <a:prstClr val="white"/>
                  </a:solidFill>
                  <a:latin typeface="Segoe UI Light"/>
                </a:rPr>
                <a:t> a Visual Studio</a:t>
              </a:r>
            </a:p>
          </p:txBody>
        </p:sp>
        <p:sp>
          <p:nvSpPr>
            <p:cNvPr id="16" name="Rectangle 21"/>
            <p:cNvSpPr/>
            <p:nvPr/>
          </p:nvSpPr>
          <p:spPr>
            <a:xfrm>
              <a:off x="466491" y="4002043"/>
              <a:ext cx="3443260" cy="18185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72273">
                <a:lnSpc>
                  <a:spcPct val="90000"/>
                </a:lnSpc>
                <a:spcBef>
                  <a:spcPts val="441"/>
                </a:spcBef>
              </a:pPr>
              <a:r>
                <a:rPr lang="en-US" sz="2059" dirty="0" err="1">
                  <a:solidFill>
                    <a:prstClr val="white"/>
                  </a:solidFill>
                  <a:latin typeface="Segoe UI Light"/>
                </a:rPr>
                <a:t>Configuración</a:t>
              </a:r>
              <a:r>
                <a:rPr lang="en-US" sz="2059" dirty="0">
                  <a:solidFill>
                    <a:prstClr val="white"/>
                  </a:solidFill>
                  <a:latin typeface="Segoe UI Light"/>
                </a:rPr>
                <a:t> del Proyecto </a:t>
              </a:r>
              <a:r>
                <a:rPr lang="en-US" sz="2059" dirty="0" err="1">
                  <a:solidFill>
                    <a:prstClr val="white"/>
                  </a:solidFill>
                  <a:latin typeface="Segoe UI Light"/>
                </a:rPr>
                <a:t>compartida</a:t>
              </a:r>
              <a:r>
                <a:rPr lang="en-US" sz="2059" dirty="0">
                  <a:solidFill>
                    <a:prstClr val="white"/>
                  </a:solidFill>
                  <a:latin typeface="Segoe UI Light"/>
                </a:rPr>
                <a:t> </a:t>
              </a:r>
              <a:r>
                <a:rPr lang="en-US" sz="2059" dirty="0" err="1">
                  <a:solidFill>
                    <a:prstClr val="white"/>
                  </a:solidFill>
                  <a:latin typeface="Segoe UI Light"/>
                </a:rPr>
                <a:t>importada</a:t>
              </a:r>
              <a:r>
                <a:rPr lang="en-US" sz="2059" dirty="0">
                  <a:solidFill>
                    <a:prstClr val="white"/>
                  </a:solidFill>
                  <a:latin typeface="Segoe UI Light"/>
                </a:rPr>
                <a:t> </a:t>
              </a:r>
              <a:r>
                <a:rPr lang="en-US" sz="2059" dirty="0" err="1">
                  <a:solidFill>
                    <a:prstClr val="white"/>
                  </a:solidFill>
                  <a:latin typeface="Segoe UI Light"/>
                </a:rPr>
                <a:t>desde</a:t>
              </a:r>
              <a:r>
                <a:rPr lang="en-US" sz="2059" dirty="0">
                  <a:solidFill>
                    <a:prstClr val="white"/>
                  </a:solidFill>
                  <a:latin typeface="Segoe UI Light"/>
                </a:rPr>
                <a:t> </a:t>
              </a:r>
              <a:r>
                <a:rPr lang="en-US" sz="2059" dirty="0" err="1">
                  <a:solidFill>
                    <a:prstClr val="white"/>
                  </a:solidFill>
                  <a:latin typeface="Segoe UI Light"/>
                </a:rPr>
                <a:t>Xcode</a:t>
              </a:r>
              <a:endParaRPr lang="en-US" sz="2059" dirty="0">
                <a:solidFill>
                  <a:prstClr val="white"/>
                </a:solidFill>
                <a:latin typeface="Segoe UI Light"/>
              </a:endParaRPr>
            </a:p>
          </p:txBody>
        </p:sp>
        <p:cxnSp>
          <p:nvCxnSpPr>
            <p:cNvPr id="17" name="Straight Connector 22"/>
            <p:cNvCxnSpPr/>
            <p:nvPr/>
          </p:nvCxnSpPr>
          <p:spPr>
            <a:xfrm>
              <a:off x="466491" y="3915843"/>
              <a:ext cx="3743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23"/>
          <p:cNvSpPr/>
          <p:nvPr/>
        </p:nvSpPr>
        <p:spPr>
          <a:xfrm>
            <a:off x="5945437" y="2031656"/>
            <a:ext cx="1235386" cy="1355123"/>
          </a:xfrm>
          <a:prstGeom prst="roundRect">
            <a:avLst/>
          </a:prstGeom>
          <a:noFill/>
          <a:ln w="63500">
            <a:solidFill>
              <a:srgbClr val="C00000">
                <a:alpha val="74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48" tIns="80678" rIns="100848" bIns="8067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2273">
              <a:lnSpc>
                <a:spcPct val="90000"/>
              </a:lnSpc>
              <a:spcBef>
                <a:spcPts val="441"/>
              </a:spcBef>
            </a:pPr>
            <a:endParaRPr lang="en-US" sz="1471" dirty="0" err="1">
              <a:solidFill>
                <a:prstClr val="white"/>
              </a:solidFill>
            </a:endParaRPr>
          </a:p>
        </p:txBody>
      </p:sp>
      <p:sp>
        <p:nvSpPr>
          <p:cNvPr id="19" name="Rounded Rectangle 24"/>
          <p:cNvSpPr/>
          <p:nvPr/>
        </p:nvSpPr>
        <p:spPr>
          <a:xfrm>
            <a:off x="7149055" y="3387938"/>
            <a:ext cx="1173040" cy="1286734"/>
          </a:xfrm>
          <a:prstGeom prst="roundRect">
            <a:avLst/>
          </a:prstGeom>
          <a:noFill/>
          <a:ln w="63500">
            <a:solidFill>
              <a:srgbClr val="C00000">
                <a:alpha val="74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848" tIns="80678" rIns="100848" bIns="8067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72273">
              <a:lnSpc>
                <a:spcPct val="90000"/>
              </a:lnSpc>
              <a:spcBef>
                <a:spcPts val="441"/>
              </a:spcBef>
            </a:pPr>
            <a:endParaRPr lang="en-US" sz="1471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Primer </a:t>
            </a:r>
            <a:r>
              <a:rPr lang="en-US" sz="6000" dirty="0" err="1" smtClean="0"/>
              <a:t>vistazo</a:t>
            </a:r>
            <a:r>
              <a:rPr lang="en-US" sz="6000" dirty="0" smtClean="0"/>
              <a:t> a las </a:t>
            </a:r>
            <a:r>
              <a:rPr lang="en-US" sz="6000" dirty="0" err="1" smtClean="0"/>
              <a:t>herramientas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849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579602"/>
            <a:ext cx="11637012" cy="1698798"/>
          </a:xfrm>
        </p:spPr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“Puente”, no un </a:t>
            </a:r>
            <a:r>
              <a:rPr lang="en-US" dirty="0" err="1" smtClean="0"/>
              <a:t>emulador</a:t>
            </a:r>
            <a:r>
              <a:rPr lang="en-US" dirty="0" smtClean="0"/>
              <a:t> o </a:t>
            </a:r>
            <a:r>
              <a:rPr lang="en-US" dirty="0" err="1" smtClean="0"/>
              <a:t>máquina</a:t>
            </a:r>
            <a:r>
              <a:rPr lang="en-US" dirty="0" smtClean="0"/>
              <a:t> virtual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6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 Apps Bridge son UWP Apps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NO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máquina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virtual o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emulador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tiene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runtime de Objective-C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propio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Reimplementadas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librerías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Foundation y Cocoa Touch.</a:t>
            </a: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CLANG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integrado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Visual Studio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compilar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código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Objective-C.</a:t>
            </a:r>
          </a:p>
          <a:p>
            <a:pPr defTabSz="914367">
              <a:spcAft>
                <a:spcPts val="588"/>
              </a:spcAft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773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 Apps Bridge son UWP Apps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Compilado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aplicación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nativa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UWP.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puede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distribuir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vía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Windows Store.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Corre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distintas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familias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dispositivos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Windows 10.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pueden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consumer APIs Windows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directamente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desde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Objective-C</a:t>
            </a:r>
          </a:p>
          <a:p>
            <a:pPr marL="800100" lvl="1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Mapas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800100" lvl="1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Live Tiles</a:t>
            </a:r>
          </a:p>
          <a:p>
            <a:pPr marL="800100" lvl="1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Cortana</a:t>
            </a:r>
          </a:p>
          <a:p>
            <a:pPr marL="800100" lvl="1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Etc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63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err="1" smtClean="0"/>
              <a:t>VSImporter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96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VSImporter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defTabSz="914367">
              <a:spcAft>
                <a:spcPts val="588"/>
              </a:spcAft>
              <a:buFont typeface="+mj-lt"/>
              <a:buAutoNum type="arabicPeriod"/>
              <a:defRPr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Acceder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 la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ruta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del Proyecto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Xcode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514350" indent="-514350" defTabSz="914367">
              <a:spcAft>
                <a:spcPts val="588"/>
              </a:spcAft>
              <a:buFont typeface="+mj-lt"/>
              <a:buAutoNum type="arabicPeriod"/>
              <a:defRPr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514350" indent="-514350" defTabSz="914367">
              <a:spcAft>
                <a:spcPts val="588"/>
              </a:spcAft>
              <a:buFont typeface="+mj-lt"/>
              <a:buAutoNum type="arabicPeriod"/>
              <a:defRPr/>
            </a:pP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514350" indent="-514350" defTabSz="914367">
              <a:spcAft>
                <a:spcPts val="588"/>
              </a:spcAft>
              <a:buFont typeface="+mj-lt"/>
              <a:buAutoNum type="arabicPeriod"/>
              <a:defRPr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Abrir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línea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comandos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514350" indent="-514350" defTabSz="914367">
              <a:spcAft>
                <a:spcPts val="588"/>
              </a:spcAft>
              <a:buFont typeface="+mj-lt"/>
              <a:buAutoNum type="arabicPeriod"/>
              <a:defRPr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línea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commandos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ejecutar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vsimporter.exe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9238" y="4026858"/>
            <a:ext cx="91635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c:\Projects\MyApp&gt; ..\..\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\vsimporter.exe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9238" y="2064783"/>
            <a:ext cx="91635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c:\Projects\MyApp&gt; ..\..\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\vsimporter.exe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215" y="4495556"/>
            <a:ext cx="975496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74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VSImporter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puede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utilizer la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opción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–</a:t>
            </a:r>
            <a:r>
              <a:rPr lang="en-US" sz="2800" b="1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para utilizer el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modo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interactivo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 El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modo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interactivo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seleccionar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configuración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específica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del Proyecto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Xcode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se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desea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importer.</a:t>
            </a: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Utilizando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–format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podemos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especificar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tipo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solución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s-ES" sz="2800" i="1" dirty="0"/>
              <a:t>winstore8.1</a:t>
            </a:r>
            <a:r>
              <a:rPr lang="es-ES" sz="2800" dirty="0"/>
              <a:t>, </a:t>
            </a:r>
            <a:r>
              <a:rPr lang="es-ES" sz="2800" i="1" dirty="0"/>
              <a:t>winphone8.1</a:t>
            </a:r>
            <a:r>
              <a:rPr lang="es-ES" sz="2800" dirty="0"/>
              <a:t>, </a:t>
            </a:r>
            <a:r>
              <a:rPr lang="es-ES" sz="2800" dirty="0" smtClean="0"/>
              <a:t>o </a:t>
            </a:r>
            <a:r>
              <a:rPr lang="es-ES" sz="2800" i="1" dirty="0" smtClean="0"/>
              <a:t>winstore10</a:t>
            </a:r>
            <a:r>
              <a:rPr lang="es-ES" sz="2800" dirty="0" smtClean="0"/>
              <a:t>.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0909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De </a:t>
            </a:r>
            <a:r>
              <a:rPr lang="en-US" sz="6000" dirty="0" err="1" smtClean="0"/>
              <a:t>Xcode</a:t>
            </a:r>
            <a:r>
              <a:rPr lang="en-US" sz="6000" dirty="0" smtClean="0"/>
              <a:t> a Visual Studio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5840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err="1" smtClean="0"/>
              <a:t>Gestión</a:t>
            </a:r>
            <a:r>
              <a:rPr lang="en-US" dirty="0" smtClean="0"/>
              <a:t> de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18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5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Gestión</a:t>
            </a:r>
            <a:r>
              <a:rPr lang="en-US" dirty="0" smtClean="0"/>
              <a:t> de UI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El Bride Windows de iOS permite controlar como se muestra la aplicación.</a:t>
            </a: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endParaRPr lang="es-ES" sz="40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s-E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Incluye propiedades básicas que permiten gestionar el tamaño de la pantalla, la forma de la adaptación de la UI, etc.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6682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Gestión</a:t>
            </a:r>
            <a:r>
              <a:rPr lang="en-US" dirty="0" smtClean="0"/>
              <a:t> de UI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Magnification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Escala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aplicación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cantidad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especificada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Auto-Magnification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Establece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valor del factor de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magnificación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tamaño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adecuado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ventana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FixedWidth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Establece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ancho de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aplicación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 Un valor de 0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significa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el ancho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corresponde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al ancho de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ventana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FixedHeight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Establece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el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alto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aplicación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 Un valor de 0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significa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que el ancho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corresponde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al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alto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ventana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sz="24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08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Gestión</a:t>
            </a:r>
            <a:r>
              <a:rPr lang="en-US" dirty="0" smtClean="0"/>
              <a:t> de UI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SizeWindowToFit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establece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esta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propiedad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 TRUE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quiere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WinObjC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automáticamente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cambie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tamaño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UIWindow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para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coincidir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con el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tamaño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aplicación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Necesario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aplicación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usa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Auto Layout.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70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8160387" cy="960199"/>
          </a:xfrm>
        </p:spPr>
        <p:txBody>
          <a:bodyPr/>
          <a:lstStyle/>
          <a:p>
            <a:r>
              <a:rPr lang="en-US" dirty="0" smtClean="0"/>
              <a:t>Storyboards y </a:t>
            </a:r>
            <a:r>
              <a:rPr lang="en-US" dirty="0" err="1" smtClean="0"/>
              <a:t>AutoLayout</a:t>
            </a:r>
            <a:endParaRPr lang="en-US" dirty="0"/>
          </a:p>
        </p:txBody>
      </p:sp>
      <p:pic>
        <p:nvPicPr>
          <p:cNvPr id="3074" name="Picture 2" descr="2_calcul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6" y="252412"/>
            <a:ext cx="3476625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3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Partimos</a:t>
            </a:r>
            <a:r>
              <a:rPr lang="en-US" dirty="0" smtClean="0"/>
              <a:t> de </a:t>
            </a:r>
            <a:r>
              <a:rPr lang="en-US" dirty="0" err="1" smtClean="0"/>
              <a:t>XCode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581071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Nuestra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aplicación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interfaz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implementa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Main.storyboard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utilizando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un Storyboard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definiendo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lógica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controlador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asociado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ViewController.m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4098" name="Picture 2" descr="1_UIimple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82" y="1187620"/>
            <a:ext cx="5529680" cy="40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28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11652250" cy="982662"/>
          </a:xfrm>
        </p:spPr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VSImporter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VSImporter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solución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Visual Studio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desde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Proyecto original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Xcode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preservando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assets, headers y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código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La “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magia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” se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encuentra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importador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y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runtime.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5122" name="Picture 2" descr="5_projectfol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88188"/>
            <a:ext cx="97536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Repasamos</a:t>
            </a:r>
            <a:r>
              <a:rPr lang="en-US" dirty="0" smtClean="0"/>
              <a:t> el </a:t>
            </a:r>
            <a:r>
              <a:rPr lang="en-US" dirty="0" err="1" smtClean="0"/>
              <a:t>concepto</a:t>
            </a:r>
            <a:r>
              <a:rPr lang="en-US" dirty="0" smtClean="0"/>
              <a:t> de Storyboards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 Storyboard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Xcode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un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contenedor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escenas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corresponden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con las vistas y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objetos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usadas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UI de la App.</a:t>
            </a:r>
          </a:p>
          <a:p>
            <a:pPr defTabSz="914367">
              <a:spcAft>
                <a:spcPts val="588"/>
              </a:spcAf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El Storyboard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representar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desde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vista individual a multiples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escenas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conectadas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segues.</a:t>
            </a:r>
          </a:p>
          <a:p>
            <a:pPr defTabSz="914367">
              <a:spcAft>
                <a:spcPts val="588"/>
              </a:spcAf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archivo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NIB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binario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compilado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del XIB. El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importador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para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y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configurar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Proyecto Visual Studio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herramienta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llamada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Xib2Nib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encargada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tomar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archivos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XIB para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generar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NIB.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296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Xib2Nib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40" y="1187620"/>
            <a:ext cx="58267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Esta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herramienta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añade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Soporte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permitiendo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importer Storyboards y NIBs.</a:t>
            </a:r>
          </a:p>
          <a:p>
            <a:pPr defTabSz="914367">
              <a:spcAft>
                <a:spcPts val="588"/>
              </a:spcAf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Toa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archivos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XIB,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itera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sobre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XML y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construye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nuevos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plist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/NIB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cada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Storyboard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encontrado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Proyecto.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7170" name="Picture 2" descr="7_impor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1713"/>
            <a:ext cx="5808913" cy="600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61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Partimos</a:t>
            </a:r>
            <a:r>
              <a:rPr lang="en-US" dirty="0" smtClean="0"/>
              <a:t> de </a:t>
            </a:r>
            <a:r>
              <a:rPr lang="en-US" dirty="0" err="1" smtClean="0"/>
              <a:t>XCode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SizeWindowToFit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establece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esta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propiedad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 TRUE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quiere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WinObjC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automáticamente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cambie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tamaño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UIWindow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para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coincidir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con el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tamaño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aplicación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Necesario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aplicación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usa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Auto Layout.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707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4788"/>
            <a:ext cx="11652250" cy="982662"/>
          </a:xfrm>
        </p:spPr>
        <p:txBody>
          <a:bodyPr/>
          <a:lstStyle/>
          <a:p>
            <a:r>
              <a:rPr lang="en-US" dirty="0" err="1" smtClean="0"/>
              <a:t>Ejecutar</a:t>
            </a:r>
            <a:r>
              <a:rPr lang="en-US" dirty="0" smtClean="0"/>
              <a:t> y </a:t>
            </a:r>
            <a:r>
              <a:rPr lang="en-US" dirty="0" err="1" smtClean="0"/>
              <a:t>redimensionar</a:t>
            </a:r>
            <a:r>
              <a:rPr lang="en-US" dirty="0" smtClean="0"/>
              <a:t> la App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ejecutamos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aplicación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visualizará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misma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UI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mostrada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simulador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Xcode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 se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redimensiona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App, se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puede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observer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como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responde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forma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adaptativa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6146" name="Picture 2" descr="10_calculator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96" y="3043823"/>
            <a:ext cx="9753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8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viaje</a:t>
            </a:r>
            <a:r>
              <a:rPr lang="en-US" dirty="0" smtClean="0"/>
              <a:t> de la </a:t>
            </a:r>
            <a:r>
              <a:rPr lang="en-US" dirty="0" err="1" smtClean="0"/>
              <a:t>convergencia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9" name="Rectangle 2"/>
          <p:cNvSpPr/>
          <p:nvPr/>
        </p:nvSpPr>
        <p:spPr bwMode="auto">
          <a:xfrm>
            <a:off x="4958016" y="2446003"/>
            <a:ext cx="7233984" cy="6954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Group 3"/>
          <p:cNvGrpSpPr/>
          <p:nvPr/>
        </p:nvGrpSpPr>
        <p:grpSpPr>
          <a:xfrm>
            <a:off x="3651134" y="2752289"/>
            <a:ext cx="1841733" cy="4105710"/>
            <a:chOff x="4868178" y="3669719"/>
            <a:chExt cx="2455644" cy="5474279"/>
          </a:xfrm>
        </p:grpSpPr>
        <p:sp>
          <p:nvSpPr>
            <p:cNvPr id="41" name="Isosceles Triangle 4"/>
            <p:cNvSpPr/>
            <p:nvPr/>
          </p:nvSpPr>
          <p:spPr>
            <a:xfrm>
              <a:off x="4868178" y="3669719"/>
              <a:ext cx="2455644" cy="179114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dirty="0" err="1">
                <a:solidFill>
                  <a:srgbClr val="FFFFFF"/>
                </a:solidFill>
              </a:endParaRPr>
            </a:p>
          </p:txBody>
        </p:sp>
        <p:grpSp>
          <p:nvGrpSpPr>
            <p:cNvPr id="42" name="Group 5"/>
            <p:cNvGrpSpPr/>
            <p:nvPr/>
          </p:nvGrpSpPr>
          <p:grpSpPr>
            <a:xfrm>
              <a:off x="4868178" y="5538270"/>
              <a:ext cx="2455644" cy="3605728"/>
              <a:chOff x="4880706" y="5512870"/>
              <a:chExt cx="2455644" cy="3605728"/>
            </a:xfrm>
          </p:grpSpPr>
          <p:sp>
            <p:nvSpPr>
              <p:cNvPr id="43" name="Rectangle 6"/>
              <p:cNvSpPr/>
              <p:nvPr/>
            </p:nvSpPr>
            <p:spPr>
              <a:xfrm>
                <a:off x="4880706" y="5512870"/>
                <a:ext cx="2455644" cy="360572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15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TextBox 7"/>
              <p:cNvSpPr txBox="1"/>
              <p:nvPr/>
            </p:nvSpPr>
            <p:spPr>
              <a:xfrm>
                <a:off x="5062827" y="5530010"/>
                <a:ext cx="2091403" cy="123279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lIns="186521" tIns="149217" rIns="186521" bIns="149217" rtlCol="0">
                <a:spAutoFit/>
              </a:bodyPr>
              <a:lstStyle/>
              <a:p>
                <a:pPr algn="ctr" defTabSz="685783">
                  <a:lnSpc>
                    <a:spcPct val="90000"/>
                  </a:lnSpc>
                </a:pPr>
                <a:r>
                  <a:rPr lang="en-US" sz="1500" dirty="0" err="1">
                    <a:solidFill>
                      <a:srgbClr val="FFFFFF"/>
                    </a:solidFill>
                  </a:rPr>
                  <a:t>IoT</a:t>
                </a:r>
                <a:endParaRPr lang="en-US" sz="1500" dirty="0">
                  <a:solidFill>
                    <a:srgbClr val="FFFFFF"/>
                  </a:solidFill>
                </a:endParaRPr>
              </a:p>
              <a:p>
                <a:pPr algn="ctr" defTabSz="685783">
                  <a:lnSpc>
                    <a:spcPct val="90000"/>
                  </a:lnSpc>
                </a:pPr>
                <a:r>
                  <a:rPr lang="en-US" sz="1500" dirty="0" err="1">
                    <a:solidFill>
                      <a:srgbClr val="FFFFFF"/>
                    </a:solidFill>
                  </a:rPr>
                  <a:t>HoloLens</a:t>
                </a:r>
                <a:endParaRPr lang="en-US" sz="1500" dirty="0">
                  <a:solidFill>
                    <a:srgbClr val="FFFFFF"/>
                  </a:solidFill>
                </a:endParaRPr>
              </a:p>
              <a:p>
                <a:pPr algn="ctr" defTabSz="685783">
                  <a:lnSpc>
                    <a:spcPct val="90000"/>
                  </a:lnSpc>
                </a:pPr>
                <a:r>
                  <a:rPr lang="en-US" sz="1500" dirty="0">
                    <a:solidFill>
                      <a:srgbClr val="FFFFFF"/>
                    </a:solidFill>
                  </a:rPr>
                  <a:t>Surface Hub</a:t>
                </a:r>
              </a:p>
            </p:txBody>
          </p:sp>
        </p:grpSp>
      </p:grpSp>
      <p:grpSp>
        <p:nvGrpSpPr>
          <p:cNvPr id="45" name="Group 8"/>
          <p:cNvGrpSpPr/>
          <p:nvPr/>
        </p:nvGrpSpPr>
        <p:grpSpPr>
          <a:xfrm>
            <a:off x="587017" y="1583929"/>
            <a:ext cx="4001522" cy="2403590"/>
            <a:chOff x="782689" y="1953277"/>
            <a:chExt cx="5335363" cy="3204787"/>
          </a:xfrm>
        </p:grpSpPr>
        <p:sp>
          <p:nvSpPr>
            <p:cNvPr id="46" name="Freeform 9"/>
            <p:cNvSpPr/>
            <p:nvPr/>
          </p:nvSpPr>
          <p:spPr>
            <a:xfrm rot="20641024" flipV="1">
              <a:off x="782689" y="3539231"/>
              <a:ext cx="5335363" cy="1618833"/>
            </a:xfrm>
            <a:custGeom>
              <a:avLst/>
              <a:gdLst>
                <a:gd name="connsiteX0" fmla="*/ 5335363 w 5335363"/>
                <a:gd name="connsiteY0" fmla="*/ 781903 h 1618833"/>
                <a:gd name="connsiteX1" fmla="*/ 3040974 w 5335363"/>
                <a:gd name="connsiteY1" fmla="*/ 8008 h 1618833"/>
                <a:gd name="connsiteX2" fmla="*/ 3038680 w 5335363"/>
                <a:gd name="connsiteY2" fmla="*/ 0 h 1618833"/>
                <a:gd name="connsiteX3" fmla="*/ 3027081 w 5335363"/>
                <a:gd name="connsiteY3" fmla="*/ 3322 h 1618833"/>
                <a:gd name="connsiteX4" fmla="*/ 3027078 w 5335363"/>
                <a:gd name="connsiteY4" fmla="*/ 3321 h 1618833"/>
                <a:gd name="connsiteX5" fmla="*/ 3027078 w 5335363"/>
                <a:gd name="connsiteY5" fmla="*/ 3323 h 1618833"/>
                <a:gd name="connsiteX6" fmla="*/ 0 w 5335363"/>
                <a:gd name="connsiteY6" fmla="*/ 870348 h 1618833"/>
                <a:gd name="connsiteX7" fmla="*/ 214383 w 5335363"/>
                <a:gd name="connsiteY7" fmla="*/ 1618833 h 1618833"/>
                <a:gd name="connsiteX8" fmla="*/ 3136389 w 5335363"/>
                <a:gd name="connsiteY8" fmla="*/ 781903 h 161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5363" h="1618833">
                  <a:moveTo>
                    <a:pt x="5335363" y="781903"/>
                  </a:moveTo>
                  <a:lnTo>
                    <a:pt x="3040974" y="8008"/>
                  </a:lnTo>
                  <a:lnTo>
                    <a:pt x="3038680" y="0"/>
                  </a:lnTo>
                  <a:lnTo>
                    <a:pt x="3027081" y="3322"/>
                  </a:lnTo>
                  <a:lnTo>
                    <a:pt x="3027078" y="3321"/>
                  </a:lnTo>
                  <a:lnTo>
                    <a:pt x="3027078" y="3323"/>
                  </a:lnTo>
                  <a:lnTo>
                    <a:pt x="0" y="870348"/>
                  </a:lnTo>
                  <a:lnTo>
                    <a:pt x="214383" y="1618833"/>
                  </a:lnTo>
                  <a:lnTo>
                    <a:pt x="3136389" y="781903"/>
                  </a:lnTo>
                  <a:close/>
                </a:path>
              </a:pathLst>
            </a:cu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dirty="0" err="1">
                <a:solidFill>
                  <a:srgbClr val="FFFFFF"/>
                </a:solidFill>
              </a:endParaRPr>
            </a:p>
          </p:txBody>
        </p:sp>
        <p:grpSp>
          <p:nvGrpSpPr>
            <p:cNvPr id="47" name="Group 10"/>
            <p:cNvGrpSpPr/>
            <p:nvPr/>
          </p:nvGrpSpPr>
          <p:grpSpPr>
            <a:xfrm>
              <a:off x="869034" y="1953277"/>
              <a:ext cx="5153473" cy="3043708"/>
              <a:chOff x="869034" y="1953277"/>
              <a:chExt cx="5153473" cy="3043708"/>
            </a:xfrm>
          </p:grpSpPr>
          <p:sp>
            <p:nvSpPr>
              <p:cNvPr id="48" name="Freeform 11"/>
              <p:cNvSpPr/>
              <p:nvPr/>
            </p:nvSpPr>
            <p:spPr>
              <a:xfrm>
                <a:off x="869034" y="1953277"/>
                <a:ext cx="5153473" cy="1384074"/>
              </a:xfrm>
              <a:custGeom>
                <a:avLst/>
                <a:gdLst>
                  <a:gd name="connsiteX0" fmla="*/ 3148801 w 5153473"/>
                  <a:gd name="connsiteY0" fmla="*/ 0 h 1384074"/>
                  <a:gd name="connsiteX1" fmla="*/ 3150743 w 5153473"/>
                  <a:gd name="connsiteY1" fmla="*/ 1341 h 1384074"/>
                  <a:gd name="connsiteX2" fmla="*/ 3160868 w 5153473"/>
                  <a:gd name="connsiteY2" fmla="*/ 1341 h 1384074"/>
                  <a:gd name="connsiteX3" fmla="*/ 3160868 w 5153473"/>
                  <a:gd name="connsiteY3" fmla="*/ 8332 h 1384074"/>
                  <a:gd name="connsiteX4" fmla="*/ 5153473 w 5153473"/>
                  <a:gd name="connsiteY4" fmla="*/ 1384074 h 1384074"/>
                  <a:gd name="connsiteX5" fmla="*/ 3044177 w 5153473"/>
                  <a:gd name="connsiteY5" fmla="*/ 779923 h 1384074"/>
                  <a:gd name="connsiteX6" fmla="*/ 0 w 5153473"/>
                  <a:gd name="connsiteY6" fmla="*/ 779923 h 1384074"/>
                  <a:gd name="connsiteX7" fmla="*/ 0 w 5153473"/>
                  <a:gd name="connsiteY7" fmla="*/ 1341 h 1384074"/>
                  <a:gd name="connsiteX8" fmla="*/ 3148417 w 5153473"/>
                  <a:gd name="connsiteY8" fmla="*/ 1341 h 138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3473" h="1384074">
                    <a:moveTo>
                      <a:pt x="3148801" y="0"/>
                    </a:moveTo>
                    <a:lnTo>
                      <a:pt x="3150743" y="1341"/>
                    </a:lnTo>
                    <a:lnTo>
                      <a:pt x="3160868" y="1341"/>
                    </a:lnTo>
                    <a:lnTo>
                      <a:pt x="3160868" y="8332"/>
                    </a:lnTo>
                    <a:lnTo>
                      <a:pt x="5153473" y="1384074"/>
                    </a:lnTo>
                    <a:lnTo>
                      <a:pt x="3044177" y="779923"/>
                    </a:lnTo>
                    <a:lnTo>
                      <a:pt x="0" y="779923"/>
                    </a:lnTo>
                    <a:lnTo>
                      <a:pt x="0" y="1341"/>
                    </a:lnTo>
                    <a:lnTo>
                      <a:pt x="3148417" y="13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1500" dirty="0" err="1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49" name="Group 12"/>
              <p:cNvGrpSpPr/>
              <p:nvPr/>
            </p:nvGrpSpPr>
            <p:grpSpPr>
              <a:xfrm>
                <a:off x="869034" y="1996229"/>
                <a:ext cx="5113951" cy="3000756"/>
                <a:chOff x="869034" y="1996229"/>
                <a:chExt cx="5113951" cy="3000756"/>
              </a:xfrm>
            </p:grpSpPr>
            <p:sp>
              <p:nvSpPr>
                <p:cNvPr id="50" name="Freeform 13"/>
                <p:cNvSpPr/>
                <p:nvPr/>
              </p:nvSpPr>
              <p:spPr>
                <a:xfrm>
                  <a:off x="869034" y="3102710"/>
                  <a:ext cx="5113951" cy="778582"/>
                </a:xfrm>
                <a:custGeom>
                  <a:avLst/>
                  <a:gdLst>
                    <a:gd name="connsiteX0" fmla="*/ 0 w 5113951"/>
                    <a:gd name="connsiteY0" fmla="*/ 0 h 778582"/>
                    <a:gd name="connsiteX1" fmla="*/ 3160868 w 5113951"/>
                    <a:gd name="connsiteY1" fmla="*/ 0 h 778582"/>
                    <a:gd name="connsiteX2" fmla="*/ 3160868 w 5113951"/>
                    <a:gd name="connsiteY2" fmla="*/ 2115 h 778582"/>
                    <a:gd name="connsiteX3" fmla="*/ 5113951 w 5113951"/>
                    <a:gd name="connsiteY3" fmla="*/ 389292 h 778582"/>
                    <a:gd name="connsiteX4" fmla="*/ 3160868 w 5113951"/>
                    <a:gd name="connsiteY4" fmla="*/ 776469 h 778582"/>
                    <a:gd name="connsiteX5" fmla="*/ 3160868 w 5113951"/>
                    <a:gd name="connsiteY5" fmla="*/ 778582 h 778582"/>
                    <a:gd name="connsiteX6" fmla="*/ 0 w 5113951"/>
                    <a:gd name="connsiteY6" fmla="*/ 778582 h 7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13951" h="778582">
                      <a:moveTo>
                        <a:pt x="0" y="0"/>
                      </a:moveTo>
                      <a:lnTo>
                        <a:pt x="3160868" y="0"/>
                      </a:lnTo>
                      <a:lnTo>
                        <a:pt x="3160868" y="2115"/>
                      </a:lnTo>
                      <a:lnTo>
                        <a:pt x="5113951" y="389292"/>
                      </a:lnTo>
                      <a:lnTo>
                        <a:pt x="3160868" y="776469"/>
                      </a:lnTo>
                      <a:lnTo>
                        <a:pt x="3160868" y="778582"/>
                      </a:lnTo>
                      <a:lnTo>
                        <a:pt x="0" y="778582"/>
                      </a:lnTo>
                      <a:close/>
                    </a:path>
                  </a:pathLst>
                </a:cu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450"/>
                    </a:spcBef>
                  </a:pPr>
                  <a:endParaRPr lang="en-US" sz="1500" dirty="0" err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1" name="TextBox 14"/>
                <p:cNvSpPr txBox="1"/>
                <p:nvPr/>
              </p:nvSpPr>
              <p:spPr>
                <a:xfrm>
                  <a:off x="904595" y="1996229"/>
                  <a:ext cx="2779122" cy="697264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square" lIns="186521" tIns="149217" rIns="186521" bIns="149217" rtlCol="0">
                  <a:spAutoFit/>
                </a:bodyPr>
                <a:lstStyle/>
                <a:p>
                  <a:pPr defTabSz="685783">
                    <a:lnSpc>
                      <a:spcPct val="90000"/>
                    </a:lnSpc>
                    <a:spcBef>
                      <a:spcPts val="612"/>
                    </a:spcBef>
                  </a:pPr>
                  <a:r>
                    <a:rPr lang="en-US" sz="1600" dirty="0">
                      <a:solidFill>
                        <a:srgbClr val="FFFFFF"/>
                      </a:solidFill>
                    </a:rPr>
                    <a:t>Windows Desktop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TextBox 15"/>
                <p:cNvSpPr txBox="1"/>
                <p:nvPr/>
              </p:nvSpPr>
              <p:spPr>
                <a:xfrm>
                  <a:off x="904595" y="3154012"/>
                  <a:ext cx="2779122" cy="697264"/>
                </a:xfrm>
                <a:prstGeom prst="rect">
                  <a:avLst/>
                </a:prstGeom>
                <a:solidFill>
                  <a:srgbClr val="ED7D31"/>
                </a:solidFill>
              </p:spPr>
              <p:txBody>
                <a:bodyPr wrap="square" lIns="186521" tIns="149217" rIns="186521" bIns="149217" rtlCol="0">
                  <a:spAutoFit/>
                </a:bodyPr>
                <a:lstStyle/>
                <a:p>
                  <a:pPr defTabSz="685783">
                    <a:lnSpc>
                      <a:spcPct val="90000"/>
                    </a:lnSpc>
                    <a:spcBef>
                      <a:spcPts val="612"/>
                    </a:spcBef>
                  </a:pPr>
                  <a:r>
                    <a:rPr lang="en-US" sz="1600" dirty="0">
                      <a:solidFill>
                        <a:srgbClr val="FFFFFF"/>
                      </a:solidFill>
                    </a:rPr>
                    <a:t>Windows Phone</a:t>
                  </a:r>
                </a:p>
              </p:txBody>
            </p:sp>
            <p:sp>
              <p:nvSpPr>
                <p:cNvPr id="53" name="TextBox 16"/>
                <p:cNvSpPr txBox="1"/>
                <p:nvPr/>
              </p:nvSpPr>
              <p:spPr>
                <a:xfrm>
                  <a:off x="904595" y="4299721"/>
                  <a:ext cx="2779122" cy="697264"/>
                </a:xfrm>
                <a:prstGeom prst="rect">
                  <a:avLst/>
                </a:prstGeom>
                <a:solidFill>
                  <a:srgbClr val="009900"/>
                </a:solidFill>
              </p:spPr>
              <p:txBody>
                <a:bodyPr wrap="square" lIns="186521" tIns="149217" rIns="186521" bIns="149217" rtlCol="0">
                  <a:spAutoFit/>
                </a:bodyPr>
                <a:lstStyle/>
                <a:p>
                  <a:pPr defTabSz="685783">
                    <a:lnSpc>
                      <a:spcPct val="90000"/>
                    </a:lnSpc>
                    <a:spcBef>
                      <a:spcPts val="612"/>
                    </a:spcBef>
                  </a:pPr>
                  <a:r>
                    <a:rPr lang="en-US" sz="1600" dirty="0">
                      <a:solidFill>
                        <a:srgbClr val="FFFFFF"/>
                      </a:solidFill>
                    </a:rPr>
                    <a:t>Xbox</a:t>
                  </a:r>
                </a:p>
              </p:txBody>
            </p:sp>
          </p:grpSp>
        </p:grpSp>
      </p:grpSp>
      <p:grpSp>
        <p:nvGrpSpPr>
          <p:cNvPr id="54" name="Group 17"/>
          <p:cNvGrpSpPr/>
          <p:nvPr/>
        </p:nvGrpSpPr>
        <p:grpSpPr>
          <a:xfrm>
            <a:off x="0" y="1584934"/>
            <a:ext cx="561975" cy="2302502"/>
            <a:chOff x="0" y="1954618"/>
            <a:chExt cx="749300" cy="3070003"/>
          </a:xfrm>
        </p:grpSpPr>
        <p:grpSp>
          <p:nvGrpSpPr>
            <p:cNvPr id="55" name="Group 18"/>
            <p:cNvGrpSpPr/>
            <p:nvPr/>
          </p:nvGrpSpPr>
          <p:grpSpPr>
            <a:xfrm>
              <a:off x="0" y="1954618"/>
              <a:ext cx="749300" cy="778582"/>
              <a:chOff x="0" y="1954618"/>
              <a:chExt cx="749300" cy="778582"/>
            </a:xfrm>
          </p:grpSpPr>
          <p:sp>
            <p:nvSpPr>
              <p:cNvPr id="62" name="Rectangle 25"/>
              <p:cNvSpPr/>
              <p:nvPr/>
            </p:nvSpPr>
            <p:spPr>
              <a:xfrm>
                <a:off x="0" y="1954618"/>
                <a:ext cx="749300" cy="77858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15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63" name="Freeform 67"/>
              <p:cNvSpPr>
                <a:spLocks noEditPoints="1"/>
              </p:cNvSpPr>
              <p:nvPr/>
            </p:nvSpPr>
            <p:spPr bwMode="auto">
              <a:xfrm>
                <a:off x="76254" y="2184400"/>
                <a:ext cx="587291" cy="371972"/>
              </a:xfrm>
              <a:custGeom>
                <a:avLst/>
                <a:gdLst>
                  <a:gd name="T0" fmla="*/ 12 w 1195"/>
                  <a:gd name="T1" fmla="*/ 0 h 757"/>
                  <a:gd name="T2" fmla="*/ 0 w 1195"/>
                  <a:gd name="T3" fmla="*/ 680 h 757"/>
                  <a:gd name="T4" fmla="*/ 555 w 1195"/>
                  <a:gd name="T5" fmla="*/ 692 h 757"/>
                  <a:gd name="T6" fmla="*/ 555 w 1195"/>
                  <a:gd name="T7" fmla="*/ 712 h 757"/>
                  <a:gd name="T8" fmla="*/ 304 w 1195"/>
                  <a:gd name="T9" fmla="*/ 724 h 757"/>
                  <a:gd name="T10" fmla="*/ 296 w 1195"/>
                  <a:gd name="T11" fmla="*/ 757 h 757"/>
                  <a:gd name="T12" fmla="*/ 894 w 1195"/>
                  <a:gd name="T13" fmla="*/ 745 h 757"/>
                  <a:gd name="T14" fmla="*/ 860 w 1195"/>
                  <a:gd name="T15" fmla="*/ 712 h 757"/>
                  <a:gd name="T16" fmla="*/ 620 w 1195"/>
                  <a:gd name="T17" fmla="*/ 693 h 757"/>
                  <a:gd name="T18" fmla="*/ 1182 w 1195"/>
                  <a:gd name="T19" fmla="*/ 692 h 757"/>
                  <a:gd name="T20" fmla="*/ 1195 w 1195"/>
                  <a:gd name="T21" fmla="*/ 13 h 757"/>
                  <a:gd name="T22" fmla="*/ 969 w 1195"/>
                  <a:gd name="T23" fmla="*/ 673 h 757"/>
                  <a:gd name="T24" fmla="*/ 952 w 1195"/>
                  <a:gd name="T25" fmla="*/ 670 h 757"/>
                  <a:gd name="T26" fmla="*/ 969 w 1195"/>
                  <a:gd name="T27" fmla="*/ 667 h 757"/>
                  <a:gd name="T28" fmla="*/ 969 w 1195"/>
                  <a:gd name="T29" fmla="*/ 673 h 757"/>
                  <a:gd name="T30" fmla="*/ 984 w 1195"/>
                  <a:gd name="T31" fmla="*/ 673 h 757"/>
                  <a:gd name="T32" fmla="*/ 984 w 1195"/>
                  <a:gd name="T33" fmla="*/ 667 h 757"/>
                  <a:gd name="T34" fmla="*/ 1001 w 1195"/>
                  <a:gd name="T35" fmla="*/ 670 h 757"/>
                  <a:gd name="T36" fmla="*/ 1027 w 1195"/>
                  <a:gd name="T37" fmla="*/ 673 h 757"/>
                  <a:gd name="T38" fmla="*/ 1009 w 1195"/>
                  <a:gd name="T39" fmla="*/ 670 h 757"/>
                  <a:gd name="T40" fmla="*/ 1027 w 1195"/>
                  <a:gd name="T41" fmla="*/ 667 h 757"/>
                  <a:gd name="T42" fmla="*/ 1027 w 1195"/>
                  <a:gd name="T43" fmla="*/ 673 h 757"/>
                  <a:gd name="T44" fmla="*/ 1041 w 1195"/>
                  <a:gd name="T45" fmla="*/ 673 h 757"/>
                  <a:gd name="T46" fmla="*/ 1041 w 1195"/>
                  <a:gd name="T47" fmla="*/ 667 h 757"/>
                  <a:gd name="T48" fmla="*/ 1059 w 1195"/>
                  <a:gd name="T49" fmla="*/ 670 h 757"/>
                  <a:gd name="T50" fmla="*/ 1085 w 1195"/>
                  <a:gd name="T51" fmla="*/ 673 h 757"/>
                  <a:gd name="T52" fmla="*/ 1067 w 1195"/>
                  <a:gd name="T53" fmla="*/ 670 h 757"/>
                  <a:gd name="T54" fmla="*/ 1085 w 1195"/>
                  <a:gd name="T55" fmla="*/ 667 h 757"/>
                  <a:gd name="T56" fmla="*/ 1085 w 1195"/>
                  <a:gd name="T57" fmla="*/ 673 h 757"/>
                  <a:gd name="T58" fmla="*/ 1099 w 1195"/>
                  <a:gd name="T59" fmla="*/ 673 h 757"/>
                  <a:gd name="T60" fmla="*/ 1099 w 1195"/>
                  <a:gd name="T61" fmla="*/ 667 h 757"/>
                  <a:gd name="T62" fmla="*/ 1117 w 1195"/>
                  <a:gd name="T63" fmla="*/ 670 h 757"/>
                  <a:gd name="T64" fmla="*/ 1132 w 1195"/>
                  <a:gd name="T65" fmla="*/ 678 h 757"/>
                  <a:gd name="T66" fmla="*/ 1132 w 1195"/>
                  <a:gd name="T67" fmla="*/ 662 h 757"/>
                  <a:gd name="T68" fmla="*/ 1132 w 1195"/>
                  <a:gd name="T69" fmla="*/ 678 h 757"/>
                  <a:gd name="T70" fmla="*/ 1140 w 1195"/>
                  <a:gd name="T71" fmla="*/ 650 h 757"/>
                  <a:gd name="T72" fmla="*/ 42 w 1195"/>
                  <a:gd name="T73" fmla="*/ 638 h 757"/>
                  <a:gd name="T74" fmla="*/ 54 w 1195"/>
                  <a:gd name="T75" fmla="*/ 42 h 757"/>
                  <a:gd name="T76" fmla="*/ 1153 w 1195"/>
                  <a:gd name="T77" fmla="*/ 55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95" h="757">
                    <a:moveTo>
                      <a:pt x="118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7"/>
                      <a:pt x="5" y="692"/>
                      <a:pt x="12" y="692"/>
                    </a:cubicBezTo>
                    <a:cubicBezTo>
                      <a:pt x="555" y="692"/>
                      <a:pt x="555" y="692"/>
                      <a:pt x="555" y="692"/>
                    </a:cubicBezTo>
                    <a:cubicBezTo>
                      <a:pt x="555" y="692"/>
                      <a:pt x="555" y="693"/>
                      <a:pt x="555" y="693"/>
                    </a:cubicBezTo>
                    <a:cubicBezTo>
                      <a:pt x="555" y="712"/>
                      <a:pt x="555" y="712"/>
                      <a:pt x="555" y="712"/>
                    </a:cubicBezTo>
                    <a:cubicBezTo>
                      <a:pt x="317" y="712"/>
                      <a:pt x="317" y="712"/>
                      <a:pt x="317" y="712"/>
                    </a:cubicBezTo>
                    <a:cubicBezTo>
                      <a:pt x="310" y="712"/>
                      <a:pt x="304" y="717"/>
                      <a:pt x="304" y="724"/>
                    </a:cubicBezTo>
                    <a:cubicBezTo>
                      <a:pt x="283" y="745"/>
                      <a:pt x="283" y="745"/>
                      <a:pt x="283" y="745"/>
                    </a:cubicBezTo>
                    <a:cubicBezTo>
                      <a:pt x="283" y="752"/>
                      <a:pt x="289" y="757"/>
                      <a:pt x="296" y="757"/>
                    </a:cubicBezTo>
                    <a:cubicBezTo>
                      <a:pt x="881" y="757"/>
                      <a:pt x="881" y="757"/>
                      <a:pt x="881" y="757"/>
                    </a:cubicBezTo>
                    <a:cubicBezTo>
                      <a:pt x="888" y="757"/>
                      <a:pt x="894" y="752"/>
                      <a:pt x="894" y="745"/>
                    </a:cubicBezTo>
                    <a:cubicBezTo>
                      <a:pt x="873" y="724"/>
                      <a:pt x="873" y="724"/>
                      <a:pt x="873" y="724"/>
                    </a:cubicBezTo>
                    <a:cubicBezTo>
                      <a:pt x="873" y="717"/>
                      <a:pt x="867" y="712"/>
                      <a:pt x="860" y="712"/>
                    </a:cubicBezTo>
                    <a:cubicBezTo>
                      <a:pt x="620" y="712"/>
                      <a:pt x="620" y="712"/>
                      <a:pt x="620" y="712"/>
                    </a:cubicBezTo>
                    <a:cubicBezTo>
                      <a:pt x="620" y="693"/>
                      <a:pt x="620" y="693"/>
                      <a:pt x="620" y="693"/>
                    </a:cubicBezTo>
                    <a:cubicBezTo>
                      <a:pt x="620" y="693"/>
                      <a:pt x="620" y="692"/>
                      <a:pt x="620" y="692"/>
                    </a:cubicBezTo>
                    <a:cubicBezTo>
                      <a:pt x="1182" y="692"/>
                      <a:pt x="1182" y="692"/>
                      <a:pt x="1182" y="692"/>
                    </a:cubicBezTo>
                    <a:cubicBezTo>
                      <a:pt x="1189" y="692"/>
                      <a:pt x="1195" y="687"/>
                      <a:pt x="1195" y="680"/>
                    </a:cubicBezTo>
                    <a:cubicBezTo>
                      <a:pt x="1195" y="13"/>
                      <a:pt x="1195" y="13"/>
                      <a:pt x="1195" y="13"/>
                    </a:cubicBezTo>
                    <a:cubicBezTo>
                      <a:pt x="1195" y="6"/>
                      <a:pt x="1189" y="0"/>
                      <a:pt x="1182" y="0"/>
                    </a:cubicBezTo>
                    <a:close/>
                    <a:moveTo>
                      <a:pt x="969" y="673"/>
                    </a:moveTo>
                    <a:cubicBezTo>
                      <a:pt x="955" y="673"/>
                      <a:pt x="955" y="673"/>
                      <a:pt x="955" y="673"/>
                    </a:cubicBezTo>
                    <a:cubicBezTo>
                      <a:pt x="953" y="673"/>
                      <a:pt x="952" y="672"/>
                      <a:pt x="952" y="670"/>
                    </a:cubicBezTo>
                    <a:cubicBezTo>
                      <a:pt x="952" y="669"/>
                      <a:pt x="953" y="667"/>
                      <a:pt x="955" y="667"/>
                    </a:cubicBezTo>
                    <a:cubicBezTo>
                      <a:pt x="969" y="667"/>
                      <a:pt x="969" y="667"/>
                      <a:pt x="969" y="667"/>
                    </a:cubicBezTo>
                    <a:cubicBezTo>
                      <a:pt x="971" y="667"/>
                      <a:pt x="972" y="669"/>
                      <a:pt x="972" y="670"/>
                    </a:cubicBezTo>
                    <a:cubicBezTo>
                      <a:pt x="972" y="672"/>
                      <a:pt x="971" y="673"/>
                      <a:pt x="969" y="673"/>
                    </a:cubicBezTo>
                    <a:close/>
                    <a:moveTo>
                      <a:pt x="998" y="673"/>
                    </a:moveTo>
                    <a:cubicBezTo>
                      <a:pt x="984" y="673"/>
                      <a:pt x="984" y="673"/>
                      <a:pt x="984" y="673"/>
                    </a:cubicBezTo>
                    <a:cubicBezTo>
                      <a:pt x="982" y="673"/>
                      <a:pt x="981" y="672"/>
                      <a:pt x="981" y="670"/>
                    </a:cubicBezTo>
                    <a:cubicBezTo>
                      <a:pt x="981" y="669"/>
                      <a:pt x="982" y="667"/>
                      <a:pt x="984" y="667"/>
                    </a:cubicBezTo>
                    <a:cubicBezTo>
                      <a:pt x="998" y="667"/>
                      <a:pt x="998" y="667"/>
                      <a:pt x="998" y="667"/>
                    </a:cubicBezTo>
                    <a:cubicBezTo>
                      <a:pt x="1000" y="667"/>
                      <a:pt x="1001" y="669"/>
                      <a:pt x="1001" y="670"/>
                    </a:cubicBezTo>
                    <a:cubicBezTo>
                      <a:pt x="1001" y="672"/>
                      <a:pt x="1000" y="673"/>
                      <a:pt x="998" y="673"/>
                    </a:cubicBezTo>
                    <a:close/>
                    <a:moveTo>
                      <a:pt x="1027" y="673"/>
                    </a:moveTo>
                    <a:cubicBezTo>
                      <a:pt x="1013" y="673"/>
                      <a:pt x="1013" y="673"/>
                      <a:pt x="1013" y="673"/>
                    </a:cubicBezTo>
                    <a:cubicBezTo>
                      <a:pt x="1011" y="673"/>
                      <a:pt x="1009" y="672"/>
                      <a:pt x="1009" y="670"/>
                    </a:cubicBezTo>
                    <a:cubicBezTo>
                      <a:pt x="1009" y="669"/>
                      <a:pt x="1011" y="667"/>
                      <a:pt x="1013" y="667"/>
                    </a:cubicBezTo>
                    <a:cubicBezTo>
                      <a:pt x="1027" y="667"/>
                      <a:pt x="1027" y="667"/>
                      <a:pt x="1027" y="667"/>
                    </a:cubicBezTo>
                    <a:cubicBezTo>
                      <a:pt x="1029" y="667"/>
                      <a:pt x="1030" y="669"/>
                      <a:pt x="1030" y="670"/>
                    </a:cubicBezTo>
                    <a:cubicBezTo>
                      <a:pt x="1030" y="672"/>
                      <a:pt x="1029" y="673"/>
                      <a:pt x="1027" y="673"/>
                    </a:cubicBezTo>
                    <a:close/>
                    <a:moveTo>
                      <a:pt x="1056" y="673"/>
                    </a:moveTo>
                    <a:cubicBezTo>
                      <a:pt x="1041" y="673"/>
                      <a:pt x="1041" y="673"/>
                      <a:pt x="1041" y="673"/>
                    </a:cubicBezTo>
                    <a:cubicBezTo>
                      <a:pt x="1040" y="673"/>
                      <a:pt x="1038" y="672"/>
                      <a:pt x="1038" y="670"/>
                    </a:cubicBezTo>
                    <a:cubicBezTo>
                      <a:pt x="1038" y="669"/>
                      <a:pt x="1040" y="667"/>
                      <a:pt x="1041" y="667"/>
                    </a:cubicBezTo>
                    <a:cubicBezTo>
                      <a:pt x="1056" y="667"/>
                      <a:pt x="1056" y="667"/>
                      <a:pt x="1056" y="667"/>
                    </a:cubicBezTo>
                    <a:cubicBezTo>
                      <a:pt x="1058" y="667"/>
                      <a:pt x="1059" y="669"/>
                      <a:pt x="1059" y="670"/>
                    </a:cubicBezTo>
                    <a:cubicBezTo>
                      <a:pt x="1059" y="672"/>
                      <a:pt x="1058" y="673"/>
                      <a:pt x="1056" y="673"/>
                    </a:cubicBezTo>
                    <a:close/>
                    <a:moveTo>
                      <a:pt x="1085" y="673"/>
                    </a:moveTo>
                    <a:cubicBezTo>
                      <a:pt x="1070" y="673"/>
                      <a:pt x="1070" y="673"/>
                      <a:pt x="1070" y="673"/>
                    </a:cubicBezTo>
                    <a:cubicBezTo>
                      <a:pt x="1069" y="673"/>
                      <a:pt x="1067" y="672"/>
                      <a:pt x="1067" y="670"/>
                    </a:cubicBezTo>
                    <a:cubicBezTo>
                      <a:pt x="1067" y="669"/>
                      <a:pt x="1069" y="667"/>
                      <a:pt x="1070" y="667"/>
                    </a:cubicBezTo>
                    <a:cubicBezTo>
                      <a:pt x="1085" y="667"/>
                      <a:pt x="1085" y="667"/>
                      <a:pt x="1085" y="667"/>
                    </a:cubicBezTo>
                    <a:cubicBezTo>
                      <a:pt x="1087" y="667"/>
                      <a:pt x="1088" y="669"/>
                      <a:pt x="1088" y="670"/>
                    </a:cubicBezTo>
                    <a:cubicBezTo>
                      <a:pt x="1088" y="672"/>
                      <a:pt x="1087" y="673"/>
                      <a:pt x="1085" y="673"/>
                    </a:cubicBezTo>
                    <a:close/>
                    <a:moveTo>
                      <a:pt x="1114" y="673"/>
                    </a:moveTo>
                    <a:cubicBezTo>
                      <a:pt x="1099" y="673"/>
                      <a:pt x="1099" y="673"/>
                      <a:pt x="1099" y="673"/>
                    </a:cubicBezTo>
                    <a:cubicBezTo>
                      <a:pt x="1098" y="673"/>
                      <a:pt x="1096" y="672"/>
                      <a:pt x="1096" y="670"/>
                    </a:cubicBezTo>
                    <a:cubicBezTo>
                      <a:pt x="1096" y="669"/>
                      <a:pt x="1098" y="667"/>
                      <a:pt x="1099" y="667"/>
                    </a:cubicBezTo>
                    <a:cubicBezTo>
                      <a:pt x="1114" y="667"/>
                      <a:pt x="1114" y="667"/>
                      <a:pt x="1114" y="667"/>
                    </a:cubicBezTo>
                    <a:cubicBezTo>
                      <a:pt x="1116" y="667"/>
                      <a:pt x="1117" y="669"/>
                      <a:pt x="1117" y="670"/>
                    </a:cubicBezTo>
                    <a:cubicBezTo>
                      <a:pt x="1117" y="672"/>
                      <a:pt x="1116" y="673"/>
                      <a:pt x="1114" y="673"/>
                    </a:cubicBezTo>
                    <a:close/>
                    <a:moveTo>
                      <a:pt x="1132" y="678"/>
                    </a:moveTo>
                    <a:cubicBezTo>
                      <a:pt x="1128" y="678"/>
                      <a:pt x="1124" y="675"/>
                      <a:pt x="1124" y="670"/>
                    </a:cubicBezTo>
                    <a:cubicBezTo>
                      <a:pt x="1124" y="666"/>
                      <a:pt x="1128" y="662"/>
                      <a:pt x="1132" y="662"/>
                    </a:cubicBezTo>
                    <a:cubicBezTo>
                      <a:pt x="1136" y="662"/>
                      <a:pt x="1140" y="666"/>
                      <a:pt x="1140" y="670"/>
                    </a:cubicBezTo>
                    <a:cubicBezTo>
                      <a:pt x="1140" y="675"/>
                      <a:pt x="1136" y="678"/>
                      <a:pt x="1132" y="678"/>
                    </a:cubicBezTo>
                    <a:close/>
                    <a:moveTo>
                      <a:pt x="1153" y="638"/>
                    </a:moveTo>
                    <a:cubicBezTo>
                      <a:pt x="1153" y="645"/>
                      <a:pt x="1147" y="650"/>
                      <a:pt x="1140" y="650"/>
                    </a:cubicBezTo>
                    <a:cubicBezTo>
                      <a:pt x="54" y="650"/>
                      <a:pt x="54" y="650"/>
                      <a:pt x="54" y="650"/>
                    </a:cubicBezTo>
                    <a:cubicBezTo>
                      <a:pt x="47" y="650"/>
                      <a:pt x="42" y="645"/>
                      <a:pt x="42" y="638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48"/>
                      <a:pt x="47" y="42"/>
                      <a:pt x="54" y="42"/>
                    </a:cubicBezTo>
                    <a:cubicBezTo>
                      <a:pt x="1140" y="42"/>
                      <a:pt x="1140" y="42"/>
                      <a:pt x="1140" y="42"/>
                    </a:cubicBezTo>
                    <a:cubicBezTo>
                      <a:pt x="1147" y="42"/>
                      <a:pt x="1153" y="48"/>
                      <a:pt x="1153" y="55"/>
                    </a:cubicBezTo>
                    <a:lnTo>
                      <a:pt x="1153" y="6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7209" tIns="33605" rIns="67209" bIns="33605" numCol="1" anchor="t" anchorCtr="0" compatLnSpc="1">
                <a:prstTxWarp prst="textNoShape">
                  <a:avLst/>
                </a:prstTxWarp>
              </a:bodyPr>
              <a:lstStyle/>
              <a:p>
                <a:pPr defTabSz="672156">
                  <a:defRPr/>
                </a:pPr>
                <a:endParaRPr lang="en-US" sz="1350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Group 19"/>
            <p:cNvGrpSpPr/>
            <p:nvPr/>
          </p:nvGrpSpPr>
          <p:grpSpPr>
            <a:xfrm>
              <a:off x="0" y="3100328"/>
              <a:ext cx="749300" cy="778582"/>
              <a:chOff x="0" y="3100328"/>
              <a:chExt cx="749300" cy="778582"/>
            </a:xfrm>
          </p:grpSpPr>
          <p:sp>
            <p:nvSpPr>
              <p:cNvPr id="60" name="Rectangle 23"/>
              <p:cNvSpPr/>
              <p:nvPr/>
            </p:nvSpPr>
            <p:spPr>
              <a:xfrm>
                <a:off x="0" y="3100328"/>
                <a:ext cx="749300" cy="778582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1500" dirty="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61" name="Freeform 24"/>
              <p:cNvSpPr>
                <a:spLocks noEditPoints="1"/>
              </p:cNvSpPr>
              <p:nvPr/>
            </p:nvSpPr>
            <p:spPr bwMode="auto">
              <a:xfrm>
                <a:off x="205203" y="3240463"/>
                <a:ext cx="319748" cy="495210"/>
              </a:xfrm>
              <a:custGeom>
                <a:avLst/>
                <a:gdLst>
                  <a:gd name="T0" fmla="*/ 172 w 187"/>
                  <a:gd name="T1" fmla="*/ 0 h 289"/>
                  <a:gd name="T2" fmla="*/ 14 w 187"/>
                  <a:gd name="T3" fmla="*/ 0 h 289"/>
                  <a:gd name="T4" fmla="*/ 0 w 187"/>
                  <a:gd name="T5" fmla="*/ 14 h 289"/>
                  <a:gd name="T6" fmla="*/ 0 w 187"/>
                  <a:gd name="T7" fmla="*/ 274 h 289"/>
                  <a:gd name="T8" fmla="*/ 14 w 187"/>
                  <a:gd name="T9" fmla="*/ 289 h 289"/>
                  <a:gd name="T10" fmla="*/ 172 w 187"/>
                  <a:gd name="T11" fmla="*/ 289 h 289"/>
                  <a:gd name="T12" fmla="*/ 187 w 187"/>
                  <a:gd name="T13" fmla="*/ 274 h 289"/>
                  <a:gd name="T14" fmla="*/ 187 w 187"/>
                  <a:gd name="T15" fmla="*/ 14 h 289"/>
                  <a:gd name="T16" fmla="*/ 172 w 187"/>
                  <a:gd name="T17" fmla="*/ 0 h 289"/>
                  <a:gd name="T18" fmla="*/ 93 w 187"/>
                  <a:gd name="T19" fmla="*/ 276 h 289"/>
                  <a:gd name="T20" fmla="*/ 82 w 187"/>
                  <a:gd name="T21" fmla="*/ 265 h 289"/>
                  <a:gd name="T22" fmla="*/ 93 w 187"/>
                  <a:gd name="T23" fmla="*/ 254 h 289"/>
                  <a:gd name="T24" fmla="*/ 104 w 187"/>
                  <a:gd name="T25" fmla="*/ 265 h 289"/>
                  <a:gd name="T26" fmla="*/ 93 w 187"/>
                  <a:gd name="T27" fmla="*/ 276 h 289"/>
                  <a:gd name="T28" fmla="*/ 164 w 187"/>
                  <a:gd name="T29" fmla="*/ 237 h 289"/>
                  <a:gd name="T30" fmla="*/ 23 w 187"/>
                  <a:gd name="T31" fmla="*/ 237 h 289"/>
                  <a:gd name="T32" fmla="*/ 23 w 187"/>
                  <a:gd name="T33" fmla="*/ 24 h 289"/>
                  <a:gd name="T34" fmla="*/ 164 w 187"/>
                  <a:gd name="T35" fmla="*/ 24 h 289"/>
                  <a:gd name="T36" fmla="*/ 164 w 187"/>
                  <a:gd name="T37" fmla="*/ 23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" h="289">
                    <a:moveTo>
                      <a:pt x="172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74"/>
                      <a:pt x="0" y="274"/>
                      <a:pt x="0" y="274"/>
                    </a:cubicBezTo>
                    <a:cubicBezTo>
                      <a:pt x="0" y="282"/>
                      <a:pt x="6" y="289"/>
                      <a:pt x="14" y="289"/>
                    </a:cubicBezTo>
                    <a:cubicBezTo>
                      <a:pt x="172" y="289"/>
                      <a:pt x="172" y="289"/>
                      <a:pt x="172" y="289"/>
                    </a:cubicBezTo>
                    <a:cubicBezTo>
                      <a:pt x="180" y="289"/>
                      <a:pt x="187" y="282"/>
                      <a:pt x="187" y="274"/>
                    </a:cubicBezTo>
                    <a:cubicBezTo>
                      <a:pt x="187" y="14"/>
                      <a:pt x="187" y="14"/>
                      <a:pt x="187" y="14"/>
                    </a:cubicBezTo>
                    <a:cubicBezTo>
                      <a:pt x="187" y="6"/>
                      <a:pt x="180" y="0"/>
                      <a:pt x="172" y="0"/>
                    </a:cubicBezTo>
                    <a:close/>
                    <a:moveTo>
                      <a:pt x="93" y="276"/>
                    </a:moveTo>
                    <a:cubicBezTo>
                      <a:pt x="87" y="276"/>
                      <a:pt x="82" y="271"/>
                      <a:pt x="82" y="265"/>
                    </a:cubicBezTo>
                    <a:cubicBezTo>
                      <a:pt x="82" y="259"/>
                      <a:pt x="87" y="254"/>
                      <a:pt x="93" y="254"/>
                    </a:cubicBezTo>
                    <a:cubicBezTo>
                      <a:pt x="99" y="254"/>
                      <a:pt x="104" y="259"/>
                      <a:pt x="104" y="265"/>
                    </a:cubicBezTo>
                    <a:cubicBezTo>
                      <a:pt x="104" y="271"/>
                      <a:pt x="99" y="276"/>
                      <a:pt x="93" y="276"/>
                    </a:cubicBezTo>
                    <a:close/>
                    <a:moveTo>
                      <a:pt x="164" y="237"/>
                    </a:moveTo>
                    <a:cubicBezTo>
                      <a:pt x="23" y="237"/>
                      <a:pt x="23" y="237"/>
                      <a:pt x="23" y="237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64" y="24"/>
                      <a:pt x="164" y="24"/>
                      <a:pt x="164" y="24"/>
                    </a:cubicBezTo>
                    <a:lnTo>
                      <a:pt x="164" y="2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7" name="Group 20"/>
            <p:cNvGrpSpPr/>
            <p:nvPr/>
          </p:nvGrpSpPr>
          <p:grpSpPr>
            <a:xfrm>
              <a:off x="0" y="4246039"/>
              <a:ext cx="749300" cy="778582"/>
              <a:chOff x="0" y="4119039"/>
              <a:chExt cx="749300" cy="778582"/>
            </a:xfrm>
            <a:solidFill>
              <a:srgbClr val="009900"/>
            </a:solidFill>
          </p:grpSpPr>
          <p:sp>
            <p:nvSpPr>
              <p:cNvPr id="58" name="Rectangle 21"/>
              <p:cNvSpPr/>
              <p:nvPr/>
            </p:nvSpPr>
            <p:spPr>
              <a:xfrm>
                <a:off x="0" y="4119039"/>
                <a:ext cx="749300" cy="778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2870" tIns="82296" rIns="102870" bIns="8229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450"/>
                  </a:spcBef>
                </a:pPr>
                <a:endParaRPr lang="en-US" sz="1500" dirty="0" err="1">
                  <a:solidFill>
                    <a:srgbClr val="FFFFFF"/>
                  </a:solidFill>
                </a:endParaRPr>
              </a:p>
            </p:txBody>
          </p:sp>
          <p:pic>
            <p:nvPicPr>
              <p:cNvPr id="59" name="Picture 42" descr="C:\Users\sakuu\Documents\Ballmer WPC\PNGS\xboxpear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black">
              <a:xfrm>
                <a:off x="169658" y="4312340"/>
                <a:ext cx="390838" cy="391978"/>
              </a:xfrm>
              <a:prstGeom prst="rect">
                <a:avLst/>
              </a:prstGeom>
              <a:grpFill/>
              <a:extLst/>
            </p:spPr>
          </p:pic>
        </p:grpSp>
      </p:grpSp>
      <p:sp>
        <p:nvSpPr>
          <p:cNvPr id="64" name="Rectangle 27"/>
          <p:cNvSpPr/>
          <p:nvPr/>
        </p:nvSpPr>
        <p:spPr>
          <a:xfrm>
            <a:off x="5481301" y="2464275"/>
            <a:ext cx="3357899" cy="6678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51005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2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ONE CORE OS</a:t>
            </a:r>
          </a:p>
          <a:p>
            <a:pPr defTabSz="951005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2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ONE APP PLATFORM</a:t>
            </a:r>
          </a:p>
          <a:p>
            <a:pPr defTabSz="951005" fontAlgn="base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12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ONE STORE</a:t>
            </a:r>
          </a:p>
        </p:txBody>
      </p:sp>
      <p:sp>
        <p:nvSpPr>
          <p:cNvPr id="65" name="Oval 33"/>
          <p:cNvSpPr/>
          <p:nvPr/>
        </p:nvSpPr>
        <p:spPr>
          <a:xfrm>
            <a:off x="3830961" y="2015508"/>
            <a:ext cx="1482078" cy="1482078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dirty="0" err="1">
              <a:solidFill>
                <a:srgbClr val="FFFFFF"/>
              </a:solidFill>
            </a:endParaRPr>
          </a:p>
        </p:txBody>
      </p:sp>
      <p:grpSp>
        <p:nvGrpSpPr>
          <p:cNvPr id="66" name="Group 29"/>
          <p:cNvGrpSpPr/>
          <p:nvPr/>
        </p:nvGrpSpPr>
        <p:grpSpPr>
          <a:xfrm>
            <a:off x="3789031" y="2078604"/>
            <a:ext cx="1565939" cy="1355888"/>
            <a:chOff x="5052041" y="2485844"/>
            <a:chExt cx="2087919" cy="1807851"/>
          </a:xfrm>
        </p:grpSpPr>
        <p:sp>
          <p:nvSpPr>
            <p:cNvPr id="67" name="Oval 33"/>
            <p:cNvSpPr/>
            <p:nvPr/>
          </p:nvSpPr>
          <p:spPr>
            <a:xfrm>
              <a:off x="5192075" y="2485844"/>
              <a:ext cx="1807850" cy="1807851"/>
            </a:xfrm>
            <a:prstGeom prst="ellipse">
              <a:avLst/>
            </a:prstGeom>
            <a:solidFill>
              <a:schemeClr val="accent1"/>
            </a:solidFill>
            <a:ln w="88900" cmpd="thickThin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dirty="0" err="1">
                <a:solidFill>
                  <a:srgbClr val="FFFFFF"/>
                </a:solidFill>
              </a:endParaRPr>
            </a:p>
          </p:txBody>
        </p:sp>
        <p:grpSp>
          <p:nvGrpSpPr>
            <p:cNvPr id="68" name="Group 31"/>
            <p:cNvGrpSpPr/>
            <p:nvPr/>
          </p:nvGrpSpPr>
          <p:grpSpPr>
            <a:xfrm>
              <a:off x="5052041" y="2836625"/>
              <a:ext cx="2087919" cy="1066226"/>
              <a:chOff x="5052041" y="2836625"/>
              <a:chExt cx="2087919" cy="1066226"/>
            </a:xfrm>
          </p:grpSpPr>
          <p:sp>
            <p:nvSpPr>
              <p:cNvPr id="69" name="TextBox 35"/>
              <p:cNvSpPr txBox="1"/>
              <p:nvPr/>
            </p:nvSpPr>
            <p:spPr>
              <a:xfrm>
                <a:off x="5052041" y="3644319"/>
                <a:ext cx="2087919" cy="25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783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  <a:cs typeface="Segoe UI Semibold" panose="020B0702040204020203" pitchFamily="34" charset="0"/>
                  </a:rPr>
                  <a:t>Windows 10</a:t>
                </a:r>
              </a:p>
            </p:txBody>
          </p:sp>
          <p:sp>
            <p:nvSpPr>
              <p:cNvPr id="70" name="Freeform 5"/>
              <p:cNvSpPr>
                <a:spLocks noEditPoints="1"/>
              </p:cNvSpPr>
              <p:nvPr/>
            </p:nvSpPr>
            <p:spPr bwMode="auto">
              <a:xfrm>
                <a:off x="5695158" y="2836625"/>
                <a:ext cx="750884" cy="745537"/>
              </a:xfrm>
              <a:custGeom>
                <a:avLst/>
                <a:gdLst>
                  <a:gd name="T0" fmla="*/ 0 w 281"/>
                  <a:gd name="T1" fmla="*/ 240 h 279"/>
                  <a:gd name="T2" fmla="*/ 119 w 281"/>
                  <a:gd name="T3" fmla="*/ 257 h 279"/>
                  <a:gd name="T4" fmla="*/ 119 w 281"/>
                  <a:gd name="T5" fmla="*/ 140 h 279"/>
                  <a:gd name="T6" fmla="*/ 0 w 281"/>
                  <a:gd name="T7" fmla="*/ 140 h 279"/>
                  <a:gd name="T8" fmla="*/ 0 w 281"/>
                  <a:gd name="T9" fmla="*/ 240 h 279"/>
                  <a:gd name="T10" fmla="*/ 0 w 281"/>
                  <a:gd name="T11" fmla="*/ 136 h 279"/>
                  <a:gd name="T12" fmla="*/ 119 w 281"/>
                  <a:gd name="T13" fmla="*/ 136 h 279"/>
                  <a:gd name="T14" fmla="*/ 119 w 281"/>
                  <a:gd name="T15" fmla="*/ 21 h 279"/>
                  <a:gd name="T16" fmla="*/ 0 w 281"/>
                  <a:gd name="T17" fmla="*/ 38 h 279"/>
                  <a:gd name="T18" fmla="*/ 0 w 281"/>
                  <a:gd name="T19" fmla="*/ 136 h 279"/>
                  <a:gd name="T20" fmla="*/ 126 w 281"/>
                  <a:gd name="T21" fmla="*/ 19 h 279"/>
                  <a:gd name="T22" fmla="*/ 126 w 281"/>
                  <a:gd name="T23" fmla="*/ 136 h 279"/>
                  <a:gd name="T24" fmla="*/ 281 w 281"/>
                  <a:gd name="T25" fmla="*/ 136 h 279"/>
                  <a:gd name="T26" fmla="*/ 281 w 281"/>
                  <a:gd name="T27" fmla="*/ 0 h 279"/>
                  <a:gd name="T28" fmla="*/ 126 w 281"/>
                  <a:gd name="T29" fmla="*/ 19 h 279"/>
                  <a:gd name="T30" fmla="*/ 126 w 281"/>
                  <a:gd name="T31" fmla="*/ 257 h 279"/>
                  <a:gd name="T32" fmla="*/ 281 w 281"/>
                  <a:gd name="T33" fmla="*/ 279 h 279"/>
                  <a:gd name="T34" fmla="*/ 281 w 281"/>
                  <a:gd name="T35" fmla="*/ 140 h 279"/>
                  <a:gd name="T36" fmla="*/ 126 w 281"/>
                  <a:gd name="T37" fmla="*/ 140 h 279"/>
                  <a:gd name="T38" fmla="*/ 126 w 281"/>
                  <a:gd name="T39" fmla="*/ 25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1" h="279">
                    <a:moveTo>
                      <a:pt x="0" y="240"/>
                    </a:moveTo>
                    <a:lnTo>
                      <a:pt x="119" y="257"/>
                    </a:lnTo>
                    <a:lnTo>
                      <a:pt x="119" y="140"/>
                    </a:lnTo>
                    <a:lnTo>
                      <a:pt x="0" y="140"/>
                    </a:lnTo>
                    <a:lnTo>
                      <a:pt x="0" y="240"/>
                    </a:lnTo>
                    <a:close/>
                    <a:moveTo>
                      <a:pt x="0" y="136"/>
                    </a:moveTo>
                    <a:lnTo>
                      <a:pt x="119" y="136"/>
                    </a:lnTo>
                    <a:lnTo>
                      <a:pt x="119" y="21"/>
                    </a:lnTo>
                    <a:lnTo>
                      <a:pt x="0" y="38"/>
                    </a:lnTo>
                    <a:lnTo>
                      <a:pt x="0" y="136"/>
                    </a:lnTo>
                    <a:close/>
                    <a:moveTo>
                      <a:pt x="126" y="19"/>
                    </a:moveTo>
                    <a:lnTo>
                      <a:pt x="126" y="136"/>
                    </a:lnTo>
                    <a:lnTo>
                      <a:pt x="281" y="136"/>
                    </a:lnTo>
                    <a:lnTo>
                      <a:pt x="281" y="0"/>
                    </a:lnTo>
                    <a:lnTo>
                      <a:pt x="126" y="19"/>
                    </a:lnTo>
                    <a:close/>
                    <a:moveTo>
                      <a:pt x="126" y="257"/>
                    </a:moveTo>
                    <a:lnTo>
                      <a:pt x="281" y="279"/>
                    </a:lnTo>
                    <a:lnTo>
                      <a:pt x="281" y="140"/>
                    </a:lnTo>
                    <a:lnTo>
                      <a:pt x="126" y="140"/>
                    </a:lnTo>
                    <a:lnTo>
                      <a:pt x="126" y="2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FFFFF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en-US" sz="140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32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App </a:t>
            </a:r>
            <a:r>
              <a:rPr lang="en-US" sz="6000" dirty="0" err="1" smtClean="0"/>
              <a:t>utilizando</a:t>
            </a:r>
            <a:r>
              <a:rPr lang="en-US" sz="6000" dirty="0" smtClean="0"/>
              <a:t> Storyboard y </a:t>
            </a:r>
            <a:r>
              <a:rPr lang="en-US" sz="6000" dirty="0" err="1" smtClean="0"/>
              <a:t>AutoLayout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310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err="1" smtClean="0"/>
              <a:t>Depuración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91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40" y="1187620"/>
            <a:ext cx="463465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El Bride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depuración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tiempo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ejecución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con el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uso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breakpoints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Podemos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añadir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puntos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rupture (1),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cuando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estamos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parados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mismo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podemos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continuar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(2), 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las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opciones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Step Into (3), Step Over(4) y Step Out (5).</a:t>
            </a:r>
          </a:p>
        </p:txBody>
      </p:sp>
      <p:pic>
        <p:nvPicPr>
          <p:cNvPr id="4098" name="Picture 2" descr="https://github.com/Microsoft/WinObjC/wiki/images/breakpoi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91" y="1187620"/>
            <a:ext cx="7018871" cy="362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3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Inspección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40" y="1187620"/>
            <a:ext cx="38696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Objetos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clases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Objective-C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pueden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inspeccionarse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(1)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además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poder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ver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variables y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propiedades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(2).</a:t>
            </a:r>
          </a:p>
        </p:txBody>
      </p:sp>
      <p:pic>
        <p:nvPicPr>
          <p:cNvPr id="8194" name="Picture 2" descr="https://github.com/Microsoft/WinObjC/wiki/images/object_expan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25" y="1187620"/>
            <a:ext cx="7640738" cy="390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5488"/>
            <a:ext cx="11653523" cy="805166"/>
          </a:xfrm>
        </p:spPr>
        <p:txBody>
          <a:bodyPr/>
          <a:lstStyle/>
          <a:p>
            <a:r>
              <a:rPr lang="en-US" sz="4000" dirty="0" err="1"/>
              <a:t>NSNumber</a:t>
            </a:r>
            <a:r>
              <a:rPr lang="en-US" sz="4000" dirty="0"/>
              <a:t>, </a:t>
            </a:r>
            <a:r>
              <a:rPr lang="en-US" sz="4000" dirty="0" err="1"/>
              <a:t>NSString</a:t>
            </a:r>
            <a:r>
              <a:rPr lang="en-US" sz="4000" dirty="0"/>
              <a:t>, </a:t>
            </a:r>
            <a:r>
              <a:rPr lang="en-US" sz="4000" dirty="0" err="1"/>
              <a:t>NSArray</a:t>
            </a:r>
            <a:r>
              <a:rPr lang="en-US" sz="4000" dirty="0"/>
              <a:t> </a:t>
            </a:r>
            <a:r>
              <a:rPr lang="en-US" sz="4000" dirty="0" smtClean="0"/>
              <a:t>y </a:t>
            </a:r>
            <a:r>
              <a:rPr lang="en-US" sz="4000" dirty="0" err="1"/>
              <a:t>NSDictionary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269240" y="1187620"/>
            <a:ext cx="29552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Las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clases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800" dirty="0" err="1"/>
              <a:t>NSNumber</a:t>
            </a:r>
            <a:r>
              <a:rPr lang="en-US" sz="2800" dirty="0"/>
              <a:t>, </a:t>
            </a:r>
            <a:r>
              <a:rPr lang="en-US" sz="2800" dirty="0" err="1"/>
              <a:t>NSString</a:t>
            </a:r>
            <a:r>
              <a:rPr lang="en-US" sz="2800" dirty="0"/>
              <a:t>, </a:t>
            </a:r>
            <a:r>
              <a:rPr lang="en-US" sz="2800" dirty="0" err="1"/>
              <a:t>NSArray</a:t>
            </a:r>
            <a:r>
              <a:rPr lang="en-US" sz="2800" dirty="0"/>
              <a:t> </a:t>
            </a:r>
            <a:r>
              <a:rPr lang="en-US" sz="2800" dirty="0" smtClean="0"/>
              <a:t>y </a:t>
            </a:r>
            <a:r>
              <a:rPr lang="en-US" sz="2800" dirty="0" err="1"/>
              <a:t>NSDictionary</a:t>
            </a:r>
            <a:r>
              <a:rPr lang="en-US" sz="2800" dirty="0"/>
              <a:t> </a:t>
            </a:r>
            <a:r>
              <a:rPr lang="en-US" sz="2800" dirty="0" smtClean="0"/>
              <a:t>se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ver</a:t>
            </a:r>
            <a:r>
              <a:rPr lang="en-US" sz="2800" dirty="0" smtClean="0"/>
              <a:t> </a:t>
            </a:r>
            <a:r>
              <a:rPr lang="en-US" sz="2800" dirty="0" err="1" smtClean="0"/>
              <a:t>desde</a:t>
            </a:r>
            <a:r>
              <a:rPr lang="en-US" sz="2800" dirty="0" smtClean="0"/>
              <a:t> las </a:t>
            </a:r>
            <a:r>
              <a:rPr lang="en-US" sz="2800" dirty="0" err="1" smtClean="0"/>
              <a:t>ventanas</a:t>
            </a:r>
            <a:r>
              <a:rPr lang="en-US" sz="2800" dirty="0" smtClean="0"/>
              <a:t> de Locals y Watch.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pic>
        <p:nvPicPr>
          <p:cNvPr id="9218" name="Picture 2" descr="https://github.com/Microsoft/WinObjC/wiki/images/native_visualiz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538" y="1187620"/>
            <a:ext cx="8445224" cy="432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5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Depurando</a:t>
            </a:r>
            <a:r>
              <a:rPr lang="en-US" sz="6000" dirty="0" smtClean="0"/>
              <a:t> App iOS </a:t>
            </a:r>
            <a:r>
              <a:rPr lang="en-US" sz="6000" dirty="0" err="1" smtClean="0"/>
              <a:t>desde</a:t>
            </a:r>
            <a:r>
              <a:rPr lang="en-US" sz="6000" dirty="0" smtClean="0"/>
              <a:t> Visual Studio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916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err="1" smtClean="0"/>
              <a:t>Proyecciones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02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son las </a:t>
            </a:r>
            <a:r>
              <a:rPr lang="en-US" dirty="0" err="1" smtClean="0"/>
              <a:t>proyecciones</a:t>
            </a:r>
            <a:r>
              <a:rPr lang="en-US" dirty="0" smtClean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WinRT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API C++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basada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COM. Windows define lo que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conocemos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proyecciones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para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permitir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usar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la API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desde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diferentes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lenguajes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Desarrollo:</a:t>
            </a: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.NET (C# / VB.NET)</a:t>
            </a: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JavaScript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71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son las </a:t>
            </a:r>
            <a:r>
              <a:rPr lang="en-US" dirty="0" err="1" smtClean="0"/>
              <a:t>proyecciones</a:t>
            </a:r>
            <a:r>
              <a:rPr lang="en-US" dirty="0" smtClean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El Bridge de iOS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añade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una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proyección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para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poder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usar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APIs de Windows 10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desde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Objective-C.</a:t>
            </a: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los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ficheros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cabecera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para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poder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proyecciones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457200" indent="-4572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No solo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nos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permiten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añadir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características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plataforma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(Live Tiles o Cortana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ejemplo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)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sino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además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reemplazar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partes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no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disponibles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(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Mapas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ejemplo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).</a:t>
            </a:r>
          </a:p>
          <a:p>
            <a:pPr defTabSz="914367">
              <a:spcAft>
                <a:spcPts val="588"/>
              </a:spcAft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47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proyecciones</a:t>
            </a:r>
            <a:r>
              <a:rPr lang="en-US" dirty="0" smtClean="0"/>
              <a:t>: Live Tiles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269239" y="1187620"/>
            <a:ext cx="1098491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ara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Live Tiles se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debe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:</a:t>
            </a:r>
          </a:p>
          <a:p>
            <a:pPr marL="514350" indent="-514350" defTabSz="914367">
              <a:spcAft>
                <a:spcPts val="588"/>
              </a:spcAft>
              <a:buFont typeface="+mj-lt"/>
              <a:buAutoNum type="arabicPeriod"/>
              <a:defRPr/>
            </a:pP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payload XML que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describa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tile.</a:t>
            </a:r>
          </a:p>
          <a:p>
            <a:pPr marL="514350" indent="-514350" defTabSz="914367">
              <a:spcAft>
                <a:spcPts val="588"/>
              </a:spcAft>
              <a:buFont typeface="+mj-lt"/>
              <a:buAutoNum type="arabicPeriod"/>
              <a:defRPr/>
            </a:pP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objecto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notificación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del Tile y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pasar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XML.</a:t>
            </a:r>
          </a:p>
          <a:p>
            <a:pPr marL="514350" indent="-514350" defTabSz="914367">
              <a:spcAft>
                <a:spcPts val="588"/>
              </a:spcAft>
              <a:buFont typeface="+mj-lt"/>
              <a:buAutoNum type="arabicPeriod"/>
              <a:defRPr/>
            </a:pP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Crear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objeto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permita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actualizar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Tile.</a:t>
            </a:r>
          </a:p>
          <a:p>
            <a:pPr marL="514350" indent="-514350" defTabSz="914367">
              <a:spcAft>
                <a:spcPts val="588"/>
              </a:spcAft>
              <a:buFont typeface="+mj-lt"/>
              <a:buAutoNum type="arabicPeriod"/>
              <a:defRPr/>
            </a:pP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Pasar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objeto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notificación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del Tile al que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actualiza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Tile.</a:t>
            </a:r>
          </a:p>
          <a:p>
            <a:pPr marL="457200" indent="-457200" defTabSz="914367">
              <a:spcAft>
                <a:spcPts val="588"/>
              </a:spcAft>
              <a:buFont typeface="+mj-lt"/>
              <a:buAutoNum type="arabicPeriod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457200" indent="-457200" defTabSz="914367">
              <a:spcAft>
                <a:spcPts val="588"/>
              </a:spcAft>
              <a:buFont typeface="+mj-lt"/>
              <a:buAutoNum type="arabicPeriod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9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viaje</a:t>
            </a:r>
            <a:r>
              <a:rPr lang="en-US" dirty="0" smtClean="0"/>
              <a:t> de la </a:t>
            </a:r>
            <a:r>
              <a:rPr lang="en-US" dirty="0" err="1" smtClean="0"/>
              <a:t>convergencia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6"/>
          <p:cNvSpPr/>
          <p:nvPr/>
        </p:nvSpPr>
        <p:spPr bwMode="auto">
          <a:xfrm>
            <a:off x="0" y="1137804"/>
            <a:ext cx="12192000" cy="572019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04" name="Rectangle 63"/>
          <p:cNvSpPr/>
          <p:nvPr/>
        </p:nvSpPr>
        <p:spPr bwMode="auto">
          <a:xfrm>
            <a:off x="1203158" y="1923869"/>
            <a:ext cx="9144000" cy="389659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8" rIns="0" bIns="34978" numCol="1" rtlCol="0" anchor="ctr" anchorCtr="0" compatLnSpc="1">
            <a:prstTxWarp prst="textNoShape">
              <a:avLst/>
            </a:prstTxWarp>
          </a:bodyPr>
          <a:lstStyle/>
          <a:p>
            <a:pPr algn="ctr" defTabSz="699354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5" name="Rectangle 62"/>
          <p:cNvSpPr/>
          <p:nvPr/>
        </p:nvSpPr>
        <p:spPr bwMode="auto">
          <a:xfrm>
            <a:off x="0" y="3232067"/>
            <a:ext cx="12191999" cy="6954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0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2917">
                    <a:srgbClr val="737373"/>
                  </a:gs>
                  <a:gs pos="81000">
                    <a:srgbClr val="737373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6" name="TextBox 35"/>
          <p:cNvSpPr txBox="1"/>
          <p:nvPr/>
        </p:nvSpPr>
        <p:spPr>
          <a:xfrm>
            <a:off x="1426571" y="2104756"/>
            <a:ext cx="499822" cy="162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  <a:t>Phone</a:t>
            </a:r>
          </a:p>
        </p:txBody>
      </p:sp>
      <p:sp>
        <p:nvSpPr>
          <p:cNvPr id="107" name="TextBox 36"/>
          <p:cNvSpPr txBox="1"/>
          <p:nvPr/>
        </p:nvSpPr>
        <p:spPr>
          <a:xfrm>
            <a:off x="2744438" y="2006784"/>
            <a:ext cx="874148" cy="325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  <a:t>Tablet </a:t>
            </a:r>
            <a:r>
              <a:rPr lang="en-US" sz="1176" dirty="0" err="1">
                <a:solidFill>
                  <a:srgbClr val="4F4F4F"/>
                </a:solidFill>
                <a:cs typeface="Segoe UI" panose="020B0502040204020203" pitchFamily="34" charset="0"/>
              </a:rPr>
              <a:t>Pequeña</a:t>
            </a:r>
            <a:endParaRPr lang="en-US" sz="1176" dirty="0">
              <a:solidFill>
                <a:srgbClr val="4F4F4F"/>
              </a:solidFill>
              <a:cs typeface="Segoe UI" panose="020B0502040204020203" pitchFamily="34" charset="0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6322113" y="1941875"/>
            <a:ext cx="1476563" cy="325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 defTabSz="914367">
              <a:lnSpc>
                <a:spcPct val="90000"/>
              </a:lnSpc>
              <a:spcAft>
                <a:spcPts val="600"/>
              </a:spcAft>
              <a:defRPr sz="120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cs typeface="Segoe UI" panose="020B0502040204020203" pitchFamily="34" charset="0"/>
              </a:defRPr>
            </a:lvl1pPr>
          </a:lstStyle>
          <a:p>
            <a:r>
              <a:rPr lang="en-US" sz="1176" dirty="0">
                <a:solidFill>
                  <a:srgbClr val="4F4F4F"/>
                </a:solidFill>
              </a:rPr>
              <a:t>2-in-1s</a:t>
            </a:r>
            <a:br>
              <a:rPr lang="en-US" sz="1176" dirty="0">
                <a:solidFill>
                  <a:srgbClr val="4F4F4F"/>
                </a:solidFill>
              </a:rPr>
            </a:br>
            <a:r>
              <a:rPr lang="en-US" sz="1176" dirty="0">
                <a:solidFill>
                  <a:srgbClr val="4F4F4F"/>
                </a:solidFill>
              </a:rPr>
              <a:t>(Tablet or Laptop)</a:t>
            </a:r>
          </a:p>
        </p:txBody>
      </p:sp>
      <p:sp>
        <p:nvSpPr>
          <p:cNvPr id="109" name="TextBox 38"/>
          <p:cNvSpPr txBox="1"/>
          <p:nvPr/>
        </p:nvSpPr>
        <p:spPr>
          <a:xfrm>
            <a:off x="8867974" y="1941875"/>
            <a:ext cx="1439959" cy="325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  <a:t>PC</a:t>
            </a:r>
            <a:b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</a:br>
            <a: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  <a:t>&amp; All-in-Ones</a:t>
            </a:r>
          </a:p>
        </p:txBody>
      </p:sp>
      <p:sp>
        <p:nvSpPr>
          <p:cNvPr id="110" name="TextBox 39"/>
          <p:cNvSpPr txBox="1"/>
          <p:nvPr/>
        </p:nvSpPr>
        <p:spPr>
          <a:xfrm>
            <a:off x="2057660" y="2104756"/>
            <a:ext cx="631342" cy="162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  <a:t>Phablet</a:t>
            </a:r>
          </a:p>
        </p:txBody>
      </p:sp>
      <p:sp>
        <p:nvSpPr>
          <p:cNvPr id="111" name="TextBox 40"/>
          <p:cNvSpPr txBox="1"/>
          <p:nvPr/>
        </p:nvSpPr>
        <p:spPr>
          <a:xfrm>
            <a:off x="3527449" y="2104756"/>
            <a:ext cx="1459545" cy="162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  <a:t>Tablet Grande</a:t>
            </a:r>
          </a:p>
        </p:txBody>
      </p:sp>
      <p:sp>
        <p:nvSpPr>
          <p:cNvPr id="112" name="TextBox 41"/>
          <p:cNvSpPr txBox="1"/>
          <p:nvPr/>
        </p:nvSpPr>
        <p:spPr>
          <a:xfrm>
            <a:off x="7959628" y="1941875"/>
            <a:ext cx="715936" cy="162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 err="1">
                <a:solidFill>
                  <a:srgbClr val="4F4F4F"/>
                </a:solidFill>
                <a:cs typeface="Segoe UI" panose="020B0502040204020203" pitchFamily="34" charset="0"/>
              </a:rPr>
              <a:t>Portátil</a:t>
            </a:r>
            <a:endParaRPr lang="en-US" sz="1176" dirty="0">
              <a:solidFill>
                <a:srgbClr val="4F4F4F"/>
              </a:solidFill>
              <a:cs typeface="Segoe UI" panose="020B0502040204020203" pitchFamily="34" charset="0"/>
            </a:endParaRPr>
          </a:p>
        </p:txBody>
      </p:sp>
      <p:pic>
        <p:nvPicPr>
          <p:cNvPr id="113" name="Picture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6" b="15432"/>
          <a:stretch/>
        </p:blipFill>
        <p:spPr>
          <a:xfrm>
            <a:off x="6584740" y="2367827"/>
            <a:ext cx="1055831" cy="671569"/>
          </a:xfrm>
          <a:prstGeom prst="rect">
            <a:avLst/>
          </a:prstGeom>
        </p:spPr>
      </p:pic>
      <p:pic>
        <p:nvPicPr>
          <p:cNvPr id="11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18" y="2334248"/>
            <a:ext cx="1144517" cy="841992"/>
          </a:xfrm>
          <a:prstGeom prst="rect">
            <a:avLst/>
          </a:prstGeom>
        </p:spPr>
      </p:pic>
      <p:pic>
        <p:nvPicPr>
          <p:cNvPr id="11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46" y="2334248"/>
            <a:ext cx="1123950" cy="718591"/>
          </a:xfrm>
          <a:prstGeom prst="rect">
            <a:avLst/>
          </a:prstGeom>
        </p:spPr>
      </p:pic>
      <p:pic>
        <p:nvPicPr>
          <p:cNvPr id="11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43" y="2334248"/>
            <a:ext cx="652559" cy="501072"/>
          </a:xfrm>
          <a:prstGeom prst="rect">
            <a:avLst/>
          </a:prstGeom>
        </p:spPr>
      </p:pic>
      <p:pic>
        <p:nvPicPr>
          <p:cNvPr id="11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53" y="2334248"/>
            <a:ext cx="446692" cy="435040"/>
          </a:xfrm>
          <a:prstGeom prst="rect">
            <a:avLst/>
          </a:prstGeom>
        </p:spPr>
      </p:pic>
      <p:pic>
        <p:nvPicPr>
          <p:cNvPr id="118" name="Picture 4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r="9044"/>
          <a:stretch/>
        </p:blipFill>
        <p:spPr>
          <a:xfrm>
            <a:off x="2857414" y="2334248"/>
            <a:ext cx="639782" cy="637277"/>
          </a:xfrm>
          <a:prstGeom prst="rect">
            <a:avLst/>
          </a:prstGeom>
        </p:spPr>
      </p:pic>
      <p:pic>
        <p:nvPicPr>
          <p:cNvPr id="119" name="Picture 4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53"/>
          <a:stretch/>
        </p:blipFill>
        <p:spPr>
          <a:xfrm>
            <a:off x="7834612" y="2368910"/>
            <a:ext cx="1076076" cy="693239"/>
          </a:xfrm>
          <a:prstGeom prst="rect">
            <a:avLst/>
          </a:prstGeom>
        </p:spPr>
      </p:pic>
      <p:sp>
        <p:nvSpPr>
          <p:cNvPr id="120" name="TextBox 49"/>
          <p:cNvSpPr txBox="1"/>
          <p:nvPr/>
        </p:nvSpPr>
        <p:spPr>
          <a:xfrm>
            <a:off x="3940103" y="4317740"/>
            <a:ext cx="454384" cy="162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  <a:t>Xbox</a:t>
            </a:r>
          </a:p>
        </p:txBody>
      </p:sp>
      <p:sp>
        <p:nvSpPr>
          <p:cNvPr id="121" name="TextBox 50"/>
          <p:cNvSpPr txBox="1"/>
          <p:nvPr/>
        </p:nvSpPr>
        <p:spPr>
          <a:xfrm>
            <a:off x="8969169" y="4475385"/>
            <a:ext cx="919376" cy="162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  <a:t>IoT</a:t>
            </a:r>
          </a:p>
        </p:txBody>
      </p:sp>
      <p:sp>
        <p:nvSpPr>
          <p:cNvPr id="122" name="TextBox 51"/>
          <p:cNvSpPr txBox="1"/>
          <p:nvPr/>
        </p:nvSpPr>
        <p:spPr>
          <a:xfrm>
            <a:off x="1913845" y="4155732"/>
            <a:ext cx="937436" cy="162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>
                <a:solidFill>
                  <a:srgbClr val="4F4F4F"/>
                </a:solidFill>
                <a:cs typeface="Segoe UI" panose="020B0502040204020203" pitchFamily="34" charset="0"/>
              </a:rPr>
              <a:t>Surface Hub</a:t>
            </a:r>
          </a:p>
        </p:txBody>
      </p:sp>
      <p:grpSp>
        <p:nvGrpSpPr>
          <p:cNvPr id="123" name="Xbox"/>
          <p:cNvGrpSpPr/>
          <p:nvPr/>
        </p:nvGrpSpPr>
        <p:grpSpPr bwMode="ltGray">
          <a:xfrm>
            <a:off x="3491504" y="4557302"/>
            <a:ext cx="1357711" cy="976799"/>
            <a:chOff x="8610991" y="1992417"/>
            <a:chExt cx="3186889" cy="2292792"/>
          </a:xfrm>
        </p:grpSpPr>
        <p:pic>
          <p:nvPicPr>
            <p:cNvPr id="124" name="Picture 5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ltGray">
            <a:xfrm>
              <a:off x="8610991" y="1992417"/>
              <a:ext cx="3186889" cy="1956172"/>
            </a:xfrm>
            <a:prstGeom prst="rect">
              <a:avLst/>
            </a:prstGeom>
          </p:spPr>
        </p:pic>
        <p:pic>
          <p:nvPicPr>
            <p:cNvPr id="125" name="Picture 5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9566830" y="3952379"/>
              <a:ext cx="1275210" cy="332830"/>
            </a:xfrm>
            <a:prstGeom prst="rect">
              <a:avLst/>
            </a:prstGeom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8656422" y="2030494"/>
              <a:ext cx="3101655" cy="173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7" name="PPI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31200" y="4417965"/>
            <a:ext cx="1780822" cy="1086456"/>
          </a:xfrm>
          <a:prstGeom prst="rect">
            <a:avLst/>
          </a:prstGeom>
        </p:spPr>
      </p:pic>
      <p:grpSp>
        <p:nvGrpSpPr>
          <p:cNvPr id="128" name="Group 57"/>
          <p:cNvGrpSpPr/>
          <p:nvPr/>
        </p:nvGrpSpPr>
        <p:grpSpPr>
          <a:xfrm>
            <a:off x="9013646" y="4738985"/>
            <a:ext cx="820735" cy="465161"/>
            <a:chOff x="87532" y="3622341"/>
            <a:chExt cx="1116863" cy="632995"/>
          </a:xfrm>
        </p:grpSpPr>
        <p:sp>
          <p:nvSpPr>
            <p:cNvPr id="129" name="Rectangle 58"/>
            <p:cNvSpPr/>
            <p:nvPr/>
          </p:nvSpPr>
          <p:spPr bwMode="auto">
            <a:xfrm>
              <a:off x="533400" y="3862390"/>
              <a:ext cx="200025" cy="90488"/>
            </a:xfrm>
            <a:prstGeom prst="rect">
              <a:avLst/>
            </a:prstGeom>
            <a:solidFill>
              <a:srgbClr val="3E849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391" tIns="107513" rIns="134391" bIns="1075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226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4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" name="Picture 5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32" y="3622341"/>
              <a:ext cx="1116863" cy="632995"/>
            </a:xfrm>
            <a:prstGeom prst="rect">
              <a:avLst/>
            </a:prstGeom>
          </p:spPr>
        </p:pic>
      </p:grpSp>
      <p:pic>
        <p:nvPicPr>
          <p:cNvPr id="131" name="Picture 60" descr="141215_B-hero_0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440" y="4688254"/>
            <a:ext cx="1648224" cy="65041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TextBox 61"/>
          <p:cNvSpPr txBox="1"/>
          <p:nvPr/>
        </p:nvSpPr>
        <p:spPr>
          <a:xfrm>
            <a:off x="7433850" y="4475385"/>
            <a:ext cx="831353" cy="162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72051">
              <a:lnSpc>
                <a:spcPct val="90000"/>
              </a:lnSpc>
              <a:spcAft>
                <a:spcPts val="441"/>
              </a:spcAft>
            </a:pPr>
            <a:r>
              <a:rPr lang="en-US" sz="1176" dirty="0" err="1">
                <a:solidFill>
                  <a:srgbClr val="4F4F4F"/>
                </a:solidFill>
                <a:cs typeface="Segoe UI" panose="020B0502040204020203" pitchFamily="34" charset="0"/>
              </a:rPr>
              <a:t>Holografías</a:t>
            </a:r>
            <a:endParaRPr lang="en-US" sz="1176" dirty="0">
              <a:solidFill>
                <a:srgbClr val="4F4F4F"/>
              </a:solidFill>
              <a:cs typeface="Segoe UI" panose="020B0502040204020203" pitchFamily="34" charset="0"/>
            </a:endParaRPr>
          </a:p>
        </p:txBody>
      </p:sp>
      <p:grpSp>
        <p:nvGrpSpPr>
          <p:cNvPr id="133" name="Group 64"/>
          <p:cNvGrpSpPr/>
          <p:nvPr/>
        </p:nvGrpSpPr>
        <p:grpSpPr>
          <a:xfrm>
            <a:off x="5018800" y="2959554"/>
            <a:ext cx="1565939" cy="1355888"/>
            <a:chOff x="5052041" y="2485844"/>
            <a:chExt cx="2087919" cy="1807851"/>
          </a:xfrm>
        </p:grpSpPr>
        <p:sp>
          <p:nvSpPr>
            <p:cNvPr id="134" name="Oval 33"/>
            <p:cNvSpPr/>
            <p:nvPr/>
          </p:nvSpPr>
          <p:spPr>
            <a:xfrm>
              <a:off x="5192075" y="2485844"/>
              <a:ext cx="1807850" cy="1807851"/>
            </a:xfrm>
            <a:prstGeom prst="ellipse">
              <a:avLst/>
            </a:prstGeom>
            <a:solidFill>
              <a:schemeClr val="accent1"/>
            </a:solidFill>
            <a:ln w="88900" cmpd="thickThin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endParaRPr lang="en-US" dirty="0" err="1">
                <a:solidFill>
                  <a:srgbClr val="FFFFFF"/>
                </a:solidFill>
              </a:endParaRPr>
            </a:p>
          </p:txBody>
        </p:sp>
        <p:grpSp>
          <p:nvGrpSpPr>
            <p:cNvPr id="135" name="Group 66"/>
            <p:cNvGrpSpPr/>
            <p:nvPr/>
          </p:nvGrpSpPr>
          <p:grpSpPr>
            <a:xfrm>
              <a:off x="5052041" y="2836625"/>
              <a:ext cx="2087919" cy="1066226"/>
              <a:chOff x="5052041" y="2836625"/>
              <a:chExt cx="2087919" cy="1066226"/>
            </a:xfrm>
          </p:grpSpPr>
          <p:sp>
            <p:nvSpPr>
              <p:cNvPr id="136" name="TextBox 35"/>
              <p:cNvSpPr txBox="1"/>
              <p:nvPr/>
            </p:nvSpPr>
            <p:spPr>
              <a:xfrm>
                <a:off x="5052041" y="3644319"/>
                <a:ext cx="2087919" cy="25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783">
                  <a:lnSpc>
                    <a:spcPct val="90000"/>
                  </a:lnSpc>
                </a:pPr>
                <a:r>
                  <a:rPr lang="en-US" sz="1400" dirty="0">
                    <a:solidFill>
                      <a:srgbClr val="FFFFFF"/>
                    </a:solidFill>
                    <a:cs typeface="Segoe UI Semibold" panose="020B0702040204020203" pitchFamily="34" charset="0"/>
                  </a:rPr>
                  <a:t>Windows 10</a:t>
                </a:r>
              </a:p>
            </p:txBody>
          </p:sp>
          <p:sp>
            <p:nvSpPr>
              <p:cNvPr id="137" name="Freeform 5"/>
              <p:cNvSpPr>
                <a:spLocks noEditPoints="1"/>
              </p:cNvSpPr>
              <p:nvPr/>
            </p:nvSpPr>
            <p:spPr bwMode="auto">
              <a:xfrm>
                <a:off x="5695158" y="2836625"/>
                <a:ext cx="750884" cy="745537"/>
              </a:xfrm>
              <a:custGeom>
                <a:avLst/>
                <a:gdLst>
                  <a:gd name="T0" fmla="*/ 0 w 281"/>
                  <a:gd name="T1" fmla="*/ 240 h 279"/>
                  <a:gd name="T2" fmla="*/ 119 w 281"/>
                  <a:gd name="T3" fmla="*/ 257 h 279"/>
                  <a:gd name="T4" fmla="*/ 119 w 281"/>
                  <a:gd name="T5" fmla="*/ 140 h 279"/>
                  <a:gd name="T6" fmla="*/ 0 w 281"/>
                  <a:gd name="T7" fmla="*/ 140 h 279"/>
                  <a:gd name="T8" fmla="*/ 0 w 281"/>
                  <a:gd name="T9" fmla="*/ 240 h 279"/>
                  <a:gd name="T10" fmla="*/ 0 w 281"/>
                  <a:gd name="T11" fmla="*/ 136 h 279"/>
                  <a:gd name="T12" fmla="*/ 119 w 281"/>
                  <a:gd name="T13" fmla="*/ 136 h 279"/>
                  <a:gd name="T14" fmla="*/ 119 w 281"/>
                  <a:gd name="T15" fmla="*/ 21 h 279"/>
                  <a:gd name="T16" fmla="*/ 0 w 281"/>
                  <a:gd name="T17" fmla="*/ 38 h 279"/>
                  <a:gd name="T18" fmla="*/ 0 w 281"/>
                  <a:gd name="T19" fmla="*/ 136 h 279"/>
                  <a:gd name="T20" fmla="*/ 126 w 281"/>
                  <a:gd name="T21" fmla="*/ 19 h 279"/>
                  <a:gd name="T22" fmla="*/ 126 w 281"/>
                  <a:gd name="T23" fmla="*/ 136 h 279"/>
                  <a:gd name="T24" fmla="*/ 281 w 281"/>
                  <a:gd name="T25" fmla="*/ 136 h 279"/>
                  <a:gd name="T26" fmla="*/ 281 w 281"/>
                  <a:gd name="T27" fmla="*/ 0 h 279"/>
                  <a:gd name="T28" fmla="*/ 126 w 281"/>
                  <a:gd name="T29" fmla="*/ 19 h 279"/>
                  <a:gd name="T30" fmla="*/ 126 w 281"/>
                  <a:gd name="T31" fmla="*/ 257 h 279"/>
                  <a:gd name="T32" fmla="*/ 281 w 281"/>
                  <a:gd name="T33" fmla="*/ 279 h 279"/>
                  <a:gd name="T34" fmla="*/ 281 w 281"/>
                  <a:gd name="T35" fmla="*/ 140 h 279"/>
                  <a:gd name="T36" fmla="*/ 126 w 281"/>
                  <a:gd name="T37" fmla="*/ 140 h 279"/>
                  <a:gd name="T38" fmla="*/ 126 w 281"/>
                  <a:gd name="T39" fmla="*/ 25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1" h="279">
                    <a:moveTo>
                      <a:pt x="0" y="240"/>
                    </a:moveTo>
                    <a:lnTo>
                      <a:pt x="119" y="257"/>
                    </a:lnTo>
                    <a:lnTo>
                      <a:pt x="119" y="140"/>
                    </a:lnTo>
                    <a:lnTo>
                      <a:pt x="0" y="140"/>
                    </a:lnTo>
                    <a:lnTo>
                      <a:pt x="0" y="240"/>
                    </a:lnTo>
                    <a:close/>
                    <a:moveTo>
                      <a:pt x="0" y="136"/>
                    </a:moveTo>
                    <a:lnTo>
                      <a:pt x="119" y="136"/>
                    </a:lnTo>
                    <a:lnTo>
                      <a:pt x="119" y="21"/>
                    </a:lnTo>
                    <a:lnTo>
                      <a:pt x="0" y="38"/>
                    </a:lnTo>
                    <a:lnTo>
                      <a:pt x="0" y="136"/>
                    </a:lnTo>
                    <a:close/>
                    <a:moveTo>
                      <a:pt x="126" y="19"/>
                    </a:moveTo>
                    <a:lnTo>
                      <a:pt x="126" y="136"/>
                    </a:lnTo>
                    <a:lnTo>
                      <a:pt x="281" y="136"/>
                    </a:lnTo>
                    <a:lnTo>
                      <a:pt x="281" y="0"/>
                    </a:lnTo>
                    <a:lnTo>
                      <a:pt x="126" y="19"/>
                    </a:lnTo>
                    <a:close/>
                    <a:moveTo>
                      <a:pt x="126" y="257"/>
                    </a:moveTo>
                    <a:lnTo>
                      <a:pt x="281" y="279"/>
                    </a:lnTo>
                    <a:lnTo>
                      <a:pt x="281" y="140"/>
                    </a:lnTo>
                    <a:lnTo>
                      <a:pt x="126" y="140"/>
                    </a:lnTo>
                    <a:lnTo>
                      <a:pt x="126" y="25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FFFFF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5783"/>
                <a:endParaRPr lang="en-US" sz="1400">
                  <a:ln>
                    <a:solidFill>
                      <a:srgbClr val="FFFFFF"/>
                    </a:solidFill>
                  </a:ln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8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6 -0.00047 L 4.79167E-6 2.96296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3945 -0.00047 L -2.91667E-6 2.96296E-6 " pathEditMode="relative" rAng="0" ptsTypes="AA">
                                      <p:cBhvr>
                                        <p:cTn id="17" dur="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3946 -0.00046 L 4.58333E-6 -2.96296E-6 " pathEditMode="relative" rAng="0" ptsTypes="AA">
                                      <p:cBhvr>
                                        <p:cTn id="25" dur="6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3945 -0.00046 L -4.375E-6 -3.33333E-6 " pathEditMode="relative" rAng="0" ptsTypes="AA">
                                      <p:cBhvr>
                                        <p:cTn id="33" dur="6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5 -0.00047 L -3.95833E-6 3.33333E-6 " pathEditMode="relative" rAng="0" ptsTypes="AA">
                                      <p:cBhvr>
                                        <p:cTn id="41" dur="6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3945 -0.00046 L -4.58333E-6 5.55112E-17 " pathEditMode="relative" rAng="0" ptsTypes="AA">
                                      <p:cBhvr>
                                        <p:cTn id="49" dur="6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3945 -0.00046 L -4.79167E-6 1.11111E-6 " pathEditMode="relative" rAng="0" ptsTypes="AA">
                                      <p:cBhvr>
                                        <p:cTn id="57" dur="6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decel="3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909 0.00023 L 4.16667E-6 3.7037E-7 " pathEditMode="relative" rAng="0" ptsTypes="AA">
                                      <p:cBhvr>
                                        <p:cTn id="65" dur="6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2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3946 -0.00023 L 2.5E-6 -2.59259E-6 " pathEditMode="relative" rAng="0" ptsTypes="AA">
                                      <p:cBhvr>
                                        <p:cTn id="73" dur="6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3945 -0.00023 L 6.25E-7 2.22222E-6 " pathEditMode="relative" rAng="0" ptsTypes="AA">
                                      <p:cBhvr>
                                        <p:cTn id="84"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3946 -0.00023 L 2.5E-6 -2.59259E-6 " pathEditMode="relative" rAng="0" ptsTypes="AA">
                                      <p:cBhvr>
                                        <p:cTn id="92" dur="6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20" grpId="0"/>
      <p:bldP spid="121" grpId="0"/>
      <p:bldP spid="122" grpId="0"/>
      <p:bldP spid="1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proyecciones</a:t>
            </a:r>
            <a:r>
              <a:rPr lang="en-US" dirty="0" smtClean="0"/>
              <a:t>: Live Tiles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9239" y="1187620"/>
            <a:ext cx="1128107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XML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describes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tile - https://msdn.microsoft.com/windows/uwp/controls-and-patterns/tiles-and-notifications-creating-tiles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WDXDXmlDocument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tileXml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WDXDXmlDocument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XML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NSString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@"&lt;tile&gt;&lt;visual&gt;\n";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Small Tile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stringByAppendingString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:@"&lt;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=\"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TileSmall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\"&gt;&lt;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!&lt;/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&gt;\n"];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Medium Tile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stringByAppendingString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NSString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stringWithFormat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:@"&lt;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=\"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TileMedium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\"&gt;&lt;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hint-style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=\"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subtitle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\"&gt;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Pressed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at:&lt;/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hint-style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=\"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captionSubtle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\"&gt;%@&lt;/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&gt;\n",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timeDateString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]];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Tile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stringByAppendingString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NSString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stringWithFormat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:@"&lt;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=\"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TileWide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\"&gt;&lt;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hint-style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=\"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subtitle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\"&gt;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pressed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at:&lt;/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hint-style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=\"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captionSubtle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\"&gt;%@&lt;/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&gt;\n",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timeDateString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]];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Cleanup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XML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stringByAppendingString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:@"&lt;/visual&gt;&lt;/tile&gt;\n"];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tileXml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loadXml:xmlDocument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WUNTileNotification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WUNTileNotification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makeTileNotification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tileXml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via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live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tile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WUNTileUpdater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tileUpdater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WUNTileUpdateManager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createTileUpdaterForApplication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 </a:t>
            </a:r>
            <a:b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tileUpdater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update:notification</a:t>
            </a: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25718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proyecciones</a:t>
            </a:r>
            <a:r>
              <a:rPr lang="en-US" dirty="0" smtClean="0"/>
              <a:t>: Live Tiles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69239" y="1187620"/>
            <a:ext cx="1098491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tener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cuenta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b="1" dirty="0" err="1"/>
              <a:t>Windows.UI.Notifications.TileUpdateManager</a:t>
            </a:r>
            <a:r>
              <a:rPr lang="es-ES" sz="2800" dirty="0"/>
              <a:t> </a:t>
            </a:r>
            <a:r>
              <a:rPr lang="es-ES" sz="2800" dirty="0" err="1"/>
              <a:t>becomes</a:t>
            </a:r>
            <a:r>
              <a:rPr lang="es-ES" sz="2800" dirty="0"/>
              <a:t> </a:t>
            </a:r>
            <a:r>
              <a:rPr lang="es-ES" sz="2800" b="1" dirty="0" err="1"/>
              <a:t>WUNTileUpdateManager</a:t>
            </a:r>
            <a:endParaRPr lang="es-E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b="1" dirty="0" err="1"/>
              <a:t>Windows.Data.Xml.Dom.XmlDocument</a:t>
            </a:r>
            <a:r>
              <a:rPr lang="es-ES" sz="2800" dirty="0"/>
              <a:t> </a:t>
            </a:r>
            <a:r>
              <a:rPr lang="es-ES" sz="2800" dirty="0" err="1"/>
              <a:t>becomes</a:t>
            </a:r>
            <a:r>
              <a:rPr lang="es-ES" sz="2800" dirty="0"/>
              <a:t> </a:t>
            </a:r>
            <a:r>
              <a:rPr lang="es-ES" sz="2800" b="1" dirty="0" err="1"/>
              <a:t>WDXDXmlDocument</a:t>
            </a:r>
            <a:endParaRPr lang="es-ES" sz="2800" dirty="0"/>
          </a:p>
          <a:p>
            <a:pPr defTabSz="914367">
              <a:spcAft>
                <a:spcPts val="588"/>
              </a:spcAft>
              <a:defRPr/>
            </a:pPr>
            <a:endParaRPr lang="en-US" sz="4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Debemos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añadir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4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cabeceras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: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457200" indent="-457200" defTabSz="914367">
              <a:spcAft>
                <a:spcPts val="588"/>
              </a:spcAft>
              <a:buFont typeface="+mj-lt"/>
              <a:buAutoNum type="arabicPeriod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457200" indent="-457200" defTabSz="914367">
              <a:spcAft>
                <a:spcPts val="588"/>
              </a:spcAft>
              <a:buFont typeface="+mj-lt"/>
              <a:buAutoNum type="arabicPeriod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239" y="5173326"/>
            <a:ext cx="51235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ifdef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WINOBJC </a:t>
            </a:r>
            <a:b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&lt;UWP/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WindowsUINotifications.h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&lt;UWP/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WindowsDataXmlDom.h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 </a:t>
            </a:r>
            <a:b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s-ES" altLang="es-E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kumimoji="0" lang="es-ES" altLang="es-E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1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 smtClean="0"/>
              <a:t>Veamos</a:t>
            </a:r>
            <a:r>
              <a:rPr lang="en-US" sz="6000" dirty="0" smtClean="0"/>
              <a:t> </a:t>
            </a:r>
            <a:r>
              <a:rPr lang="en-US" sz="6000" dirty="0" err="1" smtClean="0"/>
              <a:t>varias</a:t>
            </a:r>
            <a:r>
              <a:rPr lang="en-US" sz="6000" dirty="0" smtClean="0"/>
              <a:t> </a:t>
            </a:r>
            <a:r>
              <a:rPr lang="en-US" sz="6000" dirty="0" err="1" smtClean="0"/>
              <a:t>proyecciones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68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90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laserdocs.co.uk/wp-content/uploads/2016/07/charcoal-painted-g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-1" y="4876800"/>
            <a:ext cx="8168133" cy="969496"/>
          </a:xfrm>
          <a:prstGeom prst="rect">
            <a:avLst/>
          </a:prstGeom>
          <a:solidFill>
            <a:schemeClr val="accent1"/>
          </a:solidFill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s-ES" sz="5400" dirty="0" smtClean="0">
                <a:solidFill>
                  <a:schemeClr val="bg1"/>
                </a:solidFill>
              </a:rPr>
              <a:t>¿Es oro todo lo que reluce?</a:t>
            </a:r>
          </a:p>
        </p:txBody>
      </p:sp>
    </p:spTree>
    <p:extLst>
      <p:ext uri="{BB962C8B-B14F-4D97-AF65-F5344CB8AC3E}">
        <p14:creationId xmlns:p14="http://schemas.microsoft.com/office/powerpoint/2010/main" val="34256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Recientemente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(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últimos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meses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)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añadido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soporte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a: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Storyboard/XIB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ARM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Añadidas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máquinas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virtuales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Azure con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todo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preparado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para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usar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Bridge.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670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28" y="1187620"/>
            <a:ext cx="7078078" cy="47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</a:t>
            </a:r>
            <a:r>
              <a:rPr lang="en-US" dirty="0" err="1" smtClean="0"/>
              <a:t>Próximamente</a:t>
            </a:r>
            <a:r>
              <a:rPr lang="en-US" dirty="0" smtClean="0"/>
              <a:t>)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Roadmap: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Mejorar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Soporte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UIKit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Mejoras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KVO/KVC.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Mejorar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CoreAnimation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Mejorar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soporte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CoreGraphics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Mejorar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soporte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seguridad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Soporte a frameworks de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terceros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muy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usados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AFNetworking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, SDK de Facebook, Bolts, etc.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Soporte para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MediaCapture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mapas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Browser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de APIs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soportadas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Así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poder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ver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un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vistazo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que se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y que no.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Anotaciones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Objective-C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Visual Studio.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Etc.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43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948901"/>
            <a:ext cx="11637012" cy="960199"/>
          </a:xfrm>
        </p:spPr>
        <p:txBody>
          <a:bodyPr/>
          <a:lstStyle/>
          <a:p>
            <a:r>
              <a:rPr lang="en-US" dirty="0" smtClean="0"/>
              <a:t>Soporte a </a:t>
            </a:r>
            <a:r>
              <a:rPr lang="en-US" dirty="0" err="1" smtClean="0"/>
              <a:t>librerías</a:t>
            </a:r>
            <a:r>
              <a:rPr lang="en-US" dirty="0" smtClean="0"/>
              <a:t> de </a:t>
            </a:r>
            <a:r>
              <a:rPr lang="en-US" dirty="0" err="1" smtClean="0"/>
              <a:t>terceros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5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Librerías</a:t>
            </a:r>
            <a:r>
              <a:rPr lang="en-US" dirty="0" smtClean="0"/>
              <a:t> de </a:t>
            </a:r>
            <a:r>
              <a:rPr lang="en-US" dirty="0" err="1" smtClean="0"/>
              <a:t>terceros</a:t>
            </a:r>
            <a:r>
              <a:rPr lang="en-US" dirty="0" smtClean="0"/>
              <a:t> </a:t>
            </a:r>
            <a:r>
              <a:rPr lang="en-US" dirty="0" err="1" smtClean="0"/>
              <a:t>soportadas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err="1"/>
              <a:t>KeyChainItemWrapper</a:t>
            </a:r>
            <a:endParaRPr lang="es-ES" sz="2000" b="1" dirty="0"/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s-ES" sz="2000" b="1" dirty="0" err="1">
                <a:hlinkClick r:id="rId3"/>
              </a:rPr>
              <a:t>OAuthConsumer</a:t>
            </a:r>
            <a:endParaRPr lang="es-ES" sz="2000" b="1" dirty="0"/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Soportada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  <a:p>
            <a:pPr defTabSz="914367">
              <a:spcAft>
                <a:spcPts val="588"/>
              </a:spcAft>
              <a:defRPr/>
            </a:pPr>
            <a:r>
              <a:rPr lang="es-ES" sz="2000" b="1" dirty="0" err="1">
                <a:hlinkClick r:id="rId4"/>
              </a:rPr>
              <a:t>AFNetworking</a:t>
            </a:r>
            <a:endParaRPr lang="es-ES" sz="2000" b="1" dirty="0"/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Versión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2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parcialmente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r>
              <a:rPr lang="es-ES" sz="2000" b="1" dirty="0" err="1">
                <a:hlinkClick r:id="rId5"/>
              </a:rPr>
              <a:t>Bolts</a:t>
            </a:r>
            <a:endParaRPr lang="es-ES" sz="2000" b="1" dirty="0"/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Parcialmente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 </a:t>
            </a:r>
          </a:p>
          <a:p>
            <a:pPr defTabSz="914367">
              <a:spcAft>
                <a:spcPts val="588"/>
              </a:spcAft>
              <a:defRPr/>
            </a:pPr>
            <a:r>
              <a:rPr lang="es-ES" sz="2000" b="1" dirty="0">
                <a:hlinkClick r:id="rId6"/>
              </a:rPr>
              <a:t>Facebook iOS SDK</a:t>
            </a:r>
            <a:endParaRPr lang="es-ES" sz="2000" b="1" dirty="0"/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Escenarios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básicos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como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Login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funcionan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Parcialmente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 Alta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prioridad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r>
              <a:rPr lang="es-ES" sz="2000" b="1" dirty="0" err="1">
                <a:hlinkClick r:id="rId7"/>
              </a:rPr>
              <a:t>GTMLogger</a:t>
            </a:r>
            <a:endParaRPr lang="es-ES" sz="2000" b="1" dirty="0"/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Parcialmente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soportado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r>
              <a:rPr lang="es-ES" sz="2000" b="1" dirty="0" err="1">
                <a:hlinkClick r:id="rId8"/>
              </a:rPr>
              <a:t>JSONKit</a:t>
            </a:r>
            <a:endParaRPr lang="es-ES" sz="2000" b="1" dirty="0"/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Parcialmente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soportado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defTabSz="914367">
              <a:spcAft>
                <a:spcPts val="588"/>
              </a:spcAft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67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smtClean="0"/>
              <a:t>Universal Windows Platform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6" name="Rectangle 67"/>
          <p:cNvSpPr/>
          <p:nvPr/>
        </p:nvSpPr>
        <p:spPr>
          <a:xfrm>
            <a:off x="169263" y="1068919"/>
            <a:ext cx="689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72266"/>
            <a:r>
              <a:rPr lang="en-US" dirty="0">
                <a:solidFill>
                  <a:srgbClr val="737373"/>
                </a:solidFill>
              </a:rPr>
              <a:t>De </a:t>
            </a:r>
            <a:r>
              <a:rPr lang="en-US" dirty="0" err="1">
                <a:solidFill>
                  <a:srgbClr val="737373"/>
                </a:solidFill>
              </a:rPr>
              <a:t>donde</a:t>
            </a:r>
            <a:r>
              <a:rPr lang="en-US" dirty="0">
                <a:solidFill>
                  <a:srgbClr val="737373"/>
                </a:solidFill>
              </a:rPr>
              <a:t> </a:t>
            </a:r>
            <a:r>
              <a:rPr lang="en-US" dirty="0" err="1">
                <a:solidFill>
                  <a:srgbClr val="737373"/>
                </a:solidFill>
              </a:rPr>
              <a:t>venga</a:t>
            </a:r>
            <a:r>
              <a:rPr lang="en-US" dirty="0">
                <a:solidFill>
                  <a:srgbClr val="737373"/>
                </a:solidFill>
              </a:rPr>
              <a:t> </a:t>
            </a:r>
            <a:r>
              <a:rPr lang="en-US" dirty="0" err="1">
                <a:solidFill>
                  <a:srgbClr val="737373"/>
                </a:solidFill>
              </a:rPr>
              <a:t>tu</a:t>
            </a:r>
            <a:r>
              <a:rPr lang="en-US" dirty="0">
                <a:solidFill>
                  <a:srgbClr val="737373"/>
                </a:solidFill>
              </a:rPr>
              <a:t> </a:t>
            </a:r>
            <a:r>
              <a:rPr lang="en-US" dirty="0" err="1">
                <a:solidFill>
                  <a:srgbClr val="737373"/>
                </a:solidFill>
              </a:rPr>
              <a:t>código</a:t>
            </a:r>
            <a:r>
              <a:rPr lang="en-US" dirty="0">
                <a:solidFill>
                  <a:srgbClr val="737373"/>
                </a:solidFill>
              </a:rPr>
              <a:t>, </a:t>
            </a:r>
            <a:r>
              <a:rPr lang="en-US" dirty="0" err="1">
                <a:solidFill>
                  <a:srgbClr val="737373"/>
                </a:solidFill>
              </a:rPr>
              <a:t>puedes</a:t>
            </a:r>
            <a:r>
              <a:rPr lang="en-US" dirty="0">
                <a:solidFill>
                  <a:srgbClr val="737373"/>
                </a:solidFill>
              </a:rPr>
              <a:t> </a:t>
            </a:r>
            <a:r>
              <a:rPr lang="en-US" dirty="0" err="1">
                <a:solidFill>
                  <a:srgbClr val="737373"/>
                </a:solidFill>
              </a:rPr>
              <a:t>llevarlo</a:t>
            </a:r>
            <a:r>
              <a:rPr lang="en-US" dirty="0">
                <a:solidFill>
                  <a:srgbClr val="737373"/>
                </a:solidFill>
              </a:rPr>
              <a:t> a Windows</a:t>
            </a:r>
          </a:p>
        </p:txBody>
      </p:sp>
      <p:grpSp>
        <p:nvGrpSpPr>
          <p:cNvPr id="37" name="Group 1"/>
          <p:cNvGrpSpPr/>
          <p:nvPr/>
        </p:nvGrpSpPr>
        <p:grpSpPr>
          <a:xfrm>
            <a:off x="1643821" y="2161148"/>
            <a:ext cx="8437314" cy="3525546"/>
            <a:chOff x="446603" y="1498801"/>
            <a:chExt cx="11475333" cy="4794987"/>
          </a:xfrm>
        </p:grpSpPr>
        <p:sp>
          <p:nvSpPr>
            <p:cNvPr id="71" name="Web triangle"/>
            <p:cNvSpPr/>
            <p:nvPr/>
          </p:nvSpPr>
          <p:spPr>
            <a:xfrm flipH="1">
              <a:off x="6903241" y="1806722"/>
              <a:ext cx="2000652" cy="1157104"/>
            </a:xfrm>
            <a:custGeom>
              <a:avLst/>
              <a:gdLst>
                <a:gd name="connsiteX0" fmla="*/ 0 w 396160"/>
                <a:gd name="connsiteY0" fmla="*/ 1156448 h 1156448"/>
                <a:gd name="connsiteX1" fmla="*/ 0 w 396160"/>
                <a:gd name="connsiteY1" fmla="*/ 0 h 1156448"/>
                <a:gd name="connsiteX2" fmla="*/ 396160 w 396160"/>
                <a:gd name="connsiteY2" fmla="*/ 1156448 h 1156448"/>
                <a:gd name="connsiteX3" fmla="*/ 0 w 396160"/>
                <a:gd name="connsiteY3" fmla="*/ 1156448 h 1156448"/>
                <a:gd name="connsiteX0" fmla="*/ 0 w 1738072"/>
                <a:gd name="connsiteY0" fmla="*/ 1156448 h 1809591"/>
                <a:gd name="connsiteX1" fmla="*/ 0 w 1738072"/>
                <a:gd name="connsiteY1" fmla="*/ 0 h 1809591"/>
                <a:gd name="connsiteX2" fmla="*/ 1738072 w 1738072"/>
                <a:gd name="connsiteY2" fmla="*/ 1809591 h 1809591"/>
                <a:gd name="connsiteX3" fmla="*/ 0 w 1738072"/>
                <a:gd name="connsiteY3" fmla="*/ 1156448 h 1809591"/>
                <a:gd name="connsiteX0" fmla="*/ 0 w 1821199"/>
                <a:gd name="connsiteY0" fmla="*/ 1156448 h 1477452"/>
                <a:gd name="connsiteX1" fmla="*/ 0 w 1821199"/>
                <a:gd name="connsiteY1" fmla="*/ 0 h 1477452"/>
                <a:gd name="connsiteX2" fmla="*/ 1821199 w 1821199"/>
                <a:gd name="connsiteY2" fmla="*/ 1477452 h 1477452"/>
                <a:gd name="connsiteX3" fmla="*/ 0 w 1821199"/>
                <a:gd name="connsiteY3" fmla="*/ 1156448 h 1477452"/>
                <a:gd name="connsiteX0" fmla="*/ 0 w 1868700"/>
                <a:gd name="connsiteY0" fmla="*/ 1156448 h 1315871"/>
                <a:gd name="connsiteX1" fmla="*/ 0 w 1868700"/>
                <a:gd name="connsiteY1" fmla="*/ 0 h 1315871"/>
                <a:gd name="connsiteX2" fmla="*/ 1868700 w 1868700"/>
                <a:gd name="connsiteY2" fmla="*/ 1315871 h 1315871"/>
                <a:gd name="connsiteX3" fmla="*/ 0 w 1868700"/>
                <a:gd name="connsiteY3" fmla="*/ 1156448 h 131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8700" h="1315871">
                  <a:moveTo>
                    <a:pt x="0" y="1156448"/>
                  </a:moveTo>
                  <a:lnTo>
                    <a:pt x="0" y="0"/>
                  </a:lnTo>
                  <a:lnTo>
                    <a:pt x="1868700" y="1315871"/>
                  </a:lnTo>
                  <a:lnTo>
                    <a:pt x="0" y="1156448"/>
                  </a:lnTo>
                  <a:close/>
                </a:path>
              </a:pathLst>
            </a:custGeom>
            <a:solidFill>
              <a:srgbClr val="D83B01">
                <a:alpha val="20000"/>
              </a:srgbClr>
            </a:solidFill>
            <a:ln>
              <a:solidFill>
                <a:srgbClr val="D83B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834" tIns="80666" rIns="100834" bIns="806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266">
                <a:lnSpc>
                  <a:spcPct val="90000"/>
                </a:lnSpc>
                <a:spcBef>
                  <a:spcPts val="441"/>
                </a:spcBef>
              </a:pPr>
              <a:endParaRPr lang="en-US" sz="1471" dirty="0" err="1">
                <a:solidFill>
                  <a:srgbClr val="FFFFFF"/>
                </a:solidFill>
              </a:endParaRPr>
            </a:p>
          </p:txBody>
        </p:sp>
        <p:sp>
          <p:nvSpPr>
            <p:cNvPr id="72" name="Windows triangle"/>
            <p:cNvSpPr/>
            <p:nvPr/>
          </p:nvSpPr>
          <p:spPr>
            <a:xfrm>
              <a:off x="3463696" y="1809899"/>
              <a:ext cx="1712211" cy="1156707"/>
            </a:xfrm>
            <a:custGeom>
              <a:avLst/>
              <a:gdLst>
                <a:gd name="connsiteX0" fmla="*/ 0 w 396160"/>
                <a:gd name="connsiteY0" fmla="*/ 1156448 h 1156448"/>
                <a:gd name="connsiteX1" fmla="*/ 0 w 396160"/>
                <a:gd name="connsiteY1" fmla="*/ 0 h 1156448"/>
                <a:gd name="connsiteX2" fmla="*/ 396160 w 396160"/>
                <a:gd name="connsiteY2" fmla="*/ 1156448 h 1156448"/>
                <a:gd name="connsiteX3" fmla="*/ 0 w 396160"/>
                <a:gd name="connsiteY3" fmla="*/ 1156448 h 1156448"/>
                <a:gd name="connsiteX0" fmla="*/ 0 w 1738072"/>
                <a:gd name="connsiteY0" fmla="*/ 1156448 h 1809591"/>
                <a:gd name="connsiteX1" fmla="*/ 0 w 1738072"/>
                <a:gd name="connsiteY1" fmla="*/ 0 h 1809591"/>
                <a:gd name="connsiteX2" fmla="*/ 1738072 w 1738072"/>
                <a:gd name="connsiteY2" fmla="*/ 1809591 h 1809591"/>
                <a:gd name="connsiteX3" fmla="*/ 0 w 1738072"/>
                <a:gd name="connsiteY3" fmla="*/ 1156448 h 1809591"/>
                <a:gd name="connsiteX0" fmla="*/ 0 w 1821199"/>
                <a:gd name="connsiteY0" fmla="*/ 1156448 h 1477452"/>
                <a:gd name="connsiteX1" fmla="*/ 0 w 1821199"/>
                <a:gd name="connsiteY1" fmla="*/ 0 h 1477452"/>
                <a:gd name="connsiteX2" fmla="*/ 1821199 w 1821199"/>
                <a:gd name="connsiteY2" fmla="*/ 1477452 h 1477452"/>
                <a:gd name="connsiteX3" fmla="*/ 0 w 1821199"/>
                <a:gd name="connsiteY3" fmla="*/ 1156448 h 1477452"/>
                <a:gd name="connsiteX0" fmla="*/ 0 w 1868700"/>
                <a:gd name="connsiteY0" fmla="*/ 1156448 h 1315871"/>
                <a:gd name="connsiteX1" fmla="*/ 0 w 1868700"/>
                <a:gd name="connsiteY1" fmla="*/ 0 h 1315871"/>
                <a:gd name="connsiteX2" fmla="*/ 1868700 w 1868700"/>
                <a:gd name="connsiteY2" fmla="*/ 1315871 h 1315871"/>
                <a:gd name="connsiteX3" fmla="*/ 0 w 1868700"/>
                <a:gd name="connsiteY3" fmla="*/ 1156448 h 131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8700" h="1315871">
                  <a:moveTo>
                    <a:pt x="0" y="1156448"/>
                  </a:moveTo>
                  <a:lnTo>
                    <a:pt x="0" y="0"/>
                  </a:lnTo>
                  <a:lnTo>
                    <a:pt x="1868700" y="1315871"/>
                  </a:lnTo>
                  <a:lnTo>
                    <a:pt x="0" y="1156448"/>
                  </a:lnTo>
                  <a:close/>
                </a:path>
              </a:pathLst>
            </a:custGeom>
            <a:solidFill>
              <a:srgbClr val="00BCF2">
                <a:alpha val="20000"/>
              </a:srgbClr>
            </a:solidFill>
            <a:ln>
              <a:solidFill>
                <a:srgbClr val="00BC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834" tIns="80666" rIns="100834" bIns="806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266">
                <a:lnSpc>
                  <a:spcPct val="90000"/>
                </a:lnSpc>
                <a:spcBef>
                  <a:spcPts val="441"/>
                </a:spcBef>
              </a:pPr>
              <a:endParaRPr lang="en-US" sz="1471" dirty="0" err="1">
                <a:solidFill>
                  <a:srgbClr val="FFFFFF"/>
                </a:solidFill>
              </a:endParaRPr>
            </a:p>
          </p:txBody>
        </p:sp>
        <p:sp>
          <p:nvSpPr>
            <p:cNvPr id="73" name="Middleware triangle"/>
            <p:cNvSpPr/>
            <p:nvPr/>
          </p:nvSpPr>
          <p:spPr>
            <a:xfrm flipV="1">
              <a:off x="3463695" y="4605130"/>
              <a:ext cx="1959987" cy="1460445"/>
            </a:xfrm>
            <a:custGeom>
              <a:avLst/>
              <a:gdLst>
                <a:gd name="connsiteX0" fmla="*/ 0 w 396160"/>
                <a:gd name="connsiteY0" fmla="*/ 1156448 h 1156448"/>
                <a:gd name="connsiteX1" fmla="*/ 0 w 396160"/>
                <a:gd name="connsiteY1" fmla="*/ 0 h 1156448"/>
                <a:gd name="connsiteX2" fmla="*/ 396160 w 396160"/>
                <a:gd name="connsiteY2" fmla="*/ 1156448 h 1156448"/>
                <a:gd name="connsiteX3" fmla="*/ 0 w 396160"/>
                <a:gd name="connsiteY3" fmla="*/ 1156448 h 1156448"/>
                <a:gd name="connsiteX0" fmla="*/ 0 w 1738072"/>
                <a:gd name="connsiteY0" fmla="*/ 1156448 h 1809591"/>
                <a:gd name="connsiteX1" fmla="*/ 0 w 1738072"/>
                <a:gd name="connsiteY1" fmla="*/ 0 h 1809591"/>
                <a:gd name="connsiteX2" fmla="*/ 1738072 w 1738072"/>
                <a:gd name="connsiteY2" fmla="*/ 1809591 h 1809591"/>
                <a:gd name="connsiteX3" fmla="*/ 0 w 1738072"/>
                <a:gd name="connsiteY3" fmla="*/ 1156448 h 180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072" h="1809591">
                  <a:moveTo>
                    <a:pt x="0" y="1156448"/>
                  </a:moveTo>
                  <a:lnTo>
                    <a:pt x="0" y="0"/>
                  </a:lnTo>
                  <a:lnTo>
                    <a:pt x="1738072" y="1809591"/>
                  </a:lnTo>
                  <a:lnTo>
                    <a:pt x="0" y="1156448"/>
                  </a:lnTo>
                  <a:close/>
                </a:path>
              </a:pathLst>
            </a:custGeom>
            <a:solidFill>
              <a:srgbClr val="107C10">
                <a:alpha val="20000"/>
              </a:srgbClr>
            </a:solidFill>
            <a:ln>
              <a:solidFill>
                <a:srgbClr val="107C1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834" tIns="80666" rIns="100834" bIns="806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266">
                <a:lnSpc>
                  <a:spcPct val="90000"/>
                </a:lnSpc>
                <a:spcBef>
                  <a:spcPts val="441"/>
                </a:spcBef>
              </a:pPr>
              <a:endParaRPr lang="en-US" sz="1471" dirty="0" err="1">
                <a:solidFill>
                  <a:srgbClr val="FFFFFF"/>
                </a:solidFill>
              </a:endParaRPr>
            </a:p>
          </p:txBody>
        </p:sp>
        <p:sp>
          <p:nvSpPr>
            <p:cNvPr id="74" name="Mobile triangle"/>
            <p:cNvSpPr/>
            <p:nvPr/>
          </p:nvSpPr>
          <p:spPr>
            <a:xfrm flipH="1" flipV="1">
              <a:off x="7141829" y="4791509"/>
              <a:ext cx="1751119" cy="1274806"/>
            </a:xfrm>
            <a:custGeom>
              <a:avLst/>
              <a:gdLst>
                <a:gd name="connsiteX0" fmla="*/ 0 w 396160"/>
                <a:gd name="connsiteY0" fmla="*/ 1156448 h 1156448"/>
                <a:gd name="connsiteX1" fmla="*/ 0 w 396160"/>
                <a:gd name="connsiteY1" fmla="*/ 0 h 1156448"/>
                <a:gd name="connsiteX2" fmla="*/ 396160 w 396160"/>
                <a:gd name="connsiteY2" fmla="*/ 1156448 h 1156448"/>
                <a:gd name="connsiteX3" fmla="*/ 0 w 396160"/>
                <a:gd name="connsiteY3" fmla="*/ 1156448 h 1156448"/>
                <a:gd name="connsiteX0" fmla="*/ 0 w 1738072"/>
                <a:gd name="connsiteY0" fmla="*/ 1156448 h 1809591"/>
                <a:gd name="connsiteX1" fmla="*/ 0 w 1738072"/>
                <a:gd name="connsiteY1" fmla="*/ 0 h 1809591"/>
                <a:gd name="connsiteX2" fmla="*/ 1738072 w 1738072"/>
                <a:gd name="connsiteY2" fmla="*/ 1809591 h 1809591"/>
                <a:gd name="connsiteX3" fmla="*/ 0 w 1738072"/>
                <a:gd name="connsiteY3" fmla="*/ 1156448 h 180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072" h="1809591">
                  <a:moveTo>
                    <a:pt x="0" y="1156448"/>
                  </a:moveTo>
                  <a:lnTo>
                    <a:pt x="0" y="0"/>
                  </a:lnTo>
                  <a:lnTo>
                    <a:pt x="1738072" y="1809591"/>
                  </a:lnTo>
                  <a:lnTo>
                    <a:pt x="0" y="1156448"/>
                  </a:lnTo>
                  <a:close/>
                </a:path>
              </a:pathLst>
            </a:custGeom>
            <a:solidFill>
              <a:srgbClr val="B4009E">
                <a:alpha val="20000"/>
              </a:srgbClr>
            </a:solidFill>
            <a:ln>
              <a:solidFill>
                <a:srgbClr val="B400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834" tIns="80666" rIns="100834" bIns="806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72266">
                <a:lnSpc>
                  <a:spcPct val="90000"/>
                </a:lnSpc>
                <a:spcBef>
                  <a:spcPts val="441"/>
                </a:spcBef>
              </a:pPr>
              <a:endParaRPr lang="en-US" sz="1471" dirty="0" err="1">
                <a:solidFill>
                  <a:srgbClr val="FFFFFF"/>
                </a:solidFill>
              </a:endParaRPr>
            </a:p>
          </p:txBody>
        </p:sp>
        <p:grpSp>
          <p:nvGrpSpPr>
            <p:cNvPr id="75" name="UWP with Device Families"/>
            <p:cNvGrpSpPr/>
            <p:nvPr/>
          </p:nvGrpSpPr>
          <p:grpSpPr>
            <a:xfrm>
              <a:off x="3256174" y="1498801"/>
              <a:ext cx="5645421" cy="4641384"/>
              <a:chOff x="3476816" y="1632154"/>
              <a:chExt cx="5646221" cy="4642042"/>
            </a:xfrm>
          </p:grpSpPr>
          <p:grpSp>
            <p:nvGrpSpPr>
              <p:cNvPr id="96" name="Group 2"/>
              <p:cNvGrpSpPr/>
              <p:nvPr/>
            </p:nvGrpSpPr>
            <p:grpSpPr>
              <a:xfrm>
                <a:off x="3476816" y="1632154"/>
                <a:ext cx="5646221" cy="4642042"/>
                <a:chOff x="3111335" y="1235347"/>
                <a:chExt cx="5646221" cy="4642042"/>
              </a:xfrm>
            </p:grpSpPr>
            <p:graphicFrame>
              <p:nvGraphicFramePr>
                <p:cNvPr id="100" name="Diagram 6"/>
                <p:cNvGraphicFramePr/>
                <p:nvPr>
                  <p:extLst/>
                </p:nvPr>
              </p:nvGraphicFramePr>
              <p:xfrm>
                <a:off x="3111335" y="1235347"/>
                <a:ext cx="5646221" cy="464204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  <p:sp>
              <p:nvSpPr>
                <p:cNvPr id="101" name="TextBox 27"/>
                <p:cNvSpPr txBox="1"/>
                <p:nvPr/>
              </p:nvSpPr>
              <p:spPr>
                <a:xfrm rot="1705757">
                  <a:off x="5728464" y="2096556"/>
                  <a:ext cx="1980245" cy="341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59045"/>
                  <a:r>
                    <a:rPr lang="en-US" sz="1029" dirty="0">
                      <a:solidFill>
                        <a:srgbClr val="FFFFFF"/>
                      </a:solidFill>
                      <a:cs typeface="Segoe UI" panose="020B0502040204020203" pitchFamily="34" charset="0"/>
                    </a:rPr>
                    <a:t>Desktop</a:t>
                  </a:r>
                </a:p>
              </p:txBody>
            </p:sp>
            <p:sp>
              <p:nvSpPr>
                <p:cNvPr id="102" name="TextBox 28"/>
                <p:cNvSpPr txBox="1"/>
                <p:nvPr/>
              </p:nvSpPr>
              <p:spPr>
                <a:xfrm rot="19603187">
                  <a:off x="5904223" y="4945072"/>
                  <a:ext cx="1621509" cy="341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59045"/>
                  <a:r>
                    <a:rPr lang="en-US" sz="1029" dirty="0">
                      <a:solidFill>
                        <a:srgbClr val="FFFFFF"/>
                      </a:solidFill>
                      <a:cs typeface="Segoe UI" panose="020B0502040204020203" pitchFamily="34" charset="0"/>
                    </a:rPr>
                    <a:t>Mobile</a:t>
                  </a:r>
                </a:p>
              </p:txBody>
            </p:sp>
            <p:sp>
              <p:nvSpPr>
                <p:cNvPr id="103" name="TextBox 29"/>
                <p:cNvSpPr txBox="1"/>
                <p:nvPr/>
              </p:nvSpPr>
              <p:spPr>
                <a:xfrm>
                  <a:off x="7103658" y="3551923"/>
                  <a:ext cx="930032" cy="341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59045"/>
                  <a:r>
                    <a:rPr lang="en-US" sz="1029" dirty="0">
                      <a:solidFill>
                        <a:srgbClr val="FFFFFF"/>
                      </a:solidFill>
                      <a:cs typeface="Segoe UI" panose="020B0502040204020203" pitchFamily="34" charset="0"/>
                    </a:rPr>
                    <a:t>Xbox</a:t>
                  </a:r>
                </a:p>
              </p:txBody>
            </p:sp>
            <p:sp>
              <p:nvSpPr>
                <p:cNvPr id="104" name="TextBox 30"/>
                <p:cNvSpPr txBox="1"/>
                <p:nvPr/>
              </p:nvSpPr>
              <p:spPr>
                <a:xfrm>
                  <a:off x="3791115" y="3555492"/>
                  <a:ext cx="930032" cy="341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59045"/>
                  <a:r>
                    <a:rPr lang="en-US" sz="1029" dirty="0">
                      <a:solidFill>
                        <a:srgbClr val="FFFFFF"/>
                      </a:solidFill>
                      <a:cs typeface="Segoe UI" panose="020B0502040204020203" pitchFamily="34" charset="0"/>
                    </a:rPr>
                    <a:t>IoT</a:t>
                  </a:r>
                </a:p>
              </p:txBody>
            </p:sp>
            <p:sp>
              <p:nvSpPr>
                <p:cNvPr id="105" name="TextBox 31"/>
                <p:cNvSpPr txBox="1"/>
                <p:nvPr/>
              </p:nvSpPr>
              <p:spPr>
                <a:xfrm rot="1818755">
                  <a:off x="4115525" y="4866624"/>
                  <a:ext cx="1951439" cy="341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59045"/>
                  <a:r>
                    <a:rPr lang="en-US" sz="1029" dirty="0">
                      <a:solidFill>
                        <a:srgbClr val="FFFFFF"/>
                      </a:solidFill>
                      <a:cs typeface="Segoe UI" panose="020B0502040204020203" pitchFamily="34" charset="0"/>
                    </a:rPr>
                    <a:t>Holographic</a:t>
                  </a:r>
                </a:p>
              </p:txBody>
            </p:sp>
            <p:sp>
              <p:nvSpPr>
                <p:cNvPr id="106" name="TextBox 32"/>
                <p:cNvSpPr txBox="1"/>
                <p:nvPr/>
              </p:nvSpPr>
              <p:spPr>
                <a:xfrm rot="19849316">
                  <a:off x="4200173" y="2134072"/>
                  <a:ext cx="1677462" cy="341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659045"/>
                  <a:r>
                    <a:rPr lang="en-US" sz="1029" dirty="0">
                      <a:solidFill>
                        <a:srgbClr val="FFFFFF"/>
                      </a:solidFill>
                      <a:cs typeface="Segoe UI" panose="020B0502040204020203" pitchFamily="34" charset="0"/>
                    </a:rPr>
                    <a:t>Surface Hub</a:t>
                  </a:r>
                </a:p>
              </p:txBody>
            </p:sp>
          </p:grpSp>
          <p:grpSp>
            <p:nvGrpSpPr>
              <p:cNvPr id="97" name="Group 3"/>
              <p:cNvGrpSpPr/>
              <p:nvPr/>
            </p:nvGrpSpPr>
            <p:grpSpPr>
              <a:xfrm>
                <a:off x="4913729" y="2712495"/>
                <a:ext cx="2743200" cy="2743200"/>
                <a:chOff x="4548248" y="2315688"/>
                <a:chExt cx="2743200" cy="2743200"/>
              </a:xfrm>
            </p:grpSpPr>
            <p:sp>
              <p:nvSpPr>
                <p:cNvPr id="98" name="Oval 4"/>
                <p:cNvSpPr/>
                <p:nvPr/>
              </p:nvSpPr>
              <p:spPr>
                <a:xfrm>
                  <a:off x="4548248" y="2315688"/>
                  <a:ext cx="2743200" cy="2743200"/>
                </a:xfrm>
                <a:prstGeom prst="ellips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72266">
                    <a:lnSpc>
                      <a:spcPct val="90000"/>
                    </a:lnSpc>
                    <a:spcBef>
                      <a:spcPts val="441"/>
                    </a:spcBef>
                  </a:pPr>
                  <a:endParaRPr lang="en-US" sz="1471" dirty="0">
                    <a:ln w="38100">
                      <a:noFill/>
                    </a:ln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TextBox 5"/>
                <p:cNvSpPr txBox="1"/>
                <p:nvPr/>
              </p:nvSpPr>
              <p:spPr>
                <a:xfrm>
                  <a:off x="4548248" y="3314195"/>
                  <a:ext cx="2743200" cy="775794"/>
                </a:xfrm>
                <a:prstGeom prst="rect">
                  <a:avLst/>
                </a:prstGeom>
                <a:noFill/>
              </p:spPr>
              <p:txBody>
                <a:bodyPr wrap="square" lIns="100834" tIns="80666" rIns="100834" bIns="80666" rtlCol="0" anchor="ctr">
                  <a:spAutoFit/>
                </a:bodyPr>
                <a:lstStyle/>
                <a:p>
                  <a:pPr algn="ctr" defTabSz="672266">
                    <a:lnSpc>
                      <a:spcPct val="90000"/>
                    </a:lnSpc>
                    <a:spcBef>
                      <a:spcPts val="441"/>
                    </a:spcBef>
                    <a:spcAft>
                      <a:spcPts val="882"/>
                    </a:spcAft>
                  </a:pPr>
                  <a:r>
                    <a:rPr lang="en-US" sz="1471" dirty="0">
                      <a:solidFill>
                        <a:srgbClr val="FFFFFF"/>
                      </a:solidFill>
                      <a:latin typeface="Segoe Pro Semibold" panose="020B0702040504020203" pitchFamily="34" charset="0"/>
                    </a:rPr>
                    <a:t>Universal </a:t>
                  </a:r>
                  <a:br>
                    <a:rPr lang="en-US" sz="1471" dirty="0">
                      <a:solidFill>
                        <a:srgbClr val="FFFFFF"/>
                      </a:solidFill>
                      <a:latin typeface="Segoe Pro Semibold" panose="020B0702040504020203" pitchFamily="34" charset="0"/>
                    </a:rPr>
                  </a:br>
                  <a:r>
                    <a:rPr lang="en-US" sz="1471" dirty="0">
                      <a:solidFill>
                        <a:srgbClr val="FFFFFF"/>
                      </a:solidFill>
                      <a:latin typeface="Segoe Pro Semibold" panose="020B0702040504020203" pitchFamily="34" charset="0"/>
                    </a:rPr>
                    <a:t>Windows Platform</a:t>
                  </a:r>
                </a:p>
              </p:txBody>
            </p:sp>
          </p:grpSp>
        </p:grpSp>
        <p:grpSp>
          <p:nvGrpSpPr>
            <p:cNvPr id="76" name="Middleware"/>
            <p:cNvGrpSpPr/>
            <p:nvPr/>
          </p:nvGrpSpPr>
          <p:grpSpPr>
            <a:xfrm>
              <a:off x="446603" y="4739528"/>
              <a:ext cx="3017092" cy="1554260"/>
              <a:chOff x="451261" y="4553029"/>
              <a:chExt cx="3017520" cy="1554480"/>
            </a:xfrm>
          </p:grpSpPr>
          <p:sp>
            <p:nvSpPr>
              <p:cNvPr id="93" name="Rounded Rectangle 69"/>
              <p:cNvSpPr/>
              <p:nvPr/>
            </p:nvSpPr>
            <p:spPr>
              <a:xfrm>
                <a:off x="451261" y="4553029"/>
                <a:ext cx="3017520" cy="1554480"/>
              </a:xfrm>
              <a:prstGeom prst="roundRect">
                <a:avLst/>
              </a:prstGeom>
              <a:solidFill>
                <a:srgbClr val="107C10">
                  <a:alpha val="20000"/>
                </a:srgbClr>
              </a:solidFill>
              <a:ln w="19050">
                <a:solidFill>
                  <a:srgbClr val="107C1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1176" dirty="0">
                    <a:solidFill>
                      <a:srgbClr val="107C10"/>
                    </a:solidFill>
                  </a:rPr>
                  <a:t>Middleware</a:t>
                </a:r>
              </a:p>
            </p:txBody>
          </p:sp>
          <p:sp>
            <p:nvSpPr>
              <p:cNvPr id="94" name="Rectangle 70"/>
              <p:cNvSpPr/>
              <p:nvPr/>
            </p:nvSpPr>
            <p:spPr>
              <a:xfrm>
                <a:off x="591693" y="5058260"/>
                <a:ext cx="2743200" cy="365760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Middleware Partners </a:t>
                </a:r>
                <a:r>
                  <a:rPr lang="en-US" sz="882" dirty="0">
                    <a:solidFill>
                      <a:srgbClr val="FFFFFF"/>
                    </a:solidFill>
                    <a:latin typeface="Segoe UI Light"/>
                  </a:rPr>
                  <a:t>(e.g., Xamarin)</a:t>
                </a:r>
              </a:p>
            </p:txBody>
          </p:sp>
          <p:sp>
            <p:nvSpPr>
              <p:cNvPr id="95" name="Rectangle 71"/>
              <p:cNvSpPr/>
              <p:nvPr/>
            </p:nvSpPr>
            <p:spPr>
              <a:xfrm>
                <a:off x="591693" y="5522025"/>
                <a:ext cx="2743200" cy="365760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Game Engine Partners </a:t>
                </a:r>
                <a:r>
                  <a:rPr lang="en-US" sz="882" dirty="0">
                    <a:solidFill>
                      <a:srgbClr val="FFFFFF"/>
                    </a:solidFill>
                    <a:latin typeface="Segoe UI Light"/>
                  </a:rPr>
                  <a:t>(e.g., Unity)</a:t>
                </a:r>
              </a:p>
            </p:txBody>
          </p:sp>
        </p:grpSp>
        <p:grpSp>
          <p:nvGrpSpPr>
            <p:cNvPr id="77" name="Windows"/>
            <p:cNvGrpSpPr/>
            <p:nvPr/>
          </p:nvGrpSpPr>
          <p:grpSpPr>
            <a:xfrm>
              <a:off x="446603" y="1529687"/>
              <a:ext cx="3017092" cy="2011394"/>
              <a:chOff x="445801" y="1529417"/>
              <a:chExt cx="3017520" cy="2011680"/>
            </a:xfrm>
          </p:grpSpPr>
          <p:sp>
            <p:nvSpPr>
              <p:cNvPr id="89" name="Rounded Rectangle 26"/>
              <p:cNvSpPr/>
              <p:nvPr/>
            </p:nvSpPr>
            <p:spPr>
              <a:xfrm>
                <a:off x="445801" y="1529417"/>
                <a:ext cx="3017520" cy="2011680"/>
              </a:xfrm>
              <a:prstGeom prst="roundRect">
                <a:avLst/>
              </a:prstGeom>
              <a:solidFill>
                <a:srgbClr val="00BCF2">
                  <a:alpha val="20000"/>
                </a:srgbClr>
              </a:solidFill>
              <a:ln w="19050">
                <a:solidFill>
                  <a:srgbClr val="00BCF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1176" dirty="0" err="1">
                    <a:solidFill>
                      <a:srgbClr val="00188F"/>
                    </a:solidFill>
                  </a:rPr>
                  <a:t>Plataforma</a:t>
                </a:r>
                <a:r>
                  <a:rPr lang="en-US" sz="1176" dirty="0">
                    <a:solidFill>
                      <a:srgbClr val="00188F"/>
                    </a:solidFill>
                  </a:rPr>
                  <a:t> Windows</a:t>
                </a:r>
              </a:p>
            </p:txBody>
          </p:sp>
          <p:sp>
            <p:nvSpPr>
              <p:cNvPr id="90" name="Rectangle 27"/>
              <p:cNvSpPr/>
              <p:nvPr/>
            </p:nvSpPr>
            <p:spPr>
              <a:xfrm>
                <a:off x="586233" y="2025096"/>
                <a:ext cx="2743200" cy="36576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Universal Windows 8 Apps</a:t>
                </a:r>
                <a:r>
                  <a:rPr lang="en-US" sz="588" dirty="0">
                    <a:solidFill>
                      <a:srgbClr val="FFFFFF"/>
                    </a:solidFill>
                    <a:latin typeface="Segoe UI Light"/>
                  </a:rPr>
                  <a:t> </a:t>
                </a:r>
                <a:r>
                  <a:rPr lang="en-US" sz="662" dirty="0">
                    <a:solidFill>
                      <a:srgbClr val="FFFFFF"/>
                    </a:solidFill>
                    <a:latin typeface="Segoe UI Light"/>
                  </a:rPr>
                  <a:t>(C++/C#/JS)</a:t>
                </a:r>
              </a:p>
            </p:txBody>
          </p:sp>
          <p:sp>
            <p:nvSpPr>
              <p:cNvPr id="91" name="Rectangle 28"/>
              <p:cNvSpPr/>
              <p:nvPr/>
            </p:nvSpPr>
            <p:spPr>
              <a:xfrm>
                <a:off x="586233" y="2488861"/>
                <a:ext cx="2743200" cy="36576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Universal Windows 10 Apps</a:t>
                </a:r>
                <a:r>
                  <a:rPr lang="en-US" sz="588" dirty="0">
                    <a:solidFill>
                      <a:srgbClr val="FFFFFF"/>
                    </a:solidFill>
                    <a:latin typeface="Segoe UI Light"/>
                  </a:rPr>
                  <a:t> </a:t>
                </a:r>
                <a:r>
                  <a:rPr lang="en-US" sz="294" dirty="0">
                    <a:solidFill>
                      <a:srgbClr val="FFFFFF"/>
                    </a:solidFill>
                    <a:latin typeface="Segoe UI Light"/>
                  </a:rPr>
                  <a:t> </a:t>
                </a:r>
                <a:r>
                  <a:rPr lang="en-US" sz="662" dirty="0">
                    <a:solidFill>
                      <a:srgbClr val="FFFFFF"/>
                    </a:solidFill>
                    <a:latin typeface="Segoe UI Light"/>
                  </a:rPr>
                  <a:t>(C++/C#/JS)</a:t>
                </a:r>
              </a:p>
            </p:txBody>
          </p:sp>
          <p:sp>
            <p:nvSpPr>
              <p:cNvPr id="92" name="Rectangle 29"/>
              <p:cNvSpPr/>
              <p:nvPr/>
            </p:nvSpPr>
            <p:spPr>
              <a:xfrm>
                <a:off x="582961" y="2950022"/>
                <a:ext cx="2743200" cy="36576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Project Centennial </a:t>
                </a:r>
                <a:r>
                  <a:rPr lang="en-US" sz="882" dirty="0">
                    <a:solidFill>
                      <a:srgbClr val="FFFFFF"/>
                    </a:solidFill>
                    <a:latin typeface="Segoe UI Light"/>
                  </a:rPr>
                  <a:t>(Classic Apps)</a:t>
                </a:r>
              </a:p>
            </p:txBody>
          </p:sp>
        </p:grpSp>
        <p:grpSp>
          <p:nvGrpSpPr>
            <p:cNvPr id="78" name="Web"/>
            <p:cNvGrpSpPr/>
            <p:nvPr/>
          </p:nvGrpSpPr>
          <p:grpSpPr>
            <a:xfrm>
              <a:off x="8904844" y="1529689"/>
              <a:ext cx="3017092" cy="2011394"/>
              <a:chOff x="8905242" y="1529419"/>
              <a:chExt cx="3017520" cy="2011680"/>
            </a:xfrm>
          </p:grpSpPr>
          <p:sp>
            <p:nvSpPr>
              <p:cNvPr id="85" name="Rounded Rectangle 36"/>
              <p:cNvSpPr/>
              <p:nvPr/>
            </p:nvSpPr>
            <p:spPr>
              <a:xfrm>
                <a:off x="8905242" y="1529419"/>
                <a:ext cx="3017520" cy="2011680"/>
              </a:xfrm>
              <a:prstGeom prst="roundRect">
                <a:avLst/>
              </a:prstGeom>
              <a:solidFill>
                <a:srgbClr val="D83B01">
                  <a:alpha val="20000"/>
                </a:srgbClr>
              </a:solidFill>
              <a:ln w="19050">
                <a:solidFill>
                  <a:srgbClr val="D83B0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1176" dirty="0" err="1">
                    <a:solidFill>
                      <a:srgbClr val="D83B01"/>
                    </a:solidFill>
                  </a:rPr>
                  <a:t>Plataforma</a:t>
                </a:r>
                <a:r>
                  <a:rPr lang="en-US" sz="1176" dirty="0">
                    <a:solidFill>
                      <a:srgbClr val="D83B01"/>
                    </a:solidFill>
                  </a:rPr>
                  <a:t> Web</a:t>
                </a:r>
              </a:p>
            </p:txBody>
          </p:sp>
          <p:sp>
            <p:nvSpPr>
              <p:cNvPr id="86" name="Rectangle 37"/>
              <p:cNvSpPr/>
              <p:nvPr/>
            </p:nvSpPr>
            <p:spPr>
              <a:xfrm>
                <a:off x="9052626" y="2025094"/>
                <a:ext cx="2743200" cy="365760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Microsoft Edge HTML Engine</a:t>
                </a:r>
              </a:p>
            </p:txBody>
          </p:sp>
          <p:sp>
            <p:nvSpPr>
              <p:cNvPr id="87" name="Rectangle 38"/>
              <p:cNvSpPr/>
              <p:nvPr/>
            </p:nvSpPr>
            <p:spPr>
              <a:xfrm>
                <a:off x="9052626" y="2488859"/>
                <a:ext cx="2743200" cy="365760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Cordova Tooling</a:t>
                </a:r>
                <a:r>
                  <a:rPr lang="en-US" sz="882" dirty="0">
                    <a:solidFill>
                      <a:srgbClr val="FFFFFF"/>
                    </a:solidFill>
                    <a:latin typeface="Segoe UI Light"/>
                  </a:rPr>
                  <a:t> (HTML/JS)</a:t>
                </a:r>
              </a:p>
            </p:txBody>
          </p:sp>
          <p:sp>
            <p:nvSpPr>
              <p:cNvPr id="88" name="Rectangle 41"/>
              <p:cNvSpPr/>
              <p:nvPr/>
            </p:nvSpPr>
            <p:spPr>
              <a:xfrm>
                <a:off x="9042402" y="2950022"/>
                <a:ext cx="2743200" cy="365760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Hosted Web Apps </a:t>
                </a:r>
                <a:r>
                  <a:rPr lang="en-US" sz="882" dirty="0">
                    <a:solidFill>
                      <a:srgbClr val="FFFFFF"/>
                    </a:solidFill>
                    <a:latin typeface="Segoe UI Light"/>
                  </a:rPr>
                  <a:t>(HTML/JS)</a:t>
                </a:r>
              </a:p>
            </p:txBody>
          </p:sp>
        </p:grpSp>
        <p:pic>
          <p:nvPicPr>
            <p:cNvPr id="79" name="Picture 82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76228" y="5345956"/>
              <a:ext cx="394843" cy="162737"/>
            </a:xfrm>
            <a:prstGeom prst="rect">
              <a:avLst/>
            </a:prstGeom>
          </p:spPr>
        </p:pic>
        <p:pic>
          <p:nvPicPr>
            <p:cNvPr id="80" name="Picture 83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69878" y="5791673"/>
              <a:ext cx="394843" cy="162737"/>
            </a:xfrm>
            <a:prstGeom prst="rect">
              <a:avLst/>
            </a:prstGeom>
          </p:spPr>
        </p:pic>
        <p:grpSp>
          <p:nvGrpSpPr>
            <p:cNvPr id="81" name="Mobile"/>
            <p:cNvGrpSpPr/>
            <p:nvPr/>
          </p:nvGrpSpPr>
          <p:grpSpPr>
            <a:xfrm>
              <a:off x="8892950" y="4719533"/>
              <a:ext cx="3017092" cy="1554260"/>
              <a:chOff x="8716712" y="4533033"/>
              <a:chExt cx="3017520" cy="1554480"/>
            </a:xfrm>
          </p:grpSpPr>
          <p:sp>
            <p:nvSpPr>
              <p:cNvPr id="82" name="Rounded Rectangle 85"/>
              <p:cNvSpPr/>
              <p:nvPr/>
            </p:nvSpPr>
            <p:spPr>
              <a:xfrm>
                <a:off x="8716712" y="4533033"/>
                <a:ext cx="3017520" cy="1554480"/>
              </a:xfrm>
              <a:prstGeom prst="roundRect">
                <a:avLst/>
              </a:prstGeom>
              <a:solidFill>
                <a:srgbClr val="B4009E">
                  <a:alpha val="20000"/>
                </a:srgbClr>
              </a:solidFill>
              <a:ln w="19050">
                <a:solidFill>
                  <a:srgbClr val="B4009E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1176" dirty="0" err="1">
                    <a:solidFill>
                      <a:srgbClr val="B4009E"/>
                    </a:solidFill>
                  </a:rPr>
                  <a:t>Otras</a:t>
                </a:r>
                <a:r>
                  <a:rPr lang="en-US" sz="1176" dirty="0">
                    <a:solidFill>
                      <a:srgbClr val="B4009E"/>
                    </a:solidFill>
                  </a:rPr>
                  <a:t> </a:t>
                </a:r>
                <a:r>
                  <a:rPr lang="en-US" sz="1176" dirty="0" err="1">
                    <a:solidFill>
                      <a:srgbClr val="B4009E"/>
                    </a:solidFill>
                  </a:rPr>
                  <a:t>plataformas</a:t>
                </a:r>
                <a:r>
                  <a:rPr lang="en-US" sz="1176" dirty="0">
                    <a:solidFill>
                      <a:srgbClr val="B4009E"/>
                    </a:solidFill>
                  </a:rPr>
                  <a:t> </a:t>
                </a:r>
                <a:r>
                  <a:rPr lang="en-US" sz="1176" dirty="0" err="1">
                    <a:solidFill>
                      <a:srgbClr val="B4009E"/>
                    </a:solidFill>
                  </a:rPr>
                  <a:t>móviles</a:t>
                </a:r>
                <a:endParaRPr lang="en-US" sz="1176" dirty="0">
                  <a:solidFill>
                    <a:srgbClr val="B4009E"/>
                  </a:solidFill>
                </a:endParaRPr>
              </a:p>
            </p:txBody>
          </p:sp>
          <p:sp>
            <p:nvSpPr>
              <p:cNvPr id="84" name="Rectangle 87"/>
              <p:cNvSpPr/>
              <p:nvPr/>
            </p:nvSpPr>
            <p:spPr>
              <a:xfrm>
                <a:off x="8853871" y="5110373"/>
                <a:ext cx="2743200" cy="365759"/>
              </a:xfrm>
              <a:prstGeom prst="rect">
                <a:avLst/>
              </a:prstGeom>
              <a:solidFill>
                <a:srgbClr val="B400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223" tIns="67223" rIns="67223" bIns="6722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672266">
                  <a:lnSpc>
                    <a:spcPct val="90000"/>
                  </a:lnSpc>
                  <a:spcBef>
                    <a:spcPts val="441"/>
                  </a:spcBef>
                </a:pP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Project </a:t>
                </a:r>
                <a:r>
                  <a:rPr lang="en-US" sz="882" dirty="0" err="1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Islandwood</a:t>
                </a:r>
                <a:r>
                  <a:rPr lang="en-US" sz="882" dirty="0">
                    <a:solidFill>
                      <a:srgbClr val="FFFFFF"/>
                    </a:solidFill>
                    <a:latin typeface="Segoe Pro Semibold" panose="020B0702040504020203" pitchFamily="34" charset="0"/>
                  </a:rPr>
                  <a:t> </a:t>
                </a:r>
                <a:r>
                  <a:rPr lang="en-US" sz="793" dirty="0">
                    <a:solidFill>
                      <a:srgbClr val="FFFFFF"/>
                    </a:solidFill>
                    <a:latin typeface="Segoe UI Light"/>
                  </a:rPr>
                  <a:t>(Objective C/C++)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33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Librerías</a:t>
            </a:r>
            <a:r>
              <a:rPr lang="en-US" dirty="0" smtClean="0"/>
              <a:t> de </a:t>
            </a:r>
            <a:r>
              <a:rPr lang="en-US" dirty="0" err="1" smtClean="0"/>
              <a:t>terceros</a:t>
            </a:r>
            <a:r>
              <a:rPr lang="en-US" dirty="0" smtClean="0"/>
              <a:t> </a:t>
            </a:r>
            <a:r>
              <a:rPr lang="en-US" dirty="0" err="1" smtClean="0"/>
              <a:t>soportadas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67">
              <a:spcAft>
                <a:spcPts val="588"/>
              </a:spcAft>
              <a:defRPr/>
            </a:pPr>
            <a:r>
              <a:rPr lang="es-ES" sz="2000" b="1" dirty="0" err="1" smtClean="0">
                <a:hlinkClick r:id="rId3"/>
              </a:rPr>
              <a:t>OpenAL</a:t>
            </a:r>
            <a:endParaRPr lang="es-ES" sz="2000" b="1" dirty="0" smtClean="0"/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Parcialmente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soportado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ES" sz="2000" b="1" dirty="0"/>
          </a:p>
          <a:p>
            <a:pPr defTabSz="914367">
              <a:spcAft>
                <a:spcPts val="588"/>
              </a:spcAft>
              <a:defRPr/>
            </a:pPr>
            <a:r>
              <a:rPr lang="es-ES" sz="2000" b="1" dirty="0" err="1">
                <a:hlinkClick r:id="rId4"/>
              </a:rPr>
              <a:t>OpenUDID</a:t>
            </a:r>
            <a:r>
              <a:rPr lang="es-ES" sz="2000" b="1" dirty="0"/>
              <a:t> </a:t>
            </a:r>
            <a:endParaRPr lang="es-ES" sz="2000" b="1" dirty="0" smtClean="0"/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Parcialmente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soportado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ES" sz="2000" b="1" dirty="0"/>
          </a:p>
          <a:p>
            <a:pPr defTabSz="914367">
              <a:spcAft>
                <a:spcPts val="588"/>
              </a:spcAft>
              <a:defRPr/>
            </a:pPr>
            <a:r>
              <a:rPr lang="es-ES" sz="2000" b="1" dirty="0" err="1">
                <a:hlinkClick r:id="rId5"/>
              </a:rPr>
              <a:t>Reachability</a:t>
            </a:r>
            <a:r>
              <a:rPr lang="es-ES" sz="2000" b="1" dirty="0"/>
              <a:t> 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Parcialmente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soportado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No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funciona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UI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si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funcionalidad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principal.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defTabSz="914367">
              <a:spcAft>
                <a:spcPts val="588"/>
              </a:spcAft>
              <a:defRPr/>
            </a:pPr>
            <a:endParaRPr lang="en-US" sz="2000" dirty="0" smtClean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925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iOS Bridge, </a:t>
            </a:r>
            <a:r>
              <a:rPr lang="en-US" dirty="0" err="1" smtClean="0"/>
              <a:t>mejores</a:t>
            </a:r>
            <a:r>
              <a:rPr lang="en-US" dirty="0" smtClean="0"/>
              <a:t> </a:t>
            </a:r>
            <a:r>
              <a:rPr lang="en-US" dirty="0" err="1" smtClean="0"/>
              <a:t>prácticas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39" y="1187620"/>
            <a:ext cx="1098491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Encapsular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código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específico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del Sistema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utilizando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patrones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de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diseño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APIs Windows 10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utilizando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el Bridge.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Actualizar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con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frecuencia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.</a:t>
            </a:r>
          </a:p>
          <a:p>
            <a:pPr marL="342900" indent="-342900" defTabSz="914367">
              <a:spcAft>
                <a:spcPts val="588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Permanecer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Segoe UI Light"/>
              </a:rPr>
              <a:t> al día con respect al GitHub del Bridge.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356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5"/>
            <a:ext cx="11531542" cy="51708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Preguntas y respuestas.</a:t>
            </a:r>
            <a:endParaRPr lang="ru-RU" sz="3200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78" y="1435385"/>
            <a:ext cx="11459569" cy="841652"/>
          </a:xfrm>
        </p:spPr>
        <p:txBody>
          <a:bodyPr/>
          <a:lstStyle/>
          <a:p>
            <a:r>
              <a:rPr lang="en-US" sz="3733" dirty="0"/>
              <a:t>¿</a:t>
            </a:r>
            <a:r>
              <a:rPr lang="en-US" sz="3733" dirty="0" err="1"/>
              <a:t>Dudas</a:t>
            </a:r>
            <a:r>
              <a:rPr lang="en-US" sz="3733" dirty="0"/>
              <a:t>?</a:t>
            </a:r>
            <a:endParaRPr lang="ru-RU" sz="3733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4" y="2085041"/>
            <a:ext cx="11260075" cy="3071906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P</a:t>
            </a:r>
            <a:r>
              <a:rPr lang="en-US" sz="11731" dirty="0">
                <a:solidFill>
                  <a:schemeClr val="accent1"/>
                </a:solidFill>
                <a:latin typeface="Aller" pitchFamily="2" charset="0"/>
              </a:rPr>
              <a:t>&amp;</a:t>
            </a:r>
            <a:r>
              <a:rPr lang="en-US" sz="22129" dirty="0">
                <a:solidFill>
                  <a:schemeClr val="accent1"/>
                </a:solidFill>
                <a:latin typeface="Aller" pitchFamily="2" charset="0"/>
              </a:rPr>
              <a:t>R</a:t>
            </a:r>
            <a:endParaRPr lang="ru-RU" sz="2212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720342" y="736517"/>
            <a:ext cx="10751313" cy="1092283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 err="1" smtClean="0">
                <a:solidFill>
                  <a:schemeClr val="tx1"/>
                </a:solidFill>
              </a:rPr>
              <a:t>WinObjc</a:t>
            </a:r>
            <a:endParaRPr lang="es-ES" sz="72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720342" y="1948219"/>
            <a:ext cx="7608765" cy="789371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3733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57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189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45" indent="-228594" algn="l" defTabSz="914377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Javier Suárez Ruiz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9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9239" y="2579602"/>
            <a:ext cx="11637012" cy="1698798"/>
          </a:xfrm>
        </p:spPr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Windows Bridge para iOS?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54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4537" y="1357872"/>
            <a:ext cx="11578820" cy="5010602"/>
          </a:xfrm>
        </p:spPr>
        <p:txBody>
          <a:bodyPr/>
          <a:lstStyle/>
          <a:p>
            <a:r>
              <a:rPr lang="en-US" sz="2400" dirty="0" err="1" smtClean="0"/>
              <a:t>Añade</a:t>
            </a:r>
            <a:r>
              <a:rPr lang="en-US" sz="2400" dirty="0" smtClean="0"/>
              <a:t> </a:t>
            </a:r>
            <a:r>
              <a:rPr lang="en-US" sz="2400" dirty="0" err="1" smtClean="0"/>
              <a:t>funcionalidad</a:t>
            </a:r>
            <a:r>
              <a:rPr lang="en-US" sz="2400" dirty="0" smtClean="0"/>
              <a:t>, no la </a:t>
            </a:r>
            <a:r>
              <a:rPr lang="en-US" sz="2400" dirty="0" err="1" smtClean="0"/>
              <a:t>reemplaza</a:t>
            </a:r>
            <a:endParaRPr lang="en-US" sz="2400" dirty="0" smtClean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No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es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un “sandbox” </a:t>
            </a:r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Añade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acceso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herramientas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Windows y APIs</a:t>
            </a:r>
          </a:p>
          <a:p>
            <a:r>
              <a:rPr lang="en-US" sz="2400" dirty="0" err="1" smtClean="0"/>
              <a:t>Implementa</a:t>
            </a:r>
            <a:r>
              <a:rPr lang="en-US" sz="2400" dirty="0" smtClean="0"/>
              <a:t> APIs iOS</a:t>
            </a:r>
            <a:endParaRPr lang="en-US" sz="2400" dirty="0"/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Promover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la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reutilización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código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err="1" smtClean="0"/>
              <a:t>Fácil</a:t>
            </a:r>
            <a:r>
              <a:rPr lang="en-US" sz="2400" dirty="0" smtClean="0"/>
              <a:t> de extender</a:t>
            </a:r>
            <a:endParaRPr lang="en-US" sz="2400" dirty="0"/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Open Source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Abierto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comunidad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" y="289957"/>
            <a:ext cx="11655840" cy="899537"/>
          </a:xfrm>
        </p:spPr>
        <p:txBody>
          <a:bodyPr/>
          <a:lstStyle/>
          <a:p>
            <a:r>
              <a:rPr lang="en-US" dirty="0" err="1" smtClean="0"/>
              <a:t>Objetivos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79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sz="3921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69239" y="5422234"/>
            <a:ext cx="11653523" cy="8181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smtClean="0">
                <a:solidFill>
                  <a:schemeClr val="bg1"/>
                </a:solidFill>
              </a:rPr>
              <a:t>UWP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69239" y="4422720"/>
            <a:ext cx="5650297" cy="8181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smtClean="0"/>
              <a:t>ARM32 / x86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079958" y="4422720"/>
            <a:ext cx="5842804" cy="8181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smtClean="0"/>
              <a:t>libobjc2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69239" y="3423206"/>
            <a:ext cx="11653523" cy="8181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err="1" smtClean="0"/>
              <a:t>Objective</a:t>
            </a:r>
            <a:r>
              <a:rPr lang="es-ES" sz="2000" dirty="0" smtClean="0"/>
              <a:t>-C </a:t>
            </a:r>
            <a:r>
              <a:rPr lang="es-ES" sz="2000" dirty="0" err="1" smtClean="0"/>
              <a:t>Compiler</a:t>
            </a:r>
            <a:r>
              <a:rPr lang="es-ES" sz="2000" dirty="0" smtClean="0"/>
              <a:t> and </a:t>
            </a:r>
            <a:r>
              <a:rPr lang="es-ES" sz="2000" dirty="0" err="1" smtClean="0"/>
              <a:t>Runtime</a:t>
            </a:r>
            <a:endParaRPr lang="es-ES" sz="2000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269238" y="2449793"/>
            <a:ext cx="2682509" cy="8181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smtClean="0"/>
              <a:t>iOS APIs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112168" y="2449792"/>
            <a:ext cx="2807368" cy="8181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err="1" smtClean="0"/>
              <a:t>Storyboards</a:t>
            </a:r>
            <a:r>
              <a:rPr lang="es-ES" sz="2000" dirty="0" smtClean="0"/>
              <a:t> y </a:t>
            </a:r>
            <a:r>
              <a:rPr lang="es-ES" sz="2000" dirty="0" err="1" smtClean="0"/>
              <a:t>XIBs</a:t>
            </a:r>
            <a:endParaRPr lang="es-ES" sz="2000" dirty="0" smtClean="0"/>
          </a:p>
        </p:txBody>
      </p:sp>
      <p:sp>
        <p:nvSpPr>
          <p:cNvPr id="13" name="Rectángulo 12"/>
          <p:cNvSpPr/>
          <p:nvPr/>
        </p:nvSpPr>
        <p:spPr>
          <a:xfrm>
            <a:off x="6079958" y="2449792"/>
            <a:ext cx="2875016" cy="818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Interoperatibilidad</a:t>
            </a:r>
            <a:r>
              <a:rPr lang="es-E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XAML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115394" y="2449791"/>
            <a:ext cx="2807368" cy="818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Proyecciones APIs </a:t>
            </a:r>
            <a:r>
              <a:rPr lang="es-ES" sz="20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WinRT</a:t>
            </a:r>
            <a:endParaRPr lang="es-ES" sz="20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269238" y="1450278"/>
            <a:ext cx="5650297" cy="8181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smtClean="0"/>
              <a:t>iOS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 y herramientas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079959" y="1447828"/>
            <a:ext cx="5842804" cy="818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s-ES" sz="20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Integración Visual Studio y herramientas</a:t>
            </a:r>
          </a:p>
        </p:txBody>
      </p:sp>
    </p:spTree>
    <p:extLst>
      <p:ext uri="{BB962C8B-B14F-4D97-AF65-F5344CB8AC3E}">
        <p14:creationId xmlns:p14="http://schemas.microsoft.com/office/powerpoint/2010/main" val="42490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%20Theme">
  <a:themeElements>
    <a:clrScheme name="Windows Threshold">
      <a:dk1>
        <a:srgbClr val="737373"/>
      </a:dk1>
      <a:lt1>
        <a:sysClr val="window" lastClr="FFFFFF"/>
      </a:lt1>
      <a:dk2>
        <a:srgbClr val="000000"/>
      </a:dk2>
      <a:lt2>
        <a:srgbClr val="D2D2D2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107C10"/>
      </a:accent5>
      <a:accent6>
        <a:srgbClr val="E81123"/>
      </a:accent6>
      <a:hlink>
        <a:srgbClr val="0078D7"/>
      </a:hlink>
      <a:folHlink>
        <a:srgbClr val="737373"/>
      </a:folHlink>
    </a:clrScheme>
    <a:fontScheme name="Segoe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37160" tIns="109728" rIns="137160" bIns="109728" rtlCol="0">
        <a:spAutoFit/>
      </a:bodyPr>
      <a:lstStyle>
        <a:defPPr>
          <a:lnSpc>
            <a:spcPct val="90000"/>
          </a:lnSpc>
          <a:spcBef>
            <a:spcPts val="600"/>
          </a:spcBef>
          <a:defRPr dirty="0" err="1" smtClean="0"/>
        </a:defPPr>
      </a:lstStyle>
    </a:txDef>
  </a:objectDefaults>
  <a:extraClrSchemeLst/>
  <a:custClrLst>
    <a:custClr name="Yellow">
      <a:srgbClr val="FFB900"/>
    </a:custClr>
    <a:custClr name="Orange">
      <a:srgbClr val="D83B01"/>
    </a:custClr>
    <a:custClr name="Light Yellow">
      <a:srgbClr val="FFF100"/>
    </a:custClr>
    <a:custClr name="Light Orange">
      <a:srgbClr val="FF8C00"/>
    </a:custClr>
    <a:custClr name="Dark Red">
      <a:srgbClr val="A80000"/>
    </a:custClr>
    <a:custClr name="Light Magenta">
      <a:srgbClr val="E3008C"/>
    </a:custClr>
    <a:custClr name="Dark Magenta">
      <a:srgbClr val="5C005C"/>
    </a:custClr>
    <a:custClr name="Light Purple">
      <a:srgbClr val="B4A0FF"/>
    </a:custClr>
    <a:custClr name="Dark Purple">
      <a:srgbClr val="32145A"/>
    </a:custClr>
    <a:custClr name="Light Blue">
      <a:srgbClr val="00BCF2"/>
    </a:custClr>
    <a:custClr name="Mid Blue">
      <a:srgbClr val="00188F"/>
    </a:custClr>
    <a:custClr name="Dark Blue">
      <a:srgbClr val="002050"/>
    </a:custClr>
    <a:custClr name="Light Teal">
      <a:srgbClr val="00B294"/>
    </a:custClr>
    <a:custClr name="Dark Teal">
      <a:srgbClr val="004B50"/>
    </a:custClr>
    <a:custClr name="Light Green">
      <a:srgbClr val="BAD80A"/>
    </a:custClr>
    <a:custClr name="Dark Green">
      <a:srgbClr val="004B1C"/>
    </a:custClr>
    <a:custClr name="Dark Gray">
      <a:srgbClr val="505050"/>
    </a:custClr>
  </a:custClrLst>
  <a:extLst>
    <a:ext uri="{05A4C25C-085E-4340-85A3-A5531E510DB2}">
      <thm15:themeFamily xmlns:thm15="http://schemas.microsoft.com/office/thememl/2012/main" name="PPT%20Theme" id="{82616841-7427-4827-869A-BD59E6CB2CB3}" vid="{68DEB26C-E886-4233-AE85-B4E59D32E7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EEE5B532-0FC6-42A2-92D4-EABE09DEBFCC" xsi:nil="true"/>
    <Status xmlns="EEE5B532-0FC6-42A2-92D4-EABE09DEBFCC">Final</Status>
    <Content_x0020_Type xmlns="EEE5B532-0FC6-42A2-92D4-EABE09DEBFCC">Slide Presentation</Content_x0020_Typ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91A40830EBD43BE524A7CE4B3AE1E" ma:contentTypeVersion="" ma:contentTypeDescription="Create a new document." ma:contentTypeScope="" ma:versionID="564620281baef6ba28e9e829bb933c81">
  <xsd:schema xmlns:xsd="http://www.w3.org/2001/XMLSchema" xmlns:xs="http://www.w3.org/2001/XMLSchema" xmlns:p="http://schemas.microsoft.com/office/2006/metadata/properties" xmlns:ns2="EEE5B532-0FC6-42A2-92D4-EABE09DEBFCC" targetNamespace="http://schemas.microsoft.com/office/2006/metadata/properties" ma:root="true" ma:fieldsID="e0bdcf4237a0a33696396f5b9319db96" ns2:_="">
    <xsd:import namespace="EEE5B532-0FC6-42A2-92D4-EABE09DEBFCC"/>
    <xsd:element name="properties">
      <xsd:complexType>
        <xsd:sequence>
          <xsd:element name="documentManagement">
            <xsd:complexType>
              <xsd:all>
                <xsd:element ref="ns2:Content_x0020_Type"/>
                <xsd:element ref="ns2:Module" minOccurs="0"/>
                <xsd:element ref="ns2:Status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5B532-0FC6-42A2-92D4-EABE09DEBFCC" elementFormDefault="qualified">
    <xsd:import namespace="http://schemas.microsoft.com/office/2006/documentManagement/types"/>
    <xsd:import namespace="http://schemas.microsoft.com/office/infopath/2007/PartnerControls"/>
    <xsd:element name="Content_x0020_Type" ma:index="8" ma:displayName="Content Type" ma:format="Dropdown" ma:internalName="Content_x0020_Type">
      <xsd:simpleType>
        <xsd:restriction base="dms:Choice">
          <xsd:enumeration value="Assessment"/>
          <xsd:enumeration value="Assessment Policheck"/>
          <xsd:enumeration value="Break Slides"/>
          <xsd:enumeration value="CC File"/>
          <xsd:enumeration value="CC Policheck"/>
          <xsd:enumeration value="Instructor Image"/>
          <xsd:enumeration value="Outline/Meeting Recordings"/>
          <xsd:enumeration value="Slide Presentation"/>
          <xsd:enumeration value="Slide Presentation Policheck"/>
          <xsd:enumeration value="SME Recruitment"/>
          <xsd:enumeration value="Video"/>
        </xsd:restriction>
      </xsd:simpleType>
    </xsd:element>
    <xsd:element name="Module" ma:index="9" nillable="true" ma:displayName="Module" ma:decimals="0" ma:internalName="Module" ma:percentage="FALSE">
      <xsd:simpleType>
        <xsd:restriction base="dms:Number">
          <xsd:maxInclusive value="40"/>
          <xsd:minInclusive value="1"/>
        </xsd:restriction>
      </xsd:simpleType>
    </xsd:element>
    <xsd:element name="Status" ma:index="10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E1494-6B65-4E1E-9729-2B216CB62627}">
  <ds:schemaRefs>
    <ds:schemaRef ds:uri="http://purl.org/dc/elements/1.1/"/>
    <ds:schemaRef ds:uri="EEE5B532-0FC6-42A2-92D4-EABE09DEBFCC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E9A42DE-7C1D-459D-B825-997C7A9B9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E5B532-0FC6-42A2-92D4-EABE09DE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A11EA6-2FC2-46BC-88D1-DD1545DDA3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0</TotalTime>
  <Words>2817</Words>
  <Application>Microsoft Office PowerPoint</Application>
  <PresentationFormat>Panorámica</PresentationFormat>
  <Paragraphs>408</Paragraphs>
  <Slides>63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73" baseType="lpstr">
      <vt:lpstr>Aller</vt:lpstr>
      <vt:lpstr>Arial</vt:lpstr>
      <vt:lpstr>Calibri</vt:lpstr>
      <vt:lpstr>Consolas</vt:lpstr>
      <vt:lpstr>Segoe Pro Semibold</vt:lpstr>
      <vt:lpstr>Segoe UI</vt:lpstr>
      <vt:lpstr>Segoe UI Light</vt:lpstr>
      <vt:lpstr>Segoe UI Semibold</vt:lpstr>
      <vt:lpstr>Times New Roman</vt:lpstr>
      <vt:lpstr>PPT%20Theme</vt:lpstr>
      <vt:lpstr>WinObjc Windows Bridge para iOS</vt:lpstr>
      <vt:lpstr>Presentación de PowerPoint</vt:lpstr>
      <vt:lpstr>Universal Windows Platform</vt:lpstr>
      <vt:lpstr>El viaje de la convergencia</vt:lpstr>
      <vt:lpstr>El viaje de la convergencia</vt:lpstr>
      <vt:lpstr>Universal Windows Platform</vt:lpstr>
      <vt:lpstr>¿Qué es el Windows Bridge para iOS?</vt:lpstr>
      <vt:lpstr>Objetivos</vt:lpstr>
      <vt:lpstr>¿Cómo funciona?</vt:lpstr>
      <vt:lpstr>¿Qué es?</vt:lpstr>
      <vt:lpstr>¿Qué es?</vt:lpstr>
      <vt:lpstr>¿Cómo funciona?</vt:lpstr>
      <vt:lpstr>Descargando la herramienta</vt:lpstr>
      <vt:lpstr>App Analysis Tool</vt:lpstr>
      <vt:lpstr>App Analysis Tool</vt:lpstr>
      <vt:lpstr>App Analysis Tool</vt:lpstr>
      <vt:lpstr>Analizando un paquete con App Analysis Tool</vt:lpstr>
      <vt:lpstr>Más Herramientas</vt:lpstr>
      <vt:lpstr>Herramientas</vt:lpstr>
      <vt:lpstr>Herramientas</vt:lpstr>
      <vt:lpstr>Primer vistazo a las herramientas</vt:lpstr>
      <vt:lpstr>Es un “Puente”, no un emulador o máquina virtual</vt:lpstr>
      <vt:lpstr>Las Apps Bridge son UWP Apps</vt:lpstr>
      <vt:lpstr>Las Apps Bridge son UWP Apps</vt:lpstr>
      <vt:lpstr>VSImporter</vt:lpstr>
      <vt:lpstr>Utilizar VSImporter</vt:lpstr>
      <vt:lpstr>Utilizar VSImporter</vt:lpstr>
      <vt:lpstr>De Xcode a Visual Studio</vt:lpstr>
      <vt:lpstr>Gestión de UI</vt:lpstr>
      <vt:lpstr>Gestión de UI</vt:lpstr>
      <vt:lpstr>Gestión de UI</vt:lpstr>
      <vt:lpstr>Gestión de UI</vt:lpstr>
      <vt:lpstr>Storyboards y AutoLayout</vt:lpstr>
      <vt:lpstr>Partimos de XCode</vt:lpstr>
      <vt:lpstr>Utilizando VSImporter</vt:lpstr>
      <vt:lpstr>Repasamos el concepto de Storyboards</vt:lpstr>
      <vt:lpstr>Xib2Nib</vt:lpstr>
      <vt:lpstr>Partimos de XCode</vt:lpstr>
      <vt:lpstr>Ejecutar y redimensionar la App</vt:lpstr>
      <vt:lpstr>App utilizando Storyboard y AutoLayout</vt:lpstr>
      <vt:lpstr>Depuración</vt:lpstr>
      <vt:lpstr>Breakpoints</vt:lpstr>
      <vt:lpstr>Inspección de objetos</vt:lpstr>
      <vt:lpstr>NSNumber, NSString, NSArray y NSDictionary</vt:lpstr>
      <vt:lpstr>Depurando App iOS desde Visual Studio</vt:lpstr>
      <vt:lpstr>Proyecciones</vt:lpstr>
      <vt:lpstr>¿Qué son las proyecciones?</vt:lpstr>
      <vt:lpstr>¿Qué son las proyecciones?</vt:lpstr>
      <vt:lpstr>Usando proyecciones: Live Tiles</vt:lpstr>
      <vt:lpstr>Usando proyecciones: Live Tiles</vt:lpstr>
      <vt:lpstr>Usando proyecciones: Live Tiles</vt:lpstr>
      <vt:lpstr>Veamos varias proyecciones</vt:lpstr>
      <vt:lpstr>Roadmap</vt:lpstr>
      <vt:lpstr>Presentación de PowerPoint</vt:lpstr>
      <vt:lpstr>Roadmap</vt:lpstr>
      <vt:lpstr>Roadmap</vt:lpstr>
      <vt:lpstr>Roadmap (Próximamente)</vt:lpstr>
      <vt:lpstr>Soporte a librerías de terceros</vt:lpstr>
      <vt:lpstr>Librerías de terceros soportadas</vt:lpstr>
      <vt:lpstr>Librerías de terceros soportadas</vt:lpstr>
      <vt:lpstr>iOS Bridge, mejores prácticas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2015-03-21T09:10:53Z</dcterms:created>
  <dcterms:modified xsi:type="dcterms:W3CDTF">2016-08-06T10:14:52Z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0x01010077A91A40830EBD43BE524A7CE4B3AE1E</vt:lpwstr>
  </property>
</Properties>
</file>