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380" r:id="rId2"/>
    <p:sldId id="395" r:id="rId3"/>
    <p:sldId id="452" r:id="rId4"/>
    <p:sldId id="462" r:id="rId5"/>
    <p:sldId id="453" r:id="rId6"/>
    <p:sldId id="464" r:id="rId7"/>
    <p:sldId id="463" r:id="rId8"/>
    <p:sldId id="465" r:id="rId9"/>
    <p:sldId id="466" r:id="rId10"/>
    <p:sldId id="434" r:id="rId11"/>
    <p:sldId id="35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AED0"/>
    <a:srgbClr val="E6AD45"/>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185"/>
    <p:restoredTop sz="76966"/>
  </p:normalViewPr>
  <p:slideViewPr>
    <p:cSldViewPr snapToGrid="0" snapToObjects="1">
      <p:cViewPr varScale="1">
        <p:scale>
          <a:sx n="67" d="100"/>
          <a:sy n="67" d="100"/>
        </p:scale>
        <p:origin x="63" y="8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1</a:t>
            </a:fld>
            <a:endParaRPr lang="en-US"/>
          </a:p>
        </p:txBody>
      </p:sp>
    </p:spTree>
    <p:extLst>
      <p:ext uri="{BB962C8B-B14F-4D97-AF65-F5344CB8AC3E}">
        <p14:creationId xmlns:p14="http://schemas.microsoft.com/office/powerpoint/2010/main" val="207756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4/2/2016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28819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4/2/2016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442390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smtClean="0"/>
              <a:pPr>
                <a:defRPr/>
              </a:pPr>
              <a:t>6</a:t>
            </a:fld>
            <a:endParaRPr lang="en-US"/>
          </a:p>
        </p:txBody>
      </p:sp>
    </p:spTree>
    <p:extLst>
      <p:ext uri="{BB962C8B-B14F-4D97-AF65-F5344CB8AC3E}">
        <p14:creationId xmlns:p14="http://schemas.microsoft.com/office/powerpoint/2010/main" val="3597973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charset="0"/>
            </a:endParaRPr>
          </a:p>
        </p:txBody>
      </p:sp>
      <p:sp>
        <p:nvSpPr>
          <p:cNvPr id="4" name="Slide Number Placeholder 3"/>
          <p:cNvSpPr>
            <a:spLocks noGrp="1"/>
          </p:cNvSpPr>
          <p:nvPr>
            <p:ph type="sldNum" sz="quarter" idx="10"/>
          </p:nvPr>
        </p:nvSpPr>
        <p:spPr/>
        <p:txBody>
          <a:bodyPr/>
          <a:lstStyle/>
          <a:p>
            <a:fld id="{ABBD7D81-D864-B349-9FB4-613ED1F9D755}"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506927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11</a:t>
            </a:fld>
            <a:endParaRPr lang="en-US"/>
          </a:p>
        </p:txBody>
      </p:sp>
    </p:spTree>
    <p:extLst>
      <p:ext uri="{BB962C8B-B14F-4D97-AF65-F5344CB8AC3E}">
        <p14:creationId xmlns:p14="http://schemas.microsoft.com/office/powerpoint/2010/main" val="6490227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711049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637790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448802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716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Tree>
    <p:extLst>
      <p:ext uri="{BB962C8B-B14F-4D97-AF65-F5344CB8AC3E}">
        <p14:creationId xmlns:p14="http://schemas.microsoft.com/office/powerpoint/2010/main" val="118212577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a:t>Click to edit title</a:t>
            </a:r>
          </a:p>
        </p:txBody>
      </p:sp>
    </p:spTree>
    <p:extLst>
      <p:ext uri="{BB962C8B-B14F-4D97-AF65-F5344CB8AC3E}">
        <p14:creationId xmlns:p14="http://schemas.microsoft.com/office/powerpoint/2010/main" val="33300492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828800" y="3886200"/>
            <a:ext cx="8534400" cy="127073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99593593-8839-4E61-A88E-A10B7ED6919B}" type="datetimeFigureOut">
              <a:rPr lang="es-ES" smtClean="0"/>
              <a:t>02/04/2016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23A7823-3489-4DD8-9FF7-6DA1CBC73180}" type="slidenum">
              <a:rPr lang="es-ES" smtClean="0"/>
              <a:t>‹#›</a:t>
            </a:fld>
            <a:endParaRPr lang="es-ES"/>
          </a:p>
        </p:txBody>
      </p:sp>
    </p:spTree>
    <p:extLst>
      <p:ext uri="{BB962C8B-B14F-4D97-AF65-F5344CB8AC3E}">
        <p14:creationId xmlns:p14="http://schemas.microsoft.com/office/powerpoint/2010/main" val="14718044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0021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9" r:id="rId10"/>
    <p:sldLayoutId id="2147483741" r:id="rId11"/>
    <p:sldLayoutId id="2147483742" r:id="rId12"/>
    <p:sldLayoutId id="2147483743" r:id="rId13"/>
    <p:sldLayoutId id="2147483744" r:id="rId14"/>
    <p:sldLayoutId id="2147483746" r:id="rId15"/>
    <p:sldLayoutId id="2147483749" r:id="rId16"/>
    <p:sldLayoutId id="2147483751" r:id="rId17"/>
    <p:sldLayoutId id="2147483752"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203837" cy="6858000"/>
          </a:xfrm>
          <a:prstGeom prst="rect">
            <a:avLst/>
          </a:prstGeom>
          <a:solidFill>
            <a:srgbClr val="27A5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itle 11"/>
          <p:cNvSpPr txBox="1">
            <a:spLocks/>
          </p:cNvSpPr>
          <p:nvPr/>
        </p:nvSpPr>
        <p:spPr>
          <a:xfrm>
            <a:off x="6190864" y="-2089927"/>
            <a:ext cx="3518227" cy="96979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1733" dirty="0">
                <a:solidFill>
                  <a:schemeClr val="bg1"/>
                </a:solidFill>
              </a:rPr>
              <a:t>The future of apps</a:t>
            </a:r>
          </a:p>
        </p:txBody>
      </p:sp>
      <p:sp>
        <p:nvSpPr>
          <p:cNvPr id="9" name="Title 11"/>
          <p:cNvSpPr txBox="1">
            <a:spLocks/>
          </p:cNvSpPr>
          <p:nvPr/>
        </p:nvSpPr>
        <p:spPr>
          <a:xfrm>
            <a:off x="10772976" y="-2240274"/>
            <a:ext cx="1258667" cy="969791"/>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pPr algn="r"/>
            <a:r>
              <a:rPr lang="en-US" sz="11466" dirty="0">
                <a:solidFill>
                  <a:schemeClr val="bg1"/>
                </a:solidFill>
              </a:rPr>
              <a:t>4</a:t>
            </a:r>
          </a:p>
        </p:txBody>
      </p:sp>
      <p:sp>
        <p:nvSpPr>
          <p:cNvPr id="10" name="Title 11"/>
          <p:cNvSpPr txBox="1">
            <a:spLocks/>
          </p:cNvSpPr>
          <p:nvPr/>
        </p:nvSpPr>
        <p:spPr>
          <a:xfrm>
            <a:off x="965980" y="4960749"/>
            <a:ext cx="4300287" cy="51565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2667" b="1" dirty="0">
                <a:solidFill>
                  <a:schemeClr val="bg1"/>
                </a:solidFill>
                <a:latin typeface="Segoe UI" charset="0"/>
                <a:ea typeface="Segoe UI" charset="0"/>
                <a:cs typeface="Segoe UI" charset="0"/>
              </a:rPr>
              <a:t>Javier Suárez </a:t>
            </a:r>
            <a:endParaRPr lang="en-US" sz="2667" dirty="0">
              <a:solidFill>
                <a:schemeClr val="bg1"/>
              </a:solidFill>
            </a:endParaRPr>
          </a:p>
        </p:txBody>
      </p:sp>
      <p:sp>
        <p:nvSpPr>
          <p:cNvPr id="13" name="Title 11"/>
          <p:cNvSpPr txBox="1">
            <a:spLocks/>
          </p:cNvSpPr>
          <p:nvPr/>
        </p:nvSpPr>
        <p:spPr>
          <a:xfrm>
            <a:off x="978549" y="5375967"/>
            <a:ext cx="3049165" cy="51565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1867" dirty="0">
                <a:solidFill>
                  <a:schemeClr val="bg1"/>
                </a:solidFill>
              </a:rPr>
              <a:t>@</a:t>
            </a:r>
            <a:r>
              <a:rPr lang="en-US" sz="1867" dirty="0" err="1">
                <a:solidFill>
                  <a:schemeClr val="bg1"/>
                </a:solidFill>
              </a:rPr>
              <a:t>jsuarezruiz</a:t>
            </a:r>
            <a:endParaRPr lang="en-US" sz="1867" dirty="0">
              <a:solidFill>
                <a:schemeClr val="bg1"/>
              </a:solidFill>
            </a:endParaRPr>
          </a:p>
        </p:txBody>
      </p:sp>
      <p:sp>
        <p:nvSpPr>
          <p:cNvPr id="11" name="Title 11"/>
          <p:cNvSpPr txBox="1">
            <a:spLocks/>
          </p:cNvSpPr>
          <p:nvPr/>
        </p:nvSpPr>
        <p:spPr>
          <a:xfrm>
            <a:off x="3040743" y="1901372"/>
            <a:ext cx="5878285" cy="273124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pPr algn="ctr"/>
            <a:r>
              <a:rPr lang="en-US" sz="7200" dirty="0">
                <a:solidFill>
                  <a:schemeClr val="bg1"/>
                </a:solidFill>
              </a:rPr>
              <a:t>Xamarin for Everyone</a:t>
            </a:r>
          </a:p>
        </p:txBody>
      </p:sp>
    </p:spTree>
    <p:extLst>
      <p:ext uri="{BB962C8B-B14F-4D97-AF65-F5344CB8AC3E}">
        <p14:creationId xmlns:p14="http://schemas.microsoft.com/office/powerpoint/2010/main" val="179827541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362555"/>
            <a:ext cx="11637012" cy="2132892"/>
          </a:xfrm>
        </p:spPr>
        <p:txBody>
          <a:bodyPr/>
          <a:lstStyle/>
          <a:p>
            <a:r>
              <a:rPr lang="en-US" sz="13800" dirty="0"/>
              <a:t>P &amp; R</a:t>
            </a:r>
          </a:p>
        </p:txBody>
      </p:sp>
    </p:spTree>
    <p:extLst>
      <p:ext uri="{BB962C8B-B14F-4D97-AF65-F5344CB8AC3E}">
        <p14:creationId xmlns:p14="http://schemas.microsoft.com/office/powerpoint/2010/main" val="32894666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52875"/>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7715" y="249088"/>
            <a:ext cx="6359824" cy="6359824"/>
          </a:xfrm>
          <a:prstGeom prst="rect">
            <a:avLst/>
          </a:prstGeom>
        </p:spPr>
      </p:pic>
      <p:sp>
        <p:nvSpPr>
          <p:cNvPr id="3" name="Title 1"/>
          <p:cNvSpPr txBox="1">
            <a:spLocks/>
          </p:cNvSpPr>
          <p:nvPr/>
        </p:nvSpPr>
        <p:spPr>
          <a:xfrm>
            <a:off x="6606155" y="3036781"/>
            <a:ext cx="4884142" cy="784438"/>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dirty="0" err="1">
                <a:solidFill>
                  <a:srgbClr val="FFFFFF"/>
                </a:solidFill>
              </a:rPr>
              <a:t>Comienza</a:t>
            </a:r>
            <a:r>
              <a:rPr dirty="0">
                <a:solidFill>
                  <a:srgbClr val="FFFFFF"/>
                </a:solidFill>
              </a:rPr>
              <a:t> </a:t>
            </a:r>
            <a:r>
              <a:rPr dirty="0" err="1">
                <a:solidFill>
                  <a:srgbClr val="FFFFFF"/>
                </a:solidFill>
              </a:rPr>
              <a:t>en</a:t>
            </a:r>
            <a:endParaRPr dirty="0">
              <a:solidFill>
                <a:srgbClr val="FFFFFF"/>
              </a:solidFill>
            </a:endParaRPr>
          </a:p>
          <a:p>
            <a:r>
              <a:rPr dirty="0">
                <a:solidFill>
                  <a:srgbClr val="FFFFFF"/>
                </a:solidFill>
              </a:rPr>
              <a:t>xamarin.com</a:t>
            </a:r>
          </a:p>
        </p:txBody>
      </p:sp>
    </p:spTree>
    <p:extLst>
      <p:ext uri="{BB962C8B-B14F-4D97-AF65-F5344CB8AC3E}">
        <p14:creationId xmlns:p14="http://schemas.microsoft.com/office/powerpoint/2010/main" val="4102287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281060" y="2054794"/>
            <a:ext cx="8013425" cy="4449401"/>
            <a:chOff x="2961799" y="2095500"/>
            <a:chExt cx="8174111" cy="4538621"/>
          </a:xfrm>
        </p:grpSpPr>
        <p:pic>
          <p:nvPicPr>
            <p:cNvPr id="9" name="Picture 8" descr="T-shirt Store App.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61799" y="2095500"/>
              <a:ext cx="6512877" cy="4070548"/>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91300" y="3158244"/>
              <a:ext cx="4544610" cy="3475877"/>
            </a:xfrm>
            <a:prstGeom prst="rect">
              <a:avLst/>
            </a:prstGeom>
          </p:spPr>
        </p:pic>
      </p:grpSp>
      <p:sp>
        <p:nvSpPr>
          <p:cNvPr id="11" name="Title 1"/>
          <p:cNvSpPr>
            <a:spLocks noGrp="1"/>
          </p:cNvSpPr>
          <p:nvPr>
            <p:ph type="title"/>
          </p:nvPr>
        </p:nvSpPr>
        <p:spPr>
          <a:xfrm>
            <a:off x="269241" y="289957"/>
            <a:ext cx="11655840" cy="899537"/>
          </a:xfrm>
        </p:spPr>
        <p:txBody>
          <a:bodyPr/>
          <a:lstStyle/>
          <a:p>
            <a:r>
              <a:rPr lang="en-US" sz="4400" b="1" dirty="0">
                <a:solidFill>
                  <a:srgbClr val="00BCF2"/>
                </a:solidFill>
              </a:rPr>
              <a:t>Xamarin</a:t>
            </a:r>
            <a:r>
              <a:rPr lang="en-US" sz="4400" dirty="0">
                <a:solidFill>
                  <a:srgbClr val="00BCF2"/>
                </a:solidFill>
              </a:rPr>
              <a:t>: </a:t>
            </a:r>
            <a:r>
              <a:rPr lang="en-US" sz="4400" dirty="0" err="1">
                <a:solidFill>
                  <a:srgbClr val="00BCF2"/>
                </a:solidFill>
              </a:rPr>
              <a:t>Aplicaciones</a:t>
            </a:r>
            <a:r>
              <a:rPr lang="en-US" sz="4400" dirty="0">
                <a:solidFill>
                  <a:srgbClr val="00BCF2"/>
                </a:solidFill>
              </a:rPr>
              <a:t> </a:t>
            </a:r>
            <a:r>
              <a:rPr lang="en-US" sz="4400" dirty="0" err="1">
                <a:solidFill>
                  <a:srgbClr val="00BCF2"/>
                </a:solidFill>
              </a:rPr>
              <a:t>nativas</a:t>
            </a:r>
            <a:r>
              <a:rPr lang="en-US" sz="4400" dirty="0">
                <a:solidFill>
                  <a:srgbClr val="00BCF2"/>
                </a:solidFill>
              </a:rPr>
              <a:t> </a:t>
            </a:r>
            <a:r>
              <a:rPr lang="en-US" sz="4400" dirty="0" err="1">
                <a:solidFill>
                  <a:srgbClr val="00BCF2"/>
                </a:solidFill>
              </a:rPr>
              <a:t>multiplataforma</a:t>
            </a:r>
            <a:endParaRPr lang="en-US" sz="4400" dirty="0">
              <a:solidFill>
                <a:srgbClr val="00BCF2"/>
              </a:solidFill>
            </a:endParaRPr>
          </a:p>
        </p:txBody>
      </p:sp>
    </p:spTree>
    <p:extLst>
      <p:ext uri="{BB962C8B-B14F-4D97-AF65-F5344CB8AC3E}">
        <p14:creationId xmlns:p14="http://schemas.microsoft.com/office/powerpoint/2010/main" val="2456730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69240" y="2895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s-ES" dirty="0">
                <a:solidFill>
                  <a:srgbClr val="00BCF2"/>
                </a:solidFill>
              </a:rPr>
              <a:t>Xamarin </a:t>
            </a:r>
            <a:r>
              <a:rPr lang="es-ES" dirty="0" err="1">
                <a:solidFill>
                  <a:srgbClr val="00BCF2"/>
                </a:solidFill>
              </a:rPr>
              <a:t>for</a:t>
            </a:r>
            <a:r>
              <a:rPr lang="es-ES" dirty="0">
                <a:solidFill>
                  <a:srgbClr val="00BCF2"/>
                </a:solidFill>
              </a:rPr>
              <a:t> </a:t>
            </a:r>
            <a:r>
              <a:rPr lang="es-ES" dirty="0" err="1">
                <a:solidFill>
                  <a:srgbClr val="00BCF2"/>
                </a:solidFill>
              </a:rPr>
              <a:t>everyone</a:t>
            </a:r>
            <a:endParaRPr lang="es-ES" dirty="0">
              <a:solidFill>
                <a:srgbClr val="00BCF2"/>
              </a:solidFill>
            </a:endParaRPr>
          </a:p>
        </p:txBody>
      </p:sp>
      <p:sp>
        <p:nvSpPr>
          <p:cNvPr id="3" name="Rectangle 2"/>
          <p:cNvSpPr/>
          <p:nvPr/>
        </p:nvSpPr>
        <p:spPr>
          <a:xfrm>
            <a:off x="376238" y="1189176"/>
            <a:ext cx="10467974" cy="4832092"/>
          </a:xfrm>
          <a:prstGeom prst="rect">
            <a:avLst/>
          </a:prstGeom>
        </p:spPr>
        <p:txBody>
          <a:bodyPr wrap="square">
            <a:spAutoFit/>
          </a:bodyPr>
          <a:lstStyle/>
          <a:p>
            <a:pPr marL="457200" indent="-457200">
              <a:buFont typeface="Arial" panose="020B0604020202020204" pitchFamily="34" charset="0"/>
              <a:buChar char="•"/>
            </a:pPr>
            <a:r>
              <a:rPr lang="es-ES" sz="2800" dirty="0"/>
              <a:t>Xamarin se incluye de forma gratuita en todas las versiones de Visual Studio, incluida la versión </a:t>
            </a:r>
            <a:r>
              <a:rPr lang="es-ES" sz="2800" dirty="0" err="1"/>
              <a:t>Community</a:t>
            </a:r>
            <a:r>
              <a:rPr lang="es-ES" sz="2800" dirty="0"/>
              <a:t>.</a:t>
            </a:r>
          </a:p>
          <a:p>
            <a:pPr marL="457200" indent="-457200">
              <a:buFont typeface="Arial" panose="020B0604020202020204" pitchFamily="34" charset="0"/>
              <a:buChar char="•"/>
            </a:pPr>
            <a:endParaRPr lang="es-ES" sz="2800" dirty="0"/>
          </a:p>
          <a:p>
            <a:pPr marL="457200" indent="-457200">
              <a:buFont typeface="Arial" panose="020B0604020202020204" pitchFamily="34" charset="0"/>
              <a:buChar char="•"/>
            </a:pPr>
            <a:r>
              <a:rPr lang="es-ES" sz="2800" dirty="0"/>
              <a:t>Se podrá desarrollar Apps iOS y Android desde VS sin límites de tamaño.</a:t>
            </a:r>
          </a:p>
          <a:p>
            <a:pPr marL="457200" indent="-457200">
              <a:buFont typeface="Arial" panose="020B0604020202020204" pitchFamily="34" charset="0"/>
              <a:buChar char="•"/>
            </a:pPr>
            <a:endParaRPr lang="es-ES" sz="2800" dirty="0"/>
          </a:p>
          <a:p>
            <a:pPr marL="457200" indent="-457200">
              <a:buFont typeface="Arial" panose="020B0604020202020204" pitchFamily="34" charset="0"/>
              <a:buChar char="•"/>
            </a:pPr>
            <a:r>
              <a:rPr lang="es-ES" sz="2800" dirty="0"/>
              <a:t>En OSX, Xamarin Studio se incluye como beneficio de la subscripción a VS. </a:t>
            </a:r>
          </a:p>
          <a:p>
            <a:pPr marL="457200" indent="-457200">
              <a:buFont typeface="Arial" panose="020B0604020202020204" pitchFamily="34" charset="0"/>
              <a:buChar char="•"/>
            </a:pPr>
            <a:endParaRPr lang="es-ES" sz="2800" dirty="0"/>
          </a:p>
          <a:p>
            <a:pPr marL="457200" indent="-457200">
              <a:buFont typeface="Arial" panose="020B0604020202020204" pitchFamily="34" charset="0"/>
              <a:buChar char="•"/>
            </a:pPr>
            <a:r>
              <a:rPr lang="es-ES" sz="2800" dirty="0"/>
              <a:t>Hay versión gratuita de Xamarin Studio denominada </a:t>
            </a:r>
            <a:r>
              <a:rPr lang="es-ES" sz="2800" dirty="0" err="1"/>
              <a:t>Community</a:t>
            </a:r>
            <a:r>
              <a:rPr lang="es-ES" sz="2800" dirty="0"/>
              <a:t>.</a:t>
            </a:r>
          </a:p>
        </p:txBody>
      </p:sp>
      <p:pic>
        <p:nvPicPr>
          <p:cNvPr id="1028" name="Picture 4" descr="http://files.softicons.com/download/business-icons/free-e-commerce-icons-by-design-bolts/png/256x256/Free-Badge-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363" y="189365"/>
            <a:ext cx="1099956" cy="1099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47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2000"/>
                                        <p:tgtEl>
                                          <p:spTgt spid="1028"/>
                                        </p:tgtEl>
                                      </p:cBhvr>
                                    </p:animEffect>
                                    <p:anim calcmode="lin" valueType="num">
                                      <p:cBhvr>
                                        <p:cTn id="8" dur="2000" fill="hold"/>
                                        <p:tgtEl>
                                          <p:spTgt spid="1028"/>
                                        </p:tgtEl>
                                        <p:attrNameLst>
                                          <p:attrName>ppt_w</p:attrName>
                                        </p:attrNameLst>
                                      </p:cBhvr>
                                      <p:tavLst>
                                        <p:tav tm="0" fmla="#ppt_w*sin(2.5*pi*$)">
                                          <p:val>
                                            <p:fltVal val="0"/>
                                          </p:val>
                                        </p:tav>
                                        <p:tav tm="100000">
                                          <p:val>
                                            <p:fltVal val="1"/>
                                          </p:val>
                                        </p:tav>
                                      </p:tavLst>
                                    </p:anim>
                                    <p:anim calcmode="lin" valueType="num">
                                      <p:cBhvr>
                                        <p:cTn id="9" dur="2000" fill="hold"/>
                                        <p:tgtEl>
                                          <p:spTgt spid="102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69241" y="289957"/>
            <a:ext cx="11655840" cy="899537"/>
          </a:xfrm>
        </p:spPr>
        <p:txBody>
          <a:bodyPr/>
          <a:lstStyle/>
          <a:p>
            <a:r>
              <a:rPr lang="es-ES" sz="4400" dirty="0">
                <a:solidFill>
                  <a:srgbClr val="00BCF2"/>
                </a:solidFill>
              </a:rPr>
              <a:t>Xamarin </a:t>
            </a:r>
            <a:r>
              <a:rPr lang="es-ES" sz="4400" dirty="0" err="1">
                <a:solidFill>
                  <a:srgbClr val="00BCF2"/>
                </a:solidFill>
              </a:rPr>
              <a:t>for</a:t>
            </a:r>
            <a:r>
              <a:rPr lang="es-ES" sz="4400" dirty="0">
                <a:solidFill>
                  <a:srgbClr val="00BCF2"/>
                </a:solidFill>
              </a:rPr>
              <a:t> </a:t>
            </a:r>
            <a:r>
              <a:rPr lang="es-ES" sz="4400" dirty="0" err="1">
                <a:solidFill>
                  <a:srgbClr val="00BCF2"/>
                </a:solidFill>
              </a:rPr>
              <a:t>everyone</a:t>
            </a:r>
            <a:endParaRPr lang="es-ES" sz="4400" dirty="0">
              <a:solidFill>
                <a:srgbClr val="00BCF2"/>
              </a:solidFill>
            </a:endParaRPr>
          </a:p>
        </p:txBody>
      </p:sp>
      <p:pic>
        <p:nvPicPr>
          <p:cNvPr id="2" name="Picture 1"/>
          <p:cNvPicPr>
            <a:picLocks noChangeAspect="1"/>
          </p:cNvPicPr>
          <p:nvPr/>
        </p:nvPicPr>
        <p:blipFill>
          <a:blip r:embed="rId3"/>
          <a:stretch>
            <a:fillRect/>
          </a:stretch>
        </p:blipFill>
        <p:spPr>
          <a:xfrm>
            <a:off x="2034748" y="1628774"/>
            <a:ext cx="8124825" cy="4306157"/>
          </a:xfrm>
          <a:prstGeom prst="rect">
            <a:avLst/>
          </a:prstGeom>
        </p:spPr>
      </p:pic>
    </p:spTree>
    <p:extLst>
      <p:ext uri="{BB962C8B-B14F-4D97-AF65-F5344CB8AC3E}">
        <p14:creationId xmlns:p14="http://schemas.microsoft.com/office/powerpoint/2010/main" val="37984564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p:nvPr/>
        </p:nvSpPr>
        <p:spPr>
          <a:xfrm>
            <a:off x="443706" y="1189176"/>
            <a:ext cx="7043737" cy="2062103"/>
          </a:xfrm>
          <a:prstGeom prst="rect">
            <a:avLst/>
          </a:prstGeom>
        </p:spPr>
        <p:txBody>
          <a:bodyPr wrap="square">
            <a:spAutoFit/>
          </a:bodyPr>
          <a:lstStyle/>
          <a:p>
            <a:pPr marL="342900" indent="-342900">
              <a:buFont typeface="Arial" panose="020B0604020202020204" pitchFamily="34" charset="0"/>
              <a:buChar char="•"/>
            </a:pPr>
            <a:r>
              <a:rPr lang="en-US" sz="3200" dirty="0">
                <a:solidFill>
                  <a:srgbClr val="595959"/>
                </a:solidFill>
                <a:latin typeface="Segoe UI (Body)"/>
                <a:cs typeface="Helvetica Light"/>
              </a:rPr>
              <a:t>Mono </a:t>
            </a:r>
            <a:r>
              <a:rPr lang="en-US" sz="3200" dirty="0" err="1">
                <a:solidFill>
                  <a:srgbClr val="595959"/>
                </a:solidFill>
                <a:latin typeface="Segoe UI (Body)"/>
                <a:cs typeface="Helvetica Light"/>
              </a:rPr>
              <a:t>bajo</a:t>
            </a:r>
            <a:r>
              <a:rPr lang="en-US" sz="3200" dirty="0">
                <a:solidFill>
                  <a:srgbClr val="595959"/>
                </a:solidFill>
                <a:latin typeface="Segoe UI (Body)"/>
                <a:cs typeface="Helvetica Light"/>
              </a:rPr>
              <a:t> </a:t>
            </a:r>
            <a:r>
              <a:rPr lang="en-US" sz="3200" dirty="0" err="1">
                <a:solidFill>
                  <a:srgbClr val="595959"/>
                </a:solidFill>
                <a:latin typeface="Segoe UI (Body)"/>
                <a:cs typeface="Helvetica Light"/>
              </a:rPr>
              <a:t>licencia</a:t>
            </a:r>
            <a:r>
              <a:rPr lang="en-US" sz="3200" dirty="0">
                <a:solidFill>
                  <a:srgbClr val="595959"/>
                </a:solidFill>
                <a:latin typeface="Segoe UI (Body)"/>
                <a:cs typeface="Helvetica Light"/>
              </a:rPr>
              <a:t> MIT.</a:t>
            </a:r>
          </a:p>
          <a:p>
            <a:endParaRPr lang="en-US" sz="3200" dirty="0">
              <a:solidFill>
                <a:srgbClr val="595959"/>
              </a:solidFill>
              <a:latin typeface="Segoe UI (Body)"/>
              <a:cs typeface="Helvetica Light"/>
            </a:endParaRPr>
          </a:p>
          <a:p>
            <a:pPr marL="342900" indent="-342900">
              <a:buFont typeface="Arial" panose="020B0604020202020204" pitchFamily="34" charset="0"/>
              <a:buChar char="•"/>
            </a:pPr>
            <a:r>
              <a:rPr lang="en-US" sz="3200" dirty="0">
                <a:solidFill>
                  <a:srgbClr val="595959"/>
                </a:solidFill>
                <a:latin typeface="Segoe UI (Body)"/>
                <a:cs typeface="Helvetica Light"/>
              </a:rPr>
              <a:t>Xamarin Core, </a:t>
            </a:r>
            <a:r>
              <a:rPr lang="en-US" sz="3200" dirty="0" err="1">
                <a:solidFill>
                  <a:srgbClr val="595959"/>
                </a:solidFill>
                <a:latin typeface="Segoe UI (Body)"/>
                <a:cs typeface="Helvetica Light"/>
              </a:rPr>
              <a:t>Xamarin.Forms</a:t>
            </a:r>
            <a:r>
              <a:rPr lang="en-US" sz="3200" dirty="0">
                <a:solidFill>
                  <a:srgbClr val="595959"/>
                </a:solidFill>
                <a:latin typeface="Segoe UI (Body)"/>
                <a:cs typeface="Helvetica Light"/>
              </a:rPr>
              <a:t> </a:t>
            </a:r>
            <a:r>
              <a:rPr lang="en-US" sz="3200" dirty="0" err="1">
                <a:solidFill>
                  <a:srgbClr val="595959"/>
                </a:solidFill>
                <a:latin typeface="Segoe UI (Body)"/>
                <a:cs typeface="Helvetica Light"/>
              </a:rPr>
              <a:t>pasan</a:t>
            </a:r>
            <a:r>
              <a:rPr lang="en-US" sz="3200" dirty="0">
                <a:solidFill>
                  <a:srgbClr val="595959"/>
                </a:solidFill>
                <a:latin typeface="Segoe UI (Body)"/>
                <a:cs typeface="Helvetica Light"/>
              </a:rPr>
              <a:t> a </a:t>
            </a:r>
            <a:r>
              <a:rPr lang="en-US" sz="3200" dirty="0" err="1">
                <a:solidFill>
                  <a:srgbClr val="595959"/>
                </a:solidFill>
                <a:latin typeface="Segoe UI (Body)"/>
                <a:cs typeface="Helvetica Light"/>
              </a:rPr>
              <a:t>ser</a:t>
            </a:r>
            <a:r>
              <a:rPr lang="en-US" sz="3200" dirty="0">
                <a:solidFill>
                  <a:srgbClr val="595959"/>
                </a:solidFill>
                <a:latin typeface="Segoe UI (Body)"/>
                <a:cs typeface="Helvetica Light"/>
              </a:rPr>
              <a:t> Open Source.</a:t>
            </a:r>
          </a:p>
        </p:txBody>
      </p:sp>
      <p:sp>
        <p:nvSpPr>
          <p:cNvPr id="10" name="Title 1"/>
          <p:cNvSpPr txBox="1">
            <a:spLocks/>
          </p:cNvSpPr>
          <p:nvPr/>
        </p:nvSpPr>
        <p:spPr>
          <a:xfrm>
            <a:off x="269240" y="2895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s-ES" dirty="0" err="1">
                <a:solidFill>
                  <a:srgbClr val="00BCF2"/>
                </a:solidFill>
              </a:rPr>
              <a:t>Love</a:t>
            </a:r>
            <a:r>
              <a:rPr lang="es-ES" dirty="0">
                <a:solidFill>
                  <a:srgbClr val="00BCF2"/>
                </a:solidFill>
              </a:rPr>
              <a:t> </a:t>
            </a:r>
            <a:r>
              <a:rPr lang="es-ES" b="1" dirty="0">
                <a:solidFill>
                  <a:srgbClr val="00BCF2"/>
                </a:solidFill>
              </a:rPr>
              <a:t>Open </a:t>
            </a:r>
            <a:r>
              <a:rPr lang="es-ES" b="1" dirty="0" err="1">
                <a:solidFill>
                  <a:srgbClr val="00BCF2"/>
                </a:solidFill>
              </a:rPr>
              <a:t>Source</a:t>
            </a:r>
            <a:endParaRPr lang="es-ES" b="1" dirty="0">
              <a:solidFill>
                <a:srgbClr val="00BCF2"/>
              </a:solidFill>
            </a:endParaRPr>
          </a:p>
        </p:txBody>
      </p:sp>
      <p:sp>
        <p:nvSpPr>
          <p:cNvPr id="2" name="AutoShape 4" descr="data:image/png;base64,iVBORw0KGgoAAAANSUhEUgAAAOEAAADhCAMAAAAJbSJIAAAA4VBMVEVoIXr////PGP1mHHhgCXNjE3ZZAG28ocRlGndeAHKce6bu5vCcdqd1NoXNutJgBXO9qcO2m76FT5PNAP12PoV4O4jRxNbg1eP48/mDS5Lz7PTYx9yQYJ2ym7r69/vo3OpuKn+vkLjGsMySZp6wkrmkgq7czuCDUpFvKYDxwv6+q8THs83b0d7fdf377v/XRf3hfP2nhrGXbaOeeKhyNoKRY56DRpL11P7TMP3ut/7onf7+9f/0yf775v7cXv7uuv5OAGXbYv7da/355//33v+rg7XqpP7VP/3YTv3lk/3rrP6QB1ALAAARCElEQVR4nO2deZ/aNhrHrUgyUswxEBiDYWxghiOBtB1mSNqm222726a77/8FreT7kGwDNsj7ye+PHh5j62tdjx5JjzTw/y7t1gmoXd8Im69vhM3XN8LqZNu2M122Fou3oVZPT8vd2rLtOt97FUJ7unw6TDSdUooQjgkhdknvdTarh65T08vrJjSm/VmPoSFMoCYTJBhRXR+tumb12VknoXG/mswxwlKyNCjuwdfjnTmuNBV1EdpG67FD8zJOlp0UD1ZTq7qU1EPoPA1YuTyVLhDBdNteVlVeayB0WiMdkTPpgqzElLa7lSSnasLx/QSjczMvKfachXl5iqolNBaj3oW5FxdE8Ni9tN2pktBpw4qyLxKmkwtrZHWE60daul84RYRuW5ekqyrC9USvhY8L9mj//LJaDeF6hiusfgKh+dmMVRAabVJb/gWCveHyVoR2v7xddokI3ZzVd1xM2J3Ta/BxYfpyRlG9kNCY9aruH3IZyelF9TLC5fwqBTQSpI/GFQmNA71mBnrC8xOz8QLCLr5yBnpi2XiSkXM2of2i34KPC5PpFQjNCboVIB9bLWon7G5vUkJDoWPpfuM8wr5+/SYmKdwp65s7h9A+Xq2Tl4v0SroAziA0hrctob4geqqJcN1RApAJv9RCONXqHSedItou0TOeSti9qh1aJHqsnHCpFCDrNQaFvcZphH3FAFldHBUhnkS4VKCXSAsPCxBPIewqCMgK6ia/uTmBsNu7NYxYaJaLWJ5wevZMS91CuS1qaUJzq04/mBZuV0BovaoLyPrFHK94WcKNKqaaWFRuhpckPNxwvFtGsLe+jLCvOCAbTI1kPrhShFPlAVlrs7mA0FK2n4gLPZ9POFC7lQmki1ubEoQLJY21rOBWWBWLCafNyEEm/HgWoTVSuatPqtc/h7DdgHY0ECSCclpEqOaISSYyOpnQ3jaho4gkMFALCBcNKqNcEGfKaT6hqeigV67sQCqfUPERhUg0PfOWS6ii56lIZJjyaeQRjjvNamY8oVSnmEf41LBmxhOESfdiDuG4gWWUKzXIyCF8bmQWMumJVeJyQqupgKlMlBM2NgtZVTTKEBpaExtST4lMlBKumpuFybGwjNCYNzcLk5koI1Tff5gnOLcKCRudhSwT74oIVZ1JKyu4LSKcNMc5I5Y+zSc0GmqwRYrW2ogJm2lzJ9Qb5xGOR81uZ7joXR7hWrg4FlI9kugToPCvVHQxI/cuKv976s7ThI95hG2R8wJ2YoaCJehNYkPPbljKUc7srMFvKLUw3TkDsefICS1hIU0Qgl22pp5OCFNGcqWEQXJEhPfC5yUJwSGTz4oRko2cUFhI04RGZhOzYoSa5sgIbbEDKkUIdunmSDVC3/8tIFyLnaRpQnBM3acaIRnICCXDigyhk5r8Vo1QI2MJoaS7zxCCftI8P5nQ4oSlYgucZ0WiqZhwLNkLkyVMOf0LCe/vEvrwwG94+BC7ZIpv/vB01uwCWogJZTOGAkInMQIpJDzovYTcm1Dsgt6X3Hze9AkciQllo3sBIejHv0YhobgXij/hlJtLiI6FhBvJ0FBEaA9iNytIOBUR2rLRvYgQOLFKqx6hm6IM4VrWbAkJ45PE6hG6y08yhC3Z4DdGaEezkHbk71CPEHbGAsK3ZQg/xfI8TIl6hBq1BITtORQHPkoQxpr10DmuIuFUPLZwuitEMy1qnHBAo91/drBoSkFCvr1N5hFeTtL7tBOE8U0OQdtUosdPKNtoV07IV2ZIZ2bsZWojbIKQxJeQveByhGMroV0GsXJCcsydAzZGiZckCaEWK6ee0+ZUyzvrSqicEA6tFOGXz+9/+UeU8sRu2CRhYtWxNwegIuHciBP+8vHNO1e//jOoZPEl+inCxBIydwGjgoQaMiPCz3+/e/fG07t3P/7kXRzHFkCnCbVeZOMY3PGhIiFdh4Q/h3we5Mfv3MtODmF8Se6OKkq4DAh/SPBxxL89xGgslSHU6C5K0AErScgGwZoYkCF+71XGcIFplpDX40AWVZIQrzzCn7KADPEH9013Qa+VJYzmBpiWqJDQvE/oIWMB10B4dAm/CPg44mf+JiPwngoINRSLFXPUi20aGpdgXqByQjJzCX8WZSEj/MN91SOWE0IUrZIzFbRLuc+UEX75XpyHb979i7+q1ZMTJsIaLBbqEcIhJ/y3OAsZ4V9uMaU5hPGtOPafqhL+JSX86BL6ramYMO7biIYbihEKugqf8FeeZmuYR6gh0R7cphC++cp7/WC+VELo+84bTZifhxrUstvhm0L47lfeF1idfEJRmBjFCItampz+0FNmi4OMEMGUrkQo7y1+5q+a5vYWXCQTX0RMuHodppRCrIvwy1cZoTvcfy7MQ40uShFmlZrIq4tQarX97tIMAwtNTpgppyUJ7doJPast3/IOfdp5hOmtOOoQzvJGT247ExreuYR8HKYkIX70R8AfBSPgr1/4X6L9ebmEmp4IgacOoT8CBvYfGS/GV8+LMRRZoALCZDlVhhA9hZ6o/6Q8UX94gLG9+PmEGo1HwFOGMPJEAfDL93Fv4n+9i8vYa2AnWhgiINRILLpIBb3FSzWE+5hHePz+9x+5S/jNj3//5GUgmCb2zczb4RE4HcHDyDA6IucYfgGyeZujFEX85rQ1cJ6wmfTqjz+/f//+l++C/22lpp+iE3CET4PR32NZTHCO0o+I3VwJYMqrn5J1uFkY3cpEJumZmRhfS5kQlxdIOrtmO4uhcvEDzxEf2KUJ7Wmr//KJVn4Sx23EHZyZPJxdcMiPchKuVHjOr36QVHaSRWYAXL2Eq01auXu60PzxcJxX8nbYEfWqlQqORCuGcpfjohW33FbVmBumWffWHHwAopV7OVue+C+WDzvZ6sXTpI8LNx9BXb/oVeKVe+Aofygr1i86quhEJ90S71yJBIe2fdHXFK++zNkfCztVbg8uJsR/XriLjtpCQnncJDIBZnXb9uSE87n3b9gxzUsMcJZeIWF6SJP4xVUIu8GsLKQXHRHiBW0XEH6SFf1rETqgmrAxst0I8h6xaYQESAglu4Iw1UfA1GmwLpPwU1IjA49E8/L+f7r/8u6KPYafbEj59oKI0L/k/g8rmNQEUPd+FCulhN8UHauI+d9Jz3uUBHAmI7RfRV8Qt829Cez93vSWC8FZf79f//nqM5LNfukjkqPTwt6VHh6wu7qHKBY/mh92+/3dQcMBIcSvh+5+vzzwc4fg1tzvbbBnr2ljDd7fB2lBw5f7/b4/I/4qkIPzhPBmyX53lJnRvaWMUOwEwqGniXeYdBN4D5feO9kHM2nwLdxYi/zKb/7iBcd32UH67LvkjMNvHiGEwboja4B5hxRogTVi2V5bSsIouubAfQsbFi2Da11ZjBLp7jzJcn2s6x2w/801M+gzAPcDXacvhh9YMU54cEO6slrr9MGO3dVZA8Or27gL7P6IXWnZoO0R4ilwnjVd/8RAWfVjZgwrpexd/Cg+Yo1dQtKxgPFCdH3AoFb8NfgR7Kag1dH1iRHze8WVt8PSknRCYUuDBwC8uPURk6639k1EyLLrmd9F2Nd0bVnaAlaHX4FoyEq8l4fzJ/dcSEKfgF/Ow5bGJ4SaCXbeTb02sLkXnhHatnvcFO7YYjMsWDspHONLTOuQEJos6d41SExengSEcGQHM3No4X5n9ns7WOyItwYI6mHwJGBCISF6Zu/1Pzr7DnxswFsRf0sSK6xCwyeIEikkNMVmTUDI8t8IB3f46GaimNDfLMz+yBto1IpFgGN3Rb0FwT3WLDrOVkiInWj2REMG37fEnhhMirF+fSno38KVk2I/jTgsRkDIsuQuTCl32DFjVUQYBnwjA/crsAoW23dKbZ+Qn3G84Hv0xo5n9aYIyWAcc46zwveA3Nf5n4c1OiJDky7zCCXWd0BId/HmFq95nBBhHlr+XT6hbo+jaRCNrr3RE9qEk49iQpYbsbYPr3hB4KUC5RJiO5fQEhbTkLAb36vOCAcywl6KMN6G0alLyDcMWHcvGyZDQngIZ9o9oF0JQhxGGZL4S2eiYhqW0lZ8Q9fW4ftq44QvMkIjPtzTDU7I56z6W4oJwUhCSDa2EZVSVu3uUDGhvi4gnIps04DQzyT/4tAeE7cxCZLBaoCYkOV9FCINbt2Whn3rqR9kA9tiQh4SKQoUS9fgLS4kJJHlIPN5i2zfgJC/MlziTu/cbgx+AuNg3Y3l2jRZQvZljNARy8bfnBC5DYeb0oGkHvJPFrbBeAPGXtOdS4i6hYRLQVsT9fjPwOh4PSNd+REKqOXtSYC8ERMT8u/f9Qx3d8+Nn4dd17zGrGP1CU3Q4VZBSMhLcpt6fSf7uLyGFBDCjl1IaAnM72j0xDLAODDLv9dpBZvXUB9Yn/iVHbhzez8BIWEm1nTChg+YtZ9dl5CHBVhp7hXL8Ea+6B4sKNV4DfStNu6c73fYKEV7ZDaaa8flE8YjfErnngQRhLml6V2FzMAEzv39/RjYL4F1swa2e6W/ASb2ym2KUMMTx13ubfIYOF6gHx5azXGvTNaenc1Xj6/vDd6ejH3LmxlrYLy+v2e/Xrq2BjmCtf9w/DZDGF9iLycURKCBnd1T0Bbqmy5/yroPgy8Be098O/30SF/vnvhvO3cPgUHGrng/JPpqygrQePpI6YeHuZv6Gb9i7UZ09cEzAdCBkTjMdIQPD77XGOM73jga3YkHAye7wDlPNh/SVmYvPuMunz/sZ5tTGBtuEncbJo5P4bhX2D+gv0MTRQ1ntGcT81Gs++NeUMxcm5r9I3wYnzp1p08TT4D+j9NJIelBMNyOSxGOrzCvUI+ScXZzduc1NrAgSiwkzCG0Gxq0LXXyY16k5PxpKFUFU0i58bwbGVsQpc58ziUUO0DUVuZEnfyo84+4+JGKKXPwUz6h07hMRJll9QWnP7Qa1p4mO/syhKBBp8xwCc5fKyJcN6qc4lmWoPAknecGdYpQFDmskNCeNKc9pUsBQPGJVmYmQKKqyraj5Qgb056SoTC6XZmT5dIBEhUVFR/yWIbQhk3oMqjoSLKShJkYkCoKCY+VK0sIdsqXU7yRHV5djlD5XhHOHVnSSxKCo9q2jaSVOYVQ7Y5fckDnSYTAeFUX0QtUeikhMOeq9hliW+Z0QrBW1IEqjHlwFqFsAcONJe0IzyAE04sWQ9YjJDvL+SxC0K1sK0JVQrNsRIdLCMF0qxYiOhQBnkoI1hWtY69G9FCc4lMJgTNXp1/UFyUSfDIhMAaKGHAQS8ZLlxIC61EJRKKJvDKVEPKVl7fG44sb5cb25YRgJzxJ55rqTUodOXA2ITBvu4cW0lxTtApCYDzesKTibbkqeBEhsPs320nbm5jF6buckO/LuEmbSk4ooRcSAnuVjfpdu3ojQfS0ugiZmTq8soeK0GeZT60eQpaN5JqNKhqemIGXE7LaOLjaoBHjp8KRRA2E3F18lVaV6IdSJyfVQAjshVY7I6Gb0wtoZYSs/19ptVZHxrcrTkWdhIyxDWtjhGjYPaMCVkzIhsYvei1lldD52fnHVR0hAOOnbdUmAMR0dmb9C1QlIWNcbmiFc40s+1anmKBCVUvI2lWz3anGWQUR2SzLDgJzVDUhk9XdiM/iOQWPWfWLi7PPVQ2ETNZyRs8vrhjp2+cLa1+kegiZ7O5qSHun+sghwRQ+9qUTumeoNkLAA2q1DhNMcbklR5CVTNqZPU8rqHtx1UnINXa6q8GrhnI5ORuZDx9b+7Msz3zVTejKdqYfVput7p6N0EOR+P/rem/02O+ua4BzdRXCQGNn2l3ePURaLqe1kQW6KuFN9I2w+fpG2Hx9I2y+/v8J/wciM2aMRwAVnAAAAABJRU5ErkJggg=="/>
          <p:cNvSpPr>
            <a:spLocks noChangeAspect="1" noChangeArrowheads="1"/>
          </p:cNvSpPr>
          <p:nvPr/>
        </p:nvSpPr>
        <p:spPr bwMode="auto">
          <a:xfrm>
            <a:off x="155575" y="-1828800"/>
            <a:ext cx="3810000" cy="3810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2054" name="Picture 6" descr="http://www.dotnetfoundation.org/Media/dotnet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1662" y="581025"/>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82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00BCF2"/>
                </a:solidFill>
              </a:rPr>
              <a:t>Xamarin Insights </a:t>
            </a:r>
          </a:p>
        </p:txBody>
      </p:sp>
      <p:sp>
        <p:nvSpPr>
          <p:cNvPr id="4" name="Text Placeholder 1"/>
          <p:cNvSpPr txBox="1">
            <a:spLocks/>
          </p:cNvSpPr>
          <p:nvPr/>
        </p:nvSpPr>
        <p:spPr>
          <a:xfrm>
            <a:off x="1" y="1557751"/>
            <a:ext cx="5611444" cy="4648200"/>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b="0" i="0" kern="1200">
                <a:solidFill>
                  <a:srgbClr val="3186C7"/>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3186C7"/>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3186C7"/>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solidFill>
                <a:schemeClr val="bg1">
                  <a:lumMod val="50000"/>
                </a:schemeClr>
              </a:solidFill>
              <a:latin typeface="Helvetica" panose="020B0604020202020204" pitchFamily="34" charset="0"/>
              <a:cs typeface="Helvetica" panose="020B0604020202020204" pitchFamily="34" charset="0"/>
            </a:endParaRPr>
          </a:p>
        </p:txBody>
      </p:sp>
      <p:sp>
        <p:nvSpPr>
          <p:cNvPr id="9" name="Text Placeholder 7"/>
          <p:cNvSpPr txBox="1">
            <a:spLocks/>
          </p:cNvSpPr>
          <p:nvPr/>
        </p:nvSpPr>
        <p:spPr>
          <a:xfrm>
            <a:off x="7494906" y="1989174"/>
            <a:ext cx="4021678" cy="3658942"/>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en-US" sz="2400" dirty="0" err="1">
                <a:solidFill>
                  <a:schemeClr val="bg1">
                    <a:lumMod val="50000"/>
                  </a:schemeClr>
                </a:solidFill>
                <a:latin typeface="+mn-lt"/>
                <a:cs typeface="Helvetica" panose="020B0604020202020204" pitchFamily="34" charset="0"/>
              </a:rPr>
              <a:t>Soporta</a:t>
            </a:r>
            <a:endParaRPr lang="en-US" sz="2400" dirty="0">
              <a:solidFill>
                <a:schemeClr val="bg1">
                  <a:lumMod val="50000"/>
                </a:schemeClr>
              </a:solidFill>
              <a:latin typeface="+mn-lt"/>
              <a:cs typeface="Helvetica" panose="020B0604020202020204" pitchFamily="34" charset="0"/>
            </a:endParaRPr>
          </a:p>
          <a:p>
            <a:pPr marL="0" indent="0">
              <a:lnSpc>
                <a:spcPct val="100000"/>
              </a:lnSpc>
              <a:buNone/>
            </a:pPr>
            <a:endParaRPr lang="en-US" sz="2400" dirty="0">
              <a:solidFill>
                <a:schemeClr val="bg1">
                  <a:lumMod val="50000"/>
                </a:schemeClr>
              </a:solidFill>
              <a:cs typeface="Helvetica" panose="020B0604020202020204" pitchFamily="34" charset="0"/>
            </a:endParaRPr>
          </a:p>
          <a:p>
            <a:pPr marL="0" indent="0">
              <a:lnSpc>
                <a:spcPct val="100000"/>
              </a:lnSpc>
              <a:buNone/>
            </a:pPr>
            <a:r>
              <a:rPr lang="en-US" sz="2400" dirty="0">
                <a:solidFill>
                  <a:srgbClr val="6FBD23"/>
                </a:solidFill>
              </a:rPr>
              <a:t>✓ </a:t>
            </a:r>
            <a:r>
              <a:rPr lang="en-US" sz="2400" dirty="0">
                <a:solidFill>
                  <a:schemeClr val="bg1">
                    <a:lumMod val="50000"/>
                  </a:schemeClr>
                </a:solidFill>
                <a:cs typeface="Helvetica" panose="020B0604020202020204" pitchFamily="34" charset="0"/>
              </a:rPr>
              <a:t>Xamarin.iOS</a:t>
            </a:r>
          </a:p>
          <a:p>
            <a:pPr marL="0" indent="0">
              <a:lnSpc>
                <a:spcPct val="100000"/>
              </a:lnSpc>
              <a:buNone/>
            </a:pPr>
            <a:r>
              <a:rPr lang="en-US" sz="2400" dirty="0">
                <a:solidFill>
                  <a:srgbClr val="6FBD23"/>
                </a:solidFill>
              </a:rPr>
              <a:t>✓ </a:t>
            </a:r>
            <a:r>
              <a:rPr lang="en-US" sz="2400" dirty="0">
                <a:solidFill>
                  <a:schemeClr val="bg1">
                    <a:lumMod val="50000"/>
                  </a:schemeClr>
                </a:solidFill>
                <a:cs typeface="Helvetica" panose="020B0604020202020204" pitchFamily="34" charset="0"/>
              </a:rPr>
              <a:t>Xamarin.Android</a:t>
            </a:r>
          </a:p>
          <a:p>
            <a:pPr marL="0" indent="0">
              <a:lnSpc>
                <a:spcPct val="100000"/>
              </a:lnSpc>
              <a:buNone/>
            </a:pPr>
            <a:r>
              <a:rPr lang="en-US" sz="2400" dirty="0">
                <a:solidFill>
                  <a:srgbClr val="6FBD23"/>
                </a:solidFill>
              </a:rPr>
              <a:t>✓ </a:t>
            </a:r>
            <a:r>
              <a:rPr lang="en-US" sz="2400" dirty="0">
                <a:solidFill>
                  <a:schemeClr val="bg1">
                    <a:lumMod val="50000"/>
                  </a:schemeClr>
                </a:solidFill>
                <a:cs typeface="Helvetica" panose="020B0604020202020204" pitchFamily="34" charset="0"/>
              </a:rPr>
              <a:t>Xamarin.Mac</a:t>
            </a:r>
          </a:p>
          <a:p>
            <a:pPr marL="0" indent="0">
              <a:lnSpc>
                <a:spcPct val="100000"/>
              </a:lnSpc>
              <a:buNone/>
            </a:pPr>
            <a:r>
              <a:rPr lang="en-US" sz="2400" dirty="0">
                <a:solidFill>
                  <a:srgbClr val="6FBD23"/>
                </a:solidFill>
              </a:rPr>
              <a:t>✓ </a:t>
            </a:r>
            <a:r>
              <a:rPr lang="en-US" sz="2400" dirty="0">
                <a:solidFill>
                  <a:schemeClr val="bg1">
                    <a:lumMod val="50000"/>
                  </a:schemeClr>
                </a:solidFill>
                <a:cs typeface="Helvetica" panose="020B0604020202020204" pitchFamily="34" charset="0"/>
              </a:rPr>
              <a:t>Windows Phone</a:t>
            </a:r>
          </a:p>
          <a:p>
            <a:pPr marL="0" indent="0">
              <a:lnSpc>
                <a:spcPct val="100000"/>
              </a:lnSpc>
              <a:buNone/>
            </a:pPr>
            <a:r>
              <a:rPr lang="en-US" sz="2400" dirty="0">
                <a:solidFill>
                  <a:srgbClr val="6FBD23"/>
                </a:solidFill>
              </a:rPr>
              <a:t>✓ </a:t>
            </a:r>
            <a:r>
              <a:rPr lang="en-US" sz="2400" dirty="0">
                <a:solidFill>
                  <a:schemeClr val="bg1">
                    <a:lumMod val="50000"/>
                  </a:schemeClr>
                </a:solidFill>
                <a:cs typeface="Helvetica" panose="020B0604020202020204" pitchFamily="34" charset="0"/>
              </a:rPr>
              <a:t>Windows Store</a:t>
            </a:r>
          </a:p>
          <a:p>
            <a:pPr marL="0" indent="0">
              <a:lnSpc>
                <a:spcPct val="100000"/>
              </a:lnSpc>
              <a:buNone/>
            </a:pPr>
            <a:r>
              <a:rPr lang="en-US" sz="2400" dirty="0">
                <a:solidFill>
                  <a:srgbClr val="6FBD23"/>
                </a:solidFill>
              </a:rPr>
              <a:t>✓ </a:t>
            </a:r>
            <a:r>
              <a:rPr lang="en-US" sz="2400" dirty="0">
                <a:solidFill>
                  <a:schemeClr val="bg1">
                    <a:lumMod val="50000"/>
                  </a:schemeClr>
                </a:solidFill>
                <a:cs typeface="Helvetica" panose="020B0604020202020204" pitchFamily="34" charset="0"/>
              </a:rPr>
              <a:t>Windows Desktop</a:t>
            </a: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9240" y="1557751"/>
            <a:ext cx="7151550" cy="4521234"/>
          </a:xfrm>
          <a:prstGeom prst="rect">
            <a:avLst/>
          </a:prstGeom>
        </p:spPr>
      </p:pic>
    </p:spTree>
    <p:extLst>
      <p:ext uri="{BB962C8B-B14F-4D97-AF65-F5344CB8AC3E}">
        <p14:creationId xmlns:p14="http://schemas.microsoft.com/office/powerpoint/2010/main" val="27697374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p:nvPr/>
        </p:nvSpPr>
        <p:spPr>
          <a:xfrm>
            <a:off x="443706" y="1189176"/>
            <a:ext cx="7043737" cy="2554545"/>
          </a:xfrm>
          <a:prstGeom prst="rect">
            <a:avLst/>
          </a:prstGeom>
        </p:spPr>
        <p:txBody>
          <a:bodyPr wrap="square">
            <a:spAutoFit/>
          </a:bodyPr>
          <a:lstStyle/>
          <a:p>
            <a:r>
              <a:rPr lang="en-US" sz="3200" dirty="0" err="1">
                <a:solidFill>
                  <a:srgbClr val="595959"/>
                </a:solidFill>
                <a:latin typeface="Segoe UI (Body)"/>
                <a:cs typeface="Helvetica Light"/>
              </a:rPr>
              <a:t>En</a:t>
            </a:r>
            <a:r>
              <a:rPr lang="en-US" sz="3200" dirty="0">
                <a:solidFill>
                  <a:srgbClr val="595959"/>
                </a:solidFill>
                <a:latin typeface="Segoe UI (Body)"/>
                <a:cs typeface="Helvetica Light"/>
              </a:rPr>
              <a:t> </a:t>
            </a:r>
            <a:r>
              <a:rPr lang="en-US" sz="3200" dirty="0" err="1">
                <a:solidFill>
                  <a:srgbClr val="595959"/>
                </a:solidFill>
                <a:latin typeface="Segoe UI (Body)"/>
                <a:cs typeface="Helvetica Light"/>
              </a:rPr>
              <a:t>los</a:t>
            </a:r>
            <a:r>
              <a:rPr lang="en-US" sz="3200" dirty="0">
                <a:solidFill>
                  <a:srgbClr val="595959"/>
                </a:solidFill>
                <a:latin typeface="Segoe UI (Body)"/>
                <a:cs typeface="Helvetica Light"/>
              </a:rPr>
              <a:t> </a:t>
            </a:r>
            <a:r>
              <a:rPr lang="en-US" sz="3200" dirty="0" err="1">
                <a:solidFill>
                  <a:srgbClr val="595959"/>
                </a:solidFill>
                <a:latin typeface="Segoe UI (Body)"/>
                <a:cs typeface="Helvetica Light"/>
              </a:rPr>
              <a:t>próximos</a:t>
            </a:r>
            <a:r>
              <a:rPr lang="en-US" sz="3200" dirty="0">
                <a:solidFill>
                  <a:srgbClr val="595959"/>
                </a:solidFill>
                <a:latin typeface="Segoe UI (Body)"/>
                <a:cs typeface="Helvetica Light"/>
              </a:rPr>
              <a:t> </a:t>
            </a:r>
            <a:r>
              <a:rPr lang="en-US" sz="3200" dirty="0" err="1">
                <a:solidFill>
                  <a:srgbClr val="595959"/>
                </a:solidFill>
                <a:latin typeface="Segoe UI (Body)"/>
                <a:cs typeface="Helvetica Light"/>
              </a:rPr>
              <a:t>meses</a:t>
            </a:r>
            <a:r>
              <a:rPr lang="en-US" sz="3200" dirty="0">
                <a:solidFill>
                  <a:srgbClr val="595959"/>
                </a:solidFill>
                <a:latin typeface="Segoe UI (Body)"/>
                <a:cs typeface="Helvetica Light"/>
              </a:rPr>
              <a:t>, Xamarin Insights se </a:t>
            </a:r>
            <a:r>
              <a:rPr lang="en-US" sz="3200" dirty="0" err="1">
                <a:solidFill>
                  <a:srgbClr val="595959"/>
                </a:solidFill>
                <a:latin typeface="Segoe UI (Body)"/>
                <a:cs typeface="Helvetica Light"/>
              </a:rPr>
              <a:t>unirá</a:t>
            </a:r>
            <a:r>
              <a:rPr lang="en-US" sz="3200" dirty="0">
                <a:solidFill>
                  <a:srgbClr val="595959"/>
                </a:solidFill>
                <a:latin typeface="Segoe UI (Body)"/>
                <a:cs typeface="Helvetica Light"/>
              </a:rPr>
              <a:t> a </a:t>
            </a:r>
            <a:r>
              <a:rPr lang="en-US" sz="3200" dirty="0" err="1">
                <a:solidFill>
                  <a:srgbClr val="595959"/>
                </a:solidFill>
                <a:latin typeface="Segoe UI (Body)"/>
                <a:cs typeface="Helvetica Light"/>
              </a:rPr>
              <a:t>HockeyApp</a:t>
            </a:r>
            <a:r>
              <a:rPr lang="en-US" sz="3200" dirty="0">
                <a:solidFill>
                  <a:srgbClr val="595959"/>
                </a:solidFill>
                <a:latin typeface="Segoe UI (Body)"/>
                <a:cs typeface="Helvetica Light"/>
              </a:rPr>
              <a:t> para </a:t>
            </a:r>
            <a:r>
              <a:rPr lang="en-US" sz="3200" dirty="0" err="1">
                <a:solidFill>
                  <a:srgbClr val="595959"/>
                </a:solidFill>
                <a:latin typeface="Segoe UI (Body)"/>
                <a:cs typeface="Helvetica Light"/>
              </a:rPr>
              <a:t>ofrecer</a:t>
            </a:r>
            <a:r>
              <a:rPr lang="en-US" sz="3200" dirty="0">
                <a:solidFill>
                  <a:srgbClr val="595959"/>
                </a:solidFill>
                <a:latin typeface="Segoe UI (Body)"/>
                <a:cs typeface="Helvetica Light"/>
              </a:rPr>
              <a:t> la major </a:t>
            </a:r>
            <a:r>
              <a:rPr lang="en-US" sz="3200" dirty="0" err="1">
                <a:solidFill>
                  <a:srgbClr val="595959"/>
                </a:solidFill>
                <a:latin typeface="Segoe UI (Body)"/>
                <a:cs typeface="Helvetica Light"/>
              </a:rPr>
              <a:t>opción</a:t>
            </a:r>
            <a:r>
              <a:rPr lang="en-US" sz="3200" dirty="0">
                <a:solidFill>
                  <a:srgbClr val="595959"/>
                </a:solidFill>
                <a:latin typeface="Segoe UI (Body)"/>
                <a:cs typeface="Helvetica Light"/>
              </a:rPr>
              <a:t> possible para la </a:t>
            </a:r>
            <a:r>
              <a:rPr lang="en-US" sz="3200" dirty="0" err="1">
                <a:solidFill>
                  <a:srgbClr val="595959"/>
                </a:solidFill>
                <a:latin typeface="Segoe UI (Body)"/>
                <a:cs typeface="Helvetica Light"/>
              </a:rPr>
              <a:t>gestión</a:t>
            </a:r>
            <a:r>
              <a:rPr lang="en-US" sz="3200" dirty="0">
                <a:solidFill>
                  <a:srgbClr val="595959"/>
                </a:solidFill>
                <a:latin typeface="Segoe UI (Body)"/>
                <a:cs typeface="Helvetica Light"/>
              </a:rPr>
              <a:t> de </a:t>
            </a:r>
            <a:r>
              <a:rPr lang="en-US" sz="3200" dirty="0" err="1">
                <a:solidFill>
                  <a:srgbClr val="595959"/>
                </a:solidFill>
                <a:latin typeface="Segoe UI (Body)"/>
                <a:cs typeface="Helvetica Light"/>
              </a:rPr>
              <a:t>analíticas</a:t>
            </a:r>
            <a:r>
              <a:rPr lang="en-US" sz="3200" dirty="0">
                <a:solidFill>
                  <a:srgbClr val="595959"/>
                </a:solidFill>
                <a:latin typeface="Segoe UI (Body)"/>
                <a:cs typeface="Helvetica Light"/>
              </a:rPr>
              <a:t>, </a:t>
            </a:r>
            <a:r>
              <a:rPr lang="en-US" sz="3200" dirty="0" err="1">
                <a:solidFill>
                  <a:srgbClr val="595959"/>
                </a:solidFill>
                <a:latin typeface="Segoe UI (Body)"/>
                <a:cs typeface="Helvetica Light"/>
              </a:rPr>
              <a:t>errores</a:t>
            </a:r>
            <a:r>
              <a:rPr lang="en-US" sz="3200" dirty="0">
                <a:solidFill>
                  <a:srgbClr val="595959"/>
                </a:solidFill>
                <a:latin typeface="Segoe UI (Body)"/>
                <a:cs typeface="Helvetica Light"/>
              </a:rPr>
              <a:t> y betas.</a:t>
            </a:r>
          </a:p>
        </p:txBody>
      </p:sp>
      <p:sp>
        <p:nvSpPr>
          <p:cNvPr id="10" name="Title 1"/>
          <p:cNvSpPr txBox="1">
            <a:spLocks/>
          </p:cNvSpPr>
          <p:nvPr/>
        </p:nvSpPr>
        <p:spPr>
          <a:xfrm>
            <a:off x="269240" y="2895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s-ES" dirty="0">
                <a:solidFill>
                  <a:srgbClr val="00BCF2"/>
                </a:solidFill>
              </a:rPr>
              <a:t>Xamarin </a:t>
            </a:r>
            <a:r>
              <a:rPr lang="es-ES" dirty="0" err="1">
                <a:solidFill>
                  <a:srgbClr val="00BCF2"/>
                </a:solidFill>
              </a:rPr>
              <a:t>Insights</a:t>
            </a:r>
            <a:r>
              <a:rPr lang="es-ES" dirty="0">
                <a:solidFill>
                  <a:srgbClr val="00BCF2"/>
                </a:solidFill>
              </a:rPr>
              <a:t> -&gt; </a:t>
            </a:r>
            <a:r>
              <a:rPr lang="es-ES" b="1" dirty="0" err="1">
                <a:solidFill>
                  <a:srgbClr val="00BCF2"/>
                </a:solidFill>
              </a:rPr>
              <a:t>HockeyApp</a:t>
            </a:r>
            <a:endParaRPr lang="es-ES" b="1" dirty="0">
              <a:solidFill>
                <a:srgbClr val="00BCF2"/>
              </a:solidFill>
            </a:endParaRPr>
          </a:p>
        </p:txBody>
      </p:sp>
      <p:sp>
        <p:nvSpPr>
          <p:cNvPr id="2" name="AutoShape 4" descr="data:image/png;base64,iVBORw0KGgoAAAANSUhEUgAAAOEAAADhCAMAAAAJbSJIAAAA4VBMVEVoIXr////PGP1mHHhgCXNjE3ZZAG28ocRlGndeAHKce6bu5vCcdqd1NoXNutJgBXO9qcO2m76FT5PNAP12PoV4O4jRxNbg1eP48/mDS5Lz7PTYx9yQYJ2ym7r69/vo3OpuKn+vkLjGsMySZp6wkrmkgq7czuCDUpFvKYDxwv6+q8THs83b0d7fdf377v/XRf3hfP2nhrGXbaOeeKhyNoKRY56DRpL11P7TMP3ut/7onf7+9f/0yf775v7cXv7uuv5OAGXbYv7da/355//33v+rg7XqpP7VP/3YTv3lk/3rrP6QB1ALAAARCElEQVR4nO2deZ/aNhrHrUgyUswxEBiDYWxghiOBtB1mSNqm222726a77/8FreT7kGwDNsj7ye+PHh5j62tdjx5JjzTw/y7t1gmoXd8Im69vhM3XN8LqZNu2M122Fou3oVZPT8vd2rLtOt97FUJ7unw6TDSdUooQjgkhdknvdTarh65T08vrJjSm/VmPoSFMoCYTJBhRXR+tumb12VknoXG/mswxwlKyNCjuwdfjnTmuNBV1EdpG67FD8zJOlp0UD1ZTq7qU1EPoPA1YuTyVLhDBdNteVlVeayB0WiMdkTPpgqzElLa7lSSnasLx/QSjczMvKfachXl5iqolNBaj3oW5FxdE8Ni9tN2pktBpw4qyLxKmkwtrZHWE60daul84RYRuW5ekqyrC9USvhY8L9mj//LJaDeF6hiusfgKh+dmMVRAabVJb/gWCveHyVoR2v7xddokI3ZzVd1xM2J3Ta/BxYfpyRlG9kNCY9aruH3IZyelF9TLC5fwqBTQSpI/GFQmNA71mBnrC8xOz8QLCLr5yBnpi2XiSkXM2of2i34KPC5PpFQjNCboVIB9bLWon7G5vUkJDoWPpfuM8wr5+/SYmKdwp65s7h9A+Xq2Tl4v0SroAziA0hrctob4geqqJcN1RApAJv9RCONXqHSedItou0TOeSti9qh1aJHqsnHCpFCDrNQaFvcZphH3FAFldHBUhnkS4VKCXSAsPCxBPIewqCMgK6ia/uTmBsNu7NYxYaJaLWJ5wevZMS91CuS1qaUJzq04/mBZuV0BovaoLyPrFHK94WcKNKqaaWFRuhpckPNxwvFtGsLe+jLCvOCAbTI1kPrhShFPlAVlrs7mA0FK2n4gLPZ9POFC7lQmki1ubEoQLJY21rOBWWBWLCafNyEEm/HgWoTVSuatPqtc/h7DdgHY0ECSCclpEqOaISSYyOpnQ3jaho4gkMFALCBcNKqNcEGfKaT6hqeigV67sQCqfUPERhUg0PfOWS6ii56lIZJjyaeQRjjvNamY8oVSnmEf41LBmxhOESfdiDuG4gWWUKzXIyCF8bmQWMumJVeJyQqupgKlMlBM2NgtZVTTKEBpaExtST4lMlBKumpuFybGwjNCYNzcLk5koI1Tff5gnOLcKCRudhSwT74oIVZ1JKyu4LSKcNMc5I5Y+zSc0GmqwRYrW2ogJm2lzJ9Qb5xGOR81uZ7joXR7hWrg4FlI9kugToPCvVHQxI/cuKv976s7ThI95hG2R8wJ2YoaCJehNYkPPbljKUc7srMFvKLUw3TkDsefICS1hIU0Qgl22pp5OCFNGcqWEQXJEhPfC5yUJwSGTz4oRko2cUFhI04RGZhOzYoSa5sgIbbEDKkUIdunmSDVC3/8tIFyLnaRpQnBM3acaIRnICCXDigyhk5r8Vo1QI2MJoaS7zxCCftI8P5nQ4oSlYgucZ0WiqZhwLNkLkyVMOf0LCe/vEvrwwG94+BC7ZIpv/vB01uwCWogJZTOGAkInMQIpJDzovYTcm1Dsgt6X3Hze9AkciQllo3sBIejHv0YhobgXij/hlJtLiI6FhBvJ0FBEaA9iNytIOBUR2rLRvYgQOLFKqx6hm6IM4VrWbAkJ45PE6hG6y08yhC3Z4DdGaEezkHbk71CPEHbGAsK3ZQg/xfI8TIl6hBq1BITtORQHPkoQxpr10DmuIuFUPLZwuitEMy1qnHBAo91/drBoSkFCvr1N5hFeTtL7tBOE8U0OQdtUosdPKNtoV07IV2ZIZ2bsZWojbIKQxJeQveByhGMroV0GsXJCcsydAzZGiZckCaEWK6ee0+ZUyzvrSqicEA6tFOGXz+9/+UeU8sRu2CRhYtWxNwegIuHciBP+8vHNO1e//jOoZPEl+inCxBIydwGjgoQaMiPCz3+/e/fG07t3P/7kXRzHFkCnCbVeZOMY3PGhIiFdh4Q/h3we5Mfv3MtODmF8Se6OKkq4DAh/SPBxxL89xGgslSHU6C5K0AErScgGwZoYkCF+71XGcIFplpDX40AWVZIQrzzCn7KADPEH9013Qa+VJYzmBpiWqJDQvE/oIWMB10B4dAm/CPg44mf+JiPwngoINRSLFXPUi20aGpdgXqByQjJzCX8WZSEj/MN91SOWE0IUrZIzFbRLuc+UEX75XpyHb979i7+q1ZMTJsIaLBbqEcIhJ/y3OAsZ4V9uMaU5hPGtOPafqhL+JSX86BL6ramYMO7biIYbihEKugqf8FeeZmuYR6gh0R7cphC++cp7/WC+VELo+84bTZifhxrUstvhm0L47lfeF1idfEJRmBjFCItampz+0FNmi4OMEMGUrkQo7y1+5q+a5vYWXCQTX0RMuHodppRCrIvwy1cZoTvcfy7MQ40uShFmlZrIq4tQarX97tIMAwtNTpgppyUJ7doJPast3/IOfdp5hOmtOOoQzvJGT247ExreuYR8HKYkIX70R8AfBSPgr1/4X6L9ebmEmp4IgacOoT8CBvYfGS/GV8+LMRRZoALCZDlVhhA9hZ6o/6Q8UX94gLG9+PmEGo1HwFOGMPJEAfDL93Fv4n+9i8vYa2AnWhgiINRILLpIBb3FSzWE+5hHePz+9x+5S/jNj3//5GUgmCb2zczb4RE4HcHDyDA6IucYfgGyeZujFEX85rQ1cJ6wmfTqjz+/f//+l++C/22lpp+iE3CET4PR32NZTHCO0o+I3VwJYMqrn5J1uFkY3cpEJumZmRhfS5kQlxdIOrtmO4uhcvEDzxEf2KUJ7Wmr//KJVn4Sx23EHZyZPJxdcMiPchKuVHjOr36QVHaSRWYAXL2Eq01auXu60PzxcJxX8nbYEfWqlQqORCuGcpfjohW33FbVmBumWffWHHwAopV7OVue+C+WDzvZ6sXTpI8LNx9BXb/oVeKVe+Aofygr1i86quhEJ90S71yJBIe2fdHXFK++zNkfCztVbg8uJsR/XriLjtpCQnncJDIBZnXb9uSE87n3b9gxzUsMcJZeIWF6SJP4xVUIu8GsLKQXHRHiBW0XEH6SFf1rETqgmrAxst0I8h6xaYQESAglu4Iw1UfA1GmwLpPwU1IjA49E8/L+f7r/8u6KPYafbEj59oKI0L/k/g8rmNQEUPd+FCulhN8UHauI+d9Jz3uUBHAmI7RfRV8Qt829Cez93vSWC8FZf79f//nqM5LNfukjkqPTwt6VHh6wu7qHKBY/mh92+/3dQcMBIcSvh+5+vzzwc4fg1tzvbbBnr2ljDd7fB2lBw5f7/b4/I/4qkIPzhPBmyX53lJnRvaWMUOwEwqGniXeYdBN4D5feO9kHM2nwLdxYi/zKb/7iBcd32UH67LvkjMNvHiGEwboja4B5hxRogTVi2V5bSsIouubAfQsbFi2Da11ZjBLp7jzJcn2s6x2w/801M+gzAPcDXacvhh9YMU54cEO6slrr9MGO3dVZA8Or27gL7P6IXWnZoO0R4ilwnjVd/8RAWfVjZgwrpexd/Cg+Yo1dQtKxgPFCdH3AoFb8NfgR7Kag1dH1iRHze8WVt8PSknRCYUuDBwC8uPURk6639k1EyLLrmd9F2Nd0bVnaAlaHX4FoyEq8l4fzJ/dcSEKfgF/Ow5bGJ4SaCXbeTb02sLkXnhHatnvcFO7YYjMsWDspHONLTOuQEJos6d41SExengSEcGQHM3No4X5n9ns7WOyItwYI6mHwJGBCISF6Zu/1Pzr7DnxswFsRf0sSK6xCwyeIEikkNMVmTUDI8t8IB3f46GaimNDfLMz+yBto1IpFgGN3Rb0FwT3WLDrOVkiInWj2REMG37fEnhhMirF+fSno38KVk2I/jTgsRkDIsuQuTCl32DFjVUQYBnwjA/crsAoW23dKbZ+Qn3G84Hv0xo5n9aYIyWAcc46zwveA3Nf5n4c1OiJDky7zCCXWd0BId/HmFq95nBBhHlr+XT6hbo+jaRCNrr3RE9qEk49iQpYbsbYPr3hB4KUC5RJiO5fQEhbTkLAb36vOCAcywl6KMN6G0alLyDcMWHcvGyZDQngIZ9o9oF0JQhxGGZL4S2eiYhqW0lZ8Q9fW4ftq44QvMkIjPtzTDU7I56z6W4oJwUhCSDa2EZVSVu3uUDGhvi4gnIps04DQzyT/4tAeE7cxCZLBaoCYkOV9FCINbt2Whn3rqR9kA9tiQh4SKQoUS9fgLS4kJJHlIPN5i2zfgJC/MlziTu/cbgx+AuNg3Y3l2jRZQvZljNARy8bfnBC5DYeb0oGkHvJPFrbBeAPGXtOdS4i6hYRLQVsT9fjPwOh4PSNd+REKqOXtSYC8ERMT8u/f9Qx3d8+Nn4dd17zGrGP1CU3Q4VZBSMhLcpt6fSf7uLyGFBDCjl1IaAnM72j0xDLAODDLv9dpBZvXUB9Yn/iVHbhzez8BIWEm1nTChg+YtZ9dl5CHBVhp7hXL8Ea+6B4sKNV4DfStNu6c73fYKEV7ZDaaa8flE8YjfErnngQRhLml6V2FzMAEzv39/RjYL4F1swa2e6W/ASb2ym2KUMMTx13ubfIYOF6gHx5azXGvTNaenc1Xj6/vDd6ejH3LmxlrYLy+v2e/Xrq2BjmCtf9w/DZDGF9iLycURKCBnd1T0Bbqmy5/yroPgy8Be098O/30SF/vnvhvO3cPgUHGrng/JPpqygrQePpI6YeHuZv6Gb9i7UZ09cEzAdCBkTjMdIQPD77XGOM73jga3YkHAye7wDlPNh/SVmYvPuMunz/sZ5tTGBtuEncbJo5P4bhX2D+gv0MTRQ1ntGcT81Gs++NeUMxcm5r9I3wYnzp1p08TT4D+j9NJIelBMNyOSxGOrzCvUI+ScXZzduc1NrAgSiwkzCG0Gxq0LXXyY16k5PxpKFUFU0i58bwbGVsQpc58ziUUO0DUVuZEnfyo84+4+JGKKXPwUz6h07hMRJll9QWnP7Qa1p4mO/syhKBBp8xwCc5fKyJcN6qc4lmWoPAknecGdYpQFDmskNCeNKc9pUsBQPGJVmYmQKKqyraj5Qgb056SoTC6XZmT5dIBEhUVFR/yWIbQhk3oMqjoSLKShJkYkCoKCY+VK0sIdsqXU7yRHV5djlD5XhHOHVnSSxKCo9q2jaSVOYVQ7Y5fckDnSYTAeFUX0QtUeikhMOeq9hliW+Z0QrBW1IEqjHlwFqFsAcONJe0IzyAE04sWQ9YjJDvL+SxC0K1sK0JVQrNsRIdLCMF0qxYiOhQBnkoI1hWtY69G9FCc4lMJgTNXp1/UFyUSfDIhMAaKGHAQS8ZLlxIC61EJRKKJvDKVEPKVl7fG44sb5cb25YRgJzxJ55rqTUodOXA2ITBvu4cW0lxTtApCYDzesKTibbkqeBEhsPs320nbm5jF6buckO/LuEmbSk4ooRcSAnuVjfpdu3ojQfS0ugiZmTq8soeK0GeZT60eQpaN5JqNKhqemIGXE7LaOLjaoBHjp8KRRA2E3F18lVaV6IdSJyfVQAjshVY7I6Gb0wtoZYSs/19ptVZHxrcrTkWdhIyxDWtjhGjYPaMCVkzIhsYvei1lldD52fnHVR0hAOOnbdUmAMR0dmb9C1QlIWNcbmiFc40s+1anmKBCVUvI2lWz3anGWQUR2SzLDgJzVDUhk9XdiM/iOQWPWfWLi7PPVQ2ETNZyRs8vrhjp2+cLa1+kegiZ7O5qSHun+sghwRQ+9qUTumeoNkLAA2q1DhNMcbklR5CVTNqZPU8rqHtx1UnINXa6q8GrhnI5ORuZDx9b+7Msz3zVTejKdqYfVput7p6N0EOR+P/rem/02O+ua4BzdRXCQGNn2l3ePURaLqe1kQW6KuFN9I2w+fpG2Hx9I2y+/v8J/wciM2aMRwAVnAAAAABJRU5ErkJggg=="/>
          <p:cNvSpPr>
            <a:spLocks noChangeAspect="1" noChangeArrowheads="1"/>
          </p:cNvSpPr>
          <p:nvPr/>
        </p:nvSpPr>
        <p:spPr bwMode="auto">
          <a:xfrm>
            <a:off x="155575" y="-1828800"/>
            <a:ext cx="3810000" cy="3810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3074" name="Picture 2" descr="https://www.cloudbees.com/sites/default/files/hockeyapp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2175" y="1189176"/>
            <a:ext cx="4359275" cy="224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727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69239" y="289511"/>
            <a:ext cx="12170853" cy="899665"/>
          </a:xfrm>
        </p:spPr>
        <p:txBody>
          <a:bodyPr>
            <a:noAutofit/>
          </a:bodyPr>
          <a:lstStyle/>
          <a:p>
            <a:r>
              <a:rPr lang="en-US" sz="3200" dirty="0">
                <a:solidFill>
                  <a:srgbClr val="00BCF2"/>
                </a:solidFill>
                <a:latin typeface="Segoe UI" charset="0"/>
                <a:ea typeface="Segoe UI" charset="0"/>
                <a:cs typeface="Segoe UI" charset="0"/>
              </a:rPr>
              <a:t>Xamarin Test Cloud: </a:t>
            </a:r>
            <a:r>
              <a:rPr lang="en-US" sz="3200" dirty="0" err="1">
                <a:solidFill>
                  <a:srgbClr val="00BCF2"/>
                </a:solidFill>
                <a:latin typeface="Segoe UI" charset="0"/>
                <a:ea typeface="Segoe UI" charset="0"/>
                <a:cs typeface="Segoe UI" charset="0"/>
              </a:rPr>
              <a:t>pruebas</a:t>
            </a:r>
            <a:r>
              <a:rPr lang="en-US" sz="3200" dirty="0">
                <a:solidFill>
                  <a:srgbClr val="00BCF2"/>
                </a:solidFill>
                <a:latin typeface="Segoe UI" charset="0"/>
                <a:ea typeface="Segoe UI" charset="0"/>
                <a:cs typeface="Segoe UI" charset="0"/>
              </a:rPr>
              <a:t> </a:t>
            </a:r>
            <a:r>
              <a:rPr lang="en-US" sz="3200" dirty="0" err="1">
                <a:solidFill>
                  <a:srgbClr val="00BCF2"/>
                </a:solidFill>
                <a:latin typeface="Segoe UI" charset="0"/>
                <a:ea typeface="Segoe UI" charset="0"/>
                <a:cs typeface="Segoe UI" charset="0"/>
              </a:rPr>
              <a:t>en</a:t>
            </a:r>
            <a:r>
              <a:rPr lang="en-US" sz="3200" dirty="0">
                <a:solidFill>
                  <a:srgbClr val="00BCF2"/>
                </a:solidFill>
                <a:latin typeface="Segoe UI" charset="0"/>
                <a:ea typeface="Segoe UI" charset="0"/>
                <a:cs typeface="Segoe UI" charset="0"/>
              </a:rPr>
              <a:t> </a:t>
            </a:r>
            <a:r>
              <a:rPr lang="en-US" sz="3200" dirty="0" err="1">
                <a:solidFill>
                  <a:srgbClr val="00BCF2"/>
                </a:solidFill>
                <a:latin typeface="Segoe UI" charset="0"/>
                <a:ea typeface="Segoe UI" charset="0"/>
                <a:cs typeface="Segoe UI" charset="0"/>
              </a:rPr>
              <a:t>cientos</a:t>
            </a:r>
            <a:r>
              <a:rPr lang="en-US" sz="3200" dirty="0">
                <a:solidFill>
                  <a:srgbClr val="00BCF2"/>
                </a:solidFill>
                <a:latin typeface="Segoe UI" charset="0"/>
                <a:ea typeface="Segoe UI" charset="0"/>
                <a:cs typeface="Segoe UI" charset="0"/>
              </a:rPr>
              <a:t> de </a:t>
            </a:r>
            <a:r>
              <a:rPr lang="en-US" sz="3200" dirty="0" err="1">
                <a:solidFill>
                  <a:srgbClr val="00BCF2"/>
                </a:solidFill>
                <a:latin typeface="Segoe UI" charset="0"/>
                <a:ea typeface="Segoe UI" charset="0"/>
                <a:cs typeface="Segoe UI" charset="0"/>
              </a:rPr>
              <a:t>dispositivos</a:t>
            </a:r>
            <a:endParaRPr lang="en-US" sz="3200" dirty="0">
              <a:solidFill>
                <a:srgbClr val="00BCF2"/>
              </a:solidFill>
            </a:endParaRPr>
          </a:p>
        </p:txBody>
      </p:sp>
      <p:sp>
        <p:nvSpPr>
          <p:cNvPr id="24" name="Rectangle 23"/>
          <p:cNvSpPr/>
          <p:nvPr/>
        </p:nvSpPr>
        <p:spPr>
          <a:xfrm>
            <a:off x="1" y="5872101"/>
            <a:ext cx="5628175" cy="86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94882" y="3147657"/>
            <a:ext cx="7327749" cy="4820473"/>
          </a:xfrm>
          <a:prstGeom prst="rect">
            <a:avLst/>
          </a:prstGeom>
        </p:spPr>
      </p:pic>
      <p:sp>
        <p:nvSpPr>
          <p:cNvPr id="5" name="Rectangle 2"/>
          <p:cNvSpPr/>
          <p:nvPr/>
        </p:nvSpPr>
        <p:spPr>
          <a:xfrm>
            <a:off x="443706" y="1189176"/>
            <a:ext cx="11150600" cy="1077218"/>
          </a:xfrm>
          <a:prstGeom prst="rect">
            <a:avLst/>
          </a:prstGeom>
        </p:spPr>
        <p:txBody>
          <a:bodyPr wrap="square">
            <a:spAutoFit/>
          </a:bodyPr>
          <a:lstStyle/>
          <a:p>
            <a:r>
              <a:rPr lang="en-US" sz="3200" dirty="0" err="1">
                <a:solidFill>
                  <a:srgbClr val="595959"/>
                </a:solidFill>
                <a:latin typeface="Segoe UI (Body)"/>
                <a:cs typeface="Helvetica Light"/>
              </a:rPr>
              <a:t>Continuará</a:t>
            </a:r>
            <a:r>
              <a:rPr lang="en-US" sz="3200" dirty="0">
                <a:solidFill>
                  <a:srgbClr val="595959"/>
                </a:solidFill>
                <a:latin typeface="Segoe UI (Body)"/>
                <a:cs typeface="Helvetica Light"/>
              </a:rPr>
              <a:t> </a:t>
            </a:r>
            <a:r>
              <a:rPr lang="en-US" sz="3200" dirty="0" err="1">
                <a:solidFill>
                  <a:srgbClr val="595959"/>
                </a:solidFill>
                <a:latin typeface="Segoe UI (Body)"/>
                <a:cs typeface="Helvetica Light"/>
              </a:rPr>
              <a:t>como</a:t>
            </a:r>
            <a:r>
              <a:rPr lang="en-US" sz="3200" dirty="0">
                <a:solidFill>
                  <a:srgbClr val="595959"/>
                </a:solidFill>
                <a:latin typeface="Segoe UI (Body)"/>
                <a:cs typeface="Helvetica Light"/>
              </a:rPr>
              <a:t> product </a:t>
            </a:r>
            <a:r>
              <a:rPr lang="en-US" sz="3200" dirty="0" err="1">
                <a:solidFill>
                  <a:srgbClr val="595959"/>
                </a:solidFill>
                <a:latin typeface="Segoe UI (Body)"/>
                <a:cs typeface="Helvetica Light"/>
              </a:rPr>
              <a:t>independiente</a:t>
            </a:r>
            <a:r>
              <a:rPr lang="en-US" sz="3200" dirty="0">
                <a:solidFill>
                  <a:srgbClr val="595959"/>
                </a:solidFill>
                <a:latin typeface="Segoe UI (Body)"/>
                <a:cs typeface="Helvetica Light"/>
              </a:rPr>
              <a:t> con un </a:t>
            </a:r>
            <a:r>
              <a:rPr lang="en-US" sz="3200" dirty="0" err="1">
                <a:solidFill>
                  <a:srgbClr val="595959"/>
                </a:solidFill>
                <a:latin typeface="Segoe UI (Body)"/>
                <a:cs typeface="Helvetica Light"/>
              </a:rPr>
              <a:t>fuerte</a:t>
            </a:r>
            <a:r>
              <a:rPr lang="en-US" sz="3200" dirty="0">
                <a:solidFill>
                  <a:srgbClr val="595959"/>
                </a:solidFill>
                <a:latin typeface="Segoe UI (Body)"/>
                <a:cs typeface="Helvetica Light"/>
              </a:rPr>
              <a:t> </a:t>
            </a:r>
            <a:r>
              <a:rPr lang="en-US" sz="3200" dirty="0" err="1">
                <a:solidFill>
                  <a:srgbClr val="595959"/>
                </a:solidFill>
                <a:latin typeface="Segoe UI (Body)"/>
                <a:cs typeface="Helvetica Light"/>
              </a:rPr>
              <a:t>apoyo</a:t>
            </a:r>
            <a:r>
              <a:rPr lang="en-US" sz="3200" dirty="0">
                <a:solidFill>
                  <a:srgbClr val="595959"/>
                </a:solidFill>
                <a:latin typeface="Segoe UI (Body)"/>
                <a:cs typeface="Helvetica Light"/>
              </a:rPr>
              <a:t> </a:t>
            </a:r>
            <a:r>
              <a:rPr lang="en-US" sz="3200" dirty="0" err="1">
                <a:solidFill>
                  <a:srgbClr val="595959"/>
                </a:solidFill>
                <a:latin typeface="Segoe UI (Body)"/>
                <a:cs typeface="Helvetica Light"/>
              </a:rPr>
              <a:t>en</a:t>
            </a:r>
            <a:r>
              <a:rPr lang="en-US" sz="3200" dirty="0">
                <a:solidFill>
                  <a:srgbClr val="595959"/>
                </a:solidFill>
                <a:latin typeface="Segoe UI (Body)"/>
                <a:cs typeface="Helvetica Light"/>
              </a:rPr>
              <a:t> </a:t>
            </a:r>
            <a:r>
              <a:rPr lang="en-US" sz="3200" dirty="0" err="1">
                <a:solidFill>
                  <a:srgbClr val="595959"/>
                </a:solidFill>
                <a:latin typeface="Segoe UI (Body)"/>
                <a:cs typeface="Helvetica Light"/>
              </a:rPr>
              <a:t>mejora</a:t>
            </a:r>
            <a:r>
              <a:rPr lang="en-US" sz="3200" dirty="0">
                <a:solidFill>
                  <a:srgbClr val="595959"/>
                </a:solidFill>
                <a:latin typeface="Segoe UI (Body)"/>
                <a:cs typeface="Helvetica Light"/>
              </a:rPr>
              <a:t> e </a:t>
            </a:r>
            <a:r>
              <a:rPr lang="en-US" sz="3200" dirty="0" err="1">
                <a:solidFill>
                  <a:srgbClr val="595959"/>
                </a:solidFill>
                <a:latin typeface="Segoe UI (Body)"/>
                <a:cs typeface="Helvetica Light"/>
              </a:rPr>
              <a:t>investigación</a:t>
            </a:r>
            <a:r>
              <a:rPr lang="en-US" sz="3200" dirty="0">
                <a:solidFill>
                  <a:srgbClr val="595959"/>
                </a:solidFill>
                <a:latin typeface="Segoe UI (Body)"/>
                <a:cs typeface="Helvetica Light"/>
              </a:rPr>
              <a:t>.</a:t>
            </a:r>
          </a:p>
        </p:txBody>
      </p:sp>
    </p:spTree>
    <p:extLst>
      <p:ext uri="{BB962C8B-B14F-4D97-AF65-F5344CB8AC3E}">
        <p14:creationId xmlns:p14="http://schemas.microsoft.com/office/powerpoint/2010/main" val="23023482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XamarinUniversity_logo.pd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080764" y="1361955"/>
            <a:ext cx="8030472" cy="1123830"/>
          </a:xfrm>
          <a:prstGeom prst="rect">
            <a:avLst/>
          </a:prstGeom>
        </p:spPr>
      </p:pic>
      <p:sp>
        <p:nvSpPr>
          <p:cNvPr id="7" name="Title 1"/>
          <p:cNvSpPr txBox="1">
            <a:spLocks/>
          </p:cNvSpPr>
          <p:nvPr/>
        </p:nvSpPr>
        <p:spPr>
          <a:xfrm>
            <a:off x="1165664" y="4722019"/>
            <a:ext cx="10010077" cy="1472514"/>
          </a:xfrm>
          <a:prstGeom prst="rect">
            <a:avLst/>
          </a:prstGeom>
        </p:spPr>
        <p:txBody>
          <a:bodyPr vert="horz" wrap="square" lIns="143428" tIns="89642" rIns="143428" bIns="89642" rtlCol="0" anchor="t">
            <a:normAutofit fontScale="92500" lnSpcReduction="10000"/>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457200" indent="-457200">
              <a:buFont typeface="Arial" panose="020B0604020202020204" pitchFamily="34" charset="0"/>
              <a:buChar char="•"/>
            </a:pPr>
            <a:r>
              <a:rPr lang="en-US" sz="2549" spc="0" dirty="0">
                <a:solidFill>
                  <a:srgbClr val="FFFFFF"/>
                </a:solidFill>
              </a:rPr>
              <a:t>Se </a:t>
            </a:r>
            <a:r>
              <a:rPr lang="en-US" sz="2549" spc="0" dirty="0" err="1">
                <a:solidFill>
                  <a:srgbClr val="FFFFFF"/>
                </a:solidFill>
              </a:rPr>
              <a:t>han</a:t>
            </a:r>
            <a:r>
              <a:rPr lang="en-US" sz="2549" spc="0" dirty="0">
                <a:solidFill>
                  <a:srgbClr val="FFFFFF"/>
                </a:solidFill>
              </a:rPr>
              <a:t> </a:t>
            </a:r>
            <a:r>
              <a:rPr lang="en-US" sz="2549" spc="0" dirty="0" err="1">
                <a:solidFill>
                  <a:srgbClr val="FFFFFF"/>
                </a:solidFill>
              </a:rPr>
              <a:t>añadido</a:t>
            </a:r>
            <a:r>
              <a:rPr lang="en-US" sz="2549" spc="0" dirty="0">
                <a:solidFill>
                  <a:srgbClr val="FFFFFF"/>
                </a:solidFill>
              </a:rPr>
              <a:t> </a:t>
            </a:r>
            <a:r>
              <a:rPr lang="en-US" sz="2549" spc="0" dirty="0" err="1">
                <a:solidFill>
                  <a:srgbClr val="FFFFFF"/>
                </a:solidFill>
              </a:rPr>
              <a:t>sesiones</a:t>
            </a:r>
            <a:r>
              <a:rPr lang="en-US" sz="2549" spc="0" dirty="0">
                <a:solidFill>
                  <a:srgbClr val="FFFFFF"/>
                </a:solidFill>
              </a:rPr>
              <a:t> </a:t>
            </a:r>
            <a:r>
              <a:rPr lang="en-US" sz="2549" spc="0" dirty="0" err="1">
                <a:solidFill>
                  <a:srgbClr val="FFFFFF"/>
                </a:solidFill>
              </a:rPr>
              <a:t>pregrabadas</a:t>
            </a:r>
            <a:r>
              <a:rPr lang="en-US" sz="2549" spc="0" dirty="0">
                <a:solidFill>
                  <a:srgbClr val="FFFFFF"/>
                </a:solidFill>
              </a:rPr>
              <a:t> que </a:t>
            </a:r>
            <a:r>
              <a:rPr lang="en-US" sz="2549" spc="0" dirty="0" err="1">
                <a:solidFill>
                  <a:srgbClr val="FFFFFF"/>
                </a:solidFill>
              </a:rPr>
              <a:t>cuentan</a:t>
            </a:r>
            <a:r>
              <a:rPr lang="en-US" sz="2549" spc="0" dirty="0">
                <a:solidFill>
                  <a:srgbClr val="FFFFFF"/>
                </a:solidFill>
              </a:rPr>
              <a:t> para la </a:t>
            </a:r>
            <a:r>
              <a:rPr lang="en-US" sz="2549" spc="0" dirty="0" err="1">
                <a:solidFill>
                  <a:srgbClr val="FFFFFF"/>
                </a:solidFill>
              </a:rPr>
              <a:t>certificación</a:t>
            </a:r>
            <a:r>
              <a:rPr lang="en-US" sz="2549" spc="0" dirty="0">
                <a:solidFill>
                  <a:srgbClr val="FFFFFF"/>
                </a:solidFill>
              </a:rPr>
              <a:t>.</a:t>
            </a:r>
          </a:p>
          <a:p>
            <a:pPr marL="457200" indent="-457200">
              <a:buFont typeface="Arial" panose="020B0604020202020204" pitchFamily="34" charset="0"/>
              <a:buChar char="•"/>
            </a:pPr>
            <a:r>
              <a:rPr lang="en-US" sz="2549" spc="0" dirty="0">
                <a:solidFill>
                  <a:srgbClr val="FFFFFF"/>
                </a:solidFill>
              </a:rPr>
              <a:t>Se </a:t>
            </a:r>
            <a:r>
              <a:rPr lang="en-US" sz="2549" spc="0" dirty="0" err="1">
                <a:solidFill>
                  <a:srgbClr val="FFFFFF"/>
                </a:solidFill>
              </a:rPr>
              <a:t>mantiene</a:t>
            </a:r>
            <a:r>
              <a:rPr lang="en-US" sz="2549" spc="0" dirty="0">
                <a:solidFill>
                  <a:srgbClr val="FFFFFF"/>
                </a:solidFill>
              </a:rPr>
              <a:t> </a:t>
            </a:r>
            <a:r>
              <a:rPr lang="en-US" sz="2549" spc="0" dirty="0" err="1">
                <a:solidFill>
                  <a:srgbClr val="FFFFFF"/>
                </a:solidFill>
              </a:rPr>
              <a:t>formato</a:t>
            </a:r>
            <a:r>
              <a:rPr lang="en-US" sz="2549" spc="0" dirty="0">
                <a:solidFill>
                  <a:srgbClr val="FFFFFF"/>
                </a:solidFill>
              </a:rPr>
              <a:t>, </a:t>
            </a:r>
            <a:r>
              <a:rPr lang="en-US" sz="2549" spc="0" dirty="0" err="1">
                <a:solidFill>
                  <a:srgbClr val="FFFFFF"/>
                </a:solidFill>
              </a:rPr>
              <a:t>costes</a:t>
            </a:r>
            <a:r>
              <a:rPr lang="en-US" sz="2549" spc="0" dirty="0">
                <a:solidFill>
                  <a:srgbClr val="FFFFFF"/>
                </a:solidFill>
              </a:rPr>
              <a:t> y </a:t>
            </a:r>
            <a:r>
              <a:rPr lang="en-US" sz="2549" spc="0" dirty="0" err="1">
                <a:solidFill>
                  <a:srgbClr val="FFFFFF"/>
                </a:solidFill>
              </a:rPr>
              <a:t>certificación</a:t>
            </a:r>
            <a:r>
              <a:rPr lang="en-US" sz="2549" spc="0" dirty="0">
                <a:solidFill>
                  <a:srgbClr val="FFFFFF"/>
                </a:solidFill>
              </a:rPr>
              <a:t>.</a:t>
            </a:r>
          </a:p>
          <a:p>
            <a:pPr marL="457200" indent="-457200">
              <a:buFont typeface="Arial" panose="020B0604020202020204" pitchFamily="34" charset="0"/>
              <a:buChar char="•"/>
            </a:pPr>
            <a:r>
              <a:rPr lang="en-US" sz="2549" spc="0" dirty="0">
                <a:solidFill>
                  <a:srgbClr val="FFFFFF"/>
                </a:solidFill>
              </a:rPr>
              <a:t>Se </a:t>
            </a:r>
            <a:r>
              <a:rPr lang="en-US" sz="2549" spc="0" dirty="0" err="1">
                <a:solidFill>
                  <a:srgbClr val="FFFFFF"/>
                </a:solidFill>
              </a:rPr>
              <a:t>extenderá</a:t>
            </a:r>
            <a:r>
              <a:rPr lang="en-US" sz="2549" spc="0" dirty="0">
                <a:solidFill>
                  <a:srgbClr val="FFFFFF"/>
                </a:solidFill>
              </a:rPr>
              <a:t> con </a:t>
            </a:r>
            <a:r>
              <a:rPr lang="en-US" sz="2549" spc="0" dirty="0" err="1">
                <a:solidFill>
                  <a:srgbClr val="FFFFFF"/>
                </a:solidFill>
              </a:rPr>
              <a:t>más</a:t>
            </a:r>
            <a:r>
              <a:rPr lang="en-US" sz="2549" spc="0" dirty="0">
                <a:solidFill>
                  <a:srgbClr val="FFFFFF"/>
                </a:solidFill>
              </a:rPr>
              <a:t> </a:t>
            </a:r>
            <a:r>
              <a:rPr lang="en-US" sz="2549" spc="0" dirty="0" err="1">
                <a:solidFill>
                  <a:srgbClr val="FFFFFF"/>
                </a:solidFill>
              </a:rPr>
              <a:t>contenido</a:t>
            </a:r>
            <a:r>
              <a:rPr lang="en-US" sz="2549" spc="0" dirty="0">
                <a:solidFill>
                  <a:srgbClr val="FFFFFF"/>
                </a:solidFill>
              </a:rPr>
              <a:t> </a:t>
            </a:r>
            <a:r>
              <a:rPr lang="en-US" sz="2549" spc="0" dirty="0" err="1">
                <a:solidFill>
                  <a:srgbClr val="FFFFFF"/>
                </a:solidFill>
              </a:rPr>
              <a:t>relacionado</a:t>
            </a:r>
            <a:r>
              <a:rPr lang="en-US" sz="2549" spc="0" dirty="0">
                <a:solidFill>
                  <a:srgbClr val="FFFFFF"/>
                </a:solidFill>
              </a:rPr>
              <a:t> con </a:t>
            </a:r>
            <a:r>
              <a:rPr lang="en-US" sz="2549" spc="0" dirty="0" err="1">
                <a:solidFill>
                  <a:srgbClr val="FFFFFF"/>
                </a:solidFill>
              </a:rPr>
              <a:t>productos</a:t>
            </a:r>
            <a:r>
              <a:rPr lang="en-US" sz="2549" spc="0" dirty="0">
                <a:solidFill>
                  <a:srgbClr val="FFFFFF"/>
                </a:solidFill>
              </a:rPr>
              <a:t> Microsoft. </a:t>
            </a:r>
            <a:r>
              <a:rPr lang="en-US" sz="2549" spc="0" dirty="0" err="1">
                <a:solidFill>
                  <a:srgbClr val="FFFFFF"/>
                </a:solidFill>
              </a:rPr>
              <a:t>Probablemente</a:t>
            </a:r>
            <a:r>
              <a:rPr lang="en-US" sz="2549" spc="0" dirty="0">
                <a:solidFill>
                  <a:srgbClr val="FFFFFF"/>
                </a:solidFill>
              </a:rPr>
              <a:t> UWP, </a:t>
            </a:r>
            <a:r>
              <a:rPr lang="en-US" sz="2549" spc="0" dirty="0" err="1">
                <a:solidFill>
                  <a:srgbClr val="FFFFFF"/>
                </a:solidFill>
              </a:rPr>
              <a:t>HockeyApp</a:t>
            </a:r>
            <a:r>
              <a:rPr lang="en-US" sz="2549" spc="0" dirty="0">
                <a:solidFill>
                  <a:srgbClr val="FFFFFF"/>
                </a:solidFill>
              </a:rPr>
              <a:t> y Azure.</a:t>
            </a:r>
            <a:endParaRPr sz="2549" spc="0" dirty="0">
              <a:solidFill>
                <a:srgbClr val="FFFFFF"/>
              </a:solidFill>
            </a:endParaRPr>
          </a:p>
        </p:txBody>
      </p:sp>
      <p:grpSp>
        <p:nvGrpSpPr>
          <p:cNvPr id="3" name="Group 2"/>
          <p:cNvGrpSpPr/>
          <p:nvPr/>
        </p:nvGrpSpPr>
        <p:grpSpPr>
          <a:xfrm>
            <a:off x="1072286" y="3204893"/>
            <a:ext cx="10047428" cy="876907"/>
            <a:chOff x="846137" y="3881000"/>
            <a:chExt cx="10248900" cy="894491"/>
          </a:xfrm>
        </p:grpSpPr>
        <p:sp>
          <p:nvSpPr>
            <p:cNvPr id="10" name="TextBox 2"/>
            <p:cNvSpPr txBox="1">
              <a:spLocks noChangeArrowheads="1"/>
            </p:cNvSpPr>
            <p:nvPr/>
          </p:nvSpPr>
          <p:spPr bwMode="auto">
            <a:xfrm>
              <a:off x="846137" y="3881000"/>
              <a:ext cx="2826455" cy="8944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r>
                <a:rPr lang="en-US" sz="2549" dirty="0" err="1">
                  <a:solidFill>
                    <a:srgbClr val="FFFFFF"/>
                  </a:solidFill>
                  <a:latin typeface="Segoe UI"/>
                  <a:cs typeface="Helvetica"/>
                </a:rPr>
                <a:t>Formación</a:t>
              </a:r>
              <a:r>
                <a:rPr lang="en-US" sz="2549" dirty="0">
                  <a:solidFill>
                    <a:srgbClr val="FFFFFF"/>
                  </a:solidFill>
                  <a:latin typeface="Segoe UI"/>
                  <a:cs typeface="Helvetica"/>
                </a:rPr>
                <a:t> </a:t>
              </a:r>
              <a:r>
                <a:rPr lang="en-US" sz="2549" dirty="0" err="1">
                  <a:solidFill>
                    <a:srgbClr val="FFFFFF"/>
                  </a:solidFill>
                  <a:latin typeface="Segoe UI"/>
                  <a:cs typeface="Helvetica"/>
                </a:rPr>
                <a:t>en</a:t>
              </a:r>
              <a:r>
                <a:rPr lang="en-US" sz="2549" dirty="0">
                  <a:solidFill>
                    <a:srgbClr val="FFFFFF"/>
                  </a:solidFill>
                  <a:latin typeface="Segoe UI"/>
                  <a:cs typeface="Helvetica"/>
                </a:rPr>
                <a:t> </a:t>
              </a:r>
              <a:r>
                <a:rPr lang="en-US" sz="2549" dirty="0" err="1">
                  <a:solidFill>
                    <a:srgbClr val="FFFFFF"/>
                  </a:solidFill>
                  <a:latin typeface="Segoe UI"/>
                  <a:cs typeface="Helvetica"/>
                </a:rPr>
                <a:t>desarrollo</a:t>
              </a:r>
              <a:endParaRPr lang="en-US" sz="2549" dirty="0">
                <a:solidFill>
                  <a:srgbClr val="FFFFFF"/>
                </a:solidFill>
                <a:latin typeface="Segoe UI"/>
                <a:cs typeface="Helvetica"/>
              </a:endParaRPr>
            </a:p>
          </p:txBody>
        </p:sp>
        <p:sp>
          <p:nvSpPr>
            <p:cNvPr id="11" name="Rectangle 4"/>
            <p:cNvSpPr>
              <a:spLocks noChangeArrowheads="1"/>
            </p:cNvSpPr>
            <p:nvPr/>
          </p:nvSpPr>
          <p:spPr bwMode="auto">
            <a:xfrm>
              <a:off x="3932237" y="3881000"/>
              <a:ext cx="7162800" cy="8944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2549" dirty="0" err="1">
                  <a:solidFill>
                    <a:srgbClr val="FFFFFF"/>
                  </a:solidFill>
                  <a:latin typeface="Segoe UI Light"/>
                  <a:cs typeface="Helvetica Light"/>
                </a:rPr>
                <a:t>Sesiones</a:t>
              </a:r>
              <a:r>
                <a:rPr lang="en-US" sz="2549" dirty="0">
                  <a:solidFill>
                    <a:srgbClr val="FFFFFF"/>
                  </a:solidFill>
                  <a:latin typeface="Segoe UI Light"/>
                  <a:cs typeface="Helvetica Light"/>
                </a:rPr>
                <a:t> </a:t>
              </a:r>
              <a:r>
                <a:rPr lang="en-US" sz="2549" dirty="0" err="1">
                  <a:solidFill>
                    <a:srgbClr val="FFFFFF"/>
                  </a:solidFill>
                  <a:latin typeface="Segoe UI Light"/>
                  <a:cs typeface="Helvetica Light"/>
                </a:rPr>
                <a:t>en</a:t>
              </a:r>
              <a:r>
                <a:rPr lang="en-US" sz="2549" dirty="0">
                  <a:solidFill>
                    <a:srgbClr val="FFFFFF"/>
                  </a:solidFill>
                  <a:latin typeface="Segoe UI Light"/>
                  <a:cs typeface="Helvetica Light"/>
                </a:rPr>
                <a:t> </a:t>
              </a:r>
              <a:r>
                <a:rPr lang="en-US" sz="2549" dirty="0" err="1">
                  <a:solidFill>
                    <a:srgbClr val="FFFFFF"/>
                  </a:solidFill>
                  <a:latin typeface="Segoe UI Light"/>
                  <a:cs typeface="Helvetica Light"/>
                </a:rPr>
                <a:t>directo</a:t>
              </a:r>
              <a:r>
                <a:rPr lang="en-US" sz="2549" dirty="0">
                  <a:solidFill>
                    <a:srgbClr val="FFFFFF"/>
                  </a:solidFill>
                  <a:latin typeface="Segoe UI Light"/>
                  <a:cs typeface="Helvetica Light"/>
                </a:rPr>
                <a:t> con </a:t>
              </a:r>
              <a:r>
                <a:rPr lang="en-US" sz="2549" dirty="0" err="1">
                  <a:solidFill>
                    <a:srgbClr val="FFFFFF"/>
                  </a:solidFill>
                  <a:latin typeface="Segoe UI Light"/>
                  <a:cs typeface="Helvetica Light"/>
                </a:rPr>
                <a:t>profesores</a:t>
              </a:r>
              <a:r>
                <a:rPr lang="en-US" sz="2549" dirty="0">
                  <a:solidFill>
                    <a:srgbClr val="FFFFFF"/>
                  </a:solidFill>
                  <a:latin typeface="Segoe UI Light"/>
                  <a:cs typeface="Helvetica Light"/>
                </a:rPr>
                <a:t> y </a:t>
              </a:r>
              <a:r>
                <a:rPr lang="en-US" sz="2549" dirty="0" err="1">
                  <a:solidFill>
                    <a:srgbClr val="FFFFFF"/>
                  </a:solidFill>
                  <a:latin typeface="Segoe UI Light"/>
                  <a:cs typeface="Helvetica Light"/>
                </a:rPr>
                <a:t>expertos</a:t>
              </a:r>
              <a:r>
                <a:rPr lang="en-US" sz="2549" dirty="0">
                  <a:solidFill>
                    <a:srgbClr val="FFFFFF"/>
                  </a:solidFill>
                  <a:latin typeface="Segoe UI Light"/>
                  <a:cs typeface="Helvetica Light"/>
                </a:rPr>
                <a:t>, </a:t>
              </a:r>
              <a:r>
                <a:rPr lang="en-US" sz="2549" dirty="0" err="1">
                  <a:solidFill>
                    <a:srgbClr val="FFFFFF"/>
                  </a:solidFill>
                  <a:latin typeface="Segoe UI Light"/>
                  <a:cs typeface="Helvetica Light"/>
                </a:rPr>
                <a:t>en</a:t>
              </a:r>
              <a:r>
                <a:rPr lang="en-US" sz="2549" dirty="0">
                  <a:solidFill>
                    <a:srgbClr val="FFFFFF"/>
                  </a:solidFill>
                  <a:latin typeface="Segoe UI Light"/>
                  <a:cs typeface="Helvetica Light"/>
                </a:rPr>
                <a:t> </a:t>
              </a:r>
              <a:r>
                <a:rPr lang="en-US" sz="2549" dirty="0" err="1">
                  <a:solidFill>
                    <a:srgbClr val="FFFFFF"/>
                  </a:solidFill>
                  <a:latin typeface="Segoe UI Light"/>
                  <a:cs typeface="Helvetica Light"/>
                </a:rPr>
                <a:t>tu</a:t>
              </a:r>
              <a:r>
                <a:rPr lang="en-US" sz="2549" dirty="0">
                  <a:solidFill>
                    <a:srgbClr val="FFFFFF"/>
                  </a:solidFill>
                  <a:latin typeface="Segoe UI Light"/>
                  <a:cs typeface="Helvetica Light"/>
                </a:rPr>
                <a:t> zona, a </a:t>
              </a:r>
              <a:r>
                <a:rPr lang="en-US" sz="2549" dirty="0" err="1">
                  <a:solidFill>
                    <a:srgbClr val="FFFFFF"/>
                  </a:solidFill>
                  <a:latin typeface="Segoe UI Light"/>
                  <a:cs typeface="Helvetica Light"/>
                </a:rPr>
                <a:t>tu</a:t>
              </a:r>
              <a:r>
                <a:rPr lang="en-US" sz="2549" dirty="0">
                  <a:solidFill>
                    <a:srgbClr val="FFFFFF"/>
                  </a:solidFill>
                  <a:latin typeface="Segoe UI Light"/>
                  <a:cs typeface="Helvetica Light"/>
                </a:rPr>
                <a:t> </a:t>
              </a:r>
              <a:r>
                <a:rPr lang="en-US" sz="2549" dirty="0" err="1">
                  <a:solidFill>
                    <a:srgbClr val="FFFFFF"/>
                  </a:solidFill>
                  <a:latin typeface="Segoe UI Light"/>
                  <a:cs typeface="Helvetica Light"/>
                </a:rPr>
                <a:t>ritmo</a:t>
              </a:r>
              <a:r>
                <a:rPr lang="en-US" sz="2549" dirty="0">
                  <a:solidFill>
                    <a:srgbClr val="FFFFFF"/>
                  </a:solidFill>
                  <a:latin typeface="Segoe UI Light"/>
                  <a:cs typeface="Helvetica Light"/>
                </a:rPr>
                <a:t>.</a:t>
              </a:r>
            </a:p>
          </p:txBody>
        </p:sp>
      </p:grpSp>
    </p:spTree>
    <p:extLst>
      <p:ext uri="{BB962C8B-B14F-4D97-AF65-F5344CB8AC3E}">
        <p14:creationId xmlns:p14="http://schemas.microsoft.com/office/powerpoint/2010/main" val="568191934"/>
      </p:ext>
    </p:extLst>
  </p:cSld>
  <p:clrMapOvr>
    <a:masterClrMapping/>
  </p:clrMapOvr>
  <p:transition>
    <p:fade/>
  </p:transition>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2272</TotalTime>
  <Words>472</Words>
  <Application>Microsoft Office PowerPoint</Application>
  <PresentationFormat>Widescreen</PresentationFormat>
  <Paragraphs>50</Paragraphs>
  <Slides>11</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ＭＳ Ｐゴシック</vt:lpstr>
      <vt:lpstr>Arial</vt:lpstr>
      <vt:lpstr>Calibri</vt:lpstr>
      <vt:lpstr>Consolas</vt:lpstr>
      <vt:lpstr>Helvetica</vt:lpstr>
      <vt:lpstr>Helvetica Light</vt:lpstr>
      <vt:lpstr>Segoe UI</vt:lpstr>
      <vt:lpstr>Segoe UI (Body)</vt:lpstr>
      <vt:lpstr>Segoe UI Light</vt:lpstr>
      <vt:lpstr>XamarinTemplate</vt:lpstr>
      <vt:lpstr>PowerPoint Presentation</vt:lpstr>
      <vt:lpstr>Xamarin: Aplicaciones nativas multiplataforma</vt:lpstr>
      <vt:lpstr>PowerPoint Presentation</vt:lpstr>
      <vt:lpstr>Xamarin for everyone</vt:lpstr>
      <vt:lpstr>PowerPoint Presentation</vt:lpstr>
      <vt:lpstr>Xamarin Insights </vt:lpstr>
      <vt:lpstr>PowerPoint Presentation</vt:lpstr>
      <vt:lpstr>Xamarin Test Cloud: pruebas en cientos de dispositivos</vt:lpstr>
      <vt:lpstr>PowerPoint Presentation</vt:lpstr>
      <vt:lpstr>P &amp; 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Montemagno</dc:creator>
  <cp:lastModifiedBy>Javier Suárez Ruiz</cp:lastModifiedBy>
  <cp:revision>171</cp:revision>
  <dcterms:created xsi:type="dcterms:W3CDTF">2015-05-05T21:43:30Z</dcterms:created>
  <dcterms:modified xsi:type="dcterms:W3CDTF">2016-04-02T12:37:02Z</dcterms:modified>
</cp:coreProperties>
</file>