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380" r:id="rId2"/>
    <p:sldId id="459" r:id="rId3"/>
    <p:sldId id="395" r:id="rId4"/>
    <p:sldId id="396" r:id="rId5"/>
    <p:sldId id="436" r:id="rId6"/>
    <p:sldId id="397" r:id="rId7"/>
    <p:sldId id="437" r:id="rId8"/>
    <p:sldId id="449" r:id="rId9"/>
    <p:sldId id="450" r:id="rId10"/>
    <p:sldId id="451" r:id="rId11"/>
    <p:sldId id="452" r:id="rId12"/>
    <p:sldId id="453" r:id="rId13"/>
    <p:sldId id="457" r:id="rId14"/>
    <p:sldId id="460" r:id="rId15"/>
    <p:sldId id="458" r:id="rId16"/>
    <p:sldId id="461" r:id="rId17"/>
    <p:sldId id="455" r:id="rId18"/>
    <p:sldId id="454" r:id="rId19"/>
    <p:sldId id="456" r:id="rId20"/>
    <p:sldId id="434" r:id="rId21"/>
    <p:sldId id="3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3/29/2016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34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3/29/2016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881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8:22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23964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23228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http://developer.android.com/intl/es/guide/practices/screens_support.html</a:t>
            </a:r>
          </a:p>
        </p:txBody>
      </p:sp>
      <p:sp>
        <p:nvSpPr>
          <p:cNvPr id="4" name="Slide Number Placeholder 3"/>
          <p:cNvSpPr>
            <a:spLocks noGrp="1"/>
          </p:cNvSpPr>
          <p:nvPr>
            <p:ph type="sldNum" sz="quarter" idx="10"/>
          </p:nvPr>
        </p:nvSpPr>
        <p:spPr/>
        <p:txBody>
          <a:bodyPr/>
          <a:lstStyle/>
          <a:p>
            <a:fld id="{65097B6B-FF96-F443-AED4-FFB28983C4F8}" type="slidenum">
              <a:rPr lang="en-US" smtClean="0"/>
              <a:t>14</a:t>
            </a:fld>
            <a:endParaRPr lang="en-US"/>
          </a:p>
        </p:txBody>
      </p:sp>
    </p:spTree>
    <p:extLst>
      <p:ext uri="{BB962C8B-B14F-4D97-AF65-F5344CB8AC3E}">
        <p14:creationId xmlns:p14="http://schemas.microsoft.com/office/powerpoint/2010/main" val="447968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21</a:t>
            </a:fld>
            <a:endParaRPr lang="en-US"/>
          </a:p>
        </p:txBody>
      </p:sp>
    </p:spTree>
    <p:extLst>
      <p:ext uri="{BB962C8B-B14F-4D97-AF65-F5344CB8AC3E}">
        <p14:creationId xmlns:p14="http://schemas.microsoft.com/office/powerpoint/2010/main" val="649022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Tree>
    <p:extLst>
      <p:ext uri="{BB962C8B-B14F-4D97-AF65-F5344CB8AC3E}">
        <p14:creationId xmlns:p14="http://schemas.microsoft.com/office/powerpoint/2010/main" val="11821257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01327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330049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DEMO Lead-i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4" name="TextBox 3"/>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39839985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27073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9593593-8839-4E61-A88E-A10B7ED6919B}" type="datetimeFigureOut">
              <a:rPr lang="es-ES" smtClean="0"/>
              <a:t>29/03/2016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3A7823-3489-4DD8-9FF7-6DA1CBC73180}" type="slidenum">
              <a:rPr lang="es-ES" smtClean="0"/>
              <a:t>‹#›</a:t>
            </a:fld>
            <a:endParaRPr lang="es-ES"/>
          </a:p>
        </p:txBody>
      </p:sp>
    </p:spTree>
    <p:extLst>
      <p:ext uri="{BB962C8B-B14F-4D97-AF65-F5344CB8AC3E}">
        <p14:creationId xmlns:p14="http://schemas.microsoft.com/office/powerpoint/2010/main" val="147180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3/29/2016</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14140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46" r:id="rId15"/>
    <p:sldLayoutId id="2147483747" r:id="rId16"/>
    <p:sldLayoutId id="2147483749" r:id="rId17"/>
    <p:sldLayoutId id="2147483750" r:id="rId18"/>
    <p:sldLayoutId id="2147483751" r:id="rId19"/>
    <p:sldLayoutId id="2147483752"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a:solidFill>
                  <a:schemeClr val="bg1"/>
                </a:solidFill>
                <a:latin typeface="Segoe UI" charset="0"/>
                <a:ea typeface="Segoe UI" charset="0"/>
                <a:cs typeface="Segoe UI" charset="0"/>
              </a:rPr>
              <a:t>Javier Suárez </a:t>
            </a:r>
            <a:endParaRPr lang="en-US" sz="2667" dirty="0">
              <a:solidFill>
                <a:schemeClr val="bg1"/>
              </a:solidFill>
            </a:endParaRPr>
          </a:p>
        </p:txBody>
      </p:sp>
      <p:sp>
        <p:nvSpPr>
          <p:cNvPr id="13" name="Title 11"/>
          <p:cNvSpPr txBox="1">
            <a:spLocks/>
          </p:cNvSpPr>
          <p:nvPr/>
        </p:nvSpPr>
        <p:spPr>
          <a:xfrm>
            <a:off x="978549" y="5375967"/>
            <a:ext cx="304916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a:solidFill>
                  <a:schemeClr val="bg1"/>
                </a:solidFill>
              </a:rPr>
              <a:t>@</a:t>
            </a:r>
            <a:r>
              <a:rPr lang="en-US" sz="1867" dirty="0" err="1">
                <a:solidFill>
                  <a:schemeClr val="bg1"/>
                </a:solidFill>
              </a:rPr>
              <a:t>jsuarezruiz</a:t>
            </a:r>
            <a:endParaRPr lang="en-US" sz="1867" dirty="0">
              <a:solidFill>
                <a:schemeClr val="bg1"/>
              </a:solidFill>
            </a:endParaRPr>
          </a:p>
        </p:txBody>
      </p:sp>
      <p:sp>
        <p:nvSpPr>
          <p:cNvPr id="11" name="Title 11"/>
          <p:cNvSpPr txBox="1">
            <a:spLocks/>
          </p:cNvSpPr>
          <p:nvPr/>
        </p:nvSpPr>
        <p:spPr>
          <a:xfrm>
            <a:off x="3040743" y="1901372"/>
            <a:ext cx="5878285" cy="273124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ctr"/>
            <a:r>
              <a:rPr lang="en-US" sz="5400" dirty="0" err="1">
                <a:solidFill>
                  <a:schemeClr val="bg1"/>
                </a:solidFill>
              </a:rPr>
              <a:t>Adaptando</a:t>
            </a:r>
            <a:r>
              <a:rPr lang="en-US" sz="5400" dirty="0">
                <a:solidFill>
                  <a:schemeClr val="bg1"/>
                </a:solidFill>
              </a:rPr>
              <a:t> Apps </a:t>
            </a:r>
            <a:r>
              <a:rPr lang="en-US" sz="5400" dirty="0" err="1">
                <a:solidFill>
                  <a:schemeClr val="bg1"/>
                </a:solidFill>
              </a:rPr>
              <a:t>Xamarin.Forms</a:t>
            </a:r>
            <a:r>
              <a:rPr lang="en-US" sz="5400" dirty="0">
                <a:solidFill>
                  <a:schemeClr val="bg1"/>
                </a:solidFill>
              </a:rPr>
              <a:t> a </a:t>
            </a:r>
            <a:r>
              <a:rPr lang="en-US" sz="5400" dirty="0" err="1">
                <a:solidFill>
                  <a:schemeClr val="bg1"/>
                </a:solidFill>
              </a:rPr>
              <a:t>Tabletas</a:t>
            </a:r>
            <a:endParaRPr lang="en-US" sz="5400" dirty="0">
              <a:solidFill>
                <a:schemeClr val="bg1"/>
              </a:solidFill>
            </a:endParaRP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71488" y="1300405"/>
            <a:ext cx="10372724" cy="3785652"/>
          </a:xfrm>
          <a:prstGeom prst="rect">
            <a:avLst/>
          </a:prstGeom>
        </p:spPr>
        <p:txBody>
          <a:bodyPr wrap="square">
            <a:spAutoFit/>
          </a:bodyPr>
          <a:lstStyle/>
          <a:p>
            <a:r>
              <a:rPr lang="es-ES" sz="2000" b="1" dirty="0">
                <a:solidFill>
                  <a:srgbClr val="595959"/>
                </a:solidFill>
                <a:latin typeface="Segoe UI (Body)"/>
                <a:cs typeface="Helvetica Light"/>
              </a:rPr>
              <a:t>Android</a:t>
            </a:r>
          </a:p>
          <a:p>
            <a:pPr marL="342900" indent="-342900">
              <a:buFont typeface="Arial" panose="020B0604020202020204" pitchFamily="34" charset="0"/>
              <a:buChar char="•"/>
            </a:pPr>
            <a:endParaRPr lang="es-ES" sz="2000" dirty="0">
              <a:solidFill>
                <a:srgbClr val="595959"/>
              </a:solidFill>
              <a:latin typeface="Segoe UI (Body)"/>
              <a:cs typeface="Helvetica Light"/>
            </a:endParaRPr>
          </a:p>
          <a:p>
            <a:r>
              <a:rPr lang="es-ES" sz="2000" dirty="0">
                <a:solidFill>
                  <a:srgbClr val="595959"/>
                </a:solidFill>
                <a:latin typeface="Segoe UI (Body)"/>
                <a:cs typeface="Helvetica Light"/>
              </a:rPr>
              <a:t>El ecosistema Android es bastante variado y complejo contando con una enorme diversidad de tamaños de pantalla. Desde Apps </a:t>
            </a:r>
            <a:r>
              <a:rPr lang="es-ES" sz="2000" dirty="0" err="1">
                <a:solidFill>
                  <a:srgbClr val="595959"/>
                </a:solidFill>
                <a:latin typeface="Segoe UI (Body)"/>
                <a:cs typeface="Helvetica Light"/>
              </a:rPr>
              <a:t>Xamarin.Forms</a:t>
            </a:r>
            <a:r>
              <a:rPr lang="es-ES" sz="2000" dirty="0">
                <a:solidFill>
                  <a:srgbClr val="595959"/>
                </a:solidFill>
                <a:latin typeface="Segoe UI (Body)"/>
                <a:cs typeface="Helvetica Light"/>
              </a:rPr>
              <a:t> </a:t>
            </a:r>
            <a:r>
              <a:rPr lang="es-ES" sz="2000" b="1" dirty="0">
                <a:solidFill>
                  <a:srgbClr val="595959"/>
                </a:solidFill>
                <a:latin typeface="Segoe UI (Body)"/>
                <a:cs typeface="Helvetica Light"/>
              </a:rPr>
              <a:t>tenemos soporte </a:t>
            </a:r>
            <a:r>
              <a:rPr lang="es-ES" sz="2000" dirty="0">
                <a:solidFill>
                  <a:srgbClr val="595959"/>
                </a:solidFill>
                <a:latin typeface="Segoe UI (Body)"/>
                <a:cs typeface="Helvetica Light"/>
              </a:rPr>
              <a:t>a toda la variedad.</a:t>
            </a:r>
          </a:p>
          <a:p>
            <a:pPr marL="342900" indent="-342900">
              <a:buFont typeface="Arial" panose="020B0604020202020204" pitchFamily="34" charset="0"/>
              <a:buChar char="•"/>
            </a:pPr>
            <a:endParaRPr lang="es-ES" sz="2000" dirty="0">
              <a:solidFill>
                <a:srgbClr val="595959"/>
              </a:solidFill>
              <a:latin typeface="Segoe UI (Body)"/>
              <a:cs typeface="Helvetica Light"/>
            </a:endParaRPr>
          </a:p>
          <a:p>
            <a:r>
              <a:rPr lang="es-ES" sz="2000" b="1" dirty="0">
                <a:solidFill>
                  <a:srgbClr val="595959"/>
                </a:solidFill>
                <a:latin typeface="Segoe UI (Body)"/>
                <a:cs typeface="Helvetica Light"/>
              </a:rPr>
              <a:t>Windows</a:t>
            </a:r>
          </a:p>
          <a:p>
            <a:pPr marL="342900" indent="-342900">
              <a:buFont typeface="Arial" panose="020B0604020202020204" pitchFamily="34" charset="0"/>
              <a:buChar char="•"/>
            </a:pPr>
            <a:endParaRPr lang="es-ES" sz="2000" dirty="0">
              <a:solidFill>
                <a:srgbClr val="595959"/>
              </a:solidFill>
              <a:latin typeface="Segoe UI (Body)"/>
              <a:cs typeface="Helvetica Light"/>
            </a:endParaRPr>
          </a:p>
          <a:p>
            <a:r>
              <a:rPr lang="es-ES" sz="2000" dirty="0" err="1">
                <a:solidFill>
                  <a:srgbClr val="595959"/>
                </a:solidFill>
                <a:latin typeface="Segoe UI (Body)"/>
                <a:cs typeface="Helvetica Light"/>
              </a:rPr>
              <a:t>Xamarin.Foms</a:t>
            </a:r>
            <a:r>
              <a:rPr lang="es-ES" sz="2000" dirty="0">
                <a:solidFill>
                  <a:srgbClr val="595959"/>
                </a:solidFill>
                <a:latin typeface="Segoe UI (Body)"/>
                <a:cs typeface="Helvetica Light"/>
              </a:rPr>
              <a:t> cuenta con soporte a aplicaciones Universal Windows Platform también conocido por las siglas en inglés </a:t>
            </a:r>
            <a:r>
              <a:rPr lang="es-ES" sz="2000" b="1" dirty="0">
                <a:solidFill>
                  <a:srgbClr val="595959"/>
                </a:solidFill>
                <a:latin typeface="Segoe UI (Body)"/>
                <a:cs typeface="Helvetica Light"/>
              </a:rPr>
              <a:t>UWP</a:t>
            </a:r>
            <a:r>
              <a:rPr lang="es-ES" sz="2000" dirty="0">
                <a:solidFill>
                  <a:srgbClr val="595959"/>
                </a:solidFill>
                <a:latin typeface="Segoe UI (Body)"/>
                <a:cs typeface="Helvetica Light"/>
              </a:rPr>
              <a:t>. Las aplicaciones Universales en Windows 10 permite acceder a una enorme variedad de familias de dispositivos, desde teléfonos a tabletas y </a:t>
            </a:r>
            <a:r>
              <a:rPr lang="es-ES" sz="2000" dirty="0" err="1">
                <a:solidFill>
                  <a:srgbClr val="595959"/>
                </a:solidFill>
                <a:latin typeface="Segoe UI (Body)"/>
                <a:cs typeface="Helvetica Light"/>
              </a:rPr>
              <a:t>PCs</a:t>
            </a:r>
            <a:r>
              <a:rPr lang="es-ES" sz="2000" dirty="0">
                <a:solidFill>
                  <a:srgbClr val="595959"/>
                </a:solidFill>
                <a:latin typeface="Segoe UI (Body)"/>
                <a:cs typeface="Helvetica Light"/>
              </a:rPr>
              <a:t>.</a:t>
            </a:r>
            <a:endParaRPr lang="en-US" sz="20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Añadiendo soporte a Tabletas</a:t>
            </a:r>
          </a:p>
        </p:txBody>
      </p:sp>
    </p:spTree>
    <p:extLst>
      <p:ext uri="{BB962C8B-B14F-4D97-AF65-F5344CB8AC3E}">
        <p14:creationId xmlns:p14="http://schemas.microsoft.com/office/powerpoint/2010/main" val="306213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71488" y="1300405"/>
            <a:ext cx="10372724" cy="707886"/>
          </a:xfrm>
          <a:prstGeom prst="rect">
            <a:avLst/>
          </a:prstGeom>
        </p:spPr>
        <p:txBody>
          <a:bodyPr wrap="square">
            <a:spAutoFit/>
          </a:bodyPr>
          <a:lstStyle/>
          <a:p>
            <a:r>
              <a:rPr lang="es-ES" sz="2000" dirty="0">
                <a:solidFill>
                  <a:srgbClr val="595959"/>
                </a:solidFill>
                <a:latin typeface="Segoe UI (Body)"/>
                <a:cs typeface="Helvetica Light"/>
              </a:rPr>
              <a:t>Podemos utilizar la clase </a:t>
            </a:r>
            <a:r>
              <a:rPr lang="es-ES" sz="2000" b="1" dirty="0" err="1">
                <a:solidFill>
                  <a:srgbClr val="595959"/>
                </a:solidFill>
                <a:latin typeface="Segoe UI (Body)"/>
                <a:cs typeface="Helvetica Light"/>
              </a:rPr>
              <a:t>Device</a:t>
            </a:r>
            <a:r>
              <a:rPr lang="es-ES" sz="2000" dirty="0">
                <a:solidFill>
                  <a:srgbClr val="595959"/>
                </a:solidFill>
                <a:latin typeface="Segoe UI (Body)"/>
                <a:cs typeface="Helvetica Light"/>
              </a:rPr>
              <a:t> para acceder a la enumeración </a:t>
            </a:r>
            <a:r>
              <a:rPr lang="es-ES" sz="2000" dirty="0" err="1">
                <a:solidFill>
                  <a:srgbClr val="595959"/>
                </a:solidFill>
                <a:latin typeface="Segoe UI (Body)"/>
                <a:cs typeface="Helvetica Light"/>
              </a:rPr>
              <a:t>Device.Idiom</a:t>
            </a:r>
            <a:r>
              <a:rPr lang="es-ES" sz="2000" dirty="0">
                <a:solidFill>
                  <a:srgbClr val="595959"/>
                </a:solidFill>
                <a:latin typeface="Segoe UI (Body)"/>
                <a:cs typeface="Helvetica Light"/>
              </a:rPr>
              <a:t> para verificar si estamos en teléfono o tableta.</a:t>
            </a:r>
            <a:endParaRPr lang="en-US" sz="20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Detectando si estamos en teléfono o tableta</a:t>
            </a:r>
          </a:p>
        </p:txBody>
      </p:sp>
      <p:sp>
        <p:nvSpPr>
          <p:cNvPr id="2" name="Rectangle 1"/>
          <p:cNvSpPr/>
          <p:nvPr/>
        </p:nvSpPr>
        <p:spPr>
          <a:xfrm>
            <a:off x="576262" y="2144077"/>
            <a:ext cx="6096000" cy="2308324"/>
          </a:xfrm>
          <a:prstGeom prst="rect">
            <a:avLst/>
          </a:prstGeom>
        </p:spPr>
        <p:txBody>
          <a:bodyPr>
            <a:spAutoFit/>
          </a:bodyPr>
          <a:lstStyle/>
          <a:p>
            <a:r>
              <a:rPr lang="es-ES" dirty="0" err="1">
                <a:latin typeface="Consolas" panose="020B0609020204030204" pitchFamily="49" charset="0"/>
              </a:rPr>
              <a:t>if</a:t>
            </a:r>
            <a:r>
              <a:rPr lang="es-ES" dirty="0">
                <a:latin typeface="Consolas" panose="020B0609020204030204" pitchFamily="49" charset="0"/>
              </a:rPr>
              <a:t> (</a:t>
            </a:r>
            <a:r>
              <a:rPr lang="es-ES" dirty="0" err="1">
                <a:latin typeface="Consolas" panose="020B0609020204030204" pitchFamily="49" charset="0"/>
              </a:rPr>
              <a:t>Device.Idiom</a:t>
            </a:r>
            <a:r>
              <a:rPr lang="es-ES" dirty="0">
                <a:latin typeface="Consolas" panose="020B0609020204030204" pitchFamily="49" charset="0"/>
              </a:rPr>
              <a:t> == </a:t>
            </a:r>
            <a:r>
              <a:rPr lang="es-ES" dirty="0" err="1">
                <a:latin typeface="Consolas" panose="020B0609020204030204" pitchFamily="49" charset="0"/>
              </a:rPr>
              <a:t>TargetIdiom.Tablet</a:t>
            </a:r>
            <a:r>
              <a:rPr lang="es-ES" dirty="0">
                <a:latin typeface="Consolas" panose="020B0609020204030204" pitchFamily="49" charset="0"/>
              </a:rPr>
              <a:t>)</a:t>
            </a:r>
          </a:p>
          <a:p>
            <a:r>
              <a:rPr lang="es-ES" dirty="0">
                <a:latin typeface="Consolas" panose="020B0609020204030204" pitchFamily="49" charset="0"/>
              </a:rPr>
              <a:t>{</a:t>
            </a:r>
          </a:p>
          <a:p>
            <a:r>
              <a:rPr lang="es-ES" dirty="0">
                <a:latin typeface="Consolas" panose="020B0609020204030204" pitchFamily="49" charset="0"/>
              </a:rPr>
              <a:t> </a:t>
            </a:r>
          </a:p>
          <a:p>
            <a:r>
              <a:rPr lang="es-ES" dirty="0">
                <a:latin typeface="Consolas" panose="020B0609020204030204" pitchFamily="49" charset="0"/>
              </a:rPr>
              <a:t>}</a:t>
            </a:r>
          </a:p>
          <a:p>
            <a:r>
              <a:rPr lang="es-ES" dirty="0" err="1">
                <a:latin typeface="Consolas" panose="020B0609020204030204" pitchFamily="49" charset="0"/>
              </a:rPr>
              <a:t>else</a:t>
            </a:r>
            <a:endParaRPr lang="es-ES" dirty="0">
              <a:latin typeface="Consolas" panose="020B0609020204030204" pitchFamily="49" charset="0"/>
            </a:endParaRPr>
          </a:p>
          <a:p>
            <a:r>
              <a:rPr lang="es-ES" dirty="0">
                <a:latin typeface="Consolas" panose="020B0609020204030204" pitchFamily="49" charset="0"/>
              </a:rPr>
              <a:t>{</a:t>
            </a:r>
          </a:p>
          <a:p>
            <a:r>
              <a:rPr lang="es-ES" dirty="0">
                <a:latin typeface="Consolas" panose="020B0609020204030204" pitchFamily="49" charset="0"/>
              </a:rPr>
              <a:t> </a:t>
            </a:r>
          </a:p>
          <a:p>
            <a:r>
              <a:rPr lang="es-ES" dirty="0">
                <a:latin typeface="Consolas" panose="020B0609020204030204" pitchFamily="49" charset="0"/>
              </a:rPr>
              <a:t>}</a:t>
            </a:r>
          </a:p>
        </p:txBody>
      </p:sp>
      <p:sp>
        <p:nvSpPr>
          <p:cNvPr id="3" name="Rectangle 2"/>
          <p:cNvSpPr/>
          <p:nvPr/>
        </p:nvSpPr>
        <p:spPr>
          <a:xfrm>
            <a:off x="376238" y="4425112"/>
            <a:ext cx="10467974" cy="1938992"/>
          </a:xfrm>
          <a:prstGeom prst="rect">
            <a:avLst/>
          </a:prstGeom>
        </p:spPr>
        <p:txBody>
          <a:bodyPr wrap="square">
            <a:spAutoFit/>
          </a:bodyPr>
          <a:lstStyle/>
          <a:p>
            <a:pPr marL="342900" indent="-342900">
              <a:buFont typeface="Arial" panose="020B0604020202020204" pitchFamily="34" charset="0"/>
              <a:buChar char="•"/>
            </a:pPr>
            <a:r>
              <a:rPr lang="es-ES" sz="2000" b="1" dirty="0"/>
              <a:t>Phone</a:t>
            </a:r>
            <a:r>
              <a:rPr lang="es-ES" sz="2000" dirty="0"/>
              <a:t>: Indica que estamos en un teléfono. iPhone, iPod </a:t>
            </a:r>
            <a:r>
              <a:rPr lang="es-ES" sz="2000" dirty="0" err="1"/>
              <a:t>touch</a:t>
            </a:r>
            <a:r>
              <a:rPr lang="es-ES" sz="2000" dirty="0"/>
              <a:t>, Windows Phone y dispositivos Android por debajo de los 600 </a:t>
            </a:r>
            <a:r>
              <a:rPr lang="es-ES" sz="2000" dirty="0" err="1"/>
              <a:t>dips</a:t>
            </a:r>
            <a:r>
              <a:rPr lang="es-ES" sz="2000" dirty="0"/>
              <a:t>.</a:t>
            </a:r>
          </a:p>
          <a:p>
            <a:pPr marL="342900" indent="-342900">
              <a:buFont typeface="Arial" panose="020B0604020202020204" pitchFamily="34" charset="0"/>
              <a:buChar char="•"/>
            </a:pPr>
            <a:r>
              <a:rPr lang="es-ES" sz="2000" b="1" dirty="0"/>
              <a:t>Tablet</a:t>
            </a:r>
            <a:r>
              <a:rPr lang="es-ES" sz="2000" dirty="0"/>
              <a:t>: Estamos ante iPad, dispositivos Windows 8.1 o dispositivos Android por encima de los 600 </a:t>
            </a:r>
            <a:r>
              <a:rPr lang="es-ES" sz="2000" dirty="0" err="1"/>
              <a:t>dips</a:t>
            </a:r>
            <a:r>
              <a:rPr lang="es-ES" sz="2000" dirty="0"/>
              <a:t>.</a:t>
            </a:r>
          </a:p>
          <a:p>
            <a:pPr marL="342900" indent="-342900">
              <a:buFont typeface="Arial" panose="020B0604020202020204" pitchFamily="34" charset="0"/>
              <a:buChar char="•"/>
            </a:pPr>
            <a:r>
              <a:rPr lang="es-ES" sz="2000" b="1" dirty="0"/>
              <a:t>Desktop</a:t>
            </a:r>
            <a:r>
              <a:rPr lang="es-ES" sz="2000" dirty="0"/>
              <a:t>: Valor que obtenemos en aplicaciones UWP.</a:t>
            </a:r>
          </a:p>
          <a:p>
            <a:pPr marL="342900" indent="-342900">
              <a:buFont typeface="Arial" panose="020B0604020202020204" pitchFamily="34" charset="0"/>
              <a:buChar char="•"/>
            </a:pPr>
            <a:r>
              <a:rPr lang="es-ES" sz="2000" b="1" dirty="0" err="1"/>
              <a:t>Unsupported</a:t>
            </a:r>
            <a:r>
              <a:rPr lang="es-ES" sz="2000" dirty="0"/>
              <a:t>: No soportado.</a:t>
            </a:r>
          </a:p>
        </p:txBody>
      </p:sp>
    </p:spTree>
    <p:extLst>
      <p:ext uri="{BB962C8B-B14F-4D97-AF65-F5344CB8AC3E}">
        <p14:creationId xmlns:p14="http://schemas.microsoft.com/office/powerpoint/2010/main" val="203547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71488" y="1300405"/>
            <a:ext cx="10372724" cy="1631216"/>
          </a:xfrm>
          <a:prstGeom prst="rect">
            <a:avLst/>
          </a:prstGeom>
        </p:spPr>
        <p:txBody>
          <a:bodyPr wrap="square">
            <a:spAutoFit/>
          </a:bodyPr>
          <a:lstStyle/>
          <a:p>
            <a:r>
              <a:rPr lang="es-ES" sz="2000" dirty="0">
                <a:solidFill>
                  <a:srgbClr val="595959"/>
                </a:solidFill>
                <a:latin typeface="Segoe UI (Body)"/>
                <a:cs typeface="Helvetica Light"/>
              </a:rPr>
              <a:t>La clase </a:t>
            </a:r>
            <a:r>
              <a:rPr lang="es-ES" sz="2000" b="1" dirty="0" err="1">
                <a:solidFill>
                  <a:srgbClr val="595959"/>
                </a:solidFill>
                <a:latin typeface="Segoe UI (Body)"/>
                <a:cs typeface="Helvetica Light"/>
              </a:rPr>
              <a:t>Device</a:t>
            </a:r>
            <a:r>
              <a:rPr lang="es-ES" sz="2000" dirty="0">
                <a:solidFill>
                  <a:srgbClr val="595959"/>
                </a:solidFill>
                <a:latin typeface="Segoe UI (Body)"/>
                <a:cs typeface="Helvetica Light"/>
              </a:rPr>
              <a:t> es muy importante en </a:t>
            </a:r>
            <a:r>
              <a:rPr lang="es-ES" sz="2000" dirty="0" err="1">
                <a:solidFill>
                  <a:srgbClr val="595959"/>
                </a:solidFill>
                <a:latin typeface="Segoe UI (Body)"/>
                <a:cs typeface="Helvetica Light"/>
              </a:rPr>
              <a:t>Xamarin.Forms</a:t>
            </a:r>
            <a:r>
              <a:rPr lang="es-ES" sz="2000" dirty="0">
                <a:solidFill>
                  <a:srgbClr val="595959"/>
                </a:solidFill>
                <a:latin typeface="Segoe UI (Body)"/>
                <a:cs typeface="Helvetica Light"/>
              </a:rPr>
              <a:t> ya que nos permite acceder a una serie de propiedades y métodos con el objetivo de personalizar la aplicación según dispositivo y plataforma. </a:t>
            </a:r>
          </a:p>
          <a:p>
            <a:r>
              <a:rPr lang="es-ES" sz="2000" dirty="0">
                <a:solidFill>
                  <a:srgbClr val="595959"/>
                </a:solidFill>
                <a:latin typeface="Segoe UI (Body)"/>
                <a:cs typeface="Helvetica Light"/>
              </a:rPr>
              <a:t>Podemos detectar la plataforma gracias a la enumeración </a:t>
            </a:r>
            <a:r>
              <a:rPr lang="es-ES" sz="2000" b="1" dirty="0" err="1">
                <a:solidFill>
                  <a:srgbClr val="595959"/>
                </a:solidFill>
                <a:latin typeface="Segoe UI (Body)"/>
                <a:cs typeface="Helvetica Light"/>
              </a:rPr>
              <a:t>Device.OS</a:t>
            </a:r>
            <a:r>
              <a:rPr lang="es-ES" sz="2000" dirty="0">
                <a:solidFill>
                  <a:srgbClr val="595959"/>
                </a:solidFill>
                <a:latin typeface="Segoe UI (Body)"/>
                <a:cs typeface="Helvetica Light"/>
              </a:rPr>
              <a:t> o personalizar elementos de la interfaz gracias al método </a:t>
            </a:r>
            <a:r>
              <a:rPr lang="es-ES" sz="2000" b="1" dirty="0" err="1">
                <a:solidFill>
                  <a:srgbClr val="595959"/>
                </a:solidFill>
                <a:latin typeface="Segoe UI (Body)"/>
                <a:cs typeface="Helvetica Light"/>
              </a:rPr>
              <a:t>Device.OnPlatform</a:t>
            </a:r>
            <a:r>
              <a:rPr lang="es-ES" sz="2000" dirty="0">
                <a:solidFill>
                  <a:srgbClr val="595959"/>
                </a:solidFill>
                <a:latin typeface="Segoe UI (Body)"/>
                <a:cs typeface="Helvetica Light"/>
              </a:rPr>
              <a:t> entre otras opciones.</a:t>
            </a:r>
            <a:endParaRPr lang="en-US" sz="20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Detectando si estamos en teléfono o tableta</a:t>
            </a:r>
          </a:p>
        </p:txBody>
      </p:sp>
      <p:sp>
        <p:nvSpPr>
          <p:cNvPr id="4" name="Rectangle 3"/>
          <p:cNvSpPr/>
          <p:nvPr/>
        </p:nvSpPr>
        <p:spPr>
          <a:xfrm>
            <a:off x="561975" y="3080980"/>
            <a:ext cx="8453438" cy="2862322"/>
          </a:xfrm>
          <a:prstGeom prst="rect">
            <a:avLst/>
          </a:prstGeom>
        </p:spPr>
        <p:txBody>
          <a:bodyPr wrap="square">
            <a:spAutoFit/>
          </a:bodyPr>
          <a:lstStyle/>
          <a:p>
            <a:r>
              <a:rPr lang="es-ES" dirty="0">
                <a:latin typeface="Consolas" panose="020B0609020204030204" pitchFamily="49" charset="0"/>
              </a:rPr>
              <a:t>&lt;</a:t>
            </a:r>
            <a:r>
              <a:rPr lang="es-ES" dirty="0" err="1">
                <a:latin typeface="Consolas" panose="020B0609020204030204" pitchFamily="49" charset="0"/>
              </a:rPr>
              <a:t>Label</a:t>
            </a:r>
            <a:r>
              <a:rPr lang="es-ES" dirty="0">
                <a:latin typeface="Consolas" panose="020B0609020204030204" pitchFamily="49" charset="0"/>
              </a:rPr>
              <a:t>              </a:t>
            </a:r>
          </a:p>
          <a:p>
            <a:r>
              <a:rPr lang="es-ES" dirty="0">
                <a:latin typeface="Consolas" panose="020B0609020204030204" pitchFamily="49" charset="0"/>
              </a:rPr>
              <a:t>     Text="{</a:t>
            </a:r>
            <a:r>
              <a:rPr lang="es-ES" dirty="0" err="1">
                <a:latin typeface="Consolas" panose="020B0609020204030204" pitchFamily="49" charset="0"/>
              </a:rPr>
              <a:t>Binding</a:t>
            </a:r>
            <a:r>
              <a:rPr lang="es-ES" dirty="0">
                <a:latin typeface="Consolas" panose="020B0609020204030204" pitchFamily="49" charset="0"/>
              </a:rPr>
              <a:t> </a:t>
            </a:r>
            <a:r>
              <a:rPr lang="es-ES" dirty="0" err="1">
                <a:latin typeface="Consolas" panose="020B0609020204030204" pitchFamily="49" charset="0"/>
              </a:rPr>
              <a:t>Driver.CompleteName</a:t>
            </a:r>
            <a:r>
              <a:rPr lang="es-ES" dirty="0">
                <a:latin typeface="Consolas" panose="020B0609020204030204" pitchFamily="49" charset="0"/>
              </a:rPr>
              <a:t>}"             </a:t>
            </a:r>
          </a:p>
          <a:p>
            <a:r>
              <a:rPr lang="es-ES" dirty="0">
                <a:latin typeface="Consolas" panose="020B0609020204030204" pitchFamily="49" charset="0"/>
              </a:rPr>
              <a:t>     </a:t>
            </a:r>
            <a:r>
              <a:rPr lang="es-ES" dirty="0" err="1">
                <a:latin typeface="Consolas" panose="020B0609020204030204" pitchFamily="49" charset="0"/>
              </a:rPr>
              <a:t>TextColor</a:t>
            </a:r>
            <a:r>
              <a:rPr lang="es-ES" dirty="0">
                <a:latin typeface="Consolas" panose="020B0609020204030204" pitchFamily="49" charset="0"/>
              </a:rPr>
              <a:t>="White"             </a:t>
            </a:r>
          </a:p>
          <a:p>
            <a:r>
              <a:rPr lang="es-ES" dirty="0">
                <a:latin typeface="Consolas" panose="020B0609020204030204" pitchFamily="49" charset="0"/>
              </a:rPr>
              <a:t>     </a:t>
            </a:r>
            <a:r>
              <a:rPr lang="es-ES" dirty="0" err="1">
                <a:latin typeface="Consolas" panose="020B0609020204030204" pitchFamily="49" charset="0"/>
              </a:rPr>
              <a:t>XAlign</a:t>
            </a:r>
            <a:r>
              <a:rPr lang="es-ES" dirty="0">
                <a:latin typeface="Consolas" panose="020B0609020204030204" pitchFamily="49" charset="0"/>
              </a:rPr>
              <a:t>="Center"&gt;              </a:t>
            </a:r>
          </a:p>
          <a:p>
            <a:r>
              <a:rPr lang="es-ES" dirty="0">
                <a:latin typeface="Consolas" panose="020B0609020204030204" pitchFamily="49" charset="0"/>
              </a:rPr>
              <a:t>     &lt;</a:t>
            </a:r>
            <a:r>
              <a:rPr lang="es-ES" dirty="0" err="1">
                <a:latin typeface="Consolas" panose="020B0609020204030204" pitchFamily="49" charset="0"/>
              </a:rPr>
              <a:t>Label.FontSize</a:t>
            </a:r>
            <a:r>
              <a:rPr lang="es-ES" dirty="0">
                <a:latin typeface="Consolas" panose="020B0609020204030204" pitchFamily="49" charset="0"/>
              </a:rPr>
              <a:t>&gt;                </a:t>
            </a:r>
          </a:p>
          <a:p>
            <a:r>
              <a:rPr lang="es-ES" dirty="0">
                <a:latin typeface="Consolas" panose="020B0609020204030204" pitchFamily="49" charset="0"/>
              </a:rPr>
              <a:t>          &lt;</a:t>
            </a:r>
            <a:r>
              <a:rPr lang="es-ES" dirty="0" err="1">
                <a:latin typeface="Consolas" panose="020B0609020204030204" pitchFamily="49" charset="0"/>
              </a:rPr>
              <a:t>OnIdiom</a:t>
            </a:r>
            <a:r>
              <a:rPr lang="es-ES" dirty="0">
                <a:latin typeface="Consolas" panose="020B0609020204030204" pitchFamily="49" charset="0"/>
              </a:rPr>
              <a:t> x:TypeArguments="x:Double"                     </a:t>
            </a:r>
          </a:p>
          <a:p>
            <a:r>
              <a:rPr lang="es-ES" dirty="0">
                <a:latin typeface="Consolas" panose="020B0609020204030204" pitchFamily="49" charset="0"/>
              </a:rPr>
              <a:t>               Phone="24"                  </a:t>
            </a:r>
          </a:p>
          <a:p>
            <a:r>
              <a:rPr lang="es-ES" dirty="0">
                <a:latin typeface="Consolas" panose="020B0609020204030204" pitchFamily="49" charset="0"/>
              </a:rPr>
              <a:t>               Tablet="28"/&gt;             </a:t>
            </a:r>
          </a:p>
          <a:p>
            <a:r>
              <a:rPr lang="es-ES" dirty="0">
                <a:latin typeface="Consolas" panose="020B0609020204030204" pitchFamily="49" charset="0"/>
              </a:rPr>
              <a:t>     &lt;/</a:t>
            </a:r>
            <a:r>
              <a:rPr lang="es-ES" dirty="0" err="1">
                <a:latin typeface="Consolas" panose="020B0609020204030204" pitchFamily="49" charset="0"/>
              </a:rPr>
              <a:t>Label.FontSize</a:t>
            </a:r>
            <a:r>
              <a:rPr lang="es-ES" dirty="0">
                <a:latin typeface="Consolas" panose="020B0609020204030204" pitchFamily="49" charset="0"/>
              </a:rPr>
              <a:t>&gt;            </a:t>
            </a:r>
          </a:p>
          <a:p>
            <a:r>
              <a:rPr lang="es-ES" dirty="0">
                <a:latin typeface="Consolas" panose="020B0609020204030204" pitchFamily="49" charset="0"/>
              </a:rPr>
              <a:t>&lt;/</a:t>
            </a:r>
            <a:r>
              <a:rPr lang="es-ES" dirty="0" err="1">
                <a:latin typeface="Consolas" panose="020B0609020204030204" pitchFamily="49" charset="0"/>
              </a:rPr>
              <a:t>Label</a:t>
            </a:r>
            <a:r>
              <a:rPr lang="es-ES" dirty="0">
                <a:latin typeface="Consolas" panose="020B0609020204030204" pitchFamily="49" charset="0"/>
              </a:rPr>
              <a:t>&gt;</a:t>
            </a:r>
          </a:p>
        </p:txBody>
      </p:sp>
    </p:spTree>
    <p:extLst>
      <p:ext uri="{BB962C8B-B14F-4D97-AF65-F5344CB8AC3E}">
        <p14:creationId xmlns:p14="http://schemas.microsoft.com/office/powerpoint/2010/main" val="100082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Adaptando recursos (iOS)</a:t>
            </a:r>
          </a:p>
        </p:txBody>
      </p:sp>
      <p:graphicFrame>
        <p:nvGraphicFramePr>
          <p:cNvPr id="4" name="Table 3"/>
          <p:cNvGraphicFramePr>
            <a:graphicFrameLocks noGrp="1"/>
          </p:cNvGraphicFramePr>
          <p:nvPr>
            <p:extLst>
              <p:ext uri="{D42A27DB-BD31-4B8C-83A1-F6EECF244321}">
                <p14:modId xmlns:p14="http://schemas.microsoft.com/office/powerpoint/2010/main" val="3094894664"/>
              </p:ext>
            </p:extLst>
          </p:nvPr>
        </p:nvGraphicFramePr>
        <p:xfrm>
          <a:off x="2032000" y="1934103"/>
          <a:ext cx="8128001" cy="2909316"/>
        </p:xfrm>
        <a:graphic>
          <a:graphicData uri="http://schemas.openxmlformats.org/drawingml/2006/table">
            <a:tbl>
              <a:tblPr firstRow="1" bandRow="1">
                <a:tableStyleId>{21E4AEA4-8DFA-4A89-87EB-49C32662AFE0}</a:tableStyleId>
              </a:tblPr>
              <a:tblGrid>
                <a:gridCol w="1782763">
                  <a:extLst>
                    <a:ext uri="{9D8B030D-6E8A-4147-A177-3AD203B41FA5}">
                      <a16:colId xmlns:a16="http://schemas.microsoft.com/office/drawing/2014/main" val="2396241538"/>
                    </a:ext>
                  </a:extLst>
                </a:gridCol>
                <a:gridCol w="6345238">
                  <a:extLst>
                    <a:ext uri="{9D8B030D-6E8A-4147-A177-3AD203B41FA5}">
                      <a16:colId xmlns:a16="http://schemas.microsoft.com/office/drawing/2014/main" val="3640491743"/>
                    </a:ext>
                  </a:extLst>
                </a:gridCol>
              </a:tblGrid>
              <a:tr h="370840">
                <a:tc>
                  <a:txBody>
                    <a:bodyPr/>
                    <a:lstStyle/>
                    <a:p>
                      <a:pPr algn="ctr"/>
                      <a:r>
                        <a:rPr lang="es-ES" dirty="0"/>
                        <a:t>Patrón</a:t>
                      </a:r>
                    </a:p>
                  </a:txBody>
                  <a:tcPr/>
                </a:tc>
                <a:tc>
                  <a:txBody>
                    <a:bodyPr/>
                    <a:lstStyle/>
                    <a:p>
                      <a:pPr algn="ctr"/>
                      <a:r>
                        <a:rPr lang="es-ES" dirty="0"/>
                        <a:t>Definición</a:t>
                      </a:r>
                    </a:p>
                  </a:txBody>
                  <a:tcPr/>
                </a:tc>
                <a:extLst>
                  <a:ext uri="{0D108BD9-81ED-4DB2-BD59-A6C34878D82A}">
                    <a16:rowId xmlns:a16="http://schemas.microsoft.com/office/drawing/2014/main" val="1009757839"/>
                  </a:ext>
                </a:extLst>
              </a:tr>
              <a:tr h="370840">
                <a:tc>
                  <a:txBody>
                    <a:bodyPr/>
                    <a:lstStyle/>
                    <a:p>
                      <a:pPr algn="ctr"/>
                      <a:r>
                        <a:rPr lang="es-ES" dirty="0"/>
                        <a:t>@2x</a:t>
                      </a:r>
                    </a:p>
                  </a:txBody>
                  <a:tcPr/>
                </a:tc>
                <a:tc>
                  <a:txBody>
                    <a:bodyPr/>
                    <a:lstStyle/>
                    <a:p>
                      <a:pPr algn="ctr"/>
                      <a:r>
                        <a:rPr lang="es-ES" dirty="0"/>
                        <a:t>Pensado para pantallas retina. </a:t>
                      </a:r>
                      <a:r>
                        <a:rPr lang="en-US" dirty="0"/>
                        <a:t>Image.png Si </a:t>
                      </a:r>
                      <a:r>
                        <a:rPr lang="en-US" dirty="0" err="1"/>
                        <a:t>tenemos</a:t>
                      </a:r>
                      <a:r>
                        <a:rPr lang="en-US" dirty="0"/>
                        <a:t> </a:t>
                      </a:r>
                      <a:r>
                        <a:rPr lang="en-US" dirty="0" err="1"/>
                        <a:t>una</a:t>
                      </a:r>
                      <a:r>
                        <a:rPr lang="en-US" dirty="0"/>
                        <a:t> imagen de 320x480 </a:t>
                      </a:r>
                      <a:r>
                        <a:rPr lang="en-US" dirty="0" err="1"/>
                        <a:t>pixeles</a:t>
                      </a:r>
                      <a:r>
                        <a:rPr lang="en-US" dirty="0"/>
                        <a:t>,</a:t>
                      </a:r>
                      <a:r>
                        <a:rPr lang="en-US" baseline="0" dirty="0"/>
                        <a:t> </a:t>
                      </a:r>
                      <a:r>
                        <a:rPr lang="en-US" dirty="0"/>
                        <a:t>Image@2x.png</a:t>
                      </a:r>
                      <a:r>
                        <a:rPr lang="en-US" baseline="0" dirty="0"/>
                        <a:t> </a:t>
                      </a:r>
                      <a:r>
                        <a:rPr lang="en-US" baseline="0" dirty="0" err="1"/>
                        <a:t>será</a:t>
                      </a:r>
                      <a:r>
                        <a:rPr lang="en-US" baseline="0" dirty="0"/>
                        <a:t> </a:t>
                      </a:r>
                      <a:r>
                        <a:rPr lang="en-US" baseline="0" dirty="0" err="1"/>
                        <a:t>una</a:t>
                      </a:r>
                      <a:r>
                        <a:rPr lang="en-US" baseline="0" dirty="0"/>
                        <a:t> </a:t>
                      </a:r>
                      <a:r>
                        <a:rPr lang="en-US" baseline="0" dirty="0" err="1"/>
                        <a:t>versión</a:t>
                      </a:r>
                      <a:r>
                        <a:rPr lang="en-US" baseline="0" dirty="0"/>
                        <a:t> de </a:t>
                      </a:r>
                      <a:r>
                        <a:rPr lang="en-US" dirty="0"/>
                        <a:t>640x960 pixels de la imagen.</a:t>
                      </a:r>
                      <a:endParaRPr lang="es-ES" dirty="0"/>
                    </a:p>
                  </a:txBody>
                  <a:tcPr/>
                </a:tc>
                <a:extLst>
                  <a:ext uri="{0D108BD9-81ED-4DB2-BD59-A6C34878D82A}">
                    <a16:rowId xmlns:a16="http://schemas.microsoft.com/office/drawing/2014/main" val="3476858611"/>
                  </a:ext>
                </a:extLst>
              </a:tr>
              <a:tr h="370840">
                <a:tc>
                  <a:txBody>
                    <a:bodyPr/>
                    <a:lstStyle/>
                    <a:p>
                      <a:pPr algn="ctr"/>
                      <a:r>
                        <a:rPr lang="es-ES" dirty="0"/>
                        <a:t>@3x</a:t>
                      </a:r>
                    </a:p>
                  </a:txBody>
                  <a:tcPr/>
                </a:tc>
                <a:tc>
                  <a:txBody>
                    <a:bodyPr/>
                    <a:lstStyle/>
                    <a:p>
                      <a:pPr algn="ctr"/>
                      <a:r>
                        <a:rPr lang="es-ES" dirty="0"/>
                        <a:t>Añadido para soporte al iPhone 6</a:t>
                      </a:r>
                      <a:r>
                        <a:rPr lang="es-ES" baseline="0" dirty="0"/>
                        <a:t> Plus</a:t>
                      </a:r>
                      <a:r>
                        <a:rPr lang="es-ES" dirty="0"/>
                        <a:t>. </a:t>
                      </a:r>
                      <a:r>
                        <a:rPr lang="en-US" dirty="0"/>
                        <a:t>Si </a:t>
                      </a:r>
                      <a:r>
                        <a:rPr lang="en-US" dirty="0" err="1"/>
                        <a:t>tenemos</a:t>
                      </a:r>
                      <a:r>
                        <a:rPr lang="en-US" dirty="0"/>
                        <a:t> </a:t>
                      </a:r>
                      <a:r>
                        <a:rPr lang="en-US" dirty="0" err="1"/>
                        <a:t>una</a:t>
                      </a:r>
                      <a:r>
                        <a:rPr lang="en-US" dirty="0"/>
                        <a:t> imagen de 414x736 </a:t>
                      </a:r>
                      <a:r>
                        <a:rPr lang="en-US" dirty="0" err="1"/>
                        <a:t>pixeles</a:t>
                      </a:r>
                      <a:r>
                        <a:rPr lang="en-US" dirty="0"/>
                        <a:t>,</a:t>
                      </a:r>
                      <a:r>
                        <a:rPr lang="en-US" baseline="0" dirty="0"/>
                        <a:t> </a:t>
                      </a:r>
                      <a:r>
                        <a:rPr lang="en-US" dirty="0"/>
                        <a:t>Image@2x.png</a:t>
                      </a:r>
                      <a:r>
                        <a:rPr lang="en-US" baseline="0" dirty="0"/>
                        <a:t> </a:t>
                      </a:r>
                      <a:r>
                        <a:rPr lang="en-US" baseline="0" dirty="0" err="1"/>
                        <a:t>será</a:t>
                      </a:r>
                      <a:r>
                        <a:rPr lang="en-US" baseline="0" dirty="0"/>
                        <a:t> </a:t>
                      </a:r>
                      <a:r>
                        <a:rPr lang="en-US" baseline="0" dirty="0" err="1"/>
                        <a:t>una</a:t>
                      </a:r>
                      <a:r>
                        <a:rPr lang="en-US" baseline="0" dirty="0"/>
                        <a:t> </a:t>
                      </a:r>
                      <a:r>
                        <a:rPr lang="en-US" baseline="0" dirty="0" err="1"/>
                        <a:t>versión</a:t>
                      </a:r>
                      <a:r>
                        <a:rPr lang="en-US" baseline="0" dirty="0"/>
                        <a:t> de </a:t>
                      </a:r>
                      <a:r>
                        <a:rPr lang="en-US" dirty="0"/>
                        <a:t>1242x2208 pixels de la imagen.</a:t>
                      </a:r>
                      <a:endParaRPr lang="es-ES" dirty="0"/>
                    </a:p>
                  </a:txBody>
                  <a:tcPr/>
                </a:tc>
                <a:extLst>
                  <a:ext uri="{0D108BD9-81ED-4DB2-BD59-A6C34878D82A}">
                    <a16:rowId xmlns:a16="http://schemas.microsoft.com/office/drawing/2014/main" val="1458395261"/>
                  </a:ext>
                </a:extLst>
              </a:tr>
              <a:tr h="370840">
                <a:tc>
                  <a:txBody>
                    <a:bodyPr/>
                    <a:lstStyle/>
                    <a:p>
                      <a:pPr algn="ctr"/>
                      <a:r>
                        <a:rPr lang="es-ES" dirty="0"/>
                        <a:t>~</a:t>
                      </a:r>
                      <a:r>
                        <a:rPr lang="es-ES" dirty="0" err="1"/>
                        <a:t>iphone</a:t>
                      </a:r>
                      <a:endParaRPr lang="es-ES" dirty="0"/>
                    </a:p>
                  </a:txBody>
                  <a:tcPr/>
                </a:tc>
                <a:tc>
                  <a:txBody>
                    <a:bodyPr/>
                    <a:lstStyle/>
                    <a:p>
                      <a:pPr algn="ctr"/>
                      <a:r>
                        <a:rPr lang="es-ES" dirty="0"/>
                        <a:t>Usada por</a:t>
                      </a:r>
                      <a:r>
                        <a:rPr lang="es-ES" baseline="0" dirty="0"/>
                        <a:t> </a:t>
                      </a:r>
                      <a:r>
                        <a:rPr lang="es-ES" baseline="0" dirty="0" err="1"/>
                        <a:t>Xamarin.iOS</a:t>
                      </a:r>
                      <a:r>
                        <a:rPr lang="es-ES" dirty="0"/>
                        <a:t> en iPhone y iPod </a:t>
                      </a:r>
                      <a:r>
                        <a:rPr lang="es-ES" dirty="0" err="1"/>
                        <a:t>Touch</a:t>
                      </a:r>
                      <a:r>
                        <a:rPr lang="es-ES" dirty="0"/>
                        <a:t>.</a:t>
                      </a:r>
                    </a:p>
                  </a:txBody>
                  <a:tcPr/>
                </a:tc>
                <a:extLst>
                  <a:ext uri="{0D108BD9-81ED-4DB2-BD59-A6C34878D82A}">
                    <a16:rowId xmlns:a16="http://schemas.microsoft.com/office/drawing/2014/main" val="2535581062"/>
                  </a:ext>
                </a:extLst>
              </a:tr>
              <a:tr h="370840">
                <a:tc>
                  <a:txBody>
                    <a:bodyPr/>
                    <a:lstStyle/>
                    <a:p>
                      <a:pPr algn="ctr"/>
                      <a:r>
                        <a:rPr lang="es-ES" dirty="0"/>
                        <a:t>~</a:t>
                      </a:r>
                      <a:r>
                        <a:rPr lang="es-ES" dirty="0" err="1"/>
                        <a:t>ipad</a:t>
                      </a:r>
                      <a:endParaRPr lang="es-ES" dirty="0"/>
                    </a:p>
                  </a:txBody>
                  <a:tcPr/>
                </a:tc>
                <a:tc>
                  <a:txBody>
                    <a:bodyPr/>
                    <a:lstStyle/>
                    <a:p>
                      <a:pPr algn="ctr"/>
                      <a:r>
                        <a:rPr lang="es-ES" dirty="0"/>
                        <a:t>Usada por </a:t>
                      </a:r>
                      <a:r>
                        <a:rPr lang="es-ES" dirty="0" err="1"/>
                        <a:t>Xamarin.iOS</a:t>
                      </a:r>
                      <a:r>
                        <a:rPr lang="es-ES" dirty="0"/>
                        <a:t> en iPad.</a:t>
                      </a:r>
                    </a:p>
                  </a:txBody>
                  <a:tcPr/>
                </a:tc>
                <a:extLst>
                  <a:ext uri="{0D108BD9-81ED-4DB2-BD59-A6C34878D82A}">
                    <a16:rowId xmlns:a16="http://schemas.microsoft.com/office/drawing/2014/main" val="2507177359"/>
                  </a:ext>
                </a:extLst>
              </a:tr>
            </a:tbl>
          </a:graphicData>
        </a:graphic>
      </p:graphicFrame>
    </p:spTree>
    <p:extLst>
      <p:ext uri="{BB962C8B-B14F-4D97-AF65-F5344CB8AC3E}">
        <p14:creationId xmlns:p14="http://schemas.microsoft.com/office/powerpoint/2010/main" val="397160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Adaptando recursos (Android)</a:t>
            </a:r>
          </a:p>
        </p:txBody>
      </p:sp>
      <p:sp>
        <p:nvSpPr>
          <p:cNvPr id="2" name="Rectangle 1"/>
          <p:cNvSpPr/>
          <p:nvPr/>
        </p:nvSpPr>
        <p:spPr>
          <a:xfrm>
            <a:off x="514349" y="1760032"/>
            <a:ext cx="10501313" cy="5262979"/>
          </a:xfrm>
          <a:prstGeom prst="rect">
            <a:avLst/>
          </a:prstGeom>
        </p:spPr>
        <p:txBody>
          <a:bodyPr wrap="square">
            <a:spAutoFit/>
          </a:bodyPr>
          <a:lstStyle/>
          <a:p>
            <a:r>
              <a:rPr lang="es-ES" sz="2400" dirty="0"/>
              <a:t>En Android tenemos disponibles varias unidades de medida que nos ayudarán a que nuestra aplicación se vea correctamente sea cual sea el </a:t>
            </a:r>
            <a:r>
              <a:rPr lang="es-ES" sz="2400" b="1" dirty="0"/>
              <a:t>tamaño de la pantalla</a:t>
            </a:r>
            <a:r>
              <a:rPr lang="es-ES" sz="2400" dirty="0"/>
              <a:t>. </a:t>
            </a:r>
          </a:p>
          <a:p>
            <a:endParaRPr lang="es-ES" sz="2400" dirty="0"/>
          </a:p>
          <a:p>
            <a:r>
              <a:rPr lang="es-ES" sz="2400" b="1" dirty="0" err="1"/>
              <a:t>dp</a:t>
            </a:r>
            <a:r>
              <a:rPr lang="es-ES" sz="2400" b="1" dirty="0"/>
              <a:t> (</a:t>
            </a:r>
            <a:r>
              <a:rPr lang="es-ES" sz="2400" b="1" dirty="0" err="1"/>
              <a:t>Density-independent</a:t>
            </a:r>
            <a:r>
              <a:rPr lang="es-ES" sz="2400" b="1" dirty="0"/>
              <a:t> </a:t>
            </a:r>
            <a:r>
              <a:rPr lang="es-ES" sz="2400" b="1" dirty="0" err="1"/>
              <a:t>Pixels</a:t>
            </a:r>
            <a:r>
              <a:rPr lang="es-ES" sz="2400" b="1" dirty="0"/>
              <a:t>)</a:t>
            </a:r>
          </a:p>
          <a:p>
            <a:r>
              <a:rPr lang="es-ES" sz="2400" dirty="0"/>
              <a:t>Es una unidad abstracta que se basa en la densidad física de la pantalla. Esta unidad es equivalente a un píxel en una pantalla con una densidad de 160 dpi. </a:t>
            </a:r>
          </a:p>
          <a:p>
            <a:endParaRPr lang="es-ES" sz="2400" dirty="0"/>
          </a:p>
          <a:p>
            <a:r>
              <a:rPr lang="it-IT" sz="2400" dirty="0"/>
              <a:t>Formula: dp = px / (dpi / 160)</a:t>
            </a:r>
          </a:p>
          <a:p>
            <a:r>
              <a:rPr lang="en-US" sz="2400" dirty="0" err="1"/>
              <a:t>Ejemplo</a:t>
            </a:r>
            <a:r>
              <a:rPr lang="en-US" sz="2400" dirty="0"/>
              <a:t>, 100 </a:t>
            </a:r>
            <a:r>
              <a:rPr lang="en-US" sz="2400" dirty="0" err="1"/>
              <a:t>px</a:t>
            </a:r>
            <a:r>
              <a:rPr lang="en-US" sz="2400" dirty="0"/>
              <a:t> on a Nexus 5: </a:t>
            </a:r>
            <a:r>
              <a:rPr lang="en-US" sz="2400" dirty="0" err="1"/>
              <a:t>dp</a:t>
            </a:r>
            <a:r>
              <a:rPr lang="en-US" sz="2400" dirty="0"/>
              <a:t> = 100 / (445 / 160) = 36</a:t>
            </a:r>
          </a:p>
          <a:p>
            <a:endParaRPr lang="en-US" dirty="0"/>
          </a:p>
          <a:p>
            <a:endParaRPr lang="en-US" dirty="0"/>
          </a:p>
          <a:p>
            <a:endParaRPr lang="en-US" dirty="0"/>
          </a:p>
          <a:p>
            <a:endParaRPr lang="es-ES" dirty="0"/>
          </a:p>
        </p:txBody>
      </p:sp>
    </p:spTree>
    <p:extLst>
      <p:ext uri="{BB962C8B-B14F-4D97-AF65-F5344CB8AC3E}">
        <p14:creationId xmlns:p14="http://schemas.microsoft.com/office/powerpoint/2010/main" val="398459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Adaptando recursos (Android)</a:t>
            </a:r>
          </a:p>
        </p:txBody>
      </p:sp>
      <p:pic>
        <p:nvPicPr>
          <p:cNvPr id="1026" name="Picture 2" descr="Size buck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3032082"/>
            <a:ext cx="5874292" cy="3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261246143"/>
              </p:ext>
            </p:extLst>
          </p:nvPr>
        </p:nvGraphicFramePr>
        <p:xfrm>
          <a:off x="5886450" y="1491191"/>
          <a:ext cx="4845050" cy="1371092"/>
        </p:xfrm>
        <a:graphic>
          <a:graphicData uri="http://schemas.openxmlformats.org/drawingml/2006/table">
            <a:tbl>
              <a:tblPr firstRow="1" bandRow="1">
                <a:tableStyleId>{21E4AEA4-8DFA-4A89-87EB-49C32662AFE0}</a:tableStyleId>
              </a:tblPr>
              <a:tblGrid>
                <a:gridCol w="2422525">
                  <a:extLst>
                    <a:ext uri="{9D8B030D-6E8A-4147-A177-3AD203B41FA5}">
                      <a16:colId xmlns:a16="http://schemas.microsoft.com/office/drawing/2014/main" val="1613360285"/>
                    </a:ext>
                  </a:extLst>
                </a:gridCol>
                <a:gridCol w="2422525">
                  <a:extLst>
                    <a:ext uri="{9D8B030D-6E8A-4147-A177-3AD203B41FA5}">
                      <a16:colId xmlns:a16="http://schemas.microsoft.com/office/drawing/2014/main" val="318255524"/>
                    </a:ext>
                  </a:extLst>
                </a:gridCol>
              </a:tblGrid>
              <a:tr h="370840">
                <a:tc>
                  <a:txBody>
                    <a:bodyPr/>
                    <a:lstStyle/>
                    <a:p>
                      <a:r>
                        <a:rPr lang="es-ES" dirty="0"/>
                        <a:t>Tipo</a:t>
                      </a:r>
                    </a:p>
                  </a:txBody>
                  <a:tcPr/>
                </a:tc>
                <a:tc>
                  <a:txBody>
                    <a:bodyPr/>
                    <a:lstStyle/>
                    <a:p>
                      <a:r>
                        <a:rPr lang="es-ES" dirty="0"/>
                        <a:t>Tamaño </a:t>
                      </a:r>
                    </a:p>
                  </a:txBody>
                  <a:tcPr/>
                </a:tc>
                <a:extLst>
                  <a:ext uri="{0D108BD9-81ED-4DB2-BD59-A6C34878D82A}">
                    <a16:rowId xmlns:a16="http://schemas.microsoft.com/office/drawing/2014/main" val="978198697"/>
                  </a:ext>
                </a:extLst>
              </a:tr>
              <a:tr h="370840">
                <a:tc>
                  <a:txBody>
                    <a:bodyPr/>
                    <a:lstStyle/>
                    <a:p>
                      <a:r>
                        <a:rPr lang="es-ES" dirty="0"/>
                        <a:t>Teléfono</a:t>
                      </a:r>
                    </a:p>
                  </a:txBody>
                  <a:tcPr/>
                </a:tc>
                <a:tc>
                  <a:txBody>
                    <a:bodyPr/>
                    <a:lstStyle/>
                    <a:p>
                      <a:r>
                        <a:rPr lang="es-ES" dirty="0"/>
                        <a:t>&lt; 600dp</a:t>
                      </a:r>
                    </a:p>
                  </a:txBody>
                  <a:tcPr/>
                </a:tc>
                <a:extLst>
                  <a:ext uri="{0D108BD9-81ED-4DB2-BD59-A6C34878D82A}">
                    <a16:rowId xmlns:a16="http://schemas.microsoft.com/office/drawing/2014/main" val="4246852118"/>
                  </a:ext>
                </a:extLst>
              </a:tr>
              <a:tr h="370840">
                <a:tc>
                  <a:txBody>
                    <a:bodyPr/>
                    <a:lstStyle/>
                    <a:p>
                      <a:r>
                        <a:rPr lang="es-ES" dirty="0"/>
                        <a:t>Tablet</a:t>
                      </a:r>
                    </a:p>
                  </a:txBody>
                  <a:tcPr/>
                </a:tc>
                <a:tc>
                  <a:txBody>
                    <a:bodyPr/>
                    <a:lstStyle/>
                    <a:p>
                      <a:r>
                        <a:rPr lang="es-ES" dirty="0"/>
                        <a:t>7” &gt;= 600dp / 10” &gt; 720dp</a:t>
                      </a:r>
                    </a:p>
                  </a:txBody>
                  <a:tcPr/>
                </a:tc>
                <a:extLst>
                  <a:ext uri="{0D108BD9-81ED-4DB2-BD59-A6C34878D82A}">
                    <a16:rowId xmlns:a16="http://schemas.microsoft.com/office/drawing/2014/main" val="2644916650"/>
                  </a:ext>
                </a:extLst>
              </a:tr>
            </a:tbl>
          </a:graphicData>
        </a:graphic>
      </p:graphicFrame>
      <p:pic>
        <p:nvPicPr>
          <p:cNvPr id="1030" name="Picture 6" descr="https://developer.xamarin.com/guides/android/application_fundamentals/resources_in_android/part_4_-_creating_resources_for_varying_screens/Images/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35" y="1321593"/>
            <a:ext cx="5782707" cy="36598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9240" y="4843615"/>
            <a:ext cx="6096000" cy="1477328"/>
          </a:xfrm>
          <a:prstGeom prst="rect">
            <a:avLst/>
          </a:prstGeom>
        </p:spPr>
        <p:txBody>
          <a:bodyPr>
            <a:spAutoFit/>
          </a:bodyPr>
          <a:lstStyle/>
          <a:p>
            <a:r>
              <a:rPr lang="es-ES" dirty="0">
                <a:latin typeface="Consolas" panose="020B0609020204030204" pitchFamily="49" charset="0"/>
              </a:rPr>
              <a:t>&lt;</a:t>
            </a:r>
            <a:r>
              <a:rPr lang="es-ES" dirty="0" err="1">
                <a:latin typeface="Consolas" panose="020B0609020204030204" pitchFamily="49" charset="0"/>
              </a:rPr>
              <a:t>manifest</a:t>
            </a:r>
            <a:r>
              <a:rPr lang="es-ES" dirty="0">
                <a:latin typeface="Consolas" panose="020B0609020204030204" pitchFamily="49" charset="0"/>
              </a:rPr>
              <a:t> ... &gt;</a:t>
            </a:r>
          </a:p>
          <a:p>
            <a:r>
              <a:rPr lang="es-ES" dirty="0">
                <a:latin typeface="Consolas" panose="020B0609020204030204" pitchFamily="49" charset="0"/>
              </a:rPr>
              <a:t>    &lt;</a:t>
            </a:r>
            <a:r>
              <a:rPr lang="es-ES" dirty="0" err="1">
                <a:latin typeface="Consolas" panose="020B0609020204030204" pitchFamily="49" charset="0"/>
              </a:rPr>
              <a:t>supports-screens</a:t>
            </a:r>
            <a:r>
              <a:rPr lang="es-ES" dirty="0">
                <a:latin typeface="Consolas" panose="020B0609020204030204" pitchFamily="49" charset="0"/>
              </a:rPr>
              <a:t> </a:t>
            </a:r>
            <a:r>
              <a:rPr lang="es-ES" dirty="0" err="1">
                <a:latin typeface="Consolas" panose="020B0609020204030204" pitchFamily="49" charset="0"/>
              </a:rPr>
              <a:t>android:requiresSmallestWidthDp</a:t>
            </a:r>
            <a:r>
              <a:rPr lang="es-ES" dirty="0">
                <a:latin typeface="Consolas" panose="020B0609020204030204" pitchFamily="49" charset="0"/>
              </a:rPr>
              <a:t>="600" /&gt;</a:t>
            </a:r>
          </a:p>
          <a:p>
            <a:r>
              <a:rPr lang="es-ES" dirty="0">
                <a:latin typeface="Consolas" panose="020B0609020204030204" pitchFamily="49" charset="0"/>
              </a:rPr>
              <a:t>    ...</a:t>
            </a:r>
          </a:p>
          <a:p>
            <a:r>
              <a:rPr lang="es-ES" dirty="0">
                <a:latin typeface="Consolas" panose="020B0609020204030204" pitchFamily="49" charset="0"/>
              </a:rPr>
              <a:t>&lt;/</a:t>
            </a:r>
            <a:r>
              <a:rPr lang="es-ES" dirty="0" err="1">
                <a:latin typeface="Consolas" panose="020B0609020204030204" pitchFamily="49" charset="0"/>
              </a:rPr>
              <a:t>manifest</a:t>
            </a:r>
            <a:r>
              <a:rPr lang="es-ES" dirty="0">
                <a:latin typeface="Consolas" panose="020B0609020204030204" pitchFamily="49" charset="0"/>
              </a:rPr>
              <a:t>&gt;</a:t>
            </a:r>
          </a:p>
        </p:txBody>
      </p:sp>
    </p:spTree>
    <p:extLst>
      <p:ext uri="{BB962C8B-B14F-4D97-AF65-F5344CB8AC3E}">
        <p14:creationId xmlns:p14="http://schemas.microsoft.com/office/powerpoint/2010/main" val="208125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Adaptando recursos (Android)</a:t>
            </a:r>
          </a:p>
        </p:txBody>
      </p:sp>
      <p:sp>
        <p:nvSpPr>
          <p:cNvPr id="2" name="Rectangle 1"/>
          <p:cNvSpPr/>
          <p:nvPr/>
        </p:nvSpPr>
        <p:spPr>
          <a:xfrm>
            <a:off x="3709035" y="1760032"/>
            <a:ext cx="7306627" cy="2954655"/>
          </a:xfrm>
          <a:prstGeom prst="rect">
            <a:avLst/>
          </a:prstGeom>
        </p:spPr>
        <p:txBody>
          <a:bodyPr wrap="square">
            <a:spAutoFit/>
          </a:bodyPr>
          <a:lstStyle/>
          <a:p>
            <a:r>
              <a:rPr lang="es-ES" sz="2800" dirty="0"/>
              <a:t>    </a:t>
            </a:r>
            <a:r>
              <a:rPr lang="es-ES" sz="2800" dirty="0" err="1"/>
              <a:t>ldpi</a:t>
            </a:r>
            <a:r>
              <a:rPr lang="es-ES" sz="2800" dirty="0"/>
              <a:t> (</a:t>
            </a:r>
            <a:r>
              <a:rPr lang="es-ES" sz="2800" dirty="0" err="1"/>
              <a:t>low</a:t>
            </a:r>
            <a:r>
              <a:rPr lang="es-ES" sz="2800" dirty="0"/>
              <a:t>) ~120dpi</a:t>
            </a:r>
          </a:p>
          <a:p>
            <a:r>
              <a:rPr lang="es-ES" sz="2800" dirty="0"/>
              <a:t>    </a:t>
            </a:r>
            <a:r>
              <a:rPr lang="es-ES" sz="2800" dirty="0" err="1"/>
              <a:t>mdpi</a:t>
            </a:r>
            <a:r>
              <a:rPr lang="es-ES" sz="2800" dirty="0"/>
              <a:t> (</a:t>
            </a:r>
            <a:r>
              <a:rPr lang="es-ES" sz="2800" dirty="0" err="1"/>
              <a:t>medium</a:t>
            </a:r>
            <a:r>
              <a:rPr lang="es-ES" sz="2800" dirty="0"/>
              <a:t>) ~160dpi</a:t>
            </a:r>
          </a:p>
          <a:p>
            <a:r>
              <a:rPr lang="es-ES" sz="2800" dirty="0"/>
              <a:t>    </a:t>
            </a:r>
            <a:r>
              <a:rPr lang="es-ES" sz="2800" dirty="0" err="1"/>
              <a:t>hdpi</a:t>
            </a:r>
            <a:r>
              <a:rPr lang="es-ES" sz="2800" dirty="0"/>
              <a:t> (</a:t>
            </a:r>
            <a:r>
              <a:rPr lang="es-ES" sz="2800" dirty="0" err="1"/>
              <a:t>high</a:t>
            </a:r>
            <a:r>
              <a:rPr lang="es-ES" sz="2800" dirty="0"/>
              <a:t>) ~240dpi</a:t>
            </a:r>
          </a:p>
          <a:p>
            <a:r>
              <a:rPr lang="es-ES" sz="2800" dirty="0"/>
              <a:t>    </a:t>
            </a:r>
            <a:r>
              <a:rPr lang="es-ES" sz="2800" dirty="0" err="1"/>
              <a:t>xhdpi</a:t>
            </a:r>
            <a:r>
              <a:rPr lang="es-ES" sz="2800" dirty="0"/>
              <a:t> (extra-</a:t>
            </a:r>
            <a:r>
              <a:rPr lang="es-ES" sz="2800" dirty="0" err="1"/>
              <a:t>high</a:t>
            </a:r>
            <a:r>
              <a:rPr lang="es-ES" sz="2800" dirty="0"/>
              <a:t>) ~320dpi</a:t>
            </a:r>
          </a:p>
          <a:p>
            <a:r>
              <a:rPr lang="es-ES" sz="2800" dirty="0"/>
              <a:t>    </a:t>
            </a:r>
            <a:r>
              <a:rPr lang="es-ES" sz="2800" dirty="0" err="1"/>
              <a:t>xxhdpi</a:t>
            </a:r>
            <a:r>
              <a:rPr lang="es-ES" sz="2800" dirty="0"/>
              <a:t> (extra-extra-</a:t>
            </a:r>
            <a:r>
              <a:rPr lang="es-ES" sz="2800" dirty="0" err="1"/>
              <a:t>high</a:t>
            </a:r>
            <a:r>
              <a:rPr lang="es-ES" sz="2800" dirty="0"/>
              <a:t>) ~480dpi</a:t>
            </a:r>
          </a:p>
          <a:p>
            <a:r>
              <a:rPr lang="es-ES" sz="2800" dirty="0"/>
              <a:t>    </a:t>
            </a:r>
            <a:r>
              <a:rPr lang="es-ES" sz="2800" dirty="0" err="1"/>
              <a:t>xxxhdpi</a:t>
            </a:r>
            <a:r>
              <a:rPr lang="es-ES" sz="2800" dirty="0"/>
              <a:t> (extra-extra-extra-</a:t>
            </a:r>
            <a:r>
              <a:rPr lang="es-ES" sz="2800" dirty="0" err="1"/>
              <a:t>high</a:t>
            </a:r>
            <a:r>
              <a:rPr lang="es-ES" sz="2800" dirty="0"/>
              <a:t>) ~640dpi</a:t>
            </a:r>
            <a:endParaRPr lang="en-US" sz="2800" dirty="0"/>
          </a:p>
          <a:p>
            <a:endParaRPr lang="es-ES" dirty="0"/>
          </a:p>
        </p:txBody>
      </p:sp>
      <p:pic>
        <p:nvPicPr>
          <p:cNvPr id="2050" name="Picture 2" descr="https://developer.xamarin.com/guides/android/application_fundamentals/resources_in_android/part_3_-_alternate_resources/Images/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546364"/>
            <a:ext cx="28098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1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Adaptando</a:t>
            </a:r>
            <a:r>
              <a:rPr lang="en-US" dirty="0"/>
              <a:t> la</a:t>
            </a:r>
            <a:r>
              <a:rPr lang="en-US" b="0" dirty="0"/>
              <a:t> App </a:t>
            </a:r>
            <a:r>
              <a:rPr lang="en-US" b="0" dirty="0" err="1"/>
              <a:t>Xamarin.Forms</a:t>
            </a:r>
            <a:r>
              <a:rPr lang="en-US" b="0" dirty="0"/>
              <a:t> a </a:t>
            </a:r>
            <a:r>
              <a:rPr lang="en-US" b="0" dirty="0" err="1"/>
              <a:t>Tabletas</a:t>
            </a:r>
            <a:endParaRPr lang="en-US" b="0" dirty="0"/>
          </a:p>
        </p:txBody>
      </p:sp>
    </p:spTree>
    <p:extLst>
      <p:ext uri="{BB962C8B-B14F-4D97-AF65-F5344CB8AC3E}">
        <p14:creationId xmlns:p14="http://schemas.microsoft.com/office/powerpoint/2010/main" val="40899195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El “efecto” de nuestros cambios</a:t>
            </a:r>
          </a:p>
        </p:txBody>
      </p:sp>
      <p:pic>
        <p:nvPicPr>
          <p:cNvPr id="2" name="Picture 1"/>
          <p:cNvPicPr>
            <a:picLocks noChangeAspect="1"/>
          </p:cNvPicPr>
          <p:nvPr/>
        </p:nvPicPr>
        <p:blipFill>
          <a:blip r:embed="rId2"/>
          <a:stretch>
            <a:fillRect/>
          </a:stretch>
        </p:blipFill>
        <p:spPr>
          <a:xfrm>
            <a:off x="484333" y="1101003"/>
            <a:ext cx="3038783" cy="5400000"/>
          </a:xfrm>
          <a:prstGeom prst="rect">
            <a:avLst/>
          </a:prstGeom>
        </p:spPr>
      </p:pic>
      <p:pic>
        <p:nvPicPr>
          <p:cNvPr id="3" name="Picture 2"/>
          <p:cNvPicPr>
            <a:picLocks noChangeAspect="1"/>
          </p:cNvPicPr>
          <p:nvPr/>
        </p:nvPicPr>
        <p:blipFill>
          <a:blip r:embed="rId3"/>
          <a:stretch>
            <a:fillRect/>
          </a:stretch>
        </p:blipFill>
        <p:spPr>
          <a:xfrm>
            <a:off x="4502171" y="1101003"/>
            <a:ext cx="7232802" cy="5400000"/>
          </a:xfrm>
          <a:prstGeom prst="rect">
            <a:avLst/>
          </a:prstGeom>
        </p:spPr>
      </p:pic>
      <p:sp>
        <p:nvSpPr>
          <p:cNvPr id="5" name="Rectangle 4"/>
          <p:cNvSpPr/>
          <p:nvPr/>
        </p:nvSpPr>
        <p:spPr>
          <a:xfrm>
            <a:off x="1417634" y="6478500"/>
            <a:ext cx="1172180" cy="369332"/>
          </a:xfrm>
          <a:prstGeom prst="rect">
            <a:avLst/>
          </a:prstGeom>
        </p:spPr>
        <p:txBody>
          <a:bodyPr wrap="none">
            <a:spAutoFit/>
          </a:bodyPr>
          <a:lstStyle/>
          <a:p>
            <a:r>
              <a:rPr lang="es-ES" dirty="0">
                <a:solidFill>
                  <a:srgbClr val="595959"/>
                </a:solidFill>
                <a:latin typeface="Segoe UI (Body)"/>
                <a:cs typeface="Helvetica Light"/>
              </a:rPr>
              <a:t>Teléfonos</a:t>
            </a:r>
            <a:endParaRPr lang="es-ES" dirty="0"/>
          </a:p>
        </p:txBody>
      </p:sp>
      <p:sp>
        <p:nvSpPr>
          <p:cNvPr id="9" name="Rectangle 8"/>
          <p:cNvSpPr/>
          <p:nvPr/>
        </p:nvSpPr>
        <p:spPr>
          <a:xfrm>
            <a:off x="7718430" y="6470713"/>
            <a:ext cx="800284" cy="369332"/>
          </a:xfrm>
          <a:prstGeom prst="rect">
            <a:avLst/>
          </a:prstGeom>
        </p:spPr>
        <p:txBody>
          <a:bodyPr wrap="none">
            <a:spAutoFit/>
          </a:bodyPr>
          <a:lstStyle/>
          <a:p>
            <a:r>
              <a:rPr lang="es-ES" dirty="0">
                <a:solidFill>
                  <a:srgbClr val="595959"/>
                </a:solidFill>
                <a:latin typeface="Segoe UI (Body)"/>
                <a:cs typeface="Helvetica Light"/>
              </a:rPr>
              <a:t>Tablet</a:t>
            </a:r>
            <a:endParaRPr lang="es-ES" dirty="0"/>
          </a:p>
        </p:txBody>
      </p:sp>
    </p:spTree>
    <p:extLst>
      <p:ext uri="{BB962C8B-B14F-4D97-AF65-F5344CB8AC3E}">
        <p14:creationId xmlns:p14="http://schemas.microsoft.com/office/powerpoint/2010/main" val="24198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71488" y="1300405"/>
            <a:ext cx="10372724" cy="5139869"/>
          </a:xfrm>
          <a:prstGeom prst="rect">
            <a:avLst/>
          </a:prstGeom>
        </p:spPr>
        <p:txBody>
          <a:bodyPr wrap="square">
            <a:spAutoFit/>
          </a:bodyPr>
          <a:lstStyle/>
          <a:p>
            <a:pPr marL="342900" indent="-342900">
              <a:buFont typeface="Arial" panose="020B0604020202020204" pitchFamily="34" charset="0"/>
              <a:buChar char="•"/>
            </a:pPr>
            <a:r>
              <a:rPr lang="es-ES" sz="3200" dirty="0">
                <a:solidFill>
                  <a:srgbClr val="595959"/>
                </a:solidFill>
                <a:latin typeface="Segoe UI (Body)"/>
                <a:cs typeface="Helvetica Light"/>
              </a:rPr>
              <a:t>La clase </a:t>
            </a:r>
            <a:r>
              <a:rPr lang="es-ES" sz="3200" b="1" dirty="0" err="1">
                <a:solidFill>
                  <a:srgbClr val="595959"/>
                </a:solidFill>
                <a:latin typeface="Segoe UI (Body)"/>
                <a:cs typeface="Helvetica Light"/>
              </a:rPr>
              <a:t>Device</a:t>
            </a:r>
            <a:r>
              <a:rPr lang="es-ES" sz="3200" dirty="0">
                <a:solidFill>
                  <a:srgbClr val="595959"/>
                </a:solidFill>
                <a:latin typeface="Segoe UI (Body)"/>
                <a:cs typeface="Helvetica Light"/>
              </a:rPr>
              <a:t> nos permite detectar si estamos ante teléfonos y tabletas, el sistema operativo y otras opciones básicas para personalizar la aplicación y ofrecer la mejor experiencia posible.</a:t>
            </a:r>
          </a:p>
          <a:p>
            <a:pPr marL="342900" indent="-342900">
              <a:buFont typeface="Arial" panose="020B0604020202020204" pitchFamily="34" charset="0"/>
              <a:buChar char="•"/>
            </a:pPr>
            <a:r>
              <a:rPr lang="es-ES" sz="3200" dirty="0">
                <a:solidFill>
                  <a:srgbClr val="595959"/>
                </a:solidFill>
                <a:latin typeface="Segoe UI (Body)"/>
                <a:cs typeface="Helvetica Light"/>
              </a:rPr>
              <a:t>Los </a:t>
            </a:r>
            <a:r>
              <a:rPr lang="es-ES" sz="3200" b="1" dirty="0">
                <a:solidFill>
                  <a:srgbClr val="595959"/>
                </a:solidFill>
                <a:latin typeface="Segoe UI (Body)"/>
                <a:cs typeface="Helvetica Light"/>
              </a:rPr>
              <a:t>recursos</a:t>
            </a:r>
            <a:r>
              <a:rPr lang="es-ES" sz="3200" dirty="0">
                <a:solidFill>
                  <a:srgbClr val="595959"/>
                </a:solidFill>
                <a:latin typeface="Segoe UI (Body)"/>
                <a:cs typeface="Helvetica Light"/>
              </a:rPr>
              <a:t> de la aplicación son importantes. Debemos asegurarnos de facilitar recursos para cada tipo de dispositivo donde la aplicación puede correr.</a:t>
            </a:r>
          </a:p>
          <a:p>
            <a:pPr marL="342900" indent="-342900">
              <a:buFont typeface="Arial" panose="020B0604020202020204" pitchFamily="34" charset="0"/>
              <a:buChar char="•"/>
            </a:pPr>
            <a:r>
              <a:rPr lang="es-ES" sz="3200" dirty="0">
                <a:solidFill>
                  <a:srgbClr val="595959"/>
                </a:solidFill>
                <a:latin typeface="Segoe UI (Body)"/>
                <a:cs typeface="Helvetica Light"/>
              </a:rPr>
              <a:t>Podemos crear </a:t>
            </a:r>
            <a:r>
              <a:rPr lang="es-ES" sz="3200" b="1" dirty="0">
                <a:solidFill>
                  <a:srgbClr val="595959"/>
                </a:solidFill>
                <a:latin typeface="Segoe UI (Body)"/>
                <a:cs typeface="Helvetica Light"/>
              </a:rPr>
              <a:t>vistas específicas </a:t>
            </a:r>
            <a:r>
              <a:rPr lang="es-ES" sz="3200" dirty="0">
                <a:solidFill>
                  <a:srgbClr val="595959"/>
                </a:solidFill>
                <a:latin typeface="Segoe UI (Body)"/>
                <a:cs typeface="Helvetica Light"/>
              </a:rPr>
              <a:t>por plataforma en caso necesario y modificar el flujo de navegación.</a:t>
            </a:r>
          </a:p>
          <a:p>
            <a:pPr marL="342900" indent="-342900">
              <a:buFont typeface="Arial" panose="020B0604020202020204" pitchFamily="34" charset="0"/>
              <a:buChar char="•"/>
            </a:pPr>
            <a:endParaRPr lang="es-ES" sz="2800" dirty="0">
              <a:solidFill>
                <a:srgbClr val="595959"/>
              </a:solidFill>
              <a:latin typeface="Segoe UI (Body)"/>
              <a:cs typeface="Helvetica Light"/>
            </a:endParaRPr>
          </a:p>
          <a:p>
            <a:endParaRPr lang="es-ES" sz="12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Conclusiones</a:t>
            </a:r>
          </a:p>
        </p:txBody>
      </p:sp>
    </p:spTree>
    <p:extLst>
      <p:ext uri="{BB962C8B-B14F-4D97-AF65-F5344CB8AC3E}">
        <p14:creationId xmlns:p14="http://schemas.microsoft.com/office/powerpoint/2010/main" val="137471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030" y="1084290"/>
            <a:ext cx="11086816"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1217151"/>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1215" y="3930381"/>
            <a:ext cx="743064" cy="1166038"/>
          </a:xfrm>
          <a:prstGeom prst="rect">
            <a:avLst/>
          </a:prstGeom>
        </p:spPr>
      </p:pic>
    </p:spTree>
    <p:extLst>
      <p:ext uri="{BB962C8B-B14F-4D97-AF65-F5344CB8AC3E}">
        <p14:creationId xmlns:p14="http://schemas.microsoft.com/office/powerpoint/2010/main" val="33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 &amp; R</a:t>
            </a:r>
          </a:p>
        </p:txBody>
      </p:sp>
    </p:spTree>
    <p:extLst>
      <p:ext uri="{BB962C8B-B14F-4D97-AF65-F5344CB8AC3E}">
        <p14:creationId xmlns:p14="http://schemas.microsoft.com/office/powerpoint/2010/main" val="32894666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7715" y="249088"/>
            <a:ext cx="6359824" cy="6359824"/>
          </a:xfrm>
          <a:prstGeom prst="rect">
            <a:avLst/>
          </a:prstGeom>
        </p:spPr>
      </p:pic>
      <p:sp>
        <p:nvSpPr>
          <p:cNvPr id="3" name="Title 1"/>
          <p:cNvSpPr txBox="1">
            <a:spLocks/>
          </p:cNvSpPr>
          <p:nvPr/>
        </p:nvSpPr>
        <p:spPr>
          <a:xfrm>
            <a:off x="6606155" y="3036781"/>
            <a:ext cx="4884142" cy="784438"/>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err="1">
                <a:solidFill>
                  <a:srgbClr val="FFFFFF"/>
                </a:solidFill>
              </a:rPr>
              <a:t>Comienza</a:t>
            </a:r>
            <a:r>
              <a:rPr dirty="0">
                <a:solidFill>
                  <a:srgbClr val="FFFFFF"/>
                </a:solidFill>
              </a:rPr>
              <a:t> </a:t>
            </a:r>
            <a:r>
              <a:rPr dirty="0" err="1">
                <a:solidFill>
                  <a:srgbClr val="FFFFFF"/>
                </a:solidFill>
              </a:rPr>
              <a:t>en</a:t>
            </a:r>
            <a:endParaRPr dirty="0">
              <a:solidFill>
                <a:srgbClr val="FFFFFF"/>
              </a:solidFill>
            </a:endParaRPr>
          </a:p>
          <a:p>
            <a:r>
              <a:rPr dirty="0">
                <a:solidFill>
                  <a:srgbClr val="FFFFFF"/>
                </a:solidFill>
              </a:rPr>
              <a:t>xamarin.com</a:t>
            </a:r>
          </a:p>
        </p:txBody>
      </p:sp>
    </p:spTree>
    <p:extLst>
      <p:ext uri="{BB962C8B-B14F-4D97-AF65-F5344CB8AC3E}">
        <p14:creationId xmlns:p14="http://schemas.microsoft.com/office/powerpoint/2010/main" val="4102287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81060" y="2054794"/>
            <a:ext cx="8013425" cy="4449401"/>
            <a:chOff x="2961799" y="2095500"/>
            <a:chExt cx="8174111" cy="4538621"/>
          </a:xfrm>
        </p:grpSpPr>
        <p:pic>
          <p:nvPicPr>
            <p:cNvPr id="9" name="Picture 8" descr="T-shirt Store Ap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91300" y="3158244"/>
              <a:ext cx="4544610" cy="3475877"/>
            </a:xfrm>
            <a:prstGeom prst="rect">
              <a:avLst/>
            </a:prstGeom>
          </p:spPr>
        </p:pic>
      </p:grpSp>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Xamarin</a:t>
            </a:r>
            <a:r>
              <a:rPr lang="en-US" sz="4400" dirty="0">
                <a:solidFill>
                  <a:srgbClr val="00BCF2"/>
                </a:solidFill>
              </a:rPr>
              <a:t>: </a:t>
            </a:r>
            <a:r>
              <a:rPr lang="en-US" sz="4400" dirty="0" err="1">
                <a:solidFill>
                  <a:srgbClr val="00BCF2"/>
                </a:solidFill>
              </a:rPr>
              <a:t>Aplicaciones</a:t>
            </a:r>
            <a:r>
              <a:rPr lang="en-US" sz="4400" dirty="0">
                <a:solidFill>
                  <a:srgbClr val="00BCF2"/>
                </a:solidFill>
              </a:rPr>
              <a:t> </a:t>
            </a:r>
            <a:r>
              <a:rPr lang="en-US" sz="4400" dirty="0" err="1">
                <a:solidFill>
                  <a:srgbClr val="00BCF2"/>
                </a:solidFill>
              </a:rPr>
              <a:t>nativas</a:t>
            </a:r>
            <a:r>
              <a:rPr lang="en-US" sz="4400" dirty="0">
                <a:solidFill>
                  <a:srgbClr val="00BCF2"/>
                </a:solidFill>
              </a:rPr>
              <a:t> </a:t>
            </a:r>
            <a:r>
              <a:rPr lang="en-US" sz="4400" dirty="0" err="1">
                <a:solidFill>
                  <a:srgbClr val="00BCF2"/>
                </a:solidFill>
              </a:rPr>
              <a:t>multiplataforma</a:t>
            </a:r>
            <a:endParaRPr lang="en-US" sz="4400" dirty="0">
              <a:solidFill>
                <a:srgbClr val="00BCF2"/>
              </a:solidFill>
            </a:endParaRPr>
          </a:p>
        </p:txBody>
      </p:sp>
    </p:spTree>
    <p:extLst>
      <p:ext uri="{BB962C8B-B14F-4D97-AF65-F5344CB8AC3E}">
        <p14:creationId xmlns:p14="http://schemas.microsoft.com/office/powerpoint/2010/main" val="2456730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89957"/>
            <a:ext cx="11655840" cy="899537"/>
          </a:xfrm>
        </p:spPr>
        <p:txBody>
          <a:bodyPr/>
          <a:lstStyle/>
          <a:p>
            <a:r>
              <a:rPr lang="en-US" dirty="0">
                <a:solidFill>
                  <a:srgbClr val="00BCF2"/>
                </a:solidFill>
              </a:rPr>
              <a:t>Xamarin</a:t>
            </a:r>
          </a:p>
        </p:txBody>
      </p:sp>
      <p:sp>
        <p:nvSpPr>
          <p:cNvPr id="14" name="TextBox 13"/>
          <p:cNvSpPr txBox="1"/>
          <p:nvPr/>
        </p:nvSpPr>
        <p:spPr>
          <a:xfrm>
            <a:off x="418643" y="5640852"/>
            <a:ext cx="11354714" cy="65172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353" dirty="0" err="1">
                <a:solidFill>
                  <a:srgbClr val="70ACBB"/>
                </a:solidFill>
              </a:rPr>
              <a:t>Código</a:t>
            </a:r>
            <a:r>
              <a:rPr lang="en-US" sz="2353" dirty="0">
                <a:solidFill>
                  <a:srgbClr val="70ACBB"/>
                </a:solidFill>
              </a:rPr>
              <a:t> </a:t>
            </a:r>
            <a:r>
              <a:rPr lang="en-US" sz="2353" dirty="0" err="1">
                <a:solidFill>
                  <a:srgbClr val="70ACBB"/>
                </a:solidFill>
              </a:rPr>
              <a:t>compartido</a:t>
            </a:r>
            <a:r>
              <a:rPr lang="en-US" sz="2353" dirty="0">
                <a:solidFill>
                  <a:srgbClr val="70ACBB"/>
                </a:solidFill>
              </a:rPr>
              <a:t> C# </a:t>
            </a:r>
            <a:r>
              <a:rPr lang="en-US" sz="2353" dirty="0">
                <a:solidFill>
                  <a:srgbClr val="6FBD23"/>
                </a:solidFill>
              </a:rPr>
              <a:t>•</a:t>
            </a:r>
            <a:r>
              <a:rPr lang="en-US" sz="2353" dirty="0">
                <a:solidFill>
                  <a:srgbClr val="16ACEE"/>
                </a:solidFill>
              </a:rPr>
              <a:t>  </a:t>
            </a:r>
            <a:r>
              <a:rPr lang="en-US" sz="2353" dirty="0">
                <a:solidFill>
                  <a:srgbClr val="70ACBB"/>
                </a:solidFill>
              </a:rPr>
              <a:t>100% </a:t>
            </a:r>
            <a:r>
              <a:rPr lang="en-US" sz="2353" dirty="0" err="1">
                <a:solidFill>
                  <a:srgbClr val="70ACBB"/>
                </a:solidFill>
              </a:rPr>
              <a:t>acceso</a:t>
            </a:r>
            <a:r>
              <a:rPr lang="en-US" sz="2353" dirty="0">
                <a:solidFill>
                  <a:srgbClr val="70ACBB"/>
                </a:solidFill>
              </a:rPr>
              <a:t> a APIs </a:t>
            </a:r>
            <a:r>
              <a:rPr lang="en-US" sz="2353" dirty="0" err="1">
                <a:solidFill>
                  <a:srgbClr val="70ACBB"/>
                </a:solidFill>
              </a:rPr>
              <a:t>nativas</a:t>
            </a:r>
            <a:r>
              <a:rPr lang="en-US" sz="2353" dirty="0">
                <a:solidFill>
                  <a:srgbClr val="16ACEE"/>
                </a:solidFill>
              </a:rPr>
              <a:t>  </a:t>
            </a:r>
            <a:r>
              <a:rPr lang="en-US" sz="2353" dirty="0">
                <a:solidFill>
                  <a:srgbClr val="6FBD23"/>
                </a:solidFill>
              </a:rPr>
              <a:t>•</a:t>
            </a:r>
            <a:r>
              <a:rPr lang="en-US" sz="2353" dirty="0">
                <a:solidFill>
                  <a:srgbClr val="16ACEE"/>
                </a:solidFill>
              </a:rPr>
              <a:t>  </a:t>
            </a:r>
            <a:r>
              <a:rPr lang="en-US" sz="2353" dirty="0" err="1">
                <a:solidFill>
                  <a:srgbClr val="70ACBB"/>
                </a:solidFill>
              </a:rPr>
              <a:t>Rendimiento</a:t>
            </a:r>
            <a:endParaRPr lang="en-US" sz="2353" dirty="0">
              <a:solidFill>
                <a:srgbClr val="70ACBB"/>
              </a:solidFill>
            </a:endParaRPr>
          </a:p>
        </p:txBody>
      </p:sp>
      <p:sp>
        <p:nvSpPr>
          <p:cNvPr id="20" name="Left Brace 19"/>
          <p:cNvSpPr/>
          <p:nvPr/>
        </p:nvSpPr>
        <p:spPr>
          <a:xfrm rot="5400000">
            <a:off x="5986034" y="537557"/>
            <a:ext cx="234785" cy="9846587"/>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ln w="38100" cmpd="sng">
                <a:solidFill>
                  <a:srgbClr val="000000"/>
                </a:solidFill>
                <a:prstDash val="dash"/>
              </a:ln>
              <a:solidFill>
                <a:srgbClr val="404040"/>
              </a:solidFill>
            </a:endParaRPr>
          </a:p>
        </p:txBody>
      </p:sp>
      <p:grpSp>
        <p:nvGrpSpPr>
          <p:cNvPr id="3" name="Group 2"/>
          <p:cNvGrpSpPr/>
          <p:nvPr/>
        </p:nvGrpSpPr>
        <p:grpSpPr>
          <a:xfrm>
            <a:off x="2893418" y="1444948"/>
            <a:ext cx="6420017" cy="3643056"/>
            <a:chOff x="2804067" y="1444948"/>
            <a:chExt cx="6420017" cy="3643056"/>
          </a:xfrm>
        </p:grpSpPr>
        <p:sp>
          <p:nvSpPr>
            <p:cNvPr id="18" name="Rectangle 17"/>
            <p:cNvSpPr/>
            <p:nvPr/>
          </p:nvSpPr>
          <p:spPr bwMode="auto">
            <a:xfrm>
              <a:off x="2804067" y="2177293"/>
              <a:ext cx="2117653" cy="479486"/>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2804067" y="2683418"/>
              <a:ext cx="6407259" cy="2404586"/>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2817643" y="2150169"/>
              <a:ext cx="2104077" cy="5261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568" dirty="0">
                  <a:solidFill>
                    <a:srgbClr val="FFFFFF"/>
                  </a:solidFill>
                </a:rPr>
                <a:t>iOS C# UI</a:t>
              </a:r>
            </a:p>
          </p:txBody>
        </p:sp>
        <p:sp>
          <p:nvSpPr>
            <p:cNvPr id="37" name="Rectangle 36"/>
            <p:cNvSpPr/>
            <p:nvPr/>
          </p:nvSpPr>
          <p:spPr bwMode="auto">
            <a:xfrm>
              <a:off x="4948870" y="2177293"/>
              <a:ext cx="2117653" cy="479486"/>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7093673" y="2177293"/>
              <a:ext cx="2117653" cy="47948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7107249" y="2150169"/>
              <a:ext cx="2104077" cy="53103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568" dirty="0">
                  <a:solidFill>
                    <a:srgbClr val="FFFFFF"/>
                  </a:solidFill>
                </a:rPr>
                <a:t>Windows C# UI</a:t>
              </a:r>
            </a:p>
          </p:txBody>
        </p:sp>
        <p:sp>
          <p:nvSpPr>
            <p:cNvPr id="43" name="TextBox 42"/>
            <p:cNvSpPr txBox="1"/>
            <p:nvPr/>
          </p:nvSpPr>
          <p:spPr>
            <a:xfrm>
              <a:off x="4962445" y="2150169"/>
              <a:ext cx="2104077" cy="5261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568" dirty="0">
                  <a:solidFill>
                    <a:srgbClr val="FFFFFF"/>
                  </a:solidFill>
                </a:rPr>
                <a:t>Android C# UI</a:t>
              </a:r>
            </a:p>
          </p:txBody>
        </p:sp>
        <p:sp>
          <p:nvSpPr>
            <p:cNvPr id="19" name="TextBox 18"/>
            <p:cNvSpPr txBox="1"/>
            <p:nvPr/>
          </p:nvSpPr>
          <p:spPr>
            <a:xfrm>
              <a:off x="2830401" y="3439156"/>
              <a:ext cx="6393683" cy="893110"/>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921" dirty="0">
                  <a:solidFill>
                    <a:srgbClr val="FFFFFF"/>
                  </a:solidFill>
                </a:rPr>
                <a:t>Shared C# Mobile</a:t>
              </a:r>
            </a:p>
          </p:txBody>
        </p:sp>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Tree>
    <p:extLst>
      <p:ext uri="{BB962C8B-B14F-4D97-AF65-F5344CB8AC3E}">
        <p14:creationId xmlns:p14="http://schemas.microsoft.com/office/powerpoint/2010/main" val="1428865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9" descr="uniqu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07569" y="2636912"/>
            <a:ext cx="3999463" cy="2664296"/>
          </a:xfrm>
          <a:prstGeom prst="rect">
            <a:avLst/>
          </a:prstGeom>
        </p:spPr>
      </p:pic>
      <p:sp>
        <p:nvSpPr>
          <p:cNvPr id="30" name="TextBox 26"/>
          <p:cNvSpPr txBox="1">
            <a:spLocks noChangeArrowheads="1"/>
          </p:cNvSpPr>
          <p:nvPr/>
        </p:nvSpPr>
        <p:spPr bwMode="auto">
          <a:xfrm>
            <a:off x="6624328" y="1918957"/>
            <a:ext cx="3996462" cy="38833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285750" indent="-285750" eaLnBrk="1" hangingPunct="1">
              <a:lnSpc>
                <a:spcPct val="130000"/>
              </a:lnSpc>
              <a:buFont typeface="Arial" panose="020B0604020202020204" pitchFamily="34" charset="0"/>
              <a:buChar char="•"/>
            </a:pPr>
            <a:r>
              <a:rPr lang="en-US" dirty="0">
                <a:solidFill>
                  <a:srgbClr val="595959"/>
                </a:solidFill>
                <a:latin typeface="Segoe UI (Body)"/>
                <a:cs typeface="Helvetica Light"/>
              </a:rPr>
              <a:t>La UI </a:t>
            </a:r>
            <a:r>
              <a:rPr lang="en-US" dirty="0" err="1">
                <a:solidFill>
                  <a:srgbClr val="595959"/>
                </a:solidFill>
                <a:latin typeface="Segoe UI (Body)"/>
                <a:cs typeface="Helvetica Light"/>
              </a:rPr>
              <a:t>es</a:t>
            </a:r>
            <a:r>
              <a:rPr lang="en-US" dirty="0">
                <a:solidFill>
                  <a:srgbClr val="595959"/>
                </a:solidFill>
                <a:latin typeface="Segoe UI (Body)"/>
                <a:cs typeface="Helvetica Light"/>
              </a:rPr>
              <a:t> </a:t>
            </a:r>
            <a:r>
              <a:rPr lang="en-US" dirty="0" err="1">
                <a:solidFill>
                  <a:srgbClr val="595959"/>
                </a:solidFill>
                <a:latin typeface="Segoe UI (Body)"/>
                <a:cs typeface="Helvetica Light"/>
              </a:rPr>
              <a:t>espec</a:t>
            </a:r>
            <a:r>
              <a:rPr lang="es-ES" dirty="0">
                <a:solidFill>
                  <a:srgbClr val="595959"/>
                </a:solidFill>
                <a:latin typeface="Segoe UI (Body)"/>
                <a:cs typeface="Helvetica Light"/>
              </a:rPr>
              <a:t>í</a:t>
            </a:r>
            <a:r>
              <a:rPr lang="en-US" dirty="0" err="1">
                <a:solidFill>
                  <a:srgbClr val="595959"/>
                </a:solidFill>
                <a:latin typeface="Segoe UI (Body)"/>
                <a:cs typeface="Helvetica Light"/>
              </a:rPr>
              <a:t>fica</a:t>
            </a:r>
            <a:r>
              <a:rPr lang="en-US" dirty="0">
                <a:solidFill>
                  <a:srgbClr val="595959"/>
                </a:solidFill>
                <a:latin typeface="Segoe UI (Body)"/>
                <a:cs typeface="Helvetica Light"/>
              </a:rPr>
              <a:t> de </a:t>
            </a:r>
            <a:r>
              <a:rPr lang="en-US" dirty="0" err="1">
                <a:solidFill>
                  <a:srgbClr val="595959"/>
                </a:solidFill>
                <a:latin typeface="Segoe UI (Body)"/>
                <a:cs typeface="Helvetica Light"/>
              </a:rPr>
              <a:t>cada</a:t>
            </a:r>
            <a:r>
              <a:rPr lang="en-US" dirty="0">
                <a:solidFill>
                  <a:srgbClr val="595959"/>
                </a:solidFill>
                <a:latin typeface="Segoe UI (Body)"/>
                <a:cs typeface="Helvetica Light"/>
              </a:rPr>
              <a:t> </a:t>
            </a:r>
            <a:r>
              <a:rPr lang="en-US" dirty="0" err="1">
                <a:solidFill>
                  <a:srgbClr val="595959"/>
                </a:solidFill>
                <a:latin typeface="Segoe UI (Body)"/>
                <a:cs typeface="Helvetica Light"/>
              </a:rPr>
              <a:t>plataforma</a:t>
            </a:r>
            <a:r>
              <a:rPr lang="en-US" dirty="0">
                <a:solidFill>
                  <a:srgbClr val="595959"/>
                </a:solidFill>
                <a:latin typeface="Segoe UI (Body)"/>
                <a:cs typeface="Helvetica Light"/>
              </a:rPr>
              <a:t>.</a:t>
            </a:r>
          </a:p>
          <a:p>
            <a:pPr marL="285750" indent="-285750" eaLnBrk="1" hangingPunct="1">
              <a:lnSpc>
                <a:spcPct val="130000"/>
              </a:lnSpc>
              <a:buFont typeface="Arial" panose="020B0604020202020204" pitchFamily="34" charset="0"/>
              <a:buChar char="•"/>
            </a:pPr>
            <a:r>
              <a:rPr lang="en-US" dirty="0">
                <a:solidFill>
                  <a:srgbClr val="595959"/>
                </a:solidFill>
                <a:latin typeface="Segoe UI (Body)"/>
                <a:cs typeface="Helvetica Light"/>
              </a:rPr>
              <a:t>La </a:t>
            </a:r>
            <a:r>
              <a:rPr lang="en-US" dirty="0" err="1">
                <a:solidFill>
                  <a:srgbClr val="595959"/>
                </a:solidFill>
                <a:latin typeface="Segoe UI (Body)"/>
                <a:cs typeface="Helvetica Light"/>
              </a:rPr>
              <a:t>lógica</a:t>
            </a:r>
            <a:r>
              <a:rPr lang="en-US" dirty="0">
                <a:solidFill>
                  <a:srgbClr val="595959"/>
                </a:solidFill>
                <a:latin typeface="Segoe UI (Body)"/>
                <a:cs typeface="Helvetica Light"/>
              </a:rPr>
              <a:t> de la </a:t>
            </a:r>
            <a:r>
              <a:rPr lang="en-US" dirty="0" err="1">
                <a:solidFill>
                  <a:srgbClr val="595959"/>
                </a:solidFill>
                <a:latin typeface="Segoe UI (Body)"/>
                <a:cs typeface="Helvetica Light"/>
              </a:rPr>
              <a:t>Aplicación</a:t>
            </a:r>
            <a:r>
              <a:rPr lang="en-US" dirty="0">
                <a:solidFill>
                  <a:srgbClr val="595959"/>
                </a:solidFill>
                <a:latin typeface="Segoe UI (Body)"/>
                <a:cs typeface="Helvetica Light"/>
              </a:rPr>
              <a:t> </a:t>
            </a:r>
            <a:r>
              <a:rPr lang="en-US" dirty="0" err="1">
                <a:solidFill>
                  <a:srgbClr val="595959"/>
                </a:solidFill>
                <a:latin typeface="Segoe UI (Body)"/>
                <a:cs typeface="Helvetica Light"/>
              </a:rPr>
              <a:t>es</a:t>
            </a:r>
            <a:r>
              <a:rPr lang="en-US" dirty="0">
                <a:solidFill>
                  <a:srgbClr val="595959"/>
                </a:solidFill>
                <a:latin typeface="Segoe UI (Body)"/>
                <a:cs typeface="Helvetica Light"/>
              </a:rPr>
              <a:t> </a:t>
            </a:r>
            <a:r>
              <a:rPr lang="en-US" dirty="0" err="1">
                <a:solidFill>
                  <a:srgbClr val="595959"/>
                </a:solidFill>
                <a:latin typeface="Segoe UI (Body)"/>
                <a:cs typeface="Helvetica Light"/>
              </a:rPr>
              <a:t>en</a:t>
            </a:r>
            <a:r>
              <a:rPr lang="en-US" dirty="0">
                <a:solidFill>
                  <a:srgbClr val="595959"/>
                </a:solidFill>
                <a:latin typeface="Segoe UI (Body)"/>
                <a:cs typeface="Helvetica Light"/>
              </a:rPr>
              <a:t> C# y </a:t>
            </a:r>
            <a:r>
              <a:rPr lang="en-US" dirty="0" err="1">
                <a:solidFill>
                  <a:srgbClr val="595959"/>
                </a:solidFill>
                <a:latin typeface="Segoe UI (Body)"/>
                <a:cs typeface="Helvetica Light"/>
              </a:rPr>
              <a:t>compartida</a:t>
            </a:r>
            <a:r>
              <a:rPr lang="en-US" dirty="0">
                <a:solidFill>
                  <a:srgbClr val="595959"/>
                </a:solidFill>
                <a:latin typeface="Segoe UI (Body)"/>
                <a:cs typeface="Helvetica Light"/>
              </a:rPr>
              <a:t> </a:t>
            </a:r>
            <a:r>
              <a:rPr lang="en-US" dirty="0" err="1">
                <a:solidFill>
                  <a:srgbClr val="595959"/>
                </a:solidFill>
                <a:latin typeface="Segoe UI (Body)"/>
                <a:cs typeface="Helvetica Light"/>
              </a:rPr>
              <a:t>mediante</a:t>
            </a:r>
            <a:r>
              <a:rPr lang="en-US" dirty="0">
                <a:solidFill>
                  <a:srgbClr val="595959"/>
                </a:solidFill>
                <a:latin typeface="Segoe UI (Body)"/>
                <a:cs typeface="Helvetica Light"/>
              </a:rPr>
              <a:t> el </a:t>
            </a:r>
            <a:r>
              <a:rPr lang="en-US" dirty="0" err="1">
                <a:solidFill>
                  <a:srgbClr val="595959"/>
                </a:solidFill>
                <a:latin typeface="Segoe UI (Body)"/>
                <a:cs typeface="Helvetica Light"/>
              </a:rPr>
              <a:t>uso</a:t>
            </a:r>
            <a:r>
              <a:rPr lang="en-US" dirty="0">
                <a:solidFill>
                  <a:srgbClr val="595959"/>
                </a:solidFill>
                <a:latin typeface="Segoe UI (Body)"/>
                <a:cs typeface="Helvetica Light"/>
              </a:rPr>
              <a:t> de PCLs o </a:t>
            </a:r>
            <a:r>
              <a:rPr lang="en-US" dirty="0" err="1">
                <a:solidFill>
                  <a:srgbClr val="595959"/>
                </a:solidFill>
                <a:latin typeface="Segoe UI (Body)"/>
                <a:cs typeface="Helvetica Light"/>
              </a:rPr>
              <a:t>proyectos</a:t>
            </a:r>
            <a:r>
              <a:rPr lang="en-US" dirty="0">
                <a:solidFill>
                  <a:srgbClr val="595959"/>
                </a:solidFill>
                <a:latin typeface="Segoe UI (Body)"/>
                <a:cs typeface="Helvetica Light"/>
              </a:rPr>
              <a:t> Shared.</a:t>
            </a:r>
          </a:p>
          <a:p>
            <a:pPr marL="285750" indent="-285750" eaLnBrk="1" hangingPunct="1">
              <a:lnSpc>
                <a:spcPct val="130000"/>
              </a:lnSpc>
              <a:buFont typeface="Arial" panose="020B0604020202020204" pitchFamily="34" charset="0"/>
              <a:buChar char="•"/>
            </a:pPr>
            <a:r>
              <a:rPr lang="en-US" dirty="0">
                <a:solidFill>
                  <a:srgbClr val="595959"/>
                </a:solidFill>
                <a:latin typeface="Segoe UI (Body)"/>
                <a:cs typeface="Helvetica Light"/>
              </a:rPr>
              <a:t>70% </a:t>
            </a:r>
            <a:r>
              <a:rPr lang="en-US" dirty="0" err="1">
                <a:solidFill>
                  <a:srgbClr val="595959"/>
                </a:solidFill>
                <a:latin typeface="Segoe UI (Body)"/>
                <a:cs typeface="Helvetica Light"/>
              </a:rPr>
              <a:t>aprox</a:t>
            </a:r>
            <a:r>
              <a:rPr lang="en-US" dirty="0">
                <a:solidFill>
                  <a:srgbClr val="595959"/>
                </a:solidFill>
                <a:latin typeface="Segoe UI (Body)"/>
                <a:cs typeface="Helvetica Light"/>
              </a:rPr>
              <a:t>. De </a:t>
            </a:r>
            <a:r>
              <a:rPr lang="en-US" dirty="0" err="1">
                <a:solidFill>
                  <a:srgbClr val="595959"/>
                </a:solidFill>
                <a:latin typeface="Segoe UI (Body)"/>
                <a:cs typeface="Helvetica Light"/>
              </a:rPr>
              <a:t>código</a:t>
            </a:r>
            <a:r>
              <a:rPr lang="en-US" dirty="0">
                <a:solidFill>
                  <a:srgbClr val="595959"/>
                </a:solidFill>
                <a:latin typeface="Segoe UI (Body)"/>
                <a:cs typeface="Helvetica Light"/>
              </a:rPr>
              <a:t> </a:t>
            </a:r>
            <a:r>
              <a:rPr lang="en-US" dirty="0" err="1">
                <a:solidFill>
                  <a:srgbClr val="595959"/>
                </a:solidFill>
                <a:latin typeface="Segoe UI (Body)"/>
                <a:cs typeface="Helvetica Light"/>
              </a:rPr>
              <a:t>compartido</a:t>
            </a:r>
            <a:r>
              <a:rPr lang="en-US" dirty="0">
                <a:solidFill>
                  <a:srgbClr val="595959"/>
                </a:solidFill>
                <a:latin typeface="Segoe UI (Body)"/>
                <a:cs typeface="Helvetica Light"/>
              </a:rPr>
              <a:t>.</a:t>
            </a:r>
          </a:p>
        </p:txBody>
      </p:sp>
      <p:sp>
        <p:nvSpPr>
          <p:cNvPr id="31" name="TextBox 31"/>
          <p:cNvSpPr txBox="1">
            <a:spLocks noChangeArrowheads="1"/>
          </p:cNvSpPr>
          <p:nvPr/>
        </p:nvSpPr>
        <p:spPr bwMode="auto">
          <a:xfrm>
            <a:off x="2207569" y="2074775"/>
            <a:ext cx="3996462" cy="412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130000"/>
              </a:lnSpc>
            </a:pPr>
            <a:r>
              <a:rPr lang="en-US" sz="1600" dirty="0">
                <a:solidFill>
                  <a:srgbClr val="595959"/>
                </a:solidFill>
                <a:latin typeface="Helvetica Light"/>
                <a:cs typeface="Helvetica Light"/>
              </a:rPr>
              <a:t>El </a:t>
            </a:r>
            <a:r>
              <a:rPr lang="en-US" sz="1600" dirty="0" err="1">
                <a:solidFill>
                  <a:srgbClr val="595959"/>
                </a:solidFill>
                <a:latin typeface="Helvetica Light"/>
                <a:cs typeface="Helvetica Light"/>
              </a:rPr>
              <a:t>enfoque</a:t>
            </a:r>
            <a:r>
              <a:rPr lang="en-US" sz="1600" dirty="0">
                <a:solidFill>
                  <a:srgbClr val="595959"/>
                </a:solidFill>
                <a:latin typeface="Helvetica Light"/>
                <a:cs typeface="Helvetica Light"/>
              </a:rPr>
              <a:t> </a:t>
            </a:r>
            <a:r>
              <a:rPr lang="en-US" sz="1600" dirty="0" err="1">
                <a:solidFill>
                  <a:srgbClr val="595959"/>
                </a:solidFill>
                <a:latin typeface="Helvetica Light"/>
                <a:cs typeface="Helvetica Light"/>
              </a:rPr>
              <a:t>tradicional</a:t>
            </a:r>
            <a:r>
              <a:rPr lang="en-US" sz="1600" dirty="0">
                <a:solidFill>
                  <a:srgbClr val="595959"/>
                </a:solidFill>
                <a:latin typeface="Helvetica Light"/>
                <a:cs typeface="Helvetica Light"/>
              </a:rPr>
              <a:t> de </a:t>
            </a:r>
            <a:r>
              <a:rPr lang="en-US" sz="1600" dirty="0" err="1">
                <a:solidFill>
                  <a:srgbClr val="595959"/>
                </a:solidFill>
                <a:latin typeface="Helvetica Light"/>
                <a:cs typeface="Helvetica Light"/>
              </a:rPr>
              <a:t>Xamarin</a:t>
            </a:r>
            <a:endParaRPr lang="en-US" sz="1600" dirty="0">
              <a:solidFill>
                <a:srgbClr val="595959"/>
              </a:solidFill>
              <a:latin typeface="Helvetica Light"/>
              <a:cs typeface="Helvetica Light"/>
            </a:endParaRPr>
          </a:p>
        </p:txBody>
      </p:sp>
      <p:sp>
        <p:nvSpPr>
          <p:cNvPr id="8" name="Title 1"/>
          <p:cNvSpPr txBox="1">
            <a:spLocks/>
          </p:cNvSpPr>
          <p:nvPr/>
        </p:nvSpPr>
        <p:spPr>
          <a:xfrm>
            <a:off x="268080" y="289957"/>
            <a:ext cx="11655840" cy="899537"/>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En enfoque con Xamarin </a:t>
            </a:r>
            <a:r>
              <a:rPr lang="es-ES" dirty="0" err="1">
                <a:solidFill>
                  <a:srgbClr val="00BCF2"/>
                </a:solidFill>
              </a:rPr>
              <a:t>Classic</a:t>
            </a:r>
            <a:endParaRPr lang="es-ES" dirty="0">
              <a:solidFill>
                <a:srgbClr val="00BCF2"/>
              </a:solidFill>
            </a:endParaRPr>
          </a:p>
        </p:txBody>
      </p:sp>
    </p:spTree>
    <p:extLst>
      <p:ext uri="{BB962C8B-B14F-4D97-AF65-F5344CB8AC3E}">
        <p14:creationId xmlns:p14="http://schemas.microsoft.com/office/powerpoint/2010/main" val="319809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CF2"/>
                </a:solidFill>
              </a:rPr>
              <a:t>Xamarin + </a:t>
            </a:r>
            <a:r>
              <a:rPr lang="en-US" dirty="0" err="1">
                <a:solidFill>
                  <a:srgbClr val="00BCF2"/>
                </a:solidFill>
              </a:rPr>
              <a:t>Xamarin.Forms</a:t>
            </a:r>
            <a:endParaRPr lang="en-US" dirty="0">
              <a:solidFill>
                <a:srgbClr val="00BCF2"/>
              </a:solidFill>
            </a:endParaRPr>
          </a:p>
        </p:txBody>
      </p:sp>
      <p:sp>
        <p:nvSpPr>
          <p:cNvPr id="3" name="Text Placeholder 2"/>
          <p:cNvSpPr>
            <a:spLocks noGrp="1"/>
          </p:cNvSpPr>
          <p:nvPr>
            <p:ph type="body" sz="quarter" idx="10"/>
          </p:nvPr>
        </p:nvSpPr>
        <p:spPr>
          <a:xfrm>
            <a:off x="999919" y="5167871"/>
            <a:ext cx="4503134" cy="576953"/>
          </a:xfrm>
        </p:spPr>
        <p:txBody>
          <a:bodyPr/>
          <a:lstStyle/>
          <a:p>
            <a:pPr algn="ctr">
              <a:lnSpc>
                <a:spcPct val="100000"/>
              </a:lnSpc>
            </a:pPr>
            <a:r>
              <a:rPr lang="en-US" sz="2549" dirty="0" err="1">
                <a:solidFill>
                  <a:schemeClr val="tx1"/>
                </a:solidFill>
                <a:latin typeface="+mn-lt"/>
              </a:rPr>
              <a:t>Tradicional</a:t>
            </a:r>
            <a:endParaRPr lang="en-US" sz="2549" dirty="0">
              <a:solidFill>
                <a:schemeClr val="tx1"/>
              </a:solidFill>
              <a:latin typeface="+mn-lt"/>
            </a:endParaRPr>
          </a:p>
        </p:txBody>
      </p:sp>
      <p:sp>
        <p:nvSpPr>
          <p:cNvPr id="4" name="Text Placeholder 3"/>
          <p:cNvSpPr>
            <a:spLocks noGrp="1"/>
          </p:cNvSpPr>
          <p:nvPr>
            <p:ph type="body" sz="quarter" idx="11"/>
          </p:nvPr>
        </p:nvSpPr>
        <p:spPr>
          <a:xfrm>
            <a:off x="6548881" y="5167871"/>
            <a:ext cx="4494575" cy="1398460"/>
          </a:xfrm>
        </p:spPr>
        <p:txBody>
          <a:bodyPr/>
          <a:lstStyle/>
          <a:p>
            <a:pPr algn="ctr">
              <a:lnSpc>
                <a:spcPct val="100000"/>
              </a:lnSpc>
            </a:pPr>
            <a:r>
              <a:rPr lang="en-US" sz="2549" dirty="0">
                <a:solidFill>
                  <a:schemeClr val="tx1"/>
                </a:solidFill>
                <a:latin typeface="+mn-lt"/>
              </a:rPr>
              <a:t>Con </a:t>
            </a:r>
            <a:r>
              <a:rPr lang="en-US" sz="2549" dirty="0" err="1">
                <a:solidFill>
                  <a:schemeClr val="tx1"/>
                </a:solidFill>
                <a:latin typeface="+mn-lt"/>
              </a:rPr>
              <a:t>Xamarin.Forms</a:t>
            </a:r>
            <a:r>
              <a:rPr lang="en-US" sz="2549" dirty="0">
                <a:solidFill>
                  <a:schemeClr val="tx1"/>
                </a:solidFill>
                <a:latin typeface="+mn-lt"/>
              </a:rPr>
              <a:t>:</a:t>
            </a:r>
            <a:br>
              <a:rPr lang="en-US" sz="2549" dirty="0">
                <a:solidFill>
                  <a:schemeClr val="tx1"/>
                </a:solidFill>
                <a:latin typeface="+mn-lt"/>
              </a:rPr>
            </a:br>
            <a:r>
              <a:rPr lang="en-US" sz="2549" dirty="0" err="1">
                <a:solidFill>
                  <a:schemeClr val="tx1"/>
                </a:solidFill>
              </a:rPr>
              <a:t>Más</a:t>
            </a:r>
            <a:r>
              <a:rPr lang="en-US" sz="2549" dirty="0">
                <a:solidFill>
                  <a:schemeClr val="tx1"/>
                </a:solidFill>
              </a:rPr>
              <a:t> </a:t>
            </a:r>
            <a:r>
              <a:rPr lang="en-US" sz="2549" dirty="0" err="1">
                <a:solidFill>
                  <a:schemeClr val="tx1"/>
                </a:solidFill>
              </a:rPr>
              <a:t>código</a:t>
            </a:r>
            <a:r>
              <a:rPr lang="en-US" sz="2549" dirty="0">
                <a:solidFill>
                  <a:schemeClr val="tx1"/>
                </a:solidFill>
              </a:rPr>
              <a:t> </a:t>
            </a:r>
            <a:r>
              <a:rPr lang="en-US" sz="2549" dirty="0" err="1">
                <a:solidFill>
                  <a:schemeClr val="tx1"/>
                </a:solidFill>
              </a:rPr>
              <a:t>compartido</a:t>
            </a:r>
            <a:r>
              <a:rPr lang="en-US" sz="2549" dirty="0">
                <a:solidFill>
                  <a:schemeClr val="tx1"/>
                </a:solidFill>
              </a:rPr>
              <a:t>, </a:t>
            </a:r>
            <a:r>
              <a:rPr lang="en-US" sz="2549" dirty="0" err="1">
                <a:solidFill>
                  <a:schemeClr val="tx1"/>
                </a:solidFill>
              </a:rPr>
              <a:t>nativo</a:t>
            </a:r>
            <a:endParaRPr lang="en-US" sz="2549" dirty="0">
              <a:solidFill>
                <a:schemeClr val="tx1"/>
              </a:solidFill>
            </a:endParaRPr>
          </a:p>
        </p:txBody>
      </p:sp>
      <p:grpSp>
        <p:nvGrpSpPr>
          <p:cNvPr id="25" name="Group 24"/>
          <p:cNvGrpSpPr/>
          <p:nvPr/>
        </p:nvGrpSpPr>
        <p:grpSpPr>
          <a:xfrm>
            <a:off x="999919" y="2481430"/>
            <a:ext cx="4503134" cy="2536546"/>
            <a:chOff x="2819400" y="2021408"/>
            <a:chExt cx="5994400" cy="3325292"/>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TextBox 27"/>
            <p:cNvSpPr txBox="1"/>
            <p:nvPr/>
          </p:nvSpPr>
          <p:spPr>
            <a:xfrm>
              <a:off x="2832102" y="2021411"/>
              <a:ext cx="1968499" cy="62181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200" dirty="0">
                  <a:solidFill>
                    <a:schemeClr val="bg1"/>
                  </a:solidFill>
                </a:rPr>
                <a:t>iOS C# UI</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31" name="TextBox 30"/>
            <p:cNvSpPr txBox="1"/>
            <p:nvPr/>
          </p:nvSpPr>
          <p:spPr>
            <a:xfrm>
              <a:off x="6845301" y="2021410"/>
              <a:ext cx="1968499" cy="62181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200" dirty="0">
                  <a:solidFill>
                    <a:schemeClr val="bg1"/>
                  </a:solidFill>
                </a:rPr>
                <a:t>Windows C# UI</a:t>
              </a:r>
            </a:p>
          </p:txBody>
        </p:sp>
        <p:sp>
          <p:nvSpPr>
            <p:cNvPr id="32" name="TextBox 31"/>
            <p:cNvSpPr txBox="1"/>
            <p:nvPr/>
          </p:nvSpPr>
          <p:spPr>
            <a:xfrm>
              <a:off x="4626797" y="2021408"/>
              <a:ext cx="2353425" cy="62181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1200" dirty="0">
                  <a:solidFill>
                    <a:schemeClr val="bg1"/>
                  </a:solidFill>
                </a:rPr>
                <a:t>Android C# UI</a:t>
              </a:r>
            </a:p>
          </p:txBody>
        </p:sp>
      </p:grpSp>
      <p:grpSp>
        <p:nvGrpSpPr>
          <p:cNvPr id="7" name="Group 6"/>
          <p:cNvGrpSpPr/>
          <p:nvPr/>
        </p:nvGrpSpPr>
        <p:grpSpPr>
          <a:xfrm>
            <a:off x="1344639" y="1803013"/>
            <a:ext cx="3722653" cy="615789"/>
            <a:chOff x="1371601" y="1838670"/>
            <a:chExt cx="3797300" cy="628137"/>
          </a:xfrm>
        </p:grpSpPr>
        <p:grpSp>
          <p:nvGrpSpPr>
            <p:cNvPr id="46" name="Group 45"/>
            <p:cNvGrpSpPr/>
            <p:nvPr/>
          </p:nvGrpSpPr>
          <p:grpSpPr>
            <a:xfrm>
              <a:off x="1371601" y="1841014"/>
              <a:ext cx="625793" cy="625793"/>
              <a:chOff x="2057400" y="2654300"/>
              <a:chExt cx="1028700" cy="1028700"/>
            </a:xfrm>
          </p:grpSpPr>
          <p:sp>
            <p:nvSpPr>
              <p:cNvPr id="47" name="Oval 46"/>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49" name="Group 48"/>
            <p:cNvGrpSpPr/>
            <p:nvPr/>
          </p:nvGrpSpPr>
          <p:grpSpPr>
            <a:xfrm>
              <a:off x="2991123" y="1838670"/>
              <a:ext cx="625793" cy="625793"/>
              <a:chOff x="3810000" y="3073400"/>
              <a:chExt cx="1028700" cy="1028700"/>
            </a:xfrm>
          </p:grpSpPr>
          <p:sp>
            <p:nvSpPr>
              <p:cNvPr id="50" name="Oval 49"/>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52" name="Group 51"/>
            <p:cNvGrpSpPr/>
            <p:nvPr/>
          </p:nvGrpSpPr>
          <p:grpSpPr>
            <a:xfrm>
              <a:off x="4543108" y="1838670"/>
              <a:ext cx="625793" cy="625793"/>
              <a:chOff x="6083300" y="3073400"/>
              <a:chExt cx="1028700" cy="1028700"/>
            </a:xfrm>
          </p:grpSpPr>
          <p:sp>
            <p:nvSpPr>
              <p:cNvPr id="53" name="Oval 52"/>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grpSp>
      <p:grpSp>
        <p:nvGrpSpPr>
          <p:cNvPr id="8" name="Group 7"/>
          <p:cNvGrpSpPr/>
          <p:nvPr/>
        </p:nvGrpSpPr>
        <p:grpSpPr>
          <a:xfrm>
            <a:off x="6540323" y="1803013"/>
            <a:ext cx="4503134" cy="3202514"/>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6681202" y="3791323"/>
              <a:ext cx="4583698" cy="69557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549" dirty="0">
                  <a:solidFill>
                    <a:schemeClr val="bg1"/>
                  </a:solidFill>
                  <a:latin typeface="+mj-lt"/>
                </a:rPr>
                <a:t>Shared C# Backend</a:t>
              </a:r>
            </a:p>
          </p:txBody>
        </p:sp>
        <p:sp>
          <p:nvSpPr>
            <p:cNvPr id="43" name="Rectangle 42"/>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grpSp>
            <p:nvGrpSpPr>
              <p:cNvPr id="56" name="Group 55"/>
              <p:cNvGrpSpPr/>
              <p:nvPr/>
            </p:nvGrpSpPr>
            <p:grpSpPr>
              <a:xfrm>
                <a:off x="1371601" y="1841014"/>
                <a:ext cx="625793" cy="625793"/>
                <a:chOff x="2057400" y="2654300"/>
                <a:chExt cx="1028700" cy="1028700"/>
              </a:xfrm>
            </p:grpSpPr>
            <p:sp>
              <p:nvSpPr>
                <p:cNvPr id="63" name="Oval 62"/>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4" name="Picture 63"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57" name="Group 56"/>
              <p:cNvGrpSpPr/>
              <p:nvPr/>
            </p:nvGrpSpPr>
            <p:grpSpPr>
              <a:xfrm>
                <a:off x="2991123" y="1838670"/>
                <a:ext cx="625793" cy="625793"/>
                <a:chOff x="3810000" y="3073400"/>
                <a:chExt cx="1028700" cy="1028700"/>
              </a:xfrm>
            </p:grpSpPr>
            <p:sp>
              <p:nvSpPr>
                <p:cNvPr id="61" name="Oval 60"/>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58" name="Group 57"/>
              <p:cNvGrpSpPr/>
              <p:nvPr/>
            </p:nvGrpSpPr>
            <p:grpSpPr>
              <a:xfrm>
                <a:off x="4543108" y="1838670"/>
                <a:ext cx="625793" cy="625793"/>
                <a:chOff x="6083300" y="3073400"/>
                <a:chExt cx="1028700" cy="1028700"/>
              </a:xfrm>
            </p:grpSpPr>
            <p:sp>
              <p:nvSpPr>
                <p:cNvPr id="59" name="Oval 58"/>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grpSp>
        <p:sp>
          <p:nvSpPr>
            <p:cNvPr id="66" name="TextBox 65"/>
            <p:cNvSpPr txBox="1"/>
            <p:nvPr/>
          </p:nvSpPr>
          <p:spPr>
            <a:xfrm>
              <a:off x="6681202" y="2597523"/>
              <a:ext cx="4583698" cy="7879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3137" dirty="0">
                  <a:solidFill>
                    <a:schemeClr val="bg1"/>
                  </a:solidFill>
                </a:rPr>
                <a:t>Shared UI Code</a:t>
              </a:r>
            </a:p>
          </p:txBody>
        </p:sp>
      </p:grpSp>
      <p:sp>
        <p:nvSpPr>
          <p:cNvPr id="67" name="TextBox 66"/>
          <p:cNvSpPr txBox="1"/>
          <p:nvPr/>
        </p:nvSpPr>
        <p:spPr>
          <a:xfrm>
            <a:off x="1009461" y="3518076"/>
            <a:ext cx="4493592" cy="681901"/>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549" dirty="0">
                <a:solidFill>
                  <a:schemeClr val="bg1"/>
                </a:solidFill>
                <a:latin typeface="+mj-lt"/>
              </a:rPr>
              <a:t>Shared C# Backend</a:t>
            </a:r>
          </a:p>
        </p:txBody>
      </p:sp>
    </p:spTree>
    <p:extLst>
      <p:ext uri="{BB962C8B-B14F-4D97-AF65-F5344CB8AC3E}">
        <p14:creationId xmlns:p14="http://schemas.microsoft.com/office/powerpoint/2010/main" val="1057338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uniqu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84033" y="2420889"/>
            <a:ext cx="4147275" cy="2762763"/>
          </a:xfrm>
          <a:prstGeom prst="rect">
            <a:avLst/>
          </a:prstGeom>
        </p:spPr>
      </p:pic>
      <p:sp>
        <p:nvSpPr>
          <p:cNvPr id="8" name="Rectangle 2"/>
          <p:cNvSpPr/>
          <p:nvPr/>
        </p:nvSpPr>
        <p:spPr>
          <a:xfrm>
            <a:off x="2279576" y="2050503"/>
            <a:ext cx="4104456" cy="4093428"/>
          </a:xfrm>
          <a:prstGeom prst="rect">
            <a:avLst/>
          </a:prstGeom>
        </p:spPr>
        <p:txBody>
          <a:bodyPr wrap="square">
            <a:spAutoFit/>
          </a:bodyPr>
          <a:lstStyle/>
          <a:p>
            <a:pPr marL="342900" indent="-342900">
              <a:buFont typeface="Arial" panose="020B0604020202020204" pitchFamily="34" charset="0"/>
              <a:buChar char="•"/>
            </a:pPr>
            <a:r>
              <a:rPr lang="en-US" sz="2000" dirty="0" err="1">
                <a:solidFill>
                  <a:srgbClr val="595959"/>
                </a:solidFill>
                <a:latin typeface="Segoe UI (Body)"/>
                <a:cs typeface="Helvetica Light"/>
              </a:rPr>
              <a:t>Permite</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crear</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facilmente</a:t>
            </a:r>
            <a:r>
              <a:rPr lang="en-US" sz="2000" dirty="0">
                <a:solidFill>
                  <a:srgbClr val="595959"/>
                </a:solidFill>
                <a:latin typeface="Segoe UI (Body)"/>
                <a:cs typeface="Helvetica Light"/>
              </a:rPr>
              <a:t> y con </a:t>
            </a:r>
            <a:r>
              <a:rPr lang="en-US" sz="2000" dirty="0" err="1">
                <a:solidFill>
                  <a:srgbClr val="595959"/>
                </a:solidFill>
                <a:latin typeface="Segoe UI (Body)"/>
                <a:cs typeface="Helvetica Light"/>
              </a:rPr>
              <a:t>rapidez</a:t>
            </a:r>
            <a:r>
              <a:rPr lang="en-US" sz="2000" dirty="0">
                <a:solidFill>
                  <a:srgbClr val="595959"/>
                </a:solidFill>
                <a:latin typeface="Segoe UI (Body)"/>
                <a:cs typeface="Helvetica Light"/>
              </a:rPr>
              <a:t> interfaces de </a:t>
            </a:r>
            <a:r>
              <a:rPr lang="en-US" sz="2000" dirty="0" err="1">
                <a:solidFill>
                  <a:srgbClr val="595959"/>
                </a:solidFill>
                <a:latin typeface="Segoe UI (Body)"/>
                <a:cs typeface="Helvetica Light"/>
              </a:rPr>
              <a:t>usuario</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nativas</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compartidas</a:t>
            </a:r>
            <a:endParaRPr lang="en-US" sz="2000" dirty="0">
              <a:solidFill>
                <a:srgbClr val="595959"/>
              </a:solidFill>
              <a:latin typeface="Segoe UI (Body)"/>
              <a:cs typeface="Helvetica Light"/>
            </a:endParaRPr>
          </a:p>
          <a:p>
            <a:pPr marL="342900" indent="-342900">
              <a:buFont typeface="Arial" panose="020B0604020202020204" pitchFamily="34" charset="0"/>
              <a:buChar char="•"/>
            </a:pPr>
            <a:endParaRPr lang="en-US" sz="2000" dirty="0">
              <a:solidFill>
                <a:srgbClr val="595959"/>
              </a:solidFill>
              <a:latin typeface="Segoe UI (Body)"/>
              <a:cs typeface="Helvetica Light"/>
            </a:endParaRPr>
          </a:p>
          <a:p>
            <a:pPr marL="342900" indent="-342900">
              <a:buFont typeface="Arial" panose="020B0604020202020204" pitchFamily="34" charset="0"/>
              <a:buChar char="•"/>
            </a:pPr>
            <a:r>
              <a:rPr lang="en-US" sz="2000" dirty="0">
                <a:solidFill>
                  <a:srgbClr val="595959"/>
                </a:solidFill>
                <a:latin typeface="Segoe UI (Body)"/>
                <a:cs typeface="Helvetica Light"/>
              </a:rPr>
              <a:t>Los </a:t>
            </a:r>
            <a:r>
              <a:rPr lang="en-US" sz="2000" dirty="0" err="1">
                <a:solidFill>
                  <a:srgbClr val="595959"/>
                </a:solidFill>
                <a:latin typeface="Segoe UI (Body)"/>
                <a:cs typeface="Helvetica Light"/>
              </a:rPr>
              <a:t>elementos</a:t>
            </a:r>
            <a:r>
              <a:rPr lang="en-US" sz="2000" dirty="0">
                <a:solidFill>
                  <a:srgbClr val="595959"/>
                </a:solidFill>
                <a:latin typeface="Segoe UI (Body)"/>
                <a:cs typeface="Helvetica Light"/>
              </a:rPr>
              <a:t> de </a:t>
            </a:r>
            <a:r>
              <a:rPr lang="en-US" sz="2000" dirty="0" err="1">
                <a:solidFill>
                  <a:srgbClr val="595959"/>
                </a:solidFill>
                <a:latin typeface="Segoe UI (Body)"/>
                <a:cs typeface="Helvetica Light"/>
              </a:rPr>
              <a:t>Xamarin.Forms</a:t>
            </a:r>
            <a:r>
              <a:rPr lang="en-US" sz="2000" dirty="0">
                <a:solidFill>
                  <a:srgbClr val="595959"/>
                </a:solidFill>
                <a:latin typeface="Segoe UI (Body)"/>
                <a:cs typeface="Helvetica Light"/>
              </a:rPr>
              <a:t> son </a:t>
            </a:r>
            <a:r>
              <a:rPr lang="en-US" sz="2000" dirty="0" err="1">
                <a:solidFill>
                  <a:srgbClr val="595959"/>
                </a:solidFill>
                <a:latin typeface="Segoe UI (Body)"/>
                <a:cs typeface="Helvetica Light"/>
              </a:rPr>
              <a:t>mapeados</a:t>
            </a:r>
            <a:r>
              <a:rPr lang="en-US" sz="2000" dirty="0">
                <a:solidFill>
                  <a:srgbClr val="595959"/>
                </a:solidFill>
                <a:latin typeface="Segoe UI (Body)"/>
                <a:cs typeface="Helvetica Light"/>
              </a:rPr>
              <a:t> a </a:t>
            </a:r>
            <a:r>
              <a:rPr lang="en-US" sz="2000" dirty="0" err="1">
                <a:solidFill>
                  <a:srgbClr val="595959"/>
                </a:solidFill>
                <a:latin typeface="Segoe UI (Body)"/>
                <a:cs typeface="Helvetica Light"/>
              </a:rPr>
              <a:t>elementos</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nativos</a:t>
            </a:r>
            <a:r>
              <a:rPr lang="en-US" sz="2000" dirty="0">
                <a:solidFill>
                  <a:srgbClr val="595959"/>
                </a:solidFill>
                <a:latin typeface="Segoe UI (Body)"/>
                <a:cs typeface="Helvetica Light"/>
              </a:rPr>
              <a:t> y behaviors </a:t>
            </a:r>
            <a:r>
              <a:rPr lang="en-US" sz="2000" dirty="0" err="1">
                <a:solidFill>
                  <a:srgbClr val="595959"/>
                </a:solidFill>
                <a:latin typeface="Segoe UI (Body)"/>
                <a:cs typeface="Helvetica Light"/>
              </a:rPr>
              <a:t>propios</a:t>
            </a:r>
            <a:r>
              <a:rPr lang="en-US" sz="2000" dirty="0">
                <a:solidFill>
                  <a:srgbClr val="595959"/>
                </a:solidFill>
                <a:latin typeface="Segoe UI (Body)"/>
                <a:cs typeface="Helvetica Light"/>
              </a:rPr>
              <a:t> de </a:t>
            </a:r>
            <a:r>
              <a:rPr lang="en-US" sz="2000" dirty="0" err="1">
                <a:solidFill>
                  <a:srgbClr val="595959"/>
                </a:solidFill>
                <a:latin typeface="Segoe UI (Body)"/>
                <a:cs typeface="Helvetica Light"/>
              </a:rPr>
              <a:t>cada</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plataforma</a:t>
            </a:r>
            <a:endParaRPr lang="en-US" sz="2000" dirty="0">
              <a:solidFill>
                <a:srgbClr val="595959"/>
              </a:solidFill>
              <a:latin typeface="Segoe UI (Body)"/>
              <a:cs typeface="Helvetica Light"/>
            </a:endParaRPr>
          </a:p>
          <a:p>
            <a:pPr marL="342900" indent="-342900">
              <a:buFont typeface="Arial" panose="020B0604020202020204" pitchFamily="34" charset="0"/>
              <a:buChar char="•"/>
            </a:pPr>
            <a:endParaRPr lang="en-US" sz="2000" dirty="0">
              <a:solidFill>
                <a:srgbClr val="595959"/>
              </a:solidFill>
              <a:latin typeface="Segoe UI (Body)"/>
              <a:cs typeface="Helvetica Light"/>
            </a:endParaRPr>
          </a:p>
          <a:p>
            <a:pPr marL="342900" indent="-342900">
              <a:buFont typeface="Arial" panose="020B0604020202020204" pitchFamily="34" charset="0"/>
              <a:buChar char="•"/>
            </a:pPr>
            <a:r>
              <a:rPr lang="en-US" sz="2000" dirty="0" err="1">
                <a:solidFill>
                  <a:srgbClr val="595959"/>
                </a:solidFill>
                <a:latin typeface="Segoe UI (Body)"/>
                <a:cs typeface="Helvetica Light"/>
              </a:rPr>
              <a:t>Podemos</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mezclar</a:t>
            </a:r>
            <a:r>
              <a:rPr lang="en-US" sz="2000" dirty="0">
                <a:solidFill>
                  <a:srgbClr val="595959"/>
                </a:solidFill>
                <a:latin typeface="Segoe UI (Body)"/>
                <a:cs typeface="Helvetica Light"/>
              </a:rPr>
              <a:t> </a:t>
            </a:r>
            <a:r>
              <a:rPr lang="en-US" sz="2000" dirty="0" err="1">
                <a:solidFill>
                  <a:srgbClr val="595959"/>
                </a:solidFill>
                <a:latin typeface="Segoe UI (Body)"/>
                <a:cs typeface="Helvetica Light"/>
              </a:rPr>
              <a:t>Xamarin.Forms</a:t>
            </a:r>
            <a:r>
              <a:rPr lang="en-US" sz="2000" dirty="0">
                <a:solidFill>
                  <a:srgbClr val="595959"/>
                </a:solidFill>
                <a:latin typeface="Segoe UI (Body)"/>
                <a:cs typeface="Helvetica Light"/>
              </a:rPr>
              <a:t> con APIs </a:t>
            </a:r>
            <a:r>
              <a:rPr lang="en-US" sz="2000" dirty="0" err="1">
                <a:solidFill>
                  <a:srgbClr val="595959"/>
                </a:solidFill>
                <a:latin typeface="Segoe UI (Body)"/>
                <a:cs typeface="Helvetica Light"/>
              </a:rPr>
              <a:t>nativas</a:t>
            </a:r>
            <a:endParaRPr lang="en-US" sz="20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err="1">
                <a:solidFill>
                  <a:srgbClr val="00BCF2"/>
                </a:solidFill>
              </a:rPr>
              <a:t>Xamarin.Forms</a:t>
            </a:r>
            <a:endParaRPr lang="es-ES" dirty="0">
              <a:solidFill>
                <a:srgbClr val="00BCF2"/>
              </a:solidFill>
            </a:endParaRPr>
          </a:p>
        </p:txBody>
      </p:sp>
    </p:spTree>
    <p:extLst>
      <p:ext uri="{BB962C8B-B14F-4D97-AF65-F5344CB8AC3E}">
        <p14:creationId xmlns:p14="http://schemas.microsoft.com/office/powerpoint/2010/main" val="428288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0" dirty="0" err="1"/>
              <a:t>Nuestra</a:t>
            </a:r>
            <a:r>
              <a:rPr lang="en-US" b="0" dirty="0"/>
              <a:t> App </a:t>
            </a:r>
            <a:r>
              <a:rPr lang="en-US" b="0" dirty="0" err="1"/>
              <a:t>Xamarin.Forms</a:t>
            </a:r>
            <a:endParaRPr lang="en-US" b="0" dirty="0"/>
          </a:p>
        </p:txBody>
      </p:sp>
      <p:pic>
        <p:nvPicPr>
          <p:cNvPr id="3" name="Picture 2"/>
          <p:cNvPicPr>
            <a:picLocks noChangeAspect="1"/>
          </p:cNvPicPr>
          <p:nvPr/>
        </p:nvPicPr>
        <p:blipFill>
          <a:blip r:embed="rId2"/>
          <a:stretch>
            <a:fillRect/>
          </a:stretch>
        </p:blipFill>
        <p:spPr>
          <a:xfrm>
            <a:off x="7077063" y="293317"/>
            <a:ext cx="3524276" cy="6262733"/>
          </a:xfrm>
          <a:prstGeom prst="rect">
            <a:avLst/>
          </a:prstGeom>
        </p:spPr>
      </p:pic>
      <p:pic>
        <p:nvPicPr>
          <p:cNvPr id="6" name="Picture 5"/>
          <p:cNvPicPr>
            <a:picLocks noChangeAspect="1"/>
          </p:cNvPicPr>
          <p:nvPr/>
        </p:nvPicPr>
        <p:blipFill>
          <a:blip r:embed="rId3"/>
          <a:stretch>
            <a:fillRect/>
          </a:stretch>
        </p:blipFill>
        <p:spPr>
          <a:xfrm>
            <a:off x="7516984" y="352402"/>
            <a:ext cx="3519513" cy="6296071"/>
          </a:xfrm>
          <a:prstGeom prst="rect">
            <a:avLst/>
          </a:prstGeom>
        </p:spPr>
      </p:pic>
    </p:spTree>
    <p:extLst>
      <p:ext uri="{BB962C8B-B14F-4D97-AF65-F5344CB8AC3E}">
        <p14:creationId xmlns:p14="http://schemas.microsoft.com/office/powerpoint/2010/main" val="2451559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71488" y="1300405"/>
            <a:ext cx="10372724" cy="1815882"/>
          </a:xfrm>
          <a:prstGeom prst="rect">
            <a:avLst/>
          </a:prstGeom>
        </p:spPr>
        <p:txBody>
          <a:bodyPr wrap="square">
            <a:spAutoFit/>
          </a:bodyPr>
          <a:lstStyle/>
          <a:p>
            <a:r>
              <a:rPr lang="es-ES" sz="2000" b="1" dirty="0">
                <a:solidFill>
                  <a:srgbClr val="595959"/>
                </a:solidFill>
                <a:latin typeface="Segoe UI (Body)"/>
                <a:cs typeface="Helvetica Light"/>
              </a:rPr>
              <a:t>iOS</a:t>
            </a:r>
          </a:p>
          <a:p>
            <a:pPr marL="342900" indent="-342900">
              <a:buFont typeface="Arial" panose="020B0604020202020204" pitchFamily="34" charset="0"/>
              <a:buChar char="•"/>
            </a:pPr>
            <a:endParaRPr lang="es-ES" sz="2000" dirty="0">
              <a:solidFill>
                <a:srgbClr val="595959"/>
              </a:solidFill>
              <a:latin typeface="Segoe UI (Body)"/>
              <a:cs typeface="Helvetica Light"/>
            </a:endParaRPr>
          </a:p>
          <a:p>
            <a:r>
              <a:rPr lang="es-ES" sz="2000" dirty="0">
                <a:solidFill>
                  <a:srgbClr val="595959"/>
                </a:solidFill>
                <a:latin typeface="Segoe UI (Body)"/>
                <a:cs typeface="Helvetica Light"/>
              </a:rPr>
              <a:t>En el caso de iOS, es decir, iPads, la plantilla automática de </a:t>
            </a:r>
            <a:r>
              <a:rPr lang="es-ES" sz="2000" dirty="0" err="1">
                <a:solidFill>
                  <a:srgbClr val="595959"/>
                </a:solidFill>
                <a:latin typeface="Segoe UI (Body)"/>
                <a:cs typeface="Helvetica Light"/>
              </a:rPr>
              <a:t>Xamarin.Forms</a:t>
            </a:r>
            <a:r>
              <a:rPr lang="es-ES" sz="2000" dirty="0">
                <a:solidFill>
                  <a:srgbClr val="595959"/>
                </a:solidFill>
                <a:latin typeface="Segoe UI (Body)"/>
                <a:cs typeface="Helvetica Light"/>
              </a:rPr>
              <a:t> incluye soporte. Podemos revisarlo verificando si la propiedad </a:t>
            </a:r>
            <a:r>
              <a:rPr lang="es-ES" sz="2000" b="1" dirty="0" err="1">
                <a:solidFill>
                  <a:srgbClr val="595959"/>
                </a:solidFill>
                <a:latin typeface="Segoe UI (Body)"/>
                <a:cs typeface="Helvetica Light"/>
              </a:rPr>
              <a:t>Info.plist</a:t>
            </a:r>
            <a:r>
              <a:rPr lang="es-ES" sz="2000" b="1" dirty="0">
                <a:solidFill>
                  <a:srgbClr val="595959"/>
                </a:solidFill>
                <a:latin typeface="Segoe UI (Body)"/>
                <a:cs typeface="Helvetica Light"/>
              </a:rPr>
              <a:t> &gt; </a:t>
            </a:r>
            <a:r>
              <a:rPr lang="es-ES" sz="2000" b="1" dirty="0" err="1">
                <a:solidFill>
                  <a:srgbClr val="595959"/>
                </a:solidFill>
                <a:latin typeface="Segoe UI (Body)"/>
                <a:cs typeface="Helvetica Light"/>
              </a:rPr>
              <a:t>Devices</a:t>
            </a:r>
            <a:r>
              <a:rPr lang="es-ES" sz="2000" b="1" dirty="0">
                <a:solidFill>
                  <a:srgbClr val="595959"/>
                </a:solidFill>
                <a:latin typeface="Segoe UI (Body)"/>
                <a:cs typeface="Helvetica Light"/>
              </a:rPr>
              <a:t> </a:t>
            </a:r>
            <a:r>
              <a:rPr lang="es-ES" sz="2000" dirty="0">
                <a:solidFill>
                  <a:srgbClr val="595959"/>
                </a:solidFill>
                <a:latin typeface="Segoe UI (Body)"/>
                <a:cs typeface="Helvetica Light"/>
              </a:rPr>
              <a:t>tiene asignado el valor </a:t>
            </a:r>
            <a:r>
              <a:rPr lang="es-ES" sz="2000" b="1" dirty="0">
                <a:solidFill>
                  <a:srgbClr val="595959"/>
                </a:solidFill>
                <a:latin typeface="Segoe UI (Body)"/>
                <a:cs typeface="Helvetica Light"/>
              </a:rPr>
              <a:t>Universal</a:t>
            </a:r>
            <a:r>
              <a:rPr lang="es-ES" sz="2000" dirty="0">
                <a:solidFill>
                  <a:srgbClr val="595959"/>
                </a:solidFill>
                <a:latin typeface="Segoe UI (Body)"/>
                <a:cs typeface="Helvetica Light"/>
              </a:rPr>
              <a:t>.</a:t>
            </a:r>
          </a:p>
          <a:p>
            <a:endParaRPr lang="es-ES" sz="1200" dirty="0">
              <a:solidFill>
                <a:srgbClr val="595959"/>
              </a:solidFill>
              <a:latin typeface="Segoe UI (Body)"/>
              <a:cs typeface="Helvetica Light"/>
            </a:endParaRP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Añadiendo soporte a Tabletas</a:t>
            </a:r>
          </a:p>
        </p:txBody>
      </p:sp>
      <p:pic>
        <p:nvPicPr>
          <p:cNvPr id="2" name="Picture 1"/>
          <p:cNvPicPr>
            <a:picLocks noChangeAspect="1"/>
          </p:cNvPicPr>
          <p:nvPr/>
        </p:nvPicPr>
        <p:blipFill>
          <a:blip r:embed="rId2"/>
          <a:stretch>
            <a:fillRect/>
          </a:stretch>
        </p:blipFill>
        <p:spPr>
          <a:xfrm>
            <a:off x="1690687" y="3309938"/>
            <a:ext cx="9153525" cy="3295650"/>
          </a:xfrm>
          <a:prstGeom prst="rect">
            <a:avLst/>
          </a:prstGeom>
        </p:spPr>
      </p:pic>
    </p:spTree>
    <p:extLst>
      <p:ext uri="{BB962C8B-B14F-4D97-AF65-F5344CB8AC3E}">
        <p14:creationId xmlns:p14="http://schemas.microsoft.com/office/powerpoint/2010/main" val="35347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1149</Words>
  <Application>Microsoft Office PowerPoint</Application>
  <PresentationFormat>Widescreen</PresentationFormat>
  <Paragraphs>155</Paragraphs>
  <Slides>21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ＭＳ Ｐゴシック</vt:lpstr>
      <vt:lpstr>Arial</vt:lpstr>
      <vt:lpstr>Calibri</vt:lpstr>
      <vt:lpstr>Consolas</vt:lpstr>
      <vt:lpstr>Helvetica Light</vt:lpstr>
      <vt:lpstr>Segoe UI</vt:lpstr>
      <vt:lpstr>Segoe UI (Body)</vt:lpstr>
      <vt:lpstr>Segoe UI Light</vt:lpstr>
      <vt:lpstr>Wingdings</vt:lpstr>
      <vt:lpstr>XamarinTemplate</vt:lpstr>
      <vt:lpstr>PowerPoint Presentation</vt:lpstr>
      <vt:lpstr>Javier Suárez Ruiz</vt:lpstr>
      <vt:lpstr>Xamarin: Aplicaciones nativas multiplataforma</vt:lpstr>
      <vt:lpstr>Xamarin</vt:lpstr>
      <vt:lpstr>PowerPoint Presentation</vt:lpstr>
      <vt:lpstr>Xamarin + Xamarin.Forms</vt:lpstr>
      <vt:lpstr>PowerPoint Presentation</vt:lpstr>
      <vt:lpstr>Nuestra App Xamarin.Forms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Adaptando la App Xamarin.Forms a Tabletas</vt:lpstr>
      <vt:lpstr>PowerPoint Presentation</vt:lpstr>
      <vt:lpstr>PowerPoint Presentation</vt:lpstr>
      <vt:lpstr>P &amp;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165</cp:revision>
  <dcterms:created xsi:type="dcterms:W3CDTF">2015-05-05T21:43:30Z</dcterms:created>
  <dcterms:modified xsi:type="dcterms:W3CDTF">2016-03-29T19:16:58Z</dcterms:modified>
</cp:coreProperties>
</file>