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64"/>
  </p:notesMasterIdLst>
  <p:handoutMasterIdLst>
    <p:handoutMasterId r:id="rId65"/>
  </p:handoutMasterIdLst>
  <p:sldIdLst>
    <p:sldId id="345" r:id="rId35"/>
    <p:sldId id="545" r:id="rId36"/>
    <p:sldId id="539" r:id="rId37"/>
    <p:sldId id="537" r:id="rId38"/>
    <p:sldId id="534" r:id="rId39"/>
    <p:sldId id="536" r:id="rId40"/>
    <p:sldId id="538" r:id="rId41"/>
    <p:sldId id="525" r:id="rId42"/>
    <p:sldId id="519" r:id="rId43"/>
    <p:sldId id="520" r:id="rId44"/>
    <p:sldId id="521" r:id="rId45"/>
    <p:sldId id="522" r:id="rId46"/>
    <p:sldId id="531" r:id="rId47"/>
    <p:sldId id="526" r:id="rId48"/>
    <p:sldId id="527" r:id="rId49"/>
    <p:sldId id="532" r:id="rId50"/>
    <p:sldId id="523" r:id="rId51"/>
    <p:sldId id="540" r:id="rId52"/>
    <p:sldId id="542" r:id="rId53"/>
    <p:sldId id="541" r:id="rId54"/>
    <p:sldId id="535" r:id="rId55"/>
    <p:sldId id="533" r:id="rId56"/>
    <p:sldId id="529" r:id="rId57"/>
    <p:sldId id="530" r:id="rId58"/>
    <p:sldId id="544" r:id="rId59"/>
    <p:sldId id="543" r:id="rId60"/>
    <p:sldId id="528" r:id="rId61"/>
    <p:sldId id="504" r:id="rId62"/>
    <p:sldId id="524"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25" autoAdjust="0"/>
  </p:normalViewPr>
  <p:slideViewPr>
    <p:cSldViewPr snapToGrid="0">
      <p:cViewPr varScale="1">
        <p:scale>
          <a:sx n="123" d="100"/>
          <a:sy n="123" d="100"/>
        </p:scale>
        <p:origin x="1002" y="90"/>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7/4/2014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7/4/2014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2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488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12</a:t>
            </a:fld>
            <a:endParaRPr lang="en-US"/>
          </a:p>
        </p:txBody>
      </p:sp>
    </p:spTree>
    <p:extLst>
      <p:ext uri="{BB962C8B-B14F-4D97-AF65-F5344CB8AC3E}">
        <p14:creationId xmlns:p14="http://schemas.microsoft.com/office/powerpoint/2010/main" val="46815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3E6C1CF0-316C-4904-A0F9-3EEDE72BDC86}" type="slidenum">
              <a:rPr lang="en-US" smtClean="0"/>
              <a:t>13</a:t>
            </a:fld>
            <a:endParaRPr lang="en-US"/>
          </a:p>
        </p:txBody>
      </p:sp>
    </p:spTree>
    <p:extLst>
      <p:ext uri="{BB962C8B-B14F-4D97-AF65-F5344CB8AC3E}">
        <p14:creationId xmlns:p14="http://schemas.microsoft.com/office/powerpoint/2010/main" val="324137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55349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9693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9772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476A63C-134A-4D60-A187-5F0132E53410}" type="datetime1">
              <a:rPr lang="en-US" smtClean="0"/>
              <a:t>7/4/2014</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smtClean="0">
                <a:solidFill>
                  <a:srgbClr val="000000"/>
                </a:solidFill>
                <a:latin typeface="Segoe UI Light" pitchFamily="34" charset="0"/>
              </a:rPr>
              <a:t>© 2013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smtClean="0"/>
              <a:t>Microsoft Consumer Channels and Central Marketing Group</a:t>
            </a:r>
            <a:endParaRPr lang="en-US" dirty="0"/>
          </a:p>
        </p:txBody>
      </p:sp>
    </p:spTree>
    <p:extLst>
      <p:ext uri="{BB962C8B-B14F-4D97-AF65-F5344CB8AC3E}">
        <p14:creationId xmlns:p14="http://schemas.microsoft.com/office/powerpoint/2010/main" val="138907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baseline="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A476A63C-134A-4D60-A187-5F0132E53410}" type="datetime1">
              <a:rPr lang="en-US" smtClean="0"/>
              <a:t>7/4/2014</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smtClean="0">
                <a:solidFill>
                  <a:srgbClr val="000000"/>
                </a:solidFill>
                <a:latin typeface="Segoe UI Light" pitchFamily="34" charset="0"/>
              </a:rPr>
              <a:t>© 2013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smtClean="0"/>
              <a:t>Microsoft Consumer Channels and Central Marketing Group</a:t>
            </a:r>
            <a:endParaRPr lang="en-US" dirty="0"/>
          </a:p>
        </p:txBody>
      </p:sp>
    </p:spTree>
    <p:extLst>
      <p:ext uri="{BB962C8B-B14F-4D97-AF65-F5344CB8AC3E}">
        <p14:creationId xmlns:p14="http://schemas.microsoft.com/office/powerpoint/2010/main" val="32984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20</a:t>
            </a:fld>
            <a:endParaRPr lang="en-US"/>
          </a:p>
        </p:txBody>
      </p:sp>
    </p:spTree>
    <p:extLst>
      <p:ext uri="{BB962C8B-B14F-4D97-AF65-F5344CB8AC3E}">
        <p14:creationId xmlns:p14="http://schemas.microsoft.com/office/powerpoint/2010/main" val="137470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5976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7427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50913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93215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476A63C-134A-4D60-A187-5F0132E53410}" type="datetime1">
              <a:rPr lang="en-US" smtClean="0"/>
              <a:t>7/4/2014</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smtClean="0">
                <a:solidFill>
                  <a:srgbClr val="000000"/>
                </a:solidFill>
                <a:latin typeface="Segoe UI Light" pitchFamily="34" charset="0"/>
              </a:rPr>
              <a:t>© 2013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smtClean="0"/>
              <a:t>Microsoft Consumer Channels and Central Marketing Group</a:t>
            </a:r>
            <a:endParaRPr lang="en-US" dirty="0"/>
          </a:p>
        </p:txBody>
      </p:sp>
    </p:spTree>
    <p:extLst>
      <p:ext uri="{BB962C8B-B14F-4D97-AF65-F5344CB8AC3E}">
        <p14:creationId xmlns:p14="http://schemas.microsoft.com/office/powerpoint/2010/main" val="285289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801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28</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968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8697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94785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5871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174362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3E6C1CF0-316C-4904-A0F9-3EEDE72BDC86}" type="slidenum">
              <a:rPr lang="en-US" smtClean="0"/>
              <a:t>8</a:t>
            </a:fld>
            <a:endParaRPr lang="en-US"/>
          </a:p>
        </p:txBody>
      </p:sp>
    </p:spTree>
    <p:extLst>
      <p:ext uri="{BB962C8B-B14F-4D97-AF65-F5344CB8AC3E}">
        <p14:creationId xmlns:p14="http://schemas.microsoft.com/office/powerpoint/2010/main" val="135734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573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7/4/2014</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7/4/2014</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7/4/2014</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7/4/2014</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7/4/2014</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7/4/2014</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7/4/2014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7/4/2014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7/4/2014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7/4/2014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7/4/2014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7/4/2014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7/4/2014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7/4/2014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7/4/2014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7/4/2014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7/4/2014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7/4/2014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7/4/2014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7/4/2014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7/4/2014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7/4/2014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7/4/2014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7/4/2014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7/4/2014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7/4/2014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7/4/2014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7/4/2014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7/4/2014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7/4/2014</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‹Nº›</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7/4/2014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7/4/2014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16184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7/4/2014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11452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7/4/2014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235775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7/4/2014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1633722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23027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7/4/2014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1"/>
            <a:ext cx="1020102" cy="345369"/>
          </a:xfrm>
          <a:prstGeom prst="rect">
            <a:avLst/>
          </a:prstGeom>
        </p:spPr>
      </p:pic>
    </p:spTree>
    <p:extLst>
      <p:ext uri="{BB962C8B-B14F-4D97-AF65-F5344CB8AC3E}">
        <p14:creationId xmlns:p14="http://schemas.microsoft.com/office/powerpoint/2010/main" val="13661166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9121237"/>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7/4/2014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32475465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8883"/>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7/4/2014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11090195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7/4/2014</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7/4/2014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7/4/2014</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7/4/2014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7/4/2014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0" r:id="rId41"/>
    <p:sldLayoutId id="2147484461" r:id="rId42"/>
    <p:sldLayoutId id="2147484462" r:id="rId43"/>
    <p:sldLayoutId id="2147484463" r:id="rId44"/>
    <p:sldLayoutId id="2147484464" r:id="rId45"/>
    <p:sldLayoutId id="2147484465" r:id="rId46"/>
    <p:sldLayoutId id="2147484466" r:id="rId47"/>
    <p:sldLayoutId id="2147484467" r:id="rId48"/>
    <p:sldLayoutId id="2147484468"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File:Unity_3D_logo.png" TargetMode="External"/><Relationship Id="rId7"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5.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9.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333213" y="442735"/>
            <a:ext cx="3631841" cy="3490186"/>
          </a:xfrm>
        </p:spPr>
        <p:txBody>
          <a:bodyPr/>
          <a:lstStyle/>
          <a:p>
            <a:r>
              <a:rPr lang="en-US" sz="5400" dirty="0" err="1" smtClean="0">
                <a:latin typeface="Segoe WP Light"/>
                <a:cs typeface="Segoe WP Light"/>
              </a:rPr>
              <a:t>Introducción</a:t>
            </a:r>
            <a:r>
              <a:rPr lang="en-US" sz="5400" dirty="0" smtClean="0">
                <a:latin typeface="Segoe WP Light"/>
                <a:cs typeface="Segoe WP Light"/>
              </a:rPr>
              <a:t>  a </a:t>
            </a:r>
            <a:r>
              <a:rPr lang="en-US" sz="5400" dirty="0" err="1" smtClean="0">
                <a:latin typeface="Segoe WP Light"/>
                <a:cs typeface="Segoe WP Light"/>
              </a:rPr>
              <a:t>las</a:t>
            </a:r>
            <a:r>
              <a:rPr lang="en-US" sz="5400" dirty="0" smtClean="0">
                <a:latin typeface="Segoe WP Light"/>
                <a:cs typeface="Segoe WP Light"/>
              </a:rPr>
              <a:t> </a:t>
            </a:r>
            <a:r>
              <a:rPr lang="en-US" sz="5400" dirty="0" err="1" smtClean="0">
                <a:latin typeface="Segoe WP Light"/>
                <a:cs typeface="Segoe WP Light"/>
              </a:rPr>
              <a:t>Aplicaciones</a:t>
            </a:r>
            <a:r>
              <a:rPr lang="en-US" sz="5400" dirty="0" smtClean="0">
                <a:latin typeface="Segoe WP Light"/>
                <a:cs typeface="Segoe WP Light"/>
              </a:rPr>
              <a:t> </a:t>
            </a:r>
            <a:r>
              <a:rPr lang="en-US" sz="5400" dirty="0" err="1" smtClean="0">
                <a:latin typeface="Segoe WP Light"/>
                <a:cs typeface="Segoe WP Light"/>
              </a:rPr>
              <a:t>Universales</a:t>
            </a:r>
            <a:endParaRPr lang="en-US" sz="5400" dirty="0">
              <a:latin typeface="Segoe WP Light"/>
              <a:cs typeface="Segoe WP Light"/>
            </a:endParaRPr>
          </a:p>
        </p:txBody>
      </p:sp>
      <p:pic>
        <p:nvPicPr>
          <p:cNvPr id="10" name="Picture Placeholder 7" descr="5.jpg"/>
          <p:cNvPicPr>
            <a:picLocks noChangeAspect="1"/>
          </p:cNvPicPr>
          <p:nvPr/>
        </p:nvPicPr>
        <p:blipFill>
          <a:blip r:embed="rId3">
            <a:extLst>
              <a:ext uri="{28A0092B-C50C-407E-A947-70E740481C1C}">
                <a14:useLocalDpi xmlns:a14="http://schemas.microsoft.com/office/drawing/2010/main" val="0"/>
              </a:ext>
            </a:extLst>
          </a:blip>
          <a:srcRect t="14" b="14"/>
          <a:stretch>
            <a:fillRect/>
          </a:stretch>
        </p:blipFill>
        <p:spPr>
          <a:xfrm>
            <a:off x="4535486" y="1"/>
            <a:ext cx="4608514" cy="5152908"/>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391400" y="4217878"/>
            <a:ext cx="3631841" cy="54078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600" dirty="0" err="1" smtClean="0">
                <a:latin typeface="Segoe WP Light"/>
                <a:cs typeface="Segoe WP Light"/>
              </a:rPr>
              <a:t>CartujaDotNet</a:t>
            </a:r>
            <a:endParaRPr lang="en-US" sz="3600" dirty="0">
              <a:latin typeface="Segoe WP Light"/>
              <a:cs typeface="Segoe WP Light"/>
            </a:endParaRPr>
          </a:p>
        </p:txBody>
      </p:sp>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1045414"/>
          </a:xfrm>
        </p:spPr>
        <p:txBody>
          <a:bodyPr/>
          <a:lstStyle/>
          <a:p>
            <a:r>
              <a:rPr lang="en-US" sz="3235" dirty="0" err="1" smtClean="0">
                <a:latin typeface="+mn-lt"/>
              </a:rPr>
              <a:t>Convergencia</a:t>
            </a:r>
            <a:r>
              <a:rPr lang="en-US" sz="3235" dirty="0" smtClean="0">
                <a:latin typeface="+mn-lt"/>
              </a:rPr>
              <a:t> en APIs de la </a:t>
            </a:r>
            <a:r>
              <a:rPr lang="en-US" sz="3235" dirty="0" err="1" smtClean="0">
                <a:latin typeface="+mn-lt"/>
              </a:rPr>
              <a:t>plataforma</a:t>
            </a:r>
            <a:r>
              <a:rPr lang="en-US" sz="3235" dirty="0" smtClean="0">
                <a:latin typeface="+mn-lt"/>
              </a:rPr>
              <a:t> Windows</a:t>
            </a:r>
            <a:endParaRPr lang="en-US" sz="3235" dirty="0">
              <a:latin typeface="+mn-lt"/>
            </a:endParaRPr>
          </a:p>
        </p:txBody>
      </p:sp>
      <p:sp>
        <p:nvSpPr>
          <p:cNvPr id="47" name="Oval 46"/>
          <p:cNvSpPr/>
          <p:nvPr/>
        </p:nvSpPr>
        <p:spPr bwMode="auto">
          <a:xfrm>
            <a:off x="826032" y="1373294"/>
            <a:ext cx="3587960" cy="3369849"/>
          </a:xfrm>
          <a:prstGeom prst="ellipse">
            <a:avLst/>
          </a:prstGeom>
          <a:solidFill>
            <a:srgbClr val="0072C6">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1253717" y="1401449"/>
            <a:ext cx="3544707" cy="3276730"/>
          </a:xfrm>
          <a:prstGeom prst="ellipse">
            <a:avLst/>
          </a:prstGeom>
          <a:solidFill>
            <a:srgbClr val="FF00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3956927" y="2441182"/>
            <a:ext cx="841499" cy="1197266"/>
          </a:xfrm>
          <a:prstGeom prst="ellipse">
            <a:avLst/>
          </a:prstGeom>
          <a:solidFill>
            <a:srgbClr val="FF00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2739307" y="2694522"/>
            <a:ext cx="1752103" cy="627779"/>
          </a:xfrm>
          <a:prstGeom prst="rect">
            <a:avLst/>
          </a:prstGeom>
          <a:noFill/>
        </p:spPr>
        <p:txBody>
          <a:bodyPr wrap="square" lIns="182828" tIns="146262" rIns="182828" bIns="146262" rtlCol="0">
            <a:spAutoFit/>
          </a:bodyPr>
          <a:lstStyle/>
          <a:p>
            <a:pPr algn="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comunes</a:t>
            </a:r>
            <a:endParaRPr lang="en-US" sz="1200" dirty="0">
              <a:gradFill>
                <a:gsLst>
                  <a:gs pos="2917">
                    <a:srgbClr val="505050"/>
                  </a:gs>
                  <a:gs pos="30000">
                    <a:srgbClr val="505050"/>
                  </a:gs>
                </a:gsLst>
                <a:lin ang="5400000" scaled="0"/>
              </a:gradFill>
            </a:endParaRPr>
          </a:p>
        </p:txBody>
      </p:sp>
      <p:sp>
        <p:nvSpPr>
          <p:cNvPr id="52" name="TextBox 51"/>
          <p:cNvSpPr txBox="1"/>
          <p:nvPr/>
        </p:nvSpPr>
        <p:spPr>
          <a:xfrm>
            <a:off x="4377675" y="2685206"/>
            <a:ext cx="1752103" cy="793979"/>
          </a:xfrm>
          <a:prstGeom prst="rect">
            <a:avLst/>
          </a:prstGeom>
          <a:noFill/>
        </p:spPr>
        <p:txBody>
          <a:bodyPr wrap="square" lIns="182828" tIns="146262" rIns="182828" bIns="146262" rtlCol="0">
            <a:spAutoFit/>
          </a:bodyPr>
          <a:lstStyle/>
          <a:p>
            <a:pP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específicas</a:t>
            </a:r>
            <a:r>
              <a:rPr lang="en-US" sz="1200" dirty="0" smtClean="0">
                <a:gradFill>
                  <a:gsLst>
                    <a:gs pos="2917">
                      <a:srgbClr val="505050"/>
                    </a:gs>
                    <a:gs pos="30000">
                      <a:srgbClr val="505050"/>
                    </a:gs>
                  </a:gsLst>
                  <a:lin ang="5400000" scaled="0"/>
                </a:gradFill>
              </a:rPr>
              <a:t> de Windows Phone</a:t>
            </a:r>
            <a:endParaRPr lang="en-US" sz="1200" dirty="0">
              <a:gradFill>
                <a:gsLst>
                  <a:gs pos="2917">
                    <a:srgbClr val="505050"/>
                  </a:gs>
                  <a:gs pos="30000">
                    <a:srgbClr val="505050"/>
                  </a:gs>
                </a:gsLst>
                <a:lin ang="5400000" scaled="0"/>
              </a:gradFill>
            </a:endParaRPr>
          </a:p>
        </p:txBody>
      </p:sp>
      <p:sp>
        <p:nvSpPr>
          <p:cNvPr id="53" name="TextBox 52"/>
          <p:cNvSpPr txBox="1"/>
          <p:nvPr/>
        </p:nvSpPr>
        <p:spPr>
          <a:xfrm>
            <a:off x="624140" y="2694522"/>
            <a:ext cx="1752103" cy="793979"/>
          </a:xfrm>
          <a:prstGeom prst="rect">
            <a:avLst/>
          </a:prstGeom>
          <a:noFill/>
        </p:spPr>
        <p:txBody>
          <a:bodyPr wrap="square" lIns="182828" tIns="146262" rIns="182828" bIns="146262" rtlCol="0">
            <a:spAutoFit/>
          </a:bodyPr>
          <a:lstStyle/>
          <a:p>
            <a:pPr algn="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específicas</a:t>
            </a:r>
            <a:r>
              <a:rPr lang="en-US" sz="1200" dirty="0" smtClean="0">
                <a:gradFill>
                  <a:gsLst>
                    <a:gs pos="2917">
                      <a:srgbClr val="505050"/>
                    </a:gs>
                    <a:gs pos="30000">
                      <a:srgbClr val="505050"/>
                    </a:gs>
                  </a:gsLst>
                  <a:lin ang="5400000" scaled="0"/>
                </a:gradFill>
              </a:rPr>
              <a:t> de Windows</a:t>
            </a:r>
            <a:endParaRPr lang="en-US" sz="1200" dirty="0">
              <a:gradFill>
                <a:gsLst>
                  <a:gs pos="2917">
                    <a:srgbClr val="505050"/>
                  </a:gs>
                  <a:gs pos="30000">
                    <a:srgbClr val="505050"/>
                  </a:gs>
                </a:gsLst>
                <a:lin ang="5400000" scaled="0"/>
              </a:gradFill>
            </a:endParaRPr>
          </a:p>
        </p:txBody>
      </p:sp>
      <p:sp>
        <p:nvSpPr>
          <p:cNvPr id="54" name="Text Placeholder 15"/>
          <p:cNvSpPr>
            <a:spLocks noGrp="1"/>
          </p:cNvSpPr>
          <p:nvPr>
            <p:ph type="body" sz="quarter" idx="4294967295"/>
          </p:nvPr>
        </p:nvSpPr>
        <p:spPr>
          <a:xfrm>
            <a:off x="4811122" y="995106"/>
            <a:ext cx="4294136" cy="1132983"/>
          </a:xfrm>
          <a:prstGeom prst="rect">
            <a:avLst/>
          </a:prstGeom>
        </p:spPr>
        <p:txBody>
          <a:bodyPr/>
          <a:lstStyle/>
          <a:p>
            <a:pPr marL="0" indent="0">
              <a:spcAft>
                <a:spcPts val="1199"/>
              </a:spcAft>
              <a:buNone/>
            </a:pPr>
            <a:r>
              <a:rPr lang="en-US" sz="1800" dirty="0" err="1" smtClean="0">
                <a:solidFill>
                  <a:schemeClr val="accent1"/>
                </a:solidFill>
              </a:rPr>
              <a:t>WinRT</a:t>
            </a:r>
            <a:r>
              <a:rPr lang="en-US" sz="1800" dirty="0">
                <a:solidFill>
                  <a:schemeClr val="accent1"/>
                </a:solidFill>
              </a:rPr>
              <a:t> </a:t>
            </a:r>
            <a:r>
              <a:rPr lang="en-US" sz="1800" dirty="0" err="1" smtClean="0">
                <a:solidFill>
                  <a:schemeClr val="accent1"/>
                </a:solidFill>
              </a:rPr>
              <a:t>es</a:t>
            </a:r>
            <a:r>
              <a:rPr lang="en-US" sz="1800" dirty="0" smtClean="0">
                <a:solidFill>
                  <a:schemeClr val="accent1"/>
                </a:solidFill>
              </a:rPr>
              <a:t> el runtime y </a:t>
            </a:r>
            <a:r>
              <a:rPr lang="en-US" sz="1800" dirty="0" err="1" smtClean="0">
                <a:solidFill>
                  <a:schemeClr val="accent1"/>
                </a:solidFill>
              </a:rPr>
              <a:t>conjunto</a:t>
            </a:r>
            <a:r>
              <a:rPr lang="en-US" sz="1800" dirty="0" smtClean="0">
                <a:solidFill>
                  <a:schemeClr val="accent1"/>
                </a:solidFill>
              </a:rPr>
              <a:t> de APIs </a:t>
            </a:r>
            <a:r>
              <a:rPr lang="en-US" sz="1800" dirty="0" err="1" smtClean="0">
                <a:solidFill>
                  <a:schemeClr val="accent1"/>
                </a:solidFill>
              </a:rPr>
              <a:t>utilizadas</a:t>
            </a:r>
            <a:r>
              <a:rPr lang="en-US" sz="1800" dirty="0" smtClean="0">
                <a:solidFill>
                  <a:schemeClr val="accent1"/>
                </a:solidFill>
              </a:rPr>
              <a:t> </a:t>
            </a:r>
            <a:r>
              <a:rPr lang="en-US" sz="1800" dirty="0" err="1" smtClean="0">
                <a:solidFill>
                  <a:schemeClr val="accent1"/>
                </a:solidFill>
              </a:rPr>
              <a:t>por</a:t>
            </a:r>
            <a:r>
              <a:rPr lang="en-US" sz="1800" dirty="0" smtClean="0">
                <a:solidFill>
                  <a:schemeClr val="accent1"/>
                </a:solidFill>
              </a:rPr>
              <a:t> </a:t>
            </a:r>
            <a:r>
              <a:rPr lang="en-US" sz="1800" dirty="0" err="1" smtClean="0">
                <a:solidFill>
                  <a:schemeClr val="accent1"/>
                </a:solidFill>
              </a:rPr>
              <a:t>las</a:t>
            </a:r>
            <a:r>
              <a:rPr lang="en-US" sz="1800" dirty="0" smtClean="0">
                <a:solidFill>
                  <a:schemeClr val="accent1"/>
                </a:solidFill>
              </a:rPr>
              <a:t> </a:t>
            </a:r>
            <a:r>
              <a:rPr lang="en-US" sz="1800" dirty="0" err="1" smtClean="0">
                <a:solidFill>
                  <a:schemeClr val="accent1"/>
                </a:solidFill>
              </a:rPr>
              <a:t>aplicaciones</a:t>
            </a:r>
            <a:r>
              <a:rPr lang="en-US" sz="1800" dirty="0" smtClean="0">
                <a:solidFill>
                  <a:schemeClr val="accent1"/>
                </a:solidFill>
              </a:rPr>
              <a:t> Store y Phone</a:t>
            </a:r>
            <a:endParaRPr lang="en-US" sz="1800" dirty="0">
              <a:solidFill>
                <a:schemeClr val="accent1"/>
              </a:solidFill>
            </a:endParaRPr>
          </a:p>
        </p:txBody>
      </p:sp>
      <p:sp>
        <p:nvSpPr>
          <p:cNvPr id="55" name="Text Placeholder 3"/>
          <p:cNvSpPr txBox="1">
            <a:spLocks/>
          </p:cNvSpPr>
          <p:nvPr/>
        </p:nvSpPr>
        <p:spPr>
          <a:xfrm>
            <a:off x="4811121" y="3312940"/>
            <a:ext cx="4355482" cy="1350355"/>
          </a:xfrm>
          <a:prstGeom prst="rect">
            <a:avLst/>
          </a:prstGeom>
        </p:spPr>
        <p:txBody>
          <a:bodyPr/>
          <a:lstStyle>
            <a:lvl1pPr marL="114297" indent="-114297" algn="l" defTabSz="914378"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18"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189"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09"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080"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solidFill>
                  <a:schemeClr val="accent1"/>
                </a:solidFill>
              </a:rPr>
              <a:t>Convergencia</a:t>
            </a:r>
            <a:r>
              <a:rPr lang="en-US" sz="1800" dirty="0" smtClean="0">
                <a:solidFill>
                  <a:schemeClr val="accent1"/>
                </a:solidFill>
              </a:rPr>
              <a:t> 8.1</a:t>
            </a:r>
            <a:endParaRPr lang="en-US" sz="1800" dirty="0">
              <a:solidFill>
                <a:schemeClr val="accent1"/>
              </a:solidFill>
            </a:endParaRPr>
          </a:p>
          <a:p>
            <a:pPr marL="336111" lvl="1" indent="-208903"/>
            <a:r>
              <a:rPr lang="en-US" sz="1200" dirty="0" smtClean="0">
                <a:solidFill>
                  <a:schemeClr val="tx2"/>
                </a:solidFill>
                <a:cs typeface="Segoe UI Semibold" panose="020B0702040204020203" pitchFamily="34" charset="0"/>
              </a:rPr>
              <a:t>El </a:t>
            </a:r>
            <a:r>
              <a:rPr lang="en-US" sz="1200" dirty="0" err="1" smtClean="0">
                <a:solidFill>
                  <a:schemeClr val="tx2"/>
                </a:solidFill>
                <a:cs typeface="Segoe UI Semibold" panose="020B0702040204020203" pitchFamily="34" charset="0"/>
              </a:rPr>
              <a:t>objetivo</a:t>
            </a:r>
            <a:r>
              <a:rPr lang="en-US" sz="1200" dirty="0" smtClean="0">
                <a:solidFill>
                  <a:schemeClr val="tx2"/>
                </a:solidFill>
                <a:cs typeface="Segoe UI Semibold" panose="020B0702040204020203" pitchFamily="34" charset="0"/>
              </a:rPr>
              <a:t> a </a:t>
            </a:r>
            <a:r>
              <a:rPr lang="en-US" sz="1200" dirty="0" err="1" smtClean="0">
                <a:solidFill>
                  <a:schemeClr val="tx2"/>
                </a:solidFill>
                <a:cs typeface="Segoe UI Semibold" panose="020B0702040204020203" pitchFamily="34" charset="0"/>
              </a:rPr>
              <a:t>conseguir</a:t>
            </a:r>
            <a:r>
              <a:rPr lang="en-US" sz="1200" dirty="0" smtClean="0">
                <a:solidFill>
                  <a:schemeClr val="tx2"/>
                </a:solidFill>
                <a:cs typeface="Segoe UI Semibold" panose="020B0702040204020203" pitchFamily="34" charset="0"/>
              </a:rPr>
              <a:t> </a:t>
            </a:r>
            <a:r>
              <a:rPr lang="en-US" sz="1200" dirty="0" err="1" smtClean="0">
                <a:solidFill>
                  <a:schemeClr val="tx2"/>
                </a:solidFill>
                <a:cs typeface="Segoe UI Semibold" panose="020B0702040204020203" pitchFamily="34" charset="0"/>
              </a:rPr>
              <a:t>es</a:t>
            </a:r>
            <a:r>
              <a:rPr lang="en-US" sz="1200" dirty="0" smtClean="0">
                <a:solidFill>
                  <a:schemeClr val="tx2"/>
                </a:solidFill>
                <a:cs typeface="Segoe UI Semibold" panose="020B0702040204020203" pitchFamily="34" charset="0"/>
              </a:rPr>
              <a:t> el 100</a:t>
            </a:r>
            <a:r>
              <a:rPr lang="en-US" sz="1200" dirty="0">
                <a:solidFill>
                  <a:schemeClr val="tx2"/>
                </a:solidFill>
                <a:cs typeface="Segoe UI Semibold" panose="020B0702040204020203" pitchFamily="34" charset="0"/>
              </a:rPr>
              <a:t>%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r>
              <a:rPr lang="en-US" sz="1200" dirty="0" smtClean="0">
                <a:solidFill>
                  <a:schemeClr val="tx2"/>
                </a:solidFill>
                <a:cs typeface="Segoe UI Semibold" panose="020B0702040204020203" pitchFamily="34" charset="0"/>
              </a:rPr>
              <a:t> para el </a:t>
            </a:r>
            <a:r>
              <a:rPr lang="en-US" sz="1200" dirty="0" err="1" smtClean="0">
                <a:solidFill>
                  <a:schemeClr val="tx2"/>
                </a:solidFill>
                <a:cs typeface="Segoe UI Semibold" panose="020B0702040204020203" pitchFamily="34" charset="0"/>
              </a:rPr>
              <a:t>desarrollo</a:t>
            </a:r>
            <a:endParaRPr lang="en-US" sz="1200" dirty="0">
              <a:solidFill>
                <a:schemeClr val="tx2"/>
              </a:solidFill>
              <a:cs typeface="Segoe UI Semibold" panose="020B0702040204020203" pitchFamily="34" charset="0"/>
            </a:endParaRPr>
          </a:p>
          <a:p>
            <a:pPr marL="336111" lvl="1" indent="-208903"/>
            <a:r>
              <a:rPr lang="en-US" sz="1200" dirty="0" smtClean="0">
                <a:solidFill>
                  <a:schemeClr val="tx2"/>
                </a:solidFill>
                <a:cs typeface="Segoe UI Semibold" panose="020B0702040204020203" pitchFamily="34" charset="0"/>
              </a:rPr>
              <a:t>En 8.0</a:t>
            </a:r>
            <a:r>
              <a:rPr lang="en-US" sz="1200" dirty="0">
                <a:solidFill>
                  <a:schemeClr val="tx2"/>
                </a:solidFill>
                <a:cs typeface="Segoe UI Semibold" panose="020B0702040204020203" pitchFamily="34" charset="0"/>
              </a:rPr>
              <a:t>, </a:t>
            </a:r>
            <a:r>
              <a:rPr lang="en-US" sz="1200" dirty="0" err="1" smtClean="0">
                <a:solidFill>
                  <a:schemeClr val="tx2"/>
                </a:solidFill>
                <a:cs typeface="Segoe UI Semibold" panose="020B0702040204020203" pitchFamily="34" charset="0"/>
              </a:rPr>
              <a:t>teníamos</a:t>
            </a:r>
            <a:r>
              <a:rPr lang="en-US" sz="1200" dirty="0" smtClean="0">
                <a:solidFill>
                  <a:schemeClr val="tx2"/>
                </a:solidFill>
                <a:cs typeface="Segoe UI Semibold" panose="020B0702040204020203" pitchFamily="34" charset="0"/>
              </a:rPr>
              <a:t> ~</a:t>
            </a:r>
            <a:r>
              <a:rPr lang="en-US" sz="1200" dirty="0">
                <a:solidFill>
                  <a:schemeClr val="tx2"/>
                </a:solidFill>
                <a:cs typeface="Segoe UI Semibold" panose="020B0702040204020203" pitchFamily="34" charset="0"/>
              </a:rPr>
              <a:t>30%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r>
              <a:rPr lang="en-US" sz="1200" dirty="0" smtClean="0">
                <a:solidFill>
                  <a:schemeClr val="tx2"/>
                </a:solidFill>
                <a:cs typeface="Segoe UI Semibold" panose="020B0702040204020203" pitchFamily="34" charset="0"/>
              </a:rPr>
              <a:t> en APIs</a:t>
            </a:r>
            <a:endParaRPr lang="en-US" sz="1200" dirty="0">
              <a:solidFill>
                <a:schemeClr val="tx2"/>
              </a:solidFill>
              <a:cs typeface="Segoe UI Semibold" panose="020B0702040204020203" pitchFamily="34" charset="0"/>
            </a:endParaRPr>
          </a:p>
          <a:p>
            <a:pPr marL="336111" lvl="1" indent="-208903"/>
            <a:r>
              <a:rPr lang="en-US" sz="1200" dirty="0" smtClean="0">
                <a:solidFill>
                  <a:schemeClr val="tx2"/>
                </a:solidFill>
                <a:cs typeface="Segoe UI Semibold" panose="020B0702040204020203" pitchFamily="34" charset="0"/>
              </a:rPr>
              <a:t>Con 8.1, se </a:t>
            </a:r>
            <a:r>
              <a:rPr lang="en-US" sz="1200" dirty="0" err="1" smtClean="0">
                <a:solidFill>
                  <a:schemeClr val="tx2"/>
                </a:solidFill>
                <a:cs typeface="Segoe UI Semibold" panose="020B0702040204020203" pitchFamily="34" charset="0"/>
              </a:rPr>
              <a:t>supera</a:t>
            </a:r>
            <a:r>
              <a:rPr lang="en-US" sz="1200" dirty="0" smtClean="0">
                <a:solidFill>
                  <a:schemeClr val="tx2"/>
                </a:solidFill>
                <a:cs typeface="Segoe UI Semibold" panose="020B0702040204020203" pitchFamily="34" charset="0"/>
              </a:rPr>
              <a:t> el 90</a:t>
            </a:r>
            <a:r>
              <a:rPr lang="en-US" sz="1200" dirty="0">
                <a:solidFill>
                  <a:schemeClr val="tx2"/>
                </a:solidFill>
                <a:cs typeface="Segoe UI Semibold" panose="020B0702040204020203" pitchFamily="34" charset="0"/>
              </a:rPr>
              <a:t>%+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endParaRPr lang="en-US" sz="1200" dirty="0">
              <a:solidFill>
                <a:schemeClr val="tx2"/>
              </a:solidFill>
              <a:cs typeface="Segoe UI Semibold" panose="020B0702040204020203" pitchFamily="34" charset="0"/>
            </a:endParaRPr>
          </a:p>
        </p:txBody>
      </p:sp>
    </p:spTree>
    <p:extLst>
      <p:ext uri="{BB962C8B-B14F-4D97-AF65-F5344CB8AC3E}">
        <p14:creationId xmlns:p14="http://schemas.microsoft.com/office/powerpoint/2010/main" val="405096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 calcmode="lin" valueType="num">
                                      <p:cBhvr>
                                        <p:cTn id="9" dur="500" fill="hold"/>
                                        <p:tgtEl>
                                          <p:spTgt spid="48"/>
                                        </p:tgtEl>
                                        <p:attrNameLst>
                                          <p:attrName>ppt_x</p:attrName>
                                        </p:attrNameLst>
                                      </p:cBhvr>
                                      <p:tavLst>
                                        <p:tav tm="0">
                                          <p:val>
                                            <p:fltVal val="0.5"/>
                                          </p:val>
                                        </p:tav>
                                        <p:tav tm="100000">
                                          <p:val>
                                            <p:strVal val="#ppt_x"/>
                                          </p:val>
                                        </p:tav>
                                      </p:tavLst>
                                    </p:anim>
                                    <p:anim calcmode="lin" valueType="num">
                                      <p:cBhvr>
                                        <p:cTn id="10" dur="500" fill="hold"/>
                                        <p:tgtEl>
                                          <p:spTgt spid="48"/>
                                        </p:tgtEl>
                                        <p:attrNameLst>
                                          <p:attrName>ppt_y</p:attrName>
                                        </p:attrNameLst>
                                      </p:cBhvr>
                                      <p:tavLst>
                                        <p:tav tm="0">
                                          <p:val>
                                            <p:fltVal val="0.5"/>
                                          </p:val>
                                        </p:tav>
                                        <p:tav tm="100000">
                                          <p:val>
                                            <p:strVal val="#ppt_y"/>
                                          </p:val>
                                        </p:tav>
                                      </p:tavLst>
                                    </p:anim>
                                  </p:childTnLst>
                                </p:cTn>
                              </p:par>
                              <p:par>
                                <p:cTn id="11" presetID="22" presetClass="exit" presetSubtype="2" fill="hold" grpId="0" nodeType="withEffect">
                                  <p:stCondLst>
                                    <p:cond delay="0"/>
                                  </p:stCondLst>
                                  <p:childTnLst>
                                    <p:animEffect transition="out" filter="wipe(right)">
                                      <p:cBhvr>
                                        <p:cTn id="12" dur="200"/>
                                        <p:tgtEl>
                                          <p:spTgt spid="49"/>
                                        </p:tgtEl>
                                      </p:cBhvr>
                                    </p:animEffect>
                                    <p:set>
                                      <p:cBhvr>
                                        <p:cTn id="13" dur="1" fill="hold">
                                          <p:stCondLst>
                                            <p:cond delay="199"/>
                                          </p:stCondLst>
                                        </p:cTn>
                                        <p:tgtEl>
                                          <p:spTgt spid="49"/>
                                        </p:tgtEl>
                                        <p:attrNameLst>
                                          <p:attrName>style.visibility</p:attrName>
                                        </p:attrNameLst>
                                      </p:cBhvr>
                                      <p:to>
                                        <p:strVal val="hidden"/>
                                      </p:to>
                                    </p:set>
                                  </p:childTnLst>
                                </p:cTn>
                              </p:par>
                              <p:par>
                                <p:cTn id="14" presetID="63" presetClass="path" presetSubtype="0" accel="50000" decel="50000" fill="hold" grpId="0" nodeType="withEffect">
                                  <p:stCondLst>
                                    <p:cond delay="0"/>
                                  </p:stCondLst>
                                  <p:childTnLst>
                                    <p:animMotion origin="layout" path="M 8.33333E-7 -4.69136E-6 L 0.02639 -4.69136E-6 " pathEditMode="relative" rAng="0" ptsTypes="AA">
                                      <p:cBhvr>
                                        <p:cTn id="15" dur="500" fill="hold"/>
                                        <p:tgtEl>
                                          <p:spTgt spid="52"/>
                                        </p:tgtEl>
                                        <p:attrNameLst>
                                          <p:attrName>ppt_x</p:attrName>
                                          <p:attrName>ppt_y</p:attrName>
                                        </p:attrNameLst>
                                      </p:cBhvr>
                                      <p:rCtr x="1319" y="0"/>
                                    </p:animMotion>
                                  </p:childTnLst>
                                </p:cTn>
                              </p:par>
                              <p:par>
                                <p:cTn id="16" presetID="35" presetClass="path" presetSubtype="0" accel="50000" decel="50000" fill="hold" grpId="0" nodeType="withEffect">
                                  <p:stCondLst>
                                    <p:cond delay="0"/>
                                  </p:stCondLst>
                                  <p:childTnLst>
                                    <p:animMotion origin="layout" path="M -2.5E-6 3.45679E-6 L -0.12864 3.45679E-6 " pathEditMode="relative" rAng="0" ptsTypes="AA">
                                      <p:cBhvr>
                                        <p:cTn id="17" dur="500" fill="hold"/>
                                        <p:tgtEl>
                                          <p:spTgt spid="51"/>
                                        </p:tgtEl>
                                        <p:attrNameLst>
                                          <p:attrName>ppt_x</p:attrName>
                                          <p:attrName>ppt_y</p:attrName>
                                        </p:attrNameLst>
                                      </p:cBhvr>
                                      <p:rCtr x="-6441" y="0"/>
                                    </p:animMotion>
                                  </p:childTnLst>
                                </p:cTn>
                              </p:par>
                              <p:par>
                                <p:cTn id="18" presetID="35" presetClass="path" presetSubtype="0" accel="50000" decel="50000" fill="hold" grpId="0" nodeType="withEffect">
                                  <p:stCondLst>
                                    <p:cond delay="0"/>
                                  </p:stCondLst>
                                  <p:childTnLst>
                                    <p:animMotion origin="layout" path="M 0.0283 0.00154 L -0.10729 0.00031 " pathEditMode="relative" rAng="0" ptsTypes="AA">
                                      <p:cBhvr>
                                        <p:cTn id="19" dur="500" fill="hold"/>
                                        <p:tgtEl>
                                          <p:spTgt spid="53"/>
                                        </p:tgtEl>
                                        <p:attrNameLst>
                                          <p:attrName>ppt_x</p:attrName>
                                          <p:attrName>ppt_y</p:attrName>
                                        </p:attrNameLst>
                                      </p:cBhvr>
                                      <p:rCtr x="-6788"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205913"/>
            <a:ext cx="8228433" cy="387798"/>
          </a:xfrm>
        </p:spPr>
        <p:txBody>
          <a:bodyPr/>
          <a:lstStyle/>
          <a:p>
            <a:r>
              <a:rPr lang="en-US" dirty="0" err="1" smtClean="0"/>
              <a:t>Plataforma</a:t>
            </a:r>
            <a:r>
              <a:rPr lang="en-US" dirty="0" smtClean="0"/>
              <a:t> de Desarrollo Windows en 8.1</a:t>
            </a:r>
            <a:endParaRPr lang="en-US" dirty="0"/>
          </a:p>
        </p:txBody>
      </p:sp>
      <p:sp>
        <p:nvSpPr>
          <p:cNvPr id="82" name="Rectangle 81"/>
          <p:cNvSpPr/>
          <p:nvPr/>
        </p:nvSpPr>
        <p:spPr bwMode="auto">
          <a:xfrm>
            <a:off x="1562338" y="2001535"/>
            <a:ext cx="5958769" cy="997403"/>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a:gradFill>
                  <a:gsLst>
                    <a:gs pos="0">
                      <a:srgbClr val="505050"/>
                    </a:gs>
                    <a:gs pos="100000">
                      <a:srgbClr val="505050"/>
                    </a:gs>
                  </a:gsLst>
                  <a:lin ang="5400000" scaled="0"/>
                </a:gradFill>
                <a:ea typeface="+mj-ea"/>
                <a:cs typeface="+mj-cs"/>
              </a:rPr>
              <a:t>Windows Runtime </a:t>
            </a:r>
            <a:r>
              <a:rPr lang="en-US" sz="1100" dirty="0" smtClean="0">
                <a:gradFill>
                  <a:gsLst>
                    <a:gs pos="0">
                      <a:srgbClr val="505050"/>
                    </a:gs>
                    <a:gs pos="100000">
                      <a:srgbClr val="505050"/>
                    </a:gs>
                  </a:gsLst>
                  <a:lin ang="5400000" scaled="0"/>
                </a:gradFill>
                <a:ea typeface="+mj-ea"/>
                <a:cs typeface="+mj-cs"/>
              </a:rPr>
              <a:t>API</a:t>
            </a:r>
            <a:endParaRPr lang="en-US" sz="1100" dirty="0">
              <a:gradFill>
                <a:gsLst>
                  <a:gs pos="0">
                    <a:srgbClr val="505050"/>
                  </a:gs>
                  <a:gs pos="100000">
                    <a:srgbClr val="505050"/>
                  </a:gs>
                </a:gsLst>
                <a:lin ang="5400000" scaled="0"/>
              </a:gradFill>
              <a:ea typeface="+mj-ea"/>
              <a:cs typeface="+mj-cs"/>
            </a:endParaRPr>
          </a:p>
        </p:txBody>
      </p:sp>
      <p:sp>
        <p:nvSpPr>
          <p:cNvPr id="83" name="Rectangle 82"/>
          <p:cNvSpPr/>
          <p:nvPr/>
        </p:nvSpPr>
        <p:spPr>
          <a:xfrm>
            <a:off x="1712444"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Graphics</a:t>
            </a:r>
          </a:p>
        </p:txBody>
      </p:sp>
      <p:sp>
        <p:nvSpPr>
          <p:cNvPr id="84" name="Rectangle 83"/>
          <p:cNvSpPr/>
          <p:nvPr/>
        </p:nvSpPr>
        <p:spPr>
          <a:xfrm>
            <a:off x="3151927"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Audio</a:t>
            </a:r>
          </a:p>
        </p:txBody>
      </p:sp>
      <p:sp>
        <p:nvSpPr>
          <p:cNvPr id="85" name="Rectangle 84"/>
          <p:cNvSpPr/>
          <p:nvPr/>
        </p:nvSpPr>
        <p:spPr>
          <a:xfrm>
            <a:off x="4591411"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Media</a:t>
            </a:r>
          </a:p>
        </p:txBody>
      </p:sp>
      <p:sp>
        <p:nvSpPr>
          <p:cNvPr id="86" name="Rectangle 85"/>
          <p:cNvSpPr/>
          <p:nvPr/>
        </p:nvSpPr>
        <p:spPr>
          <a:xfrm>
            <a:off x="1712444" y="266940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Networking</a:t>
            </a:r>
          </a:p>
        </p:txBody>
      </p:sp>
      <p:sp>
        <p:nvSpPr>
          <p:cNvPr id="87" name="Rectangle 86"/>
          <p:cNvSpPr/>
          <p:nvPr/>
        </p:nvSpPr>
        <p:spPr>
          <a:xfrm>
            <a:off x="3150947" y="2669407"/>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File System</a:t>
            </a:r>
          </a:p>
        </p:txBody>
      </p:sp>
      <p:sp>
        <p:nvSpPr>
          <p:cNvPr id="88" name="Rectangle 87"/>
          <p:cNvSpPr/>
          <p:nvPr/>
        </p:nvSpPr>
        <p:spPr>
          <a:xfrm>
            <a:off x="4589452" y="2669407"/>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Input</a:t>
            </a:r>
          </a:p>
        </p:txBody>
      </p:sp>
      <p:sp>
        <p:nvSpPr>
          <p:cNvPr id="89" name="Rectangle 88"/>
          <p:cNvSpPr/>
          <p:nvPr/>
        </p:nvSpPr>
        <p:spPr>
          <a:xfrm>
            <a:off x="6030895"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Commerce</a:t>
            </a:r>
          </a:p>
        </p:txBody>
      </p:sp>
      <p:sp>
        <p:nvSpPr>
          <p:cNvPr id="90" name="Rectangle 89"/>
          <p:cNvSpPr/>
          <p:nvPr/>
        </p:nvSpPr>
        <p:spPr>
          <a:xfrm>
            <a:off x="6027954" y="2668866"/>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Sensors</a:t>
            </a:r>
          </a:p>
        </p:txBody>
      </p:sp>
      <p:sp>
        <p:nvSpPr>
          <p:cNvPr id="91" name="Rectangle 90"/>
          <p:cNvSpPr/>
          <p:nvPr/>
        </p:nvSpPr>
        <p:spPr>
          <a:xfrm>
            <a:off x="6265264" y="3133399"/>
            <a:ext cx="1259358" cy="412530"/>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t"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.NET CLR</a:t>
            </a:r>
          </a:p>
        </p:txBody>
      </p:sp>
      <p:sp>
        <p:nvSpPr>
          <p:cNvPr id="92" name="Rectangle 91"/>
          <p:cNvSpPr/>
          <p:nvPr/>
        </p:nvSpPr>
        <p:spPr>
          <a:xfrm>
            <a:off x="1563994" y="3133399"/>
            <a:ext cx="4632514" cy="41253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t"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Runtime (WinRT)</a:t>
            </a:r>
          </a:p>
        </p:txBody>
      </p:sp>
      <p:grpSp>
        <p:nvGrpSpPr>
          <p:cNvPr id="93" name="Group 92"/>
          <p:cNvGrpSpPr/>
          <p:nvPr/>
        </p:nvGrpSpPr>
        <p:grpSpPr>
          <a:xfrm>
            <a:off x="1560480" y="1154024"/>
            <a:ext cx="5960627" cy="699765"/>
            <a:chOff x="1639972" y="1786762"/>
            <a:chExt cx="8503920" cy="1006813"/>
          </a:xfrm>
        </p:grpSpPr>
        <p:sp>
          <p:nvSpPr>
            <p:cNvPr id="94" name="Rectangle 93"/>
            <p:cNvSpPr/>
            <p:nvPr/>
          </p:nvSpPr>
          <p:spPr>
            <a:xfrm>
              <a:off x="5994658"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DirectX</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a:t>
              </a:r>
            </a:p>
          </p:txBody>
        </p:sp>
        <p:sp>
          <p:nvSpPr>
            <p:cNvPr id="95" name="Rectangle 94"/>
            <p:cNvSpPr/>
            <p:nvPr/>
          </p:nvSpPr>
          <p:spPr>
            <a:xfrm>
              <a:off x="8132212" y="1786762"/>
              <a:ext cx="2011680" cy="1005840"/>
            </a:xfrm>
            <a:prstGeom prst="rect">
              <a:avLst/>
            </a:prstGeom>
            <a:solidFill>
              <a:schemeClr val="accent4">
                <a:lumMod val="40000"/>
                <a:lumOff val="60000"/>
              </a:schemeClr>
            </a:solidFill>
            <a:ln w="50800" cap="sq">
              <a:solidFill>
                <a:schemeClr val="accent4">
                  <a:lumMod val="40000"/>
                  <a:lumOff val="6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Phone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Silverlight</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 | VB)</a:t>
              </a:r>
              <a:endParaRPr lang="en-US" sz="1200" i="1" dirty="0">
                <a:gradFill>
                  <a:gsLst>
                    <a:gs pos="0">
                      <a:srgbClr val="FFFFFF"/>
                    </a:gs>
                    <a:gs pos="100000">
                      <a:srgbClr val="FFFFFF"/>
                    </a:gs>
                  </a:gsLst>
                  <a:lin ang="5400000" scaled="0"/>
                </a:gradFill>
              </a:endParaRPr>
            </a:p>
          </p:txBody>
        </p:sp>
        <p:sp>
          <p:nvSpPr>
            <p:cNvPr id="96" name="Rectangle 95"/>
            <p:cNvSpPr/>
            <p:nvPr/>
          </p:nvSpPr>
          <p:spPr>
            <a:xfrm>
              <a:off x="3819609" y="1787735"/>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XAML</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 </a:t>
              </a:r>
              <a:r>
                <a:rPr lang="en-US" sz="1100" i="1" dirty="0">
                  <a:solidFill>
                    <a:schemeClr val="accent1">
                      <a:lumMod val="40000"/>
                      <a:lumOff val="60000"/>
                    </a:schemeClr>
                  </a:solidFill>
                </a:rPr>
                <a:t>|</a:t>
              </a:r>
              <a:r>
                <a:rPr lang="en-US" sz="1100" i="1" dirty="0">
                  <a:gradFill>
                    <a:gsLst>
                      <a:gs pos="0">
                        <a:srgbClr val="FFFFFF"/>
                      </a:gs>
                      <a:gs pos="100000">
                        <a:srgbClr val="FFFFFF"/>
                      </a:gs>
                    </a:gsLst>
                    <a:lin ang="5400000" scaled="0"/>
                  </a:gradFill>
                </a:rPr>
                <a:t> VB </a:t>
              </a:r>
              <a:r>
                <a:rPr lang="en-US" sz="1100" i="1" dirty="0">
                  <a:solidFill>
                    <a:schemeClr val="accent1">
                      <a:lumMod val="40000"/>
                      <a:lumOff val="60000"/>
                    </a:schemeClr>
                  </a:solidFill>
                </a:rPr>
                <a:t>|</a:t>
              </a:r>
              <a:r>
                <a:rPr lang="en-US" sz="1100" i="1" dirty="0">
                  <a:gradFill>
                    <a:gsLst>
                      <a:gs pos="0">
                        <a:srgbClr val="FFFFFF"/>
                      </a:gs>
                      <a:gs pos="100000">
                        <a:srgbClr val="FFFFFF"/>
                      </a:gs>
                    </a:gsLst>
                    <a:lin ang="5400000" scaled="0"/>
                  </a:gradFill>
                </a:rPr>
                <a:t> C++)</a:t>
              </a:r>
            </a:p>
          </p:txBody>
        </p:sp>
        <p:sp>
          <p:nvSpPr>
            <p:cNvPr id="97" name="Rectangle 96"/>
            <p:cNvSpPr/>
            <p:nvPr/>
          </p:nvSpPr>
          <p:spPr>
            <a:xfrm>
              <a:off x="1639972"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WinJS</a:t>
              </a:r>
            </a:p>
            <a:p>
              <a:pPr algn="ctr" defTabSz="932411" fontAlgn="base">
                <a:spcBef>
                  <a:spcPct val="0"/>
                </a:spcBef>
                <a:spcAft>
                  <a:spcPct val="0"/>
                </a:spcAft>
              </a:pPr>
              <a:r>
                <a:rPr lang="en-US" sz="1200" dirty="0">
                  <a:gradFill>
                    <a:gsLst>
                      <a:gs pos="0">
                        <a:srgbClr val="FFFFFF"/>
                      </a:gs>
                      <a:gs pos="100000">
                        <a:srgbClr val="FFFFFF"/>
                      </a:gs>
                    </a:gsLst>
                    <a:lin ang="5400000" scaled="0"/>
                  </a:gradFill>
                </a:rPr>
                <a:t>(HTML + JS)</a:t>
              </a:r>
            </a:p>
          </p:txBody>
        </p:sp>
      </p:grpSp>
      <p:sp>
        <p:nvSpPr>
          <p:cNvPr id="98" name="Rectangle 97"/>
          <p:cNvSpPr/>
          <p:nvPr/>
        </p:nvSpPr>
        <p:spPr bwMode="auto">
          <a:xfrm>
            <a:off x="221616" y="1142097"/>
            <a:ext cx="1168835" cy="2406425"/>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a:gradFill>
                  <a:gsLst>
                    <a:gs pos="0">
                      <a:srgbClr val="505050"/>
                    </a:gs>
                    <a:gs pos="100000">
                      <a:srgbClr val="505050"/>
                    </a:gs>
                  </a:gsLst>
                  <a:lin ang="5400000" scaled="0"/>
                </a:gradFill>
                <a:ea typeface="+mj-ea"/>
                <a:cs typeface="+mj-cs"/>
              </a:rPr>
              <a:t>App Model</a:t>
            </a:r>
          </a:p>
        </p:txBody>
      </p:sp>
      <p:sp>
        <p:nvSpPr>
          <p:cNvPr id="99" name="Rectangle 98"/>
          <p:cNvSpPr/>
          <p:nvPr/>
        </p:nvSpPr>
        <p:spPr bwMode="auto">
          <a:xfrm>
            <a:off x="7670078" y="1142097"/>
            <a:ext cx="1168835" cy="2406426"/>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err="1" smtClean="0">
                <a:gradFill>
                  <a:gsLst>
                    <a:gs pos="0">
                      <a:srgbClr val="505050"/>
                    </a:gs>
                    <a:gs pos="100000">
                      <a:srgbClr val="505050"/>
                    </a:gs>
                  </a:gsLst>
                  <a:lin ang="5400000" scaled="0"/>
                </a:gradFill>
                <a:ea typeface="+mj-ea"/>
                <a:cs typeface="+mj-cs"/>
              </a:rPr>
              <a:t>Servicios</a:t>
            </a:r>
            <a:endParaRPr lang="en-US" sz="1100" dirty="0">
              <a:gradFill>
                <a:gsLst>
                  <a:gs pos="0">
                    <a:srgbClr val="505050"/>
                  </a:gs>
                  <a:gs pos="100000">
                    <a:srgbClr val="505050"/>
                  </a:gs>
                </a:gsLst>
                <a:lin ang="5400000" scaled="0"/>
              </a:gradFill>
              <a:ea typeface="+mj-ea"/>
              <a:cs typeface="+mj-cs"/>
            </a:endParaRPr>
          </a:p>
        </p:txBody>
      </p:sp>
      <p:sp>
        <p:nvSpPr>
          <p:cNvPr id="100" name="Rectangle 99"/>
          <p:cNvSpPr/>
          <p:nvPr/>
        </p:nvSpPr>
        <p:spPr>
          <a:xfrm>
            <a:off x="290370" y="1485871"/>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Navigation</a:t>
            </a:r>
          </a:p>
        </p:txBody>
      </p:sp>
      <p:sp>
        <p:nvSpPr>
          <p:cNvPr id="101" name="Rectangle 100"/>
          <p:cNvSpPr/>
          <p:nvPr/>
        </p:nvSpPr>
        <p:spPr>
          <a:xfrm>
            <a:off x="290370" y="1963336"/>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Packaging</a:t>
            </a:r>
          </a:p>
        </p:txBody>
      </p:sp>
      <p:sp>
        <p:nvSpPr>
          <p:cNvPr id="102" name="Rectangle 101"/>
          <p:cNvSpPr/>
          <p:nvPr/>
        </p:nvSpPr>
        <p:spPr>
          <a:xfrm>
            <a:off x="290370" y="2440802"/>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Contracts</a:t>
            </a:r>
          </a:p>
        </p:txBody>
      </p:sp>
      <p:sp>
        <p:nvSpPr>
          <p:cNvPr id="103" name="Rectangle 102"/>
          <p:cNvSpPr/>
          <p:nvPr/>
        </p:nvSpPr>
        <p:spPr>
          <a:xfrm>
            <a:off x="290370" y="2918267"/>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Background</a:t>
            </a:r>
          </a:p>
        </p:txBody>
      </p:sp>
      <p:sp>
        <p:nvSpPr>
          <p:cNvPr id="104" name="Rectangle 103"/>
          <p:cNvSpPr/>
          <p:nvPr/>
        </p:nvSpPr>
        <p:spPr>
          <a:xfrm>
            <a:off x="7738832" y="1488707"/>
            <a:ext cx="1031326" cy="35394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Store(s)</a:t>
            </a:r>
          </a:p>
        </p:txBody>
      </p:sp>
      <p:sp>
        <p:nvSpPr>
          <p:cNvPr id="105" name="Rectangle 104"/>
          <p:cNvSpPr/>
          <p:nvPr/>
        </p:nvSpPr>
        <p:spPr>
          <a:xfrm>
            <a:off x="7738832" y="1959484"/>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Push</a:t>
            </a:r>
          </a:p>
        </p:txBody>
      </p:sp>
      <p:sp>
        <p:nvSpPr>
          <p:cNvPr id="106" name="Rectangle 105"/>
          <p:cNvSpPr/>
          <p:nvPr/>
        </p:nvSpPr>
        <p:spPr>
          <a:xfrm>
            <a:off x="7738832" y="2440802"/>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Roaming</a:t>
            </a:r>
          </a:p>
        </p:txBody>
      </p:sp>
      <p:sp>
        <p:nvSpPr>
          <p:cNvPr id="107" name="Rectangle 106"/>
          <p:cNvSpPr/>
          <p:nvPr/>
        </p:nvSpPr>
        <p:spPr>
          <a:xfrm>
            <a:off x="221616" y="3665357"/>
            <a:ext cx="8617295" cy="39882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Kernel</a:t>
            </a:r>
          </a:p>
        </p:txBody>
      </p:sp>
      <p:sp>
        <p:nvSpPr>
          <p:cNvPr id="108" name="Rectangle 107"/>
          <p:cNvSpPr/>
          <p:nvPr/>
        </p:nvSpPr>
        <p:spPr>
          <a:xfrm>
            <a:off x="8552433" y="1485872"/>
            <a:ext cx="213466" cy="350965"/>
          </a:xfrm>
          <a:prstGeom prst="rect">
            <a:avLst/>
          </a:prstGeom>
          <a:solidFill>
            <a:schemeClr val="accent4">
              <a:lumMod val="40000"/>
              <a:lumOff val="60000"/>
            </a:schemeClr>
          </a:solidFill>
          <a:ln w="3175">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1000"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09" name="Rectangle 108"/>
          <p:cNvSpPr/>
          <p:nvPr/>
        </p:nvSpPr>
        <p:spPr>
          <a:xfrm>
            <a:off x="7735526" y="1485872"/>
            <a:ext cx="186652" cy="350965"/>
          </a:xfrm>
          <a:prstGeom prst="rect">
            <a:avLst/>
          </a:prstGeom>
          <a:solidFill>
            <a:schemeClr val="bg1">
              <a:lumMod val="65000"/>
            </a:schemeClr>
          </a:solidFill>
          <a:ln w="3175">
            <a:solidFill>
              <a:schemeClr val="bg1">
                <a:lumMod val="6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1000"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0" name="Rectangle 109"/>
          <p:cNvSpPr/>
          <p:nvPr/>
        </p:nvSpPr>
        <p:spPr>
          <a:xfrm>
            <a:off x="7734573" y="2882445"/>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App Data Backup</a:t>
            </a:r>
          </a:p>
        </p:txBody>
      </p:sp>
      <p:grpSp>
        <p:nvGrpSpPr>
          <p:cNvPr id="8" name="Group 7"/>
          <p:cNvGrpSpPr/>
          <p:nvPr/>
        </p:nvGrpSpPr>
        <p:grpSpPr>
          <a:xfrm>
            <a:off x="5663678" y="4150317"/>
            <a:ext cx="3175233" cy="533918"/>
            <a:chOff x="5663833" y="4223470"/>
            <a:chExt cx="4013366" cy="958406"/>
          </a:xfrm>
        </p:grpSpPr>
        <p:sp>
          <p:nvSpPr>
            <p:cNvPr id="116" name="Rectangle 115"/>
            <p:cNvSpPr/>
            <p:nvPr/>
          </p:nvSpPr>
          <p:spPr bwMode="auto">
            <a:xfrm>
              <a:off x="5663833" y="4223470"/>
              <a:ext cx="4013366" cy="958406"/>
            </a:xfrm>
            <a:prstGeom prst="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54" tIns="45714" rIns="91423" bIns="45712" numCol="1" rtlCol="0" anchor="t" anchorCtr="0" compatLnSpc="1">
              <a:prstTxWarp prst="textNoShape">
                <a:avLst/>
              </a:prstTxWarp>
            </a:bodyPr>
            <a:lstStyle/>
            <a:p>
              <a:pPr defTabSz="932411" fontAlgn="base">
                <a:spcBef>
                  <a:spcPct val="0"/>
                </a:spcBef>
                <a:spcAft>
                  <a:spcPct val="0"/>
                </a:spcAft>
              </a:pPr>
              <a:r>
                <a:rPr lang="en-US" sz="700" dirty="0" err="1" smtClean="0">
                  <a:solidFill>
                    <a:schemeClr val="accent1"/>
                  </a:solidFill>
                  <a:latin typeface="Segoe UI Semibold" panose="020B0702040204020203" pitchFamily="34" charset="0"/>
                  <a:ea typeface="+mj-ea"/>
                  <a:cs typeface="Segoe UI Semibold" panose="020B0702040204020203" pitchFamily="34" charset="0"/>
                </a:rPr>
                <a:t>Leyenda</a:t>
              </a:r>
              <a:endParaRPr lang="en-US" sz="700" dirty="0">
                <a:solidFill>
                  <a:schemeClr val="accent1"/>
                </a:solidFill>
                <a:latin typeface="Segoe UI Semibold" panose="020B0702040204020203" pitchFamily="34" charset="0"/>
                <a:ea typeface="+mj-ea"/>
                <a:cs typeface="Segoe UI Semibold" panose="020B0702040204020203" pitchFamily="34" charset="0"/>
              </a:endParaRPr>
            </a:p>
          </p:txBody>
        </p:sp>
        <p:sp>
          <p:nvSpPr>
            <p:cNvPr id="117" name="Rectangle 116"/>
            <p:cNvSpPr/>
            <p:nvPr/>
          </p:nvSpPr>
          <p:spPr>
            <a:xfrm>
              <a:off x="7616372" y="4827145"/>
              <a:ext cx="1656558" cy="214012"/>
            </a:xfrm>
            <a:prstGeom prst="rect">
              <a:avLst/>
            </a:prstGeom>
            <a:solidFill>
              <a:schemeClr val="accent4">
                <a:lumMod val="40000"/>
                <a:lumOff val="60000"/>
              </a:schemeClr>
            </a:solidFill>
            <a:ln>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Phone Only</a:t>
              </a:r>
            </a:p>
          </p:txBody>
        </p:sp>
        <p:sp>
          <p:nvSpPr>
            <p:cNvPr id="118" name="Rectangle 117"/>
            <p:cNvSpPr/>
            <p:nvPr/>
          </p:nvSpPr>
          <p:spPr>
            <a:xfrm>
              <a:off x="7616372" y="4548409"/>
              <a:ext cx="1656558" cy="214012"/>
            </a:xfrm>
            <a:prstGeom prst="rect">
              <a:avLst/>
            </a:prstGeom>
            <a:solidFill>
              <a:srgbClr val="A6A6A6"/>
            </a:solidFill>
            <a:ln>
              <a:solidFill>
                <a:schemeClr val="bg1">
                  <a:lumMod val="6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Only</a:t>
              </a:r>
            </a:p>
          </p:txBody>
        </p:sp>
        <p:sp>
          <p:nvSpPr>
            <p:cNvPr id="119" name="Rectangle 118"/>
            <p:cNvSpPr/>
            <p:nvPr/>
          </p:nvSpPr>
          <p:spPr>
            <a:xfrm>
              <a:off x="5863772" y="4547831"/>
              <a:ext cx="1656558" cy="484171"/>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 </a:t>
              </a:r>
              <a:b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b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Phone</a:t>
              </a:r>
            </a:p>
          </p:txBody>
        </p:sp>
      </p:grpSp>
    </p:spTree>
    <p:extLst>
      <p:ext uri="{BB962C8B-B14F-4D97-AF65-F5344CB8AC3E}">
        <p14:creationId xmlns:p14="http://schemas.microsoft.com/office/powerpoint/2010/main" val="368483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31" y="188237"/>
            <a:ext cx="8741880" cy="387798"/>
          </a:xfrm>
        </p:spPr>
        <p:txBody>
          <a:bodyPr/>
          <a:lstStyle/>
          <a:p>
            <a:r>
              <a:rPr lang="en-GB" dirty="0" err="1" smtClean="0"/>
              <a:t>Modelos</a:t>
            </a:r>
            <a:r>
              <a:rPr lang="en-GB" dirty="0" smtClean="0"/>
              <a:t> de Desarrollo en Windows Phone 8.1</a:t>
            </a:r>
            <a:endParaRPr lang="en-GB" dirty="0"/>
          </a:p>
        </p:txBody>
      </p:sp>
      <p:sp>
        <p:nvSpPr>
          <p:cNvPr id="6" name="Slide Number Placeholder 5"/>
          <p:cNvSpPr>
            <a:spLocks noGrp="1"/>
          </p:cNvSpPr>
          <p:nvPr>
            <p:ph type="sldNum" sz="quarter" idx="4294967295"/>
          </p:nvPr>
        </p:nvSpPr>
        <p:spPr>
          <a:xfrm>
            <a:off x="8584902" y="4767291"/>
            <a:ext cx="357170" cy="273129"/>
          </a:xfrm>
          <a:prstGeom prst="rect">
            <a:avLst/>
          </a:prstGeom>
        </p:spPr>
        <p:txBody>
          <a:bodyPr/>
          <a:lstStyle/>
          <a:p>
            <a:fld id="{2775DF8E-1151-4C45-8C93-3AB060627CA9}" type="slidenum">
              <a:rPr lang="en-US" smtClean="0"/>
              <a:pPr/>
              <a:t>12</a:t>
            </a:fld>
            <a:endParaRPr lang="en-US"/>
          </a:p>
        </p:txBody>
      </p:sp>
      <p:sp>
        <p:nvSpPr>
          <p:cNvPr id="7" name="Rectangle 6"/>
          <p:cNvSpPr/>
          <p:nvPr/>
        </p:nvSpPr>
        <p:spPr bwMode="auto">
          <a:xfrm>
            <a:off x="793012" y="1281774"/>
            <a:ext cx="1252496" cy="20313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DirectX/</a:t>
            </a:r>
            <a:br>
              <a:rPr lang="en-GB" sz="1471" dirty="0">
                <a:gradFill>
                  <a:gsLst>
                    <a:gs pos="0">
                      <a:srgbClr val="FFFFFF"/>
                    </a:gs>
                    <a:gs pos="100000">
                      <a:srgbClr val="FFFFFF"/>
                    </a:gs>
                  </a:gsLst>
                  <a:lin ang="5400000" scaled="0"/>
                </a:gradFill>
                <a:ea typeface="Segoe UI" pitchFamily="34" charset="0"/>
                <a:cs typeface="Segoe UI" pitchFamily="34" charset="0"/>
              </a:rPr>
            </a:br>
            <a:r>
              <a:rPr lang="en-GB" sz="1471" dirty="0">
                <a:gradFill>
                  <a:gsLst>
                    <a:gs pos="0">
                      <a:srgbClr val="FFFFFF"/>
                    </a:gs>
                    <a:gs pos="100000">
                      <a:srgbClr val="FFFFFF"/>
                    </a:gs>
                  </a:gsLst>
                  <a:lin ang="5400000" scaled="0"/>
                </a:gradFill>
                <a:ea typeface="Segoe UI" pitchFamily="34" charset="0"/>
                <a:cs typeface="Segoe UI" pitchFamily="34" charset="0"/>
              </a:rPr>
              <a:t>Direct3D</a:t>
            </a:r>
          </a:p>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793596" y="3313128"/>
            <a:ext cx="125191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18221" y="844741"/>
            <a:ext cx="1064504" cy="420953"/>
          </a:xfrm>
          <a:prstGeom prst="rect">
            <a:avLst/>
          </a:prstGeom>
          <a:noFill/>
        </p:spPr>
        <p:txBody>
          <a:bodyPr wrap="square" lIns="134464" tIns="107571" rIns="134464" bIns="107571" rtlCol="0">
            <a:spAutoFit/>
          </a:bodyPr>
          <a:lstStyle/>
          <a:p>
            <a:pPr algn="ctr">
              <a:lnSpc>
                <a:spcPct val="90000"/>
              </a:lnSpc>
            </a:pPr>
            <a:r>
              <a:rPr lang="en-GB" sz="1471" dirty="0" err="1" smtClean="0">
                <a:gradFill>
                  <a:gsLst>
                    <a:gs pos="2917">
                      <a:schemeClr val="tx1"/>
                    </a:gs>
                    <a:gs pos="30000">
                      <a:schemeClr val="tx1"/>
                    </a:gs>
                  </a:gsLst>
                  <a:lin ang="5400000" scaled="0"/>
                </a:gradFill>
              </a:rPr>
              <a:t>Juegos</a:t>
            </a:r>
            <a:endParaRPr lang="en-GB" sz="1765" dirty="0">
              <a:gradFill>
                <a:gsLst>
                  <a:gs pos="2917">
                    <a:schemeClr val="tx1"/>
                  </a:gs>
                  <a:gs pos="30000">
                    <a:schemeClr val="tx1"/>
                  </a:gs>
                </a:gsLst>
                <a:lin ang="5400000" scaled="0"/>
              </a:gradFill>
            </a:endParaRPr>
          </a:p>
        </p:txBody>
      </p:sp>
      <p:sp>
        <p:nvSpPr>
          <p:cNvPr id="13" name="Rectangle 12"/>
          <p:cNvSpPr/>
          <p:nvPr/>
        </p:nvSpPr>
        <p:spPr bwMode="auto">
          <a:xfrm>
            <a:off x="6790925" y="3432575"/>
            <a:ext cx="1096568" cy="86902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2754131" y="1281774"/>
            <a:ext cx="1101692" cy="203031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8524"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Store Apps </a:t>
            </a:r>
            <a:r>
              <a:rPr lang="en-GB" sz="1176" dirty="0" smtClean="0">
                <a:gradFill>
                  <a:gsLst>
                    <a:gs pos="0">
                      <a:srgbClr val="FFFFFF"/>
                    </a:gs>
                    <a:gs pos="100000">
                      <a:srgbClr val="FFFFFF"/>
                    </a:gs>
                  </a:gsLst>
                  <a:lin ang="0" scaled="0"/>
                </a:gradFill>
                <a:ea typeface="Segoe UI" pitchFamily="34" charset="0"/>
                <a:cs typeface="Segoe UI" pitchFamily="34" charset="0"/>
              </a:rPr>
              <a:t>con HTML</a:t>
            </a:r>
            <a:endParaRPr lang="en-GB" sz="1176" dirty="0">
              <a:gradFill>
                <a:gsLst>
                  <a:gs pos="0">
                    <a:srgbClr val="FFFFFF"/>
                  </a:gs>
                  <a:gs pos="100000">
                    <a:srgbClr val="FFFFFF"/>
                  </a:gs>
                </a:gsLst>
                <a:lin ang="0" scaled="0"/>
              </a:gradFill>
              <a:ea typeface="Segoe UI" pitchFamily="34" charset="0"/>
              <a:cs typeface="Segoe UI" pitchFamily="34" charset="0"/>
            </a:endParaRPr>
          </a:p>
          <a:p>
            <a:pPr algn="ctr" defTabSz="685647" fontAlgn="base">
              <a:lnSpc>
                <a:spcPct val="90000"/>
              </a:lnSpc>
              <a:spcBef>
                <a:spcPct val="0"/>
              </a:spcBef>
              <a:spcAft>
                <a:spcPct val="0"/>
              </a:spcAft>
            </a:pPr>
            <a:endParaRPr lang="en-GB" sz="1176" dirty="0">
              <a:gradFill>
                <a:gsLst>
                  <a:gs pos="0">
                    <a:srgbClr val="FFFFFF"/>
                  </a:gs>
                  <a:gs pos="100000">
                    <a:srgbClr val="FFFFFF"/>
                  </a:gs>
                </a:gsLst>
                <a:lin ang="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JavaScript </a:t>
            </a:r>
            <a:r>
              <a:rPr lang="en-GB" sz="1029" dirty="0">
                <a:gradFill>
                  <a:gsLst>
                    <a:gs pos="0">
                      <a:srgbClr val="FFFFFF"/>
                    </a:gs>
                    <a:gs pos="100000">
                      <a:srgbClr val="FFFFFF"/>
                    </a:gs>
                  </a:gsLst>
                  <a:lin ang="0" scaled="0"/>
                </a:gradFill>
                <a:ea typeface="Segoe UI" pitchFamily="34" charset="0"/>
                <a:cs typeface="Segoe UI" pitchFamily="34" charset="0"/>
              </a:rPr>
              <a:t/>
            </a:r>
            <a:br>
              <a:rPr lang="en-GB" sz="1029" dirty="0">
                <a:gradFill>
                  <a:gsLst>
                    <a:gs pos="0">
                      <a:srgbClr val="FFFFFF"/>
                    </a:gs>
                    <a:gs pos="100000">
                      <a:srgbClr val="FFFFFF"/>
                    </a:gs>
                  </a:gsLst>
                  <a:lin ang="0" scaled="0"/>
                </a:gradFill>
                <a:ea typeface="Segoe UI" pitchFamily="34" charset="0"/>
                <a:cs typeface="Segoe UI" pitchFamily="34" charset="0"/>
              </a:rPr>
            </a:br>
            <a:endParaRPr lang="en-GB" sz="1029" dirty="0">
              <a:gradFill>
                <a:gsLst>
                  <a:gs pos="0">
                    <a:srgbClr val="FFFFFF"/>
                  </a:gs>
                  <a:gs pos="100000">
                    <a:srgbClr val="FFFFFF"/>
                  </a:gs>
                </a:gsLst>
                <a:lin ang="0" scaled="0"/>
              </a:gradFill>
              <a:ea typeface="Segoe UI" pitchFamily="34" charset="0"/>
              <a:cs typeface="Segoe UI" pitchFamily="34" charset="0"/>
            </a:endParaRPr>
          </a:p>
        </p:txBody>
      </p:sp>
      <p:sp>
        <p:nvSpPr>
          <p:cNvPr id="15" name="Rectangle 14"/>
          <p:cNvSpPr/>
          <p:nvPr/>
        </p:nvSpPr>
        <p:spPr bwMode="auto">
          <a:xfrm>
            <a:off x="2754131" y="3312090"/>
            <a:ext cx="110169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2687612" y="866034"/>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HTML</a:t>
            </a:r>
            <a:endParaRPr lang="en-GB" sz="1765" dirty="0">
              <a:gradFill>
                <a:gsLst>
                  <a:gs pos="2917">
                    <a:schemeClr val="tx1"/>
                  </a:gs>
                  <a:gs pos="30000">
                    <a:schemeClr val="tx1"/>
                  </a:gs>
                </a:gsLst>
                <a:lin ang="5400000" scaled="0"/>
              </a:gradFill>
            </a:endParaRPr>
          </a:p>
        </p:txBody>
      </p:sp>
      <p:sp>
        <p:nvSpPr>
          <p:cNvPr id="17" name="TextBox 16"/>
          <p:cNvSpPr txBox="1"/>
          <p:nvPr/>
        </p:nvSpPr>
        <p:spPr>
          <a:xfrm>
            <a:off x="5680057" y="850306"/>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a:t>
            </a:r>
            <a:endParaRPr lang="en-GB" sz="1765" dirty="0">
              <a:gradFill>
                <a:gsLst>
                  <a:gs pos="2917">
                    <a:schemeClr val="tx1"/>
                  </a:gs>
                  <a:gs pos="30000">
                    <a:schemeClr val="tx1"/>
                  </a:gs>
                </a:gsLst>
                <a:lin ang="5400000" scaled="0"/>
              </a:gradFill>
            </a:endParaRPr>
          </a:p>
        </p:txBody>
      </p:sp>
      <p:sp>
        <p:nvSpPr>
          <p:cNvPr id="18" name="Rectangle 17"/>
          <p:cNvSpPr/>
          <p:nvPr/>
        </p:nvSpPr>
        <p:spPr bwMode="auto">
          <a:xfrm>
            <a:off x="4564447" y="1280467"/>
            <a:ext cx="1055530" cy="20159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Windows Phone Store Apps </a:t>
            </a:r>
            <a:r>
              <a:rPr lang="en-GB" sz="1176" dirty="0" smtClean="0">
                <a:gradFill>
                  <a:gsLst>
                    <a:gs pos="0">
                      <a:srgbClr val="FFFFFF"/>
                    </a:gs>
                    <a:gs pos="100000">
                      <a:srgbClr val="FFFFFF"/>
                    </a:gs>
                  </a:gsLst>
                  <a:lin ang="5400000" scaled="0"/>
                </a:gradFill>
                <a:ea typeface="Segoe UI" pitchFamily="34" charset="0"/>
                <a:cs typeface="Segoe UI" pitchFamily="34" charset="0"/>
              </a:rPr>
              <a:t>con XAML</a:t>
            </a: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 </a:t>
            </a:r>
            <a:br>
              <a:rPr lang="en-GB" sz="1176" dirty="0">
                <a:gradFill>
                  <a:gsLst>
                    <a:gs pos="0">
                      <a:srgbClr val="FFFFFF"/>
                    </a:gs>
                    <a:gs pos="100000">
                      <a:srgbClr val="FFFFFF"/>
                    </a:gs>
                  </a:gsLst>
                  <a:lin ang="5400000" scaled="0"/>
                </a:gradFill>
                <a:ea typeface="Segoe UI" pitchFamily="34" charset="0"/>
                <a:cs typeface="Segoe UI" pitchFamily="34" charset="0"/>
              </a:rPr>
            </a:br>
            <a:r>
              <a:rPr lang="en-GB" sz="1176" dirty="0">
                <a:gradFill>
                  <a:gsLst>
                    <a:gs pos="0">
                      <a:srgbClr val="FFFFFF"/>
                    </a:gs>
                    <a:gs pos="100000">
                      <a:srgbClr val="FFFFFF"/>
                    </a:gs>
                  </a:gsLst>
                  <a:lin ang="5400000" scaled="0"/>
                </a:gradFill>
                <a:ea typeface="Segoe UI" pitchFamily="34" charset="0"/>
                <a:cs typeface="Segoe UI" pitchFamily="34" charset="0"/>
              </a:rPr>
              <a:t>or C++</a:t>
            </a:r>
          </a:p>
        </p:txBody>
      </p:sp>
      <p:sp>
        <p:nvSpPr>
          <p:cNvPr id="19" name="Rectangle 18"/>
          <p:cNvSpPr/>
          <p:nvPr/>
        </p:nvSpPr>
        <p:spPr bwMode="auto">
          <a:xfrm>
            <a:off x="4560906" y="3441122"/>
            <a:ext cx="1059071" cy="86378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5679473" y="1279897"/>
            <a:ext cx="1045994" cy="20165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Windows Silverlight 8.1 XAML</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5680057" y="3432575"/>
            <a:ext cx="1045410" cy="872335"/>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029" dirty="0" err="1">
                <a:gradFill>
                  <a:gsLst>
                    <a:gs pos="0">
                      <a:srgbClr val="FFFFFF"/>
                    </a:gs>
                    <a:gs pos="100000">
                      <a:srgbClr val="FFFFFF"/>
                    </a:gs>
                  </a:gsLst>
                  <a:lin ang="5400000" scaled="0"/>
                </a:gradFill>
                <a:ea typeface="Segoe UI" pitchFamily="34" charset="0"/>
                <a:cs typeface="Segoe UI" pitchFamily="34" charset="0"/>
              </a:rPr>
              <a:t>WinRT</a:t>
            </a:r>
            <a:endParaRPr lang="en-GB" sz="1324"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560906" y="3296432"/>
            <a:ext cx="1058779" cy="139452"/>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790926" y="3282708"/>
            <a:ext cx="1096568" cy="170544"/>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882726" y="4466909"/>
            <a:ext cx="5760047" cy="584010"/>
          </a:xfrm>
          <a:prstGeom prst="rect">
            <a:avLst/>
          </a:prstGeom>
          <a:noFill/>
        </p:spPr>
        <p:txBody>
          <a:bodyPr wrap="square" lIns="134464" tIns="107571" rIns="134464" bIns="107571" rtlCol="0">
            <a:spAutoFit/>
          </a:bodyPr>
          <a:lstStyle/>
          <a:p>
            <a:pPr marL="285750" indent="-285750">
              <a:lnSpc>
                <a:spcPct val="90000"/>
              </a:lnSpc>
              <a:buFont typeface="Arial" panose="020B0604020202020204" pitchFamily="34" charset="0"/>
              <a:buChar char="•"/>
            </a:pPr>
            <a:r>
              <a:rPr lang="en-GB" sz="1324" dirty="0" smtClean="0">
                <a:gradFill>
                  <a:gsLst>
                    <a:gs pos="2917">
                      <a:schemeClr val="tx1"/>
                    </a:gs>
                    <a:gs pos="30000">
                      <a:schemeClr val="tx1"/>
                    </a:gs>
                  </a:gsLst>
                  <a:lin ang="5400000" scaled="0"/>
                </a:gradFill>
              </a:rPr>
              <a:t>Las apps para Windows </a:t>
            </a:r>
            <a:r>
              <a:rPr lang="en-GB" sz="1324" dirty="0">
                <a:gradFill>
                  <a:gsLst>
                    <a:gs pos="2917">
                      <a:schemeClr val="tx1"/>
                    </a:gs>
                    <a:gs pos="30000">
                      <a:schemeClr val="tx1"/>
                    </a:gs>
                  </a:gsLst>
                  <a:lin ang="5400000" scaled="0"/>
                </a:gradFill>
              </a:rPr>
              <a:t>Phone 7.x/8.0 </a:t>
            </a:r>
            <a:r>
              <a:rPr lang="en-GB" sz="1324" dirty="0" err="1" smtClean="0">
                <a:gradFill>
                  <a:gsLst>
                    <a:gs pos="2917">
                      <a:schemeClr val="tx1"/>
                    </a:gs>
                    <a:gs pos="30000">
                      <a:schemeClr val="tx1"/>
                    </a:gs>
                  </a:gsLst>
                  <a:lin ang="5400000" scaled="0"/>
                </a:gradFill>
              </a:rPr>
              <a:t>funcionan</a:t>
            </a:r>
            <a:r>
              <a:rPr lang="en-GB" sz="1324" dirty="0" smtClean="0">
                <a:gradFill>
                  <a:gsLst>
                    <a:gs pos="2917">
                      <a:schemeClr val="tx1"/>
                    </a:gs>
                    <a:gs pos="30000">
                      <a:schemeClr val="tx1"/>
                    </a:gs>
                  </a:gsLst>
                  <a:lin ang="5400000" scaled="0"/>
                </a:gradFill>
              </a:rPr>
              <a:t> en Windows </a:t>
            </a:r>
            <a:r>
              <a:rPr lang="en-GB" sz="1324" dirty="0">
                <a:gradFill>
                  <a:gsLst>
                    <a:gs pos="2917">
                      <a:schemeClr val="tx1"/>
                    </a:gs>
                    <a:gs pos="30000">
                      <a:schemeClr val="tx1"/>
                    </a:gs>
                  </a:gsLst>
                  <a:lin ang="5400000" scaled="0"/>
                </a:gradFill>
              </a:rPr>
              <a:t>Phone </a:t>
            </a:r>
            <a:r>
              <a:rPr lang="en-GB" sz="1324" dirty="0" smtClean="0">
                <a:gradFill>
                  <a:gsLst>
                    <a:gs pos="2917">
                      <a:schemeClr val="tx1"/>
                    </a:gs>
                    <a:gs pos="30000">
                      <a:schemeClr val="tx1"/>
                    </a:gs>
                  </a:gsLst>
                  <a:lin ang="5400000" scaled="0"/>
                </a:gradFill>
              </a:rPr>
              <a:t>8.1 sin </a:t>
            </a:r>
            <a:r>
              <a:rPr lang="en-GB" sz="1324" dirty="0" err="1" smtClean="0">
                <a:gradFill>
                  <a:gsLst>
                    <a:gs pos="2917">
                      <a:schemeClr val="tx1"/>
                    </a:gs>
                    <a:gs pos="30000">
                      <a:schemeClr val="tx1"/>
                    </a:gs>
                  </a:gsLst>
                  <a:lin ang="5400000" scaled="0"/>
                </a:gradFill>
              </a:rPr>
              <a:t>necesidad</a:t>
            </a:r>
            <a:r>
              <a:rPr lang="en-GB" sz="1324" dirty="0" smtClean="0">
                <a:gradFill>
                  <a:gsLst>
                    <a:gs pos="2917">
                      <a:schemeClr val="tx1"/>
                    </a:gs>
                    <a:gs pos="30000">
                      <a:schemeClr val="tx1"/>
                    </a:gs>
                  </a:gsLst>
                  <a:lin ang="5400000" scaled="0"/>
                </a:gradFill>
              </a:rPr>
              <a:t> de </a:t>
            </a:r>
            <a:r>
              <a:rPr lang="en-GB" sz="1324" dirty="0" err="1" smtClean="0">
                <a:gradFill>
                  <a:gsLst>
                    <a:gs pos="2917">
                      <a:schemeClr val="tx1"/>
                    </a:gs>
                    <a:gs pos="30000">
                      <a:schemeClr val="tx1"/>
                    </a:gs>
                  </a:gsLst>
                  <a:lin ang="5400000" scaled="0"/>
                </a:gradFill>
              </a:rPr>
              <a:t>realizar</a:t>
            </a:r>
            <a:r>
              <a:rPr lang="en-GB" sz="1324" dirty="0" smtClean="0">
                <a:gradFill>
                  <a:gsLst>
                    <a:gs pos="2917">
                      <a:schemeClr val="tx1"/>
                    </a:gs>
                    <a:gs pos="30000">
                      <a:schemeClr val="tx1"/>
                    </a:gs>
                  </a:gsLst>
                  <a:lin ang="5400000" scaled="0"/>
                </a:gradFill>
              </a:rPr>
              <a:t> </a:t>
            </a:r>
            <a:r>
              <a:rPr lang="en-GB" sz="1324" dirty="0" err="1" smtClean="0">
                <a:gradFill>
                  <a:gsLst>
                    <a:gs pos="2917">
                      <a:schemeClr val="tx1"/>
                    </a:gs>
                    <a:gs pos="30000">
                      <a:schemeClr val="tx1"/>
                    </a:gs>
                  </a:gsLst>
                  <a:lin ang="5400000" scaled="0"/>
                </a:gradFill>
              </a:rPr>
              <a:t>cambios</a:t>
            </a:r>
            <a:endParaRPr lang="en-GB" sz="1324" dirty="0" smtClean="0">
              <a:gradFill>
                <a:gsLst>
                  <a:gs pos="2917">
                    <a:schemeClr val="tx1"/>
                  </a:gs>
                  <a:gs pos="30000">
                    <a:schemeClr val="tx1"/>
                  </a:gs>
                </a:gsLst>
                <a:lin ang="5400000" scaled="0"/>
              </a:gradFill>
            </a:endParaRPr>
          </a:p>
        </p:txBody>
      </p:sp>
      <p:grpSp>
        <p:nvGrpSpPr>
          <p:cNvPr id="36" name="Group 35"/>
          <p:cNvGrpSpPr/>
          <p:nvPr/>
        </p:nvGrpSpPr>
        <p:grpSpPr>
          <a:xfrm>
            <a:off x="873142" y="2042599"/>
            <a:ext cx="531880" cy="473414"/>
            <a:chOff x="2533718" y="3886991"/>
            <a:chExt cx="1017519" cy="905670"/>
          </a:xfrm>
        </p:grpSpPr>
        <p:sp>
          <p:nvSpPr>
            <p:cNvPr id="34" name="Rectangle 33"/>
            <p:cNvSpPr/>
            <p:nvPr/>
          </p:nvSpPr>
          <p:spPr bwMode="auto">
            <a:xfrm>
              <a:off x="2533718" y="3886991"/>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2" descr="Unity 3D logo.png">
              <a:hlinkClick r:id="rId3"/>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60637" y="4051295"/>
              <a:ext cx="971217" cy="535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1444022" y="2042599"/>
            <a:ext cx="530880" cy="483167"/>
            <a:chOff x="2645595" y="4180535"/>
            <a:chExt cx="1078358" cy="905670"/>
          </a:xfrm>
        </p:grpSpPr>
        <p:sp>
          <p:nvSpPr>
            <p:cNvPr id="37" name="Rectangle 36"/>
            <p:cNvSpPr/>
            <p:nvPr/>
          </p:nvSpPr>
          <p:spPr bwMode="auto">
            <a:xfrm>
              <a:off x="2645595" y="4180535"/>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6"/>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68656" y="4438764"/>
              <a:ext cx="1055297" cy="32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869122" y="2551603"/>
            <a:ext cx="531149" cy="483167"/>
            <a:chOff x="2635291" y="5406626"/>
            <a:chExt cx="1017519" cy="905670"/>
          </a:xfrm>
        </p:grpSpPr>
        <p:sp>
          <p:nvSpPr>
            <p:cNvPr id="35" name="Rectangle 34"/>
            <p:cNvSpPr/>
            <p:nvPr/>
          </p:nvSpPr>
          <p:spPr bwMode="auto">
            <a:xfrm>
              <a:off x="2635291" y="5406626"/>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720087" y="5450190"/>
              <a:ext cx="875295" cy="82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2" name="Rectangle 41"/>
          <p:cNvSpPr/>
          <p:nvPr/>
        </p:nvSpPr>
        <p:spPr bwMode="auto">
          <a:xfrm>
            <a:off x="1447098" y="2551603"/>
            <a:ext cx="500929" cy="483167"/>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1338844" y="2611651"/>
            <a:ext cx="667746" cy="339392"/>
          </a:xfrm>
          <a:prstGeom prst="rect">
            <a:avLst/>
          </a:prstGeom>
          <a:noFill/>
        </p:spPr>
        <p:txBody>
          <a:bodyPr wrap="square" lIns="134464" tIns="107571" rIns="134464" bIns="107571" rtlCol="0">
            <a:spAutoFit/>
          </a:bodyPr>
          <a:lstStyle/>
          <a:p>
            <a:pPr>
              <a:lnSpc>
                <a:spcPct val="90000"/>
              </a:lnSpc>
            </a:pPr>
            <a:r>
              <a:rPr lang="en-GB" sz="882" dirty="0">
                <a:gradFill>
                  <a:gsLst>
                    <a:gs pos="2917">
                      <a:schemeClr val="tx1"/>
                    </a:gs>
                    <a:gs pos="30000">
                      <a:schemeClr val="tx1"/>
                    </a:gs>
                  </a:gsLst>
                  <a:lin ang="5400000" scaled="0"/>
                </a:gradFill>
              </a:rPr>
              <a:t>…others</a:t>
            </a:r>
          </a:p>
        </p:txBody>
      </p:sp>
      <p:sp>
        <p:nvSpPr>
          <p:cNvPr id="44" name="Rectangle 43"/>
          <p:cNvSpPr/>
          <p:nvPr/>
        </p:nvSpPr>
        <p:spPr bwMode="auto">
          <a:xfrm>
            <a:off x="6794348" y="1275408"/>
            <a:ext cx="1093146" cy="201646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885713" y="1396975"/>
            <a:ext cx="915893" cy="171229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408" tIns="79408"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XAML + Web-Browser control hybrid Web apps</a:t>
            </a:r>
          </a:p>
        </p:txBody>
      </p:sp>
      <p:sp>
        <p:nvSpPr>
          <p:cNvPr id="41" name="TextBox 40"/>
          <p:cNvSpPr txBox="1"/>
          <p:nvPr/>
        </p:nvSpPr>
        <p:spPr>
          <a:xfrm>
            <a:off x="6822989" y="695906"/>
            <a:ext cx="1064504" cy="624662"/>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 +HTML</a:t>
            </a:r>
            <a:endParaRPr lang="en-GB" sz="1765" dirty="0">
              <a:gradFill>
                <a:gsLst>
                  <a:gs pos="2917">
                    <a:schemeClr val="tx1"/>
                  </a:gs>
                  <a:gs pos="30000">
                    <a:schemeClr val="tx1"/>
                  </a:gs>
                </a:gsLst>
                <a:lin ang="5400000" scaled="0"/>
              </a:gradFill>
            </a:endParaRPr>
          </a:p>
        </p:txBody>
      </p:sp>
      <p:sp>
        <p:nvSpPr>
          <p:cNvPr id="43" name="Rectangle 42"/>
          <p:cNvSpPr/>
          <p:nvPr/>
        </p:nvSpPr>
        <p:spPr bwMode="auto">
          <a:xfrm>
            <a:off x="5676516" y="3291871"/>
            <a:ext cx="1048951" cy="14925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951" y="2008368"/>
            <a:ext cx="1132951" cy="1132951"/>
          </a:xfrm>
          <a:prstGeom prst="rect">
            <a:avLst/>
          </a:prstGeom>
        </p:spPr>
      </p:pic>
    </p:spTree>
    <p:extLst>
      <p:ext uri="{BB962C8B-B14F-4D97-AF65-F5344CB8AC3E}">
        <p14:creationId xmlns:p14="http://schemas.microsoft.com/office/powerpoint/2010/main" val="262867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457199" y="884306"/>
            <a:ext cx="8301097" cy="4005205"/>
          </a:xfrm>
        </p:spPr>
        <p:txBody>
          <a:bodyPr/>
          <a:lstStyle/>
          <a:p>
            <a:r>
              <a:rPr lang="es-ES" sz="8800" dirty="0" smtClean="0"/>
              <a:t>Aplicaciones Universales</a:t>
            </a:r>
            <a:endParaRPr lang="en-GB" sz="8800" dirty="0"/>
          </a:p>
        </p:txBody>
      </p:sp>
    </p:spTree>
    <p:extLst>
      <p:ext uri="{BB962C8B-B14F-4D97-AF65-F5344CB8AC3E}">
        <p14:creationId xmlns:p14="http://schemas.microsoft.com/office/powerpoint/2010/main" val="346583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err="1" smtClean="0">
                <a:latin typeface="+mn-lt"/>
              </a:rPr>
              <a:t>Aplicaciones</a:t>
            </a:r>
            <a:r>
              <a:rPr lang="en-US" sz="3235" dirty="0" smtClean="0">
                <a:latin typeface="+mn-lt"/>
              </a:rPr>
              <a:t> </a:t>
            </a:r>
            <a:r>
              <a:rPr lang="en-US" sz="3235" dirty="0" err="1" smtClean="0">
                <a:latin typeface="+mn-lt"/>
              </a:rPr>
              <a:t>Universales</a:t>
            </a:r>
            <a:endParaRPr lang="en-US" sz="3235" dirty="0">
              <a:latin typeface="+mn-lt"/>
            </a:endParaRPr>
          </a:p>
        </p:txBody>
      </p:sp>
      <p:sp>
        <p:nvSpPr>
          <p:cNvPr id="11" name="Text Placeholder 6"/>
          <p:cNvSpPr txBox="1">
            <a:spLocks/>
          </p:cNvSpPr>
          <p:nvPr/>
        </p:nvSpPr>
        <p:spPr>
          <a:xfrm>
            <a:off x="433954" y="1511083"/>
            <a:ext cx="5194920" cy="3268759"/>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n-US" sz="1800" dirty="0" smtClean="0"/>
              <a:t>Las </a:t>
            </a:r>
            <a:r>
              <a:rPr lang="en-US" sz="1800" dirty="0" err="1" smtClean="0"/>
              <a:t>aplicaciones</a:t>
            </a:r>
            <a:r>
              <a:rPr lang="en-US" sz="1800" dirty="0" smtClean="0"/>
              <a:t> </a:t>
            </a:r>
            <a:r>
              <a:rPr lang="en-US" sz="1800" dirty="0" err="1" smtClean="0"/>
              <a:t>Universales</a:t>
            </a:r>
            <a:r>
              <a:rPr lang="en-US" sz="1800" dirty="0" smtClean="0"/>
              <a:t> </a:t>
            </a:r>
            <a:r>
              <a:rPr lang="en-US" sz="1800" dirty="0" err="1" smtClean="0"/>
              <a:t>permiten</a:t>
            </a:r>
            <a:r>
              <a:rPr lang="en-US" sz="1800" dirty="0" smtClean="0"/>
              <a:t> </a:t>
            </a:r>
            <a:r>
              <a:rPr lang="en-US" sz="1800" dirty="0" err="1" smtClean="0"/>
              <a:t>crear</a:t>
            </a:r>
            <a:r>
              <a:rPr lang="en-US" sz="1800" dirty="0" smtClean="0"/>
              <a:t> </a:t>
            </a:r>
            <a:r>
              <a:rPr lang="en-US" sz="1800" dirty="0" err="1" smtClean="0"/>
              <a:t>aplicaciones</a:t>
            </a:r>
            <a:r>
              <a:rPr lang="en-US" sz="1800" dirty="0" smtClean="0"/>
              <a:t> </a:t>
            </a:r>
            <a:r>
              <a:rPr lang="en-US" sz="1800" dirty="0" err="1" smtClean="0"/>
              <a:t>convergentes</a:t>
            </a:r>
            <a:r>
              <a:rPr lang="en-US" sz="1800" dirty="0" smtClean="0"/>
              <a:t> para </a:t>
            </a:r>
            <a:r>
              <a:rPr lang="en-US" sz="1800" dirty="0" err="1" smtClean="0"/>
              <a:t>las</a:t>
            </a:r>
            <a:r>
              <a:rPr lang="en-US" sz="1800" dirty="0" smtClean="0"/>
              <a:t> </a:t>
            </a:r>
            <a:r>
              <a:rPr lang="en-US" sz="1800" dirty="0" err="1" smtClean="0"/>
              <a:t>paltaformas</a:t>
            </a:r>
            <a:r>
              <a:rPr lang="en-US" sz="1800" dirty="0" smtClean="0"/>
              <a:t> </a:t>
            </a:r>
            <a:r>
              <a:rPr lang="en-US" sz="1800" b="1" dirty="0"/>
              <a:t>Windows 8.1 </a:t>
            </a:r>
            <a:r>
              <a:rPr lang="en-US" sz="1800" b="1" dirty="0" smtClean="0"/>
              <a:t>y Windows </a:t>
            </a:r>
            <a:r>
              <a:rPr lang="en-US" sz="1800" b="1" dirty="0"/>
              <a:t>Phone </a:t>
            </a:r>
            <a:r>
              <a:rPr lang="en-US" sz="1800" b="1" dirty="0" smtClean="0"/>
              <a:t>8.1</a:t>
            </a:r>
          </a:p>
          <a:p>
            <a:endParaRPr lang="en-US" sz="1800" b="1" dirty="0" smtClean="0"/>
          </a:p>
          <a:p>
            <a:r>
              <a:rPr lang="en-US" sz="1800" dirty="0" err="1" smtClean="0"/>
              <a:t>Una</a:t>
            </a:r>
            <a:r>
              <a:rPr lang="en-US" sz="1800" b="1" dirty="0" smtClean="0"/>
              <a:t> </a:t>
            </a:r>
            <a:r>
              <a:rPr lang="en-US" sz="1800" b="1" dirty="0" err="1" smtClean="0"/>
              <a:t>solución</a:t>
            </a:r>
            <a:r>
              <a:rPr lang="en-US" sz="1800" b="1" dirty="0" smtClean="0"/>
              <a:t>, </a:t>
            </a:r>
            <a:r>
              <a:rPr lang="en-US" sz="1800" dirty="0" err="1" smtClean="0"/>
              <a:t>tres</a:t>
            </a:r>
            <a:r>
              <a:rPr lang="en-US" sz="1800" dirty="0" smtClean="0"/>
              <a:t> </a:t>
            </a:r>
            <a:r>
              <a:rPr lang="en-US" sz="1800" b="1" dirty="0" err="1" smtClean="0"/>
              <a:t>proyectos</a:t>
            </a:r>
            <a:r>
              <a:rPr lang="en-US" sz="1800" b="1" dirty="0" smtClean="0"/>
              <a:t> </a:t>
            </a:r>
            <a:endParaRPr lang="en-US" sz="1800" b="1" dirty="0"/>
          </a:p>
          <a:p>
            <a:pPr marL="0" indent="0">
              <a:buNone/>
            </a:pPr>
            <a:endParaRPr lang="en-US" sz="1800" dirty="0"/>
          </a:p>
          <a:p>
            <a:r>
              <a:rPr lang="en-US" sz="1800" dirty="0" smtClean="0"/>
              <a:t>Soporte para  </a:t>
            </a:r>
            <a:r>
              <a:rPr lang="en-US" sz="1800" b="1" dirty="0"/>
              <a:t>C#, C++ </a:t>
            </a:r>
            <a:r>
              <a:rPr lang="en-US" sz="1800" dirty="0" smtClean="0"/>
              <a:t>y </a:t>
            </a:r>
            <a:r>
              <a:rPr lang="en-US" sz="1800" b="1" dirty="0" smtClean="0"/>
              <a:t>JavaScript</a:t>
            </a:r>
            <a:endParaRPr lang="en-US" sz="1800" b="1" dirty="0"/>
          </a:p>
          <a:p>
            <a:endParaRPr lang="en-US" sz="1800" dirty="0"/>
          </a:p>
          <a:p>
            <a:r>
              <a:rPr lang="en-US" sz="1800" dirty="0" err="1" smtClean="0"/>
              <a:t>Podemos</a:t>
            </a:r>
            <a:r>
              <a:rPr lang="en-US" sz="1800" dirty="0" smtClean="0"/>
              <a:t> </a:t>
            </a:r>
            <a:r>
              <a:rPr lang="en-US" sz="1800" dirty="0" err="1" smtClean="0"/>
              <a:t>crear</a:t>
            </a:r>
            <a:r>
              <a:rPr lang="en-US" sz="1800" dirty="0" smtClean="0"/>
              <a:t> </a:t>
            </a:r>
            <a:r>
              <a:rPr lang="en-US" sz="1800" dirty="0" err="1" smtClean="0"/>
              <a:t>aplicaciones</a:t>
            </a:r>
            <a:r>
              <a:rPr lang="en-US" sz="1800" dirty="0" smtClean="0"/>
              <a:t> </a:t>
            </a:r>
            <a:r>
              <a:rPr lang="en-US" sz="1800" dirty="0" err="1" smtClean="0"/>
              <a:t>Universales</a:t>
            </a:r>
            <a:r>
              <a:rPr lang="en-US" sz="1800" dirty="0" smtClean="0"/>
              <a:t> </a:t>
            </a:r>
            <a:r>
              <a:rPr lang="en-US" sz="1800" dirty="0" err="1" smtClean="0"/>
              <a:t>usando</a:t>
            </a:r>
            <a:r>
              <a:rPr lang="en-US" sz="1800" dirty="0" smtClean="0"/>
              <a:t> </a:t>
            </a:r>
            <a:r>
              <a:rPr lang="en-US" sz="1800" dirty="0" err="1" smtClean="0"/>
              <a:t>plantillas</a:t>
            </a:r>
            <a:r>
              <a:rPr lang="en-US" sz="1800" dirty="0" smtClean="0"/>
              <a:t> de Visual Studio, o  </a:t>
            </a:r>
            <a:r>
              <a:rPr lang="en-US" sz="1800" dirty="0" err="1" smtClean="0"/>
              <a:t>migrando</a:t>
            </a:r>
            <a:r>
              <a:rPr lang="en-US" sz="1800" dirty="0" smtClean="0"/>
              <a:t> </a:t>
            </a:r>
            <a:r>
              <a:rPr lang="en-US" sz="1800" dirty="0" err="1" smtClean="0"/>
              <a:t>desde</a:t>
            </a:r>
            <a:r>
              <a:rPr lang="en-US" sz="1800" dirty="0" smtClean="0"/>
              <a:t> Apps Windows </a:t>
            </a:r>
            <a:r>
              <a:rPr lang="en-US" sz="1800" dirty="0"/>
              <a:t>8.1 / Windows Phone </a:t>
            </a:r>
            <a:r>
              <a:rPr lang="en-US" sz="1800" dirty="0" smtClean="0"/>
              <a:t>8.1</a:t>
            </a:r>
            <a:endParaRPr lang="en-US" sz="1800" dirty="0"/>
          </a:p>
        </p:txBody>
      </p:sp>
      <p:pic>
        <p:nvPicPr>
          <p:cNvPr id="12" name="Picture 9"/>
          <p:cNvPicPr>
            <a:picLocks noChangeAspect="1"/>
          </p:cNvPicPr>
          <p:nvPr/>
        </p:nvPicPr>
        <p:blipFill>
          <a:blip r:embed="rId3"/>
          <a:stretch>
            <a:fillRect/>
          </a:stretch>
        </p:blipFill>
        <p:spPr>
          <a:xfrm>
            <a:off x="8046102" y="1066173"/>
            <a:ext cx="533400" cy="1051113"/>
          </a:xfrm>
          <a:prstGeom prst="rect">
            <a:avLst/>
          </a:prstGeom>
        </p:spPr>
      </p:pic>
      <p:pic>
        <p:nvPicPr>
          <p:cNvPr id="13" name="Picture 10"/>
          <p:cNvPicPr>
            <a:picLocks noChangeAspect="1"/>
          </p:cNvPicPr>
          <p:nvPr/>
        </p:nvPicPr>
        <p:blipFill>
          <a:blip r:embed="rId4"/>
          <a:stretch>
            <a:fillRect/>
          </a:stretch>
        </p:blipFill>
        <p:spPr>
          <a:xfrm>
            <a:off x="5652120" y="1489369"/>
            <a:ext cx="2927382" cy="1215137"/>
          </a:xfrm>
          <a:prstGeom prst="rect">
            <a:avLst/>
          </a:prstGeom>
        </p:spPr>
      </p:pic>
    </p:spTree>
    <p:extLst>
      <p:ext uri="{BB962C8B-B14F-4D97-AF65-F5344CB8AC3E}">
        <p14:creationId xmlns:p14="http://schemas.microsoft.com/office/powerpoint/2010/main" val="196187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smtClean="0">
                <a:latin typeface="+mn-lt"/>
              </a:rPr>
              <a:t>El Proyecto Shared</a:t>
            </a:r>
            <a:endParaRPr lang="en-US" sz="3235" dirty="0">
              <a:latin typeface="+mn-lt"/>
            </a:endParaRPr>
          </a:p>
        </p:txBody>
      </p:sp>
      <p:sp>
        <p:nvSpPr>
          <p:cNvPr id="11" name="Text Placeholder 6"/>
          <p:cNvSpPr txBox="1">
            <a:spLocks/>
          </p:cNvSpPr>
          <p:nvPr/>
        </p:nvSpPr>
        <p:spPr>
          <a:xfrm>
            <a:off x="433953" y="1511083"/>
            <a:ext cx="7183463" cy="3591924"/>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n-US" sz="2400" dirty="0" err="1"/>
              <a:t>Permite</a:t>
            </a:r>
            <a:r>
              <a:rPr lang="en-US" sz="2400" dirty="0"/>
              <a:t> </a:t>
            </a:r>
            <a:r>
              <a:rPr lang="en-US" sz="2400" dirty="0" err="1"/>
              <a:t>comaprtir</a:t>
            </a:r>
            <a:r>
              <a:rPr lang="en-US" sz="2400" dirty="0"/>
              <a:t> </a:t>
            </a:r>
            <a:r>
              <a:rPr lang="en-US" sz="2400" dirty="0" err="1"/>
              <a:t>código</a:t>
            </a:r>
            <a:r>
              <a:rPr lang="en-US" sz="2400" dirty="0"/>
              <a:t> entre </a:t>
            </a:r>
            <a:r>
              <a:rPr lang="en-US" sz="2400" dirty="0" err="1"/>
              <a:t>las</a:t>
            </a:r>
            <a:r>
              <a:rPr lang="en-US" sz="2400" dirty="0"/>
              <a:t> </a:t>
            </a:r>
            <a:r>
              <a:rPr lang="en-US" sz="2400" dirty="0" err="1"/>
              <a:t>aplicaciones</a:t>
            </a:r>
            <a:r>
              <a:rPr lang="en-US" sz="2400" dirty="0"/>
              <a:t> </a:t>
            </a:r>
            <a:r>
              <a:rPr lang="en-US" sz="2400" dirty="0" err="1"/>
              <a:t>convergentes</a:t>
            </a:r>
            <a:endParaRPr lang="en-US" sz="2400" dirty="0"/>
          </a:p>
          <a:p>
            <a:pPr marL="0" indent="0">
              <a:buNone/>
            </a:pPr>
            <a:endParaRPr lang="en-US" sz="2400" dirty="0"/>
          </a:p>
          <a:p>
            <a:r>
              <a:rPr lang="en-US" sz="2400" dirty="0"/>
              <a:t>NO </a:t>
            </a:r>
            <a:r>
              <a:rPr lang="en-US" sz="2400" dirty="0" err="1"/>
              <a:t>crea</a:t>
            </a:r>
            <a:r>
              <a:rPr lang="en-US" sz="2400" dirty="0"/>
              <a:t> </a:t>
            </a:r>
            <a:r>
              <a:rPr lang="en-US" sz="2400" dirty="0" err="1"/>
              <a:t>ningún</a:t>
            </a:r>
            <a:r>
              <a:rPr lang="en-US" sz="2400" dirty="0"/>
              <a:t> </a:t>
            </a:r>
            <a:r>
              <a:rPr lang="en-US" sz="2400" dirty="0" err="1"/>
              <a:t>binario</a:t>
            </a:r>
            <a:r>
              <a:rPr lang="en-US" sz="2400" dirty="0"/>
              <a:t> en </a:t>
            </a:r>
            <a:r>
              <a:rPr lang="en-US" sz="2400" dirty="0" err="1"/>
              <a:t>una</a:t>
            </a:r>
            <a:r>
              <a:rPr lang="en-US" sz="2400" dirty="0"/>
              <a:t> </a:t>
            </a:r>
            <a:r>
              <a:rPr lang="en-US" sz="2400" dirty="0" err="1"/>
              <a:t>carpeta</a:t>
            </a:r>
            <a:r>
              <a:rPr lang="en-US" sz="2400" dirty="0"/>
              <a:t> Output</a:t>
            </a:r>
          </a:p>
          <a:p>
            <a:endParaRPr lang="en-US" sz="2400" dirty="0"/>
          </a:p>
          <a:p>
            <a:r>
              <a:rPr lang="en-US" sz="2400" dirty="0" err="1"/>
              <a:t>Soporta</a:t>
            </a:r>
            <a:r>
              <a:rPr lang="en-US" sz="2400" dirty="0"/>
              <a:t> </a:t>
            </a:r>
            <a:r>
              <a:rPr lang="en-US" sz="2400" dirty="0" err="1"/>
              <a:t>todo</a:t>
            </a:r>
            <a:r>
              <a:rPr lang="en-US" sz="2400" dirty="0"/>
              <a:t> </a:t>
            </a:r>
            <a:r>
              <a:rPr lang="en-US" sz="2400" dirty="0" err="1"/>
              <a:t>tipo</a:t>
            </a:r>
            <a:r>
              <a:rPr lang="en-US" sz="2400" dirty="0"/>
              <a:t> de </a:t>
            </a:r>
            <a:r>
              <a:rPr lang="en-US" sz="2400" dirty="0" err="1"/>
              <a:t>ficheros</a:t>
            </a:r>
            <a:endParaRPr lang="en-US" sz="2400" dirty="0"/>
          </a:p>
          <a:p>
            <a:pPr lvl="1"/>
            <a:r>
              <a:rPr lang="en-US" sz="1400" dirty="0"/>
              <a:t>Code files .</a:t>
            </a:r>
            <a:r>
              <a:rPr lang="en-US" sz="1400" dirty="0" err="1"/>
              <a:t>cs</a:t>
            </a:r>
            <a:r>
              <a:rPr lang="en-US" sz="1400" dirty="0"/>
              <a:t>, .</a:t>
            </a:r>
            <a:r>
              <a:rPr lang="en-US" sz="1400" dirty="0" err="1"/>
              <a:t>js</a:t>
            </a:r>
            <a:r>
              <a:rPr lang="en-US" sz="1400" dirty="0"/>
              <a:t>, .</a:t>
            </a:r>
            <a:r>
              <a:rPr lang="en-US" sz="1400" dirty="0" err="1"/>
              <a:t>cpp</a:t>
            </a:r>
            <a:r>
              <a:rPr lang="en-US" sz="1400" dirty="0"/>
              <a:t>, .h</a:t>
            </a:r>
          </a:p>
          <a:p>
            <a:pPr lvl="1"/>
            <a:r>
              <a:rPr lang="en-US" sz="1400" dirty="0"/>
              <a:t>XAML</a:t>
            </a:r>
          </a:p>
          <a:p>
            <a:pPr lvl="1"/>
            <a:r>
              <a:rPr lang="en-US" sz="1400" dirty="0"/>
              <a:t>Images .</a:t>
            </a:r>
            <a:r>
              <a:rPr lang="en-US" sz="1400" dirty="0" err="1"/>
              <a:t>png</a:t>
            </a:r>
            <a:r>
              <a:rPr lang="en-US" sz="1400" dirty="0"/>
              <a:t>, .jpg…</a:t>
            </a:r>
          </a:p>
          <a:p>
            <a:pPr lvl="1"/>
            <a:r>
              <a:rPr lang="en-US" sz="1400" dirty="0"/>
              <a:t>RESW</a:t>
            </a:r>
          </a:p>
          <a:p>
            <a:pPr lvl="1"/>
            <a:r>
              <a:rPr lang="en-US" sz="1400" dirty="0"/>
              <a:t>XML etc…</a:t>
            </a:r>
          </a:p>
        </p:txBody>
      </p:sp>
    </p:spTree>
    <p:extLst>
      <p:ext uri="{BB962C8B-B14F-4D97-AF65-F5344CB8AC3E}">
        <p14:creationId xmlns:p14="http://schemas.microsoft.com/office/powerpoint/2010/main" val="398502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30" y="1004789"/>
            <a:ext cx="3944607" cy="3745641"/>
          </a:xfrm>
        </p:spPr>
        <p:txBody>
          <a:bodyPr/>
          <a:lstStyle/>
          <a:p>
            <a:pPr marL="0" indent="0">
              <a:buNone/>
            </a:pPr>
            <a:r>
              <a:rPr lang="en-GB" sz="2353" dirty="0" err="1" smtClean="0"/>
              <a:t>Podemos</a:t>
            </a:r>
            <a:r>
              <a:rPr lang="en-GB" sz="2353" dirty="0" smtClean="0"/>
              <a:t> </a:t>
            </a:r>
            <a:r>
              <a:rPr lang="en-GB" sz="2353" dirty="0" err="1" smtClean="0"/>
              <a:t>crear</a:t>
            </a:r>
            <a:r>
              <a:rPr lang="en-GB" sz="2353" dirty="0" smtClean="0"/>
              <a:t> </a:t>
            </a:r>
            <a:r>
              <a:rPr lang="en-GB" sz="2353" dirty="0" err="1" smtClean="0"/>
              <a:t>proyectos</a:t>
            </a:r>
            <a:r>
              <a:rPr lang="en-GB" sz="2353" dirty="0" smtClean="0"/>
              <a:t> Windows con XAML o con JavaScript:</a:t>
            </a:r>
            <a:endParaRPr lang="en-GB" sz="2353" dirty="0"/>
          </a:p>
          <a:p>
            <a:pPr marL="177428" lvl="1" indent="0">
              <a:buNone/>
            </a:pPr>
            <a:r>
              <a:rPr lang="en-GB" sz="1471" dirty="0" err="1" smtClean="0"/>
              <a:t>Universales</a:t>
            </a:r>
            <a:r>
              <a:rPr lang="en-GB" sz="1471" dirty="0" smtClean="0"/>
              <a:t> </a:t>
            </a:r>
            <a:r>
              <a:rPr lang="en-GB" sz="1471" dirty="0"/>
              <a:t>Windows </a:t>
            </a:r>
            <a:r>
              <a:rPr lang="en-GB" sz="1471" dirty="0" smtClean="0"/>
              <a:t>y Windows </a:t>
            </a:r>
            <a:r>
              <a:rPr lang="en-GB" sz="1471" dirty="0"/>
              <a:t>Phone </a:t>
            </a:r>
          </a:p>
          <a:p>
            <a:pPr marL="177428" lvl="1" indent="0">
              <a:buNone/>
            </a:pPr>
            <a:r>
              <a:rPr lang="en-GB" sz="1471" dirty="0"/>
              <a:t>Windows Phone 8.1</a:t>
            </a:r>
          </a:p>
          <a:p>
            <a:pPr marL="177428" lvl="1" indent="0">
              <a:buNone/>
            </a:pPr>
            <a:r>
              <a:rPr lang="en-GB" sz="1471" dirty="0"/>
              <a:t>Windows Store</a:t>
            </a:r>
          </a:p>
          <a:p>
            <a:pPr marL="0" indent="0">
              <a:buNone/>
            </a:pPr>
            <a:r>
              <a:rPr lang="en-GB" sz="2000" dirty="0" err="1" smtClean="0"/>
              <a:t>Podemos</a:t>
            </a:r>
            <a:r>
              <a:rPr lang="en-GB" sz="2000" dirty="0" smtClean="0"/>
              <a:t> </a:t>
            </a:r>
            <a:r>
              <a:rPr lang="en-GB" sz="2000" dirty="0" err="1" smtClean="0"/>
              <a:t>también</a:t>
            </a:r>
            <a:r>
              <a:rPr lang="en-GB" sz="2000" dirty="0" smtClean="0"/>
              <a:t> </a:t>
            </a:r>
            <a:r>
              <a:rPr lang="en-GB" sz="2000" dirty="0" err="1" smtClean="0"/>
              <a:t>crear</a:t>
            </a:r>
            <a:r>
              <a:rPr lang="en-GB" sz="2000" dirty="0" smtClean="0"/>
              <a:t> </a:t>
            </a:r>
            <a:r>
              <a:rPr lang="en-GB" sz="2000" dirty="0" err="1" smtClean="0"/>
              <a:t>proyectos</a:t>
            </a:r>
            <a:r>
              <a:rPr lang="en-GB" sz="2000" dirty="0" smtClean="0"/>
              <a:t> Windows </a:t>
            </a:r>
            <a:r>
              <a:rPr lang="en-GB" sz="2000" dirty="0"/>
              <a:t>Phone Silverlight </a:t>
            </a:r>
            <a:r>
              <a:rPr lang="en-GB" sz="2000" dirty="0" smtClean="0"/>
              <a:t>para Windows </a:t>
            </a:r>
            <a:r>
              <a:rPr lang="en-GB" sz="2000" dirty="0"/>
              <a:t>Phone 8.0 </a:t>
            </a:r>
            <a:r>
              <a:rPr lang="en-GB" sz="2000" dirty="0" smtClean="0"/>
              <a:t>o </a:t>
            </a:r>
            <a:r>
              <a:rPr lang="en-GB" sz="2000" dirty="0"/>
              <a:t>8.1</a:t>
            </a:r>
          </a:p>
          <a:p>
            <a:pPr marL="177428" lvl="1" indent="0">
              <a:buNone/>
            </a:pPr>
            <a:endParaRPr lang="en-GB" sz="1400" dirty="0"/>
          </a:p>
        </p:txBody>
      </p:sp>
      <p:sp>
        <p:nvSpPr>
          <p:cNvPr id="2" name="Title 1"/>
          <p:cNvSpPr>
            <a:spLocks noGrp="1"/>
          </p:cNvSpPr>
          <p:nvPr>
            <p:ph type="title"/>
          </p:nvPr>
        </p:nvSpPr>
        <p:spPr>
          <a:xfrm>
            <a:off x="457200" y="401955"/>
            <a:ext cx="8229600" cy="360548"/>
          </a:xfrm>
        </p:spPr>
        <p:txBody>
          <a:bodyPr/>
          <a:lstStyle/>
          <a:p>
            <a:r>
              <a:rPr lang="en-GB" dirty="0" err="1" smtClean="0"/>
              <a:t>Creando</a:t>
            </a:r>
            <a:r>
              <a:rPr lang="en-GB" dirty="0" smtClean="0"/>
              <a:t> </a:t>
            </a:r>
            <a:r>
              <a:rPr lang="en-GB" dirty="0" err="1" smtClean="0"/>
              <a:t>proyectos</a:t>
            </a:r>
            <a:r>
              <a:rPr lang="en-GB" dirty="0" smtClean="0"/>
              <a:t> </a:t>
            </a:r>
            <a:r>
              <a:rPr lang="en-GB" dirty="0" err="1" smtClean="0"/>
              <a:t>desde</a:t>
            </a:r>
            <a:r>
              <a:rPr lang="en-GB" dirty="0" smtClean="0"/>
              <a:t> Visual Studio 2013</a:t>
            </a:r>
            <a:endParaRPr lang="en-GB" dirty="0"/>
          </a:p>
        </p:txBody>
      </p:sp>
      <p:pic>
        <p:nvPicPr>
          <p:cNvPr id="9" name="Picture 8"/>
          <p:cNvPicPr>
            <a:picLocks noChangeAspect="1"/>
          </p:cNvPicPr>
          <p:nvPr/>
        </p:nvPicPr>
        <p:blipFill>
          <a:blip r:embed="rId3"/>
          <a:stretch>
            <a:fillRect/>
          </a:stretch>
        </p:blipFill>
        <p:spPr>
          <a:xfrm>
            <a:off x="4146538" y="1059033"/>
            <a:ext cx="4797273" cy="3314699"/>
          </a:xfrm>
          <a:prstGeom prst="rect">
            <a:avLst/>
          </a:prstGeom>
        </p:spPr>
      </p:pic>
    </p:spTree>
    <p:extLst>
      <p:ext uri="{BB962C8B-B14F-4D97-AF65-F5344CB8AC3E}">
        <p14:creationId xmlns:p14="http://schemas.microsoft.com/office/powerpoint/2010/main" val="76999952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70" y="1149666"/>
            <a:ext cx="6426247" cy="1752916"/>
          </a:xfrm>
        </p:spPr>
        <p:txBody>
          <a:bodyPr/>
          <a:lstStyle/>
          <a:p>
            <a:r>
              <a:rPr lang="en-US" sz="4853" dirty="0" err="1" smtClean="0"/>
              <a:t>Creando</a:t>
            </a:r>
            <a:r>
              <a:rPr lang="en-US" sz="4853" dirty="0" smtClean="0"/>
              <a:t> </a:t>
            </a:r>
            <a:r>
              <a:rPr lang="en-US" sz="4853" dirty="0" err="1" smtClean="0"/>
              <a:t>nuestro</a:t>
            </a:r>
            <a:r>
              <a:rPr lang="en-US" sz="4853" dirty="0" smtClean="0"/>
              <a:t> primer </a:t>
            </a:r>
            <a:r>
              <a:rPr lang="en-US" sz="4853" dirty="0" err="1" smtClean="0"/>
              <a:t>proyecto</a:t>
            </a:r>
            <a:r>
              <a:rPr lang="en-US" sz="4853" dirty="0" smtClean="0"/>
              <a:t>!</a:t>
            </a:r>
            <a:endParaRPr lang="en-US" sz="4853"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467" y="1774193"/>
            <a:ext cx="3111354" cy="3369307"/>
          </a:xfrm>
          <a:prstGeom prst="rect">
            <a:avLst/>
          </a:prstGeom>
        </p:spPr>
      </p:pic>
    </p:spTree>
    <p:extLst>
      <p:ext uri="{BB962C8B-B14F-4D97-AF65-F5344CB8AC3E}">
        <p14:creationId xmlns:p14="http://schemas.microsoft.com/office/powerpoint/2010/main" val="18157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2799" y="1057506"/>
            <a:ext cx="5097546" cy="2462213"/>
          </a:xfrm>
        </p:spPr>
        <p:txBody>
          <a:bodyPr/>
          <a:lstStyle/>
          <a:p>
            <a:pPr marL="0" indent="0">
              <a:buNone/>
            </a:pPr>
            <a:r>
              <a:rPr lang="en-US" dirty="0" smtClean="0"/>
              <a:t>A los </a:t>
            </a:r>
            <a:r>
              <a:rPr lang="en-US" dirty="0" err="1" smtClean="0"/>
              <a:t>proyectos</a:t>
            </a:r>
            <a:r>
              <a:rPr lang="en-US" dirty="0" smtClean="0"/>
              <a:t> </a:t>
            </a:r>
            <a:r>
              <a:rPr lang="en-US" dirty="0" err="1" smtClean="0"/>
              <a:t>existentes</a:t>
            </a:r>
            <a:r>
              <a:rPr lang="en-US" dirty="0" smtClean="0"/>
              <a:t> de Windows 8.1 se le </a:t>
            </a:r>
            <a:r>
              <a:rPr lang="en-US" dirty="0" err="1" smtClean="0"/>
              <a:t>puede</a:t>
            </a:r>
            <a:r>
              <a:rPr lang="en-US" dirty="0" smtClean="0"/>
              <a:t> </a:t>
            </a:r>
            <a:r>
              <a:rPr lang="en-US" dirty="0" err="1" smtClean="0"/>
              <a:t>añadir</a:t>
            </a:r>
            <a:r>
              <a:rPr lang="en-US" dirty="0" smtClean="0"/>
              <a:t> un Proyecto Windows Phone 8.1 junto al Proyecto shared (y vice versa)</a:t>
            </a:r>
          </a:p>
          <a:p>
            <a:pPr marL="0" indent="0">
              <a:buNone/>
            </a:pPr>
            <a:endParaRPr lang="en-US" dirty="0" smtClean="0"/>
          </a:p>
          <a:p>
            <a:pPr lvl="0"/>
            <a:endParaRPr lang="en-US" dirty="0"/>
          </a:p>
          <a:p>
            <a:pPr lvl="0"/>
            <a:endParaRPr lang="en-US" dirty="0" smtClean="0"/>
          </a:p>
          <a:p>
            <a:pPr marL="0" indent="0">
              <a:buNone/>
            </a:pPr>
            <a:endParaRPr lang="en-US" dirty="0" smtClean="0"/>
          </a:p>
        </p:txBody>
      </p:sp>
      <p:sp>
        <p:nvSpPr>
          <p:cNvPr id="2" name="Title 1"/>
          <p:cNvSpPr>
            <a:spLocks noGrp="1"/>
          </p:cNvSpPr>
          <p:nvPr>
            <p:ph type="title"/>
          </p:nvPr>
        </p:nvSpPr>
        <p:spPr>
          <a:xfrm>
            <a:off x="336159" y="295906"/>
            <a:ext cx="6050868" cy="862993"/>
          </a:xfrm>
        </p:spPr>
        <p:txBody>
          <a:bodyPr/>
          <a:lstStyle/>
          <a:p>
            <a:r>
              <a:rPr lang="en-US" dirty="0" err="1" smtClean="0"/>
              <a:t>Convertir</a:t>
            </a:r>
            <a:r>
              <a:rPr lang="en-US" dirty="0" smtClean="0"/>
              <a:t> un Proyecto a Universal</a:t>
            </a:r>
            <a:br>
              <a:rPr lang="en-US" dirty="0" smtClean="0"/>
            </a:br>
            <a:endParaRPr lang="en-US" sz="2941" dirty="0">
              <a:gradFill>
                <a:gsLst>
                  <a:gs pos="1250">
                    <a:schemeClr val="tx2"/>
                  </a:gs>
                  <a:gs pos="99000">
                    <a:schemeClr val="tx2"/>
                  </a:gs>
                </a:gsLst>
                <a:lin ang="5400000" scaled="0"/>
              </a:gradFill>
            </a:endParaRPr>
          </a:p>
        </p:txBody>
      </p:sp>
      <p:pic>
        <p:nvPicPr>
          <p:cNvPr id="5" name="Picture 4"/>
          <p:cNvPicPr>
            <a:picLocks noChangeAspect="1"/>
          </p:cNvPicPr>
          <p:nvPr/>
        </p:nvPicPr>
        <p:blipFill>
          <a:blip r:embed="rId3"/>
          <a:stretch>
            <a:fillRect/>
          </a:stretch>
        </p:blipFill>
        <p:spPr>
          <a:xfrm>
            <a:off x="5580478" y="1064599"/>
            <a:ext cx="3302727" cy="1948031"/>
          </a:xfrm>
          <a:prstGeom prst="rect">
            <a:avLst/>
          </a:prstGeom>
        </p:spPr>
      </p:pic>
    </p:spTree>
    <p:extLst>
      <p:ext uri="{BB962C8B-B14F-4D97-AF65-F5344CB8AC3E}">
        <p14:creationId xmlns:p14="http://schemas.microsoft.com/office/powerpoint/2010/main" val="417263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2799" y="1057506"/>
            <a:ext cx="8941201" cy="2154436"/>
          </a:xfrm>
        </p:spPr>
        <p:txBody>
          <a:bodyPr/>
          <a:lstStyle/>
          <a:p>
            <a:pPr marL="0" indent="0">
              <a:buNone/>
            </a:pPr>
            <a:r>
              <a:rPr lang="en-US" dirty="0" err="1" smtClean="0"/>
              <a:t>Usamos</a:t>
            </a:r>
            <a:r>
              <a:rPr lang="en-US" dirty="0" smtClean="0"/>
              <a:t> </a:t>
            </a:r>
            <a:r>
              <a:rPr lang="en-US" dirty="0" err="1" smtClean="0"/>
              <a:t>condiciones</a:t>
            </a:r>
            <a:r>
              <a:rPr lang="en-US" dirty="0" smtClean="0"/>
              <a:t> de </a:t>
            </a:r>
            <a:r>
              <a:rPr lang="en-US" dirty="0" err="1" smtClean="0"/>
              <a:t>compilación</a:t>
            </a:r>
            <a:r>
              <a:rPr lang="en-US" dirty="0" smtClean="0"/>
              <a:t> #if para </a:t>
            </a:r>
            <a:r>
              <a:rPr lang="en-US" dirty="0" err="1" smtClean="0"/>
              <a:t>diferenciar</a:t>
            </a:r>
            <a:r>
              <a:rPr lang="en-US" dirty="0" smtClean="0"/>
              <a:t> </a:t>
            </a:r>
            <a:r>
              <a:rPr lang="en-US" dirty="0" err="1" smtClean="0"/>
              <a:t>aspectos</a:t>
            </a:r>
            <a:r>
              <a:rPr lang="en-US" dirty="0" smtClean="0"/>
              <a:t> </a:t>
            </a:r>
            <a:r>
              <a:rPr lang="en-US" dirty="0" err="1" smtClean="0"/>
              <a:t>desiguales</a:t>
            </a:r>
            <a:r>
              <a:rPr lang="en-US" dirty="0" smtClean="0"/>
              <a:t> entre Windows y Phone</a:t>
            </a:r>
          </a:p>
          <a:p>
            <a:pPr marL="0" indent="0">
              <a:buNone/>
            </a:pPr>
            <a:r>
              <a:rPr lang="en-US" dirty="0" smtClean="0"/>
              <a:t>Windows = WINDOWS_APP</a:t>
            </a:r>
          </a:p>
          <a:p>
            <a:pPr marL="0" indent="0">
              <a:buNone/>
            </a:pPr>
            <a:r>
              <a:rPr lang="en-US" dirty="0" smtClean="0"/>
              <a:t>Windows Phone = WINDOWS_PHONE_APP</a:t>
            </a:r>
          </a:p>
          <a:p>
            <a:pPr marL="0" indent="0">
              <a:buNone/>
            </a:pPr>
            <a:endParaRPr lang="en-US" dirty="0" smtClean="0"/>
          </a:p>
          <a:p>
            <a:pPr marL="0" indent="0">
              <a:buNone/>
            </a:pPr>
            <a:r>
              <a:rPr lang="en-US" dirty="0" err="1" smtClean="0"/>
              <a:t>Ejemplo</a:t>
            </a:r>
            <a:r>
              <a:rPr lang="en-US" dirty="0" smtClean="0"/>
              <a:t>: La </a:t>
            </a:r>
            <a:r>
              <a:rPr lang="en-US" dirty="0" err="1" smtClean="0"/>
              <a:t>gestión</a:t>
            </a:r>
            <a:r>
              <a:rPr lang="en-US" dirty="0" smtClean="0"/>
              <a:t> de la </a:t>
            </a:r>
            <a:r>
              <a:rPr lang="en-US" dirty="0" err="1" smtClean="0"/>
              <a:t>tecla</a:t>
            </a:r>
            <a:r>
              <a:rPr lang="en-US" dirty="0" smtClean="0"/>
              <a:t> </a:t>
            </a:r>
            <a:r>
              <a:rPr lang="en-US" dirty="0" err="1" smtClean="0"/>
              <a:t>física</a:t>
            </a:r>
            <a:r>
              <a:rPr lang="en-US" dirty="0" smtClean="0"/>
              <a:t> </a:t>
            </a:r>
            <a:r>
              <a:rPr lang="en-US" dirty="0" err="1" smtClean="0"/>
              <a:t>atrás</a:t>
            </a:r>
            <a:r>
              <a:rPr lang="en-US" dirty="0" smtClean="0"/>
              <a:t> </a:t>
            </a:r>
            <a:r>
              <a:rPr lang="en-US" dirty="0" err="1" smtClean="0"/>
              <a:t>es</a:t>
            </a:r>
            <a:r>
              <a:rPr lang="en-US" dirty="0" smtClean="0"/>
              <a:t> </a:t>
            </a:r>
            <a:r>
              <a:rPr lang="en-US" dirty="0" err="1" smtClean="0"/>
              <a:t>algo</a:t>
            </a:r>
            <a:r>
              <a:rPr lang="en-US" dirty="0" smtClean="0"/>
              <a:t> </a:t>
            </a:r>
            <a:r>
              <a:rPr lang="en-US" dirty="0" err="1" smtClean="0"/>
              <a:t>exclusivo</a:t>
            </a:r>
            <a:r>
              <a:rPr lang="en-US" dirty="0" smtClean="0"/>
              <a:t> de Windows Phone</a:t>
            </a:r>
          </a:p>
        </p:txBody>
      </p:sp>
      <p:sp>
        <p:nvSpPr>
          <p:cNvPr id="2" name="Title 1"/>
          <p:cNvSpPr>
            <a:spLocks noGrp="1"/>
          </p:cNvSpPr>
          <p:nvPr>
            <p:ph type="title"/>
          </p:nvPr>
        </p:nvSpPr>
        <p:spPr>
          <a:xfrm>
            <a:off x="336159" y="295906"/>
            <a:ext cx="6050868" cy="387798"/>
          </a:xfrm>
        </p:spPr>
        <p:txBody>
          <a:bodyPr/>
          <a:lstStyle/>
          <a:p>
            <a:r>
              <a:rPr lang="en-US" dirty="0" smtClean="0"/>
              <a:t>#if </a:t>
            </a:r>
            <a:r>
              <a:rPr lang="en-US" dirty="0" err="1" smtClean="0"/>
              <a:t>Condiciones</a:t>
            </a:r>
            <a:r>
              <a:rPr lang="en-US" dirty="0" smtClean="0"/>
              <a:t> de </a:t>
            </a:r>
            <a:r>
              <a:rPr lang="en-US" dirty="0" err="1" smtClean="0"/>
              <a:t>compilación</a:t>
            </a:r>
            <a:endParaRPr lang="en-US" sz="2941" dirty="0">
              <a:gradFill>
                <a:gsLst>
                  <a:gs pos="1250">
                    <a:schemeClr val="tx2"/>
                  </a:gs>
                  <a:gs pos="99000">
                    <a:schemeClr val="tx2"/>
                  </a:gs>
                </a:gsLst>
                <a:lin ang="5400000" scaled="0"/>
              </a:gradFill>
            </a:endParaRPr>
          </a:p>
        </p:txBody>
      </p:sp>
      <p:sp>
        <p:nvSpPr>
          <p:cNvPr id="7" name="Rectangle 6"/>
          <p:cNvSpPr/>
          <p:nvPr/>
        </p:nvSpPr>
        <p:spPr>
          <a:xfrm>
            <a:off x="-1086682" y="3338772"/>
            <a:ext cx="8235902" cy="1133772"/>
          </a:xfrm>
          <a:prstGeom prst="rect">
            <a:avLst/>
          </a:prstGeom>
        </p:spPr>
        <p:txBody>
          <a:bodyPr wrap="square">
            <a:spAutoFit/>
          </a:bodyPr>
          <a:lstStyle/>
          <a:p>
            <a:pPr marL="252134" lvl="1"/>
            <a:endParaRPr lang="en-US" sz="1324" dirty="0"/>
          </a:p>
          <a:p>
            <a:r>
              <a:rPr lang="en-US" sz="1471" dirty="0">
                <a:solidFill>
                  <a:srgbClr val="0000FF"/>
                </a:solidFill>
                <a:highlight>
                  <a:srgbClr val="FFFFFF"/>
                </a:highlight>
                <a:latin typeface="Consolas" panose="020B0609020204030204" pitchFamily="49" charset="0"/>
              </a:rPr>
              <a:t>		</a:t>
            </a:r>
            <a:r>
              <a:rPr lang="en-US" sz="1176" dirty="0">
                <a:solidFill>
                  <a:srgbClr val="0000FF"/>
                </a:solidFill>
                <a:highlight>
                  <a:srgbClr val="FFFFFF"/>
                </a:highlight>
                <a:latin typeface="Consolas" panose="020B0609020204030204" pitchFamily="49" charset="0"/>
              </a:rPr>
              <a:t>#if </a:t>
            </a:r>
            <a:r>
              <a:rPr lang="en-US" sz="1176" dirty="0">
                <a:solidFill>
                  <a:srgbClr val="000000"/>
                </a:solidFill>
                <a:highlight>
                  <a:srgbClr val="FFFFFF"/>
                </a:highlight>
                <a:latin typeface="Consolas" panose="020B0609020204030204" pitchFamily="49" charset="0"/>
              </a:rPr>
              <a:t>WINDOWS_PHONE_APP</a:t>
            </a:r>
          </a:p>
          <a:p>
            <a:r>
              <a:rPr lang="en-US" sz="1324" dirty="0">
                <a:solidFill>
                  <a:srgbClr val="000000"/>
                </a:solidFill>
                <a:highlight>
                  <a:srgbClr val="FFFFFF"/>
                </a:highlight>
                <a:latin typeface="Consolas" panose="020B0609020204030204" pitchFamily="49" charset="0"/>
              </a:rPr>
              <a:t>			</a:t>
            </a:r>
            <a:r>
              <a:rPr lang="en-US" sz="1176" dirty="0" err="1">
                <a:solidFill>
                  <a:srgbClr val="000000"/>
                </a:solidFill>
                <a:highlight>
                  <a:srgbClr val="FFFFFF"/>
                </a:highlight>
                <a:latin typeface="Consolas" panose="020B0609020204030204" pitchFamily="49" charset="0"/>
              </a:rPr>
              <a:t>Windows.Phone.UI.Input.</a:t>
            </a:r>
            <a:r>
              <a:rPr lang="en-US" sz="1176" dirty="0" err="1">
                <a:solidFill>
                  <a:srgbClr val="00B0F0"/>
                </a:solidFill>
                <a:highlight>
                  <a:srgbClr val="FFFFFF"/>
                </a:highlight>
                <a:latin typeface="Consolas" panose="020B0609020204030204" pitchFamily="49" charset="0"/>
              </a:rPr>
              <a:t>HardwareButtons</a:t>
            </a:r>
            <a:r>
              <a:rPr lang="en-US" sz="1176" dirty="0" err="1">
                <a:solidFill>
                  <a:srgbClr val="000000"/>
                </a:solidFill>
                <a:highlight>
                  <a:srgbClr val="FFFFFF"/>
                </a:highlight>
                <a:latin typeface="Consolas" panose="020B0609020204030204" pitchFamily="49" charset="0"/>
              </a:rPr>
              <a:t>.BackPressed</a:t>
            </a:r>
            <a:r>
              <a:rPr lang="en-US" sz="1176" dirty="0">
                <a:solidFill>
                  <a:srgbClr val="000000"/>
                </a:solidFill>
                <a:highlight>
                  <a:srgbClr val="FFFFFF"/>
                </a:highlight>
                <a:latin typeface="Consolas" panose="020B0609020204030204" pitchFamily="49" charset="0"/>
              </a:rPr>
              <a:t> </a:t>
            </a:r>
            <a:r>
              <a:rPr lang="en-US" sz="1324" dirty="0">
                <a:solidFill>
                  <a:srgbClr val="000000"/>
                </a:solidFill>
                <a:highlight>
                  <a:srgbClr val="FFFFFF"/>
                </a:highlight>
                <a:latin typeface="Consolas" panose="020B0609020204030204" pitchFamily="49" charset="0"/>
              </a:rPr>
              <a:t>+= 			       			</a:t>
            </a:r>
            <a:r>
              <a:rPr lang="en-US" sz="1176" dirty="0" err="1">
                <a:solidFill>
                  <a:srgbClr val="000000"/>
                </a:solidFill>
                <a:highlight>
                  <a:srgbClr val="FFFFFF"/>
                </a:highlight>
                <a:latin typeface="Consolas" panose="020B0609020204030204" pitchFamily="49" charset="0"/>
              </a:rPr>
              <a:t>this.HardwareButtons_BackPressed</a:t>
            </a:r>
            <a:r>
              <a:rPr lang="en-US" sz="1324" dirty="0">
                <a:solidFill>
                  <a:srgbClr val="000000"/>
                </a:solidFill>
                <a:highlight>
                  <a:srgbClr val="FFFFFF"/>
                </a:highlight>
                <a:latin typeface="Consolas" panose="020B0609020204030204" pitchFamily="49" charset="0"/>
              </a:rPr>
              <a:t>;</a:t>
            </a:r>
          </a:p>
          <a:p>
            <a:r>
              <a:rPr lang="en-US" sz="1324" dirty="0">
                <a:solidFill>
                  <a:srgbClr val="0000FF"/>
                </a:solidFill>
                <a:highlight>
                  <a:srgbClr val="FFFFFF"/>
                </a:highlight>
                <a:latin typeface="Consolas" panose="020B0609020204030204" pitchFamily="49" charset="0"/>
              </a:rPr>
              <a:t>		</a:t>
            </a:r>
            <a:r>
              <a:rPr lang="en-US" sz="1176" dirty="0">
                <a:solidFill>
                  <a:srgbClr val="0000FF"/>
                </a:solidFill>
                <a:highlight>
                  <a:srgbClr val="FFFFFF"/>
                </a:highlight>
                <a:latin typeface="Consolas" panose="020B0609020204030204" pitchFamily="49" charset="0"/>
              </a:rPr>
              <a:t>#</a:t>
            </a:r>
            <a:r>
              <a:rPr lang="en-US" sz="1176" dirty="0" err="1">
                <a:solidFill>
                  <a:srgbClr val="0000FF"/>
                </a:solidFill>
                <a:highlight>
                  <a:srgbClr val="FFFFFF"/>
                </a:highlight>
                <a:latin typeface="Consolas" panose="020B0609020204030204" pitchFamily="49" charset="0"/>
              </a:rPr>
              <a:t>endif</a:t>
            </a:r>
            <a:endParaRPr lang="en-US" sz="1176"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4044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812967"/>
            <a:ext cx="8228433" cy="485967"/>
          </a:xfrm>
        </p:spPr>
        <p:txBody>
          <a:bodyPr/>
          <a:lstStyle/>
          <a:p>
            <a:r>
              <a:rPr lang="en-US" sz="3235" dirty="0" smtClean="0">
                <a:latin typeface="+mn-lt"/>
              </a:rPr>
              <a:t>Javier Suárez Ruiz</a:t>
            </a:r>
            <a:endParaRPr lang="en-US" sz="3235" dirty="0">
              <a:latin typeface="+mn-lt"/>
            </a:endParaRPr>
          </a:p>
        </p:txBody>
      </p:sp>
      <p:sp>
        <p:nvSpPr>
          <p:cNvPr id="4" name="Text Placeholder 4"/>
          <p:cNvSpPr>
            <a:spLocks noGrp="1"/>
          </p:cNvSpPr>
          <p:nvPr/>
        </p:nvSpPr>
        <p:spPr>
          <a:xfrm>
            <a:off x="369926" y="1439055"/>
            <a:ext cx="4380305" cy="2799730"/>
          </a:xfrm>
          <a:prstGeom prst="rect">
            <a:avLst/>
          </a:prstGeom>
        </p:spPr>
        <p:txBody>
          <a:bodyPr vert="horz" lIns="91440" tIns="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solidFill>
                  <a:schemeClr val="bg2">
                    <a:lumMod val="25000"/>
                  </a:schemeClr>
                </a:solidFill>
              </a:rPr>
              <a:t>Windows Developer </a:t>
            </a:r>
            <a:r>
              <a:rPr lang="en-US" sz="1700" dirty="0" err="1" smtClean="0">
                <a:solidFill>
                  <a:schemeClr val="bg2">
                    <a:lumMod val="25000"/>
                  </a:schemeClr>
                </a:solidFill>
              </a:rPr>
              <a:t>Icinetic</a:t>
            </a:r>
            <a:endParaRPr lang="en-US" sz="1300" i="1" dirty="0" smtClean="0">
              <a:solidFill>
                <a:schemeClr val="bg2">
                  <a:lumMod val="25000"/>
                </a:schemeClr>
              </a:solidFill>
            </a:endParaRPr>
          </a:p>
          <a:p>
            <a:r>
              <a:rPr lang="en-US" sz="1500" dirty="0" smtClean="0">
                <a:solidFill>
                  <a:schemeClr val="bg2">
                    <a:lumMod val="25000"/>
                  </a:schemeClr>
                </a:solidFill>
              </a:rPr>
              <a:t>Microsoft MVP </a:t>
            </a:r>
            <a:r>
              <a:rPr lang="en-US" sz="1500" dirty="0" smtClean="0">
                <a:solidFill>
                  <a:schemeClr val="bg2">
                    <a:lumMod val="25000"/>
                  </a:schemeClr>
                </a:solidFill>
              </a:rPr>
              <a:t>Windows Platform </a:t>
            </a:r>
            <a:r>
              <a:rPr lang="en-US" sz="1500" dirty="0" smtClean="0">
                <a:solidFill>
                  <a:schemeClr val="bg2">
                    <a:lumMod val="25000"/>
                  </a:schemeClr>
                </a:solidFill>
              </a:rPr>
              <a:t>Development</a:t>
            </a:r>
          </a:p>
          <a:p>
            <a:endParaRPr lang="en-US" sz="1500" dirty="0">
              <a:solidFill>
                <a:schemeClr val="bg2">
                  <a:lumMod val="25000"/>
                </a:schemeClr>
              </a:solidFill>
            </a:endParaRPr>
          </a:p>
          <a:p>
            <a:pPr marL="285750" indent="-285750">
              <a:buFont typeface="Arial" panose="020B0604020202020204" pitchFamily="34" charset="0"/>
              <a:buChar char="•"/>
            </a:pPr>
            <a:r>
              <a:rPr lang="en-US" sz="1500" dirty="0" smtClean="0">
                <a:solidFill>
                  <a:schemeClr val="bg2">
                    <a:lumMod val="25000"/>
                  </a:schemeClr>
                </a:solidFill>
              </a:rPr>
              <a:t>Blog</a:t>
            </a:r>
            <a:r>
              <a:rPr lang="en-US" sz="1500" dirty="0">
                <a:solidFill>
                  <a:schemeClr val="bg2">
                    <a:lumMod val="25000"/>
                  </a:schemeClr>
                </a:solidFill>
              </a:rPr>
              <a:t>: </a:t>
            </a:r>
            <a:r>
              <a:rPr lang="en-US" sz="1500" dirty="0">
                <a:solidFill>
                  <a:schemeClr val="bg2">
                    <a:lumMod val="25000"/>
                  </a:schemeClr>
                </a:solidFill>
                <a:hlinkClick r:id="rId3"/>
              </a:rPr>
              <a:t>http://</a:t>
            </a:r>
            <a:r>
              <a:rPr lang="en-US" sz="1500" dirty="0" smtClean="0">
                <a:solidFill>
                  <a:schemeClr val="bg2">
                    <a:lumMod val="25000"/>
                  </a:schemeClr>
                </a:solidFill>
                <a:hlinkClick r:id="rId3"/>
              </a:rPr>
              <a:t>geeks.ms/blogs/jsuarez</a:t>
            </a:r>
            <a:endParaRPr lang="en-US" sz="1500" dirty="0">
              <a:solidFill>
                <a:schemeClr val="bg2">
                  <a:lumMod val="25000"/>
                </a:schemeClr>
              </a:solidFill>
            </a:endParaRPr>
          </a:p>
          <a:p>
            <a:pPr marL="285750" indent="-285750">
              <a:buFont typeface="Arial" panose="020B0604020202020204" pitchFamily="34" charset="0"/>
              <a:buChar char="•"/>
            </a:pPr>
            <a:r>
              <a:rPr lang="en-US" sz="1500" dirty="0" smtClean="0">
                <a:solidFill>
                  <a:schemeClr val="bg2">
                    <a:lumMod val="25000"/>
                  </a:schemeClr>
                </a:solidFill>
              </a:rPr>
              <a:t>Email: </a:t>
            </a:r>
            <a:r>
              <a:rPr lang="en-US" sz="1500" dirty="0" smtClean="0">
                <a:solidFill>
                  <a:schemeClr val="bg2">
                    <a:lumMod val="25000"/>
                  </a:schemeClr>
                </a:solidFill>
                <a:hlinkClick r:id="rId4"/>
              </a:rPr>
              <a:t>javiersuarezruiz@hotmail.com</a:t>
            </a:r>
            <a:endParaRPr lang="en-US" sz="1500" dirty="0" smtClean="0">
              <a:solidFill>
                <a:schemeClr val="bg2">
                  <a:lumMod val="25000"/>
                </a:schemeClr>
              </a:solidFill>
            </a:endParaRPr>
          </a:p>
          <a:p>
            <a:pPr marL="285750" indent="-285750">
              <a:buFont typeface="Arial" panose="020B0604020202020204" pitchFamily="34" charset="0"/>
              <a:buChar char="•"/>
            </a:pPr>
            <a:r>
              <a:rPr lang="en-US" sz="1500" dirty="0" smtClean="0">
                <a:solidFill>
                  <a:schemeClr val="bg2">
                    <a:lumMod val="25000"/>
                  </a:schemeClr>
                </a:solidFill>
              </a:rPr>
              <a:t>Twitter: @</a:t>
            </a:r>
            <a:r>
              <a:rPr lang="en-US" sz="1500" dirty="0" err="1" smtClean="0">
                <a:solidFill>
                  <a:schemeClr val="bg2">
                    <a:lumMod val="25000"/>
                  </a:schemeClr>
                </a:solidFill>
              </a:rPr>
              <a:t>jsuarezruiz</a:t>
            </a:r>
            <a:endParaRPr lang="en-US" sz="1500" dirty="0" smtClean="0">
              <a:solidFill>
                <a:schemeClr val="bg2">
                  <a:lumMod val="25000"/>
                </a:schemeClr>
              </a:solidFill>
            </a:endParaRPr>
          </a:p>
          <a:p>
            <a:endParaRPr lang="en-US" sz="1500" dirty="0" smtClean="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937" y="812967"/>
            <a:ext cx="2793651" cy="3009524"/>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337" y="2947838"/>
            <a:ext cx="557377" cy="874653"/>
          </a:xfrm>
          <a:prstGeom prst="rect">
            <a:avLst/>
          </a:prstGeom>
        </p:spPr>
      </p:pic>
    </p:spTree>
    <p:extLst>
      <p:ext uri="{BB962C8B-B14F-4D97-AF65-F5344CB8AC3E}">
        <p14:creationId xmlns:p14="http://schemas.microsoft.com/office/powerpoint/2010/main" val="253689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9144000" cy="60928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3"/>
          <p:cNvSpPr txBox="1"/>
          <p:nvPr/>
        </p:nvSpPr>
        <p:spPr>
          <a:xfrm>
            <a:off x="2305880" y="129748"/>
            <a:ext cx="10991362" cy="523220"/>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800" dirty="0" smtClean="0">
                <a:solidFill>
                  <a:schemeClr val="tx1">
                    <a:lumMod val="75000"/>
                    <a:lumOff val="25000"/>
                  </a:schemeClr>
                </a:solidFill>
                <a:latin typeface="Rockwell" panose="02060603020205020403" pitchFamily="18" charset="0"/>
              </a:rPr>
              <a:t> </a:t>
            </a:r>
            <a:r>
              <a:rPr lang="es-ES" sz="2800" dirty="0" smtClean="0">
                <a:solidFill>
                  <a:schemeClr val="bg1"/>
                </a:solidFill>
                <a:latin typeface="Segoe WP Light"/>
                <a:cs typeface="Segoe WP Light"/>
              </a:rPr>
              <a:t>Interesante pero… ¿y esto en apps “reales”?</a:t>
            </a:r>
          </a:p>
        </p:txBody>
      </p:sp>
    </p:spTree>
    <p:extLst>
      <p:ext uri="{BB962C8B-B14F-4D97-AF65-F5344CB8AC3E}">
        <p14:creationId xmlns:p14="http://schemas.microsoft.com/office/powerpoint/2010/main" val="418393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smtClean="0">
                <a:latin typeface="+mn-lt"/>
              </a:rPr>
              <a:t>MVVM en </a:t>
            </a:r>
            <a:r>
              <a:rPr lang="en-US" sz="3235" dirty="0" err="1" smtClean="0">
                <a:latin typeface="+mn-lt"/>
              </a:rPr>
              <a:t>Aplicaciones</a:t>
            </a:r>
            <a:r>
              <a:rPr lang="en-US" sz="3235" dirty="0" smtClean="0">
                <a:latin typeface="+mn-lt"/>
              </a:rPr>
              <a:t> </a:t>
            </a:r>
            <a:r>
              <a:rPr lang="en-US" sz="3235" dirty="0" err="1" smtClean="0">
                <a:latin typeface="+mn-lt"/>
              </a:rPr>
              <a:t>Universales</a:t>
            </a:r>
            <a:endParaRPr lang="en-US" sz="3235" dirty="0">
              <a:latin typeface="+mn-lt"/>
            </a:endParaRPr>
          </a:p>
        </p:txBody>
      </p:sp>
      <p:sp>
        <p:nvSpPr>
          <p:cNvPr id="5" name="Rectangle 3"/>
          <p:cNvSpPr/>
          <p:nvPr/>
        </p:nvSpPr>
        <p:spPr bwMode="auto">
          <a:xfrm>
            <a:off x="1297545" y="1740021"/>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Vista</a:t>
            </a:r>
          </a:p>
        </p:txBody>
      </p:sp>
      <p:sp>
        <p:nvSpPr>
          <p:cNvPr id="6" name="Rectangle 37"/>
          <p:cNvSpPr/>
          <p:nvPr/>
        </p:nvSpPr>
        <p:spPr bwMode="auto">
          <a:xfrm>
            <a:off x="4086643" y="1740021"/>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VistaModelo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38"/>
          <p:cNvSpPr/>
          <p:nvPr/>
        </p:nvSpPr>
        <p:spPr bwMode="auto">
          <a:xfrm>
            <a:off x="6516216" y="1740021"/>
            <a:ext cx="1421461" cy="600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39"/>
          <p:cNvSpPr/>
          <p:nvPr/>
        </p:nvSpPr>
        <p:spPr bwMode="auto">
          <a:xfrm>
            <a:off x="6516216" y="2560153"/>
            <a:ext cx="1421461" cy="600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5"/>
          <p:cNvCxnSpPr>
            <a:stCxn id="6" idx="1"/>
            <a:endCxn id="5" idx="3"/>
          </p:cNvCxnSpPr>
          <p:nvPr/>
        </p:nvCxnSpPr>
        <p:spPr>
          <a:xfrm flipH="1">
            <a:off x="2719006" y="2450567"/>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40"/>
          <p:cNvCxnSpPr/>
          <p:nvPr/>
        </p:nvCxnSpPr>
        <p:spPr>
          <a:xfrm flipH="1">
            <a:off x="5493818" y="2068773"/>
            <a:ext cx="1022398"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41"/>
          <p:cNvCxnSpPr/>
          <p:nvPr/>
        </p:nvCxnSpPr>
        <p:spPr>
          <a:xfrm flipH="1">
            <a:off x="5493817" y="2860633"/>
            <a:ext cx="1022399"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42"/>
          <p:cNvSpPr/>
          <p:nvPr/>
        </p:nvSpPr>
        <p:spPr bwMode="auto">
          <a:xfrm>
            <a:off x="1297545" y="3479267"/>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View.Xaml</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43"/>
          <p:cNvSpPr/>
          <p:nvPr/>
        </p:nvSpPr>
        <p:spPr bwMode="auto">
          <a:xfrm>
            <a:off x="4086643" y="3479267"/>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34295" tIns="34295" rIns="34295" bIns="34295"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sz="1600" dirty="0" err="1" smtClean="0">
                <a:gradFill>
                  <a:gsLst>
                    <a:gs pos="0">
                      <a:srgbClr val="FFFFFF"/>
                    </a:gs>
                    <a:gs pos="100000">
                      <a:srgbClr val="FFFFFF"/>
                    </a:gs>
                  </a:gsLst>
                  <a:lin ang="5400000" scaled="0"/>
                </a:gradFill>
                <a:ea typeface="Segoe UI" pitchFamily="34" charset="0"/>
                <a:cs typeface="Segoe UI" pitchFamily="34" charset="0"/>
              </a:rPr>
              <a:t>ViewModel.cs</a:t>
            </a:r>
            <a:endParaRPr lang="en-AU"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52"/>
          <p:cNvCxnSpPr>
            <a:stCxn id="14" idx="1"/>
            <a:endCxn id="13" idx="3"/>
          </p:cNvCxnSpPr>
          <p:nvPr/>
        </p:nvCxnSpPr>
        <p:spPr>
          <a:xfrm flipH="1">
            <a:off x="2719006" y="4189813"/>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CuadroTexto 7"/>
          <p:cNvSpPr txBox="1"/>
          <p:nvPr/>
        </p:nvSpPr>
        <p:spPr>
          <a:xfrm>
            <a:off x="2915816" y="2115890"/>
            <a:ext cx="1069524"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rgbClr val="2A2A2A"/>
                </a:solidFill>
              </a:rPr>
              <a:t>Data </a:t>
            </a:r>
            <a:r>
              <a:rPr lang="es-ES" sz="1200" dirty="0" err="1" smtClean="0">
                <a:solidFill>
                  <a:srgbClr val="2A2A2A"/>
                </a:solidFill>
              </a:rPr>
              <a:t>Binding</a:t>
            </a:r>
            <a:endParaRPr lang="es-ES" sz="1200" dirty="0">
              <a:solidFill>
                <a:srgbClr val="2A2A2A"/>
              </a:solidFill>
            </a:endParaRPr>
          </a:p>
        </p:txBody>
      </p:sp>
      <p:sp>
        <p:nvSpPr>
          <p:cNvPr id="18" name="CuadroTexto 8"/>
          <p:cNvSpPr txBox="1"/>
          <p:nvPr/>
        </p:nvSpPr>
        <p:spPr>
          <a:xfrm>
            <a:off x="2987824" y="2464897"/>
            <a:ext cx="908547"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rgbClr val="2A2A2A"/>
                </a:solidFill>
              </a:rPr>
              <a:t>Comandos</a:t>
            </a:r>
            <a:endParaRPr lang="es-ES" sz="1200" dirty="0">
              <a:solidFill>
                <a:srgbClr val="2A2A2A"/>
              </a:solidFill>
            </a:endParaRPr>
          </a:p>
        </p:txBody>
      </p:sp>
      <p:sp>
        <p:nvSpPr>
          <p:cNvPr id="19" name="CuadroTexto 9"/>
          <p:cNvSpPr txBox="1"/>
          <p:nvPr/>
        </p:nvSpPr>
        <p:spPr>
          <a:xfrm>
            <a:off x="1279084" y="2824937"/>
            <a:ext cx="1492716"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Interfaz de Usuario</a:t>
            </a:r>
            <a:endParaRPr lang="es-ES" sz="1200" dirty="0">
              <a:solidFill>
                <a:schemeClr val="bg1">
                  <a:lumMod val="95000"/>
                </a:schemeClr>
              </a:solidFill>
            </a:endParaRPr>
          </a:p>
        </p:txBody>
      </p:sp>
      <p:sp>
        <p:nvSpPr>
          <p:cNvPr id="20" name="CuadroTexto 10"/>
          <p:cNvSpPr txBox="1"/>
          <p:nvPr/>
        </p:nvSpPr>
        <p:spPr>
          <a:xfrm>
            <a:off x="6516216" y="2896945"/>
            <a:ext cx="1441762"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Lógica de Negocio</a:t>
            </a:r>
            <a:endParaRPr lang="es-ES" sz="1200" dirty="0">
              <a:solidFill>
                <a:schemeClr val="bg1">
                  <a:lumMod val="95000"/>
                </a:schemeClr>
              </a:solidFill>
            </a:endParaRPr>
          </a:p>
        </p:txBody>
      </p:sp>
      <p:sp>
        <p:nvSpPr>
          <p:cNvPr id="21" name="CuadroTexto 20"/>
          <p:cNvSpPr txBox="1"/>
          <p:nvPr/>
        </p:nvSpPr>
        <p:spPr>
          <a:xfrm>
            <a:off x="6516216" y="2104857"/>
            <a:ext cx="1441762" cy="276999"/>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smtClean="0">
                <a:solidFill>
                  <a:schemeClr val="bg1">
                    <a:lumMod val="95000"/>
                  </a:schemeClr>
                </a:solidFill>
              </a:rPr>
              <a:t>Lógica de Negocio</a:t>
            </a:r>
            <a:endParaRPr lang="es-ES" sz="1200" dirty="0">
              <a:solidFill>
                <a:schemeClr val="bg1">
                  <a:lumMod val="95000"/>
                </a:schemeClr>
              </a:solidFill>
            </a:endParaRPr>
          </a:p>
        </p:txBody>
      </p:sp>
      <p:sp>
        <p:nvSpPr>
          <p:cNvPr id="22" name="CuadroTexto 11"/>
          <p:cNvSpPr txBox="1"/>
          <p:nvPr/>
        </p:nvSpPr>
        <p:spPr>
          <a:xfrm>
            <a:off x="4291502" y="2680921"/>
            <a:ext cx="1072586" cy="461665"/>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200" dirty="0" smtClean="0">
                <a:solidFill>
                  <a:schemeClr val="bg1">
                    <a:lumMod val="95000"/>
                  </a:schemeClr>
                </a:solidFill>
              </a:rPr>
              <a:t>Lógica de </a:t>
            </a:r>
          </a:p>
          <a:p>
            <a:pPr algn="ctr"/>
            <a:r>
              <a:rPr lang="es-ES" sz="1200" dirty="0" smtClean="0">
                <a:solidFill>
                  <a:schemeClr val="bg1">
                    <a:lumMod val="95000"/>
                  </a:schemeClr>
                </a:solidFill>
              </a:rPr>
              <a:t>Presentación</a:t>
            </a:r>
            <a:endParaRPr lang="es-ES" sz="1200" dirty="0">
              <a:solidFill>
                <a:schemeClr val="bg1">
                  <a:lumMod val="95000"/>
                </a:schemeClr>
              </a:solidFill>
            </a:endParaRPr>
          </a:p>
        </p:txBody>
      </p:sp>
    </p:spTree>
    <p:extLst>
      <p:ext uri="{BB962C8B-B14F-4D97-AF65-F5344CB8AC3E}">
        <p14:creationId xmlns:p14="http://schemas.microsoft.com/office/powerpoint/2010/main" val="393840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453" y="1374392"/>
            <a:ext cx="3912085" cy="2242602"/>
          </a:xfrm>
        </p:spPr>
        <p:txBody>
          <a:bodyPr/>
          <a:lstStyle/>
          <a:p>
            <a:r>
              <a:rPr lang="en-US" sz="6600" dirty="0" smtClean="0"/>
              <a:t>MVVM a </a:t>
            </a:r>
            <a:r>
              <a:rPr lang="en-US" sz="6600" dirty="0" err="1" smtClean="0"/>
              <a:t>escena</a:t>
            </a:r>
            <a:r>
              <a:rPr lang="en-US" sz="6600" dirty="0" smtClean="0"/>
              <a:t>!</a:t>
            </a:r>
            <a:endParaRPr lang="en-US" sz="6600" dirty="0"/>
          </a:p>
        </p:txBody>
      </p:sp>
    </p:spTree>
    <p:extLst>
      <p:ext uri="{BB962C8B-B14F-4D97-AF65-F5344CB8AC3E}">
        <p14:creationId xmlns:p14="http://schemas.microsoft.com/office/powerpoint/2010/main" val="41738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401955"/>
            <a:ext cx="8229600" cy="387798"/>
          </a:xfrm>
        </p:spPr>
        <p:txBody>
          <a:bodyPr/>
          <a:lstStyle/>
          <a:p>
            <a:r>
              <a:rPr lang="en-US" dirty="0" err="1" smtClean="0"/>
              <a:t>Convergencia</a:t>
            </a:r>
            <a:r>
              <a:rPr lang="en-US" dirty="0" smtClean="0"/>
              <a:t> en </a:t>
            </a:r>
            <a:r>
              <a:rPr lang="en-US" dirty="0" err="1" smtClean="0"/>
              <a:t>controles</a:t>
            </a:r>
            <a:endParaRPr lang="en-US" dirty="0"/>
          </a:p>
        </p:txBody>
      </p:sp>
      <p:sp>
        <p:nvSpPr>
          <p:cNvPr id="6" name="Text Placeholder 5"/>
          <p:cNvSpPr>
            <a:spLocks noGrp="1"/>
          </p:cNvSpPr>
          <p:nvPr>
            <p:ph type="body" sz="quarter" idx="10"/>
          </p:nvPr>
        </p:nvSpPr>
        <p:spPr>
          <a:xfrm>
            <a:off x="201930" y="892121"/>
            <a:ext cx="8740142" cy="543108"/>
          </a:xfrm>
        </p:spPr>
        <p:txBody>
          <a:bodyPr/>
          <a:lstStyle/>
          <a:p>
            <a:r>
              <a:rPr lang="en-US" dirty="0" smtClean="0"/>
              <a:t>¿</a:t>
            </a:r>
            <a:r>
              <a:rPr lang="en-US" dirty="0" err="1" smtClean="0"/>
              <a:t>Que</a:t>
            </a:r>
            <a:r>
              <a:rPr lang="en-US" dirty="0" smtClean="0"/>
              <a:t> </a:t>
            </a:r>
            <a:r>
              <a:rPr lang="en-US" dirty="0" err="1" smtClean="0"/>
              <a:t>significa</a:t>
            </a:r>
            <a:r>
              <a:rPr lang="en-US" dirty="0" smtClean="0"/>
              <a:t> </a:t>
            </a:r>
            <a:r>
              <a:rPr lang="en-US" dirty="0" err="1" smtClean="0"/>
              <a:t>realmente</a:t>
            </a:r>
            <a:r>
              <a:rPr lang="en-US" dirty="0" smtClean="0"/>
              <a:t>?</a:t>
            </a:r>
            <a:endParaRPr lang="en-US" dirty="0"/>
          </a:p>
        </p:txBody>
      </p:sp>
      <p:sp>
        <p:nvSpPr>
          <p:cNvPr id="4" name="Slide Number Placeholder 3"/>
          <p:cNvSpPr>
            <a:spLocks noGrp="1"/>
          </p:cNvSpPr>
          <p:nvPr>
            <p:ph type="sldNum" sz="quarter" idx="13"/>
          </p:nvPr>
        </p:nvSpPr>
        <p:spPr/>
        <p:txBody>
          <a:bodyPr/>
          <a:lstStyle/>
          <a:p>
            <a:fld id="{B6F15528-21DE-4FAA-801E-634DDDAF4B2B}" type="slidenum">
              <a:rPr lang="en-US" smtClean="0"/>
              <a:pPr/>
              <a:t>23</a:t>
            </a:fld>
            <a:endParaRPr lang="en-US" dirty="0"/>
          </a:p>
        </p:txBody>
      </p:sp>
      <p:sp>
        <p:nvSpPr>
          <p:cNvPr id="12" name="TextBox 11"/>
          <p:cNvSpPr txBox="1"/>
          <p:nvPr/>
        </p:nvSpPr>
        <p:spPr>
          <a:xfrm>
            <a:off x="2013823" y="1648963"/>
            <a:ext cx="3063339" cy="246221"/>
          </a:xfrm>
          <a:prstGeom prst="rect">
            <a:avLst/>
          </a:prstGeom>
          <a:noFill/>
        </p:spPr>
        <p:txBody>
          <a:bodyPr wrap="none" lIns="0" tIns="0" rIns="0" bIns="0" rtlCol="0">
            <a:spAutoFit/>
          </a:bodyPr>
          <a:lstStyle/>
          <a:p>
            <a:r>
              <a:rPr lang="en-US" sz="1600" dirty="0"/>
              <a:t>80% </a:t>
            </a:r>
            <a:r>
              <a:rPr lang="en-US" sz="1600" dirty="0" err="1" smtClean="0"/>
              <a:t>exactamente</a:t>
            </a:r>
            <a:r>
              <a:rPr lang="en-US" sz="1600" dirty="0" smtClean="0"/>
              <a:t> el </a:t>
            </a:r>
            <a:r>
              <a:rPr lang="en-US" sz="1600" dirty="0" err="1" smtClean="0"/>
              <a:t>mismo</a:t>
            </a:r>
            <a:r>
              <a:rPr lang="en-US" sz="1600" dirty="0" smtClean="0"/>
              <a:t> XAML</a:t>
            </a:r>
            <a:endParaRPr lang="en-US" sz="1600" dirty="0"/>
          </a:p>
        </p:txBody>
      </p:sp>
      <p:sp>
        <p:nvSpPr>
          <p:cNvPr id="13" name="TextBox 12"/>
          <p:cNvSpPr txBox="1"/>
          <p:nvPr/>
        </p:nvSpPr>
        <p:spPr>
          <a:xfrm>
            <a:off x="7184274" y="1666632"/>
            <a:ext cx="1106072" cy="246221"/>
          </a:xfrm>
          <a:prstGeom prst="rect">
            <a:avLst/>
          </a:prstGeom>
          <a:noFill/>
        </p:spPr>
        <p:txBody>
          <a:bodyPr wrap="none" lIns="0" tIns="0" rIns="0" bIns="0" rtlCol="0">
            <a:spAutoFit/>
          </a:bodyPr>
          <a:lstStyle/>
          <a:p>
            <a:r>
              <a:rPr lang="en-US" sz="1600" dirty="0"/>
              <a:t>20% custom</a:t>
            </a:r>
          </a:p>
        </p:txBody>
      </p:sp>
      <p:sp>
        <p:nvSpPr>
          <p:cNvPr id="14" name="Rectangle 13"/>
          <p:cNvSpPr/>
          <p:nvPr/>
        </p:nvSpPr>
        <p:spPr>
          <a:xfrm>
            <a:off x="457785" y="2419233"/>
            <a:ext cx="3315070" cy="2225953"/>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5" name="Rectangle 14"/>
          <p:cNvSpPr/>
          <p:nvPr/>
        </p:nvSpPr>
        <p:spPr>
          <a:xfrm>
            <a:off x="3936604" y="2419233"/>
            <a:ext cx="1952219" cy="2225953"/>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6" name="Rectangle 15"/>
          <p:cNvSpPr/>
          <p:nvPr/>
        </p:nvSpPr>
        <p:spPr>
          <a:xfrm>
            <a:off x="6052571" y="2419231"/>
            <a:ext cx="2633644" cy="2225954"/>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7" name="TextBox 16"/>
          <p:cNvSpPr txBox="1"/>
          <p:nvPr/>
        </p:nvSpPr>
        <p:spPr>
          <a:xfrm>
            <a:off x="568320" y="2466377"/>
            <a:ext cx="705321" cy="415498"/>
          </a:xfrm>
          <a:prstGeom prst="rect">
            <a:avLst/>
          </a:prstGeom>
          <a:noFill/>
        </p:spPr>
        <p:txBody>
          <a:bodyPr wrap="none" lIns="0" tIns="0" rIns="0" bIns="0" rtlCol="0">
            <a:spAutoFit/>
          </a:bodyPr>
          <a:lstStyle/>
          <a:p>
            <a:r>
              <a:rPr lang="en-US" sz="1350" dirty="0"/>
              <a:t>Common</a:t>
            </a:r>
          </a:p>
          <a:p>
            <a:endParaRPr lang="en-US" sz="1350" dirty="0"/>
          </a:p>
        </p:txBody>
      </p:sp>
      <p:sp>
        <p:nvSpPr>
          <p:cNvPr id="19" name="TextBox 18"/>
          <p:cNvSpPr txBox="1"/>
          <p:nvPr/>
        </p:nvSpPr>
        <p:spPr>
          <a:xfrm>
            <a:off x="6114832" y="2466378"/>
            <a:ext cx="727059" cy="415498"/>
          </a:xfrm>
          <a:prstGeom prst="rect">
            <a:avLst/>
          </a:prstGeom>
          <a:noFill/>
        </p:spPr>
        <p:txBody>
          <a:bodyPr wrap="none" lIns="0" tIns="0" rIns="0" bIns="0" rtlCol="0">
            <a:spAutoFit/>
          </a:bodyPr>
          <a:lstStyle/>
          <a:p>
            <a:r>
              <a:rPr lang="en-US" sz="1350" dirty="0"/>
              <a:t>Signature</a:t>
            </a:r>
          </a:p>
          <a:p>
            <a:endParaRPr lang="en-US" sz="1350" dirty="0"/>
          </a:p>
        </p:txBody>
      </p:sp>
      <p:cxnSp>
        <p:nvCxnSpPr>
          <p:cNvPr id="24" name="Straight Connector 23"/>
          <p:cNvCxnSpPr/>
          <p:nvPr/>
        </p:nvCxnSpPr>
        <p:spPr>
          <a:xfrm>
            <a:off x="457784" y="1972269"/>
            <a:ext cx="626343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784"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30315"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06381" y="1972269"/>
            <a:ext cx="186444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06381"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0822"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80126" y="2465862"/>
            <a:ext cx="793487" cy="2348335"/>
          </a:xfrm>
          <a:prstGeom prst="rect">
            <a:avLst/>
          </a:prstGeom>
          <a:noFill/>
        </p:spPr>
        <p:txBody>
          <a:bodyPr wrap="none" lIns="0" tIns="0" rIns="0" bIns="0" rtlCol="0">
            <a:spAutoFit/>
          </a:bodyPr>
          <a:lstStyle/>
          <a:p>
            <a:r>
              <a:rPr lang="en-US" sz="1350" dirty="0"/>
              <a:t>Optimized</a:t>
            </a:r>
          </a:p>
          <a:p>
            <a:pPr>
              <a:lnSpc>
                <a:spcPct val="120000"/>
              </a:lnSpc>
            </a:pPr>
            <a:endParaRPr lang="en-US" sz="882" dirty="0"/>
          </a:p>
          <a:p>
            <a:pPr>
              <a:lnSpc>
                <a:spcPct val="120000"/>
              </a:lnSpc>
            </a:pPr>
            <a:r>
              <a:rPr lang="en-US" sz="882" dirty="0" err="1"/>
              <a:t>DatePicker</a:t>
            </a:r>
            <a:endParaRPr lang="en-US" sz="882" dirty="0"/>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r>
              <a:rPr lang="en-US" sz="882" dirty="0" err="1"/>
              <a:t>TimePicker</a:t>
            </a:r>
            <a:endParaRPr lang="en-US" sz="882" dirty="0"/>
          </a:p>
          <a:p>
            <a:pPr>
              <a:lnSpc>
                <a:spcPct val="120000"/>
              </a:lnSpc>
            </a:pPr>
            <a:r>
              <a:rPr lang="en-US" sz="882" dirty="0" err="1"/>
              <a:t>CommandBar</a:t>
            </a:r>
            <a:endParaRPr lang="en-US" sz="882" dirty="0"/>
          </a:p>
          <a:p>
            <a:pPr>
              <a:lnSpc>
                <a:spcPct val="120000"/>
              </a:lnSpc>
            </a:pPr>
            <a:r>
              <a:rPr lang="en-US" sz="882" dirty="0" err="1"/>
              <a:t>AppBar</a:t>
            </a:r>
            <a:endParaRPr lang="en-US" sz="882" dirty="0"/>
          </a:p>
          <a:p>
            <a:pPr>
              <a:lnSpc>
                <a:spcPct val="120000"/>
              </a:lnSpc>
            </a:pPr>
            <a:endParaRPr lang="en-US" sz="882" dirty="0"/>
          </a:p>
        </p:txBody>
      </p:sp>
      <p:sp>
        <p:nvSpPr>
          <p:cNvPr id="21" name="TextBox 20"/>
          <p:cNvSpPr txBox="1"/>
          <p:nvPr/>
        </p:nvSpPr>
        <p:spPr>
          <a:xfrm>
            <a:off x="1542983" y="2466378"/>
            <a:ext cx="65" cy="623248"/>
          </a:xfrm>
          <a:prstGeom prst="rect">
            <a:avLst/>
          </a:prstGeom>
          <a:noFill/>
        </p:spPr>
        <p:txBody>
          <a:bodyPr wrap="none" lIns="0" tIns="0" rIns="0" bIns="0" rtlCol="0">
            <a:spAutoFit/>
          </a:bodyPr>
          <a:lstStyle/>
          <a:p>
            <a:endParaRPr lang="en-US" sz="1350" dirty="0"/>
          </a:p>
          <a:p>
            <a:endParaRPr lang="en-US" sz="1350" dirty="0"/>
          </a:p>
          <a:p>
            <a:endParaRPr lang="en-US" sz="1350" dirty="0"/>
          </a:p>
        </p:txBody>
      </p:sp>
      <p:sp>
        <p:nvSpPr>
          <p:cNvPr id="40" name="TextBox 39"/>
          <p:cNvSpPr txBox="1"/>
          <p:nvPr/>
        </p:nvSpPr>
        <p:spPr>
          <a:xfrm>
            <a:off x="515968" y="2687622"/>
            <a:ext cx="474496" cy="363818"/>
          </a:xfrm>
          <a:prstGeom prst="rect">
            <a:avLst/>
          </a:prstGeom>
          <a:noFill/>
        </p:spPr>
        <p:txBody>
          <a:bodyPr wrap="square" rtlCol="0">
            <a:spAutoFit/>
          </a:bodyPr>
          <a:lstStyle/>
          <a:p>
            <a:r>
              <a:rPr lang="en-US" sz="882" dirty="0"/>
              <a:t>Button</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70" y="3503524"/>
            <a:ext cx="731923" cy="213181"/>
          </a:xfrm>
          <a:prstGeom prst="rect">
            <a:avLst/>
          </a:prstGeom>
        </p:spPr>
      </p:pic>
      <p:sp>
        <p:nvSpPr>
          <p:cNvPr id="42" name="TextBox 41"/>
          <p:cNvSpPr txBox="1"/>
          <p:nvPr/>
        </p:nvSpPr>
        <p:spPr>
          <a:xfrm>
            <a:off x="515968" y="3298509"/>
            <a:ext cx="643164" cy="363818"/>
          </a:xfrm>
          <a:prstGeom prst="rect">
            <a:avLst/>
          </a:prstGeom>
          <a:noFill/>
        </p:spPr>
        <p:txBody>
          <a:bodyPr wrap="square" rtlCol="0">
            <a:spAutoFit/>
          </a:bodyPr>
          <a:lstStyle/>
          <a:p>
            <a:r>
              <a:rPr lang="en-US" sz="882" dirty="0" err="1"/>
              <a:t>CheckBox</a:t>
            </a:r>
            <a:endParaRPr lang="en-US" sz="882"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69" y="2866444"/>
            <a:ext cx="643054" cy="276662"/>
          </a:xfrm>
          <a:prstGeom prst="rect">
            <a:avLst/>
          </a:prstGeom>
        </p:spPr>
      </p:pic>
      <p:sp>
        <p:nvSpPr>
          <p:cNvPr id="44" name="TextBox 43"/>
          <p:cNvSpPr txBox="1"/>
          <p:nvPr/>
        </p:nvSpPr>
        <p:spPr>
          <a:xfrm>
            <a:off x="515969" y="3944709"/>
            <a:ext cx="887903" cy="228076"/>
          </a:xfrm>
          <a:prstGeom prst="rect">
            <a:avLst/>
          </a:prstGeom>
          <a:noFill/>
        </p:spPr>
        <p:txBody>
          <a:bodyPr wrap="square" rtlCol="0">
            <a:spAutoFit/>
          </a:bodyPr>
          <a:lstStyle/>
          <a:p>
            <a:r>
              <a:rPr lang="en-US" sz="882" dirty="0" err="1"/>
              <a:t>RadioButton</a:t>
            </a:r>
            <a:endParaRPr lang="en-US" sz="882"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69" y="4150150"/>
            <a:ext cx="643053" cy="193540"/>
          </a:xfrm>
          <a:prstGeom prst="rect">
            <a:avLst/>
          </a:prstGeom>
        </p:spPr>
      </p:pic>
      <p:sp>
        <p:nvSpPr>
          <p:cNvPr id="47" name="TextBox 46"/>
          <p:cNvSpPr txBox="1"/>
          <p:nvPr/>
        </p:nvSpPr>
        <p:spPr>
          <a:xfrm>
            <a:off x="1591775" y="3944709"/>
            <a:ext cx="853929" cy="228076"/>
          </a:xfrm>
          <a:prstGeom prst="rect">
            <a:avLst/>
          </a:prstGeom>
          <a:noFill/>
        </p:spPr>
        <p:txBody>
          <a:bodyPr wrap="square" rtlCol="0">
            <a:spAutoFit/>
          </a:bodyPr>
          <a:lstStyle/>
          <a:p>
            <a:r>
              <a:rPr lang="en-US" sz="882" dirty="0" err="1"/>
              <a:t>ProgressBar</a:t>
            </a:r>
            <a:endParaRPr lang="en-US" sz="882"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668" y="4148375"/>
            <a:ext cx="1607432" cy="276330"/>
          </a:xfrm>
          <a:prstGeom prst="rect">
            <a:avLst/>
          </a:prstGeom>
        </p:spPr>
      </p:pic>
      <p:sp>
        <p:nvSpPr>
          <p:cNvPr id="49" name="TextBox 48"/>
          <p:cNvSpPr txBox="1"/>
          <p:nvPr/>
        </p:nvSpPr>
        <p:spPr>
          <a:xfrm>
            <a:off x="1591776" y="3307005"/>
            <a:ext cx="762191" cy="228076"/>
          </a:xfrm>
          <a:prstGeom prst="rect">
            <a:avLst/>
          </a:prstGeom>
          <a:noFill/>
        </p:spPr>
        <p:txBody>
          <a:bodyPr wrap="square" rtlCol="0">
            <a:spAutoFit/>
          </a:bodyPr>
          <a:lstStyle/>
          <a:p>
            <a:r>
              <a:rPr lang="en-US" sz="882" dirty="0"/>
              <a:t>Slider</a:t>
            </a:r>
          </a:p>
        </p:txBody>
      </p:sp>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668" y="3502174"/>
            <a:ext cx="1607432" cy="276330"/>
          </a:xfrm>
          <a:prstGeom prst="rect">
            <a:avLst/>
          </a:prstGeom>
        </p:spPr>
      </p:pic>
      <p:sp>
        <p:nvSpPr>
          <p:cNvPr id="51" name="TextBox 50"/>
          <p:cNvSpPr txBox="1"/>
          <p:nvPr/>
        </p:nvSpPr>
        <p:spPr>
          <a:xfrm>
            <a:off x="1591775" y="2662778"/>
            <a:ext cx="979988" cy="228076"/>
          </a:xfrm>
          <a:prstGeom prst="rect">
            <a:avLst/>
          </a:prstGeom>
          <a:noFill/>
        </p:spPr>
        <p:txBody>
          <a:bodyPr wrap="square" rtlCol="0">
            <a:spAutoFit/>
          </a:bodyPr>
          <a:lstStyle/>
          <a:p>
            <a:r>
              <a:rPr lang="en-US" sz="882" dirty="0"/>
              <a:t>ToggleSwitch</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1042" y="2866444"/>
            <a:ext cx="1614057" cy="276662"/>
          </a:xfrm>
          <a:prstGeom prst="rect">
            <a:avLst/>
          </a:prstGeom>
        </p:spPr>
      </p:pic>
      <p:pic>
        <p:nvPicPr>
          <p:cNvPr id="53" name="Picture 52"/>
          <p:cNvPicPr/>
          <p:nvPr/>
        </p:nvPicPr>
        <p:blipFill>
          <a:blip r:embed="rId9">
            <a:extLst>
              <a:ext uri="{28A0092B-C50C-407E-A947-70E740481C1C}">
                <a14:useLocalDpi xmlns:a14="http://schemas.microsoft.com/office/drawing/2010/main" val="0"/>
              </a:ext>
            </a:extLst>
          </a:blip>
          <a:stretch>
            <a:fillRect/>
          </a:stretch>
        </p:blipFill>
        <p:spPr>
          <a:xfrm>
            <a:off x="4066905" y="3019962"/>
            <a:ext cx="932352" cy="1127237"/>
          </a:xfrm>
          <a:prstGeom prst="rect">
            <a:avLst/>
          </a:prstGeom>
        </p:spPr>
      </p:pic>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1517" y="3019962"/>
            <a:ext cx="680367" cy="1127237"/>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75261" y="2534304"/>
            <a:ext cx="1368301" cy="1996764"/>
          </a:xfrm>
          <a:prstGeom prst="rect">
            <a:avLst/>
          </a:prstGeom>
        </p:spPr>
      </p:pic>
      <p:sp>
        <p:nvSpPr>
          <p:cNvPr id="7" name="Rectangle 6"/>
          <p:cNvSpPr/>
          <p:nvPr/>
        </p:nvSpPr>
        <p:spPr>
          <a:xfrm>
            <a:off x="6079526" y="2777957"/>
            <a:ext cx="1068781" cy="743793"/>
          </a:xfrm>
          <a:prstGeom prst="rect">
            <a:avLst/>
          </a:prstGeom>
        </p:spPr>
        <p:txBody>
          <a:bodyPr wrap="square">
            <a:spAutoFit/>
          </a:bodyPr>
          <a:lstStyle/>
          <a:p>
            <a:pPr>
              <a:lnSpc>
                <a:spcPct val="120000"/>
              </a:lnSpc>
            </a:pPr>
            <a:r>
              <a:rPr lang="en-US" sz="882" dirty="0"/>
              <a:t>Hub</a:t>
            </a:r>
          </a:p>
          <a:p>
            <a:pPr>
              <a:lnSpc>
                <a:spcPct val="120000"/>
              </a:lnSpc>
            </a:pPr>
            <a:r>
              <a:rPr lang="en-US" sz="882" dirty="0"/>
              <a:t>Pivot</a:t>
            </a:r>
          </a:p>
          <a:p>
            <a:pPr>
              <a:lnSpc>
                <a:spcPct val="120000"/>
              </a:lnSpc>
            </a:pPr>
            <a:r>
              <a:rPr lang="en-US" sz="882" dirty="0" err="1"/>
              <a:t>ListView</a:t>
            </a:r>
            <a:endParaRPr lang="en-US" sz="882" dirty="0"/>
          </a:p>
          <a:p>
            <a:pPr>
              <a:lnSpc>
                <a:spcPct val="120000"/>
              </a:lnSpc>
            </a:pPr>
            <a:r>
              <a:rPr lang="en-US" sz="882" dirty="0" err="1"/>
              <a:t>GridView</a:t>
            </a:r>
            <a:endParaRPr lang="en-US" sz="882" dirty="0"/>
          </a:p>
        </p:txBody>
      </p:sp>
    </p:spTree>
    <p:extLst>
      <p:ext uri="{BB962C8B-B14F-4D97-AF65-F5344CB8AC3E}">
        <p14:creationId xmlns:p14="http://schemas.microsoft.com/office/powerpoint/2010/main" val="5040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9" grpId="0"/>
      <p:bldP spid="46" grpId="0"/>
      <p:bldP spid="21" grpId="0"/>
      <p:bldP spid="40" grpId="0"/>
      <p:bldP spid="42" grpId="0"/>
      <p:bldP spid="44" grpId="0"/>
      <p:bldP spid="47" grpId="0"/>
      <p:bldP spid="49" grpId="0"/>
      <p:bldP spid="51"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01955"/>
            <a:ext cx="8229600" cy="360548"/>
          </a:xfrm>
        </p:spPr>
        <p:txBody>
          <a:bodyPr/>
          <a:lstStyle/>
          <a:p>
            <a:r>
              <a:rPr lang="en-US" dirty="0" err="1" smtClean="0"/>
              <a:t>Controles</a:t>
            </a:r>
            <a:r>
              <a:rPr lang="en-US" dirty="0" smtClean="0"/>
              <a:t> </a:t>
            </a:r>
            <a:r>
              <a:rPr lang="en-US" dirty="0" err="1" smtClean="0"/>
              <a:t>adaptados</a:t>
            </a:r>
            <a:r>
              <a:rPr lang="en-US" dirty="0" smtClean="0"/>
              <a:t> a </a:t>
            </a:r>
            <a:r>
              <a:rPr lang="en-US" dirty="0" err="1" smtClean="0"/>
              <a:t>cada</a:t>
            </a:r>
            <a:r>
              <a:rPr lang="en-US" dirty="0" smtClean="0"/>
              <a:t> </a:t>
            </a:r>
            <a:r>
              <a:rPr lang="en-US" dirty="0" err="1" smtClean="0"/>
              <a:t>plataforma</a:t>
            </a:r>
            <a:endParaRPr lang="en-US" dirty="0"/>
          </a:p>
        </p:txBody>
      </p:sp>
      <p:sp>
        <p:nvSpPr>
          <p:cNvPr id="7" name="TextBox 6"/>
          <p:cNvSpPr txBox="1"/>
          <p:nvPr/>
        </p:nvSpPr>
        <p:spPr>
          <a:xfrm>
            <a:off x="908827" y="1256758"/>
            <a:ext cx="1957587" cy="300082"/>
          </a:xfrm>
          <a:prstGeom prst="rect">
            <a:avLst/>
          </a:prstGeom>
          <a:noFill/>
        </p:spPr>
        <p:txBody>
          <a:bodyPr wrap="none" rtlCol="0">
            <a:spAutoFit/>
          </a:bodyPr>
          <a:lstStyle/>
          <a:p>
            <a:r>
              <a:rPr lang="en-US" sz="1350" dirty="0" smtClean="0"/>
              <a:t>En Windows </a:t>
            </a:r>
            <a:r>
              <a:rPr lang="en-US" sz="1350" dirty="0"/>
              <a:t>Phone 8.1</a:t>
            </a:r>
          </a:p>
        </p:txBody>
      </p:sp>
      <p:sp>
        <p:nvSpPr>
          <p:cNvPr id="8" name="TextBox 7"/>
          <p:cNvSpPr txBox="1"/>
          <p:nvPr/>
        </p:nvSpPr>
        <p:spPr>
          <a:xfrm>
            <a:off x="5006806" y="1256758"/>
            <a:ext cx="1701107" cy="300082"/>
          </a:xfrm>
          <a:prstGeom prst="rect">
            <a:avLst/>
          </a:prstGeom>
          <a:noFill/>
        </p:spPr>
        <p:txBody>
          <a:bodyPr wrap="none" rtlCol="0">
            <a:spAutoFit/>
          </a:bodyPr>
          <a:lstStyle/>
          <a:p>
            <a:r>
              <a:rPr lang="en-US" sz="1350" dirty="0"/>
              <a:t>… </a:t>
            </a:r>
            <a:r>
              <a:rPr lang="en-US" sz="1350" dirty="0" smtClean="0"/>
              <a:t>y en Windows </a:t>
            </a:r>
            <a:r>
              <a:rPr lang="en-US" sz="1350" dirty="0"/>
              <a:t>8.1</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513" y="1678054"/>
            <a:ext cx="1149493" cy="2240677"/>
          </a:xfrm>
          <a:prstGeom prst="rect">
            <a:avLst/>
          </a:prstGeom>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222" y="1565807"/>
            <a:ext cx="3991226" cy="246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052" y="1827394"/>
            <a:ext cx="1026173" cy="170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80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453" y="1374392"/>
            <a:ext cx="6221333" cy="2242602"/>
          </a:xfrm>
        </p:spPr>
        <p:txBody>
          <a:bodyPr/>
          <a:lstStyle/>
          <a:p>
            <a:r>
              <a:rPr lang="en-US" sz="6600" dirty="0" err="1" smtClean="0"/>
              <a:t>Compartiendo</a:t>
            </a:r>
            <a:r>
              <a:rPr lang="en-US" sz="6600" dirty="0" smtClean="0"/>
              <a:t> XAML</a:t>
            </a:r>
            <a:endParaRPr lang="en-US" sz="6600" dirty="0"/>
          </a:p>
        </p:txBody>
      </p:sp>
    </p:spTree>
    <p:extLst>
      <p:ext uri="{BB962C8B-B14F-4D97-AF65-F5344CB8AC3E}">
        <p14:creationId xmlns:p14="http://schemas.microsoft.com/office/powerpoint/2010/main" val="389094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2800" y="1057506"/>
            <a:ext cx="5769864" cy="2969531"/>
          </a:xfrm>
        </p:spPr>
        <p:txBody>
          <a:bodyPr/>
          <a:lstStyle/>
          <a:p>
            <a:pPr marL="0" indent="0">
              <a:buNone/>
            </a:pPr>
            <a:r>
              <a:rPr lang="en-US" dirty="0" smtClean="0"/>
              <a:t>Para Apps </a:t>
            </a:r>
            <a:r>
              <a:rPr lang="en-US" dirty="0" err="1" smtClean="0"/>
              <a:t>Universales</a:t>
            </a:r>
            <a:endParaRPr lang="en-US" dirty="0" smtClean="0"/>
          </a:p>
          <a:p>
            <a:pPr marL="0" indent="0">
              <a:buNone/>
            </a:pPr>
            <a:r>
              <a:rPr lang="en-US" dirty="0" smtClean="0">
                <a:solidFill>
                  <a:schemeClr val="tx1">
                    <a:lumMod val="75000"/>
                  </a:schemeClr>
                </a:solidFill>
              </a:rPr>
              <a:t>	</a:t>
            </a:r>
            <a:r>
              <a:rPr lang="en-US" sz="2059" dirty="0" smtClean="0">
                <a:solidFill>
                  <a:schemeClr val="tx1">
                    <a:lumMod val="75000"/>
                  </a:schemeClr>
                </a:solidFill>
              </a:rPr>
              <a:t>Soporte a APIs </a:t>
            </a:r>
            <a:r>
              <a:rPr lang="en-US" sz="2059" dirty="0" err="1" smtClean="0">
                <a:solidFill>
                  <a:schemeClr val="tx1">
                    <a:lumMod val="75000"/>
                  </a:schemeClr>
                </a:solidFill>
              </a:rPr>
              <a:t>WinRT</a:t>
            </a:r>
            <a:endParaRPr lang="en-US" sz="2059" dirty="0">
              <a:solidFill>
                <a:schemeClr val="tx1">
                  <a:lumMod val="75000"/>
                </a:schemeClr>
              </a:solidFill>
            </a:endParaRPr>
          </a:p>
          <a:p>
            <a:pPr marL="0" indent="0">
              <a:buNone/>
            </a:pPr>
            <a:r>
              <a:rPr lang="en-US" sz="2059" dirty="0">
                <a:solidFill>
                  <a:schemeClr val="tx1">
                    <a:lumMod val="75000"/>
                  </a:schemeClr>
                </a:solidFill>
              </a:rPr>
              <a:t>	</a:t>
            </a:r>
          </a:p>
          <a:p>
            <a:pPr marL="0" indent="0">
              <a:buNone/>
            </a:pPr>
            <a:r>
              <a:rPr lang="en-US" dirty="0" smtClean="0"/>
              <a:t>Windows </a:t>
            </a:r>
            <a:r>
              <a:rPr lang="en-US" dirty="0"/>
              <a:t>Runtime Component</a:t>
            </a:r>
            <a:r>
              <a:rPr lang="en-US" sz="2059" dirty="0">
                <a:solidFill>
                  <a:schemeClr val="tx1">
                    <a:lumMod val="75000"/>
                  </a:schemeClr>
                </a:solidFill>
              </a:rPr>
              <a:t> </a:t>
            </a:r>
          </a:p>
          <a:p>
            <a:pPr marL="0" indent="0">
              <a:buNone/>
            </a:pPr>
            <a:r>
              <a:rPr lang="en-US" sz="2059" dirty="0">
                <a:solidFill>
                  <a:schemeClr val="tx1">
                    <a:lumMod val="75000"/>
                  </a:schemeClr>
                </a:solidFill>
              </a:rPr>
              <a:t>	</a:t>
            </a:r>
            <a:r>
              <a:rPr lang="en-US" sz="2059" dirty="0" err="1" smtClean="0">
                <a:solidFill>
                  <a:schemeClr val="tx1">
                    <a:lumMod val="75000"/>
                  </a:schemeClr>
                </a:solidFill>
              </a:rPr>
              <a:t>Librerías</a:t>
            </a:r>
            <a:r>
              <a:rPr lang="en-US" sz="2059" dirty="0" smtClean="0">
                <a:solidFill>
                  <a:schemeClr val="tx1">
                    <a:lumMod val="75000"/>
                  </a:schemeClr>
                </a:solidFill>
              </a:rPr>
              <a:t> para apps C</a:t>
            </a:r>
            <a:r>
              <a:rPr lang="en-US" sz="2059" dirty="0">
                <a:solidFill>
                  <a:schemeClr val="tx1">
                    <a:lumMod val="75000"/>
                  </a:schemeClr>
                </a:solidFill>
              </a:rPr>
              <a:t>++, </a:t>
            </a:r>
            <a:r>
              <a:rPr lang="en-US" sz="2059" dirty="0" err="1" smtClean="0">
                <a:solidFill>
                  <a:schemeClr val="tx1">
                    <a:lumMod val="75000"/>
                  </a:schemeClr>
                </a:solidFill>
              </a:rPr>
              <a:t>Javascript</a:t>
            </a:r>
            <a:endParaRPr lang="en-US" sz="2059" dirty="0">
              <a:solidFill>
                <a:schemeClr val="tx1">
                  <a:lumMod val="75000"/>
                </a:schemeClr>
              </a:solidFill>
            </a:endParaRPr>
          </a:p>
          <a:p>
            <a:pPr marL="0" indent="0">
              <a:buNone/>
            </a:pPr>
            <a:endParaRPr lang="en-US" dirty="0" smtClean="0"/>
          </a:p>
          <a:p>
            <a:pPr marL="0" indent="0">
              <a:buNone/>
            </a:pPr>
            <a:r>
              <a:rPr lang="en-US" dirty="0" smtClean="0"/>
              <a:t>Se </a:t>
            </a:r>
            <a:r>
              <a:rPr lang="en-US" dirty="0" err="1" smtClean="0"/>
              <a:t>mantiene</a:t>
            </a:r>
            <a:r>
              <a:rPr lang="en-US" dirty="0" smtClean="0"/>
              <a:t> la </a:t>
            </a:r>
            <a:r>
              <a:rPr lang="en-US" dirty="0" err="1" smtClean="0"/>
              <a:t>compatibilidad</a:t>
            </a:r>
            <a:r>
              <a:rPr lang="en-US" dirty="0" smtClean="0"/>
              <a:t> con WP8, .NET</a:t>
            </a:r>
            <a:endParaRPr lang="en-US" dirty="0">
              <a:solidFill>
                <a:schemeClr val="tx1">
                  <a:lumMod val="75000"/>
                </a:schemeClr>
              </a:solidFill>
            </a:endParaRPr>
          </a:p>
        </p:txBody>
      </p:sp>
      <p:sp>
        <p:nvSpPr>
          <p:cNvPr id="2" name="Title 1"/>
          <p:cNvSpPr>
            <a:spLocks noGrp="1"/>
          </p:cNvSpPr>
          <p:nvPr>
            <p:ph type="title"/>
          </p:nvPr>
        </p:nvSpPr>
        <p:spPr/>
        <p:txBody>
          <a:bodyPr/>
          <a:lstStyle/>
          <a:p>
            <a:r>
              <a:rPr lang="en-US" dirty="0" smtClean="0"/>
              <a:t>Portable Class Libraries</a:t>
            </a:r>
            <a:endParaRPr lang="en-US" sz="2941" dirty="0">
              <a:gradFill>
                <a:gsLst>
                  <a:gs pos="1250">
                    <a:schemeClr val="tx2"/>
                  </a:gs>
                  <a:gs pos="99000">
                    <a:schemeClr val="tx2"/>
                  </a:gs>
                </a:gsLst>
                <a:lin ang="5400000" scaled="0"/>
              </a:gradFill>
            </a:endParaRPr>
          </a:p>
        </p:txBody>
      </p:sp>
      <p:pic>
        <p:nvPicPr>
          <p:cNvPr id="4" name="Picture 3"/>
          <p:cNvPicPr>
            <a:picLocks noChangeAspect="1"/>
          </p:cNvPicPr>
          <p:nvPr/>
        </p:nvPicPr>
        <p:blipFill>
          <a:blip r:embed="rId3"/>
          <a:stretch>
            <a:fillRect/>
          </a:stretch>
        </p:blipFill>
        <p:spPr>
          <a:xfrm>
            <a:off x="6308823" y="1057506"/>
            <a:ext cx="2353275" cy="2146472"/>
          </a:xfrm>
          <a:prstGeom prst="rect">
            <a:avLst/>
          </a:prstGeom>
        </p:spPr>
      </p:pic>
      <p:pic>
        <p:nvPicPr>
          <p:cNvPr id="6" name="Picture 5"/>
          <p:cNvPicPr>
            <a:picLocks noChangeAspect="1"/>
          </p:cNvPicPr>
          <p:nvPr/>
        </p:nvPicPr>
        <p:blipFill>
          <a:blip r:embed="rId4"/>
          <a:stretch>
            <a:fillRect/>
          </a:stretch>
        </p:blipFill>
        <p:spPr>
          <a:xfrm>
            <a:off x="6325590" y="1083993"/>
            <a:ext cx="2336509" cy="2050750"/>
          </a:xfrm>
          <a:prstGeom prst="rect">
            <a:avLst/>
          </a:prstGeom>
        </p:spPr>
      </p:pic>
    </p:spTree>
    <p:extLst>
      <p:ext uri="{BB962C8B-B14F-4D97-AF65-F5344CB8AC3E}">
        <p14:creationId xmlns:p14="http://schemas.microsoft.com/office/powerpoint/2010/main" val="267718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err="1" smtClean="0">
                <a:latin typeface="+mn-lt"/>
              </a:rPr>
              <a:t>Acceso</a:t>
            </a:r>
            <a:r>
              <a:rPr lang="en-US" sz="3235" dirty="0" smtClean="0">
                <a:latin typeface="+mn-lt"/>
              </a:rPr>
              <a:t> a gran </a:t>
            </a:r>
            <a:r>
              <a:rPr lang="en-US" sz="3235" dirty="0" err="1" smtClean="0">
                <a:latin typeface="+mn-lt"/>
              </a:rPr>
              <a:t>cantidad</a:t>
            </a:r>
            <a:r>
              <a:rPr lang="en-US" sz="3235" dirty="0" smtClean="0">
                <a:latin typeface="+mn-lt"/>
              </a:rPr>
              <a:t> de </a:t>
            </a:r>
            <a:r>
              <a:rPr lang="en-US" sz="3235" dirty="0" err="1" smtClean="0">
                <a:latin typeface="+mn-lt"/>
              </a:rPr>
              <a:t>nuevas</a:t>
            </a:r>
            <a:r>
              <a:rPr lang="en-US" sz="3235" dirty="0" smtClean="0">
                <a:latin typeface="+mn-lt"/>
              </a:rPr>
              <a:t> APIs</a:t>
            </a:r>
            <a:endParaRPr lang="en-US" sz="3235" dirty="0">
              <a:latin typeface="+mn-lt"/>
            </a:endParaRPr>
          </a:p>
        </p:txBody>
      </p:sp>
      <p:sp>
        <p:nvSpPr>
          <p:cNvPr id="11" name="Text Placeholder 6"/>
          <p:cNvSpPr txBox="1">
            <a:spLocks/>
          </p:cNvSpPr>
          <p:nvPr/>
        </p:nvSpPr>
        <p:spPr>
          <a:xfrm>
            <a:off x="433953" y="1108128"/>
            <a:ext cx="7183463" cy="3099482"/>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sz="1400" b="1" dirty="0"/>
              <a:t>Nuevos</a:t>
            </a:r>
            <a:r>
              <a:rPr lang="es-ES" sz="1400" dirty="0"/>
              <a:t> </a:t>
            </a:r>
            <a:r>
              <a:rPr lang="es-ES" sz="1400" b="1" dirty="0"/>
              <a:t>controles</a:t>
            </a:r>
            <a:r>
              <a:rPr lang="es-ES" sz="1400" dirty="0"/>
              <a:t>: </a:t>
            </a:r>
            <a:r>
              <a:rPr lang="es-ES" sz="1400" dirty="0" err="1"/>
              <a:t>FlipView</a:t>
            </a:r>
            <a:r>
              <a:rPr lang="es-ES" sz="1400" dirty="0"/>
              <a:t>, </a:t>
            </a:r>
            <a:r>
              <a:rPr lang="es-ES" sz="1400" dirty="0" err="1"/>
              <a:t>GridView</a:t>
            </a:r>
            <a:r>
              <a:rPr lang="es-ES" sz="1400" dirty="0"/>
              <a:t>, </a:t>
            </a:r>
            <a:r>
              <a:rPr lang="es-ES" sz="1400" dirty="0" err="1"/>
              <a:t>ListView</a:t>
            </a:r>
            <a:r>
              <a:rPr lang="es-ES" sz="1400" dirty="0"/>
              <a:t>, </a:t>
            </a:r>
            <a:r>
              <a:rPr lang="es-ES" sz="1400" dirty="0" err="1"/>
              <a:t>SemanticZoom</a:t>
            </a:r>
            <a:r>
              <a:rPr lang="es-ES" sz="1400" dirty="0"/>
              <a:t>, </a:t>
            </a:r>
            <a:r>
              <a:rPr lang="es-ES" sz="1400" dirty="0" err="1"/>
              <a:t>Menu</a:t>
            </a:r>
            <a:r>
              <a:rPr lang="es-ES" sz="1400" dirty="0"/>
              <a:t> </a:t>
            </a:r>
            <a:r>
              <a:rPr lang="es-ES" sz="1400" dirty="0" err="1"/>
              <a:t>Flyouts</a:t>
            </a:r>
            <a:r>
              <a:rPr lang="es-ES" sz="1400" dirty="0"/>
              <a:t>, </a:t>
            </a:r>
            <a:r>
              <a:rPr lang="es-ES" sz="1400" dirty="0" err="1"/>
              <a:t>RichTextBox</a:t>
            </a:r>
            <a:r>
              <a:rPr lang="es-ES" sz="1400" dirty="0"/>
              <a:t>, </a:t>
            </a:r>
            <a:r>
              <a:rPr lang="es-ES" sz="1400" dirty="0" err="1"/>
              <a:t>Hub</a:t>
            </a:r>
            <a:r>
              <a:rPr lang="es-ES" sz="1400" dirty="0"/>
              <a:t>…</a:t>
            </a:r>
          </a:p>
          <a:p>
            <a:r>
              <a:rPr lang="es-ES" sz="1400" b="1" dirty="0"/>
              <a:t>Controles mejorados</a:t>
            </a:r>
            <a:r>
              <a:rPr lang="es-ES" sz="1400" dirty="0"/>
              <a:t>: </a:t>
            </a:r>
            <a:r>
              <a:rPr lang="es-ES" sz="1400" dirty="0" err="1"/>
              <a:t>WebView</a:t>
            </a:r>
            <a:r>
              <a:rPr lang="es-ES" sz="1400" dirty="0"/>
              <a:t> más versátil, </a:t>
            </a:r>
            <a:r>
              <a:rPr lang="es-ES" sz="1400" dirty="0" err="1"/>
              <a:t>CommandBar</a:t>
            </a:r>
            <a:r>
              <a:rPr lang="es-ES" sz="1400" dirty="0"/>
              <a:t> con soporte a enlace a datos, etc.</a:t>
            </a:r>
          </a:p>
          <a:p>
            <a:r>
              <a:rPr lang="es-ES" sz="1400" dirty="0"/>
              <a:t>Nuevas APIS de </a:t>
            </a:r>
            <a:r>
              <a:rPr lang="es-ES" sz="1400" b="1" dirty="0"/>
              <a:t>notificaciones</a:t>
            </a:r>
            <a:r>
              <a:rPr lang="es-ES" sz="1400" dirty="0"/>
              <a:t> y el </a:t>
            </a:r>
            <a:r>
              <a:rPr lang="es-ES" sz="1400" dirty="0" err="1"/>
              <a:t>Action</a:t>
            </a:r>
            <a:r>
              <a:rPr lang="es-ES" sz="1400" dirty="0"/>
              <a:t> Center.</a:t>
            </a:r>
          </a:p>
          <a:p>
            <a:r>
              <a:rPr lang="es-ES" sz="1400" dirty="0"/>
              <a:t>Nuevos </a:t>
            </a:r>
            <a:r>
              <a:rPr lang="es-ES" sz="1400" b="1" dirty="0"/>
              <a:t>Tiles</a:t>
            </a:r>
            <a:r>
              <a:rPr lang="es-ES" sz="1400" dirty="0"/>
              <a:t>.</a:t>
            </a:r>
          </a:p>
          <a:p>
            <a:r>
              <a:rPr lang="es-ES" sz="1400" dirty="0"/>
              <a:t>Nuevas </a:t>
            </a:r>
            <a:r>
              <a:rPr lang="es-ES" sz="1400" dirty="0" err="1"/>
              <a:t>APIs</a:t>
            </a:r>
            <a:r>
              <a:rPr lang="es-ES" sz="1400" dirty="0"/>
              <a:t> </a:t>
            </a:r>
            <a:r>
              <a:rPr lang="es-ES" sz="1400" b="1" dirty="0" err="1"/>
              <a:t>Geofencing</a:t>
            </a:r>
            <a:r>
              <a:rPr lang="es-ES" sz="1400" dirty="0"/>
              <a:t>, permiten la ejecución de código en segundo plano según el posicionamiento.</a:t>
            </a:r>
          </a:p>
          <a:p>
            <a:r>
              <a:rPr lang="es-ES" sz="1400" dirty="0"/>
              <a:t>Mejoras en </a:t>
            </a:r>
            <a:r>
              <a:rPr lang="es-ES" sz="1400" b="1" dirty="0"/>
              <a:t>NFC</a:t>
            </a:r>
            <a:r>
              <a:rPr lang="es-ES" sz="1400" dirty="0"/>
              <a:t>, lectura de TAGS en solo lectura, sin formato, etc.</a:t>
            </a:r>
          </a:p>
          <a:p>
            <a:r>
              <a:rPr lang="es-ES" sz="1400" dirty="0" err="1"/>
              <a:t>APIs</a:t>
            </a:r>
            <a:r>
              <a:rPr lang="es-ES" sz="1400" dirty="0"/>
              <a:t> </a:t>
            </a:r>
            <a:r>
              <a:rPr lang="es-ES" sz="1400" b="1" dirty="0"/>
              <a:t>criptográficas</a:t>
            </a:r>
            <a:r>
              <a:rPr lang="es-ES" sz="1400" dirty="0"/>
              <a:t> que permiten trabajar con </a:t>
            </a:r>
            <a:r>
              <a:rPr lang="es-ES" sz="1400" dirty="0" err="1"/>
              <a:t>PKIs</a:t>
            </a:r>
            <a:r>
              <a:rPr lang="es-ES" sz="1400" dirty="0"/>
              <a:t>, etc.</a:t>
            </a:r>
          </a:p>
          <a:p>
            <a:r>
              <a:rPr lang="es-ES" sz="1400" dirty="0"/>
              <a:t>Nuevas </a:t>
            </a:r>
            <a:r>
              <a:rPr lang="es-ES" sz="1400" dirty="0" err="1"/>
              <a:t>APIs</a:t>
            </a:r>
            <a:r>
              <a:rPr lang="es-ES" sz="1400" dirty="0"/>
              <a:t> para la </a:t>
            </a:r>
            <a:r>
              <a:rPr lang="es-ES" sz="1400" b="1" dirty="0"/>
              <a:t>edición</a:t>
            </a:r>
            <a:r>
              <a:rPr lang="es-ES" sz="1400" dirty="0"/>
              <a:t> directa de </a:t>
            </a:r>
            <a:r>
              <a:rPr lang="es-ES" sz="1400" b="1" dirty="0"/>
              <a:t>video</a:t>
            </a:r>
            <a:r>
              <a:rPr lang="es-ES" sz="1400" dirty="0"/>
              <a:t>.</a:t>
            </a:r>
          </a:p>
          <a:p>
            <a:r>
              <a:rPr lang="es-ES" sz="1400" b="1" dirty="0" err="1"/>
              <a:t>Roaming</a:t>
            </a:r>
            <a:r>
              <a:rPr lang="es-ES" sz="1400" dirty="0"/>
              <a:t> de </a:t>
            </a:r>
            <a:r>
              <a:rPr lang="es-ES" sz="1400" dirty="0" err="1"/>
              <a:t>settings</a:t>
            </a:r>
            <a:r>
              <a:rPr lang="es-ES" sz="1400" dirty="0"/>
              <a:t>.</a:t>
            </a:r>
          </a:p>
          <a:p>
            <a:endParaRPr lang="en-US" sz="1400" dirty="0"/>
          </a:p>
        </p:txBody>
      </p:sp>
    </p:spTree>
    <p:extLst>
      <p:ext uri="{BB962C8B-B14F-4D97-AF65-F5344CB8AC3E}">
        <p14:creationId xmlns:p14="http://schemas.microsoft.com/office/powerpoint/2010/main" val="204572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198519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err="1" smtClean="0">
                <a:solidFill>
                  <a:schemeClr val="tx1">
                    <a:lumMod val="50000"/>
                  </a:schemeClr>
                </a:solidFill>
                <a:latin typeface="Segoe WP SemiLight"/>
                <a:cs typeface="Segoe WP SemiLight"/>
              </a:rPr>
              <a:t>Introducción</a:t>
            </a:r>
            <a:r>
              <a:rPr lang="en-US" dirty="0" smtClean="0">
                <a:solidFill>
                  <a:schemeClr val="tx1">
                    <a:lumMod val="50000"/>
                  </a:schemeClr>
                </a:solidFill>
                <a:latin typeface="Segoe WP SemiLight"/>
                <a:cs typeface="Segoe WP SemiLight"/>
              </a:rPr>
              <a:t> a </a:t>
            </a:r>
            <a:r>
              <a:rPr lang="en-US" dirty="0" err="1" smtClean="0">
                <a:solidFill>
                  <a:schemeClr val="tx1">
                    <a:lumMod val="50000"/>
                  </a:schemeClr>
                </a:solidFill>
                <a:latin typeface="Segoe WP SemiLight"/>
                <a:cs typeface="Segoe WP SemiLight"/>
              </a:rPr>
              <a:t>las</a:t>
            </a:r>
            <a:r>
              <a:rPr lang="en-US" dirty="0" smtClean="0">
                <a:solidFill>
                  <a:schemeClr val="tx1">
                    <a:lumMod val="50000"/>
                  </a:schemeClr>
                </a:solidFill>
                <a:latin typeface="Segoe WP SemiLight"/>
                <a:cs typeface="Segoe WP SemiLight"/>
              </a:rPr>
              <a:t> </a:t>
            </a:r>
            <a:r>
              <a:rPr lang="en-US" dirty="0" err="1" smtClean="0">
                <a:solidFill>
                  <a:schemeClr val="tx1">
                    <a:lumMod val="50000"/>
                  </a:schemeClr>
                </a:solidFill>
                <a:latin typeface="Segoe WP SemiLight"/>
                <a:cs typeface="Segoe WP SemiLight"/>
              </a:rPr>
              <a:t>Aplicaciones</a:t>
            </a:r>
            <a:r>
              <a:rPr lang="en-US" dirty="0" smtClean="0">
                <a:solidFill>
                  <a:schemeClr val="tx1">
                    <a:lumMod val="50000"/>
                  </a:schemeClr>
                </a:solidFill>
                <a:latin typeface="Segoe WP SemiLight"/>
                <a:cs typeface="Segoe WP SemiLight"/>
              </a:rPr>
              <a:t> </a:t>
            </a:r>
            <a:r>
              <a:rPr lang="en-US" dirty="0" err="1" smtClean="0">
                <a:solidFill>
                  <a:schemeClr val="tx1">
                    <a:lumMod val="50000"/>
                  </a:schemeClr>
                </a:solidFill>
                <a:latin typeface="Segoe WP SemiLight"/>
                <a:cs typeface="Segoe WP SemiLight"/>
              </a:rPr>
              <a:t>Universales</a:t>
            </a:r>
            <a:endParaRPr lang="ru-RU" dirty="0">
              <a:solidFill>
                <a:schemeClr val="tx1">
                  <a:lumMod val="50000"/>
                </a:schemeClr>
              </a:solidFill>
            </a:endParaRPr>
          </a:p>
        </p:txBody>
      </p:sp>
      <p:sp>
        <p:nvSpPr>
          <p:cNvPr id="2" name="Marcador de posición de imagen 1"/>
          <p:cNvSpPr>
            <a:spLocks noGrp="1"/>
          </p:cNvSpPr>
          <p:nvPr>
            <p:ph type="pic" sz="quarter" idx="11"/>
          </p:nvPr>
        </p:nvSpPr>
        <p:spPr/>
      </p:sp>
      <p:sp>
        <p:nvSpPr>
          <p:cNvPr id="4"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latin typeface="Segoe UI Light" panose="020B0502040204020203" pitchFamily="34" charset="0"/>
                <a:cs typeface="Segoe UI Light" panose="020B0502040204020203" pitchFamily="34" charset="0"/>
              </a:rPr>
              <a:t>Gracias </a:t>
            </a:r>
            <a:r>
              <a:rPr lang="en-US" dirty="0" err="1" smtClean="0">
                <a:solidFill>
                  <a:schemeClr val="tx2"/>
                </a:solidFill>
                <a:latin typeface="Segoe UI Light" panose="020B0502040204020203" pitchFamily="34" charset="0"/>
                <a:cs typeface="Segoe UI Light" panose="020B0502040204020203" pitchFamily="34" charset="0"/>
              </a:rPr>
              <a:t>por</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vuestro</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tiempo</a:t>
            </a:r>
            <a:r>
              <a:rPr lang="en-US" dirty="0" smtClean="0">
                <a:solidFill>
                  <a:schemeClr val="tx2"/>
                </a:solidFill>
                <a:latin typeface="Segoe UI Light" panose="020B0502040204020203" pitchFamily="34" charset="0"/>
                <a:cs typeface="Segoe UI Light" panose="020B0502040204020203" pitchFamily="34" charset="0"/>
              </a:rPr>
              <a:t>!</a:t>
            </a:r>
            <a:endParaRPr lang="ru-RU" dirty="0">
              <a:solidFill>
                <a:schemeClr val="tx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24903439"/>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smtClean="0">
                <a:latin typeface="+mn-lt"/>
              </a:rPr>
              <a:t>Agenda</a:t>
            </a:r>
            <a:endParaRPr lang="en-US" sz="3235" dirty="0">
              <a:latin typeface="+mn-lt"/>
            </a:endParaRPr>
          </a:p>
        </p:txBody>
      </p:sp>
      <p:sp>
        <p:nvSpPr>
          <p:cNvPr id="6" name="Text Placeholder 4"/>
          <p:cNvSpPr>
            <a:spLocks noGrp="1"/>
          </p:cNvSpPr>
          <p:nvPr/>
        </p:nvSpPr>
        <p:spPr>
          <a:xfrm>
            <a:off x="457784" y="1256357"/>
            <a:ext cx="8542032" cy="2935585"/>
          </a:xfrm>
          <a:prstGeom prst="rect">
            <a:avLst/>
          </a:prstGeom>
        </p:spPr>
        <p:txBody>
          <a:bodyPr vert="horz" lIns="91440" tIns="0" rIns="91440" bIns="45720" rtlCol="0">
            <a:normAutofit lnSpcReduction="10000"/>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solidFill>
                  <a:schemeClr val="tx1">
                    <a:lumMod val="50000"/>
                  </a:schemeClr>
                </a:solidFill>
              </a:rPr>
              <a:t>Introducción</a:t>
            </a:r>
            <a:r>
              <a:rPr lang="en-US" dirty="0" smtClean="0">
                <a:solidFill>
                  <a:schemeClr val="tx1">
                    <a:lumMod val="50000"/>
                  </a:schemeClr>
                </a:solidFill>
              </a:rPr>
              <a:t> a </a:t>
            </a:r>
            <a:r>
              <a:rPr lang="en-US" dirty="0" err="1" smtClean="0">
                <a:solidFill>
                  <a:schemeClr val="tx1">
                    <a:lumMod val="50000"/>
                  </a:schemeClr>
                </a:solidFill>
              </a:rPr>
              <a:t>las</a:t>
            </a:r>
            <a:r>
              <a:rPr lang="en-US" dirty="0" smtClean="0">
                <a:solidFill>
                  <a:schemeClr val="tx1">
                    <a:lumMod val="50000"/>
                  </a:schemeClr>
                </a:solidFill>
              </a:rPr>
              <a:t> </a:t>
            </a:r>
            <a:r>
              <a:rPr lang="en-US" dirty="0" err="1" smtClean="0">
                <a:solidFill>
                  <a:schemeClr val="tx1">
                    <a:lumMod val="50000"/>
                  </a:schemeClr>
                </a:solidFill>
              </a:rPr>
              <a:t>Aplicaciones</a:t>
            </a:r>
            <a:r>
              <a:rPr lang="en-US" dirty="0" smtClean="0">
                <a:solidFill>
                  <a:schemeClr val="tx1">
                    <a:lumMod val="50000"/>
                  </a:schemeClr>
                </a:solidFill>
              </a:rPr>
              <a:t> </a:t>
            </a:r>
            <a:r>
              <a:rPr lang="en-US" dirty="0" err="1" smtClean="0">
                <a:solidFill>
                  <a:schemeClr val="tx1">
                    <a:lumMod val="50000"/>
                  </a:schemeClr>
                </a:solidFill>
              </a:rPr>
              <a:t>Universales</a:t>
            </a:r>
            <a:endParaRPr lang="en-US" dirty="0" smtClean="0">
              <a:solidFill>
                <a:schemeClr val="tx1">
                  <a:lumMod val="50000"/>
                </a:schemeClr>
              </a:solidFill>
            </a:endParaRPr>
          </a:p>
          <a:p>
            <a:pPr lvl="1"/>
            <a:r>
              <a:rPr lang="en-US" dirty="0" smtClean="0">
                <a:solidFill>
                  <a:schemeClr val="tx1">
                    <a:lumMod val="50000"/>
                  </a:schemeClr>
                </a:solidFill>
              </a:rPr>
              <a:t>	</a:t>
            </a:r>
            <a:r>
              <a:rPr lang="en-US" dirty="0" err="1" smtClean="0">
                <a:solidFill>
                  <a:schemeClr val="tx1">
                    <a:lumMod val="50000"/>
                  </a:schemeClr>
                </a:solidFill>
              </a:rPr>
              <a:t>Convergencia</a:t>
            </a:r>
            <a:endParaRPr lang="en-US" dirty="0" smtClean="0">
              <a:solidFill>
                <a:schemeClr val="tx1">
                  <a:lumMod val="50000"/>
                </a:schemeClr>
              </a:solidFill>
            </a:endParaRPr>
          </a:p>
          <a:p>
            <a:pPr lvl="1"/>
            <a:r>
              <a:rPr lang="en-US" dirty="0">
                <a:solidFill>
                  <a:schemeClr val="tx1">
                    <a:lumMod val="50000"/>
                  </a:schemeClr>
                </a:solidFill>
              </a:rPr>
              <a:t>	</a:t>
            </a:r>
            <a:r>
              <a:rPr lang="en-US" dirty="0" err="1" smtClean="0">
                <a:solidFill>
                  <a:schemeClr val="tx1">
                    <a:lumMod val="50000"/>
                  </a:schemeClr>
                </a:solidFill>
              </a:rPr>
              <a:t>Convertir</a:t>
            </a:r>
            <a:r>
              <a:rPr lang="en-US" dirty="0" smtClean="0">
                <a:solidFill>
                  <a:schemeClr val="tx1">
                    <a:lumMod val="50000"/>
                  </a:schemeClr>
                </a:solidFill>
              </a:rPr>
              <a:t> un Proyecto a Universal</a:t>
            </a:r>
            <a:endParaRPr lang="en-US" dirty="0">
              <a:solidFill>
                <a:schemeClr val="tx1">
                  <a:lumMod val="50000"/>
                </a:schemeClr>
              </a:solidFill>
            </a:endParaRPr>
          </a:p>
          <a:p>
            <a:pPr lvl="1"/>
            <a:r>
              <a:rPr lang="en-US" sz="3600" dirty="0" err="1" smtClean="0">
                <a:solidFill>
                  <a:schemeClr val="tx1">
                    <a:lumMod val="50000"/>
                  </a:schemeClr>
                </a:solidFill>
              </a:rPr>
              <a:t>Estrategias</a:t>
            </a:r>
            <a:r>
              <a:rPr lang="en-US" sz="3600" dirty="0" smtClean="0">
                <a:solidFill>
                  <a:schemeClr val="tx1">
                    <a:lumMod val="50000"/>
                  </a:schemeClr>
                </a:solidFill>
              </a:rPr>
              <a:t> para </a:t>
            </a:r>
            <a:r>
              <a:rPr lang="en-US" sz="3600" dirty="0" err="1" smtClean="0">
                <a:solidFill>
                  <a:schemeClr val="tx1">
                    <a:lumMod val="50000"/>
                  </a:schemeClr>
                </a:solidFill>
              </a:rPr>
              <a:t>compartir</a:t>
            </a:r>
            <a:r>
              <a:rPr lang="en-US" sz="3600" dirty="0" smtClean="0">
                <a:solidFill>
                  <a:schemeClr val="tx1">
                    <a:lumMod val="50000"/>
                  </a:schemeClr>
                </a:solidFill>
              </a:rPr>
              <a:t> </a:t>
            </a:r>
            <a:r>
              <a:rPr lang="en-US" sz="3600" dirty="0" err="1" smtClean="0">
                <a:solidFill>
                  <a:schemeClr val="tx1">
                    <a:lumMod val="50000"/>
                  </a:schemeClr>
                </a:solidFill>
              </a:rPr>
              <a:t>código</a:t>
            </a:r>
            <a:endParaRPr lang="en-US" sz="3600" dirty="0" smtClean="0">
              <a:solidFill>
                <a:schemeClr val="tx1">
                  <a:lumMod val="50000"/>
                </a:schemeClr>
              </a:solidFill>
            </a:endParaRPr>
          </a:p>
          <a:p>
            <a:pPr lvl="1"/>
            <a:r>
              <a:rPr lang="en-US" sz="3600" dirty="0">
                <a:solidFill>
                  <a:schemeClr val="tx1">
                    <a:lumMod val="50000"/>
                  </a:schemeClr>
                </a:solidFill>
              </a:rPr>
              <a:t>	</a:t>
            </a:r>
            <a:r>
              <a:rPr lang="en-US" dirty="0" smtClean="0">
                <a:solidFill>
                  <a:schemeClr val="tx1">
                    <a:lumMod val="50000"/>
                  </a:schemeClr>
                </a:solidFill>
              </a:rPr>
              <a:t>MVVM</a:t>
            </a:r>
            <a:endParaRPr lang="en-US" sz="3600" dirty="0" smtClean="0">
              <a:solidFill>
                <a:schemeClr val="tx1">
                  <a:lumMod val="50000"/>
                </a:schemeClr>
              </a:solidFill>
            </a:endParaRPr>
          </a:p>
          <a:p>
            <a:pPr lvl="1"/>
            <a:r>
              <a:rPr lang="en-US" sz="3600" dirty="0" err="1" smtClean="0">
                <a:solidFill>
                  <a:schemeClr val="tx1">
                    <a:lumMod val="50000"/>
                  </a:schemeClr>
                </a:solidFill>
              </a:rPr>
              <a:t>Compartiendo</a:t>
            </a:r>
            <a:r>
              <a:rPr lang="en-US" sz="3600" dirty="0" smtClean="0">
                <a:solidFill>
                  <a:schemeClr val="tx1">
                    <a:lumMod val="50000"/>
                  </a:schemeClr>
                </a:solidFill>
              </a:rPr>
              <a:t> XAML</a:t>
            </a:r>
            <a:endParaRPr lang="en-US" sz="3600" dirty="0">
              <a:solidFill>
                <a:schemeClr val="tx1">
                  <a:lumMod val="50000"/>
                </a:schemeClr>
              </a:solidFill>
            </a:endParaRPr>
          </a:p>
        </p:txBody>
      </p:sp>
    </p:spTree>
    <p:extLst>
      <p:ext uri="{BB962C8B-B14F-4D97-AF65-F5344CB8AC3E}">
        <p14:creationId xmlns:p14="http://schemas.microsoft.com/office/powerpoint/2010/main" val="3823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485967"/>
          </a:xfrm>
        </p:spPr>
        <p:txBody>
          <a:bodyPr/>
          <a:lstStyle/>
          <a:p>
            <a:r>
              <a:rPr lang="en-US" sz="3235" dirty="0" err="1" smtClean="0">
                <a:latin typeface="+mn-lt"/>
              </a:rPr>
              <a:t>Aplicación</a:t>
            </a:r>
            <a:r>
              <a:rPr lang="en-US" sz="3235" dirty="0" smtClean="0">
                <a:latin typeface="+mn-lt"/>
              </a:rPr>
              <a:t> Windows </a:t>
            </a:r>
            <a:r>
              <a:rPr lang="en-US" sz="3235" dirty="0" err="1" smtClean="0">
                <a:latin typeface="+mn-lt"/>
              </a:rPr>
              <a:t>Multiplataforma</a:t>
            </a:r>
            <a:endParaRPr lang="en-US" sz="3235" dirty="0">
              <a:latin typeface="+mn-lt"/>
            </a:endParaRPr>
          </a:p>
        </p:txBody>
      </p:sp>
      <p:sp>
        <p:nvSpPr>
          <p:cNvPr id="4" name="Text Placeholder 4"/>
          <p:cNvSpPr>
            <a:spLocks noGrp="1"/>
          </p:cNvSpPr>
          <p:nvPr/>
        </p:nvSpPr>
        <p:spPr>
          <a:xfrm>
            <a:off x="3275856" y="1103957"/>
            <a:ext cx="5571560" cy="2935585"/>
          </a:xfrm>
          <a:prstGeom prst="rect">
            <a:avLst/>
          </a:prstGeom>
        </p:spPr>
        <p:txBody>
          <a:bodyPr vert="horz" lIns="91440" tIns="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smtClean="0">
                <a:solidFill>
                  <a:schemeClr val="bg2">
                    <a:lumMod val="25000"/>
                  </a:schemeClr>
                </a:solidFill>
              </a:rPr>
              <a:t>Doble</a:t>
            </a:r>
            <a:r>
              <a:rPr lang="en-US" b="1" dirty="0" smtClean="0">
                <a:solidFill>
                  <a:schemeClr val="bg2">
                    <a:lumMod val="25000"/>
                  </a:schemeClr>
                </a:solidFill>
              </a:rPr>
              <a:t> </a:t>
            </a:r>
            <a:r>
              <a:rPr lang="en-US" b="1" dirty="0" err="1" smtClean="0">
                <a:solidFill>
                  <a:schemeClr val="bg2">
                    <a:lumMod val="25000"/>
                  </a:schemeClr>
                </a:solidFill>
              </a:rPr>
              <a:t>trabajo</a:t>
            </a:r>
            <a:r>
              <a:rPr lang="en-US" b="1" dirty="0" smtClean="0">
                <a:solidFill>
                  <a:schemeClr val="bg2">
                    <a:lumMod val="25000"/>
                  </a:schemeClr>
                </a:solidFill>
              </a:rPr>
              <a:t>!</a:t>
            </a:r>
            <a:r>
              <a:rPr lang="en-US" dirty="0" smtClean="0">
                <a:solidFill>
                  <a:schemeClr val="bg2">
                    <a:lumMod val="25000"/>
                  </a:schemeClr>
                </a:solidFill>
              </a:rPr>
              <a:t>. </a:t>
            </a:r>
            <a:r>
              <a:rPr lang="en-US" dirty="0" err="1" smtClean="0">
                <a:solidFill>
                  <a:schemeClr val="bg2">
                    <a:lumMod val="25000"/>
                  </a:schemeClr>
                </a:solidFill>
              </a:rPr>
              <a:t>Ahora</a:t>
            </a:r>
            <a:r>
              <a:rPr lang="en-US" dirty="0" smtClean="0">
                <a:solidFill>
                  <a:schemeClr val="bg2">
                    <a:lumMod val="25000"/>
                  </a:schemeClr>
                </a:solidFill>
              </a:rPr>
              <a:t> </a:t>
            </a:r>
            <a:r>
              <a:rPr lang="en-US" dirty="0" err="1" smtClean="0">
                <a:solidFill>
                  <a:schemeClr val="bg2">
                    <a:lumMod val="25000"/>
                  </a:schemeClr>
                </a:solidFill>
              </a:rPr>
              <a:t>cada</a:t>
            </a:r>
            <a:r>
              <a:rPr lang="en-US" dirty="0" smtClean="0">
                <a:solidFill>
                  <a:schemeClr val="bg2">
                    <a:lumMod val="25000"/>
                  </a:schemeClr>
                </a:solidFill>
              </a:rPr>
              <a:t> </a:t>
            </a:r>
            <a:r>
              <a:rPr lang="en-US" dirty="0" err="1" smtClean="0">
                <a:solidFill>
                  <a:schemeClr val="bg2">
                    <a:lumMod val="25000"/>
                  </a:schemeClr>
                </a:solidFill>
              </a:rPr>
              <a:t>cambio</a:t>
            </a:r>
            <a:r>
              <a:rPr lang="en-US" dirty="0" smtClean="0">
                <a:solidFill>
                  <a:schemeClr val="bg2">
                    <a:lumMod val="25000"/>
                  </a:schemeClr>
                </a:solidFill>
              </a:rPr>
              <a:t> </a:t>
            </a:r>
            <a:r>
              <a:rPr lang="en-US" dirty="0" err="1" smtClean="0">
                <a:solidFill>
                  <a:schemeClr val="bg2">
                    <a:lumMod val="25000"/>
                  </a:schemeClr>
                </a:solidFill>
              </a:rPr>
              <a:t>tenemos</a:t>
            </a:r>
            <a:r>
              <a:rPr lang="en-US" dirty="0" smtClean="0">
                <a:solidFill>
                  <a:schemeClr val="bg2">
                    <a:lumMod val="25000"/>
                  </a:schemeClr>
                </a:solidFill>
              </a:rPr>
              <a:t> </a:t>
            </a:r>
            <a:r>
              <a:rPr lang="en-US" dirty="0" err="1" smtClean="0">
                <a:solidFill>
                  <a:schemeClr val="bg2">
                    <a:lumMod val="25000"/>
                  </a:schemeClr>
                </a:solidFill>
              </a:rPr>
              <a:t>que</a:t>
            </a:r>
            <a:r>
              <a:rPr lang="en-US" dirty="0" smtClean="0">
                <a:solidFill>
                  <a:schemeClr val="bg2">
                    <a:lumMod val="25000"/>
                  </a:schemeClr>
                </a:solidFill>
              </a:rPr>
              <a:t> </a:t>
            </a:r>
            <a:r>
              <a:rPr lang="en-US" dirty="0" err="1" smtClean="0">
                <a:solidFill>
                  <a:schemeClr val="bg2">
                    <a:lumMod val="25000"/>
                  </a:schemeClr>
                </a:solidFill>
              </a:rPr>
              <a:t>tenerlo</a:t>
            </a:r>
            <a:r>
              <a:rPr lang="en-US" dirty="0" smtClean="0">
                <a:solidFill>
                  <a:schemeClr val="bg2">
                    <a:lumMod val="25000"/>
                  </a:schemeClr>
                </a:solidFill>
              </a:rPr>
              <a:t> en </a:t>
            </a:r>
            <a:r>
              <a:rPr lang="en-US" dirty="0" err="1" smtClean="0">
                <a:solidFill>
                  <a:schemeClr val="bg2">
                    <a:lumMod val="25000"/>
                  </a:schemeClr>
                </a:solidFill>
              </a:rPr>
              <a:t>cuenta</a:t>
            </a:r>
            <a:r>
              <a:rPr lang="en-US" dirty="0" smtClean="0">
                <a:solidFill>
                  <a:schemeClr val="bg2">
                    <a:lumMod val="25000"/>
                  </a:schemeClr>
                </a:solidFill>
              </a:rPr>
              <a:t> en dos apps </a:t>
            </a:r>
            <a:r>
              <a:rPr lang="en-US" dirty="0" err="1" smtClean="0">
                <a:solidFill>
                  <a:schemeClr val="bg2">
                    <a:lumMod val="25000"/>
                  </a:schemeClr>
                </a:solidFill>
              </a:rPr>
              <a:t>diferentes</a:t>
            </a:r>
            <a:endParaRPr lang="en-US" dirty="0" smtClean="0">
              <a:solidFill>
                <a:schemeClr val="bg2">
                  <a:lumMod val="25000"/>
                </a:schemeClr>
              </a:solidFill>
            </a:endParaRPr>
          </a:p>
          <a:p>
            <a:endParaRPr lang="en-US" dirty="0" smtClean="0"/>
          </a:p>
          <a:p>
            <a:pPr lvl="1" algn="ctr"/>
            <a:r>
              <a:rPr lang="en-US" sz="3200" b="1" dirty="0">
                <a:solidFill>
                  <a:schemeClr val="accent1"/>
                </a:solidFill>
              </a:rPr>
              <a:t>¿</a:t>
            </a:r>
            <a:r>
              <a:rPr lang="en-US" sz="3200" b="1" dirty="0" err="1" smtClean="0">
                <a:solidFill>
                  <a:schemeClr val="accent1"/>
                </a:solidFill>
              </a:rPr>
              <a:t>Solución</a:t>
            </a:r>
            <a:r>
              <a:rPr lang="en-US" sz="3200" b="1" dirty="0" smtClean="0">
                <a:solidFill>
                  <a:schemeClr val="accent1"/>
                </a:solidFill>
              </a:rPr>
              <a:t>?</a:t>
            </a:r>
          </a:p>
        </p:txBody>
      </p:sp>
      <p:pic>
        <p:nvPicPr>
          <p:cNvPr id="5" name="Marcador de posición de imagen 2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 y="2706479"/>
            <a:ext cx="3595607" cy="2437022"/>
          </a:xfrm>
          <a:prstGeom prst="rect">
            <a:avLst/>
          </a:prstGeom>
        </p:spPr>
      </p:pic>
    </p:spTree>
    <p:extLst>
      <p:ext uri="{BB962C8B-B14F-4D97-AF65-F5344CB8AC3E}">
        <p14:creationId xmlns:p14="http://schemas.microsoft.com/office/powerpoint/2010/main" val="418551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9144000" cy="5332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3"/>
          <p:cNvSpPr txBox="1"/>
          <p:nvPr/>
        </p:nvSpPr>
        <p:spPr>
          <a:xfrm>
            <a:off x="2801226" y="479605"/>
            <a:ext cx="10535771" cy="707886"/>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tx1">
                    <a:lumMod val="75000"/>
                    <a:lumOff val="25000"/>
                  </a:schemeClr>
                </a:solidFill>
                <a:latin typeface="Rockwell" panose="02060603020205020403" pitchFamily="18" charset="0"/>
              </a:rPr>
              <a:t> </a:t>
            </a:r>
            <a:r>
              <a:rPr lang="es-ES" sz="4000" dirty="0" smtClean="0">
                <a:solidFill>
                  <a:schemeClr val="bg1"/>
                </a:solidFill>
                <a:latin typeface="Segoe WP Light"/>
                <a:cs typeface="Segoe WP Light"/>
              </a:rPr>
              <a:t>Hace mucho </a:t>
            </a:r>
            <a:r>
              <a:rPr lang="es-ES" sz="4000" dirty="0" err="1" smtClean="0">
                <a:solidFill>
                  <a:schemeClr val="bg1"/>
                </a:solidFill>
                <a:latin typeface="Segoe WP Light"/>
                <a:cs typeface="Segoe WP Light"/>
              </a:rPr>
              <a:t>mucho</a:t>
            </a:r>
            <a:r>
              <a:rPr lang="es-ES" sz="4000" dirty="0" smtClean="0">
                <a:solidFill>
                  <a:schemeClr val="bg1"/>
                </a:solidFill>
                <a:latin typeface="Segoe WP Light"/>
                <a:cs typeface="Segoe WP Light"/>
              </a:rPr>
              <a:t> tiempo!</a:t>
            </a:r>
          </a:p>
        </p:txBody>
      </p:sp>
      <p:sp>
        <p:nvSpPr>
          <p:cNvPr id="4" name="TextBox 3"/>
          <p:cNvSpPr txBox="1"/>
          <p:nvPr/>
        </p:nvSpPr>
        <p:spPr>
          <a:xfrm>
            <a:off x="2801226" y="479605"/>
            <a:ext cx="10535771" cy="707886"/>
          </a:xfrm>
          <a:prstGeom prst="rect">
            <a:avLst/>
          </a:prstGeom>
          <a:solidFill>
            <a:schemeClr val="accent1"/>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tx1">
                    <a:lumMod val="75000"/>
                    <a:lumOff val="25000"/>
                  </a:schemeClr>
                </a:solidFill>
                <a:latin typeface="Rockwell" panose="02060603020205020403" pitchFamily="18" charset="0"/>
              </a:rPr>
              <a:t> </a:t>
            </a:r>
            <a:r>
              <a:rPr lang="es-ES" sz="4000" dirty="0" smtClean="0">
                <a:solidFill>
                  <a:schemeClr val="bg1"/>
                </a:solidFill>
                <a:latin typeface="Segoe WP Light"/>
                <a:cs typeface="Segoe WP Light"/>
              </a:rPr>
              <a:t>Hace dos meses!</a:t>
            </a:r>
          </a:p>
        </p:txBody>
      </p:sp>
    </p:spTree>
    <p:extLst>
      <p:ext uri="{BB962C8B-B14F-4D97-AF65-F5344CB8AC3E}">
        <p14:creationId xmlns:p14="http://schemas.microsoft.com/office/powerpoint/2010/main" val="25624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522707"/>
          </a:xfrm>
        </p:spPr>
        <p:txBody>
          <a:bodyPr/>
          <a:lstStyle/>
          <a:p>
            <a:r>
              <a:rPr lang="en-US" sz="3235" dirty="0" err="1" smtClean="0">
                <a:latin typeface="+mn-lt"/>
              </a:rPr>
              <a:t>Técnicas</a:t>
            </a:r>
            <a:r>
              <a:rPr lang="en-US" sz="3235" dirty="0" smtClean="0">
                <a:latin typeface="+mn-lt"/>
              </a:rPr>
              <a:t> de </a:t>
            </a:r>
            <a:r>
              <a:rPr lang="en-US" sz="3235" dirty="0" err="1" smtClean="0">
                <a:latin typeface="+mn-lt"/>
              </a:rPr>
              <a:t>reutilización</a:t>
            </a:r>
            <a:r>
              <a:rPr lang="en-US" sz="3235" dirty="0" smtClean="0">
                <a:latin typeface="+mn-lt"/>
              </a:rPr>
              <a:t> de </a:t>
            </a:r>
            <a:r>
              <a:rPr lang="en-US" sz="3235" dirty="0" err="1" smtClean="0">
                <a:latin typeface="+mn-lt"/>
              </a:rPr>
              <a:t>código</a:t>
            </a:r>
            <a:endParaRPr lang="en-US" sz="3235" dirty="0">
              <a:latin typeface="+mn-lt"/>
            </a:endParaRPr>
          </a:p>
        </p:txBody>
      </p:sp>
      <p:grpSp>
        <p:nvGrpSpPr>
          <p:cNvPr id="5" name="Group 1279"/>
          <p:cNvGrpSpPr/>
          <p:nvPr/>
        </p:nvGrpSpPr>
        <p:grpSpPr>
          <a:xfrm>
            <a:off x="289807" y="1293322"/>
            <a:ext cx="1656184" cy="2160240"/>
            <a:chOff x="2808459" y="1630339"/>
            <a:chExt cx="2668680" cy="2293667"/>
          </a:xfrm>
          <a:solidFill>
            <a:schemeClr val="accent1"/>
          </a:solidFill>
        </p:grpSpPr>
        <p:sp>
          <p:nvSpPr>
            <p:cNvPr id="22"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nSpc>
                  <a:spcPct val="90000"/>
                </a:lnSpc>
                <a:spcBef>
                  <a:spcPts val="450"/>
                </a:spcBef>
                <a:buFont typeface="Arial"/>
                <a:buChar char="•"/>
              </a:pPr>
              <a:endParaRPr lang="en-US" sz="1050" dirty="0" smtClean="0">
                <a:solidFill>
                  <a:srgbClr val="800000">
                    <a:alpha val="99000"/>
                  </a:srgbClr>
                </a:solidFill>
              </a:endParaRPr>
            </a:p>
            <a:p>
              <a:pPr marL="342900" indent="-342900">
                <a:lnSpc>
                  <a:spcPct val="90000"/>
                </a:lnSpc>
                <a:spcBef>
                  <a:spcPts val="450"/>
                </a:spcBef>
                <a:buFont typeface="Arial"/>
                <a:buChar char="•"/>
              </a:pPr>
              <a:r>
                <a:rPr lang="en-US" sz="1050" dirty="0" err="1" smtClean="0">
                  <a:solidFill>
                    <a:schemeClr val="bg1">
                      <a:alpha val="99000"/>
                    </a:schemeClr>
                  </a:solidFill>
                </a:rPr>
                <a:t>Copiar</a:t>
              </a:r>
              <a:r>
                <a:rPr lang="en-US" sz="1050" dirty="0" smtClean="0">
                  <a:solidFill>
                    <a:schemeClr val="bg1">
                      <a:alpha val="99000"/>
                    </a:schemeClr>
                  </a:solidFill>
                </a:rPr>
                <a:t> y </a:t>
              </a:r>
              <a:r>
                <a:rPr lang="en-US" sz="1050" dirty="0" err="1" smtClean="0">
                  <a:solidFill>
                    <a:schemeClr val="bg1">
                      <a:alpha val="99000"/>
                    </a:schemeClr>
                  </a:solidFill>
                </a:rPr>
                <a:t>pegar</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Mismo</a:t>
              </a:r>
              <a:r>
                <a:rPr lang="en-US" sz="1050" dirty="0" smtClean="0">
                  <a:solidFill>
                    <a:schemeClr val="bg1">
                      <a:alpha val="99000"/>
                    </a:schemeClr>
                  </a:solidFill>
                </a:rPr>
                <a:t> </a:t>
              </a:r>
              <a:r>
                <a:rPr lang="en-US" sz="1050" dirty="0" err="1" smtClean="0">
                  <a:solidFill>
                    <a:schemeClr val="bg1">
                      <a:alpha val="99000"/>
                    </a:schemeClr>
                  </a:solidFill>
                </a:rPr>
                <a:t>código</a:t>
              </a:r>
              <a:r>
                <a:rPr lang="en-US" sz="1050" dirty="0" smtClean="0">
                  <a:solidFill>
                    <a:schemeClr val="bg1">
                      <a:alpha val="99000"/>
                    </a:schemeClr>
                  </a:solidFill>
                </a:rPr>
                <a:t> </a:t>
              </a:r>
              <a:r>
                <a:rPr lang="en-US" sz="1050" dirty="0" err="1" smtClean="0">
                  <a:solidFill>
                    <a:schemeClr val="bg1">
                      <a:alpha val="99000"/>
                    </a:schemeClr>
                  </a:solidFill>
                </a:rPr>
                <a:t>duplicado</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Difícil</a:t>
              </a:r>
              <a:r>
                <a:rPr lang="en-US" sz="1050" dirty="0" smtClean="0">
                  <a:solidFill>
                    <a:schemeClr val="bg1">
                      <a:alpha val="99000"/>
                    </a:schemeClr>
                  </a:solidFill>
                </a:rPr>
                <a:t> de </a:t>
              </a:r>
              <a:r>
                <a:rPr lang="en-US" sz="1050" dirty="0" err="1" smtClean="0">
                  <a:solidFill>
                    <a:schemeClr val="bg1">
                      <a:alpha val="99000"/>
                    </a:schemeClr>
                  </a:solidFill>
                </a:rPr>
                <a:t>mantener</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Evitar</a:t>
              </a:r>
              <a:r>
                <a:rPr lang="en-US" sz="1050" dirty="0" smtClean="0">
                  <a:solidFill>
                    <a:schemeClr val="bg1">
                      <a:alpha val="99000"/>
                    </a:schemeClr>
                  </a:solidFill>
                </a:rPr>
                <a:t> en lo </a:t>
              </a:r>
              <a:r>
                <a:rPr lang="en-US" sz="1050" dirty="0" err="1" smtClean="0">
                  <a:solidFill>
                    <a:schemeClr val="bg1">
                      <a:alpha val="99000"/>
                    </a:schemeClr>
                  </a:solidFill>
                </a:rPr>
                <a:t>posible</a:t>
              </a:r>
              <a:r>
                <a:rPr lang="en-US" sz="1050" dirty="0" smtClean="0">
                  <a:solidFill>
                    <a:schemeClr val="bg1">
                      <a:alpha val="99000"/>
                    </a:schemeClr>
                  </a:solidFill>
                </a:rPr>
                <a:t>.</a:t>
              </a:r>
            </a:p>
            <a:p>
              <a:pPr>
                <a:lnSpc>
                  <a:spcPct val="90000"/>
                </a:lnSpc>
                <a:spcBef>
                  <a:spcPts val="450"/>
                </a:spcBef>
              </a:pPr>
              <a:endParaRPr lang="en-US" sz="600" dirty="0">
                <a:solidFill>
                  <a:schemeClr val="bg1">
                    <a:alpha val="99000"/>
                  </a:schemeClr>
                </a:solidFill>
              </a:endParaRPr>
            </a:p>
          </p:txBody>
        </p:sp>
        <p:sp>
          <p:nvSpPr>
            <p:cNvPr id="23"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Ctrl-C, Ctrl-V</a:t>
              </a:r>
              <a:endParaRPr lang="en-US" dirty="0">
                <a:solidFill>
                  <a:srgbClr val="FFFFFF">
                    <a:alpha val="99000"/>
                  </a:srgbClr>
                </a:solidFill>
                <a:ea typeface="Segoe UI" pitchFamily="34" charset="0"/>
                <a:cs typeface="Segoe UI" pitchFamily="34" charset="0"/>
              </a:endParaRPr>
            </a:p>
          </p:txBody>
        </p:sp>
      </p:grpSp>
      <p:grpSp>
        <p:nvGrpSpPr>
          <p:cNvPr id="6" name="Group 1279"/>
          <p:cNvGrpSpPr/>
          <p:nvPr/>
        </p:nvGrpSpPr>
        <p:grpSpPr>
          <a:xfrm>
            <a:off x="289807" y="3525570"/>
            <a:ext cx="8568952" cy="1080120"/>
            <a:chOff x="2808459" y="1630339"/>
            <a:chExt cx="2668680" cy="2446579"/>
          </a:xfrm>
          <a:solidFill>
            <a:schemeClr val="accent1"/>
          </a:solidFill>
        </p:grpSpPr>
        <p:sp>
          <p:nvSpPr>
            <p:cNvPr id="20" name="Rectangle 1280"/>
            <p:cNvSpPr/>
            <p:nvPr/>
          </p:nvSpPr>
          <p:spPr bwMode="auto">
            <a:xfrm>
              <a:off x="2808459" y="2546212"/>
              <a:ext cx="2668680" cy="1530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nSpc>
                  <a:spcPct val="90000"/>
                </a:lnSpc>
                <a:spcBef>
                  <a:spcPts val="450"/>
                </a:spcBef>
                <a:buFont typeface="Arial"/>
                <a:buChar char="•"/>
              </a:pPr>
              <a:r>
                <a:rPr lang="en-US" sz="1200" dirty="0" err="1" smtClean="0">
                  <a:solidFill>
                    <a:schemeClr val="bg1">
                      <a:alpha val="99000"/>
                    </a:schemeClr>
                  </a:solidFill>
                </a:rPr>
                <a:t>Modelo</a:t>
              </a:r>
              <a:endParaRPr lang="en-US" sz="1200" dirty="0">
                <a:solidFill>
                  <a:schemeClr val="bg1">
                    <a:alpha val="99000"/>
                  </a:schemeClr>
                </a:solidFill>
              </a:endParaRPr>
            </a:p>
            <a:p>
              <a:pPr marL="342900" indent="-342900">
                <a:lnSpc>
                  <a:spcPct val="90000"/>
                </a:lnSpc>
                <a:spcBef>
                  <a:spcPts val="450"/>
                </a:spcBef>
                <a:buFont typeface="Arial"/>
                <a:buChar char="•"/>
              </a:pPr>
              <a:r>
                <a:rPr lang="en-US" sz="1200" dirty="0" err="1" smtClean="0">
                  <a:solidFill>
                    <a:schemeClr val="bg1">
                      <a:alpha val="99000"/>
                    </a:schemeClr>
                  </a:solidFill>
                </a:rPr>
                <a:t>VistaModelo</a:t>
              </a:r>
              <a:endParaRPr lang="en-US" sz="1200" dirty="0" smtClean="0">
                <a:solidFill>
                  <a:schemeClr val="bg1">
                    <a:alpha val="99000"/>
                  </a:schemeClr>
                </a:solidFill>
              </a:endParaRPr>
            </a:p>
            <a:p>
              <a:pPr marL="342900" indent="-342900">
                <a:lnSpc>
                  <a:spcPct val="90000"/>
                </a:lnSpc>
                <a:spcBef>
                  <a:spcPts val="450"/>
                </a:spcBef>
                <a:buFont typeface="Arial"/>
                <a:buChar char="•"/>
              </a:pPr>
              <a:r>
                <a:rPr lang="en-US" sz="1200" dirty="0" smtClean="0">
                  <a:solidFill>
                    <a:schemeClr val="bg1">
                      <a:alpha val="99000"/>
                    </a:schemeClr>
                  </a:solidFill>
                </a:rPr>
                <a:t>Vista</a:t>
              </a:r>
              <a:endParaRPr lang="en-US" sz="800" dirty="0">
                <a:solidFill>
                  <a:schemeClr val="bg1">
                    <a:alpha val="99000"/>
                  </a:schemeClr>
                </a:solidFill>
              </a:endParaRPr>
            </a:p>
          </p:txBody>
        </p:sp>
        <p:sp>
          <p:nvSpPr>
            <p:cNvPr id="21"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MVVM</a:t>
              </a:r>
              <a:endParaRPr lang="en-US" dirty="0">
                <a:solidFill>
                  <a:srgbClr val="FFFFFF">
                    <a:alpha val="99000"/>
                  </a:srgbClr>
                </a:solidFill>
                <a:ea typeface="Segoe UI" pitchFamily="34" charset="0"/>
                <a:cs typeface="Segoe UI" pitchFamily="34" charset="0"/>
              </a:endParaRPr>
            </a:p>
          </p:txBody>
        </p:sp>
      </p:grpSp>
      <p:grpSp>
        <p:nvGrpSpPr>
          <p:cNvPr id="7" name="Group 1279"/>
          <p:cNvGrpSpPr/>
          <p:nvPr/>
        </p:nvGrpSpPr>
        <p:grpSpPr>
          <a:xfrm>
            <a:off x="2017999" y="1293322"/>
            <a:ext cx="1656184" cy="2160240"/>
            <a:chOff x="2808459" y="1630339"/>
            <a:chExt cx="2668680" cy="2293667"/>
          </a:xfrm>
          <a:solidFill>
            <a:schemeClr val="accent1"/>
          </a:solidFill>
        </p:grpSpPr>
        <p:sp>
          <p:nvSpPr>
            <p:cNvPr id="18"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nSpc>
                  <a:spcPct val="90000"/>
                </a:lnSpc>
                <a:spcBef>
                  <a:spcPts val="450"/>
                </a:spcBef>
                <a:buFont typeface="Arial"/>
                <a:buChar char="•"/>
              </a:pPr>
              <a:r>
                <a:rPr lang="en-US" sz="1400" dirty="0">
                  <a:solidFill>
                    <a:schemeClr val="bg1">
                      <a:alpha val="99000"/>
                    </a:schemeClr>
                  </a:solidFill>
                </a:rPr>
                <a:t>Enlaces </a:t>
              </a:r>
              <a:r>
                <a:rPr lang="en-US" sz="1400" dirty="0" err="1">
                  <a:solidFill>
                    <a:schemeClr val="bg1">
                      <a:alpha val="99000"/>
                    </a:schemeClr>
                  </a:solidFill>
                </a:rPr>
                <a:t>simbólicos</a:t>
              </a:r>
              <a:r>
                <a:rPr lang="en-US" sz="1400" dirty="0">
                  <a:solidFill>
                    <a:schemeClr val="bg1">
                      <a:alpha val="99000"/>
                    </a:schemeClr>
                  </a:solidFill>
                </a:rPr>
                <a:t>.</a:t>
              </a:r>
            </a:p>
            <a:p>
              <a:pPr marL="342900" indent="-342900">
                <a:lnSpc>
                  <a:spcPct val="90000"/>
                </a:lnSpc>
                <a:spcBef>
                  <a:spcPts val="450"/>
                </a:spcBef>
                <a:buFont typeface="Arial"/>
                <a:buChar char="•"/>
              </a:pPr>
              <a:r>
                <a:rPr lang="en-US" sz="1400" dirty="0" err="1">
                  <a:solidFill>
                    <a:schemeClr val="bg1">
                      <a:alpha val="99000"/>
                    </a:schemeClr>
                  </a:solidFill>
                </a:rPr>
                <a:t>Depende</a:t>
              </a:r>
              <a:r>
                <a:rPr lang="en-US" sz="1400" dirty="0">
                  <a:solidFill>
                    <a:schemeClr val="bg1">
                      <a:alpha val="99000"/>
                    </a:schemeClr>
                  </a:solidFill>
                </a:rPr>
                <a:t> del </a:t>
              </a:r>
              <a:r>
                <a:rPr lang="en-US" sz="1400" dirty="0" err="1">
                  <a:solidFill>
                    <a:schemeClr val="bg1">
                      <a:alpha val="99000"/>
                    </a:schemeClr>
                  </a:solidFill>
                </a:rPr>
                <a:t>lenguaje</a:t>
              </a:r>
              <a:r>
                <a:rPr lang="en-US" sz="1400" dirty="0">
                  <a:solidFill>
                    <a:schemeClr val="bg1">
                      <a:alpha val="99000"/>
                    </a:schemeClr>
                  </a:solidFill>
                </a:rPr>
                <a:t>.</a:t>
              </a:r>
            </a:p>
          </p:txBody>
        </p:sp>
        <p:sp>
          <p:nvSpPr>
            <p:cNvPr id="19"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Enlazado</a:t>
              </a:r>
              <a:r>
                <a:rPr lang="en-US" dirty="0">
                  <a:solidFill>
                    <a:srgbClr val="FFFFFF">
                      <a:alpha val="99000"/>
                    </a:srgbClr>
                  </a:solidFill>
                  <a:ea typeface="Segoe UI" pitchFamily="34" charset="0"/>
                  <a:cs typeface="Segoe UI" pitchFamily="34" charset="0"/>
                </a:rPr>
                <a:t> de </a:t>
              </a:r>
              <a:r>
                <a:rPr lang="en-US" dirty="0" err="1">
                  <a:solidFill>
                    <a:srgbClr val="FFFFFF">
                      <a:alpha val="99000"/>
                    </a:srgbClr>
                  </a:solidFill>
                  <a:ea typeface="Segoe UI" pitchFamily="34" charset="0"/>
                  <a:cs typeface="Segoe UI" pitchFamily="34" charset="0"/>
                </a:rPr>
                <a:t>ficheros</a:t>
              </a:r>
              <a:endParaRPr lang="en-US" dirty="0">
                <a:solidFill>
                  <a:srgbClr val="FFFFFF">
                    <a:alpha val="99000"/>
                  </a:srgbClr>
                </a:solidFill>
                <a:ea typeface="Segoe UI" pitchFamily="34" charset="0"/>
                <a:cs typeface="Segoe UI" pitchFamily="34" charset="0"/>
              </a:endParaRPr>
            </a:p>
          </p:txBody>
        </p:sp>
      </p:grpSp>
      <p:grpSp>
        <p:nvGrpSpPr>
          <p:cNvPr id="8" name="Group 1279"/>
          <p:cNvGrpSpPr/>
          <p:nvPr/>
        </p:nvGrpSpPr>
        <p:grpSpPr>
          <a:xfrm>
            <a:off x="3746191" y="1293322"/>
            <a:ext cx="1656184" cy="2160240"/>
            <a:chOff x="2808459" y="1630339"/>
            <a:chExt cx="2668680" cy="2293667"/>
          </a:xfrm>
          <a:solidFill>
            <a:schemeClr val="accent1"/>
          </a:solidFill>
        </p:grpSpPr>
        <p:sp>
          <p:nvSpPr>
            <p:cNvPr id="16"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457200" indent="-457200">
                <a:lnSpc>
                  <a:spcPct val="90000"/>
                </a:lnSpc>
                <a:spcBef>
                  <a:spcPts val="450"/>
                </a:spcBef>
                <a:buFont typeface="Arial"/>
                <a:buChar char="•"/>
              </a:pPr>
              <a:r>
                <a:rPr lang="en-US" sz="1000" dirty="0" err="1">
                  <a:solidFill>
                    <a:schemeClr val="bg1">
                      <a:alpha val="99000"/>
                    </a:schemeClr>
                  </a:solidFill>
                </a:rPr>
                <a:t>Permite</a:t>
              </a:r>
              <a:r>
                <a:rPr lang="en-US" sz="1000" dirty="0">
                  <a:solidFill>
                    <a:schemeClr val="bg1">
                      <a:alpha val="99000"/>
                    </a:schemeClr>
                  </a:solidFill>
                </a:rPr>
                <a:t> </a:t>
              </a:r>
              <a:r>
                <a:rPr lang="en-US" sz="1000" dirty="0" err="1">
                  <a:solidFill>
                    <a:schemeClr val="bg1">
                      <a:alpha val="99000"/>
                    </a:schemeClr>
                  </a:solidFill>
                </a:rPr>
                <a:t>mantener</a:t>
              </a:r>
              <a:r>
                <a:rPr lang="en-US" sz="1000" dirty="0">
                  <a:solidFill>
                    <a:schemeClr val="bg1">
                      <a:alpha val="99000"/>
                    </a:schemeClr>
                  </a:solidFill>
                </a:rPr>
                <a:t> </a:t>
              </a:r>
              <a:r>
                <a:rPr lang="en-US" sz="1000" dirty="0" err="1">
                  <a:solidFill>
                    <a:schemeClr val="bg1">
                      <a:alpha val="99000"/>
                    </a:schemeClr>
                  </a:solidFill>
                </a:rPr>
                <a:t>código</a:t>
              </a:r>
              <a:r>
                <a:rPr lang="en-US" sz="1000" dirty="0">
                  <a:solidFill>
                    <a:schemeClr val="bg1">
                      <a:alpha val="99000"/>
                    </a:schemeClr>
                  </a:solidFill>
                </a:rPr>
                <a:t> </a:t>
              </a:r>
              <a:r>
                <a:rPr lang="en-US" sz="1000" dirty="0" err="1">
                  <a:solidFill>
                    <a:schemeClr val="bg1">
                      <a:alpha val="99000"/>
                    </a:schemeClr>
                  </a:solidFill>
                </a:rPr>
                <a:t>específico</a:t>
              </a:r>
              <a:r>
                <a:rPr lang="en-US" sz="1000" dirty="0">
                  <a:solidFill>
                    <a:schemeClr val="bg1">
                      <a:alpha val="99000"/>
                    </a:schemeClr>
                  </a:solidFill>
                </a:rPr>
                <a:t> de </a:t>
              </a:r>
              <a:r>
                <a:rPr lang="en-US" sz="1000" dirty="0" err="1">
                  <a:solidFill>
                    <a:schemeClr val="bg1">
                      <a:alpha val="99000"/>
                    </a:schemeClr>
                  </a:solidFill>
                </a:rPr>
                <a:t>cada</a:t>
              </a:r>
              <a:r>
                <a:rPr lang="en-US" sz="1000" dirty="0">
                  <a:solidFill>
                    <a:schemeClr val="bg1">
                      <a:alpha val="99000"/>
                    </a:schemeClr>
                  </a:solidFill>
                </a:rPr>
                <a:t> </a:t>
              </a:r>
              <a:r>
                <a:rPr lang="en-US" sz="1000" dirty="0" err="1">
                  <a:solidFill>
                    <a:schemeClr val="bg1">
                      <a:alpha val="99000"/>
                    </a:schemeClr>
                  </a:solidFill>
                </a:rPr>
                <a:t>plataforma</a:t>
              </a:r>
              <a:r>
                <a:rPr lang="en-US" sz="1000" dirty="0">
                  <a:solidFill>
                    <a:schemeClr val="bg1">
                      <a:alpha val="99000"/>
                    </a:schemeClr>
                  </a:solidFill>
                </a:rPr>
                <a:t>.</a:t>
              </a:r>
            </a:p>
            <a:p>
              <a:pPr marL="457200" indent="-457200">
                <a:lnSpc>
                  <a:spcPct val="90000"/>
                </a:lnSpc>
                <a:spcBef>
                  <a:spcPts val="450"/>
                </a:spcBef>
                <a:buFont typeface="Arial"/>
                <a:buChar char="•"/>
              </a:pPr>
              <a:r>
                <a:rPr lang="en-US" sz="1000" dirty="0" err="1">
                  <a:solidFill>
                    <a:schemeClr val="bg1">
                      <a:alpha val="99000"/>
                    </a:schemeClr>
                  </a:solidFill>
                </a:rPr>
                <a:t>Por</a:t>
              </a:r>
              <a:r>
                <a:rPr lang="en-US" sz="1000" dirty="0">
                  <a:solidFill>
                    <a:schemeClr val="bg1">
                      <a:alpha val="99000"/>
                    </a:schemeClr>
                  </a:solidFill>
                </a:rPr>
                <a:t> contra, </a:t>
              </a:r>
              <a:r>
                <a:rPr lang="en-US" sz="1000" dirty="0" err="1">
                  <a:solidFill>
                    <a:schemeClr val="bg1">
                      <a:alpha val="99000"/>
                    </a:schemeClr>
                  </a:solidFill>
                </a:rPr>
                <a:t>multiplica</a:t>
              </a:r>
              <a:r>
                <a:rPr lang="en-US" sz="1000" dirty="0">
                  <a:solidFill>
                    <a:schemeClr val="bg1">
                      <a:alpha val="99000"/>
                    </a:schemeClr>
                  </a:solidFill>
                </a:rPr>
                <a:t> </a:t>
              </a:r>
              <a:r>
                <a:rPr lang="en-US" sz="1000" dirty="0" err="1">
                  <a:solidFill>
                    <a:schemeClr val="bg1">
                      <a:alpha val="99000"/>
                    </a:schemeClr>
                  </a:solidFill>
                </a:rPr>
                <a:t>las</a:t>
              </a:r>
              <a:r>
                <a:rPr lang="en-US" sz="1000" dirty="0">
                  <a:solidFill>
                    <a:schemeClr val="bg1">
                      <a:alpha val="99000"/>
                    </a:schemeClr>
                  </a:solidFill>
                </a:rPr>
                <a:t> </a:t>
              </a:r>
              <a:r>
                <a:rPr lang="en-US" sz="1000" dirty="0" err="1">
                  <a:solidFill>
                    <a:schemeClr val="bg1">
                      <a:alpha val="99000"/>
                    </a:schemeClr>
                  </a:solidFill>
                </a:rPr>
                <a:t>ramas</a:t>
              </a:r>
              <a:r>
                <a:rPr lang="en-US" sz="1000" dirty="0">
                  <a:solidFill>
                    <a:schemeClr val="bg1">
                      <a:alpha val="99000"/>
                    </a:schemeClr>
                  </a:solidFill>
                </a:rPr>
                <a:t> a </a:t>
              </a:r>
              <a:r>
                <a:rPr lang="en-US" sz="1000" dirty="0" err="1">
                  <a:solidFill>
                    <a:schemeClr val="bg1">
                      <a:alpha val="99000"/>
                    </a:schemeClr>
                  </a:solidFill>
                </a:rPr>
                <a:t>mantener</a:t>
              </a:r>
              <a:r>
                <a:rPr lang="en-US" sz="1000" dirty="0">
                  <a:solidFill>
                    <a:schemeClr val="bg1">
                      <a:alpha val="99000"/>
                    </a:schemeClr>
                  </a:solidFill>
                </a:rPr>
                <a:t>.</a:t>
              </a:r>
              <a:endParaRPr lang="en-US" sz="500" dirty="0">
                <a:solidFill>
                  <a:schemeClr val="bg1">
                    <a:alpha val="99000"/>
                  </a:schemeClr>
                </a:solidFill>
              </a:endParaRPr>
            </a:p>
          </p:txBody>
        </p:sp>
        <p:sp>
          <p:nvSpPr>
            <p:cNvPr id="17"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Compilación</a:t>
              </a:r>
              <a:r>
                <a:rPr lang="en-US" dirty="0">
                  <a:solidFill>
                    <a:srgbClr val="FFFFFF">
                      <a:alpha val="99000"/>
                    </a:srgbClr>
                  </a:solidFill>
                  <a:ea typeface="Segoe UI" pitchFamily="34" charset="0"/>
                  <a:cs typeface="Segoe UI" pitchFamily="34" charset="0"/>
                </a:rPr>
                <a:t> </a:t>
              </a:r>
              <a:r>
                <a:rPr lang="en-US" dirty="0" err="1">
                  <a:solidFill>
                    <a:srgbClr val="FFFFFF">
                      <a:alpha val="99000"/>
                    </a:srgbClr>
                  </a:solidFill>
                  <a:ea typeface="Segoe UI" pitchFamily="34" charset="0"/>
                  <a:cs typeface="Segoe UI" pitchFamily="34" charset="0"/>
                </a:rPr>
                <a:t>Condicional</a:t>
              </a:r>
              <a:endParaRPr lang="en-US" dirty="0">
                <a:solidFill>
                  <a:srgbClr val="FFFFFF">
                    <a:alpha val="99000"/>
                  </a:srgbClr>
                </a:solidFill>
                <a:ea typeface="Segoe UI" pitchFamily="34" charset="0"/>
                <a:cs typeface="Segoe UI" pitchFamily="34" charset="0"/>
              </a:endParaRPr>
            </a:p>
          </p:txBody>
        </p:sp>
      </p:grpSp>
      <p:grpSp>
        <p:nvGrpSpPr>
          <p:cNvPr id="9" name="Group 1279"/>
          <p:cNvGrpSpPr/>
          <p:nvPr/>
        </p:nvGrpSpPr>
        <p:grpSpPr>
          <a:xfrm>
            <a:off x="5474383" y="1293322"/>
            <a:ext cx="1656184" cy="2160240"/>
            <a:chOff x="2808459" y="1630339"/>
            <a:chExt cx="2668680" cy="2293667"/>
          </a:xfrm>
          <a:solidFill>
            <a:schemeClr val="accent1"/>
          </a:solidFill>
        </p:grpSpPr>
        <p:sp>
          <p:nvSpPr>
            <p:cNvPr id="14"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457200" indent="-457200">
                <a:lnSpc>
                  <a:spcPct val="90000"/>
                </a:lnSpc>
                <a:spcBef>
                  <a:spcPts val="450"/>
                </a:spcBef>
                <a:buFont typeface="Arial"/>
                <a:buChar char="•"/>
              </a:pPr>
              <a:r>
                <a:rPr lang="en-US" sz="1050" dirty="0" smtClean="0">
                  <a:solidFill>
                    <a:schemeClr val="bg1">
                      <a:alpha val="99000"/>
                    </a:schemeClr>
                  </a:solidFill>
                </a:rPr>
                <a:t>C++</a:t>
              </a:r>
            </a:p>
            <a:p>
              <a:pPr marL="457200" indent="-457200">
                <a:lnSpc>
                  <a:spcPct val="90000"/>
                </a:lnSpc>
                <a:spcBef>
                  <a:spcPts val="450"/>
                </a:spcBef>
                <a:buFont typeface="Arial"/>
                <a:buChar char="•"/>
              </a:pPr>
              <a:r>
                <a:rPr lang="en-US" sz="1050" dirty="0" err="1" smtClean="0">
                  <a:solidFill>
                    <a:schemeClr val="bg1">
                      <a:alpha val="99000"/>
                    </a:schemeClr>
                  </a:solidFill>
                </a:rPr>
                <a:t>Muy</a:t>
              </a:r>
              <a:r>
                <a:rPr lang="en-US" sz="1050" dirty="0">
                  <a:solidFill>
                    <a:schemeClr val="bg1">
                      <a:alpha val="99000"/>
                    </a:schemeClr>
                  </a:solidFill>
                </a:rPr>
                <a:t> </a:t>
              </a:r>
              <a:r>
                <a:rPr lang="en-US" sz="1050" dirty="0" err="1" smtClean="0">
                  <a:solidFill>
                    <a:schemeClr val="bg1">
                      <a:alpha val="99000"/>
                    </a:schemeClr>
                  </a:solidFill>
                </a:rPr>
                <a:t>optimizado</a:t>
              </a:r>
              <a:r>
                <a:rPr lang="en-US" sz="1050" dirty="0" smtClean="0">
                  <a:solidFill>
                    <a:schemeClr val="bg1">
                      <a:alpha val="99000"/>
                    </a:schemeClr>
                  </a:solidFill>
                </a:rPr>
                <a:t>.</a:t>
              </a:r>
            </a:p>
            <a:p>
              <a:pPr marL="457200" indent="-457200">
                <a:lnSpc>
                  <a:spcPct val="90000"/>
                </a:lnSpc>
                <a:spcBef>
                  <a:spcPts val="450"/>
                </a:spcBef>
                <a:buFont typeface="Arial"/>
                <a:buChar char="•"/>
              </a:pPr>
              <a:r>
                <a:rPr lang="en-US" sz="1050" dirty="0" err="1" smtClean="0">
                  <a:solidFill>
                    <a:schemeClr val="bg1">
                      <a:alpha val="99000"/>
                    </a:schemeClr>
                  </a:solidFill>
                </a:rPr>
                <a:t>Pueden</a:t>
              </a:r>
              <a:r>
                <a:rPr lang="en-US" sz="1050" dirty="0" smtClean="0">
                  <a:solidFill>
                    <a:schemeClr val="bg1">
                      <a:alpha val="99000"/>
                    </a:schemeClr>
                  </a:solidFill>
                </a:rPr>
                <a:t> </a:t>
              </a:r>
              <a:r>
                <a:rPr lang="en-US" sz="1050" dirty="0" err="1" smtClean="0">
                  <a:solidFill>
                    <a:schemeClr val="bg1">
                      <a:alpha val="99000"/>
                    </a:schemeClr>
                  </a:solidFill>
                </a:rPr>
                <a:t>consumirse</a:t>
              </a:r>
              <a:r>
                <a:rPr lang="en-US" sz="1050" dirty="0" smtClean="0">
                  <a:solidFill>
                    <a:schemeClr val="bg1">
                      <a:alpha val="99000"/>
                    </a:schemeClr>
                  </a:solidFill>
                </a:rPr>
                <a:t> </a:t>
              </a:r>
              <a:r>
                <a:rPr lang="en-US" sz="1050" dirty="0" err="1" smtClean="0">
                  <a:solidFill>
                    <a:schemeClr val="bg1">
                      <a:alpha val="99000"/>
                    </a:schemeClr>
                  </a:solidFill>
                </a:rPr>
                <a:t>desde</a:t>
              </a:r>
              <a:r>
                <a:rPr lang="en-US" sz="1050" dirty="0" smtClean="0">
                  <a:solidFill>
                    <a:schemeClr val="bg1">
                      <a:alpha val="99000"/>
                    </a:schemeClr>
                  </a:solidFill>
                </a:rPr>
                <a:t> </a:t>
              </a:r>
              <a:r>
                <a:rPr lang="en-US" sz="1050" dirty="0" err="1" smtClean="0">
                  <a:solidFill>
                    <a:schemeClr val="bg1">
                      <a:alpha val="99000"/>
                    </a:schemeClr>
                  </a:solidFill>
                </a:rPr>
                <a:t>código</a:t>
              </a:r>
              <a:r>
                <a:rPr lang="en-US" sz="1050" dirty="0" smtClean="0">
                  <a:solidFill>
                    <a:schemeClr val="bg1">
                      <a:alpha val="99000"/>
                    </a:schemeClr>
                  </a:solidFill>
                </a:rPr>
                <a:t> </a:t>
              </a:r>
              <a:r>
                <a:rPr lang="en-US" sz="1050" dirty="0" err="1" smtClean="0">
                  <a:solidFill>
                    <a:schemeClr val="bg1">
                      <a:alpha val="99000"/>
                    </a:schemeClr>
                  </a:solidFill>
                </a:rPr>
                <a:t>manejado</a:t>
              </a:r>
              <a:r>
                <a:rPr lang="en-US" sz="1050" dirty="0" smtClean="0">
                  <a:solidFill>
                    <a:schemeClr val="bg1">
                      <a:alpha val="99000"/>
                    </a:schemeClr>
                  </a:solidFill>
                </a:rPr>
                <a:t>.</a:t>
              </a:r>
              <a:endParaRPr lang="en-US" sz="600" dirty="0">
                <a:solidFill>
                  <a:schemeClr val="bg1">
                    <a:alpha val="99000"/>
                  </a:schemeClr>
                </a:solidFill>
              </a:endParaRPr>
            </a:p>
          </p:txBody>
        </p:sp>
        <p:sp>
          <p:nvSpPr>
            <p:cNvPr id="15"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err="1" smtClean="0">
                  <a:solidFill>
                    <a:srgbClr val="FFFFFF">
                      <a:alpha val="99000"/>
                    </a:srgbClr>
                  </a:solidFill>
                  <a:ea typeface="Segoe UI" pitchFamily="34" charset="0"/>
                  <a:cs typeface="Segoe UI" pitchFamily="34" charset="0"/>
                </a:rPr>
                <a:t>Componentes</a:t>
              </a:r>
              <a:r>
                <a:rPr lang="en-US" dirty="0" smtClean="0">
                  <a:solidFill>
                    <a:srgbClr val="FFFFFF">
                      <a:alpha val="99000"/>
                    </a:srgbClr>
                  </a:solidFill>
                  <a:ea typeface="Segoe UI" pitchFamily="34" charset="0"/>
                  <a:cs typeface="Segoe UI" pitchFamily="34" charset="0"/>
                </a:rPr>
                <a:t> </a:t>
              </a:r>
              <a:r>
                <a:rPr lang="en-US" dirty="0" err="1" smtClean="0">
                  <a:solidFill>
                    <a:srgbClr val="FFFFFF">
                      <a:alpha val="99000"/>
                    </a:srgbClr>
                  </a:solidFill>
                  <a:ea typeface="Segoe UI" pitchFamily="34" charset="0"/>
                  <a:cs typeface="Segoe UI" pitchFamily="34" charset="0"/>
                </a:rPr>
                <a:t>WinRT</a:t>
              </a:r>
              <a:endParaRPr lang="en-US" dirty="0">
                <a:solidFill>
                  <a:srgbClr val="FFFFFF">
                    <a:alpha val="99000"/>
                  </a:srgbClr>
                </a:solidFill>
                <a:ea typeface="Segoe UI" pitchFamily="34" charset="0"/>
                <a:cs typeface="Segoe UI" pitchFamily="34" charset="0"/>
              </a:endParaRPr>
            </a:p>
          </p:txBody>
        </p:sp>
      </p:grpSp>
      <p:grpSp>
        <p:nvGrpSpPr>
          <p:cNvPr id="10" name="Group 1279"/>
          <p:cNvGrpSpPr/>
          <p:nvPr/>
        </p:nvGrpSpPr>
        <p:grpSpPr>
          <a:xfrm>
            <a:off x="7202575" y="1293322"/>
            <a:ext cx="1656184" cy="2160240"/>
            <a:chOff x="2808459" y="1630339"/>
            <a:chExt cx="2668680" cy="2293667"/>
          </a:xfrm>
          <a:solidFill>
            <a:schemeClr val="accent1"/>
          </a:solidFill>
        </p:grpSpPr>
        <p:sp>
          <p:nvSpPr>
            <p:cNvPr id="12"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46630" rIns="46630" bIns="46630" numCol="1" spcCol="0" rtlCol="0" fromWordArt="0" anchor="ctr"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457200" indent="-457200">
                <a:lnSpc>
                  <a:spcPct val="90000"/>
                </a:lnSpc>
                <a:spcBef>
                  <a:spcPts val="450"/>
                </a:spcBef>
                <a:buFont typeface="Arial"/>
                <a:buChar char="•"/>
              </a:pPr>
              <a:r>
                <a:rPr lang="en-US" sz="1400" dirty="0" err="1" smtClean="0">
                  <a:solidFill>
                    <a:schemeClr val="bg1">
                      <a:alpha val="99000"/>
                    </a:schemeClr>
                  </a:solidFill>
                </a:rPr>
                <a:t>Código</a:t>
              </a:r>
              <a:r>
                <a:rPr lang="en-US" sz="1400" dirty="0" smtClean="0">
                  <a:solidFill>
                    <a:schemeClr val="bg1">
                      <a:alpha val="99000"/>
                    </a:schemeClr>
                  </a:solidFill>
                </a:rPr>
                <a:t> </a:t>
              </a:r>
              <a:r>
                <a:rPr lang="en-US" sz="1400" dirty="0" err="1" smtClean="0">
                  <a:solidFill>
                    <a:schemeClr val="bg1">
                      <a:alpha val="99000"/>
                    </a:schemeClr>
                  </a:solidFill>
                </a:rPr>
                <a:t>manejado</a:t>
              </a:r>
              <a:r>
                <a:rPr lang="en-US" sz="1400" dirty="0" smtClean="0">
                  <a:solidFill>
                    <a:schemeClr val="bg1">
                      <a:alpha val="99000"/>
                    </a:schemeClr>
                  </a:solidFill>
                </a:rPr>
                <a:t> </a:t>
              </a:r>
              <a:r>
                <a:rPr lang="en-US" sz="1400" dirty="0" err="1" smtClean="0">
                  <a:solidFill>
                    <a:schemeClr val="bg1">
                      <a:alpha val="99000"/>
                    </a:schemeClr>
                  </a:solidFill>
                </a:rPr>
                <a:t>común</a:t>
              </a:r>
              <a:r>
                <a:rPr lang="en-US" sz="1400" dirty="0" smtClean="0">
                  <a:solidFill>
                    <a:schemeClr val="bg1">
                      <a:alpha val="99000"/>
                    </a:schemeClr>
                  </a:solidFill>
                </a:rPr>
                <a:t> a </a:t>
              </a:r>
              <a:r>
                <a:rPr lang="en-US" sz="1400" dirty="0" err="1" smtClean="0">
                  <a:solidFill>
                    <a:schemeClr val="bg1">
                      <a:alpha val="99000"/>
                    </a:schemeClr>
                  </a:solidFill>
                </a:rPr>
                <a:t>las</a:t>
              </a:r>
              <a:r>
                <a:rPr lang="en-US" sz="1400" dirty="0" smtClean="0">
                  <a:solidFill>
                    <a:schemeClr val="bg1">
                      <a:alpha val="99000"/>
                    </a:schemeClr>
                  </a:solidFill>
                </a:rPr>
                <a:t> </a:t>
              </a:r>
              <a:r>
                <a:rPr lang="en-US" sz="1400" dirty="0" err="1" smtClean="0">
                  <a:solidFill>
                    <a:schemeClr val="bg1">
                      <a:alpha val="99000"/>
                    </a:schemeClr>
                  </a:solidFill>
                </a:rPr>
                <a:t>plataformas</a:t>
              </a:r>
              <a:r>
                <a:rPr lang="en-US" sz="1400" dirty="0" smtClean="0">
                  <a:solidFill>
                    <a:schemeClr val="bg1">
                      <a:alpha val="99000"/>
                    </a:schemeClr>
                  </a:solidFill>
                </a:rPr>
                <a:t>.</a:t>
              </a:r>
              <a:endParaRPr lang="en-US" sz="900" dirty="0">
                <a:solidFill>
                  <a:schemeClr val="bg1">
                    <a:alpha val="99000"/>
                  </a:schemeClr>
                </a:solidFill>
              </a:endParaRPr>
            </a:p>
          </p:txBody>
        </p:sp>
        <p:sp>
          <p:nvSpPr>
            <p:cNvPr id="13"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Portable Class Library</a:t>
              </a:r>
              <a:endParaRPr lang="en-US" dirty="0">
                <a:solidFill>
                  <a:srgbClr val="FFFFFF">
                    <a:alpha val="99000"/>
                  </a:srgbClr>
                </a:solidFill>
                <a:ea typeface="Segoe UI" pitchFamily="34" charset="0"/>
                <a:cs typeface="Segoe UI" pitchFamily="34" charset="0"/>
              </a:endParaRPr>
            </a:p>
          </p:txBody>
        </p:sp>
      </p:grpSp>
    </p:spTree>
    <p:extLst>
      <p:ext uri="{BB962C8B-B14F-4D97-AF65-F5344CB8AC3E}">
        <p14:creationId xmlns:p14="http://schemas.microsoft.com/office/powerpoint/2010/main" val="352699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4546"/>
            <a:ext cx="9187636" cy="5168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3"/>
          <p:cNvSpPr txBox="1"/>
          <p:nvPr/>
        </p:nvSpPr>
        <p:spPr>
          <a:xfrm>
            <a:off x="2801226" y="479605"/>
            <a:ext cx="10535771" cy="523220"/>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800" dirty="0" smtClean="0">
                <a:solidFill>
                  <a:schemeClr val="tx1">
                    <a:lumMod val="75000"/>
                    <a:lumOff val="25000"/>
                  </a:schemeClr>
                </a:solidFill>
                <a:latin typeface="Rockwell" panose="02060603020205020403" pitchFamily="18" charset="0"/>
              </a:rPr>
              <a:t> </a:t>
            </a:r>
            <a:r>
              <a:rPr lang="es-ES" sz="2800" dirty="0" smtClean="0">
                <a:solidFill>
                  <a:schemeClr val="bg1"/>
                </a:solidFill>
                <a:latin typeface="Segoe WP Light"/>
                <a:cs typeface="Segoe WP Light"/>
              </a:rPr>
              <a:t>Hoy, llegan las Aplicaciones Universales</a:t>
            </a:r>
          </a:p>
        </p:txBody>
      </p:sp>
    </p:spTree>
    <p:extLst>
      <p:ext uri="{BB962C8B-B14F-4D97-AF65-F5344CB8AC3E}">
        <p14:creationId xmlns:p14="http://schemas.microsoft.com/office/powerpoint/2010/main" val="393083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457199" y="884306"/>
            <a:ext cx="8301097" cy="4005205"/>
          </a:xfrm>
        </p:spPr>
        <p:txBody>
          <a:bodyPr/>
          <a:lstStyle/>
          <a:p>
            <a:r>
              <a:rPr lang="es-ES" sz="8800" dirty="0" smtClean="0"/>
              <a:t>El viaje de la convergencia</a:t>
            </a:r>
            <a:endParaRPr lang="en-GB" sz="8800" dirty="0"/>
          </a:p>
        </p:txBody>
      </p:sp>
    </p:spTree>
    <p:extLst>
      <p:ext uri="{BB962C8B-B14F-4D97-AF65-F5344CB8AC3E}">
        <p14:creationId xmlns:p14="http://schemas.microsoft.com/office/powerpoint/2010/main" val="27053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929" y="218635"/>
            <a:ext cx="8228433" cy="387798"/>
          </a:xfrm>
        </p:spPr>
        <p:txBody>
          <a:bodyPr/>
          <a:lstStyle/>
          <a:p>
            <a:r>
              <a:rPr lang="en-US" dirty="0" smtClean="0"/>
              <a:t>El </a:t>
            </a:r>
            <a:r>
              <a:rPr lang="en-US" dirty="0" err="1" smtClean="0"/>
              <a:t>viaje</a:t>
            </a:r>
            <a:r>
              <a:rPr lang="en-US" dirty="0" smtClean="0"/>
              <a:t> de la </a:t>
            </a:r>
            <a:r>
              <a:rPr lang="en-US" dirty="0" err="1" smtClean="0"/>
              <a:t>convergencia</a:t>
            </a:r>
            <a:r>
              <a:rPr lang="en-US" dirty="0" smtClean="0"/>
              <a:t>…</a:t>
            </a:r>
            <a:endParaRPr lang="en-US" dirty="0"/>
          </a:p>
        </p:txBody>
      </p:sp>
      <p:sp>
        <p:nvSpPr>
          <p:cNvPr id="41" name="Rounded Rectangle 40"/>
          <p:cNvSpPr/>
          <p:nvPr/>
        </p:nvSpPr>
        <p:spPr bwMode="auto">
          <a:xfrm>
            <a:off x="184773" y="925748"/>
            <a:ext cx="2173768" cy="710420"/>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200" dirty="0">
                <a:solidFill>
                  <a:schemeClr val="tx1"/>
                </a:solidFill>
                <a:effectLst>
                  <a:outerShdw blurRad="38100" dist="38100" dir="2700000" algn="tl">
                    <a:srgbClr val="000000">
                      <a:alpha val="43137"/>
                    </a:srgbClr>
                  </a:outerShdw>
                </a:effectLst>
                <a:latin typeface="+mj-lt"/>
                <a:ea typeface="Segoe UI" pitchFamily="34" charset="0"/>
                <a:cs typeface="Segoe UI" pitchFamily="34" charset="0"/>
              </a:rPr>
              <a:t>Windows Phone 7.5</a:t>
            </a:r>
          </a:p>
        </p:txBody>
      </p:sp>
      <p:sp>
        <p:nvSpPr>
          <p:cNvPr id="42" name="Rounded Rectangle 41"/>
          <p:cNvSpPr/>
          <p:nvPr/>
        </p:nvSpPr>
        <p:spPr bwMode="auto">
          <a:xfrm>
            <a:off x="3211649" y="925748"/>
            <a:ext cx="2173768" cy="710420"/>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200" dirty="0">
                <a:solidFill>
                  <a:schemeClr val="tx1"/>
                </a:solidFill>
                <a:effectLst>
                  <a:outerShdw blurRad="38100" dist="38100" dir="2700000" algn="tl">
                    <a:srgbClr val="000000">
                      <a:alpha val="43137"/>
                    </a:srgbClr>
                  </a:outerShdw>
                </a:effectLst>
                <a:latin typeface="+mj-lt"/>
                <a:ea typeface="Segoe UI" pitchFamily="34" charset="0"/>
                <a:cs typeface="Segoe UI" pitchFamily="34" charset="0"/>
              </a:rPr>
              <a:t>Windows Phone 8.0</a:t>
            </a:r>
          </a:p>
        </p:txBody>
      </p:sp>
      <p:sp>
        <p:nvSpPr>
          <p:cNvPr id="43" name="Rounded Rectangle 42"/>
          <p:cNvSpPr/>
          <p:nvPr/>
        </p:nvSpPr>
        <p:spPr bwMode="auto">
          <a:xfrm>
            <a:off x="6238527" y="925748"/>
            <a:ext cx="2173768" cy="71042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47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mj-lt"/>
                <a:ea typeface="Segoe UI" pitchFamily="34" charset="0"/>
                <a:cs typeface="Segoe UI" pitchFamily="34" charset="0"/>
              </a:rPr>
              <a:t>Windows Phone 8.1</a:t>
            </a:r>
          </a:p>
        </p:txBody>
      </p:sp>
      <p:sp>
        <p:nvSpPr>
          <p:cNvPr id="44" name="Rounded Rectangle 43"/>
          <p:cNvSpPr/>
          <p:nvPr/>
        </p:nvSpPr>
        <p:spPr bwMode="auto">
          <a:xfrm>
            <a:off x="303421" y="1354440"/>
            <a:ext cx="2437654" cy="1587920"/>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smtClean="0">
                <a:solidFill>
                  <a:schemeClr val="accent1"/>
                </a:solidFill>
                <a:ea typeface="Segoe UI" pitchFamily="34" charset="0"/>
                <a:cs typeface="Segoe UI" pitchFamily="34" charset="0"/>
              </a:rPr>
              <a:t>La </a:t>
            </a: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a:t>
            </a:r>
            <a:r>
              <a:rPr lang="en-US" sz="1050" dirty="0" err="1" smtClean="0">
                <a:solidFill>
                  <a:schemeClr val="accent1"/>
                </a:solidFill>
                <a:ea typeface="Segoe UI" pitchFamily="34" charset="0"/>
                <a:cs typeface="Segoe UI" pitchFamily="34" charset="0"/>
              </a:rPr>
              <a:t>comenzo</a:t>
            </a:r>
            <a:r>
              <a:rPr lang="en-US" sz="1050" dirty="0" smtClean="0">
                <a:solidFill>
                  <a:schemeClr val="accent1"/>
                </a:solidFill>
                <a:ea typeface="Segoe UI" pitchFamily="34" charset="0"/>
                <a:cs typeface="Segoe UI" pitchFamily="34" charset="0"/>
              </a:rPr>
              <a:t> con </a:t>
            </a:r>
            <a:r>
              <a:rPr lang="en-US" sz="1050" dirty="0">
                <a:solidFill>
                  <a:schemeClr val="accent1"/>
                </a:solidFill>
                <a:ea typeface="Segoe UI" pitchFamily="34" charset="0"/>
                <a:cs typeface="Segoe UI" pitchFamily="34" charset="0"/>
              </a:rPr>
              <a:t>IE</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WP 7.5 </a:t>
            </a:r>
            <a:r>
              <a:rPr lang="en-US" sz="1000" dirty="0" err="1" smtClean="0">
                <a:solidFill>
                  <a:schemeClr val="tx2"/>
                </a:solidFill>
                <a:ea typeface="Segoe UI" pitchFamily="34" charset="0"/>
                <a:cs typeface="Segoe UI" pitchFamily="34" charset="0"/>
              </a:rPr>
              <a:t>salio</a:t>
            </a:r>
            <a:r>
              <a:rPr lang="en-US" sz="1000" dirty="0" smtClean="0">
                <a:solidFill>
                  <a:schemeClr val="tx2"/>
                </a:solidFill>
                <a:ea typeface="Segoe UI" pitchFamily="34" charset="0"/>
                <a:cs typeface="Segoe UI" pitchFamily="34" charset="0"/>
              </a:rPr>
              <a:t> con IE9</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Mismo</a:t>
            </a:r>
            <a:r>
              <a:rPr lang="en-US" sz="1000" dirty="0" smtClean="0">
                <a:solidFill>
                  <a:schemeClr val="tx2"/>
                </a:solidFill>
                <a:ea typeface="Segoe UI" pitchFamily="34" charset="0"/>
                <a:cs typeface="Segoe UI" pitchFamily="34" charset="0"/>
              </a:rPr>
              <a:t> engine de </a:t>
            </a:r>
            <a:r>
              <a:rPr lang="en-US" sz="1000" dirty="0" err="1" smtClean="0">
                <a:solidFill>
                  <a:schemeClr val="tx2"/>
                </a:solidFill>
                <a:ea typeface="Segoe UI" pitchFamily="34" charset="0"/>
                <a:cs typeface="Segoe UI" pitchFamily="34" charset="0"/>
              </a:rPr>
              <a:t>renderizado</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que</a:t>
            </a:r>
            <a:r>
              <a:rPr lang="en-US" sz="1000" dirty="0" smtClean="0">
                <a:solidFill>
                  <a:schemeClr val="tx2"/>
                </a:solidFill>
                <a:ea typeface="Segoe UI" pitchFamily="34" charset="0"/>
                <a:cs typeface="Segoe UI" pitchFamily="34" charset="0"/>
              </a:rPr>
              <a:t> en Windows</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Mismo</a:t>
            </a:r>
            <a:r>
              <a:rPr lang="en-US" sz="1000" dirty="0" smtClean="0">
                <a:solidFill>
                  <a:schemeClr val="tx2"/>
                </a:solidFill>
                <a:ea typeface="Segoe UI" pitchFamily="34" charset="0"/>
                <a:cs typeface="Segoe UI" pitchFamily="34" charset="0"/>
              </a:rPr>
              <a:t> engine JavaScript </a:t>
            </a:r>
            <a:r>
              <a:rPr lang="en-US" sz="1000" dirty="0" err="1" smtClean="0">
                <a:solidFill>
                  <a:schemeClr val="tx2"/>
                </a:solidFill>
                <a:ea typeface="Segoe UI" pitchFamily="34" charset="0"/>
                <a:cs typeface="Segoe UI" pitchFamily="34" charset="0"/>
              </a:rPr>
              <a:t>que</a:t>
            </a:r>
            <a:r>
              <a:rPr lang="en-US" sz="1000" dirty="0" smtClean="0">
                <a:solidFill>
                  <a:schemeClr val="tx2"/>
                </a:solidFill>
                <a:ea typeface="Segoe UI" pitchFamily="34" charset="0"/>
                <a:cs typeface="Segoe UI" pitchFamily="34" charset="0"/>
              </a:rPr>
              <a:t> en Windows</a:t>
            </a:r>
            <a:endParaRPr lang="en-US" sz="1000" dirty="0">
              <a:solidFill>
                <a:schemeClr val="tx2"/>
              </a:solidFill>
              <a:ea typeface="Segoe UI" pitchFamily="34" charset="0"/>
              <a:cs typeface="Segoe UI" pitchFamily="34" charset="0"/>
            </a:endParaRPr>
          </a:p>
        </p:txBody>
      </p:sp>
      <p:sp>
        <p:nvSpPr>
          <p:cNvPr id="45" name="Rounded Rectangle 44"/>
          <p:cNvSpPr/>
          <p:nvPr/>
        </p:nvSpPr>
        <p:spPr bwMode="auto">
          <a:xfrm>
            <a:off x="3374320" y="1320741"/>
            <a:ext cx="2437654" cy="3260784"/>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a </a:t>
            </a:r>
            <a:r>
              <a:rPr lang="en-US" sz="1050" dirty="0" err="1" smtClean="0">
                <a:solidFill>
                  <a:schemeClr val="accent1"/>
                </a:solidFill>
                <a:ea typeface="Segoe UI" pitchFamily="34" charset="0"/>
                <a:cs typeface="Segoe UI" pitchFamily="34" charset="0"/>
              </a:rPr>
              <a:t>nivel</a:t>
            </a:r>
            <a:r>
              <a:rPr lang="en-US" sz="1050" dirty="0" smtClean="0">
                <a:solidFill>
                  <a:schemeClr val="accent1"/>
                </a:solidFill>
                <a:ea typeface="Segoe UI" pitchFamily="34" charset="0"/>
                <a:cs typeface="Segoe UI" pitchFamily="34" charset="0"/>
              </a:rPr>
              <a:t> de Core </a:t>
            </a:r>
            <a:r>
              <a:rPr lang="en-US" sz="1050" dirty="0">
                <a:solidFill>
                  <a:schemeClr val="accent1"/>
                </a:solidFill>
                <a:ea typeface="Segoe UI" pitchFamily="34" charset="0"/>
                <a:cs typeface="Segoe UI" pitchFamily="34" charset="0"/>
              </a:rPr>
              <a:t>(NT kernel)</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Common kernel &amp; </a:t>
            </a:r>
            <a:r>
              <a:rPr lang="en-US" sz="1000" dirty="0" smtClean="0">
                <a:solidFill>
                  <a:schemeClr val="tx2"/>
                </a:solidFill>
                <a:ea typeface="Segoe UI" pitchFamily="34" charset="0"/>
                <a:cs typeface="Segoe UI" pitchFamily="34" charset="0"/>
              </a:rPr>
              <a:t>Sistema de </a:t>
            </a:r>
            <a:r>
              <a:rPr lang="en-US" sz="1000" dirty="0" err="1" smtClean="0">
                <a:solidFill>
                  <a:schemeClr val="tx2"/>
                </a:solidFill>
                <a:ea typeface="Segoe UI" pitchFamily="34" charset="0"/>
                <a:cs typeface="Segoe UI" pitchFamily="34" charset="0"/>
              </a:rPr>
              <a:t>archivos</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Kernel mode driver framework</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Secure boot </a:t>
            </a:r>
            <a:r>
              <a:rPr lang="en-US" sz="1000" dirty="0" err="1" smtClean="0">
                <a:solidFill>
                  <a:schemeClr val="tx2"/>
                </a:solidFill>
                <a:ea typeface="Segoe UI" pitchFamily="34" charset="0"/>
                <a:cs typeface="Segoe UI" pitchFamily="34" charset="0"/>
              </a:rPr>
              <a:t>encriptación</a:t>
            </a:r>
            <a:r>
              <a:rPr lang="en-US" sz="1000" dirty="0" smtClean="0">
                <a:solidFill>
                  <a:schemeClr val="tx2"/>
                </a:solidFill>
                <a:ea typeface="Segoe UI" pitchFamily="34" charset="0"/>
                <a:cs typeface="Segoe UI" pitchFamily="34" charset="0"/>
              </a:rPr>
              <a:t> del </a:t>
            </a:r>
            <a:r>
              <a:rPr lang="en-US" sz="1000" dirty="0" err="1" smtClean="0">
                <a:solidFill>
                  <a:schemeClr val="tx2"/>
                </a:solidFill>
                <a:ea typeface="Segoe UI" pitchFamily="34" charset="0"/>
                <a:cs typeface="Segoe UI" pitchFamily="34" charset="0"/>
              </a:rPr>
              <a:t>almacenamiento</a:t>
            </a:r>
            <a:r>
              <a:rPr lang="en-US" sz="1000" dirty="0" smtClean="0">
                <a:solidFill>
                  <a:schemeClr val="tx2"/>
                </a:solidFill>
                <a:ea typeface="Segoe UI" pitchFamily="34" charset="0"/>
                <a:cs typeface="Segoe UI" pitchFamily="34" charset="0"/>
              </a:rPr>
              <a:t> </a:t>
            </a:r>
            <a:r>
              <a:rPr lang="en-US" sz="1000" dirty="0">
                <a:solidFill>
                  <a:schemeClr val="tx2"/>
                </a:solidFill>
                <a:ea typeface="Segoe UI" pitchFamily="34" charset="0"/>
                <a:cs typeface="Segoe UI" pitchFamily="34" charset="0"/>
              </a:rPr>
              <a:t>(BitLocker)</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Core networking stack</a:t>
            </a:r>
          </a:p>
          <a:p>
            <a:pPr marL="174581" indent="-174581" defTabSz="932232" fontAlgn="base">
              <a:spcAft>
                <a:spcPts val="600"/>
              </a:spcAft>
              <a:buFont typeface="Arial" panose="020B0604020202020204" pitchFamily="34" charset="0"/>
              <a:buChar char="•"/>
            </a:pPr>
            <a:endParaRPr lang="en-US" sz="1000" dirty="0">
              <a:solidFill>
                <a:schemeClr val="tx2"/>
              </a:solidFill>
              <a:ea typeface="Segoe UI" pitchFamily="34" charset="0"/>
              <a:cs typeface="Segoe UI" pitchFamily="34" charset="0"/>
            </a:endParaRPr>
          </a:p>
          <a:p>
            <a:pPr defTabSz="932232" fontAlgn="base">
              <a:spcAft>
                <a:spcPts val="600"/>
              </a:spcAft>
            </a:pPr>
            <a:r>
              <a:rPr lang="en-US" sz="1050" dirty="0" err="1" smtClean="0">
                <a:solidFill>
                  <a:schemeClr val="accent1"/>
                </a:solidFill>
                <a:ea typeface="Segoe UI" pitchFamily="34" charset="0"/>
                <a:cs typeface="Segoe UI" pitchFamily="34" charset="0"/>
              </a:rPr>
              <a:t>Plataforma</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desarrollo</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Convergencial</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parcial</a:t>
            </a:r>
            <a:r>
              <a:rPr lang="en-US" sz="1000" dirty="0" smtClean="0">
                <a:solidFill>
                  <a:schemeClr val="tx2"/>
                </a:solidFill>
                <a:ea typeface="Segoe UI" pitchFamily="34" charset="0"/>
                <a:cs typeface="Segoe UI" pitchFamily="34" charset="0"/>
              </a:rPr>
              <a:t> en APIs </a:t>
            </a:r>
            <a:r>
              <a:rPr lang="en-US" sz="1000" dirty="0">
                <a:solidFill>
                  <a:schemeClr val="tx2"/>
                </a:solidFill>
                <a:ea typeface="Segoe UI" pitchFamily="34" charset="0"/>
                <a:cs typeface="Segoe UI" pitchFamily="34" charset="0"/>
              </a:rPr>
              <a:t/>
            </a:r>
            <a:br>
              <a:rPr lang="en-US" sz="1000" dirty="0">
                <a:solidFill>
                  <a:schemeClr val="tx2"/>
                </a:solidFill>
                <a:ea typeface="Segoe UI" pitchFamily="34" charset="0"/>
                <a:cs typeface="Segoe UI" pitchFamily="34" charset="0"/>
              </a:rPr>
            </a:br>
            <a:r>
              <a:rPr lang="en-US" sz="1000" dirty="0" smtClean="0">
                <a:solidFill>
                  <a:schemeClr val="tx2"/>
                </a:solidFill>
                <a:ea typeface="Segoe UI" pitchFamily="34" charset="0"/>
                <a:cs typeface="Segoe UI" pitchFamily="34" charset="0"/>
              </a:rPr>
              <a:t>(</a:t>
            </a:r>
            <a:r>
              <a:rPr lang="en-US" sz="1000" dirty="0" err="1" smtClean="0">
                <a:solidFill>
                  <a:schemeClr val="tx2"/>
                </a:solidFill>
                <a:ea typeface="Segoe UI" pitchFamily="34" charset="0"/>
                <a:cs typeface="Segoe UI" pitchFamily="34" charset="0"/>
              </a:rPr>
              <a:t>sensores</a:t>
            </a:r>
            <a:r>
              <a:rPr lang="en-US" sz="1000" dirty="0" smtClean="0">
                <a:solidFill>
                  <a:schemeClr val="tx2"/>
                </a:solidFill>
                <a:ea typeface="Segoe UI" pitchFamily="34" charset="0"/>
                <a:cs typeface="Segoe UI" pitchFamily="34" charset="0"/>
              </a:rPr>
              <a:t> &amp; </a:t>
            </a:r>
            <a:r>
              <a:rPr lang="en-US" sz="1000" dirty="0">
                <a:solidFill>
                  <a:schemeClr val="tx2"/>
                </a:solidFill>
                <a:ea typeface="Segoe UI" pitchFamily="34" charset="0"/>
                <a:cs typeface="Segoe UI" pitchFamily="34" charset="0"/>
              </a:rPr>
              <a:t>IAP)</a:t>
            </a:r>
            <a:endParaRPr lang="en-US" sz="9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Códig,o</a:t>
            </a:r>
            <a:r>
              <a:rPr lang="en-US" sz="1000" dirty="0" smtClean="0">
                <a:solidFill>
                  <a:schemeClr val="tx2"/>
                </a:solidFill>
                <a:ea typeface="Segoe UI" pitchFamily="34" charset="0"/>
                <a:cs typeface="Segoe UI" pitchFamily="34" charset="0"/>
              </a:rPr>
              <a:t> native (C</a:t>
            </a:r>
            <a:r>
              <a:rPr lang="en-US" sz="1000" dirty="0">
                <a:solidFill>
                  <a:schemeClr val="tx2"/>
                </a:solidFill>
                <a:ea typeface="Segoe UI" pitchFamily="34" charset="0"/>
                <a:cs typeface="Segoe UI" pitchFamily="34" charset="0"/>
              </a:rPr>
              <a:t>++) </a:t>
            </a:r>
            <a:r>
              <a:rPr lang="en-US" sz="1000" dirty="0" smtClean="0">
                <a:solidFill>
                  <a:schemeClr val="tx2"/>
                </a:solidFill>
                <a:ea typeface="Segoe UI" pitchFamily="34" charset="0"/>
                <a:cs typeface="Segoe UI" pitchFamily="34" charset="0"/>
              </a:rPr>
              <a:t>y DirectX</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IE10</a:t>
            </a:r>
          </a:p>
        </p:txBody>
      </p:sp>
      <p:sp>
        <p:nvSpPr>
          <p:cNvPr id="46" name="Rounded Rectangle 45"/>
          <p:cNvSpPr/>
          <p:nvPr/>
        </p:nvSpPr>
        <p:spPr bwMode="auto">
          <a:xfrm>
            <a:off x="6401194" y="1343549"/>
            <a:ext cx="2437654" cy="3345975"/>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en la </a:t>
            </a:r>
            <a:r>
              <a:rPr lang="en-US" sz="1050" dirty="0" err="1" smtClean="0">
                <a:solidFill>
                  <a:schemeClr val="accent1"/>
                </a:solidFill>
                <a:ea typeface="Segoe UI" pitchFamily="34" charset="0"/>
                <a:cs typeface="Segoe UI" pitchFamily="34" charset="0"/>
              </a:rPr>
              <a:t>plataforma</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desarrollo</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Mayores</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opciones</a:t>
            </a:r>
            <a:r>
              <a:rPr lang="en-US" sz="1000" dirty="0" smtClean="0">
                <a:solidFill>
                  <a:schemeClr val="tx2"/>
                </a:solidFill>
                <a:ea typeface="Segoe UI" pitchFamily="34" charset="0"/>
                <a:cs typeface="Segoe UI" pitchFamily="34" charset="0"/>
              </a:rPr>
              <a:t> para la </a:t>
            </a:r>
            <a:r>
              <a:rPr lang="en-US" sz="1000" dirty="0" err="1" smtClean="0">
                <a:solidFill>
                  <a:schemeClr val="tx2"/>
                </a:solidFill>
                <a:ea typeface="Segoe UI" pitchFamily="34" charset="0"/>
                <a:cs typeface="Segoe UI" pitchFamily="34" charset="0"/>
              </a:rPr>
              <a:t>reutilización</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smtClean="0">
                <a:solidFill>
                  <a:schemeClr val="tx2"/>
                </a:solidFill>
                <a:ea typeface="Segoe UI" pitchFamily="34" charset="0"/>
                <a:cs typeface="Segoe UI" pitchFamily="34" charset="0"/>
              </a:rPr>
              <a:t>Mayor </a:t>
            </a:r>
            <a:r>
              <a:rPr lang="en-US" sz="1000" dirty="0" err="1" smtClean="0">
                <a:solidFill>
                  <a:schemeClr val="tx2"/>
                </a:solidFill>
                <a:ea typeface="Segoe UI" pitchFamily="34" charset="0"/>
                <a:cs typeface="Segoe UI" pitchFamily="34" charset="0"/>
              </a:rPr>
              <a:t>reutilización</a:t>
            </a:r>
            <a:r>
              <a:rPr lang="en-US" sz="1000" dirty="0" smtClean="0">
                <a:solidFill>
                  <a:schemeClr val="tx2"/>
                </a:solidFill>
                <a:ea typeface="Segoe UI" pitchFamily="34" charset="0"/>
                <a:cs typeface="Segoe UI" pitchFamily="34" charset="0"/>
              </a:rPr>
              <a:t> de </a:t>
            </a:r>
            <a:r>
              <a:rPr lang="en-US" sz="1000" dirty="0" err="1" smtClean="0">
                <a:solidFill>
                  <a:schemeClr val="tx2"/>
                </a:solidFill>
                <a:ea typeface="Segoe UI" pitchFamily="34" charset="0"/>
                <a:cs typeface="Segoe UI" pitchFamily="34" charset="0"/>
              </a:rPr>
              <a:t>código</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endParaRPr lang="en-US" sz="1050" dirty="0">
              <a:solidFill>
                <a:schemeClr val="accent1"/>
              </a:solidFill>
              <a:ea typeface="Segoe UI" pitchFamily="34" charset="0"/>
              <a:cs typeface="Segoe UI" pitchFamily="34" charset="0"/>
            </a:endParaRPr>
          </a:p>
          <a:p>
            <a:pPr defTabSz="932232" fontAlgn="base">
              <a:spcAft>
                <a:spcPts val="600"/>
              </a:spcAft>
            </a:pPr>
            <a:r>
              <a:rPr lang="en-US" sz="1050" dirty="0" err="1" smtClean="0">
                <a:solidFill>
                  <a:schemeClr val="accent1"/>
                </a:solidFill>
                <a:ea typeface="Segoe UI" pitchFamily="34" charset="0"/>
                <a:cs typeface="Segoe UI" pitchFamily="34" charset="0"/>
              </a:rPr>
              <a:t>Alieneación</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las</a:t>
            </a:r>
            <a:r>
              <a:rPr lang="en-US" sz="1050" dirty="0" smtClean="0">
                <a:solidFill>
                  <a:schemeClr val="accent1"/>
                </a:solidFill>
                <a:ea typeface="Segoe UI" pitchFamily="34" charset="0"/>
                <a:cs typeface="Segoe UI" pitchFamily="34" charset="0"/>
              </a:rPr>
              <a:t> Stores</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Registro</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compartido</a:t>
            </a:r>
            <a:endParaRPr lang="en-US" sz="1000" dirty="0">
              <a:solidFill>
                <a:schemeClr val="tx2"/>
              </a:solidFill>
              <a:ea typeface="Segoe UI" pitchFamily="34" charset="0"/>
              <a:cs typeface="Segoe UI" pitchFamily="34" charset="0"/>
            </a:endParaRPr>
          </a:p>
          <a:p>
            <a:pPr defTabSz="932232" fontAlgn="base">
              <a:spcAft>
                <a:spcPts val="600"/>
              </a:spcAft>
            </a:pPr>
            <a:endParaRPr lang="en-US" sz="1050" dirty="0">
              <a:solidFill>
                <a:schemeClr val="accent1"/>
              </a:solidFill>
              <a:ea typeface="Segoe UI" pitchFamily="34" charset="0"/>
              <a:cs typeface="Segoe UI" pitchFamily="34" charset="0"/>
            </a:endParaRPr>
          </a:p>
          <a:p>
            <a:pPr defTabSz="932232" fontAlgn="base">
              <a:spcAft>
                <a:spcPts val="600"/>
              </a:spcAft>
            </a:pPr>
            <a:r>
              <a:rPr lang="en-US" sz="1050" dirty="0">
                <a:solidFill>
                  <a:schemeClr val="accent1"/>
                </a:solidFill>
                <a:ea typeface="Segoe UI" pitchFamily="34" charset="0"/>
                <a:cs typeface="Segoe UI" pitchFamily="34" charset="0"/>
              </a:rPr>
              <a:t>Common Core Platform</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Proximity &amp; Location frameworks</a:t>
            </a: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Seguridad</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Task scheduler</a:t>
            </a:r>
          </a:p>
        </p:txBody>
      </p:sp>
      <p:sp>
        <p:nvSpPr>
          <p:cNvPr id="47" name="Right Arrow 46"/>
          <p:cNvSpPr/>
          <p:nvPr/>
        </p:nvSpPr>
        <p:spPr bwMode="auto">
          <a:xfrm>
            <a:off x="2615838" y="1007718"/>
            <a:ext cx="382533" cy="382533"/>
          </a:xfrm>
          <a:prstGeom prst="rightArrow">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a:off x="5642715" y="1007718"/>
            <a:ext cx="382533" cy="382533"/>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193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ApplicationBar" Revision="1" Stencil="System.Storyboarding.WindowsPhone" StencilVersion="0.1"/>
</Control>
</file>

<file path=customXml/item10.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1.xml><?xml version="1.0" encoding="utf-8"?>
<Control xmlns="http://schemas.microsoft.com/VisualStudio/2011/storyboarding/control">
  <Id Name="System.Storyboarding.WindowsApps.WindowsAppsListBox" Revision="1" Stencil="System.Storyboarding.WindowsApps" StencilVersion="0.1"/>
</Control>
</file>

<file path=customXml/item12.xml><?xml version="1.0" encoding="utf-8"?>
<Control xmlns="http://schemas.microsoft.com/VisualStudio/2011/storyboarding/control">
  <Id Name="System.Storyboarding.Backgrounds.WindowsPhone" Revision="1" Stencil="System.Storyboarding.Backgrounds" StencilVersion="0.1"/>
</Control>
</file>

<file path=customXml/item13.xml><?xml version="1.0" encoding="utf-8"?>
<Control xmlns="http://schemas.microsoft.com/VisualStudio/2011/storyboarding/control">
  <Id Name="System.Storyboarding.WindowsPhone.PageTitle" Revision="1" Stencil="System.Storyboarding.WindowsPhone" StencilVersion="0.1"/>
</Control>
</file>

<file path=customXml/item14.xml><?xml version="1.0" encoding="utf-8"?>
<Control xmlns="http://schemas.microsoft.com/VisualStudio/2011/storyboarding/control">
  <Id Name="System.Storyboarding.Backgrounds.WindowsPhone" Revision="1" Stencil="System.Storyboarding.Backgrounds" StencilVersion="0.1"/>
</Control>
</file>

<file path=customXml/item15.xml><?xml version="1.0" encoding="utf-8"?>
<Control xmlns="http://schemas.microsoft.com/VisualStudio/2011/storyboarding/control">
  <Id Name="System.Storyboarding.WindowsPhone.ApplicationBar" Revision="1" Stencil="System.Storyboarding.WindowsPhone" StencilVersion="0.1"/>
</Control>
</file>

<file path=customXml/item1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7.xml><?xml version="1.0" encoding="utf-8"?>
<Control xmlns="http://schemas.microsoft.com/VisualStudio/2011/storyboarding/control">
  <Id Name="System.Storyboarding.Media.Image" Revision="1" Stencil="System.Storyboarding.Media" StencilVersion="0.1"/>
</Control>
</file>

<file path=customXml/item18.xml><?xml version="1.0" encoding="utf-8"?>
<Control xmlns="http://schemas.microsoft.com/VisualStudio/2011/storyboarding/control">
  <Id Name="System.Storyboarding.Backgrounds.WindowsPhone" Revision="1" Stencil="System.Storyboarding.Backgrounds" StencilVersion="0.1"/>
</Control>
</file>

<file path=customXml/item19.xml><?xml version="1.0" encoding="utf-8"?>
<Control xmlns="http://schemas.microsoft.com/VisualStudio/2011/storyboarding/control">
  <Id Name="System.Storyboarding.Media.Image" Revision="1" Stencil="System.Storyboarding.Media" StencilVersion="0.1"/>
</Control>
</file>

<file path=customXml/item2.xml><?xml version="1.0" encoding="utf-8"?>
<Control xmlns="http://schemas.microsoft.com/VisualStudio/2011/storyboarding/control">
  <Id Name="System.Storyboarding.WindowsPhone.ApplicationBar" Revision="1" Stencil="System.Storyboarding.WindowsPhone" StencilVersion="0.1"/>
</Control>
</file>

<file path=customXml/item20.xml><?xml version="1.0" encoding="utf-8"?>
<Control xmlns="http://schemas.microsoft.com/VisualStudio/2011/storyboarding/control">
  <Id Name="System.Storyboarding.Media.Image" Revision="1" Stencil="System.Storyboarding.Media" StencilVersion="0.1"/>
</Control>
</file>

<file path=customXml/item21.xml><?xml version="1.0" encoding="utf-8"?>
<Control xmlns="http://schemas.microsoft.com/VisualStudio/2011/storyboarding/control">
  <Id Name="System.Storyboarding.Backgrounds.WindowsPhone" Revision="1" Stencil="System.Storyboarding.Backgrounds" StencilVersion="0.1"/>
</Control>
</file>

<file path=customXml/item22.xml><?xml version="1.0" encoding="utf-8"?>
<Control xmlns="http://schemas.microsoft.com/VisualStudio/2011/storyboarding/control">
  <Id Name="System.Storyboarding.Media.Image" Revision="1" Stencil="System.Storyboarding.Media" StencilVersion="0.1"/>
</Control>
</file>

<file path=customXml/item23.xml><?xml version="1.0" encoding="utf-8"?>
<Control xmlns="http://schemas.microsoft.com/VisualStudio/2011/storyboarding/control">
  <Id Name="System.Storyboarding.Media.Image" Revision="1" Stencil="System.Storyboarding.Media" StencilVersion="0.1"/>
</Control>
</file>

<file path=customXml/item24.xml><?xml version="1.0" encoding="utf-8"?>
<Control xmlns="http://schemas.microsoft.com/VisualStudio/2011/storyboarding/control">
  <Id Name="System.Storyboarding.Media.Image" Revision="1" Stencil="System.Storyboarding.Media" StencilVersion="0.1"/>
</Control>
</file>

<file path=customXml/item25.xml><?xml version="1.0" encoding="utf-8"?>
<Control xmlns="http://schemas.microsoft.com/VisualStudio/2011/storyboarding/control">
  <Id Name="System.Storyboarding.Backgrounds.WindowsPhone" Revision="1" Stencil="System.Storyboarding.Backgrounds" StencilVersion="0.1"/>
</Control>
</file>

<file path=customXml/item26.xml><?xml version="1.0" encoding="utf-8"?>
<Control xmlns="http://schemas.microsoft.com/VisualStudio/2011/storyboarding/control">
  <Id Name="System.Storyboarding.Media.Image" Revision="1" Stencil="System.Storyboarding.Media" StencilVersion="0.1"/>
</Control>
</file>

<file path=customXml/item27.xml><?xml version="1.0" encoding="utf-8"?>
<Control xmlns="http://schemas.microsoft.com/VisualStudio/2011/storyboarding/control">
  <Id Name="System.Storyboarding.Media.Image" Revision="1" Stencil="System.Storyboarding.Media" StencilVersion="0.1"/>
</Control>
</file>

<file path=customXml/item2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9.xml><?xml version="1.0" encoding="utf-8"?>
<Control xmlns="http://schemas.microsoft.com/VisualStudio/2011/storyboarding/control">
  <Id Name="System.Storyboarding.WindowsApps.WindowsAppsListBox" Revision="1" Stencil="System.Storyboarding.WindowsApps" StencilVersion="0.1"/>
</Control>
</file>

<file path=customXml/item3.xml><?xml version="1.0" encoding="utf-8"?>
<Control xmlns="http://schemas.microsoft.com/VisualStudio/2011/storyboarding/control">
  <Id Name="System.Storyboarding.Media.Image" Revision="1" Stencil="System.Storyboarding.Media" StencilVersion="0.1"/>
</Control>
</file>

<file path=customXml/item30.xml><?xml version="1.0" encoding="utf-8"?>
<Control xmlns="http://schemas.microsoft.com/VisualStudio/2011/storyboarding/control">
  <Id Name="System.Storyboarding.Backgrounds.WindowsPhone" Revision="1" Stencil="System.Storyboarding.Backgrounds" StencilVersion="0.1"/>
</Control>
</file>

<file path=customXml/item31.xml><?xml version="1.0" encoding="utf-8"?>
<Control xmlns="http://schemas.microsoft.com/VisualStudio/2011/storyboarding/control">
  <Id Name="System.Storyboarding.Annotation.StickyNote" Revision="1" Stencil="System.Storyboarding.Annotation" StencilVersion="0.1"/>
</Control>
</file>

<file path=customXml/item32.xml><?xml version="1.0" encoding="utf-8"?>
<Control xmlns="http://schemas.microsoft.com/VisualStudio/2011/storyboarding/control">
  <Id Name="System.Storyboarding.WindowsPhone.PageTitle" Revision="1" Stencil="System.Storyboarding.WindowsPhone" StencilVersion="0.1"/>
</Control>
</file>

<file path=customXml/item33.xml><?xml version="1.0" encoding="utf-8"?>
<Control xmlns="http://schemas.microsoft.com/VisualStudio/2011/storyboarding/control">
  <Id Name="System.Storyboarding.Backgrounds.WindowsPhone" Revision="1" Stencil="System.Storyboarding.Backgrounds" StencilVersion="0.1"/>
</Control>
</file>

<file path=customXml/item4.xml><?xml version="1.0" encoding="utf-8"?>
<Control xmlns="http://schemas.microsoft.com/VisualStudio/2011/storyboarding/control">
  <Id Name="System.Storyboarding.WindowsPhone.PageTitle" Revision="1" Stencil="System.Storyboarding.WindowsPhone" StencilVersion="0.1"/>
</Control>
</file>

<file path=customXml/item5.xml><?xml version="1.0" encoding="utf-8"?>
<Control xmlns="http://schemas.microsoft.com/VisualStudio/2011/storyboarding/control">
  <Id Name="System.Storyboarding.Backgrounds.WindowsPhone" Revision="1" Stencil="System.Storyboarding.Backgrounds" StencilVersion="0.1"/>
</Control>
</file>

<file path=customXml/item6.xml><?xml version="1.0" encoding="utf-8"?>
<Control xmlns="http://schemas.microsoft.com/VisualStudio/2011/storyboarding/control">
  <Id Name="System.Storyboarding.Backgrounds.WindowsPhone" Revision="1" Stencil="System.Storyboarding.Backgrounds" StencilVersion="0.1"/>
</Control>
</file>

<file path=customXml/item7.xml><?xml version="1.0" encoding="utf-8"?>
<Control xmlns="http://schemas.microsoft.com/VisualStudio/2011/storyboarding/control">
  <Id Name="System.Storyboarding.WindowsPhone.ApplicationBar" Revision="1" Stencil="System.Storyboarding.WindowsPhone" StencilVersion="0.1"/>
</Control>
</file>

<file path=customXml/item8.xml><?xml version="1.0" encoding="utf-8"?>
<Control xmlns="http://schemas.microsoft.com/VisualStudio/2011/storyboarding/control">
  <Id Name="System.Storyboarding.WindowsApps.WindowsAppsListBox" Revision="1" Stencil="System.Storyboarding.WindowsApps" StencilVersion="0.1"/>
</Control>
</file>

<file path=customXml/item9.xml><?xml version="1.0" encoding="utf-8"?>
<Control xmlns="http://schemas.microsoft.com/VisualStudio/2011/storyboarding/control">
  <Id Name="System.Storyboarding.WindowsPhone.PageTitle" Revision="1" Stencil="System.Storyboarding.WindowsPhone" StencilVersion="0.1"/>
</Control>
</file>

<file path=customXml/itemProps1.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10.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11.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12.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customXml/itemProps13.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14.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15.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16.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17.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18.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19.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customXml/itemProps2.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20.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21.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22.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23.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24.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25.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26.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27.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28.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customXml/itemProps29.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3.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30.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31.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customXml/itemProps32.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33.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4.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5.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6.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customXml/itemProps7.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8.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9.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6632</TotalTime>
  <Words>2921</Words>
  <Application>Microsoft Office PowerPoint</Application>
  <PresentationFormat>Presentación en pantalla (16:9)</PresentationFormat>
  <Paragraphs>343</Paragraphs>
  <Slides>29</Slides>
  <Notes>25</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29</vt:i4>
      </vt:variant>
    </vt:vector>
  </HeadingPairs>
  <TitlesOfParts>
    <vt:vector size="43" baseType="lpstr">
      <vt:lpstr>Aller</vt:lpstr>
      <vt:lpstr>Arial</vt:lpstr>
      <vt:lpstr>Calibri</vt:lpstr>
      <vt:lpstr>Consolas</vt:lpstr>
      <vt:lpstr>Nokia Pure Text</vt:lpstr>
      <vt:lpstr>Rockwell</vt:lpstr>
      <vt:lpstr>Segoe UI</vt:lpstr>
      <vt:lpstr>Segoe UI Light</vt:lpstr>
      <vt:lpstr>Segoe UI Semibold</vt:lpstr>
      <vt:lpstr>Segoe WP Light</vt:lpstr>
      <vt:lpstr>Segoe WP SemiLight</vt:lpstr>
      <vt:lpstr>Times New Roman</vt:lpstr>
      <vt:lpstr>Wingdings</vt:lpstr>
      <vt:lpstr>Windows Phone blue</vt:lpstr>
      <vt:lpstr>Introducción  a las Aplicaciones Universales</vt:lpstr>
      <vt:lpstr>Javier Suárez Ruiz</vt:lpstr>
      <vt:lpstr>Agenda</vt:lpstr>
      <vt:lpstr>Aplicación Windows Multiplataforma</vt:lpstr>
      <vt:lpstr>Presentación de PowerPoint</vt:lpstr>
      <vt:lpstr>Técnicas de reutilización de código</vt:lpstr>
      <vt:lpstr>Presentación de PowerPoint</vt:lpstr>
      <vt:lpstr>Presentación de PowerPoint</vt:lpstr>
      <vt:lpstr>El viaje de la convergencia…</vt:lpstr>
      <vt:lpstr>Convergencia en APIs de la plataforma Windows</vt:lpstr>
      <vt:lpstr>Plataforma de Desarrollo Windows en 8.1</vt:lpstr>
      <vt:lpstr>Modelos de Desarrollo en Windows Phone 8.1</vt:lpstr>
      <vt:lpstr>Presentación de PowerPoint</vt:lpstr>
      <vt:lpstr>Aplicaciones Universales</vt:lpstr>
      <vt:lpstr>El Proyecto Shared</vt:lpstr>
      <vt:lpstr>Creando proyectos desde Visual Studio 2013</vt:lpstr>
      <vt:lpstr>Creando nuestro primer proyecto!</vt:lpstr>
      <vt:lpstr>Convertir un Proyecto a Universal </vt:lpstr>
      <vt:lpstr>#if Condiciones de compilación</vt:lpstr>
      <vt:lpstr>Presentación de PowerPoint</vt:lpstr>
      <vt:lpstr>MVVM en Aplicaciones Universales</vt:lpstr>
      <vt:lpstr>MVVM a escena!</vt:lpstr>
      <vt:lpstr>Convergencia en controles</vt:lpstr>
      <vt:lpstr>Controles adaptados a cada plataforma</vt:lpstr>
      <vt:lpstr>Compartiendo XAML</vt:lpstr>
      <vt:lpstr>Portable Class Libraries</vt:lpstr>
      <vt:lpstr>Acceso a gran cantidad de nuevas APIs</vt:lpstr>
      <vt:lpstr>Presentación de PowerPoint</vt:lpstr>
      <vt:lpstr>Introducción a las Aplicaciones Universales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334</cp:revision>
  <dcterms:created xsi:type="dcterms:W3CDTF">2012-05-11T22:32:06Z</dcterms:created>
  <dcterms:modified xsi:type="dcterms:W3CDTF">2014-07-04T18:46:42Z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