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ane Lee" initials="" lastIdx="1" clrIdx="0"/>
  <p:cmAuthor id="1" name="Karina Ung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37"/>
  </p:normalViewPr>
  <p:slideViewPr>
    <p:cSldViewPr snapToGrid="0" snapToObjects="1">
      <p:cViewPr varScale="1">
        <p:scale>
          <a:sx n="112" d="100"/>
          <a:sy n="112" d="100"/>
        </p:scale>
        <p:origin x="36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5-12T20:52:19.429" idx="1">
    <p:pos x="6000" y="0"/>
    <p:text>icons from Microsoft website, can I use these?</p:text>
  </p:cm>
  <p:cm authorId="1" dt="2016-05-12T20:52:19.429" idx="1">
    <p:pos x="6000" y="100"/>
    <p:text>to be safe, let's not.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00853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7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31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4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18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0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48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47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424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1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0960"/>
            <a:ext cx="9198300" cy="51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382042" y="2955578"/>
            <a:ext cx="5234700" cy="131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BFBFBF"/>
              </a:buClr>
              <a:buFont typeface="Arial"/>
              <a:buNone/>
              <a:defRPr/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201" y="1993250"/>
            <a:ext cx="4760400" cy="11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-dar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2700"/>
            <a:ext cx="91884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457200" y="1603841"/>
            <a:ext cx="8459700" cy="199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/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" y="-10291"/>
            <a:ext cx="9139200" cy="51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457200" y="1553042"/>
            <a:ext cx="8459700" cy="199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960"/>
              </a:spcBef>
              <a:buClr>
                <a:srgbClr val="6C6C6C"/>
              </a:buClr>
              <a:buFont typeface="Arial"/>
              <a:buNone/>
              <a:defRPr/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" y="2"/>
            <a:ext cx="9139200" cy="51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652954"/>
            <a:ext cx="4372800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10000"/>
              </a:lnSpc>
              <a:spcBef>
                <a:spcPts val="0"/>
              </a:spcBef>
              <a:buClr>
                <a:srgbClr val="3C90D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457200" y="4938296"/>
            <a:ext cx="7142400" cy="0"/>
          </a:xfrm>
          <a:prstGeom prst="straightConnector1">
            <a:avLst/>
          </a:prstGeom>
          <a:noFill/>
          <a:ln w="9525" cap="flat" cmpd="sng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0302" y="4827746"/>
            <a:ext cx="941700" cy="2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4450" y="-12700"/>
            <a:ext cx="9188400" cy="51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967" y="4827746"/>
            <a:ext cx="941700" cy="21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>
            <a:off x="457200" y="4938296"/>
            <a:ext cx="7142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652954"/>
            <a:ext cx="4392900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10000"/>
              </a:lnSpc>
              <a:spcBef>
                <a:spcPts val="0"/>
              </a:spcBef>
              <a:buClr>
                <a:srgbClr val="F3F5FF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hape 58"/>
          <p:cNvCxnSpPr/>
          <p:nvPr/>
        </p:nvCxnSpPr>
        <p:spPr>
          <a:xfrm>
            <a:off x="457200" y="4938296"/>
            <a:ext cx="7142400" cy="0"/>
          </a:xfrm>
          <a:prstGeom prst="straightConnector1">
            <a:avLst/>
          </a:prstGeom>
          <a:noFill/>
          <a:ln w="9525" cap="flat" cmpd="sng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26242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457200" y="682306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004241"/>
            <a:ext cx="8229600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2588" rtl="0">
              <a:lnSpc>
                <a:spcPct val="110000"/>
              </a:lnSpc>
              <a:spcBef>
                <a:spcPts val="0"/>
              </a:spcBef>
              <a:buClr>
                <a:srgbClr val="6C6C6C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0302" y="4827746"/>
            <a:ext cx="941700" cy="2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26242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457200" y="682306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004241"/>
            <a:ext cx="8229600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2588" rtl="0">
              <a:lnSpc>
                <a:spcPct val="110000"/>
              </a:lnSpc>
              <a:spcBef>
                <a:spcPts val="0"/>
              </a:spcBef>
              <a:buClr>
                <a:srgbClr val="6C6C6C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0302" y="4827746"/>
            <a:ext cx="941700" cy="2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755" y="0"/>
            <a:ext cx="9200700" cy="51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457200" y="1553042"/>
            <a:ext cx="8459700" cy="199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200"/>
              </a:spcBef>
              <a:buClr>
                <a:srgbClr val="BFBFBF"/>
              </a:buClr>
              <a:buFont typeface="Arial"/>
              <a:buNone/>
              <a:defRPr/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6650"/>
            <a:ext cx="9158100" cy="52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967" y="4827746"/>
            <a:ext cx="941700" cy="21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>
            <a:off x="457200" y="4938296"/>
            <a:ext cx="7142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26242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82" name="Shape 82"/>
          <p:cNvCxnSpPr/>
          <p:nvPr/>
        </p:nvCxnSpPr>
        <p:spPr>
          <a:xfrm>
            <a:off x="457200" y="682306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004241"/>
            <a:ext cx="8229600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10000"/>
              </a:lnSpc>
              <a:spcBef>
                <a:spcPts val="0"/>
              </a:spcBef>
              <a:buClr>
                <a:srgbClr val="B7B7B7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Vertical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6650"/>
            <a:ext cx="9158100" cy="52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967" y="4827746"/>
            <a:ext cx="941700" cy="2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26242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91" name="Shape 91"/>
          <p:cNvCxnSpPr/>
          <p:nvPr/>
        </p:nvCxnSpPr>
        <p:spPr>
          <a:xfrm>
            <a:off x="457200" y="682306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004241"/>
            <a:ext cx="8229600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10000"/>
              </a:lnSpc>
              <a:spcBef>
                <a:spcPts val="0"/>
              </a:spcBef>
              <a:buClr>
                <a:srgbClr val="B7B7B7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26242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95" name="Shape 95"/>
          <p:cNvCxnSpPr/>
          <p:nvPr/>
        </p:nvCxnSpPr>
        <p:spPr>
          <a:xfrm>
            <a:off x="457200" y="682306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004241"/>
            <a:ext cx="8229600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2588" rtl="0">
              <a:lnSpc>
                <a:spcPct val="110000"/>
              </a:lnSpc>
              <a:spcBef>
                <a:spcPts val="0"/>
              </a:spcBef>
              <a:buClr>
                <a:srgbClr val="6C6C6C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1463640" y="4919807"/>
            <a:ext cx="6155400" cy="20400"/>
          </a:xfrm>
          <a:prstGeom prst="straightConnector1">
            <a:avLst/>
          </a:prstGeom>
          <a:noFill/>
          <a:ln w="9525" cap="flat" cmpd="sng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" name="Shape 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4967" y="4827746"/>
            <a:ext cx="941700" cy="2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t slide">
    <p:bg>
      <p:bgPr>
        <a:solidFill>
          <a:srgbClr val="15304E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38660" y="1872776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" y="690545"/>
            <a:ext cx="9158100" cy="44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26242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004241"/>
            <a:ext cx="8229600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2588" rtl="0">
              <a:lnSpc>
                <a:spcPct val="110000"/>
              </a:lnSpc>
              <a:spcBef>
                <a:spcPts val="0"/>
              </a:spcBef>
              <a:buClr>
                <a:srgbClr val="6C6C6C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967" y="4827746"/>
            <a:ext cx="941700" cy="21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Shape 104"/>
          <p:cNvCxnSpPr/>
          <p:nvPr/>
        </p:nvCxnSpPr>
        <p:spPr>
          <a:xfrm>
            <a:off x="1468974" y="4919807"/>
            <a:ext cx="6155400" cy="20400"/>
          </a:xfrm>
          <a:prstGeom prst="straightConnector1">
            <a:avLst/>
          </a:prstGeom>
          <a:noFill/>
          <a:ln w="9525" cap="flat" cmpd="sng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 with 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6" y="-57150"/>
            <a:ext cx="9158100" cy="5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26242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004241"/>
            <a:ext cx="8229600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2588" rtl="0">
              <a:lnSpc>
                <a:spcPct val="110000"/>
              </a:lnSpc>
              <a:spcBef>
                <a:spcPts val="0"/>
              </a:spcBef>
              <a:buClr>
                <a:srgbClr val="6C6C6C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967" y="4827746"/>
            <a:ext cx="941700" cy="21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Shape 110"/>
          <p:cNvCxnSpPr/>
          <p:nvPr/>
        </p:nvCxnSpPr>
        <p:spPr>
          <a:xfrm>
            <a:off x="1468974" y="4919807"/>
            <a:ext cx="6155400" cy="20400"/>
          </a:xfrm>
          <a:prstGeom prst="straightConnector1">
            <a:avLst/>
          </a:prstGeom>
          <a:noFill/>
          <a:ln w="9525" cap="flat" cmpd="sng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dar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" y="-110936"/>
            <a:ext cx="9158100" cy="5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26242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004241"/>
            <a:ext cx="8229600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2588" rtl="0">
              <a:lnSpc>
                <a:spcPct val="110000"/>
              </a:lnSpc>
              <a:spcBef>
                <a:spcPts val="0"/>
              </a:spcBef>
              <a:buClr>
                <a:srgbClr val="6C6C6C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15" name="Shape 115"/>
          <p:cNvCxnSpPr/>
          <p:nvPr/>
        </p:nvCxnSpPr>
        <p:spPr>
          <a:xfrm>
            <a:off x="457200" y="720406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ontent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9198300" cy="51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26242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967" y="4827746"/>
            <a:ext cx="941700" cy="21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Shape 120"/>
          <p:cNvCxnSpPr/>
          <p:nvPr/>
        </p:nvCxnSpPr>
        <p:spPr>
          <a:xfrm>
            <a:off x="1468974" y="4919807"/>
            <a:ext cx="6155400" cy="20400"/>
          </a:xfrm>
          <a:prstGeom prst="straightConnector1">
            <a:avLst/>
          </a:prstGeom>
          <a:noFill/>
          <a:ln w="9525" cap="flat" cmpd="sng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 with Ca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26242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004241"/>
            <a:ext cx="8229600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2588" rtl="0">
              <a:lnSpc>
                <a:spcPct val="110000"/>
              </a:lnSpc>
              <a:spcBef>
                <a:spcPts val="0"/>
              </a:spcBef>
              <a:buClr>
                <a:srgbClr val="6C6C6C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24" name="Shape 124"/>
          <p:cNvCxnSpPr/>
          <p:nvPr/>
        </p:nvCxnSpPr>
        <p:spPr>
          <a:xfrm>
            <a:off x="1519774" y="4919807"/>
            <a:ext cx="6155400" cy="20400"/>
          </a:xfrm>
          <a:prstGeom prst="straightConnector1">
            <a:avLst/>
          </a:prstGeom>
          <a:noFill/>
          <a:ln w="9525" cap="flat" cmpd="sng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5" name="Shape 1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4967" y="4827746"/>
            <a:ext cx="941700" cy="2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ontent with 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6" y="-6349"/>
            <a:ext cx="9158100" cy="52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26242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004241"/>
            <a:ext cx="8229600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2588" rtl="0">
              <a:lnSpc>
                <a:spcPct val="110000"/>
              </a:lnSpc>
              <a:spcBef>
                <a:spcPts val="0"/>
              </a:spcBef>
              <a:buClr>
                <a:srgbClr val="6C6C6C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ontent with Ca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26242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004241"/>
            <a:ext cx="8229600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2588" rtl="0">
              <a:lnSpc>
                <a:spcPct val="110000"/>
              </a:lnSpc>
              <a:spcBef>
                <a:spcPts val="0"/>
              </a:spcBef>
              <a:buClr>
                <a:srgbClr val="6C6C6C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ontent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26242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35" name="Shape 135"/>
          <p:cNvCxnSpPr/>
          <p:nvPr/>
        </p:nvCxnSpPr>
        <p:spPr>
          <a:xfrm>
            <a:off x="457200" y="682306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004241"/>
            <a:ext cx="8229600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75260" rtl="0">
              <a:lnSpc>
                <a:spcPct val="110000"/>
              </a:lnSpc>
              <a:spcBef>
                <a:spcPts val="0"/>
              </a:spcBef>
              <a:buClr>
                <a:srgbClr val="6C6C6C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-2243666" y="-161713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ontent with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004241"/>
            <a:ext cx="8229600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45109" rtl="0">
              <a:lnSpc>
                <a:spcPct val="110000"/>
              </a:lnSpc>
              <a:spcBef>
                <a:spcPts val="0"/>
              </a:spcBef>
              <a:buClr>
                <a:srgbClr val="6C6C6C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40" name="Shape 140"/>
          <p:cNvCxnSpPr/>
          <p:nvPr/>
        </p:nvCxnSpPr>
        <p:spPr>
          <a:xfrm>
            <a:off x="457200" y="4767262"/>
            <a:ext cx="7142400" cy="0"/>
          </a:xfrm>
          <a:prstGeom prst="straightConnector1">
            <a:avLst/>
          </a:prstGeom>
          <a:noFill/>
          <a:ln w="9525" cap="flat" cmpd="sng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1" name="Shape 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4643532"/>
            <a:ext cx="990600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38944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43" name="Shape 143"/>
          <p:cNvCxnSpPr/>
          <p:nvPr/>
        </p:nvCxnSpPr>
        <p:spPr>
          <a:xfrm>
            <a:off x="457200" y="720406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6C6C6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ontent with Ca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707469" y="1004241"/>
            <a:ext cx="3979199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10000"/>
              </a:lnSpc>
              <a:spcBef>
                <a:spcPts val="0"/>
              </a:spcBef>
              <a:buClr>
                <a:srgbClr val="032B4E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-2243666" y="-161713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38944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ontent with Ca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004241"/>
            <a:ext cx="8229600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45109" rtl="0">
              <a:lnSpc>
                <a:spcPct val="110000"/>
              </a:lnSpc>
              <a:spcBef>
                <a:spcPts val="0"/>
              </a:spcBef>
              <a:buClr>
                <a:srgbClr val="6C6C6C"/>
              </a:buClr>
              <a:buFont typeface="Calibri"/>
              <a:buChar char="•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50" name="Shape 150"/>
          <p:cNvCxnSpPr/>
          <p:nvPr/>
        </p:nvCxnSpPr>
        <p:spPr>
          <a:xfrm>
            <a:off x="457200" y="4767262"/>
            <a:ext cx="7142400" cy="0"/>
          </a:xfrm>
          <a:prstGeom prst="straightConnector1">
            <a:avLst/>
          </a:prstGeom>
          <a:noFill/>
          <a:ln w="9525" cap="flat" cmpd="sng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4643532"/>
            <a:ext cx="990600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38944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53" name="Shape 153"/>
          <p:cNvCxnSpPr/>
          <p:nvPr/>
        </p:nvCxnSpPr>
        <p:spPr>
          <a:xfrm>
            <a:off x="457200" y="720406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6C6C6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ontent with Ca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707469" y="1004241"/>
            <a:ext cx="3979199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10000"/>
              </a:lnSpc>
              <a:spcBef>
                <a:spcPts val="0"/>
              </a:spcBef>
              <a:buClr>
                <a:srgbClr val="032B4E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-2243666" y="-161713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38944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58" name="Shape 158"/>
          <p:cNvCxnSpPr/>
          <p:nvPr/>
        </p:nvCxnSpPr>
        <p:spPr>
          <a:xfrm>
            <a:off x="457200" y="720406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6C6C6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ontent with Ca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004241"/>
            <a:ext cx="8229600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45109" rtl="0">
              <a:lnSpc>
                <a:spcPct val="110000"/>
              </a:lnSpc>
              <a:spcBef>
                <a:spcPts val="0"/>
              </a:spcBef>
              <a:buClr>
                <a:srgbClr val="6C6C6C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1" name="Shape 161"/>
          <p:cNvCxnSpPr/>
          <p:nvPr/>
        </p:nvCxnSpPr>
        <p:spPr>
          <a:xfrm>
            <a:off x="457200" y="4767262"/>
            <a:ext cx="7142400" cy="0"/>
          </a:xfrm>
          <a:prstGeom prst="straightConnector1">
            <a:avLst/>
          </a:prstGeom>
          <a:noFill/>
          <a:ln w="9525" cap="flat" cmpd="sng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2" name="Shape 1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4643532"/>
            <a:ext cx="990600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38944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4" name="Shape 164"/>
          <p:cNvCxnSpPr/>
          <p:nvPr/>
        </p:nvCxnSpPr>
        <p:spPr>
          <a:xfrm>
            <a:off x="457200" y="720406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6C6C6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 - Dark Background 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6" y="-6350"/>
            <a:ext cx="9158100" cy="52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2-color Non-bulleted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01929" y="891882"/>
            <a:ext cx="8740200" cy="150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accent2"/>
              </a:buClr>
              <a:buFont typeface="Quattrocento Sans"/>
              <a:buNone/>
              <a:defRPr/>
            </a:lvl1pPr>
            <a:lvl2pPr marL="0" lvl="1" indent="0" rtl="0">
              <a:spcBef>
                <a:spcPts val="0"/>
              </a:spcBef>
              <a:buFont typeface="Quattrocento Sans"/>
              <a:buNone/>
              <a:defRPr/>
            </a:lvl2pPr>
            <a:lvl3pPr marL="165100" lvl="2" indent="0" rtl="0">
              <a:spcBef>
                <a:spcPts val="0"/>
              </a:spcBef>
              <a:buFont typeface="Quattrocento Sans"/>
              <a:buNone/>
              <a:defRPr/>
            </a:lvl3pPr>
            <a:lvl4pPr marL="330200" lvl="3" indent="0" rtl="0">
              <a:spcBef>
                <a:spcPts val="0"/>
              </a:spcBef>
              <a:buFont typeface="Quattrocento Sans"/>
              <a:buNone/>
              <a:defRPr/>
            </a:lvl4pPr>
            <a:lvl5pPr marL="508000" lvl="4" indent="-12700" rtl="0">
              <a:spcBef>
                <a:spcPts val="0"/>
              </a:spcBef>
              <a:buFont typeface="Quattrocento Sans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Content footer logo 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38944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914400" y="1192095"/>
            <a:ext cx="8229600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lvl="0" indent="-187960" rtl="0">
              <a:spcBef>
                <a:spcPts val="0"/>
              </a:spcBef>
              <a:buClr>
                <a:srgbClr val="6C6C6C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457200" y="720406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Shape 33"/>
          <p:cNvCxnSpPr/>
          <p:nvPr/>
        </p:nvCxnSpPr>
        <p:spPr>
          <a:xfrm>
            <a:off x="457200" y="4767262"/>
            <a:ext cx="7142400" cy="0"/>
          </a:xfrm>
          <a:prstGeom prst="straightConnector1">
            <a:avLst/>
          </a:prstGeom>
          <a:noFill/>
          <a:ln w="9525" cap="flat" cmpd="sng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4643532"/>
            <a:ext cx="990600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/>
        </p:nvSpPr>
        <p:spPr>
          <a:xfrm>
            <a:off x="50800" y="196850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26242"/>
            <a:ext cx="82296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368800" y="1004241"/>
            <a:ext cx="4317900" cy="32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lvl="0" indent="-160020" rtl="0">
              <a:lnSpc>
                <a:spcPct val="110000"/>
              </a:lnSpc>
              <a:spcBef>
                <a:spcPts val="0"/>
              </a:spcBef>
              <a:buClr>
                <a:srgbClr val="032B4E"/>
              </a:buClr>
              <a:buFont typeface="Arial"/>
              <a:buChar char="•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368800" y="238944"/>
            <a:ext cx="4317900" cy="3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-1" y="0"/>
            <a:ext cx="9138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hyperlink" Target="https://www.xamarin.com/university#request-trial" TargetMode="Externa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university.xamarin.com/self-guid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2655"/>
            <a:ext cx="9144001" cy="2258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 dirty="0" smtClean="0">
                <a:latin typeface="Segoe UI Semibold" charset="0"/>
                <a:ea typeface="Segoe UI Semibold" charset="0"/>
                <a:cs typeface="Segoe UI Semibold" charset="0"/>
              </a:rPr>
              <a:t>¿</a:t>
            </a:r>
            <a:r>
              <a:rPr lang="es-ES" sz="2000" b="1" dirty="0" smtClean="0">
                <a:latin typeface="Segoe UI Semibold" charset="0"/>
                <a:ea typeface="Segoe UI Semibold" charset="0"/>
                <a:cs typeface="Segoe UI Semibold" charset="0"/>
              </a:rPr>
              <a:t>Qué</a:t>
            </a:r>
            <a:r>
              <a:rPr lang="en" sz="2000" b="1" dirty="0" smtClean="0">
                <a:latin typeface="Segoe UI Semibold" charset="0"/>
                <a:ea typeface="Segoe UI Semibold" charset="0"/>
                <a:cs typeface="Segoe UI Semibold" charset="0"/>
              </a:rPr>
              <a:t> es </a:t>
            </a:r>
            <a:r>
              <a:rPr lang="en" sz="2000" b="1" dirty="0" smtClean="0"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" sz="2000" b="1" dirty="0">
                <a:latin typeface="Segoe UI Semibold" charset="0"/>
                <a:ea typeface="Segoe UI Semibold" charset="0"/>
                <a:cs typeface="Segoe UI Semibold" charset="0"/>
              </a:rPr>
              <a:t>Xamarin University?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389100" y="1135712"/>
            <a:ext cx="5148900" cy="303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 dirty="0" smtClean="0">
                <a:latin typeface="Segoe UI Semilight" charset="0"/>
                <a:ea typeface="Segoe UI Semilight" charset="0"/>
                <a:cs typeface="Segoe UI Semilight" charset="0"/>
              </a:rPr>
              <a:t>Xamarin U </a:t>
            </a:r>
            <a:r>
              <a:rPr lang="en-US" sz="1800" dirty="0" smtClean="0">
                <a:latin typeface="Segoe UI Semilight" charset="0"/>
                <a:ea typeface="Segoe UI Semilight" charset="0"/>
                <a:cs typeface="Segoe UI Semilight" charset="0"/>
              </a:rPr>
              <a:t>son </a:t>
            </a:r>
            <a:r>
              <a:rPr lang="en-US" sz="1800" dirty="0" err="1" smtClean="0">
                <a:latin typeface="Segoe UI Semilight" charset="0"/>
                <a:ea typeface="Segoe UI Semilight" charset="0"/>
                <a:cs typeface="Segoe UI Semilight" charset="0"/>
              </a:rPr>
              <a:t>una</a:t>
            </a:r>
            <a:r>
              <a:rPr lang="en-US" sz="1800" dirty="0" smtClean="0">
                <a:latin typeface="Segoe UI Semilight" charset="0"/>
                <a:ea typeface="Segoe UI Semilight" charset="0"/>
                <a:cs typeface="Segoe UI Semilight" charset="0"/>
              </a:rPr>
              <a:t> </a:t>
            </a:r>
            <a:r>
              <a:rPr lang="en-US" sz="1800" dirty="0" err="1" smtClean="0">
                <a:latin typeface="Segoe UI Semilight" charset="0"/>
                <a:ea typeface="Segoe UI Semilight" charset="0"/>
                <a:cs typeface="Segoe UI Semilight" charset="0"/>
              </a:rPr>
              <a:t>serie</a:t>
            </a:r>
            <a:r>
              <a:rPr lang="en-US" sz="1800" dirty="0" smtClean="0">
                <a:latin typeface="Segoe UI Semilight" charset="0"/>
                <a:ea typeface="Segoe UI Semilight" charset="0"/>
                <a:cs typeface="Segoe UI Semilight" charset="0"/>
              </a:rPr>
              <a:t> de </a:t>
            </a:r>
            <a:r>
              <a:rPr lang="en-US" sz="1800" dirty="0" err="1" smtClean="0">
                <a:latin typeface="Segoe UI Semilight" charset="0"/>
                <a:ea typeface="Segoe UI Semilight" charset="0"/>
                <a:cs typeface="Segoe UI Semilight" charset="0"/>
              </a:rPr>
              <a:t>formaciones</a:t>
            </a:r>
            <a:r>
              <a:rPr lang="en-US" sz="1800" dirty="0" smtClean="0">
                <a:latin typeface="Segoe UI Semilight" charset="0"/>
                <a:ea typeface="Segoe UI Semilight" charset="0"/>
                <a:cs typeface="Segoe UI Semilight" charset="0"/>
              </a:rPr>
              <a:t> </a:t>
            </a:r>
            <a:r>
              <a:rPr lang="en-US" sz="1800" dirty="0" err="1" smtClean="0">
                <a:latin typeface="Segoe UI Semilight" charset="0"/>
                <a:ea typeface="Segoe UI Semilight" charset="0"/>
                <a:cs typeface="Segoe UI Semilight" charset="0"/>
              </a:rPr>
              <a:t>llevadas</a:t>
            </a:r>
            <a:r>
              <a:rPr lang="en-US" sz="1800" dirty="0" smtClean="0">
                <a:latin typeface="Segoe UI Semilight" charset="0"/>
                <a:ea typeface="Segoe UI Semilight" charset="0"/>
                <a:cs typeface="Segoe UI Semilight" charset="0"/>
              </a:rPr>
              <a:t> a </a:t>
            </a:r>
            <a:r>
              <a:rPr lang="en-US" sz="1800" dirty="0" err="1" smtClean="0">
                <a:latin typeface="Segoe UI Semilight" charset="0"/>
                <a:ea typeface="Segoe UI Semilight" charset="0"/>
                <a:cs typeface="Segoe UI Semilight" charset="0"/>
              </a:rPr>
              <a:t>cabo</a:t>
            </a:r>
            <a:r>
              <a:rPr lang="en-US" sz="1800" dirty="0" smtClean="0">
                <a:latin typeface="Segoe UI Semilight" charset="0"/>
                <a:ea typeface="Segoe UI Semilight" charset="0"/>
                <a:cs typeface="Segoe UI Semilight" charset="0"/>
              </a:rPr>
              <a:t> </a:t>
            </a:r>
            <a:r>
              <a:rPr lang="en-US" sz="1800" dirty="0" err="1" smtClean="0">
                <a:latin typeface="Segoe UI Semilight" charset="0"/>
                <a:ea typeface="Segoe UI Semilight" charset="0"/>
                <a:cs typeface="Segoe UI Semilight" charset="0"/>
              </a:rPr>
              <a:t>por</a:t>
            </a:r>
            <a:r>
              <a:rPr lang="en-US" sz="1800" dirty="0" smtClean="0">
                <a:latin typeface="Segoe UI Semilight" charset="0"/>
                <a:ea typeface="Segoe UI Semilight" charset="0"/>
                <a:cs typeface="Segoe UI Semilight" charset="0"/>
              </a:rPr>
              <a:t> </a:t>
            </a:r>
            <a:r>
              <a:rPr lang="en-US" sz="1800" dirty="0" err="1" smtClean="0">
                <a:latin typeface="Segoe UI Semilight" charset="0"/>
                <a:ea typeface="Segoe UI Semilight" charset="0"/>
                <a:cs typeface="Segoe UI Semilight" charset="0"/>
              </a:rPr>
              <a:t>expertos</a:t>
            </a:r>
            <a:r>
              <a:rPr lang="en-US" sz="1800" dirty="0" smtClean="0">
                <a:latin typeface="Segoe UI Semilight" charset="0"/>
                <a:ea typeface="Segoe UI Semilight" charset="0"/>
                <a:cs typeface="Segoe UI Semilight" charset="0"/>
              </a:rPr>
              <a:t> </a:t>
            </a:r>
            <a:r>
              <a:rPr lang="en-US" sz="1800" dirty="0" err="1" smtClean="0">
                <a:latin typeface="Segoe UI Semilight" charset="0"/>
                <a:ea typeface="Segoe UI Semilight" charset="0"/>
                <a:cs typeface="Segoe UI Semilight" charset="0"/>
              </a:rPr>
              <a:t>en</a:t>
            </a:r>
            <a:r>
              <a:rPr lang="en-US" sz="1800" dirty="0" smtClean="0">
                <a:latin typeface="Segoe UI Semilight" charset="0"/>
                <a:ea typeface="Segoe UI Semilight" charset="0"/>
                <a:cs typeface="Segoe UI Semilight" charset="0"/>
              </a:rPr>
              <a:t> Xamarin con </a:t>
            </a:r>
            <a:r>
              <a:rPr lang="en-US" sz="1800" dirty="0" err="1" smtClean="0">
                <a:latin typeface="Segoe UI Semilight" charset="0"/>
                <a:ea typeface="Segoe UI Semilight" charset="0"/>
                <a:cs typeface="Segoe UI Semilight" charset="0"/>
              </a:rPr>
              <a:t>una</a:t>
            </a:r>
            <a:r>
              <a:rPr lang="en-US" sz="1800" dirty="0" smtClean="0">
                <a:latin typeface="Segoe UI Semilight" charset="0"/>
                <a:ea typeface="Segoe UI Semilight" charset="0"/>
                <a:cs typeface="Segoe UI Semilight" charset="0"/>
              </a:rPr>
              <a:t> </a:t>
            </a:r>
            <a:r>
              <a:rPr lang="en-US" sz="1800" dirty="0" err="1" smtClean="0">
                <a:latin typeface="Segoe UI Semilight" charset="0"/>
                <a:ea typeface="Segoe UI Semilight" charset="0"/>
                <a:cs typeface="Segoe UI Semilight" charset="0"/>
              </a:rPr>
              <a:t>duración</a:t>
            </a:r>
            <a:r>
              <a:rPr lang="en-US" sz="1800" dirty="0" smtClean="0">
                <a:latin typeface="Segoe UI Semilight" charset="0"/>
                <a:ea typeface="Segoe UI Semilight" charset="0"/>
                <a:cs typeface="Segoe UI Semilight" charset="0"/>
              </a:rPr>
              <a:t> </a:t>
            </a:r>
            <a:r>
              <a:rPr lang="en-US" sz="1800" dirty="0" err="1" smtClean="0">
                <a:latin typeface="Segoe UI Semilight" charset="0"/>
                <a:ea typeface="Segoe UI Semilight" charset="0"/>
                <a:cs typeface="Segoe UI Semilight" charset="0"/>
              </a:rPr>
              <a:t>deun</a:t>
            </a:r>
            <a:r>
              <a:rPr lang="en-US" sz="1800" dirty="0" smtClean="0">
                <a:latin typeface="Segoe UI Semilight" charset="0"/>
                <a:ea typeface="Segoe UI Semilight" charset="0"/>
                <a:cs typeface="Segoe UI Semilight" charset="0"/>
              </a:rPr>
              <a:t> </a:t>
            </a:r>
            <a:r>
              <a:rPr lang="en-US" sz="1800" dirty="0" err="1" smtClean="0">
                <a:latin typeface="Segoe UI Semilight" charset="0"/>
                <a:ea typeface="Segoe UI Semilight" charset="0"/>
                <a:cs typeface="Segoe UI Semilight" charset="0"/>
              </a:rPr>
              <a:t>año</a:t>
            </a:r>
            <a:r>
              <a:rPr lang="en-US" sz="1800" dirty="0" smtClean="0">
                <a:latin typeface="Segoe UI Semilight" charset="0"/>
                <a:ea typeface="Segoe UI Semilight" charset="0"/>
                <a:cs typeface="Segoe UI Semilight" charset="0"/>
              </a:rPr>
              <a:t> </a:t>
            </a:r>
            <a:r>
              <a:rPr lang="es-ES" sz="1800" dirty="0" smtClean="0">
                <a:latin typeface="Segoe UI Semilight" charset="0"/>
                <a:ea typeface="Segoe UI Semilight" charset="0"/>
                <a:cs typeface="Segoe UI Semilight" charset="0"/>
              </a:rPr>
              <a:t>que incluye</a:t>
            </a:r>
            <a:r>
              <a:rPr lang="en" sz="1800" dirty="0" smtClean="0">
                <a:latin typeface="Segoe UI Semilight" charset="0"/>
                <a:ea typeface="Segoe UI Semilight" charset="0"/>
                <a:cs typeface="Segoe UI Semilight" charset="0"/>
              </a:rPr>
              <a:t>:</a:t>
            </a:r>
            <a:endParaRPr lang="en" sz="1800" dirty="0" smtClean="0">
              <a:latin typeface="Segoe UI Semilight" charset="0"/>
              <a:ea typeface="Segoe UI Semilight" charset="0"/>
              <a:cs typeface="Segoe UI Semilight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-ES" sz="1800" dirty="0" smtClean="0">
                <a:latin typeface="Segoe UI Semilight" charset="0"/>
                <a:ea typeface="Segoe UI Semilight" charset="0"/>
                <a:cs typeface="Segoe UI Semilight" charset="0"/>
              </a:rPr>
              <a:t>C</a:t>
            </a:r>
            <a:r>
              <a:rPr lang="en" sz="1800" dirty="0" smtClean="0">
                <a:latin typeface="Segoe UI Semilight" charset="0"/>
                <a:ea typeface="Segoe UI Semilight" charset="0"/>
                <a:cs typeface="Segoe UI Semilight" charset="0"/>
              </a:rPr>
              <a:t>lases en vivo e interactivas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 smtClean="0">
                <a:latin typeface="Segoe UI Semilight" charset="0"/>
                <a:ea typeface="Segoe UI Semilight" charset="0"/>
                <a:cs typeface="Segoe UI Semilight" charset="0"/>
              </a:rPr>
              <a:t>Actualizado al día 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 smtClean="0">
                <a:latin typeface="Segoe UI Semilight" charset="0"/>
                <a:ea typeface="Segoe UI Semilight" charset="0"/>
                <a:cs typeface="Segoe UI Semilight" charset="0"/>
              </a:rPr>
              <a:t>Material descargable</a:t>
            </a:r>
            <a:r>
              <a:rPr lang="en" sz="1800" dirty="0" smtClean="0">
                <a:latin typeface="Segoe UI Semilight" charset="0"/>
                <a:ea typeface="Segoe UI Semilight" charset="0"/>
                <a:cs typeface="Segoe UI Semilight" charset="0"/>
              </a:rPr>
              <a:t> </a:t>
            </a:r>
            <a:endParaRPr lang="en" sz="1800" dirty="0">
              <a:latin typeface="Segoe UI Semilight" charset="0"/>
              <a:ea typeface="Segoe UI Semilight" charset="0"/>
              <a:cs typeface="Segoe UI Semilight" charset="0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latin typeface="Segoe UI Semilight" charset="0"/>
                <a:ea typeface="Segoe UI Semilight" charset="0"/>
                <a:cs typeface="Segoe UI Semilight" charset="0"/>
              </a:rPr>
              <a:t/>
            </a:r>
            <a:br>
              <a:rPr lang="en" sz="1800" dirty="0">
                <a:latin typeface="Segoe UI Semilight" charset="0"/>
                <a:ea typeface="Segoe UI Semilight" charset="0"/>
                <a:cs typeface="Segoe UI Semilight" charset="0"/>
              </a:rPr>
            </a:br>
            <a:r>
              <a:rPr lang="en" sz="1800" dirty="0" smtClean="0">
                <a:latin typeface="Segoe UI Semilight" charset="0"/>
                <a:ea typeface="Segoe UI Semilight" charset="0"/>
                <a:cs typeface="Segoe UI Semilight" charset="0"/>
              </a:rPr>
              <a:t>Es una forma fantástica de mantenerse al día y estar en la vanguardia de desarrollo móvil!</a:t>
            </a:r>
            <a:endParaRPr lang="en" sz="1800" dirty="0"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350" y="1535112"/>
            <a:ext cx="2188950" cy="223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0000"/>
              </a:lnSpc>
              <a:spcBef>
                <a:spcPts val="640"/>
              </a:spcBef>
              <a:buNone/>
            </a:pPr>
            <a:r>
              <a:rPr lang="en" sz="2000" b="1" dirty="0" smtClean="0">
                <a:solidFill>
                  <a:schemeClr val="dk1"/>
                </a:solidFill>
                <a:latin typeface="Segoe UI Semibold" charset="0"/>
                <a:ea typeface="Segoe UI Semibold" charset="0"/>
                <a:cs typeface="Segoe UI Semibold" charset="0"/>
              </a:rPr>
              <a:t>La subscripción Xamarin University</a:t>
            </a:r>
            <a:endParaRPr lang="en" sz="2000" b="1" dirty="0">
              <a:solidFill>
                <a:schemeClr val="dk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783618"/>
            <a:ext cx="8229600" cy="56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 smtClean="0">
                <a:latin typeface="Segoe UI Semilight" charset="0"/>
                <a:ea typeface="Segoe UI Semilight" charset="0"/>
                <a:cs typeface="Segoe UI Semilight" charset="0"/>
              </a:rPr>
              <a:t>También incluye...</a:t>
            </a:r>
            <a:endParaRPr lang="en" sz="1800" dirty="0"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66" y="1579230"/>
            <a:ext cx="996308" cy="111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2016839" y="1597923"/>
            <a:ext cx="2379000" cy="111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Segoe UI Semibold" charset="0"/>
                <a:ea typeface="Segoe UI Semibold" charset="0"/>
                <a:cs typeface="Segoe UI Semibold" charset="0"/>
              </a:rPr>
              <a:t>70</a:t>
            </a:r>
            <a:r>
              <a:rPr lang="en-US" b="1" dirty="0" smtClean="0">
                <a:latin typeface="Segoe UI Semibold" charset="0"/>
                <a:ea typeface="Segoe UI Semibold" charset="0"/>
                <a:cs typeface="Segoe UI Semibold" charset="0"/>
              </a:rPr>
              <a:t>+</a:t>
            </a:r>
            <a:r>
              <a:rPr lang="en" b="1" dirty="0" smtClean="0"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" b="1" dirty="0" smtClean="0">
                <a:latin typeface="Segoe UI Semibold" charset="0"/>
                <a:ea typeface="Segoe UI Semibold" charset="0"/>
                <a:cs typeface="Segoe UI Semibold" charset="0"/>
              </a:rPr>
              <a:t>clases online</a:t>
            </a:r>
            <a:endParaRPr lang="en" b="1" dirty="0">
              <a:latin typeface="Segoe UI Semibold" charset="0"/>
              <a:ea typeface="Segoe UI Semibold" charset="0"/>
              <a:cs typeface="Segoe UI Semibold" charset="0"/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latin typeface="Segoe UI Semilight" charset="0"/>
              <a:ea typeface="Segoe UI Semilight" charset="0"/>
              <a:cs typeface="Segoe UI Semilight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latin typeface="Segoe UI Semilight" charset="0"/>
                <a:ea typeface="Segoe UI Semilight" charset="0"/>
                <a:cs typeface="Segoe UI Semilight" charset="0"/>
              </a:rPr>
              <a:t>Aprende a desarrollar para iOS</a:t>
            </a:r>
            <a:r>
              <a:rPr lang="en" sz="1200" dirty="0">
                <a:latin typeface="Segoe UI Semilight" charset="0"/>
                <a:ea typeface="Segoe UI Semilight" charset="0"/>
                <a:cs typeface="Segoe UI Semilight" charset="0"/>
              </a:rPr>
              <a:t>, Android, </a:t>
            </a:r>
            <a:r>
              <a:rPr lang="en" sz="1200" dirty="0" smtClean="0">
                <a:latin typeface="Segoe UI Semilight" charset="0"/>
                <a:ea typeface="Segoe UI Semilight" charset="0"/>
                <a:cs typeface="Segoe UI Semilight" charset="0"/>
              </a:rPr>
              <a:t>y </a:t>
            </a:r>
            <a:r>
              <a:rPr lang="en" sz="1200" dirty="0">
                <a:latin typeface="Segoe UI Semilight" charset="0"/>
                <a:ea typeface="Segoe UI Semilight" charset="0"/>
                <a:cs typeface="Segoe UI Semilight" charset="0"/>
              </a:rPr>
              <a:t>Windows mobile apps </a:t>
            </a:r>
            <a:r>
              <a:rPr lang="en" sz="1200" dirty="0" smtClean="0">
                <a:latin typeface="Segoe UI Semilight" charset="0"/>
                <a:ea typeface="Segoe UI Semilight" charset="0"/>
                <a:cs typeface="Segoe UI Semilight" charset="0"/>
              </a:rPr>
              <a:t>con las sesiones en vivo ofrecidas en diferentes zonas horarias por expertos Xamarin</a:t>
            </a:r>
            <a:endParaRPr lang="en" sz="1200" dirty="0"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073" y="1572002"/>
            <a:ext cx="996308" cy="111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6115447" y="1483673"/>
            <a:ext cx="2379000" cy="11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Segoe UI Semibold" charset="0"/>
                <a:ea typeface="Segoe UI Semibold" charset="0"/>
                <a:cs typeface="Segoe UI Semibold" charset="0"/>
              </a:rPr>
              <a:t>Ayuda</a:t>
            </a:r>
            <a:endParaRPr lang="en" b="1" dirty="0">
              <a:latin typeface="Segoe UI Semibold" charset="0"/>
              <a:ea typeface="Segoe UI Semibold" charset="0"/>
              <a:cs typeface="Segoe UI Semibold" charset="0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latin typeface="Segoe UI Semilight" charset="0"/>
                <a:ea typeface="Segoe UI Semilight" charset="0"/>
                <a:cs typeface="Segoe UI Semilight" charset="0"/>
              </a:rPr>
              <a:t>Obtén respuestas rápidas de expertos Xamarin</a:t>
            </a:r>
            <a:endParaRPr lang="en" sz="1200" dirty="0"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8086" y="3234023"/>
            <a:ext cx="876751" cy="111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6055681" y="3234023"/>
            <a:ext cx="2379000" cy="111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Segoe UI Semibold" charset="0"/>
                <a:ea typeface="Segoe UI Semibold" charset="0"/>
                <a:cs typeface="Segoe UI Semibold" charset="0"/>
              </a:rPr>
              <a:t>V</a:t>
            </a:r>
            <a:r>
              <a:rPr lang="en" b="1" dirty="0" smtClean="0">
                <a:latin typeface="Segoe UI Semibold" charset="0"/>
                <a:ea typeface="Segoe UI Semibold" charset="0"/>
                <a:cs typeface="Segoe UI Semibold" charset="0"/>
              </a:rPr>
              <a:t>ideos y </a:t>
            </a:r>
            <a:r>
              <a:rPr lang="en" b="1" dirty="0">
                <a:latin typeface="Segoe UI Semibold" charset="0"/>
                <a:ea typeface="Segoe UI Semibold" charset="0"/>
                <a:cs typeface="Segoe UI Semibold" charset="0"/>
              </a:rPr>
              <a:t>labs</a:t>
            </a:r>
          </a:p>
          <a:p>
            <a:pPr lvl="0" rtl="0">
              <a:spcBef>
                <a:spcPts val="0"/>
              </a:spcBef>
              <a:buNone/>
            </a:pPr>
            <a:endParaRPr sz="1100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latin typeface="Segoe UI Semilight" charset="0"/>
                <a:ea typeface="Segoe UI Semilight" charset="0"/>
                <a:cs typeface="Segoe UI Semilight" charset="0"/>
              </a:rPr>
              <a:t>Revisa el contenido de las clases en cualquier momento para repasar conceptos y aumentar el conocimientos con los labs</a:t>
            </a:r>
            <a:endParaRPr lang="en" sz="1200" dirty="0"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pic>
        <p:nvPicPr>
          <p:cNvPr id="194" name="Shape 1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250" y="3234008"/>
            <a:ext cx="996308" cy="111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2008314" y="3317802"/>
            <a:ext cx="2379000" cy="11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Segoe UI Semibold" charset="0"/>
                <a:ea typeface="Segoe UI Semibold" charset="0"/>
                <a:cs typeface="Segoe UI Semibold" charset="0"/>
              </a:rPr>
              <a:t>Conferencias invitadas</a:t>
            </a:r>
            <a:endParaRPr lang="en" b="1" dirty="0">
              <a:latin typeface="Segoe UI Semibold" charset="0"/>
              <a:ea typeface="Segoe UI Semibold" charset="0"/>
              <a:cs typeface="Segoe UI Semibold" charset="0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latin typeface="Segoe UI Semilight" charset="0"/>
                <a:ea typeface="Segoe UI Semilight" charset="0"/>
                <a:cs typeface="Segoe UI Semilight" charset="0"/>
              </a:rPr>
              <a:t>Accede a conocimiento de personalidades de la industria, díficil de conseguir de otra forma</a:t>
            </a:r>
            <a:endParaRPr lang="en" sz="1200" dirty="0"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0000"/>
              </a:lnSpc>
              <a:spcBef>
                <a:spcPts val="640"/>
              </a:spcBef>
              <a:buNone/>
            </a:pPr>
            <a:r>
              <a:rPr lang="en" sz="2000" b="1" dirty="0" smtClean="0">
                <a:solidFill>
                  <a:schemeClr val="dk1"/>
                </a:solidFill>
                <a:latin typeface="Segoe UI Semibold" charset="0"/>
                <a:ea typeface="Segoe UI Semibold" charset="0"/>
                <a:cs typeface="Segoe UI Semibold" charset="0"/>
              </a:rPr>
              <a:t>La subscripción Xamarin </a:t>
            </a:r>
            <a:r>
              <a:rPr lang="en" sz="2000" b="1" dirty="0">
                <a:solidFill>
                  <a:schemeClr val="dk1"/>
                </a:solidFill>
                <a:latin typeface="Segoe UI Semibold" charset="0"/>
                <a:ea typeface="Segoe UI Semibold" charset="0"/>
                <a:cs typeface="Segoe UI Semibold" charset="0"/>
              </a:rPr>
              <a:t>University </a:t>
            </a:r>
            <a:r>
              <a:rPr lang="en" sz="2000" b="1" dirty="0" smtClean="0">
                <a:solidFill>
                  <a:schemeClr val="dk1"/>
                </a:solidFill>
                <a:latin typeface="Segoe UI Semibold" charset="0"/>
                <a:ea typeface="Segoe UI Semibold" charset="0"/>
                <a:cs typeface="Segoe UI Semibold" charset="0"/>
              </a:rPr>
              <a:t>(continuación)</a:t>
            </a:r>
            <a:endParaRPr lang="en" sz="2000" b="1" dirty="0">
              <a:solidFill>
                <a:schemeClr val="dk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l="4155" t="22543" r="81216" b="14432"/>
          <a:stretch/>
        </p:blipFill>
        <p:spPr>
          <a:xfrm>
            <a:off x="577605" y="1364528"/>
            <a:ext cx="1337571" cy="139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0800" y="2086414"/>
            <a:ext cx="1434000" cy="13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1963455" y="1440804"/>
            <a:ext cx="2923500" cy="106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err="1">
                <a:latin typeface="Segoe UI Semibold" charset="0"/>
                <a:ea typeface="Segoe UI Semibold" charset="0"/>
                <a:cs typeface="Segoe UI Semibold" charset="0"/>
              </a:rPr>
              <a:t>Xamarin</a:t>
            </a:r>
            <a:r>
              <a:rPr lang="en" b="1" dirty="0">
                <a:latin typeface="Segoe UI Semibold" charset="0"/>
                <a:ea typeface="Segoe UI Semibold" charset="0"/>
                <a:cs typeface="Segoe UI Semibold" charset="0"/>
              </a:rPr>
              <a:t> Test Cloud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latin typeface="Segoe UI Semilight" charset="0"/>
                <a:ea typeface="Segoe UI Semilight" charset="0"/>
                <a:cs typeface="Segoe UI Semilight" charset="0"/>
              </a:rPr>
              <a:t>25 </a:t>
            </a:r>
            <a:r>
              <a:rPr lang="en" sz="1200" dirty="0" smtClean="0">
                <a:latin typeface="Segoe UI Semilight" charset="0"/>
                <a:ea typeface="Segoe UI Semilight" charset="0"/>
                <a:cs typeface="Segoe UI Semilight" charset="0"/>
              </a:rPr>
              <a:t>horas gratuitas de </a:t>
            </a:r>
            <a:r>
              <a:rPr lang="en" sz="1200" dirty="0">
                <a:latin typeface="Segoe UI Semilight" charset="0"/>
                <a:ea typeface="Segoe UI Semilight" charset="0"/>
                <a:cs typeface="Segoe UI Semilight" charset="0"/>
              </a:rPr>
              <a:t>Xamarin Test Cloud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4" name="Shape 204"/>
          <p:cNvSpPr txBox="1"/>
          <p:nvPr/>
        </p:nvSpPr>
        <p:spPr>
          <a:xfrm>
            <a:off x="1963455" y="3023923"/>
            <a:ext cx="2923500" cy="106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Segoe UI Semibold" charset="0"/>
                <a:ea typeface="Segoe UI Semibold" charset="0"/>
                <a:cs typeface="Segoe UI Semibold" charset="0"/>
              </a:rPr>
              <a:t>Foro de Xamarin University</a:t>
            </a:r>
            <a:endParaRPr lang="en" b="1" dirty="0">
              <a:latin typeface="Segoe UI Semibold" charset="0"/>
              <a:ea typeface="Segoe UI Semibold" charset="0"/>
              <a:cs typeface="Segoe UI Semibold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latin typeface="Segoe UI Semilight" charset="0"/>
                <a:ea typeface="Segoe UI Semilight" charset="0"/>
                <a:cs typeface="Segoe UI Semilight" charset="0"/>
              </a:rPr>
              <a:t>Acceso exclusivo al foro de Xamarin University donde estudiantes y profesores pueden interactuar</a:t>
            </a:r>
            <a:endParaRPr dirty="0"/>
          </a:p>
        </p:txBody>
      </p:sp>
      <p:sp>
        <p:nvSpPr>
          <p:cNvPr id="205" name="Shape 205"/>
          <p:cNvSpPr txBox="1"/>
          <p:nvPr/>
        </p:nvSpPr>
        <p:spPr>
          <a:xfrm>
            <a:off x="5884858" y="2192453"/>
            <a:ext cx="2923500" cy="106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Segoe UI Semibold" charset="0"/>
                <a:ea typeface="Segoe UI Semibold" charset="0"/>
                <a:cs typeface="Segoe UI Semibold" charset="0"/>
              </a:rPr>
              <a:t>Certificación móvil Xamarin</a:t>
            </a:r>
            <a:endParaRPr lang="en" b="1" dirty="0">
              <a:latin typeface="Segoe UI Semibold" charset="0"/>
              <a:ea typeface="Segoe UI Semibold" charset="0"/>
              <a:cs typeface="Segoe UI Semibold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latin typeface="Segoe UI Semilight" charset="0"/>
                <a:ea typeface="Segoe UI Semilight" charset="0"/>
                <a:cs typeface="Segoe UI Semilight" charset="0"/>
              </a:rPr>
              <a:t>Oportunidad para ser Xamarin </a:t>
            </a:r>
            <a:r>
              <a:rPr lang="en" sz="1200" dirty="0">
                <a:latin typeface="Segoe UI Semilight" charset="0"/>
                <a:ea typeface="Segoe UI Semilight" charset="0"/>
                <a:cs typeface="Segoe UI Semilight" charset="0"/>
              </a:rPr>
              <a:t>Mobile Certified Developer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80" y="2821147"/>
            <a:ext cx="1701776" cy="170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>
                <a:latin typeface="Segoe UI Semibold" charset="0"/>
                <a:ea typeface="Segoe UI Semibold" charset="0"/>
                <a:cs typeface="Segoe UI Semibold" charset="0"/>
              </a:rPr>
              <a:t>Trial de 30 días de Xamarin University</a:t>
            </a:r>
            <a:endParaRPr lang="en" sz="2000" b="1" dirty="0"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811200"/>
            <a:ext cx="8229600" cy="84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latin typeface="Segoe UI Semilight" charset="0"/>
                <a:ea typeface="Segoe UI Semilight" charset="0"/>
                <a:cs typeface="Segoe UI Semilight" charset="0"/>
              </a:rPr>
              <a:t>Xamarin University </a:t>
            </a:r>
            <a:r>
              <a:rPr lang="en" sz="1800" dirty="0" smtClean="0">
                <a:latin typeface="Segoe UI Semilight" charset="0"/>
                <a:ea typeface="Segoe UI Semilight" charset="0"/>
                <a:cs typeface="Segoe UI Semilight" charset="0"/>
              </a:rPr>
              <a:t>ofrece 30 días de trial que ofrece acceso a Xamarin </a:t>
            </a:r>
            <a:r>
              <a:rPr lang="en" sz="1800" dirty="0">
                <a:latin typeface="Segoe UI Semilight" charset="0"/>
                <a:ea typeface="Segoe UI Semilight" charset="0"/>
                <a:cs typeface="Segoe UI Semilight" charset="0"/>
              </a:rPr>
              <a:t>University </a:t>
            </a:r>
            <a:r>
              <a:rPr lang="en" sz="1800" dirty="0" smtClean="0">
                <a:latin typeface="Segoe UI Semilight" charset="0"/>
                <a:ea typeface="Segoe UI Semilight" charset="0"/>
                <a:cs typeface="Segoe UI Semilight" charset="0"/>
              </a:rPr>
              <a:t>a lo siguiente:</a:t>
            </a:r>
            <a:endParaRPr lang="en" sz="1800" dirty="0"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75" y="32665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225" y="2109475"/>
            <a:ext cx="952499" cy="9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1644500" y="1760775"/>
            <a:ext cx="2704800" cy="7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Segoe UI Semibold" charset="0"/>
                <a:ea typeface="Segoe UI Semibold" charset="0"/>
                <a:cs typeface="Segoe UI Semibold" charset="0"/>
              </a:rPr>
              <a:t>Sesiones invitadas</a:t>
            </a:r>
            <a:endParaRPr lang="en" b="1" dirty="0">
              <a:latin typeface="Segoe UI Semibold" charset="0"/>
              <a:ea typeface="Segoe UI Semibold" charset="0"/>
              <a:cs typeface="Segoe UI Semibold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 dirty="0" smtClean="0">
                <a:latin typeface="Segoe UI Semilight" charset="0"/>
                <a:ea typeface="Segoe UI Semilight" charset="0"/>
                <a:cs typeface="Segoe UI Semilight" charset="0"/>
              </a:rPr>
              <a:t>Sesiones exclusivas dadas por personalidades de la industria.</a:t>
            </a:r>
            <a:endParaRPr lang="en" sz="1200" dirty="0"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1692500" y="3450325"/>
            <a:ext cx="2704800" cy="5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Segoe UI Semibold" charset="0"/>
                <a:ea typeface="Segoe UI Semibold" charset="0"/>
                <a:cs typeface="Segoe UI Semibold" charset="0"/>
              </a:rPr>
              <a:t>Sesiones rápidas</a:t>
            </a:r>
            <a:endParaRPr lang="en" b="1" dirty="0">
              <a:latin typeface="Segoe UI Semibold" charset="0"/>
              <a:ea typeface="Segoe UI Semibold" charset="0"/>
              <a:cs typeface="Segoe UI Semibold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latin typeface="Segoe UI Semilight" charset="0"/>
                <a:ea typeface="Segoe UI Semilight" charset="0"/>
                <a:cs typeface="Segoe UI Semilight" charset="0"/>
              </a:rPr>
              <a:t>Sesiones cortas abordando problemas comunes</a:t>
            </a:r>
            <a:endParaRPr lang="en" sz="1200" dirty="0"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5553000" y="2059825"/>
            <a:ext cx="3339600" cy="10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Segoe UI Semibold" charset="0"/>
                <a:ea typeface="Segoe UI Semibold" charset="0"/>
                <a:cs typeface="Segoe UI Semibold" charset="0"/>
              </a:rPr>
              <a:t>Dos clases completas del Track de certificación:</a:t>
            </a:r>
            <a:endParaRPr lang="en" b="1" dirty="0">
              <a:latin typeface="Segoe UI Semibold" charset="0"/>
              <a:ea typeface="Segoe UI Semibold" charset="0"/>
              <a:cs typeface="Segoe UI Semibold" charset="0"/>
            </a:endParaRP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" sz="1200" dirty="0" smtClean="0">
                <a:latin typeface="Segoe UI Semilight" charset="0"/>
                <a:ea typeface="Segoe UI Semilight" charset="0"/>
                <a:cs typeface="Segoe UI Semilight" charset="0"/>
              </a:rPr>
              <a:t>Orientación y Bienvenida</a:t>
            </a:r>
            <a:endParaRPr lang="en" sz="1200" dirty="0">
              <a:latin typeface="Segoe UI Semilight" charset="0"/>
              <a:ea typeface="Segoe UI Semilight" charset="0"/>
              <a:cs typeface="Segoe UI Semilight" charset="0"/>
            </a:endParaRP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" sz="1200" dirty="0" smtClean="0">
                <a:latin typeface="Segoe UI Semilight" charset="0"/>
                <a:ea typeface="Segoe UI Semilight" charset="0"/>
                <a:cs typeface="Segoe UI Semilight" charset="0"/>
              </a:rPr>
              <a:t>Introducción a </a:t>
            </a:r>
            <a:r>
              <a:rPr lang="en" sz="1200" dirty="0">
                <a:latin typeface="Segoe UI Semilight" charset="0"/>
                <a:ea typeface="Segoe UI Semilight" charset="0"/>
                <a:cs typeface="Segoe UI Semilight" charset="0"/>
              </a:rPr>
              <a:t>Xamarin.Forms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57200" y="4364550"/>
            <a:ext cx="8464200" cy="4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 dirty="0" smtClean="0">
                <a:solidFill>
                  <a:schemeClr val="dk1"/>
                </a:solidFill>
                <a:latin typeface="Segoe UI Semilight" charset="0"/>
                <a:ea typeface="Segoe UI Semilight" charset="0"/>
                <a:cs typeface="Segoe UI Semilight" charset="0"/>
              </a:rPr>
              <a:t>Los estudiantes pueden registrarse a la Trial de 30 días de Xamarin </a:t>
            </a:r>
            <a:r>
              <a:rPr lang="en" i="1" dirty="0">
                <a:solidFill>
                  <a:schemeClr val="dk1"/>
                </a:solidFill>
                <a:latin typeface="Segoe UI Semilight" charset="0"/>
                <a:ea typeface="Segoe UI Semilight" charset="0"/>
                <a:cs typeface="Segoe UI Semilight" charset="0"/>
              </a:rPr>
              <a:t>University </a:t>
            </a:r>
            <a:r>
              <a:rPr lang="en" i="1" u="sng" dirty="0" smtClean="0">
                <a:solidFill>
                  <a:srgbClr val="1155CC"/>
                </a:solidFill>
                <a:latin typeface="Segoe UI Semilight" charset="0"/>
                <a:ea typeface="Segoe UI Semilight" charset="0"/>
                <a:cs typeface="Segoe UI Semilight" charset="0"/>
                <a:hlinkClick r:id="rId5"/>
              </a:rPr>
              <a:t>aquí</a:t>
            </a:r>
            <a:r>
              <a:rPr lang="en" i="1" dirty="0" smtClean="0">
                <a:solidFill>
                  <a:schemeClr val="dk1"/>
                </a:solidFill>
                <a:latin typeface="Segoe UI Semilight" charset="0"/>
                <a:ea typeface="Segoe UI Semilight" charset="0"/>
                <a:cs typeface="Segoe UI Semilight" charset="0"/>
              </a:rPr>
              <a:t>. </a:t>
            </a:r>
            <a:endParaRPr lang="en" i="1" dirty="0">
              <a:solidFill>
                <a:schemeClr val="dk1"/>
              </a:solidFill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pic>
        <p:nvPicPr>
          <p:cNvPr id="219" name="Shape 2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637" y="1651500"/>
            <a:ext cx="961926" cy="9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 dirty="0" err="1">
                <a:solidFill>
                  <a:schemeClr val="dk1"/>
                </a:solidFill>
                <a:latin typeface="Segoe UI Semibold" charset="0"/>
                <a:ea typeface="Segoe UI Semibold" charset="0"/>
                <a:cs typeface="Segoe UI Semibold" charset="0"/>
              </a:rPr>
              <a:t>Xamarin</a:t>
            </a:r>
            <a:r>
              <a:rPr lang="en" sz="2000" b="1" dirty="0">
                <a:solidFill>
                  <a:schemeClr val="dk1"/>
                </a:solidFill>
                <a:latin typeface="Segoe UI Semibold" charset="0"/>
                <a:ea typeface="Segoe UI Semibold" charset="0"/>
                <a:cs typeface="Segoe UI Semibold" charset="0"/>
              </a:rPr>
              <a:t> University Self-Guided Learning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23875" y="621651"/>
            <a:ext cx="8229600" cy="100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 smtClean="0">
                <a:latin typeface="Segoe UI Semilight" charset="0"/>
                <a:ea typeface="Segoe UI Semilight" charset="0"/>
                <a:cs typeface="Segoe UI Semilight" charset="0"/>
              </a:rPr>
              <a:t>Accede a formación esencial a tu propio ritmo con las sesiones auto guiadas, al mismo tiempo que ganas créditos para la certificación.</a:t>
            </a:r>
            <a:r>
              <a:rPr lang="en" sz="1600" dirty="0">
                <a:latin typeface="Segoe UI Semilight" charset="0"/>
                <a:ea typeface="Segoe UI Semilight" charset="0"/>
                <a:cs typeface="Segoe UI Semilight" charset="0"/>
              </a:rPr>
              <a:t/>
            </a:r>
            <a:br>
              <a:rPr lang="en" sz="1600" dirty="0">
                <a:latin typeface="Segoe UI Semilight" charset="0"/>
                <a:ea typeface="Segoe UI Semilight" charset="0"/>
                <a:cs typeface="Segoe UI Semilight" charset="0"/>
              </a:rPr>
            </a:br>
            <a:r>
              <a:rPr lang="en" sz="1200" dirty="0" smtClean="0">
                <a:latin typeface="Segoe UI Semilight" charset="0"/>
                <a:ea typeface="Segoe UI Semilight" charset="0"/>
                <a:cs typeface="Segoe UI Semilight" charset="0"/>
              </a:rPr>
              <a:t>Nota</a:t>
            </a:r>
            <a:r>
              <a:rPr lang="en" sz="1200" dirty="0" smtClean="0">
                <a:latin typeface="Segoe UI Semilight" charset="0"/>
                <a:ea typeface="Segoe UI Semilight" charset="0"/>
                <a:cs typeface="Segoe UI Semilight" charset="0"/>
              </a:rPr>
              <a:t>: necesitarás hacer un upgrade a la subscripción completa para profundizar y llegar a conseguir la certificación.</a:t>
            </a:r>
            <a:endParaRPr lang="en" sz="1200" dirty="0"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250" y="1740925"/>
            <a:ext cx="5889498" cy="239007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457200" y="4247675"/>
            <a:ext cx="8229600" cy="6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 dirty="0" smtClean="0">
                <a:solidFill>
                  <a:schemeClr val="dk1"/>
                </a:solidFill>
                <a:latin typeface="Segoe UI Semilight" charset="0"/>
                <a:ea typeface="Segoe UI Semilight" charset="0"/>
                <a:cs typeface="Segoe UI Semilight" charset="0"/>
              </a:rPr>
              <a:t>Únete a Xamarin </a:t>
            </a:r>
            <a:r>
              <a:rPr lang="en" i="1" dirty="0">
                <a:solidFill>
                  <a:schemeClr val="dk1"/>
                </a:solidFill>
                <a:latin typeface="Segoe UI Semilight" charset="0"/>
                <a:ea typeface="Segoe UI Semilight" charset="0"/>
                <a:cs typeface="Segoe UI Semilight" charset="0"/>
              </a:rPr>
              <a:t>University’s Self-Guided Learning </a:t>
            </a:r>
            <a:r>
              <a:rPr lang="en" i="1" u="sng" dirty="0" smtClean="0">
                <a:solidFill>
                  <a:srgbClr val="0000FF"/>
                </a:solidFill>
                <a:latin typeface="Segoe UI Semilight" charset="0"/>
                <a:ea typeface="Segoe UI Semilight" charset="0"/>
                <a:cs typeface="Segoe UI Semilight" charset="0"/>
                <a:hlinkClick r:id="rId4"/>
              </a:rPr>
              <a:t>aquí</a:t>
            </a:r>
            <a:r>
              <a:rPr lang="en" i="1" dirty="0" smtClean="0">
                <a:solidFill>
                  <a:schemeClr val="dk1"/>
                </a:solidFill>
                <a:latin typeface="Segoe UI Semilight" charset="0"/>
                <a:ea typeface="Segoe UI Semilight" charset="0"/>
                <a:cs typeface="Segoe UI Semilight" charset="0"/>
              </a:rPr>
              <a:t>.</a:t>
            </a:r>
            <a:endParaRPr lang="en" i="1" dirty="0">
              <a:solidFill>
                <a:schemeClr val="dk1"/>
              </a:solidFill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err="1">
                <a:solidFill>
                  <a:schemeClr val="dk1"/>
                </a:solidFill>
                <a:latin typeface="Segoe UI Semibold" charset="0"/>
                <a:ea typeface="Segoe UI Semibold" charset="0"/>
                <a:cs typeface="Segoe UI Semibold" charset="0"/>
              </a:rPr>
              <a:t>Xamarin</a:t>
            </a:r>
            <a:r>
              <a:rPr lang="en" sz="2000" b="1" dirty="0">
                <a:solidFill>
                  <a:schemeClr val="dk1"/>
                </a:solidFill>
                <a:latin typeface="Segoe UI Semibold" charset="0"/>
                <a:ea typeface="Segoe UI Semibold" charset="0"/>
                <a:cs typeface="Segoe UI Semibold" charset="0"/>
              </a:rPr>
              <a:t> University + Microsoft Visual Studio Dev Essentials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200" y="896226"/>
            <a:ext cx="5227601" cy="21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256950" y="3392000"/>
            <a:ext cx="8630100" cy="11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0000"/>
              </a:lnSpc>
              <a:spcBef>
                <a:spcPts val="640"/>
              </a:spcBef>
              <a:buNone/>
            </a:pPr>
            <a:r>
              <a:rPr lang="en" sz="1800" dirty="0" smtClean="0">
                <a:solidFill>
                  <a:schemeClr val="dk1"/>
                </a:solidFill>
                <a:latin typeface="Segoe UI Semilight" charset="0"/>
                <a:ea typeface="Segoe UI Semilight" charset="0"/>
                <a:cs typeface="Segoe UI Semilight" charset="0"/>
              </a:rPr>
              <a:t>Los miembros de Microsoft </a:t>
            </a:r>
            <a:r>
              <a:rPr lang="en" sz="1800" dirty="0">
                <a:solidFill>
                  <a:schemeClr val="dk1"/>
                </a:solidFill>
                <a:latin typeface="Segoe UI Semilight" charset="0"/>
                <a:ea typeface="Segoe UI Semilight" charset="0"/>
                <a:cs typeface="Segoe UI Semilight" charset="0"/>
              </a:rPr>
              <a:t>VS Dev Essential members </a:t>
            </a:r>
            <a:r>
              <a:rPr lang="en" sz="1800" dirty="0" smtClean="0">
                <a:solidFill>
                  <a:schemeClr val="dk1"/>
                </a:solidFill>
                <a:latin typeface="Segoe UI Semilight" charset="0"/>
                <a:ea typeface="Segoe UI Semilight" charset="0"/>
                <a:cs typeface="Segoe UI Semilight" charset="0"/>
              </a:rPr>
              <a:t>ahora obtienen un acceso </a:t>
            </a:r>
            <a:r>
              <a:rPr lang="en" sz="1800" u="sng" dirty="0" smtClean="0">
                <a:solidFill>
                  <a:schemeClr val="dk1"/>
                </a:solidFill>
                <a:latin typeface="Segoe UI Semilight" charset="0"/>
                <a:ea typeface="Segoe UI Semilight" charset="0"/>
                <a:cs typeface="Segoe UI Semilight" charset="0"/>
              </a:rPr>
              <a:t>gratuito</a:t>
            </a:r>
            <a:r>
              <a:rPr lang="en" sz="1800" dirty="0" smtClean="0">
                <a:solidFill>
                  <a:schemeClr val="dk1"/>
                </a:solidFill>
                <a:latin typeface="Segoe UI Semilight" charset="0"/>
                <a:ea typeface="Segoe UI Semilight" charset="0"/>
                <a:cs typeface="Segoe UI Semilight" charset="0"/>
              </a:rPr>
              <a:t> a una selección de cursos en video y materiales de  </a:t>
            </a:r>
            <a:r>
              <a:rPr lang="en" sz="1800" dirty="0">
                <a:solidFill>
                  <a:schemeClr val="dk1"/>
                </a:solidFill>
                <a:latin typeface="Segoe UI Semilight" charset="0"/>
                <a:ea typeface="Segoe UI Semilight" charset="0"/>
                <a:cs typeface="Segoe UI Semilight" charset="0"/>
              </a:rPr>
              <a:t>Xamarin </a:t>
            </a:r>
            <a:r>
              <a:rPr lang="en" sz="1800" dirty="0" smtClean="0">
                <a:solidFill>
                  <a:schemeClr val="dk1"/>
                </a:solidFill>
                <a:latin typeface="Segoe UI Semilight" charset="0"/>
                <a:ea typeface="Segoe UI Semilight" charset="0"/>
                <a:cs typeface="Segoe UI Semilight" charset="0"/>
              </a:rPr>
              <a:t>University.</a:t>
            </a:r>
            <a:endParaRPr lang="en" sz="1800" dirty="0">
              <a:solidFill>
                <a:schemeClr val="dk1"/>
              </a:solidFill>
              <a:latin typeface="Segoe UI Semilight" charset="0"/>
              <a:ea typeface="Segoe UI Semilight" charset="0"/>
              <a:cs typeface="Segoe UI Semilight" charset="0"/>
            </a:endParaRPr>
          </a:p>
          <a:p>
            <a:pPr lvl="0" rtl="0">
              <a:lnSpc>
                <a:spcPct val="110000"/>
              </a:lnSpc>
              <a:spcBef>
                <a:spcPts val="640"/>
              </a:spcBef>
              <a:buNone/>
            </a:pPr>
            <a:r>
              <a:rPr lang="en" i="1" dirty="0" smtClean="0">
                <a:solidFill>
                  <a:schemeClr val="dk1"/>
                </a:solidFill>
                <a:latin typeface="Segoe UI Semilight" charset="0"/>
                <a:ea typeface="Segoe UI Semilight" charset="0"/>
                <a:cs typeface="Segoe UI Semilight" charset="0"/>
              </a:rPr>
              <a:t>Obtén acceso creando una cuenta </a:t>
            </a:r>
            <a:r>
              <a:rPr lang="en" i="1" dirty="0">
                <a:solidFill>
                  <a:schemeClr val="dk1"/>
                </a:solidFill>
                <a:latin typeface="Segoe UI Semilight" charset="0"/>
                <a:ea typeface="Segoe UI Semilight" charset="0"/>
                <a:cs typeface="Segoe UI Semilight" charset="0"/>
              </a:rPr>
              <a:t>Microsoft </a:t>
            </a:r>
            <a:r>
              <a:rPr lang="en" i="1" dirty="0" smtClean="0">
                <a:solidFill>
                  <a:schemeClr val="dk1"/>
                </a:solidFill>
                <a:latin typeface="Segoe UI Semilight" charset="0"/>
                <a:ea typeface="Segoe UI Semilight" charset="0"/>
                <a:cs typeface="Segoe UI Semilight" charset="0"/>
              </a:rPr>
              <a:t>o utilizando tu cuenta Microsoft existente </a:t>
            </a:r>
            <a:r>
              <a:rPr lang="en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charset="0"/>
                <a:ea typeface="Segoe UI Semilight" charset="0"/>
                <a:cs typeface="Segoe UI Semilight" charset="0"/>
              </a:rPr>
              <a:t>aquí</a:t>
            </a:r>
            <a:r>
              <a:rPr lang="en" i="1" dirty="0" smtClean="0">
                <a:solidFill>
                  <a:schemeClr val="dk1"/>
                </a:solidFill>
                <a:latin typeface="Segoe UI Semilight" charset="0"/>
                <a:ea typeface="Segoe UI Semilight" charset="0"/>
                <a:cs typeface="Segoe UI Semilight" charset="0"/>
              </a:rPr>
              <a:t>. </a:t>
            </a:r>
            <a:endParaRPr lang="en" i="1" dirty="0">
              <a:solidFill>
                <a:schemeClr val="dk1"/>
              </a:solidFill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30575" y="212942"/>
            <a:ext cx="8229600" cy="3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 dirty="0" err="1">
                <a:solidFill>
                  <a:schemeClr val="dk1"/>
                </a:solidFill>
                <a:latin typeface="Segoe UI Semibold" charset="0"/>
                <a:ea typeface="Segoe UI Semibold" charset="0"/>
                <a:cs typeface="Segoe UI Semibold" charset="0"/>
              </a:rPr>
              <a:t>Xamarin</a:t>
            </a:r>
            <a:r>
              <a:rPr lang="en" sz="2000" b="1" dirty="0">
                <a:solidFill>
                  <a:schemeClr val="dk1"/>
                </a:solidFill>
                <a:latin typeface="Segoe UI Semibold" charset="0"/>
                <a:ea typeface="Segoe UI Semibold" charset="0"/>
                <a:cs typeface="Segoe UI Semibold" charset="0"/>
              </a:rPr>
              <a:t> University + Microsoft Visual Studio Dev Essentials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99" y="956074"/>
            <a:ext cx="2269624" cy="12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999" y="2255359"/>
            <a:ext cx="2269625" cy="218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5599" y="956075"/>
            <a:ext cx="2309549" cy="22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5600" y="3341401"/>
            <a:ext cx="2309549" cy="110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9125" y="945324"/>
            <a:ext cx="2571447" cy="12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09124" y="2317414"/>
            <a:ext cx="2571450" cy="212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1041737" y="2001449"/>
            <a:ext cx="7060500" cy="114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 dirty="0" smtClean="0">
                <a:solidFill>
                  <a:srgbClr val="3C90D1"/>
                </a:solidFill>
                <a:latin typeface="Segoe UI Semibold" charset="0"/>
                <a:ea typeface="Segoe UI Semibold" charset="0"/>
                <a:cs typeface="Segoe UI Semibold" charset="0"/>
              </a:rPr>
              <a:t>Es más sencillo que nunca arrancar con Xamarin </a:t>
            </a:r>
            <a:r>
              <a:rPr lang="en" sz="2400" b="1" dirty="0">
                <a:solidFill>
                  <a:srgbClr val="3C90D1"/>
                </a:solidFill>
                <a:latin typeface="Segoe UI Semibold" charset="0"/>
                <a:ea typeface="Segoe UI Semibold" charset="0"/>
                <a:cs typeface="Segoe UI Semibold" charset="0"/>
              </a:rPr>
              <a:t>University!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338</Words>
  <Application>Microsoft Office PowerPoint</Application>
  <PresentationFormat>Presentación en pantalla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Noto Symbol</vt:lpstr>
      <vt:lpstr>Quattrocento Sans</vt:lpstr>
      <vt:lpstr>Segoe UI Semibold</vt:lpstr>
      <vt:lpstr>Segoe UI Semilight</vt:lpstr>
      <vt:lpstr>Office Theme</vt:lpstr>
      <vt:lpstr>Presentación de PowerPoint</vt:lpstr>
      <vt:lpstr>¿Qué es  Xamarin University?</vt:lpstr>
      <vt:lpstr>La subscripción Xamarin University</vt:lpstr>
      <vt:lpstr>La subscripción Xamarin University (continuación)</vt:lpstr>
      <vt:lpstr>Trial de 30 días de Xamarin University</vt:lpstr>
      <vt:lpstr>Xamarin University Self-Guided Learning</vt:lpstr>
      <vt:lpstr>Xamarin University + Microsoft Visual Studio Dev Essentials</vt:lpstr>
      <vt:lpstr>Xamarin University + Microsoft Visual Studio Dev Essentials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Suárez Ruiz</dc:creator>
  <cp:lastModifiedBy>Javier Suárez Ruiz</cp:lastModifiedBy>
  <cp:revision>9</cp:revision>
  <cp:lastPrinted>2016-05-11T01:11:14Z</cp:lastPrinted>
  <dcterms:modified xsi:type="dcterms:W3CDTF">2016-05-12T19:12:45Z</dcterms:modified>
</cp:coreProperties>
</file>