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15"/>
  </p:notesMasterIdLst>
  <p:handoutMasterIdLst>
    <p:handoutMasterId r:id="rId16"/>
  </p:handoutMasterIdLst>
  <p:sldIdLst>
    <p:sldId id="800" r:id="rId3"/>
    <p:sldId id="806" r:id="rId4"/>
    <p:sldId id="807" r:id="rId5"/>
    <p:sldId id="811" r:id="rId6"/>
    <p:sldId id="810" r:id="rId7"/>
    <p:sldId id="695" r:id="rId8"/>
    <p:sldId id="812" r:id="rId9"/>
    <p:sldId id="813" r:id="rId10"/>
    <p:sldId id="808" r:id="rId11"/>
    <p:sldId id="809" r:id="rId12"/>
    <p:sldId id="805" r:id="rId13"/>
    <p:sldId id="804"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68" autoAdjust="0"/>
    <p:restoredTop sz="65708" autoAdjust="0"/>
  </p:normalViewPr>
  <p:slideViewPr>
    <p:cSldViewPr snapToGrid="0">
      <p:cViewPr varScale="1">
        <p:scale>
          <a:sx n="101" d="100"/>
          <a:sy n="101" d="100"/>
        </p:scale>
        <p:origin x="1536" y="96"/>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88" d="100"/>
          <a:sy n="88" d="100"/>
        </p:scale>
        <p:origin x="3822"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Porcentaje a nivel mundial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2"/>
                <c:pt idx="0">
                  <c:v>Windows Phone 7</c:v>
                </c:pt>
                <c:pt idx="1">
                  <c:v>Windows Phone 8</c:v>
                </c:pt>
              </c:strCache>
            </c:strRef>
          </c:cat>
          <c:val>
            <c:numRef>
              <c:f>Hoja1!$B$2:$B$5</c:f>
              <c:numCache>
                <c:formatCode>General</c:formatCode>
                <c:ptCount val="4"/>
                <c:pt idx="0">
                  <c:v>29.1</c:v>
                </c:pt>
                <c:pt idx="1">
                  <c:v>70.900000000000006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0.52428</cdr:x>
      <cdr:y>0.35307</cdr:y>
    </cdr:from>
    <cdr:to>
      <cdr:x>0.70685</cdr:x>
      <cdr:y>0.44471</cdr:y>
    </cdr:to>
    <cdr:sp macro="" textlink="">
      <cdr:nvSpPr>
        <cdr:cNvPr id="3" name="TextBox 19"/>
        <cdr:cNvSpPr txBox="1"/>
      </cdr:nvSpPr>
      <cdr:spPr>
        <a:xfrm xmlns:a="http://schemas.openxmlformats.org/drawingml/2006/main">
          <a:off x="3196040" y="1434883"/>
          <a:ext cx="1112942" cy="372410"/>
        </a:xfrm>
        <a:prstGeom xmlns:a="http://schemas.openxmlformats.org/drawingml/2006/main" prst="rect">
          <a:avLst/>
        </a:prstGeom>
        <a:noFill xmlns:a="http://schemas.openxmlformats.org/drawingml/2006/main"/>
      </cdr:spPr>
      <cdr:txBody>
        <a:bodyPr xmlns:a="http://schemas.openxmlformats.org/drawingml/2006/main" wrap="square" rtlCol="0">
          <a:no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s-ES" sz="1400" b="1" dirty="0" smtClean="0">
              <a:solidFill>
                <a:srgbClr val="FFFFFF"/>
              </a:solidFill>
              <a:latin typeface="+mj-lt"/>
            </a:rPr>
            <a:t>29,1%</a:t>
          </a:r>
          <a:endParaRPr lang="ru-RU" sz="1400" b="1" dirty="0">
            <a:solidFill>
              <a:srgbClr val="FFFFFF"/>
            </a:solidFill>
            <a:latin typeface="+mj-l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10/30/2013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10/30/2013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C6A27FF-4CEE-4B3C-BD24-0BBF2743C2C2}" type="datetime1">
              <a:rPr lang="en-US" smtClean="0">
                <a:solidFill>
                  <a:prstClr val="black"/>
                </a:solidFill>
              </a:rPr>
              <a:pPr/>
              <a:t>10/30/2013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3332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C6A27FF-4CEE-4B3C-BD24-0BBF2743C2C2}" type="datetime1">
              <a:rPr lang="en-US" smtClean="0">
                <a:solidFill>
                  <a:prstClr val="black"/>
                </a:solidFill>
              </a:rPr>
              <a:pPr/>
              <a:t>10/30/2013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76252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29838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C6A27FF-4CEE-4B3C-BD24-0BBF2743C2C2}" type="datetime1">
              <a:rPr lang="en-US" smtClean="0">
                <a:solidFill>
                  <a:prstClr val="black"/>
                </a:solidFill>
              </a:rPr>
              <a:pPr/>
              <a:t>10/30/2013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45583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AA39310-3DD3-491D-930A-68A0B7F9FD9D}" type="slidenum">
              <a:rPr lang="ru-RU" smtClean="0"/>
              <a:t>10</a:t>
            </a:fld>
            <a:endParaRPr lang="ru-RU"/>
          </a:p>
        </p:txBody>
      </p:sp>
    </p:spTree>
    <p:extLst>
      <p:ext uri="{BB962C8B-B14F-4D97-AF65-F5344CB8AC3E}">
        <p14:creationId xmlns:p14="http://schemas.microsoft.com/office/powerpoint/2010/main" val="425991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345642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10/30/2013</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10/30/2013</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10/30/2013</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10/30/2013</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10/30/2013</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10/30/2013</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10/30/2013</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10/30/2013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10/30/2013</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10/30/2013</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10/30/2013</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10/30/2013</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10/30/2013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10/30/2013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10/30/2013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10/30/2013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10/30/2013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10/30/2013</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10/30/2013</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10/30/2013</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10/30/2013</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10/30/2013</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10/30/2013</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10/30/2013</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10/30/2013</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10/30/2013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10/30/2013</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10/30/2013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10/30/2013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emo">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3571876"/>
            <a:ext cx="8382000" cy="619125"/>
          </a:xfrm>
        </p:spPr>
        <p:txBody>
          <a:bodyPr>
            <a:normAutofit/>
          </a:bodyPr>
          <a:lstStyle>
            <a:lvl1pPr marL="0" indent="0">
              <a:buNone/>
              <a:defRPr sz="3800" spc="0" baseline="0">
                <a:solidFill>
                  <a:schemeClr val="bg1"/>
                </a:solidFill>
              </a:defRPr>
            </a:lvl1pPr>
            <a:lvl2pPr marL="512064" indent="0">
              <a:buNone/>
              <a:defRPr>
                <a:solidFill>
                  <a:schemeClr val="bg1"/>
                </a:solidFill>
              </a:defRPr>
            </a:lvl2pPr>
            <a:lvl3pPr marL="1024128" indent="0">
              <a:buNone/>
              <a:defRPr>
                <a:solidFill>
                  <a:schemeClr val="bg1"/>
                </a:solidFill>
              </a:defRPr>
            </a:lvl3pPr>
            <a:lvl4pPr marL="1536192" indent="0">
              <a:buNone/>
              <a:defRPr>
                <a:solidFill>
                  <a:schemeClr val="bg1"/>
                </a:solidFill>
              </a:defRPr>
            </a:lvl4pPr>
            <a:lvl5pPr marL="2048256" indent="0">
              <a:buNone/>
              <a:defRPr>
                <a:solidFill>
                  <a:schemeClr val="bg1"/>
                </a:solidFill>
              </a:defRPr>
            </a:lvl5pPr>
          </a:lstStyle>
          <a:p>
            <a:pPr lvl="0"/>
            <a:r>
              <a:rPr lang="en-US" dirty="0" smtClean="0"/>
              <a:t>Click to edit text</a:t>
            </a:r>
          </a:p>
        </p:txBody>
      </p:sp>
      <p:sp>
        <p:nvSpPr>
          <p:cNvPr id="8" name="Title 4"/>
          <p:cNvSpPr>
            <a:spLocks noGrp="1"/>
          </p:cNvSpPr>
          <p:nvPr>
            <p:ph type="title"/>
          </p:nvPr>
        </p:nvSpPr>
        <p:spPr>
          <a:xfrm>
            <a:off x="476250" y="238125"/>
            <a:ext cx="7467600" cy="387798"/>
          </a:xfrm>
        </p:spPr>
        <p:txBody>
          <a:bodyPr/>
          <a:lstStyle>
            <a:lvl1pPr>
              <a:defRPr spc="0" baseline="0">
                <a:solidFill>
                  <a:schemeClr val="bg1"/>
                </a:solidFill>
              </a:defRPr>
            </a:lvl1pPr>
          </a:lstStyle>
          <a:p>
            <a:r>
              <a:rPr lang="en-US" dirty="0" smtClean="0"/>
              <a:t>Demo</a:t>
            </a:r>
            <a:endParaRPr lang="en-US" dirty="0"/>
          </a:p>
        </p:txBody>
      </p:sp>
      <p:sp>
        <p:nvSpPr>
          <p:cNvPr id="5" name="TextBox 4"/>
          <p:cNvSpPr txBox="1"/>
          <p:nvPr userDrawn="1"/>
        </p:nvSpPr>
        <p:spPr>
          <a:xfrm>
            <a:off x="485322" y="1975998"/>
            <a:ext cx="1979132" cy="895630"/>
          </a:xfrm>
          <a:prstGeom prst="rect">
            <a:avLst/>
          </a:prstGeom>
          <a:noFill/>
        </p:spPr>
        <p:txBody>
          <a:bodyPr wrap="none" lIns="64008" tIns="32004" rIns="64008" bIns="32004" rtlCol="0">
            <a:spAutoFit/>
          </a:bodyPr>
          <a:lstStyle/>
          <a:p>
            <a:r>
              <a:rPr lang="en-GB" sz="5400" b="0" kern="1200" spc="0" baseline="0" dirty="0" smtClean="0">
                <a:solidFill>
                  <a:schemeClr val="bg1"/>
                </a:solidFill>
                <a:latin typeface="+mj-lt"/>
                <a:ea typeface="+mj-ea"/>
                <a:cs typeface="+mj-cs"/>
              </a:rPr>
              <a:t>Demo</a:t>
            </a:r>
            <a:endParaRPr lang="en-GB" sz="4500" b="0" kern="1200" spc="0" baseline="0" dirty="0">
              <a:solidFill>
                <a:schemeClr val="bg1"/>
              </a:solidFill>
              <a:latin typeface="+mj-lt"/>
              <a:ea typeface="+mj-ea"/>
              <a:cs typeface="+mj-cs"/>
            </a:endParaRPr>
          </a:p>
        </p:txBody>
      </p:sp>
    </p:spTree>
    <p:extLst>
      <p:ext uri="{BB962C8B-B14F-4D97-AF65-F5344CB8AC3E}">
        <p14:creationId xmlns:p14="http://schemas.microsoft.com/office/powerpoint/2010/main" val="126152757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10/30/2013</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10/30/2013</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ontents Slide">
    <p:spTree>
      <p:nvGrpSpPr>
        <p:cNvPr id="1" name=""/>
        <p:cNvGrpSpPr/>
        <p:nvPr/>
      </p:nvGrpSpPr>
      <p:grpSpPr>
        <a:xfrm>
          <a:off x="0" y="0"/>
          <a:ext cx="0" cy="0"/>
          <a:chOff x="0" y="0"/>
          <a:chExt cx="0" cy="0"/>
        </a:xfrm>
      </p:grpSpPr>
      <p:sp>
        <p:nvSpPr>
          <p:cNvPr id="19" name="Picture Placeholder 11"/>
          <p:cNvSpPr>
            <a:spLocks noGrp="1" noChangeAspect="1"/>
          </p:cNvSpPr>
          <p:nvPr>
            <p:ph type="pic" sz="quarter" idx="16"/>
          </p:nvPr>
        </p:nvSpPr>
        <p:spPr>
          <a:xfrm>
            <a:off x="7395094"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27" name="Picture Placeholder 11"/>
          <p:cNvSpPr>
            <a:spLocks noGrp="1" noChangeAspect="1"/>
          </p:cNvSpPr>
          <p:nvPr>
            <p:ph type="pic" sz="quarter" idx="19"/>
          </p:nvPr>
        </p:nvSpPr>
        <p:spPr>
          <a:xfrm>
            <a:off x="3005807"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28" name="Picture Placeholder 11"/>
          <p:cNvSpPr>
            <a:spLocks noGrp="1" noChangeAspect="1"/>
          </p:cNvSpPr>
          <p:nvPr>
            <p:ph type="pic" sz="quarter" idx="20"/>
          </p:nvPr>
        </p:nvSpPr>
        <p:spPr>
          <a:xfrm>
            <a:off x="3005807"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29" name="Picture Placeholder 11"/>
          <p:cNvSpPr>
            <a:spLocks noGrp="1" noChangeAspect="1"/>
          </p:cNvSpPr>
          <p:nvPr>
            <p:ph type="pic" sz="quarter" idx="21"/>
          </p:nvPr>
        </p:nvSpPr>
        <p:spPr>
          <a:xfrm>
            <a:off x="4465932"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0" name="Picture Placeholder 11"/>
          <p:cNvSpPr>
            <a:spLocks noGrp="1" noChangeAspect="1"/>
          </p:cNvSpPr>
          <p:nvPr>
            <p:ph type="pic" sz="quarter" idx="22"/>
          </p:nvPr>
        </p:nvSpPr>
        <p:spPr>
          <a:xfrm>
            <a:off x="4465932"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31" name="Picture Placeholder 11"/>
          <p:cNvSpPr>
            <a:spLocks noGrp="1" noChangeAspect="1"/>
          </p:cNvSpPr>
          <p:nvPr>
            <p:ph type="pic" sz="quarter" idx="23"/>
          </p:nvPr>
        </p:nvSpPr>
        <p:spPr>
          <a:xfrm>
            <a:off x="5934210"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2" name="Picture Placeholder 11"/>
          <p:cNvSpPr>
            <a:spLocks noGrp="1" noChangeAspect="1"/>
          </p:cNvSpPr>
          <p:nvPr>
            <p:ph type="pic" sz="quarter" idx="24"/>
          </p:nvPr>
        </p:nvSpPr>
        <p:spPr>
          <a:xfrm>
            <a:off x="7395094"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3" name="Picture Placeholder 11"/>
          <p:cNvSpPr>
            <a:spLocks noGrp="1" noChangeAspect="1"/>
          </p:cNvSpPr>
          <p:nvPr>
            <p:ph type="pic" sz="quarter" idx="25"/>
          </p:nvPr>
        </p:nvSpPr>
        <p:spPr>
          <a:xfrm>
            <a:off x="5934210"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20" name="Title 1"/>
          <p:cNvSpPr>
            <a:spLocks noGrp="1"/>
          </p:cNvSpPr>
          <p:nvPr>
            <p:ph type="ctrTitle"/>
          </p:nvPr>
        </p:nvSpPr>
        <p:spPr>
          <a:xfrm>
            <a:off x="208771" y="304069"/>
            <a:ext cx="8565577"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21" name="Text Placeholder 5"/>
          <p:cNvSpPr>
            <a:spLocks noGrp="1"/>
          </p:cNvSpPr>
          <p:nvPr>
            <p:ph type="body" sz="quarter" idx="26"/>
          </p:nvPr>
        </p:nvSpPr>
        <p:spPr>
          <a:xfrm>
            <a:off x="211014" y="1139124"/>
            <a:ext cx="2704801" cy="2834999"/>
          </a:xfrm>
        </p:spPr>
        <p:txBody>
          <a:bodyPr/>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18" name="Picture Placeholder 11"/>
          <p:cNvSpPr>
            <a:spLocks noGrp="1" noChangeAspect="1"/>
          </p:cNvSpPr>
          <p:nvPr>
            <p:ph type="pic" sz="quarter" idx="27"/>
          </p:nvPr>
        </p:nvSpPr>
        <p:spPr>
          <a:xfrm>
            <a:off x="1547664" y="1131734"/>
            <a:ext cx="1368000" cy="1368000"/>
          </a:xfrm>
        </p:spPr>
        <p:txBody>
          <a:bodyPr>
            <a:normAutofit/>
          </a:bodyPr>
          <a:lstStyle>
            <a:lvl1pPr marL="0" indent="0" algn="l">
              <a:buNone/>
              <a:defRPr sz="1000">
                <a:solidFill>
                  <a:schemeClr val="bg1"/>
                </a:solidFill>
              </a:defRPr>
            </a:lvl1pPr>
          </a:lstStyle>
          <a:p>
            <a:endParaRPr lang="ru-RU" dirty="0"/>
          </a:p>
        </p:txBody>
      </p:sp>
    </p:spTree>
    <p:extLst>
      <p:ext uri="{BB962C8B-B14F-4D97-AF65-F5344CB8AC3E}">
        <p14:creationId xmlns:p14="http://schemas.microsoft.com/office/powerpoint/2010/main" val="1771653773"/>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235843" y="2235543"/>
            <a:ext cx="4706231" cy="672414"/>
          </a:xfrm>
        </p:spPr>
        <p:txBody>
          <a:bodyPr vert="horz" wrap="square" lIns="134453" tIns="107563" rIns="134453" bIns="107563" rtlCol="0" anchor="ctr">
            <a:noAutofit/>
          </a:bodyPr>
          <a:lstStyle>
            <a:lvl1pPr>
              <a:defRPr lang="en-US" sz="2600" kern="1200" dirty="0" smtClean="0">
                <a:gradFill>
                  <a:gsLst>
                    <a:gs pos="0">
                      <a:srgbClr val="505050"/>
                    </a:gs>
                    <a:gs pos="100000">
                      <a:srgbClr val="505050"/>
                    </a:gs>
                  </a:gsLst>
                  <a:lin ang="5400000" scaled="0"/>
                </a:gradFill>
                <a:latin typeface="+mj-lt"/>
                <a:ea typeface="+mn-ea"/>
                <a:cs typeface="+mn-cs"/>
              </a:defRPr>
            </a:lvl1pPr>
          </a:lstStyle>
          <a:p>
            <a:pPr marL="0" lvl="0" indent="0" algn="l" defTabSz="672095"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01929" y="890718"/>
            <a:ext cx="3361593" cy="335134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0615041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ext and Pictur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Picture Placeholder 3"/>
          <p:cNvSpPr>
            <a:spLocks noGrp="1"/>
          </p:cNvSpPr>
          <p:nvPr>
            <p:ph type="pic" sz="quarter" idx="21"/>
          </p:nvPr>
        </p:nvSpPr>
        <p:spPr>
          <a:xfrm>
            <a:off x="296584" y="1203325"/>
            <a:ext cx="3411320" cy="2808585"/>
          </a:xfrm>
        </p:spPr>
        <p:txBody>
          <a:bodyPr/>
          <a:lstStyle>
            <a:lvl1pPr marL="0" indent="0">
              <a:buNone/>
              <a:defRPr>
                <a:solidFill>
                  <a:schemeClr val="bg1"/>
                </a:solidFill>
              </a:defRPr>
            </a:lvl1pPr>
          </a:lstStyle>
          <a:p>
            <a:endParaRPr lang="ru-RU"/>
          </a:p>
        </p:txBody>
      </p:sp>
    </p:spTree>
    <p:extLst>
      <p:ext uri="{BB962C8B-B14F-4D97-AF65-F5344CB8AC3E}">
        <p14:creationId xmlns:p14="http://schemas.microsoft.com/office/powerpoint/2010/main" val="810226273"/>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3007593"/>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extLst>
      <p:ext uri="{BB962C8B-B14F-4D97-AF65-F5344CB8AC3E}">
        <p14:creationId xmlns:p14="http://schemas.microsoft.com/office/powerpoint/2010/main" val="2000708292"/>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10/30/2013</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649934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10/30/2013</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10/30/2013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image" Target="../media/image9.pn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theme" Target="../theme/theme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10/30/2013</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pic>
        <p:nvPicPr>
          <p:cNvPr id="7" name="Picture 6"/>
          <p:cNvPicPr>
            <a:picLocks noChangeAspect="1"/>
          </p:cNvPicPr>
          <p:nvPr userDrawn="1"/>
        </p:nvPicPr>
        <p:blipFill>
          <a:blip r:embed="rId82">
            <a:extLst>
              <a:ext uri="{28A0092B-C50C-407E-A947-70E740481C1C}">
                <a14:useLocalDpi xmlns:a14="http://schemas.microsoft.com/office/drawing/2010/main" val="0"/>
              </a:ext>
            </a:extLst>
          </a:blip>
          <a:stretch>
            <a:fillRect/>
          </a:stretch>
        </p:blipFill>
        <p:spPr>
          <a:xfrm>
            <a:off x="7717535" y="4707617"/>
            <a:ext cx="1035729" cy="244876"/>
          </a:xfrm>
          <a:prstGeom prst="rect">
            <a:avLst/>
          </a:prstGeom>
        </p:spPr>
      </p:pic>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65" r:id="rId40"/>
    <p:sldLayoutId id="2147484468" r:id="rId41"/>
    <p:sldLayoutId id="2147484469" r:id="rId42"/>
    <p:sldLayoutId id="2147484471" r:id="rId43"/>
    <p:sldLayoutId id="2147484473" r:id="rId44"/>
    <p:sldLayoutId id="2147484474" r:id="rId45"/>
    <p:sldLayoutId id="2147484475" r:id="rId46"/>
    <p:sldLayoutId id="2147484476" r:id="rId47"/>
    <p:sldLayoutId id="2147484478" r:id="rId48"/>
    <p:sldLayoutId id="2147484479" r:id="rId49"/>
    <p:sldLayoutId id="2147484480" r:id="rId50"/>
    <p:sldLayoutId id="2147484481" r:id="rId51"/>
    <p:sldLayoutId id="2147484482" r:id="rId52"/>
    <p:sldLayoutId id="2147484483" r:id="rId53"/>
    <p:sldLayoutId id="2147484487" r:id="rId54"/>
    <p:sldLayoutId id="2147484488" r:id="rId55"/>
    <p:sldLayoutId id="2147484490" r:id="rId56"/>
    <p:sldLayoutId id="2147484491" r:id="rId57"/>
    <p:sldLayoutId id="2147484493" r:id="rId58"/>
    <p:sldLayoutId id="2147484494" r:id="rId59"/>
    <p:sldLayoutId id="2147484495" r:id="rId60"/>
    <p:sldLayoutId id="2147484496" r:id="rId61"/>
    <p:sldLayoutId id="2147484497" r:id="rId62"/>
    <p:sldLayoutId id="2147484498" r:id="rId63"/>
    <p:sldLayoutId id="2147484500" r:id="rId64"/>
    <p:sldLayoutId id="2147484501" r:id="rId65"/>
    <p:sldLayoutId id="2147484502" r:id="rId66"/>
    <p:sldLayoutId id="2147484505" r:id="rId67"/>
    <p:sldLayoutId id="2147484506" r:id="rId68"/>
    <p:sldLayoutId id="2147484509" r:id="rId69"/>
    <p:sldLayoutId id="2147484518" r:id="rId70"/>
    <p:sldLayoutId id="2147484524" r:id="rId71"/>
    <p:sldLayoutId id="2147484525" r:id="rId72"/>
    <p:sldLayoutId id="2147484526" r:id="rId73"/>
    <p:sldLayoutId id="2147484549" r:id="rId74"/>
    <p:sldLayoutId id="2147484550" r:id="rId75"/>
    <p:sldLayoutId id="2147484551" r:id="rId76"/>
    <p:sldLayoutId id="2147484552" r:id="rId77"/>
    <p:sldLayoutId id="2147484553" r:id="rId78"/>
    <p:sldLayoutId id="2147484554" r:id="rId79"/>
    <p:sldLayoutId id="2147484555" r:id="rId8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4.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1292662"/>
          </a:xfrm>
        </p:spPr>
        <p:txBody>
          <a:bodyPr/>
          <a:lstStyle/>
          <a:p>
            <a:pPr algn="ctr"/>
            <a:r>
              <a:rPr lang="en-US" sz="4000" dirty="0" err="1" smtClean="0">
                <a:latin typeface="Segoe WP SemiLight"/>
                <a:cs typeface="Segoe WP SemiLight"/>
              </a:rPr>
              <a:t>Migrar</a:t>
            </a:r>
            <a:r>
              <a:rPr lang="en-US" sz="4000" dirty="0" smtClean="0">
                <a:latin typeface="Segoe WP SemiLight"/>
                <a:cs typeface="Segoe WP SemiLight"/>
              </a:rPr>
              <a:t> de WP8 a WP7</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833" y="6581"/>
            <a:ext cx="6826812" cy="5120109"/>
          </a:xfrm>
          <a:prstGeom prst="rect">
            <a:avLst/>
          </a:prstGeom>
        </p:spPr>
      </p:pic>
      <p:sp>
        <p:nvSpPr>
          <p:cNvPr id="11" name="Rectángulo 10"/>
          <p:cNvSpPr/>
          <p:nvPr/>
        </p:nvSpPr>
        <p:spPr>
          <a:xfrm>
            <a:off x="4996833" y="3823640"/>
            <a:ext cx="4147167"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739136" y="4227934"/>
            <a:ext cx="3960440"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200" dirty="0">
                <a:solidFill>
                  <a:srgbClr val="FFFFFF"/>
                </a:solidFill>
                <a:latin typeface="Segoe WP Light"/>
                <a:cs typeface="Segoe WP Light"/>
              </a:rPr>
              <a:t>d</a:t>
            </a:r>
            <a:r>
              <a:rPr lang="en-US" sz="3200" dirty="0" smtClean="0">
                <a:solidFill>
                  <a:srgbClr val="FFFFFF"/>
                </a:solidFill>
                <a:latin typeface="Segoe WP Light"/>
                <a:cs typeface="Segoe WP Light"/>
              </a:rPr>
              <a:t>esarrolloweb.com</a:t>
            </a:r>
            <a:endParaRPr lang="en-US" sz="3200" dirty="0">
              <a:solidFill>
                <a:srgbClr val="FFFFFF"/>
              </a:solidFill>
              <a:latin typeface="Segoe WP Light"/>
              <a:cs typeface="Segoe WP Light"/>
            </a:endParaRPr>
          </a:p>
        </p:txBody>
      </p:sp>
      <p:sp>
        <p:nvSpPr>
          <p:cNvPr id="6" name="Title 53"/>
          <p:cNvSpPr txBox="1">
            <a:spLocks/>
          </p:cNvSpPr>
          <p:nvPr/>
        </p:nvSpPr>
        <p:spPr>
          <a:xfrm>
            <a:off x="467544" y="1412652"/>
            <a:ext cx="3631841" cy="492443"/>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Como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migrar</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tus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Apps de Windows Phone 8 a Windows Phone 7</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5040" y="3975952"/>
            <a:ext cx="1024641" cy="1024641"/>
          </a:xfrm>
          <a:prstGeom prst="rect">
            <a:avLst/>
          </a:prstGeom>
        </p:spPr>
      </p:pic>
      <p:sp>
        <p:nvSpPr>
          <p:cNvPr id="8" name="Title 53"/>
          <p:cNvSpPr txBox="1">
            <a:spLocks/>
          </p:cNvSpPr>
          <p:nvPr/>
        </p:nvSpPr>
        <p:spPr>
          <a:xfrm>
            <a:off x="467544" y="4640599"/>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4000" dirty="0" smtClean="0">
                <a:solidFill>
                  <a:schemeClr val="accent1"/>
                </a:solidFill>
              </a:rPr>
              <a:t>Técnicas de reutilización de código</a:t>
            </a:r>
            <a:endParaRPr lang="es-ES" sz="4000" dirty="0">
              <a:solidFill>
                <a:schemeClr val="accent1"/>
              </a:solidFill>
            </a:endParaRPr>
          </a:p>
        </p:txBody>
      </p:sp>
      <p:grpSp>
        <p:nvGrpSpPr>
          <p:cNvPr id="12" name="Group 1279"/>
          <p:cNvGrpSpPr/>
          <p:nvPr/>
        </p:nvGrpSpPr>
        <p:grpSpPr>
          <a:xfrm>
            <a:off x="251520" y="1059582"/>
            <a:ext cx="1656184" cy="2160238"/>
            <a:chOff x="2808459" y="1630339"/>
            <a:chExt cx="2668680" cy="2293666"/>
          </a:xfrm>
          <a:solidFill>
            <a:schemeClr val="accent1">
              <a:lumMod val="75000"/>
            </a:schemeClr>
          </a:solidFill>
        </p:grpSpPr>
        <p:sp>
          <p:nvSpPr>
            <p:cNvPr id="16" name="Rectangle 1280"/>
            <p:cNvSpPr/>
            <p:nvPr/>
          </p:nvSpPr>
          <p:spPr bwMode="auto">
            <a:xfrm>
              <a:off x="2808459" y="2546212"/>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endParaRPr lang="en-US" sz="1050" dirty="0" smtClean="0">
                <a:solidFill>
                  <a:schemeClr val="bg1">
                    <a:alpha val="99000"/>
                  </a:schemeClr>
                </a:solidFill>
              </a:endParaRPr>
            </a:p>
            <a:p>
              <a:pPr marL="342900" indent="-342900">
                <a:lnSpc>
                  <a:spcPct val="90000"/>
                </a:lnSpc>
                <a:spcBef>
                  <a:spcPts val="450"/>
                </a:spcBef>
                <a:buFont typeface="Arial"/>
                <a:buChar char="•"/>
              </a:pPr>
              <a:r>
                <a:rPr lang="en-US" sz="1050" dirty="0" err="1" smtClean="0">
                  <a:solidFill>
                    <a:schemeClr val="bg1">
                      <a:alpha val="99000"/>
                    </a:schemeClr>
                  </a:solidFill>
                </a:rPr>
                <a:t>Copiar</a:t>
              </a:r>
              <a:r>
                <a:rPr lang="en-US" sz="1050" dirty="0" smtClean="0">
                  <a:solidFill>
                    <a:schemeClr val="bg1">
                      <a:alpha val="99000"/>
                    </a:schemeClr>
                  </a:solidFill>
                </a:rPr>
                <a:t> y </a:t>
              </a:r>
              <a:r>
                <a:rPr lang="en-US" sz="1050" dirty="0" err="1" smtClean="0">
                  <a:solidFill>
                    <a:schemeClr val="bg1">
                      <a:alpha val="99000"/>
                    </a:schemeClr>
                  </a:solidFill>
                </a:rPr>
                <a:t>pegar</a:t>
              </a:r>
              <a:r>
                <a:rPr lang="en-US" sz="1050" dirty="0" smtClean="0">
                  <a:solidFill>
                    <a:schemeClr val="bg1">
                      <a:alpha val="99000"/>
                    </a:schemeClr>
                  </a:solidFill>
                </a:rPr>
                <a:t>.</a:t>
              </a:r>
            </a:p>
            <a:p>
              <a:pPr marL="342900" indent="-342900">
                <a:lnSpc>
                  <a:spcPct val="90000"/>
                </a:lnSpc>
                <a:spcBef>
                  <a:spcPts val="450"/>
                </a:spcBef>
                <a:buFont typeface="Arial"/>
                <a:buChar char="•"/>
              </a:pPr>
              <a:r>
                <a:rPr lang="en-US" sz="1050" dirty="0" err="1" smtClean="0">
                  <a:solidFill>
                    <a:schemeClr val="bg1">
                      <a:alpha val="99000"/>
                    </a:schemeClr>
                  </a:solidFill>
                </a:rPr>
                <a:t>Mismo</a:t>
              </a:r>
              <a:r>
                <a:rPr lang="en-US" sz="1050" dirty="0" smtClean="0">
                  <a:solidFill>
                    <a:schemeClr val="bg1">
                      <a:alpha val="99000"/>
                    </a:schemeClr>
                  </a:solidFill>
                </a:rPr>
                <a:t> </a:t>
              </a:r>
              <a:r>
                <a:rPr lang="en-US" sz="1050" dirty="0" err="1" smtClean="0">
                  <a:solidFill>
                    <a:schemeClr val="bg1">
                      <a:alpha val="99000"/>
                    </a:schemeClr>
                  </a:solidFill>
                </a:rPr>
                <a:t>código</a:t>
              </a:r>
              <a:r>
                <a:rPr lang="en-US" sz="1050" dirty="0" smtClean="0">
                  <a:solidFill>
                    <a:schemeClr val="bg1">
                      <a:alpha val="99000"/>
                    </a:schemeClr>
                  </a:solidFill>
                </a:rPr>
                <a:t> </a:t>
              </a:r>
              <a:r>
                <a:rPr lang="en-US" sz="1050" dirty="0" err="1" smtClean="0">
                  <a:solidFill>
                    <a:schemeClr val="bg1">
                      <a:alpha val="99000"/>
                    </a:schemeClr>
                  </a:solidFill>
                </a:rPr>
                <a:t>duplicado</a:t>
              </a:r>
              <a:r>
                <a:rPr lang="en-US" sz="1050" dirty="0" smtClean="0">
                  <a:solidFill>
                    <a:schemeClr val="bg1">
                      <a:alpha val="99000"/>
                    </a:schemeClr>
                  </a:solidFill>
                </a:rPr>
                <a:t>.</a:t>
              </a:r>
            </a:p>
            <a:p>
              <a:pPr marL="342900" indent="-342900">
                <a:lnSpc>
                  <a:spcPct val="90000"/>
                </a:lnSpc>
                <a:spcBef>
                  <a:spcPts val="450"/>
                </a:spcBef>
                <a:buFont typeface="Arial"/>
                <a:buChar char="•"/>
              </a:pPr>
              <a:r>
                <a:rPr lang="en-US" sz="1050" dirty="0" err="1" smtClean="0">
                  <a:solidFill>
                    <a:schemeClr val="bg1">
                      <a:alpha val="99000"/>
                    </a:schemeClr>
                  </a:solidFill>
                </a:rPr>
                <a:t>Difícil</a:t>
              </a:r>
              <a:r>
                <a:rPr lang="en-US" sz="1050" dirty="0" smtClean="0">
                  <a:solidFill>
                    <a:schemeClr val="bg1">
                      <a:alpha val="99000"/>
                    </a:schemeClr>
                  </a:solidFill>
                </a:rPr>
                <a:t> de </a:t>
              </a:r>
              <a:r>
                <a:rPr lang="en-US" sz="1050" dirty="0" err="1" smtClean="0">
                  <a:solidFill>
                    <a:schemeClr val="bg1">
                      <a:alpha val="99000"/>
                    </a:schemeClr>
                  </a:solidFill>
                </a:rPr>
                <a:t>mantener</a:t>
              </a:r>
              <a:r>
                <a:rPr lang="en-US" sz="1050" dirty="0" smtClean="0">
                  <a:solidFill>
                    <a:schemeClr val="bg1">
                      <a:alpha val="99000"/>
                    </a:schemeClr>
                  </a:solidFill>
                </a:rPr>
                <a:t>.</a:t>
              </a:r>
            </a:p>
            <a:p>
              <a:pPr marL="342900" indent="-342900">
                <a:lnSpc>
                  <a:spcPct val="90000"/>
                </a:lnSpc>
                <a:spcBef>
                  <a:spcPts val="450"/>
                </a:spcBef>
                <a:buFont typeface="Arial"/>
                <a:buChar char="•"/>
              </a:pPr>
              <a:r>
                <a:rPr lang="en-US" sz="1050" dirty="0" err="1" smtClean="0">
                  <a:solidFill>
                    <a:schemeClr val="bg1">
                      <a:alpha val="99000"/>
                    </a:schemeClr>
                  </a:solidFill>
                </a:rPr>
                <a:t>Evitar</a:t>
              </a:r>
              <a:r>
                <a:rPr lang="en-US" sz="1050" dirty="0" smtClean="0">
                  <a:solidFill>
                    <a:schemeClr val="bg1">
                      <a:alpha val="99000"/>
                    </a:schemeClr>
                  </a:solidFill>
                </a:rPr>
                <a:t> en lo </a:t>
              </a:r>
              <a:r>
                <a:rPr lang="en-US" sz="1050" dirty="0" err="1" smtClean="0">
                  <a:solidFill>
                    <a:schemeClr val="bg1">
                      <a:alpha val="99000"/>
                    </a:schemeClr>
                  </a:solidFill>
                </a:rPr>
                <a:t>posible</a:t>
              </a:r>
              <a:r>
                <a:rPr lang="en-US" sz="1050" dirty="0" smtClean="0">
                  <a:solidFill>
                    <a:schemeClr val="bg1">
                      <a:alpha val="99000"/>
                    </a:schemeClr>
                  </a:solidFill>
                </a:rPr>
                <a:t>.</a:t>
              </a:r>
            </a:p>
            <a:p>
              <a:pPr>
                <a:lnSpc>
                  <a:spcPct val="90000"/>
                </a:lnSpc>
                <a:spcBef>
                  <a:spcPts val="450"/>
                </a:spcBef>
              </a:pPr>
              <a:endParaRPr lang="en-US" sz="600" dirty="0">
                <a:solidFill>
                  <a:srgbClr val="800000">
                    <a:alpha val="99000"/>
                  </a:srgbClr>
                </a:solidFill>
              </a:endParaRPr>
            </a:p>
          </p:txBody>
        </p:sp>
        <p:sp>
          <p:nvSpPr>
            <p:cNvPr id="17"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Ctrl-C, Ctrl-V</a:t>
              </a:r>
              <a:endParaRPr lang="en-US" dirty="0">
                <a:solidFill>
                  <a:srgbClr val="FFFFFF">
                    <a:alpha val="99000"/>
                  </a:srgbClr>
                </a:solidFill>
                <a:ea typeface="Segoe UI" pitchFamily="34" charset="0"/>
                <a:cs typeface="Segoe UI" pitchFamily="34" charset="0"/>
              </a:endParaRPr>
            </a:p>
          </p:txBody>
        </p:sp>
      </p:grpSp>
      <p:grpSp>
        <p:nvGrpSpPr>
          <p:cNvPr id="18" name="Group 1279"/>
          <p:cNvGrpSpPr/>
          <p:nvPr/>
        </p:nvGrpSpPr>
        <p:grpSpPr>
          <a:xfrm>
            <a:off x="251520" y="3291830"/>
            <a:ext cx="8568952" cy="1080120"/>
            <a:chOff x="2808459" y="1630339"/>
            <a:chExt cx="2668680" cy="2446579"/>
          </a:xfrm>
          <a:solidFill>
            <a:schemeClr val="accent1">
              <a:lumMod val="75000"/>
            </a:schemeClr>
          </a:solidFill>
        </p:grpSpPr>
        <p:sp>
          <p:nvSpPr>
            <p:cNvPr id="19" name="Rectangle 1280"/>
            <p:cNvSpPr/>
            <p:nvPr/>
          </p:nvSpPr>
          <p:spPr bwMode="auto">
            <a:xfrm>
              <a:off x="2808459" y="2546212"/>
              <a:ext cx="2668680" cy="1530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r>
                <a:rPr lang="en-US" sz="1200" dirty="0" err="1" smtClean="0">
                  <a:solidFill>
                    <a:schemeClr val="bg1">
                      <a:alpha val="99000"/>
                    </a:schemeClr>
                  </a:solidFill>
                </a:rPr>
                <a:t>Modelo</a:t>
              </a:r>
              <a:endParaRPr lang="en-US" sz="1200" dirty="0">
                <a:solidFill>
                  <a:schemeClr val="bg1">
                    <a:alpha val="99000"/>
                  </a:schemeClr>
                </a:solidFill>
              </a:endParaRPr>
            </a:p>
            <a:p>
              <a:pPr marL="342900" indent="-342900">
                <a:lnSpc>
                  <a:spcPct val="90000"/>
                </a:lnSpc>
                <a:spcBef>
                  <a:spcPts val="450"/>
                </a:spcBef>
                <a:buFont typeface="Arial"/>
                <a:buChar char="•"/>
              </a:pPr>
              <a:r>
                <a:rPr lang="en-US" sz="1200" dirty="0" err="1" smtClean="0">
                  <a:solidFill>
                    <a:schemeClr val="bg1">
                      <a:alpha val="99000"/>
                    </a:schemeClr>
                  </a:solidFill>
                </a:rPr>
                <a:t>VistaModelo</a:t>
              </a:r>
              <a:endParaRPr lang="en-US" sz="1200" dirty="0" smtClean="0">
                <a:solidFill>
                  <a:schemeClr val="bg1">
                    <a:alpha val="99000"/>
                  </a:schemeClr>
                </a:solidFill>
              </a:endParaRPr>
            </a:p>
            <a:p>
              <a:pPr marL="342900" indent="-342900">
                <a:lnSpc>
                  <a:spcPct val="90000"/>
                </a:lnSpc>
                <a:spcBef>
                  <a:spcPts val="450"/>
                </a:spcBef>
                <a:buFont typeface="Arial"/>
                <a:buChar char="•"/>
              </a:pPr>
              <a:r>
                <a:rPr lang="en-US" sz="1200" dirty="0" smtClean="0">
                  <a:solidFill>
                    <a:schemeClr val="bg1">
                      <a:alpha val="99000"/>
                    </a:schemeClr>
                  </a:solidFill>
                </a:rPr>
                <a:t>Vista</a:t>
              </a:r>
              <a:endParaRPr lang="en-US" sz="800" dirty="0">
                <a:solidFill>
                  <a:schemeClr val="bg1">
                    <a:alpha val="99000"/>
                  </a:schemeClr>
                </a:solidFill>
              </a:endParaRPr>
            </a:p>
          </p:txBody>
        </p:sp>
        <p:sp>
          <p:nvSpPr>
            <p:cNvPr id="20"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MVVM</a:t>
              </a:r>
              <a:endParaRPr lang="en-US" dirty="0">
                <a:solidFill>
                  <a:srgbClr val="FFFFFF">
                    <a:alpha val="99000"/>
                  </a:srgbClr>
                </a:solidFill>
                <a:ea typeface="Segoe UI" pitchFamily="34" charset="0"/>
                <a:cs typeface="Segoe UI" pitchFamily="34" charset="0"/>
              </a:endParaRPr>
            </a:p>
          </p:txBody>
        </p:sp>
      </p:grpSp>
      <p:grpSp>
        <p:nvGrpSpPr>
          <p:cNvPr id="21" name="Group 1279"/>
          <p:cNvGrpSpPr/>
          <p:nvPr/>
        </p:nvGrpSpPr>
        <p:grpSpPr>
          <a:xfrm>
            <a:off x="1979712" y="1059582"/>
            <a:ext cx="1656184" cy="2160239"/>
            <a:chOff x="2808459" y="1630339"/>
            <a:chExt cx="2668680" cy="2293667"/>
          </a:xfrm>
          <a:solidFill>
            <a:schemeClr val="accent1">
              <a:lumMod val="75000"/>
            </a:schemeClr>
          </a:solidFill>
        </p:grpSpPr>
        <p:sp>
          <p:nvSpPr>
            <p:cNvPr id="22"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r>
                <a:rPr lang="en-US" sz="1400" dirty="0">
                  <a:solidFill>
                    <a:schemeClr val="bg1">
                      <a:alpha val="99000"/>
                    </a:schemeClr>
                  </a:solidFill>
                </a:rPr>
                <a:t>Enlaces </a:t>
              </a:r>
              <a:r>
                <a:rPr lang="en-US" sz="1400" dirty="0" err="1">
                  <a:solidFill>
                    <a:schemeClr val="bg1">
                      <a:alpha val="99000"/>
                    </a:schemeClr>
                  </a:solidFill>
                </a:rPr>
                <a:t>simbólicos</a:t>
              </a:r>
              <a:r>
                <a:rPr lang="en-US" sz="1400" dirty="0">
                  <a:solidFill>
                    <a:schemeClr val="bg1">
                      <a:alpha val="99000"/>
                    </a:schemeClr>
                  </a:solidFill>
                </a:rPr>
                <a:t>.</a:t>
              </a:r>
            </a:p>
            <a:p>
              <a:pPr marL="342900" indent="-342900">
                <a:lnSpc>
                  <a:spcPct val="90000"/>
                </a:lnSpc>
                <a:spcBef>
                  <a:spcPts val="450"/>
                </a:spcBef>
                <a:buFont typeface="Arial"/>
                <a:buChar char="•"/>
              </a:pPr>
              <a:r>
                <a:rPr lang="en-US" sz="1400" dirty="0" err="1">
                  <a:solidFill>
                    <a:schemeClr val="bg1">
                      <a:alpha val="99000"/>
                    </a:schemeClr>
                  </a:solidFill>
                </a:rPr>
                <a:t>Depende</a:t>
              </a:r>
              <a:r>
                <a:rPr lang="en-US" sz="1400" dirty="0">
                  <a:solidFill>
                    <a:schemeClr val="bg1">
                      <a:alpha val="99000"/>
                    </a:schemeClr>
                  </a:solidFill>
                </a:rPr>
                <a:t> del </a:t>
              </a:r>
              <a:r>
                <a:rPr lang="en-US" sz="1400" dirty="0" err="1">
                  <a:solidFill>
                    <a:schemeClr val="bg1">
                      <a:alpha val="99000"/>
                    </a:schemeClr>
                  </a:solidFill>
                </a:rPr>
                <a:t>lenguaje</a:t>
              </a:r>
              <a:r>
                <a:rPr lang="en-US" sz="1400" dirty="0">
                  <a:solidFill>
                    <a:schemeClr val="bg1">
                      <a:alpha val="99000"/>
                    </a:schemeClr>
                  </a:solidFill>
                </a:rPr>
                <a:t>.</a:t>
              </a:r>
            </a:p>
          </p:txBody>
        </p:sp>
        <p:sp>
          <p:nvSpPr>
            <p:cNvPr id="23"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a:solidFill>
                    <a:srgbClr val="FFFFFF">
                      <a:alpha val="99000"/>
                    </a:srgbClr>
                  </a:solidFill>
                  <a:ea typeface="Segoe UI" pitchFamily="34" charset="0"/>
                  <a:cs typeface="Segoe UI" pitchFamily="34" charset="0"/>
                </a:rPr>
                <a:t>Enlazado</a:t>
              </a:r>
              <a:r>
                <a:rPr lang="en-US" dirty="0">
                  <a:solidFill>
                    <a:srgbClr val="FFFFFF">
                      <a:alpha val="99000"/>
                    </a:srgbClr>
                  </a:solidFill>
                  <a:ea typeface="Segoe UI" pitchFamily="34" charset="0"/>
                  <a:cs typeface="Segoe UI" pitchFamily="34" charset="0"/>
                </a:rPr>
                <a:t> de </a:t>
              </a:r>
              <a:r>
                <a:rPr lang="en-US" dirty="0" err="1">
                  <a:solidFill>
                    <a:srgbClr val="FFFFFF">
                      <a:alpha val="99000"/>
                    </a:srgbClr>
                  </a:solidFill>
                  <a:ea typeface="Segoe UI" pitchFamily="34" charset="0"/>
                  <a:cs typeface="Segoe UI" pitchFamily="34" charset="0"/>
                </a:rPr>
                <a:t>ficheros</a:t>
              </a:r>
              <a:endParaRPr lang="en-US" dirty="0">
                <a:solidFill>
                  <a:srgbClr val="FFFFFF">
                    <a:alpha val="99000"/>
                  </a:srgbClr>
                </a:solidFill>
                <a:ea typeface="Segoe UI" pitchFamily="34" charset="0"/>
                <a:cs typeface="Segoe UI" pitchFamily="34" charset="0"/>
              </a:endParaRPr>
            </a:p>
          </p:txBody>
        </p:sp>
      </p:grpSp>
      <p:grpSp>
        <p:nvGrpSpPr>
          <p:cNvPr id="24" name="Group 1279"/>
          <p:cNvGrpSpPr/>
          <p:nvPr/>
        </p:nvGrpSpPr>
        <p:grpSpPr>
          <a:xfrm>
            <a:off x="3707904" y="1059582"/>
            <a:ext cx="1656184" cy="2160238"/>
            <a:chOff x="2808459" y="1630339"/>
            <a:chExt cx="2668680" cy="2293666"/>
          </a:xfrm>
          <a:solidFill>
            <a:schemeClr val="accent1">
              <a:lumMod val="75000"/>
            </a:schemeClr>
          </a:solidFill>
        </p:grpSpPr>
        <p:sp>
          <p:nvSpPr>
            <p:cNvPr id="25" name="Rectangle 1280"/>
            <p:cNvSpPr/>
            <p:nvPr/>
          </p:nvSpPr>
          <p:spPr bwMode="auto">
            <a:xfrm>
              <a:off x="2808459" y="2546212"/>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000" dirty="0" err="1">
                  <a:solidFill>
                    <a:schemeClr val="bg1">
                      <a:alpha val="99000"/>
                    </a:schemeClr>
                  </a:solidFill>
                </a:rPr>
                <a:t>Permite</a:t>
              </a:r>
              <a:r>
                <a:rPr lang="en-US" sz="1000" dirty="0">
                  <a:solidFill>
                    <a:schemeClr val="bg1">
                      <a:alpha val="99000"/>
                    </a:schemeClr>
                  </a:solidFill>
                </a:rPr>
                <a:t> </a:t>
              </a:r>
              <a:r>
                <a:rPr lang="en-US" sz="1000" dirty="0" err="1">
                  <a:solidFill>
                    <a:schemeClr val="bg1">
                      <a:alpha val="99000"/>
                    </a:schemeClr>
                  </a:solidFill>
                </a:rPr>
                <a:t>mantener</a:t>
              </a:r>
              <a:r>
                <a:rPr lang="en-US" sz="1000" dirty="0">
                  <a:solidFill>
                    <a:schemeClr val="bg1">
                      <a:alpha val="99000"/>
                    </a:schemeClr>
                  </a:solidFill>
                </a:rPr>
                <a:t> </a:t>
              </a:r>
              <a:r>
                <a:rPr lang="en-US" sz="1000" dirty="0" err="1">
                  <a:solidFill>
                    <a:schemeClr val="bg1">
                      <a:alpha val="99000"/>
                    </a:schemeClr>
                  </a:solidFill>
                </a:rPr>
                <a:t>código</a:t>
              </a:r>
              <a:r>
                <a:rPr lang="en-US" sz="1000" dirty="0">
                  <a:solidFill>
                    <a:schemeClr val="bg1">
                      <a:alpha val="99000"/>
                    </a:schemeClr>
                  </a:solidFill>
                </a:rPr>
                <a:t> </a:t>
              </a:r>
              <a:r>
                <a:rPr lang="en-US" sz="1000" dirty="0" err="1">
                  <a:solidFill>
                    <a:schemeClr val="bg1">
                      <a:alpha val="99000"/>
                    </a:schemeClr>
                  </a:solidFill>
                </a:rPr>
                <a:t>específico</a:t>
              </a:r>
              <a:r>
                <a:rPr lang="en-US" sz="1000" dirty="0">
                  <a:solidFill>
                    <a:schemeClr val="bg1">
                      <a:alpha val="99000"/>
                    </a:schemeClr>
                  </a:solidFill>
                </a:rPr>
                <a:t> de </a:t>
              </a:r>
              <a:r>
                <a:rPr lang="en-US" sz="1000" dirty="0" err="1">
                  <a:solidFill>
                    <a:schemeClr val="bg1">
                      <a:alpha val="99000"/>
                    </a:schemeClr>
                  </a:solidFill>
                </a:rPr>
                <a:t>cada</a:t>
              </a:r>
              <a:r>
                <a:rPr lang="en-US" sz="1000" dirty="0">
                  <a:solidFill>
                    <a:schemeClr val="bg1">
                      <a:alpha val="99000"/>
                    </a:schemeClr>
                  </a:solidFill>
                </a:rPr>
                <a:t> </a:t>
              </a:r>
              <a:r>
                <a:rPr lang="en-US" sz="1000" dirty="0" err="1">
                  <a:solidFill>
                    <a:schemeClr val="bg1">
                      <a:alpha val="99000"/>
                    </a:schemeClr>
                  </a:solidFill>
                </a:rPr>
                <a:t>plataforma</a:t>
              </a:r>
              <a:r>
                <a:rPr lang="en-US" sz="1000" dirty="0">
                  <a:solidFill>
                    <a:schemeClr val="bg1">
                      <a:alpha val="99000"/>
                    </a:schemeClr>
                  </a:solidFill>
                </a:rPr>
                <a:t>.</a:t>
              </a:r>
            </a:p>
            <a:p>
              <a:pPr marL="457200" indent="-457200">
                <a:lnSpc>
                  <a:spcPct val="90000"/>
                </a:lnSpc>
                <a:spcBef>
                  <a:spcPts val="450"/>
                </a:spcBef>
                <a:buFont typeface="Arial"/>
                <a:buChar char="•"/>
              </a:pPr>
              <a:r>
                <a:rPr lang="en-US" sz="1000" dirty="0" err="1">
                  <a:solidFill>
                    <a:schemeClr val="bg1">
                      <a:alpha val="99000"/>
                    </a:schemeClr>
                  </a:solidFill>
                </a:rPr>
                <a:t>Por</a:t>
              </a:r>
              <a:r>
                <a:rPr lang="en-US" sz="1000" dirty="0">
                  <a:solidFill>
                    <a:schemeClr val="bg1">
                      <a:alpha val="99000"/>
                    </a:schemeClr>
                  </a:solidFill>
                </a:rPr>
                <a:t> contra, </a:t>
              </a:r>
              <a:r>
                <a:rPr lang="en-US" sz="1000" dirty="0" err="1">
                  <a:solidFill>
                    <a:schemeClr val="bg1">
                      <a:alpha val="99000"/>
                    </a:schemeClr>
                  </a:solidFill>
                </a:rPr>
                <a:t>multiplica</a:t>
              </a:r>
              <a:r>
                <a:rPr lang="en-US" sz="1000" dirty="0">
                  <a:solidFill>
                    <a:schemeClr val="bg1">
                      <a:alpha val="99000"/>
                    </a:schemeClr>
                  </a:solidFill>
                </a:rPr>
                <a:t> </a:t>
              </a:r>
              <a:r>
                <a:rPr lang="en-US" sz="1000" dirty="0" err="1">
                  <a:solidFill>
                    <a:schemeClr val="bg1">
                      <a:alpha val="99000"/>
                    </a:schemeClr>
                  </a:solidFill>
                </a:rPr>
                <a:t>las</a:t>
              </a:r>
              <a:r>
                <a:rPr lang="en-US" sz="1000" dirty="0">
                  <a:solidFill>
                    <a:schemeClr val="bg1">
                      <a:alpha val="99000"/>
                    </a:schemeClr>
                  </a:solidFill>
                </a:rPr>
                <a:t> </a:t>
              </a:r>
              <a:r>
                <a:rPr lang="en-US" sz="1000" dirty="0" err="1">
                  <a:solidFill>
                    <a:schemeClr val="bg1">
                      <a:alpha val="99000"/>
                    </a:schemeClr>
                  </a:solidFill>
                </a:rPr>
                <a:t>ramas</a:t>
              </a:r>
              <a:r>
                <a:rPr lang="en-US" sz="1000" dirty="0">
                  <a:solidFill>
                    <a:schemeClr val="bg1">
                      <a:alpha val="99000"/>
                    </a:schemeClr>
                  </a:solidFill>
                </a:rPr>
                <a:t> a </a:t>
              </a:r>
              <a:r>
                <a:rPr lang="en-US" sz="1000" dirty="0" err="1">
                  <a:solidFill>
                    <a:schemeClr val="bg1">
                      <a:alpha val="99000"/>
                    </a:schemeClr>
                  </a:solidFill>
                </a:rPr>
                <a:t>mantener</a:t>
              </a:r>
              <a:r>
                <a:rPr lang="en-US" sz="1000" dirty="0">
                  <a:solidFill>
                    <a:schemeClr val="bg1">
                      <a:alpha val="99000"/>
                    </a:schemeClr>
                  </a:solidFill>
                </a:rPr>
                <a:t>.</a:t>
              </a:r>
              <a:endParaRPr lang="en-US" sz="500" dirty="0">
                <a:solidFill>
                  <a:schemeClr val="bg1">
                    <a:alpha val="99000"/>
                  </a:schemeClr>
                </a:solidFill>
              </a:endParaRPr>
            </a:p>
          </p:txBody>
        </p:sp>
        <p:sp>
          <p:nvSpPr>
            <p:cNvPr id="26"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a:solidFill>
                    <a:srgbClr val="FFFFFF">
                      <a:alpha val="99000"/>
                    </a:srgbClr>
                  </a:solidFill>
                  <a:ea typeface="Segoe UI" pitchFamily="34" charset="0"/>
                  <a:cs typeface="Segoe UI" pitchFamily="34" charset="0"/>
                </a:rPr>
                <a:t>Compilación</a:t>
              </a:r>
              <a:r>
                <a:rPr lang="en-US" dirty="0">
                  <a:solidFill>
                    <a:srgbClr val="FFFFFF">
                      <a:alpha val="99000"/>
                    </a:srgbClr>
                  </a:solidFill>
                  <a:ea typeface="Segoe UI" pitchFamily="34" charset="0"/>
                  <a:cs typeface="Segoe UI" pitchFamily="34" charset="0"/>
                </a:rPr>
                <a:t> </a:t>
              </a:r>
              <a:r>
                <a:rPr lang="en-US" dirty="0" err="1">
                  <a:solidFill>
                    <a:srgbClr val="FFFFFF">
                      <a:alpha val="99000"/>
                    </a:srgbClr>
                  </a:solidFill>
                  <a:ea typeface="Segoe UI" pitchFamily="34" charset="0"/>
                  <a:cs typeface="Segoe UI" pitchFamily="34" charset="0"/>
                </a:rPr>
                <a:t>Condicional</a:t>
              </a:r>
              <a:endParaRPr lang="en-US" dirty="0">
                <a:solidFill>
                  <a:srgbClr val="FFFFFF">
                    <a:alpha val="99000"/>
                  </a:srgbClr>
                </a:solidFill>
                <a:ea typeface="Segoe UI" pitchFamily="34" charset="0"/>
                <a:cs typeface="Segoe UI" pitchFamily="34" charset="0"/>
              </a:endParaRPr>
            </a:p>
          </p:txBody>
        </p:sp>
      </p:grpSp>
      <p:grpSp>
        <p:nvGrpSpPr>
          <p:cNvPr id="27" name="Group 1279"/>
          <p:cNvGrpSpPr/>
          <p:nvPr/>
        </p:nvGrpSpPr>
        <p:grpSpPr>
          <a:xfrm>
            <a:off x="5436096" y="1059582"/>
            <a:ext cx="1656184" cy="2160239"/>
            <a:chOff x="2808459" y="1630339"/>
            <a:chExt cx="2668680" cy="2293667"/>
          </a:xfrm>
          <a:solidFill>
            <a:schemeClr val="accent1">
              <a:lumMod val="75000"/>
            </a:schemeClr>
          </a:solidFill>
        </p:grpSpPr>
        <p:sp>
          <p:nvSpPr>
            <p:cNvPr id="28"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050" dirty="0" smtClean="0">
                  <a:solidFill>
                    <a:schemeClr val="bg1">
                      <a:alpha val="99000"/>
                    </a:schemeClr>
                  </a:solidFill>
                </a:rPr>
                <a:t>C++</a:t>
              </a:r>
            </a:p>
            <a:p>
              <a:pPr marL="457200" indent="-457200">
                <a:lnSpc>
                  <a:spcPct val="90000"/>
                </a:lnSpc>
                <a:spcBef>
                  <a:spcPts val="450"/>
                </a:spcBef>
                <a:buFont typeface="Arial"/>
                <a:buChar char="•"/>
              </a:pPr>
              <a:r>
                <a:rPr lang="en-US" sz="1050" dirty="0" err="1" smtClean="0">
                  <a:solidFill>
                    <a:schemeClr val="bg1">
                      <a:alpha val="99000"/>
                    </a:schemeClr>
                  </a:solidFill>
                </a:rPr>
                <a:t>Muy</a:t>
              </a:r>
              <a:r>
                <a:rPr lang="en-US" sz="1050" dirty="0">
                  <a:solidFill>
                    <a:schemeClr val="bg1">
                      <a:alpha val="99000"/>
                    </a:schemeClr>
                  </a:solidFill>
                </a:rPr>
                <a:t> </a:t>
              </a:r>
              <a:r>
                <a:rPr lang="en-US" sz="1050" dirty="0" err="1" smtClean="0">
                  <a:solidFill>
                    <a:schemeClr val="bg1">
                      <a:alpha val="99000"/>
                    </a:schemeClr>
                  </a:solidFill>
                </a:rPr>
                <a:t>optimizado</a:t>
              </a:r>
              <a:r>
                <a:rPr lang="en-US" sz="1050" dirty="0" smtClean="0">
                  <a:solidFill>
                    <a:schemeClr val="bg1">
                      <a:alpha val="99000"/>
                    </a:schemeClr>
                  </a:solidFill>
                </a:rPr>
                <a:t>.</a:t>
              </a:r>
            </a:p>
            <a:p>
              <a:pPr marL="457200" indent="-457200">
                <a:lnSpc>
                  <a:spcPct val="90000"/>
                </a:lnSpc>
                <a:spcBef>
                  <a:spcPts val="450"/>
                </a:spcBef>
                <a:buFont typeface="Arial"/>
                <a:buChar char="•"/>
              </a:pPr>
              <a:r>
                <a:rPr lang="en-US" sz="1050" dirty="0" err="1" smtClean="0">
                  <a:solidFill>
                    <a:schemeClr val="bg1">
                      <a:alpha val="99000"/>
                    </a:schemeClr>
                  </a:solidFill>
                </a:rPr>
                <a:t>Pueden</a:t>
              </a:r>
              <a:r>
                <a:rPr lang="en-US" sz="1050" dirty="0" smtClean="0">
                  <a:solidFill>
                    <a:schemeClr val="bg1">
                      <a:alpha val="99000"/>
                    </a:schemeClr>
                  </a:solidFill>
                </a:rPr>
                <a:t> </a:t>
              </a:r>
              <a:r>
                <a:rPr lang="en-US" sz="1050" dirty="0" err="1" smtClean="0">
                  <a:solidFill>
                    <a:schemeClr val="bg1">
                      <a:alpha val="99000"/>
                    </a:schemeClr>
                  </a:solidFill>
                </a:rPr>
                <a:t>consumirse</a:t>
              </a:r>
              <a:r>
                <a:rPr lang="en-US" sz="1050" dirty="0" smtClean="0">
                  <a:solidFill>
                    <a:schemeClr val="bg1">
                      <a:alpha val="99000"/>
                    </a:schemeClr>
                  </a:solidFill>
                </a:rPr>
                <a:t> </a:t>
              </a:r>
              <a:r>
                <a:rPr lang="en-US" sz="1050" dirty="0" err="1" smtClean="0">
                  <a:solidFill>
                    <a:schemeClr val="bg1">
                      <a:alpha val="99000"/>
                    </a:schemeClr>
                  </a:solidFill>
                </a:rPr>
                <a:t>desde</a:t>
              </a:r>
              <a:r>
                <a:rPr lang="en-US" sz="1050" dirty="0" smtClean="0">
                  <a:solidFill>
                    <a:schemeClr val="bg1">
                      <a:alpha val="99000"/>
                    </a:schemeClr>
                  </a:solidFill>
                </a:rPr>
                <a:t> </a:t>
              </a:r>
              <a:r>
                <a:rPr lang="en-US" sz="1050" dirty="0" err="1" smtClean="0">
                  <a:solidFill>
                    <a:schemeClr val="bg1">
                      <a:alpha val="99000"/>
                    </a:schemeClr>
                  </a:solidFill>
                </a:rPr>
                <a:t>código</a:t>
              </a:r>
              <a:r>
                <a:rPr lang="en-US" sz="1050" dirty="0" smtClean="0">
                  <a:solidFill>
                    <a:schemeClr val="bg1">
                      <a:alpha val="99000"/>
                    </a:schemeClr>
                  </a:solidFill>
                </a:rPr>
                <a:t> </a:t>
              </a:r>
              <a:r>
                <a:rPr lang="en-US" sz="1050" dirty="0" err="1" smtClean="0">
                  <a:solidFill>
                    <a:schemeClr val="bg1">
                      <a:alpha val="99000"/>
                    </a:schemeClr>
                  </a:solidFill>
                </a:rPr>
                <a:t>manejado</a:t>
              </a:r>
              <a:r>
                <a:rPr lang="en-US" sz="1050" dirty="0" smtClean="0">
                  <a:solidFill>
                    <a:schemeClr val="bg1">
                      <a:alpha val="99000"/>
                    </a:schemeClr>
                  </a:solidFill>
                </a:rPr>
                <a:t>.</a:t>
              </a:r>
              <a:endParaRPr lang="en-US" sz="600" dirty="0">
                <a:solidFill>
                  <a:schemeClr val="bg1">
                    <a:alpha val="99000"/>
                  </a:schemeClr>
                </a:solidFill>
              </a:endParaRPr>
            </a:p>
          </p:txBody>
        </p:sp>
        <p:sp>
          <p:nvSpPr>
            <p:cNvPr id="29"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smtClean="0">
                  <a:solidFill>
                    <a:srgbClr val="FFFFFF">
                      <a:alpha val="99000"/>
                    </a:srgbClr>
                  </a:solidFill>
                  <a:ea typeface="Segoe UI" pitchFamily="34" charset="0"/>
                  <a:cs typeface="Segoe UI" pitchFamily="34" charset="0"/>
                </a:rPr>
                <a:t>Componentes</a:t>
              </a:r>
              <a:r>
                <a:rPr lang="en-US" dirty="0" smtClean="0">
                  <a:solidFill>
                    <a:srgbClr val="FFFFFF">
                      <a:alpha val="99000"/>
                    </a:srgbClr>
                  </a:solidFill>
                  <a:ea typeface="Segoe UI" pitchFamily="34" charset="0"/>
                  <a:cs typeface="Segoe UI" pitchFamily="34" charset="0"/>
                </a:rPr>
                <a:t> </a:t>
              </a:r>
              <a:r>
                <a:rPr lang="en-US" dirty="0" err="1" smtClean="0">
                  <a:solidFill>
                    <a:srgbClr val="FFFFFF">
                      <a:alpha val="99000"/>
                    </a:srgbClr>
                  </a:solidFill>
                  <a:ea typeface="Segoe UI" pitchFamily="34" charset="0"/>
                  <a:cs typeface="Segoe UI" pitchFamily="34" charset="0"/>
                </a:rPr>
                <a:t>WinRT</a:t>
              </a:r>
              <a:endParaRPr lang="en-US" dirty="0">
                <a:solidFill>
                  <a:srgbClr val="FFFFFF">
                    <a:alpha val="99000"/>
                  </a:srgbClr>
                </a:solidFill>
                <a:ea typeface="Segoe UI" pitchFamily="34" charset="0"/>
                <a:cs typeface="Segoe UI" pitchFamily="34" charset="0"/>
              </a:endParaRPr>
            </a:p>
          </p:txBody>
        </p:sp>
      </p:grpSp>
      <p:grpSp>
        <p:nvGrpSpPr>
          <p:cNvPr id="30" name="Group 1279"/>
          <p:cNvGrpSpPr/>
          <p:nvPr/>
        </p:nvGrpSpPr>
        <p:grpSpPr>
          <a:xfrm>
            <a:off x="7164288" y="1059582"/>
            <a:ext cx="1656184" cy="2160239"/>
            <a:chOff x="2808459" y="1630339"/>
            <a:chExt cx="2668680" cy="2293667"/>
          </a:xfrm>
          <a:solidFill>
            <a:schemeClr val="accent1">
              <a:lumMod val="75000"/>
            </a:schemeClr>
          </a:solidFill>
        </p:grpSpPr>
        <p:sp>
          <p:nvSpPr>
            <p:cNvPr id="31" name="Rectangle 1280"/>
            <p:cNvSpPr/>
            <p:nvPr/>
          </p:nvSpPr>
          <p:spPr bwMode="auto">
            <a:xfrm>
              <a:off x="2808459" y="2546213"/>
              <a:ext cx="2668680" cy="137779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400" dirty="0" err="1" smtClean="0">
                  <a:solidFill>
                    <a:schemeClr val="bg1">
                      <a:alpha val="99000"/>
                    </a:schemeClr>
                  </a:solidFill>
                </a:rPr>
                <a:t>Código</a:t>
              </a:r>
              <a:r>
                <a:rPr lang="en-US" sz="1400" dirty="0" smtClean="0">
                  <a:solidFill>
                    <a:schemeClr val="bg1">
                      <a:alpha val="99000"/>
                    </a:schemeClr>
                  </a:solidFill>
                </a:rPr>
                <a:t> </a:t>
              </a:r>
              <a:r>
                <a:rPr lang="en-US" sz="1400" dirty="0" err="1" smtClean="0">
                  <a:solidFill>
                    <a:schemeClr val="bg1">
                      <a:alpha val="99000"/>
                    </a:schemeClr>
                  </a:solidFill>
                </a:rPr>
                <a:t>manejado</a:t>
              </a:r>
              <a:r>
                <a:rPr lang="en-US" sz="1400" dirty="0" smtClean="0">
                  <a:solidFill>
                    <a:schemeClr val="bg1">
                      <a:alpha val="99000"/>
                    </a:schemeClr>
                  </a:solidFill>
                </a:rPr>
                <a:t> </a:t>
              </a:r>
              <a:r>
                <a:rPr lang="en-US" sz="1400" dirty="0" err="1" smtClean="0">
                  <a:solidFill>
                    <a:schemeClr val="bg1">
                      <a:alpha val="99000"/>
                    </a:schemeClr>
                  </a:solidFill>
                </a:rPr>
                <a:t>común</a:t>
              </a:r>
              <a:r>
                <a:rPr lang="en-US" sz="1400" dirty="0" smtClean="0">
                  <a:solidFill>
                    <a:schemeClr val="bg1">
                      <a:alpha val="99000"/>
                    </a:schemeClr>
                  </a:solidFill>
                </a:rPr>
                <a:t> a </a:t>
              </a:r>
              <a:r>
                <a:rPr lang="en-US" sz="1400" dirty="0" err="1" smtClean="0">
                  <a:solidFill>
                    <a:schemeClr val="bg1">
                      <a:alpha val="99000"/>
                    </a:schemeClr>
                  </a:solidFill>
                </a:rPr>
                <a:t>las</a:t>
              </a:r>
              <a:r>
                <a:rPr lang="en-US" sz="1400" dirty="0" smtClean="0">
                  <a:solidFill>
                    <a:schemeClr val="bg1">
                      <a:alpha val="99000"/>
                    </a:schemeClr>
                  </a:solidFill>
                </a:rPr>
                <a:t> </a:t>
              </a:r>
              <a:r>
                <a:rPr lang="en-US" sz="1400" dirty="0" err="1" smtClean="0">
                  <a:solidFill>
                    <a:schemeClr val="bg1">
                      <a:alpha val="99000"/>
                    </a:schemeClr>
                  </a:solidFill>
                </a:rPr>
                <a:t>plataformas</a:t>
              </a:r>
              <a:r>
                <a:rPr lang="en-US" sz="1400" dirty="0" smtClean="0">
                  <a:solidFill>
                    <a:schemeClr val="bg1">
                      <a:alpha val="99000"/>
                    </a:schemeClr>
                  </a:solidFill>
                </a:rPr>
                <a:t>.</a:t>
              </a:r>
              <a:endParaRPr lang="en-US" sz="900" dirty="0">
                <a:solidFill>
                  <a:schemeClr val="bg1">
                    <a:alpha val="99000"/>
                  </a:schemeClr>
                </a:solidFill>
              </a:endParaRPr>
            </a:p>
          </p:txBody>
        </p:sp>
        <p:sp>
          <p:nvSpPr>
            <p:cNvPr id="32" name="Rectangle 1281"/>
            <p:cNvSpPr/>
            <p:nvPr/>
          </p:nvSpPr>
          <p:spPr bwMode="auto">
            <a:xfrm>
              <a:off x="2808459" y="1630339"/>
              <a:ext cx="2668680" cy="9158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Portable Class Library</a:t>
              </a:r>
              <a:endParaRPr lang="en-US" dirty="0">
                <a:solidFill>
                  <a:srgbClr val="FFFFFF">
                    <a:alpha val="99000"/>
                  </a:srgbClr>
                </a:solidFill>
                <a:ea typeface="Segoe UI" pitchFamily="34" charset="0"/>
                <a:cs typeface="Segoe UI" pitchFamily="34" charset="0"/>
              </a:endParaRPr>
            </a:p>
          </p:txBody>
        </p:sp>
      </p:grpSp>
    </p:spTree>
    <p:extLst>
      <p:ext uri="{BB962C8B-B14F-4D97-AF65-F5344CB8AC3E}">
        <p14:creationId xmlns:p14="http://schemas.microsoft.com/office/powerpoint/2010/main" val="3707482120"/>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err="1" smtClean="0"/>
              <a:t>Preguntas</a:t>
            </a:r>
            <a:r>
              <a:rPr lang="en-GB" dirty="0" smtClean="0"/>
              <a:t> y </a:t>
            </a:r>
            <a:r>
              <a:rPr lang="en-GB" dirty="0" err="1" smtClean="0"/>
              <a:t>respuestas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11</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err="1">
                <a:solidFill>
                  <a:schemeClr val="tx1">
                    <a:lumMod val="50000"/>
                  </a:schemeClr>
                </a:solidFill>
                <a:latin typeface="Segoe WP SemiLight"/>
                <a:cs typeface="Segoe WP SemiLight"/>
              </a:rPr>
              <a:t>Migrar</a:t>
            </a:r>
            <a:r>
              <a:rPr lang="en-US" dirty="0">
                <a:solidFill>
                  <a:schemeClr val="tx1">
                    <a:lumMod val="50000"/>
                  </a:schemeClr>
                </a:solidFill>
                <a:latin typeface="Segoe WP SemiLight"/>
                <a:cs typeface="Segoe WP SemiLight"/>
              </a:rPr>
              <a:t> de WP8 a WP7</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00" r="100"/>
          <a:stretch>
            <a:fillRect/>
          </a:stretch>
        </p:blipFill>
        <p:spPr>
          <a:xfrm>
            <a:off x="8244408" y="123478"/>
            <a:ext cx="792000" cy="792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solidFill>
                  <a:schemeClr val="accent1"/>
                </a:solidFill>
              </a:rPr>
              <a:t>Novedades</a:t>
            </a:r>
            <a:r>
              <a:rPr lang="en-US" dirty="0" smtClean="0">
                <a:solidFill>
                  <a:schemeClr val="accent1"/>
                </a:solidFill>
              </a:rPr>
              <a:t> en el SDK</a:t>
            </a:r>
            <a:endParaRPr lang="ru-RU" dirty="0">
              <a:solidFill>
                <a:schemeClr val="accent1"/>
              </a:solidFill>
            </a:endParaRPr>
          </a:p>
        </p:txBody>
      </p:sp>
      <p:pic>
        <p:nvPicPr>
          <p:cNvPr id="30"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1030978" y="1188275"/>
            <a:ext cx="1023435" cy="1023435"/>
          </a:xfrm>
          <a:solidFill>
            <a:schemeClr val="accent1"/>
          </a:solidFill>
        </p:spPr>
      </p:pic>
      <p:sp>
        <p:nvSpPr>
          <p:cNvPr id="20" name="TextBox 19"/>
          <p:cNvSpPr txBox="1"/>
          <p:nvPr/>
        </p:nvSpPr>
        <p:spPr>
          <a:xfrm>
            <a:off x="971600" y="1707654"/>
            <a:ext cx="1112942" cy="501103"/>
          </a:xfrm>
          <a:prstGeom prst="rect">
            <a:avLst/>
          </a:prstGeom>
          <a:noFill/>
        </p:spPr>
        <p:txBody>
          <a:bodyPr wrap="square" rtlCol="0">
            <a:noAutofit/>
          </a:bodyPr>
          <a:lstStyle/>
          <a:p>
            <a:pPr algn="ctr"/>
            <a:r>
              <a:rPr lang="en-US" sz="1100" b="1" dirty="0" err="1" smtClean="0">
                <a:solidFill>
                  <a:srgbClr val="FFFFFF"/>
                </a:solidFill>
                <a:latin typeface="+mj-lt"/>
              </a:rPr>
              <a:t>Nuevas</a:t>
            </a:r>
            <a:r>
              <a:rPr lang="en-US" sz="1100" b="1" dirty="0" smtClean="0">
                <a:solidFill>
                  <a:srgbClr val="FFFFFF"/>
                </a:solidFill>
                <a:latin typeface="+mj-lt"/>
              </a:rPr>
              <a:t> </a:t>
            </a:r>
            <a:r>
              <a:rPr lang="en-US" sz="1100" b="1" dirty="0" err="1" smtClean="0">
                <a:solidFill>
                  <a:srgbClr val="FFFFFF"/>
                </a:solidFill>
                <a:latin typeface="+mj-lt"/>
              </a:rPr>
              <a:t>herramientas</a:t>
            </a:r>
            <a:endParaRPr lang="ru-RU" sz="1100" b="1" dirty="0">
              <a:solidFill>
                <a:srgbClr val="FFFFFF"/>
              </a:solidFill>
              <a:latin typeface="+mj-lt"/>
            </a:endParaRPr>
          </a:p>
        </p:txBody>
      </p:sp>
      <p:pic>
        <p:nvPicPr>
          <p:cNvPr id="29" name="Picture Placeholder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46" y="1188275"/>
            <a:ext cx="1023435" cy="1023435"/>
          </a:xfrm>
          <a:prstGeom prst="rect">
            <a:avLst/>
          </a:prstGeom>
          <a:solidFill>
            <a:schemeClr val="accent1"/>
          </a:solidFill>
          <a:ln>
            <a:noFill/>
          </a:ln>
        </p:spPr>
      </p:pic>
      <p:pic>
        <p:nvPicPr>
          <p:cNvPr id="40"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4055314" y="1188275"/>
            <a:ext cx="1023435" cy="1023435"/>
          </a:xfrm>
          <a:solidFill>
            <a:schemeClr val="accent1"/>
          </a:solidFill>
        </p:spPr>
      </p:pic>
      <p:pic>
        <p:nvPicPr>
          <p:cNvPr id="41" name="Picture Placeholder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482" y="1188275"/>
            <a:ext cx="1023435" cy="1023435"/>
          </a:xfrm>
          <a:prstGeom prst="rect">
            <a:avLst/>
          </a:prstGeom>
          <a:solidFill>
            <a:schemeClr val="accent1"/>
          </a:solidFill>
        </p:spPr>
      </p:pic>
      <p:pic>
        <p:nvPicPr>
          <p:cNvPr id="42"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1030978" y="2412411"/>
            <a:ext cx="1023435" cy="1023435"/>
          </a:xfrm>
          <a:solidFill>
            <a:srgbClr val="EE3110"/>
          </a:solidFill>
        </p:spPr>
      </p:pic>
      <p:pic>
        <p:nvPicPr>
          <p:cNvPr id="43" name="Picture Placeholder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46" y="2412411"/>
            <a:ext cx="1023435" cy="1023435"/>
          </a:xfrm>
          <a:prstGeom prst="rect">
            <a:avLst/>
          </a:prstGeom>
          <a:solidFill>
            <a:srgbClr val="EE3110"/>
          </a:solidFill>
        </p:spPr>
      </p:pic>
      <p:pic>
        <p:nvPicPr>
          <p:cNvPr id="44"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4055314" y="2412411"/>
            <a:ext cx="1023435" cy="1023435"/>
          </a:xfrm>
          <a:solidFill>
            <a:srgbClr val="EE3110"/>
          </a:solidFill>
        </p:spPr>
      </p:pic>
      <p:pic>
        <p:nvPicPr>
          <p:cNvPr id="45" name="Picture Placeholder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482" y="2412411"/>
            <a:ext cx="1023435" cy="1023435"/>
          </a:xfrm>
          <a:prstGeom prst="rect">
            <a:avLst/>
          </a:prstGeom>
          <a:solidFill>
            <a:srgbClr val="EE3110"/>
          </a:solidFill>
        </p:spPr>
      </p:pic>
      <p:pic>
        <p:nvPicPr>
          <p:cNvPr id="46"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1030978" y="3636547"/>
            <a:ext cx="1023435" cy="1023435"/>
          </a:xfrm>
          <a:solidFill>
            <a:srgbClr val="EE3110"/>
          </a:solidFill>
        </p:spPr>
      </p:pic>
      <p:pic>
        <p:nvPicPr>
          <p:cNvPr id="47" name="Picture Placeholder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46" y="3636547"/>
            <a:ext cx="1023435" cy="1023435"/>
          </a:xfrm>
          <a:prstGeom prst="rect">
            <a:avLst/>
          </a:prstGeom>
          <a:solidFill>
            <a:srgbClr val="EE3110"/>
          </a:solidFill>
        </p:spPr>
      </p:pic>
      <p:pic>
        <p:nvPicPr>
          <p:cNvPr id="48"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4055314" y="3636547"/>
            <a:ext cx="1023435" cy="1023435"/>
          </a:xfrm>
          <a:solidFill>
            <a:srgbClr val="EE3110"/>
          </a:solidFill>
        </p:spPr>
      </p:pic>
      <p:pic>
        <p:nvPicPr>
          <p:cNvPr id="49" name="Picture Placeholder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482" y="3636547"/>
            <a:ext cx="1023435" cy="1023435"/>
          </a:xfrm>
          <a:prstGeom prst="rect">
            <a:avLst/>
          </a:prstGeom>
          <a:solidFill>
            <a:srgbClr val="EE3110"/>
          </a:solidFill>
        </p:spPr>
      </p:pic>
      <p:sp>
        <p:nvSpPr>
          <p:cNvPr id="18" name="TextBox 19"/>
          <p:cNvSpPr txBox="1"/>
          <p:nvPr/>
        </p:nvSpPr>
        <p:spPr>
          <a:xfrm>
            <a:off x="971600" y="3003798"/>
            <a:ext cx="1112942" cy="429095"/>
          </a:xfrm>
          <a:prstGeom prst="rect">
            <a:avLst/>
          </a:prstGeom>
          <a:noFill/>
        </p:spPr>
        <p:txBody>
          <a:bodyPr wrap="square" rtlCol="0">
            <a:noAutofit/>
          </a:bodyPr>
          <a:lstStyle/>
          <a:p>
            <a:pPr algn="ctr"/>
            <a:r>
              <a:rPr lang="en-US" sz="1200" b="1" dirty="0" err="1" smtClean="0">
                <a:solidFill>
                  <a:srgbClr val="FFFFFF"/>
                </a:solidFill>
                <a:latin typeface="+mj-lt"/>
              </a:rPr>
              <a:t>Comunicaciones</a:t>
            </a:r>
            <a:endParaRPr lang="ru-RU" sz="1200" b="1" dirty="0">
              <a:solidFill>
                <a:srgbClr val="FFFFFF"/>
              </a:solidFill>
              <a:latin typeface="+mj-lt"/>
            </a:endParaRPr>
          </a:p>
        </p:txBody>
      </p:sp>
      <p:sp>
        <p:nvSpPr>
          <p:cNvPr id="19" name="TextBox 19"/>
          <p:cNvSpPr txBox="1"/>
          <p:nvPr/>
        </p:nvSpPr>
        <p:spPr>
          <a:xfrm>
            <a:off x="2516590" y="3060483"/>
            <a:ext cx="1112942" cy="372410"/>
          </a:xfrm>
          <a:prstGeom prst="rect">
            <a:avLst/>
          </a:prstGeom>
          <a:noFill/>
        </p:spPr>
        <p:txBody>
          <a:bodyPr wrap="square" rtlCol="0">
            <a:noAutofit/>
          </a:bodyPr>
          <a:lstStyle/>
          <a:p>
            <a:pPr algn="ctr"/>
            <a:r>
              <a:rPr lang="en-US" sz="1400" b="1" dirty="0" smtClean="0">
                <a:solidFill>
                  <a:srgbClr val="FFFFFF"/>
                </a:solidFill>
                <a:latin typeface="+mj-lt"/>
              </a:rPr>
              <a:t>Wallet</a:t>
            </a:r>
            <a:endParaRPr lang="ru-RU" sz="1400" b="1" dirty="0">
              <a:solidFill>
                <a:srgbClr val="FFFFFF"/>
              </a:solidFill>
              <a:latin typeface="+mj-lt"/>
            </a:endParaRPr>
          </a:p>
        </p:txBody>
      </p:sp>
      <p:sp>
        <p:nvSpPr>
          <p:cNvPr id="22" name="TextBox 19"/>
          <p:cNvSpPr txBox="1"/>
          <p:nvPr/>
        </p:nvSpPr>
        <p:spPr>
          <a:xfrm>
            <a:off x="4028758" y="3060483"/>
            <a:ext cx="1112942" cy="372410"/>
          </a:xfrm>
          <a:prstGeom prst="rect">
            <a:avLst/>
          </a:prstGeom>
          <a:noFill/>
        </p:spPr>
        <p:txBody>
          <a:bodyPr wrap="square" rtlCol="0">
            <a:noAutofit/>
          </a:bodyPr>
          <a:lstStyle/>
          <a:p>
            <a:pPr algn="ctr"/>
            <a:r>
              <a:rPr lang="en-US" sz="1400" b="1" dirty="0" smtClean="0">
                <a:solidFill>
                  <a:srgbClr val="FFFFFF"/>
                </a:solidFill>
                <a:latin typeface="+mj-lt"/>
              </a:rPr>
              <a:t>Speech</a:t>
            </a:r>
            <a:endParaRPr lang="ru-RU" sz="1400" b="1" dirty="0">
              <a:solidFill>
                <a:srgbClr val="FFFFFF"/>
              </a:solidFill>
              <a:latin typeface="+mj-lt"/>
            </a:endParaRPr>
          </a:p>
        </p:txBody>
      </p:sp>
      <p:sp>
        <p:nvSpPr>
          <p:cNvPr id="23" name="TextBox 19"/>
          <p:cNvSpPr txBox="1"/>
          <p:nvPr/>
        </p:nvSpPr>
        <p:spPr>
          <a:xfrm>
            <a:off x="2483768" y="1692331"/>
            <a:ext cx="1112942" cy="516426"/>
          </a:xfrm>
          <a:prstGeom prst="rect">
            <a:avLst/>
          </a:prstGeom>
          <a:noFill/>
        </p:spPr>
        <p:txBody>
          <a:bodyPr wrap="square" rtlCol="0">
            <a:noAutofit/>
          </a:bodyPr>
          <a:lstStyle/>
          <a:p>
            <a:pPr algn="ctr"/>
            <a:r>
              <a:rPr lang="en-US" sz="1400" b="1" dirty="0" err="1" smtClean="0">
                <a:solidFill>
                  <a:srgbClr val="FFFFFF"/>
                </a:solidFill>
                <a:latin typeface="+mj-lt"/>
              </a:rPr>
              <a:t>Pantalla</a:t>
            </a:r>
            <a:r>
              <a:rPr lang="en-US" sz="1400" b="1" dirty="0" smtClean="0">
                <a:solidFill>
                  <a:srgbClr val="FFFFFF"/>
                </a:solidFill>
                <a:latin typeface="+mj-lt"/>
              </a:rPr>
              <a:t> de </a:t>
            </a:r>
            <a:r>
              <a:rPr lang="en-US" sz="1400" b="1" dirty="0" err="1" smtClean="0">
                <a:solidFill>
                  <a:srgbClr val="FFFFFF"/>
                </a:solidFill>
                <a:latin typeface="+mj-lt"/>
              </a:rPr>
              <a:t>Bloqueo</a:t>
            </a:r>
            <a:endParaRPr lang="ru-RU" sz="1400" b="1" dirty="0">
              <a:solidFill>
                <a:srgbClr val="FFFFFF"/>
              </a:solidFill>
              <a:latin typeface="+mj-lt"/>
            </a:endParaRPr>
          </a:p>
        </p:txBody>
      </p:sp>
      <p:sp>
        <p:nvSpPr>
          <p:cNvPr id="24" name="TextBox 19"/>
          <p:cNvSpPr txBox="1"/>
          <p:nvPr/>
        </p:nvSpPr>
        <p:spPr>
          <a:xfrm>
            <a:off x="4067944" y="1836347"/>
            <a:ext cx="1112942" cy="372410"/>
          </a:xfrm>
          <a:prstGeom prst="rect">
            <a:avLst/>
          </a:prstGeom>
          <a:noFill/>
        </p:spPr>
        <p:txBody>
          <a:bodyPr wrap="square" rtlCol="0">
            <a:noAutofit/>
          </a:bodyPr>
          <a:lstStyle/>
          <a:p>
            <a:pPr algn="ctr"/>
            <a:r>
              <a:rPr lang="en-US" sz="1400" b="1" dirty="0" smtClean="0">
                <a:solidFill>
                  <a:srgbClr val="FFFFFF"/>
                </a:solidFill>
                <a:latin typeface="+mj-lt"/>
              </a:rPr>
              <a:t>Tiles</a:t>
            </a:r>
            <a:endParaRPr lang="ru-RU" sz="1400" b="1" dirty="0">
              <a:solidFill>
                <a:srgbClr val="FFFFFF"/>
              </a:solidFill>
              <a:latin typeface="+mj-lt"/>
            </a:endParaRPr>
          </a:p>
        </p:txBody>
      </p:sp>
      <p:sp>
        <p:nvSpPr>
          <p:cNvPr id="25" name="TextBox 19"/>
          <p:cNvSpPr txBox="1"/>
          <p:nvPr/>
        </p:nvSpPr>
        <p:spPr>
          <a:xfrm>
            <a:off x="5540926" y="1836347"/>
            <a:ext cx="1112942" cy="372410"/>
          </a:xfrm>
          <a:prstGeom prst="rect">
            <a:avLst/>
          </a:prstGeom>
          <a:noFill/>
        </p:spPr>
        <p:txBody>
          <a:bodyPr wrap="square" rtlCol="0">
            <a:noAutofit/>
          </a:bodyPr>
          <a:lstStyle/>
          <a:p>
            <a:pPr algn="ctr"/>
            <a:r>
              <a:rPr lang="en-US" sz="1400" b="1" dirty="0" err="1" smtClean="0">
                <a:solidFill>
                  <a:srgbClr val="FFFFFF"/>
                </a:solidFill>
                <a:latin typeface="+mj-lt"/>
              </a:rPr>
              <a:t>Mapas</a:t>
            </a:r>
            <a:endParaRPr lang="ru-RU" sz="1400" b="1" dirty="0">
              <a:solidFill>
                <a:srgbClr val="FFFFFF"/>
              </a:solidFill>
              <a:latin typeface="+mj-lt"/>
            </a:endParaRPr>
          </a:p>
        </p:txBody>
      </p:sp>
      <p:sp>
        <p:nvSpPr>
          <p:cNvPr id="26" name="TextBox 19"/>
          <p:cNvSpPr txBox="1"/>
          <p:nvPr/>
        </p:nvSpPr>
        <p:spPr>
          <a:xfrm>
            <a:off x="5540926" y="2988475"/>
            <a:ext cx="1112942" cy="444418"/>
          </a:xfrm>
          <a:prstGeom prst="rect">
            <a:avLst/>
          </a:prstGeom>
          <a:noFill/>
        </p:spPr>
        <p:txBody>
          <a:bodyPr wrap="square" rtlCol="0">
            <a:noAutofit/>
          </a:bodyPr>
          <a:lstStyle/>
          <a:p>
            <a:pPr algn="ctr"/>
            <a:r>
              <a:rPr lang="en-US" sz="1100" b="1" dirty="0" err="1" smtClean="0">
                <a:solidFill>
                  <a:srgbClr val="FFFFFF"/>
                </a:solidFill>
                <a:latin typeface="+mj-lt"/>
              </a:rPr>
              <a:t>Nuevas</a:t>
            </a:r>
            <a:r>
              <a:rPr lang="en-US" sz="1100" b="1" dirty="0" smtClean="0">
                <a:solidFill>
                  <a:srgbClr val="FFFFFF"/>
                </a:solidFill>
                <a:latin typeface="+mj-lt"/>
              </a:rPr>
              <a:t> </a:t>
            </a:r>
            <a:r>
              <a:rPr lang="en-US" sz="1100" b="1" dirty="0" err="1" smtClean="0">
                <a:solidFill>
                  <a:srgbClr val="FFFFFF"/>
                </a:solidFill>
                <a:latin typeface="+mj-lt"/>
              </a:rPr>
              <a:t>resoluciones</a:t>
            </a:r>
            <a:endParaRPr lang="ru-RU" sz="1100" b="1" dirty="0">
              <a:solidFill>
                <a:srgbClr val="FFFFFF"/>
              </a:solidFill>
              <a:latin typeface="+mj-lt"/>
            </a:endParaRPr>
          </a:p>
        </p:txBody>
      </p:sp>
      <p:sp>
        <p:nvSpPr>
          <p:cNvPr id="27" name="TextBox 19"/>
          <p:cNvSpPr txBox="1"/>
          <p:nvPr/>
        </p:nvSpPr>
        <p:spPr>
          <a:xfrm>
            <a:off x="5540926" y="4284619"/>
            <a:ext cx="1112942" cy="372410"/>
          </a:xfrm>
          <a:prstGeom prst="rect">
            <a:avLst/>
          </a:prstGeom>
          <a:noFill/>
        </p:spPr>
        <p:txBody>
          <a:bodyPr wrap="square" rtlCol="0">
            <a:noAutofit/>
          </a:bodyPr>
          <a:lstStyle/>
          <a:p>
            <a:pPr algn="ctr"/>
            <a:r>
              <a:rPr lang="en-US" sz="1400" b="1" dirty="0" smtClean="0">
                <a:solidFill>
                  <a:srgbClr val="FFFFFF"/>
                </a:solidFill>
                <a:latin typeface="+mj-lt"/>
              </a:rPr>
              <a:t>App Model</a:t>
            </a:r>
            <a:endParaRPr lang="ru-RU" sz="1400" b="1" dirty="0">
              <a:solidFill>
                <a:srgbClr val="FFFFFF"/>
              </a:solidFill>
              <a:latin typeface="+mj-lt"/>
            </a:endParaRPr>
          </a:p>
        </p:txBody>
      </p:sp>
      <p:sp>
        <p:nvSpPr>
          <p:cNvPr id="28" name="TextBox 19"/>
          <p:cNvSpPr txBox="1"/>
          <p:nvPr/>
        </p:nvSpPr>
        <p:spPr>
          <a:xfrm>
            <a:off x="4028758" y="4140603"/>
            <a:ext cx="1112942" cy="516426"/>
          </a:xfrm>
          <a:prstGeom prst="rect">
            <a:avLst/>
          </a:prstGeom>
          <a:noFill/>
        </p:spPr>
        <p:txBody>
          <a:bodyPr wrap="square" rtlCol="0">
            <a:noAutofit/>
          </a:bodyPr>
          <a:lstStyle/>
          <a:p>
            <a:pPr algn="ctr"/>
            <a:r>
              <a:rPr lang="en-US" sz="1400" b="1" dirty="0" smtClean="0">
                <a:solidFill>
                  <a:srgbClr val="FFFFFF"/>
                </a:solidFill>
                <a:latin typeface="+mj-lt"/>
              </a:rPr>
              <a:t>Direct3D - </a:t>
            </a:r>
            <a:r>
              <a:rPr lang="en-US" sz="1400" b="1" dirty="0" err="1" smtClean="0">
                <a:solidFill>
                  <a:srgbClr val="FFFFFF"/>
                </a:solidFill>
                <a:latin typeface="+mj-lt"/>
              </a:rPr>
              <a:t>Juegos</a:t>
            </a:r>
            <a:endParaRPr lang="ru-RU" sz="1400" b="1" dirty="0">
              <a:solidFill>
                <a:srgbClr val="FFFFFF"/>
              </a:solidFill>
              <a:latin typeface="+mj-lt"/>
            </a:endParaRPr>
          </a:p>
        </p:txBody>
      </p:sp>
      <p:sp>
        <p:nvSpPr>
          <p:cNvPr id="31" name="TextBox 19"/>
          <p:cNvSpPr txBox="1"/>
          <p:nvPr/>
        </p:nvSpPr>
        <p:spPr>
          <a:xfrm>
            <a:off x="2516590" y="4284619"/>
            <a:ext cx="1112942" cy="372410"/>
          </a:xfrm>
          <a:prstGeom prst="rect">
            <a:avLst/>
          </a:prstGeom>
          <a:noFill/>
        </p:spPr>
        <p:txBody>
          <a:bodyPr wrap="square" rtlCol="0">
            <a:noAutofit/>
          </a:bodyPr>
          <a:lstStyle/>
          <a:p>
            <a:pPr algn="ctr"/>
            <a:r>
              <a:rPr lang="en-US" sz="1400" b="1" dirty="0" err="1" smtClean="0">
                <a:solidFill>
                  <a:srgbClr val="FFFFFF"/>
                </a:solidFill>
                <a:latin typeface="+mj-lt"/>
              </a:rPr>
              <a:t>Cámara</a:t>
            </a:r>
            <a:endParaRPr lang="ru-RU" sz="1400" b="1" dirty="0">
              <a:solidFill>
                <a:srgbClr val="FFFFFF"/>
              </a:solidFill>
              <a:latin typeface="+mj-lt"/>
            </a:endParaRPr>
          </a:p>
        </p:txBody>
      </p:sp>
      <p:sp>
        <p:nvSpPr>
          <p:cNvPr id="32" name="TextBox 19"/>
          <p:cNvSpPr txBox="1"/>
          <p:nvPr/>
        </p:nvSpPr>
        <p:spPr>
          <a:xfrm>
            <a:off x="1004422" y="4284619"/>
            <a:ext cx="1112942" cy="372410"/>
          </a:xfrm>
          <a:prstGeom prst="rect">
            <a:avLst/>
          </a:prstGeom>
          <a:noFill/>
        </p:spPr>
        <p:txBody>
          <a:bodyPr wrap="square" rtlCol="0">
            <a:noAutofit/>
          </a:bodyPr>
          <a:lstStyle/>
          <a:p>
            <a:pPr algn="ctr"/>
            <a:r>
              <a:rPr lang="en-US" sz="1400" b="1" dirty="0" smtClean="0">
                <a:solidFill>
                  <a:srgbClr val="FFFFFF"/>
                </a:solidFill>
                <a:latin typeface="+mj-lt"/>
              </a:rPr>
              <a:t>Media</a:t>
            </a:r>
            <a:endParaRPr lang="ru-RU" sz="1400" b="1" dirty="0">
              <a:solidFill>
                <a:srgbClr val="FFFFFF"/>
              </a:solidFill>
              <a:latin typeface="+mj-lt"/>
            </a:endParaRPr>
          </a:p>
        </p:txBody>
      </p:sp>
      <p:pic>
        <p:nvPicPr>
          <p:cNvPr id="33"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7085916" y="1203598"/>
            <a:ext cx="1023435" cy="1023435"/>
          </a:xfrm>
          <a:solidFill>
            <a:schemeClr val="accent1"/>
          </a:solidFill>
        </p:spPr>
      </p:pic>
      <p:sp>
        <p:nvSpPr>
          <p:cNvPr id="34" name="TextBox 19"/>
          <p:cNvSpPr txBox="1"/>
          <p:nvPr/>
        </p:nvSpPr>
        <p:spPr>
          <a:xfrm>
            <a:off x="7026538" y="1851670"/>
            <a:ext cx="1112942" cy="372410"/>
          </a:xfrm>
          <a:prstGeom prst="rect">
            <a:avLst/>
          </a:prstGeom>
          <a:noFill/>
        </p:spPr>
        <p:txBody>
          <a:bodyPr wrap="square" rtlCol="0">
            <a:noAutofit/>
          </a:bodyPr>
          <a:lstStyle/>
          <a:p>
            <a:pPr algn="ctr"/>
            <a:r>
              <a:rPr lang="en-US" sz="1200" b="1" dirty="0" err="1" smtClean="0">
                <a:solidFill>
                  <a:srgbClr val="FFFFFF"/>
                </a:solidFill>
                <a:latin typeface="+mj-lt"/>
              </a:rPr>
              <a:t>Localización</a:t>
            </a:r>
            <a:endParaRPr lang="ru-RU" sz="1200" b="1" dirty="0">
              <a:solidFill>
                <a:srgbClr val="FFFFFF"/>
              </a:solidFill>
              <a:latin typeface="+mj-lt"/>
            </a:endParaRPr>
          </a:p>
        </p:txBody>
      </p:sp>
      <p:pic>
        <p:nvPicPr>
          <p:cNvPr id="35"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7085916" y="2427734"/>
            <a:ext cx="1023435" cy="1023435"/>
          </a:xfrm>
          <a:solidFill>
            <a:schemeClr val="accent1"/>
          </a:solidFill>
        </p:spPr>
      </p:pic>
      <p:pic>
        <p:nvPicPr>
          <p:cNvPr id="36" name="Picture Placeholder 29"/>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7085916" y="3651870"/>
            <a:ext cx="1023435" cy="1023435"/>
          </a:xfrm>
          <a:solidFill>
            <a:srgbClr val="EE3110"/>
          </a:solidFill>
        </p:spPr>
      </p:pic>
      <p:sp>
        <p:nvSpPr>
          <p:cNvPr id="37" name="TextBox 19"/>
          <p:cNvSpPr txBox="1"/>
          <p:nvPr/>
        </p:nvSpPr>
        <p:spPr>
          <a:xfrm>
            <a:off x="7026538" y="3075806"/>
            <a:ext cx="1112942" cy="372410"/>
          </a:xfrm>
          <a:prstGeom prst="rect">
            <a:avLst/>
          </a:prstGeom>
          <a:noFill/>
        </p:spPr>
        <p:txBody>
          <a:bodyPr wrap="square" rtlCol="0">
            <a:noAutofit/>
          </a:bodyPr>
          <a:lstStyle/>
          <a:p>
            <a:pPr algn="ctr"/>
            <a:r>
              <a:rPr lang="en-US" sz="1400" b="1" dirty="0" smtClean="0">
                <a:solidFill>
                  <a:srgbClr val="FFFFFF"/>
                </a:solidFill>
                <a:latin typeface="+mj-lt"/>
              </a:rPr>
              <a:t>Store</a:t>
            </a:r>
            <a:endParaRPr lang="ru-RU" sz="1200" b="1" dirty="0">
              <a:solidFill>
                <a:srgbClr val="FFFFFF"/>
              </a:solidFill>
              <a:latin typeface="+mj-lt"/>
            </a:endParaRPr>
          </a:p>
        </p:txBody>
      </p:sp>
      <p:sp>
        <p:nvSpPr>
          <p:cNvPr id="38" name="TextBox 19"/>
          <p:cNvSpPr txBox="1"/>
          <p:nvPr/>
        </p:nvSpPr>
        <p:spPr>
          <a:xfrm>
            <a:off x="7013908" y="4155926"/>
            <a:ext cx="1112942" cy="516426"/>
          </a:xfrm>
          <a:prstGeom prst="rect">
            <a:avLst/>
          </a:prstGeom>
          <a:noFill/>
        </p:spPr>
        <p:txBody>
          <a:bodyPr wrap="square" rtlCol="0">
            <a:noAutofit/>
          </a:bodyPr>
          <a:lstStyle/>
          <a:p>
            <a:pPr algn="ctr"/>
            <a:r>
              <a:rPr lang="en-US" sz="1400" b="1" dirty="0" err="1" smtClean="0">
                <a:solidFill>
                  <a:srgbClr val="FFFFFF"/>
                </a:solidFill>
                <a:latin typeface="+mj-lt"/>
              </a:rPr>
              <a:t>Nuevos</a:t>
            </a:r>
            <a:r>
              <a:rPr lang="en-US" sz="1400" b="1" dirty="0" smtClean="0">
                <a:solidFill>
                  <a:srgbClr val="FFFFFF"/>
                </a:solidFill>
                <a:latin typeface="+mj-lt"/>
              </a:rPr>
              <a:t> </a:t>
            </a:r>
            <a:r>
              <a:rPr lang="en-US" sz="1400" b="1" dirty="0" err="1" smtClean="0">
                <a:solidFill>
                  <a:srgbClr val="FFFFFF"/>
                </a:solidFill>
                <a:latin typeface="+mj-lt"/>
              </a:rPr>
              <a:t>controles</a:t>
            </a:r>
            <a:endParaRPr lang="ru-RU" sz="1200" b="1" dirty="0">
              <a:solidFill>
                <a:srgbClr val="FFFFFF"/>
              </a:solidFill>
              <a:latin typeface="+mj-lt"/>
            </a:endParaRPr>
          </a:p>
        </p:txBody>
      </p:sp>
    </p:spTree>
    <p:extLst>
      <p:ext uri="{BB962C8B-B14F-4D97-AF65-F5344CB8AC3E}">
        <p14:creationId xmlns:p14="http://schemas.microsoft.com/office/powerpoint/2010/main" val="955716608"/>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par>
                                <p:cTn id="81" presetID="10"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P spid="19" grpId="0"/>
      <p:bldP spid="22" grpId="0"/>
      <p:bldP spid="23" grpId="0"/>
      <p:bldP spid="24" grpId="0"/>
      <p:bldP spid="25" grpId="0"/>
      <p:bldP spid="26" grpId="0"/>
      <p:bldP spid="27" grpId="0"/>
      <p:bldP spid="28" grpId="0"/>
      <p:bldP spid="31" grpId="0"/>
      <p:bldP spid="32" grpId="0"/>
      <p:bldP spid="34"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47864" y="2566390"/>
            <a:ext cx="5538181" cy="672414"/>
          </a:xfrm>
        </p:spPr>
        <p:txBody>
          <a:bodyPr/>
          <a:lstStyle/>
          <a:p>
            <a:r>
              <a:rPr lang="en-US" sz="2400" dirty="0" err="1" smtClean="0"/>
              <a:t>Mejora</a:t>
            </a:r>
            <a:r>
              <a:rPr lang="en-US" sz="2400" dirty="0" smtClean="0"/>
              <a:t> de </a:t>
            </a:r>
            <a:r>
              <a:rPr lang="en-US" sz="2400" dirty="0" err="1" smtClean="0"/>
              <a:t>rendimiento</a:t>
            </a:r>
            <a:r>
              <a:rPr lang="en-US" sz="2400" dirty="0" smtClean="0"/>
              <a:t> en el control </a:t>
            </a:r>
            <a:r>
              <a:rPr lang="en-US" sz="2400" dirty="0" err="1" smtClean="0"/>
              <a:t>ProgressBar</a:t>
            </a:r>
            <a:r>
              <a:rPr lang="en-US" sz="2400" dirty="0" smtClean="0"/>
              <a:t>.</a:t>
            </a:r>
          </a:p>
          <a:p>
            <a:r>
              <a:rPr lang="en-US" sz="2400" dirty="0" smtClean="0"/>
              <a:t>Panorama, Pivot &amp; </a:t>
            </a:r>
            <a:r>
              <a:rPr lang="en-US" sz="2400" dirty="0" err="1" smtClean="0"/>
              <a:t>LongListSelector</a:t>
            </a:r>
            <a:r>
              <a:rPr lang="en-US" sz="2400" dirty="0" smtClean="0"/>
              <a:t> </a:t>
            </a:r>
            <a:r>
              <a:rPr lang="en-US" sz="2400" dirty="0" err="1" smtClean="0"/>
              <a:t>todos</a:t>
            </a:r>
            <a:r>
              <a:rPr lang="en-US" sz="2400" dirty="0" smtClean="0"/>
              <a:t> en ROM</a:t>
            </a:r>
          </a:p>
          <a:p>
            <a:r>
              <a:rPr lang="en-US" sz="2400" dirty="0" smtClean="0"/>
              <a:t>Se ha </a:t>
            </a:r>
            <a:r>
              <a:rPr lang="en-US" sz="2400" dirty="0" err="1" smtClean="0"/>
              <a:t>reducido</a:t>
            </a:r>
            <a:r>
              <a:rPr lang="en-US" sz="2400" dirty="0" smtClean="0"/>
              <a:t> </a:t>
            </a:r>
            <a:r>
              <a:rPr lang="en-US" sz="2400" dirty="0" err="1" smtClean="0"/>
              <a:t>considerablemente</a:t>
            </a:r>
            <a:r>
              <a:rPr lang="en-US" sz="2400" dirty="0" smtClean="0"/>
              <a:t> el </a:t>
            </a:r>
            <a:r>
              <a:rPr lang="en-US" sz="2400" dirty="0" err="1" smtClean="0"/>
              <a:t>uso</a:t>
            </a:r>
            <a:r>
              <a:rPr lang="en-US" sz="2400" dirty="0" smtClean="0"/>
              <a:t> de </a:t>
            </a:r>
            <a:r>
              <a:rPr lang="en-US" sz="2400" dirty="0" err="1" smtClean="0"/>
              <a:t>memoria</a:t>
            </a:r>
            <a:r>
              <a:rPr lang="en-US" sz="2400" dirty="0" smtClean="0"/>
              <a:t> del control Panorama.</a:t>
            </a:r>
          </a:p>
        </p:txBody>
      </p:sp>
      <p:sp>
        <p:nvSpPr>
          <p:cNvPr id="3" name="Title 2"/>
          <p:cNvSpPr>
            <a:spLocks noGrp="1"/>
          </p:cNvSpPr>
          <p:nvPr>
            <p:ph type="title"/>
          </p:nvPr>
        </p:nvSpPr>
        <p:spPr>
          <a:xfrm>
            <a:off x="457200" y="335695"/>
            <a:ext cx="8229600" cy="600934"/>
          </a:xfrm>
        </p:spPr>
        <p:txBody>
          <a:bodyPr/>
          <a:lstStyle/>
          <a:p>
            <a:pPr algn="l"/>
            <a:r>
              <a:rPr lang="en-US" sz="4000" dirty="0" err="1" smtClean="0"/>
              <a:t>Mejoras</a:t>
            </a:r>
            <a:r>
              <a:rPr lang="en-US" sz="4000" dirty="0" smtClean="0"/>
              <a:t> en los </a:t>
            </a:r>
            <a:r>
              <a:rPr lang="en-US" sz="4000" dirty="0" err="1" smtClean="0"/>
              <a:t>controles</a:t>
            </a:r>
            <a:endParaRPr lang="en-US" sz="4000"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702" y="1009789"/>
            <a:ext cx="2353114" cy="3922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5785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51435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4229100"/>
            <a:ext cx="9134856" cy="685800"/>
          </a:xfrm>
          <a:custGeom>
            <a:avLst/>
            <a:gdLst>
              <a:gd name="connsiteX0" fmla="*/ 0 w 9134856"/>
              <a:gd name="connsiteY0" fmla="*/ 0 h 914400"/>
              <a:gd name="connsiteX1" fmla="*/ 9134856 w 9134856"/>
              <a:gd name="connsiteY1" fmla="*/ 0 h 914400"/>
              <a:gd name="connsiteX2" fmla="*/ 9134856 w 9134856"/>
              <a:gd name="connsiteY2" fmla="*/ 914400 h 914400"/>
              <a:gd name="connsiteX3" fmla="*/ 0 w 9134856"/>
              <a:gd name="connsiteY3" fmla="*/ 914400 h 914400"/>
              <a:gd name="connsiteX4" fmla="*/ 0 w 9134856"/>
              <a:gd name="connsiteY4" fmla="*/ 0 h 914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34856" h="914400">
                <a:moveTo>
                  <a:pt x="0" y="0"/>
                </a:moveTo>
                <a:lnTo>
                  <a:pt x="9134856" y="0"/>
                </a:lnTo>
                <a:lnTo>
                  <a:pt x="9134856" y="914400"/>
                </a:lnTo>
                <a:lnTo>
                  <a:pt x="0" y="914400"/>
                </a:lnTo>
                <a:lnTo>
                  <a:pt x="0" y="0"/>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8" y="0"/>
            <a:ext cx="9108938" cy="5143500"/>
          </a:xfrm>
          <a:prstGeom prst="rect">
            <a:avLst/>
          </a:prstGeom>
          <a:noFill/>
        </p:spPr>
      </p:pic>
      <p:sp>
        <p:nvSpPr>
          <p:cNvPr id="2" name="TextBox 1"/>
          <p:cNvSpPr txBox="1"/>
          <p:nvPr/>
        </p:nvSpPr>
        <p:spPr>
          <a:xfrm>
            <a:off x="0" y="4180282"/>
            <a:ext cx="8001909" cy="764312"/>
          </a:xfrm>
          <a:prstGeom prst="rect">
            <a:avLst/>
          </a:prstGeom>
          <a:solidFill>
            <a:schemeClr val="accent1"/>
          </a:solidFill>
          <a:ln>
            <a:solidFill>
              <a:schemeClr val="accent1"/>
            </a:solidFill>
          </a:ln>
        </p:spPr>
        <p:txBody>
          <a:bodyPr wrap="square" lIns="0" tIns="0" rIns="0" rtlCol="0">
            <a:spAutoFit/>
          </a:bodyPr>
          <a:lstStyle/>
          <a:p>
            <a:pPr>
              <a:lnSpc>
                <a:spcPts val="5600"/>
              </a:lnSpc>
              <a:tabLst/>
            </a:pPr>
            <a:r>
              <a:rPr lang="en-US" altLang="zh-CN" sz="4800" dirty="0" smtClean="0">
                <a:solidFill>
                  <a:schemeClr val="bg1"/>
                </a:solidFill>
                <a:latin typeface="Segoe UI" pitchFamily="18" charset="0"/>
                <a:cs typeface="Segoe UI" pitchFamily="18" charset="0"/>
              </a:rPr>
              <a:t>¿</a:t>
            </a:r>
            <a:r>
              <a:rPr lang="en-US" altLang="zh-CN" sz="4800" dirty="0" err="1" smtClean="0">
                <a:solidFill>
                  <a:schemeClr val="bg1"/>
                </a:solidFill>
                <a:latin typeface="Segoe UI" pitchFamily="18" charset="0"/>
                <a:cs typeface="Segoe UI" pitchFamily="18" charset="0"/>
              </a:rPr>
              <a:t>Por</a:t>
            </a:r>
            <a:r>
              <a:rPr lang="en-US" altLang="zh-CN" sz="4800" dirty="0" smtClean="0">
                <a:solidFill>
                  <a:schemeClr val="bg1"/>
                </a:solidFill>
                <a:latin typeface="Segoe UI" pitchFamily="18" charset="0"/>
                <a:cs typeface="Segoe UI" pitchFamily="18" charset="0"/>
              </a:rPr>
              <a:t> </a:t>
            </a:r>
            <a:r>
              <a:rPr lang="en-US" altLang="zh-CN" sz="4800" dirty="0" err="1" smtClean="0">
                <a:solidFill>
                  <a:schemeClr val="bg1"/>
                </a:solidFill>
                <a:latin typeface="Segoe UI" pitchFamily="18" charset="0"/>
                <a:cs typeface="Segoe UI" pitchFamily="18" charset="0"/>
              </a:rPr>
              <a:t>qué</a:t>
            </a:r>
            <a:r>
              <a:rPr lang="en-US" altLang="zh-CN" sz="4800" dirty="0" smtClean="0">
                <a:solidFill>
                  <a:schemeClr val="bg1"/>
                </a:solidFill>
                <a:latin typeface="Segoe UI" pitchFamily="18" charset="0"/>
                <a:cs typeface="Segoe UI" pitchFamily="18" charset="0"/>
              </a:rPr>
              <a:t> Windows </a:t>
            </a:r>
            <a:r>
              <a:rPr lang="en-US" altLang="zh-CN" sz="4800" dirty="0" err="1" smtClean="0">
                <a:solidFill>
                  <a:schemeClr val="bg1"/>
                </a:solidFill>
                <a:latin typeface="Segoe UI" pitchFamily="18" charset="0"/>
                <a:cs typeface="Segoe UI" pitchFamily="18" charset="0"/>
              </a:rPr>
              <a:t>Phome</a:t>
            </a:r>
            <a:r>
              <a:rPr lang="en-US" altLang="zh-CN" sz="4800" dirty="0" smtClean="0">
                <a:solidFill>
                  <a:schemeClr val="bg1"/>
                </a:solidFill>
                <a:latin typeface="Segoe UI" pitchFamily="18" charset="0"/>
                <a:cs typeface="Segoe UI" pitchFamily="18" charset="0"/>
              </a:rPr>
              <a:t> 7?</a:t>
            </a:r>
          </a:p>
        </p:txBody>
      </p:sp>
    </p:spTree>
    <p:extLst>
      <p:ext uri="{BB962C8B-B14F-4D97-AF65-F5344CB8AC3E}">
        <p14:creationId xmlns:p14="http://schemas.microsoft.com/office/powerpoint/2010/main" val="165498396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5695"/>
            <a:ext cx="8229600" cy="600934"/>
          </a:xfrm>
        </p:spPr>
        <p:txBody>
          <a:bodyPr/>
          <a:lstStyle/>
          <a:p>
            <a:pPr algn="l"/>
            <a:r>
              <a:rPr lang="en-US" sz="4000" dirty="0" err="1" smtClean="0"/>
              <a:t>Oportunidades</a:t>
            </a:r>
            <a:endParaRPr lang="en-US" sz="4000" dirty="0"/>
          </a:p>
        </p:txBody>
      </p:sp>
      <p:graphicFrame>
        <p:nvGraphicFramePr>
          <p:cNvPr id="11" name="Gráfico 10"/>
          <p:cNvGraphicFramePr/>
          <p:nvPr>
            <p:extLst>
              <p:ext uri="{D42A27DB-BD31-4B8C-83A1-F6EECF244321}">
                <p14:modId xmlns:p14="http://schemas.microsoft.com/office/powerpoint/2010/main" val="573385568"/>
              </p:ext>
            </p:extLst>
          </p:nvPr>
        </p:nvGraphicFramePr>
        <p:xfrm>
          <a:off x="1447800" y="936629"/>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9"/>
          <p:cNvSpPr txBox="1"/>
          <p:nvPr/>
        </p:nvSpPr>
        <p:spPr>
          <a:xfrm>
            <a:off x="3259540" y="3308133"/>
            <a:ext cx="1112942" cy="372410"/>
          </a:xfrm>
          <a:prstGeom prst="rect">
            <a:avLst/>
          </a:prstGeom>
          <a:noFill/>
        </p:spPr>
        <p:txBody>
          <a:bodyPr wrap="square" rtlCol="0">
            <a:noAutofit/>
          </a:bodyPr>
          <a:lstStyle/>
          <a:p>
            <a:pPr algn="ctr"/>
            <a:r>
              <a:rPr lang="es-ES" sz="1400" b="1" dirty="0" smtClean="0">
                <a:solidFill>
                  <a:srgbClr val="FFFFFF"/>
                </a:solidFill>
                <a:latin typeface="+mj-lt"/>
              </a:rPr>
              <a:t>70,9%</a:t>
            </a:r>
            <a:endParaRPr lang="ru-RU" sz="1400" b="1" dirty="0">
              <a:solidFill>
                <a:srgbClr val="FFFFFF"/>
              </a:solidFill>
              <a:latin typeface="+mj-lt"/>
            </a:endParaRPr>
          </a:p>
        </p:txBody>
      </p:sp>
    </p:spTree>
    <p:extLst>
      <p:ext uri="{BB962C8B-B14F-4D97-AF65-F5344CB8AC3E}">
        <p14:creationId xmlns:p14="http://schemas.microsoft.com/office/powerpoint/2010/main" val="29238328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1501" y="2821487"/>
            <a:ext cx="6286500" cy="1545230"/>
          </a:xfrm>
        </p:spPr>
        <p:txBody>
          <a:bodyPr>
            <a:normAutofit/>
          </a:bodyPr>
          <a:lstStyle/>
          <a:p>
            <a:r>
              <a:rPr lang="en-GB" dirty="0" err="1" smtClean="0">
                <a:latin typeface="Segoe WP SemiLight" panose="020B0402040204020203" pitchFamily="34" charset="0"/>
                <a:cs typeface="Segoe WP SemiLight" panose="020B0402040204020203" pitchFamily="34" charset="0"/>
              </a:rPr>
              <a:t>Migrar</a:t>
            </a:r>
            <a:r>
              <a:rPr lang="en-GB" dirty="0" smtClean="0">
                <a:latin typeface="Segoe WP SemiLight" panose="020B0402040204020203" pitchFamily="34" charset="0"/>
                <a:cs typeface="Segoe WP SemiLight" panose="020B0402040204020203" pitchFamily="34" charset="0"/>
              </a:rPr>
              <a:t> </a:t>
            </a:r>
            <a:r>
              <a:rPr lang="en-GB" dirty="0" err="1" smtClean="0">
                <a:latin typeface="Segoe WP SemiLight" panose="020B0402040204020203" pitchFamily="34" charset="0"/>
                <a:cs typeface="Segoe WP SemiLight" panose="020B0402040204020203" pitchFamily="34" charset="0"/>
              </a:rPr>
              <a:t>una</a:t>
            </a:r>
            <a:r>
              <a:rPr lang="en-GB" dirty="0" smtClean="0">
                <a:latin typeface="Segoe WP SemiLight" panose="020B0402040204020203" pitchFamily="34" charset="0"/>
                <a:cs typeface="Segoe WP SemiLight" panose="020B0402040204020203" pitchFamily="34" charset="0"/>
              </a:rPr>
              <a:t> App Windows Phone 8 a Windows Phone 7</a:t>
            </a:r>
            <a:endParaRPr lang="en-GB" dirty="0">
              <a:latin typeface="Segoe WP SemiLight" panose="020B0402040204020203" pitchFamily="34" charset="0"/>
              <a:cs typeface="Segoe WP SemiLight" panose="020B0402040204020203"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81650" y="282280"/>
            <a:ext cx="4468515" cy="44685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468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00" y="1057275"/>
            <a:ext cx="8428845" cy="3295650"/>
          </a:xfrm>
        </p:spPr>
        <p:txBody>
          <a:bodyPr/>
          <a:lstStyle/>
          <a:p>
            <a:pPr marL="457200" indent="-457200">
              <a:buFont typeface="+mj-lt"/>
              <a:buAutoNum type="arabicPeriod"/>
            </a:pPr>
            <a:r>
              <a:rPr lang="en-US" sz="2400" dirty="0" err="1" smtClean="0"/>
              <a:t>Creamos</a:t>
            </a:r>
            <a:r>
              <a:rPr lang="en-US" sz="2400" dirty="0" smtClean="0"/>
              <a:t> </a:t>
            </a:r>
            <a:r>
              <a:rPr lang="en-US" sz="2400" dirty="0" err="1" smtClean="0"/>
              <a:t>proyectos</a:t>
            </a:r>
            <a:r>
              <a:rPr lang="en-US" sz="2400" dirty="0" smtClean="0"/>
              <a:t> WP7 </a:t>
            </a:r>
            <a:r>
              <a:rPr lang="en-US" sz="2400" dirty="0" err="1" smtClean="0"/>
              <a:t>desde</a:t>
            </a:r>
            <a:r>
              <a:rPr lang="en-US" sz="2400" dirty="0" smtClean="0"/>
              <a:t> cero.</a:t>
            </a:r>
          </a:p>
          <a:p>
            <a:pPr marL="457200" indent="-457200">
              <a:buFont typeface="+mj-lt"/>
              <a:buAutoNum type="arabicPeriod"/>
            </a:pPr>
            <a:r>
              <a:rPr lang="en-US" sz="2400" dirty="0" err="1" smtClean="0"/>
              <a:t>Copiamos</a:t>
            </a:r>
            <a:r>
              <a:rPr lang="en-US" sz="2400" dirty="0" smtClean="0"/>
              <a:t> los </a:t>
            </a:r>
            <a:r>
              <a:rPr lang="en-US" sz="2400" dirty="0" err="1" smtClean="0"/>
              <a:t>ficheros</a:t>
            </a:r>
            <a:r>
              <a:rPr lang="en-US" sz="2400" dirty="0" smtClean="0"/>
              <a:t> de </a:t>
            </a:r>
            <a:r>
              <a:rPr lang="en-US" sz="2400" dirty="0" err="1" smtClean="0"/>
              <a:t>cada</a:t>
            </a:r>
            <a:r>
              <a:rPr lang="en-US" sz="2400" dirty="0" smtClean="0"/>
              <a:t> </a:t>
            </a:r>
            <a:r>
              <a:rPr lang="en-US" sz="2400" dirty="0" err="1" smtClean="0"/>
              <a:t>proyecto</a:t>
            </a:r>
            <a:r>
              <a:rPr lang="en-US" sz="2400" dirty="0" smtClean="0"/>
              <a:t>.</a:t>
            </a:r>
          </a:p>
          <a:p>
            <a:pPr marL="457200" indent="-457200">
              <a:buFont typeface="+mj-lt"/>
              <a:buAutoNum type="arabicPeriod"/>
            </a:pPr>
            <a:r>
              <a:rPr lang="en-US" sz="2400" dirty="0" err="1" smtClean="0"/>
              <a:t>Añadimos</a:t>
            </a:r>
            <a:r>
              <a:rPr lang="en-US" sz="2400" dirty="0" smtClean="0"/>
              <a:t> </a:t>
            </a:r>
            <a:r>
              <a:rPr lang="en-US" sz="2400" dirty="0" err="1" smtClean="0"/>
              <a:t>las</a:t>
            </a:r>
            <a:r>
              <a:rPr lang="en-US" sz="2400" dirty="0" smtClean="0"/>
              <a:t> </a:t>
            </a:r>
            <a:r>
              <a:rPr lang="en-US" sz="2400" dirty="0" err="1" smtClean="0"/>
              <a:t>referencias</a:t>
            </a:r>
            <a:r>
              <a:rPr lang="en-US" sz="2400" dirty="0" smtClean="0"/>
              <a:t> a </a:t>
            </a:r>
            <a:r>
              <a:rPr lang="en-US" sz="2400" dirty="0" err="1" smtClean="0"/>
              <a:t>librerías</a:t>
            </a:r>
            <a:r>
              <a:rPr lang="en-US" sz="2400" dirty="0" smtClean="0"/>
              <a:t> </a:t>
            </a:r>
            <a:r>
              <a:rPr lang="en-US" sz="2400" dirty="0" err="1" smtClean="0"/>
              <a:t>necesarias</a:t>
            </a:r>
            <a:r>
              <a:rPr lang="en-US" sz="2400" dirty="0" smtClean="0"/>
              <a:t>.</a:t>
            </a:r>
          </a:p>
          <a:p>
            <a:pPr marL="457200" indent="-457200">
              <a:buFont typeface="+mj-lt"/>
              <a:buAutoNum type="arabicPeriod"/>
            </a:pPr>
            <a:r>
              <a:rPr lang="en-US" sz="2400" dirty="0" err="1" smtClean="0"/>
              <a:t>Realizamos</a:t>
            </a:r>
            <a:r>
              <a:rPr lang="en-US" sz="2400" dirty="0" smtClean="0"/>
              <a:t> los </a:t>
            </a:r>
            <a:r>
              <a:rPr lang="en-US" sz="2400" dirty="0" err="1" smtClean="0"/>
              <a:t>cambios</a:t>
            </a:r>
            <a:r>
              <a:rPr lang="en-US" sz="2400" dirty="0" smtClean="0"/>
              <a:t> </a:t>
            </a:r>
            <a:r>
              <a:rPr lang="en-US" sz="2400" dirty="0" err="1" smtClean="0"/>
              <a:t>necesarios</a:t>
            </a:r>
            <a:r>
              <a:rPr lang="en-US" sz="2400" dirty="0" smtClean="0"/>
              <a:t> de </a:t>
            </a:r>
            <a:r>
              <a:rPr lang="en-US" sz="2400" dirty="0" err="1" smtClean="0"/>
              <a:t>adaptación</a:t>
            </a:r>
            <a:r>
              <a:rPr lang="en-US" sz="2400" dirty="0" smtClean="0"/>
              <a:t>.</a:t>
            </a:r>
          </a:p>
          <a:p>
            <a:pPr lvl="1"/>
            <a:r>
              <a:rPr lang="en-US" sz="1400" dirty="0" err="1" smtClean="0"/>
              <a:t>Reemplazar</a:t>
            </a:r>
            <a:r>
              <a:rPr lang="en-US" sz="1400" dirty="0" smtClean="0"/>
              <a:t> el </a:t>
            </a:r>
            <a:r>
              <a:rPr lang="en-US" sz="1400" dirty="0" err="1" smtClean="0"/>
              <a:t>codigo</a:t>
            </a:r>
            <a:r>
              <a:rPr lang="en-US" sz="1400" dirty="0" smtClean="0"/>
              <a:t> de </a:t>
            </a:r>
            <a:r>
              <a:rPr lang="en-US" sz="1400" dirty="0" err="1" smtClean="0"/>
              <a:t>servicios</a:t>
            </a:r>
            <a:r>
              <a:rPr lang="en-US" sz="1400" dirty="0" smtClean="0"/>
              <a:t> </a:t>
            </a:r>
            <a:r>
              <a:rPr lang="en-US" sz="1400" dirty="0" err="1" smtClean="0"/>
              <a:t>donde</a:t>
            </a:r>
            <a:r>
              <a:rPr lang="en-US" sz="1400" dirty="0" smtClean="0"/>
              <a:t> no se </a:t>
            </a:r>
            <a:r>
              <a:rPr lang="en-US" sz="1400" dirty="0" err="1" smtClean="0"/>
              <a:t>pueda</a:t>
            </a:r>
            <a:r>
              <a:rPr lang="en-US" sz="1400" dirty="0" smtClean="0"/>
              <a:t> </a:t>
            </a:r>
            <a:r>
              <a:rPr lang="en-US" sz="1400" dirty="0" err="1" smtClean="0"/>
              <a:t>realizar</a:t>
            </a:r>
            <a:r>
              <a:rPr lang="en-US" sz="1400" dirty="0" smtClean="0"/>
              <a:t> la </a:t>
            </a:r>
            <a:r>
              <a:rPr lang="en-US" sz="1400" dirty="0" err="1" smtClean="0"/>
              <a:t>misma</a:t>
            </a:r>
            <a:r>
              <a:rPr lang="en-US" sz="1400" dirty="0" smtClean="0"/>
              <a:t> </a:t>
            </a:r>
            <a:r>
              <a:rPr lang="en-US" sz="1400" dirty="0" err="1" smtClean="0"/>
              <a:t>Acción</a:t>
            </a:r>
            <a:r>
              <a:rPr lang="en-US" sz="1400" dirty="0" smtClean="0"/>
              <a:t>.</a:t>
            </a:r>
          </a:p>
          <a:p>
            <a:pPr lvl="1"/>
            <a:r>
              <a:rPr lang="en-US" sz="1400" dirty="0" err="1" smtClean="0"/>
              <a:t>Sustituir</a:t>
            </a:r>
            <a:r>
              <a:rPr lang="en-US" sz="1400" dirty="0" smtClean="0"/>
              <a:t> </a:t>
            </a:r>
            <a:r>
              <a:rPr lang="en-US" sz="1400" dirty="0" err="1" smtClean="0"/>
              <a:t>controles</a:t>
            </a:r>
            <a:r>
              <a:rPr lang="en-US" sz="1400" dirty="0" smtClean="0"/>
              <a:t> </a:t>
            </a:r>
            <a:r>
              <a:rPr lang="en-US" sz="1400" dirty="0" err="1" smtClean="0"/>
              <a:t>como</a:t>
            </a:r>
            <a:r>
              <a:rPr lang="en-US" sz="1400" dirty="0" smtClean="0"/>
              <a:t> Panorama o Pivot.</a:t>
            </a:r>
          </a:p>
          <a:p>
            <a:pPr marL="631825" lvl="1" indent="-457200">
              <a:buFont typeface="+mj-lt"/>
              <a:buAutoNum type="arabicPeriod"/>
            </a:pPr>
            <a:endParaRPr lang="en-US" sz="1400" dirty="0" smtClean="0"/>
          </a:p>
        </p:txBody>
      </p:sp>
      <p:sp>
        <p:nvSpPr>
          <p:cNvPr id="3" name="Title 2"/>
          <p:cNvSpPr>
            <a:spLocks noGrp="1"/>
          </p:cNvSpPr>
          <p:nvPr>
            <p:ph type="title"/>
          </p:nvPr>
        </p:nvSpPr>
        <p:spPr>
          <a:xfrm>
            <a:off x="457200" y="335695"/>
            <a:ext cx="8229600" cy="600934"/>
          </a:xfrm>
        </p:spPr>
        <p:txBody>
          <a:bodyPr/>
          <a:lstStyle/>
          <a:p>
            <a:pPr algn="l"/>
            <a:r>
              <a:rPr lang="en-US" sz="4000" dirty="0" err="1" smtClean="0"/>
              <a:t>Pasos</a:t>
            </a:r>
            <a:r>
              <a:rPr lang="en-US" sz="4000" dirty="0" smtClean="0"/>
              <a:t> </a:t>
            </a:r>
            <a:r>
              <a:rPr lang="en-US" sz="4000" dirty="0" err="1" smtClean="0"/>
              <a:t>realizados</a:t>
            </a:r>
            <a:endParaRPr lang="en-US" sz="4000" dirty="0"/>
          </a:p>
        </p:txBody>
      </p:sp>
    </p:spTree>
    <p:extLst>
      <p:ext uri="{BB962C8B-B14F-4D97-AF65-F5344CB8AC3E}">
        <p14:creationId xmlns:p14="http://schemas.microsoft.com/office/powerpoint/2010/main" val="25614683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51435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4229100"/>
            <a:ext cx="9134856" cy="685800"/>
          </a:xfrm>
          <a:custGeom>
            <a:avLst/>
            <a:gdLst>
              <a:gd name="connsiteX0" fmla="*/ 0 w 9134856"/>
              <a:gd name="connsiteY0" fmla="*/ 0 h 914400"/>
              <a:gd name="connsiteX1" fmla="*/ 9134856 w 9134856"/>
              <a:gd name="connsiteY1" fmla="*/ 0 h 914400"/>
              <a:gd name="connsiteX2" fmla="*/ 9134856 w 9134856"/>
              <a:gd name="connsiteY2" fmla="*/ 914400 h 914400"/>
              <a:gd name="connsiteX3" fmla="*/ 0 w 9134856"/>
              <a:gd name="connsiteY3" fmla="*/ 914400 h 914400"/>
              <a:gd name="connsiteX4" fmla="*/ 0 w 9134856"/>
              <a:gd name="connsiteY4" fmla="*/ 0 h 914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34856" h="914400">
                <a:moveTo>
                  <a:pt x="0" y="0"/>
                </a:moveTo>
                <a:lnTo>
                  <a:pt x="9134856" y="0"/>
                </a:lnTo>
                <a:lnTo>
                  <a:pt x="9134856" y="914400"/>
                </a:lnTo>
                <a:lnTo>
                  <a:pt x="0" y="914400"/>
                </a:lnTo>
                <a:lnTo>
                  <a:pt x="0" y="0"/>
                </a:lnTo>
              </a:path>
            </a:pathLst>
          </a:custGeom>
          <a:solidFill>
            <a:srgbClr val="F3F3F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44" y="-459880"/>
            <a:ext cx="9144000" cy="6069328"/>
          </a:xfrm>
          <a:prstGeom prst="rect">
            <a:avLst/>
          </a:prstGeom>
          <a:noFill/>
        </p:spPr>
      </p:pic>
      <p:sp>
        <p:nvSpPr>
          <p:cNvPr id="2" name="TextBox 1"/>
          <p:cNvSpPr txBox="1"/>
          <p:nvPr/>
        </p:nvSpPr>
        <p:spPr>
          <a:xfrm>
            <a:off x="0" y="4466032"/>
            <a:ext cx="8001909" cy="712567"/>
          </a:xfrm>
          <a:prstGeom prst="rect">
            <a:avLst/>
          </a:prstGeom>
          <a:solidFill>
            <a:schemeClr val="accent1"/>
          </a:solidFill>
          <a:ln>
            <a:solidFill>
              <a:schemeClr val="accent1"/>
            </a:solidFill>
          </a:ln>
        </p:spPr>
        <p:txBody>
          <a:bodyPr wrap="square" lIns="0" tIns="0" rIns="0" rtlCol="0">
            <a:spAutoFit/>
          </a:bodyPr>
          <a:lstStyle/>
          <a:p>
            <a:pPr>
              <a:lnSpc>
                <a:spcPts val="5600"/>
              </a:lnSpc>
              <a:tabLst/>
            </a:pPr>
            <a:r>
              <a:rPr lang="en-US" altLang="zh-CN" sz="4400" dirty="0" err="1" smtClean="0">
                <a:solidFill>
                  <a:schemeClr val="bg1"/>
                </a:solidFill>
                <a:latin typeface="Segoe UI" pitchFamily="18" charset="0"/>
                <a:cs typeface="Segoe UI" pitchFamily="18" charset="0"/>
              </a:rPr>
              <a:t>Abarcamos</a:t>
            </a:r>
            <a:r>
              <a:rPr lang="en-US" altLang="zh-CN" sz="4400" dirty="0" smtClean="0">
                <a:solidFill>
                  <a:schemeClr val="bg1"/>
                </a:solidFill>
                <a:latin typeface="Segoe UI" pitchFamily="18" charset="0"/>
                <a:cs typeface="Segoe UI" pitchFamily="18" charset="0"/>
              </a:rPr>
              <a:t> a </a:t>
            </a:r>
            <a:r>
              <a:rPr lang="en-US" altLang="zh-CN" sz="4400" dirty="0" err="1" smtClean="0">
                <a:solidFill>
                  <a:schemeClr val="bg1"/>
                </a:solidFill>
                <a:latin typeface="Segoe UI" pitchFamily="18" charset="0"/>
                <a:cs typeface="Segoe UI" pitchFamily="18" charset="0"/>
              </a:rPr>
              <a:t>todos</a:t>
            </a:r>
            <a:r>
              <a:rPr lang="en-US" altLang="zh-CN" sz="4400" dirty="0" smtClean="0">
                <a:solidFill>
                  <a:schemeClr val="bg1"/>
                </a:solidFill>
                <a:latin typeface="Segoe UI" pitchFamily="18" charset="0"/>
                <a:cs typeface="Segoe UI" pitchFamily="18" charset="0"/>
              </a:rPr>
              <a:t> los </a:t>
            </a:r>
            <a:r>
              <a:rPr lang="en-US" altLang="zh-CN" sz="4400" dirty="0" err="1" smtClean="0">
                <a:solidFill>
                  <a:schemeClr val="bg1"/>
                </a:solidFill>
                <a:latin typeface="Segoe UI" pitchFamily="18" charset="0"/>
                <a:cs typeface="Segoe UI" pitchFamily="18" charset="0"/>
              </a:rPr>
              <a:t>usuarios</a:t>
            </a:r>
            <a:endParaRPr lang="en-US" altLang="zh-CN" sz="4400" dirty="0" smtClean="0">
              <a:solidFill>
                <a:schemeClr val="bg1"/>
              </a:solidFill>
              <a:latin typeface="Segoe UI" pitchFamily="18" charset="0"/>
              <a:cs typeface="Segoe UI" pitchFamily="18" charset="0"/>
            </a:endParaRPr>
          </a:p>
        </p:txBody>
      </p:sp>
    </p:spTree>
    <p:extLst>
      <p:ext uri="{BB962C8B-B14F-4D97-AF65-F5344CB8AC3E}">
        <p14:creationId xmlns:p14="http://schemas.microsoft.com/office/powerpoint/2010/main" val="575505185"/>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 fill="hold"/>
                                        <p:tgtEl>
                                          <p:spTgt spid="2"/>
                                        </p:tgtEl>
                                        <p:attrNameLst>
                                          <p:attrName>ppt_x</p:attrName>
                                        </p:attrNameLst>
                                      </p:cBhvr>
                                      <p:tavLst>
                                        <p:tav tm="0">
                                          <p:val>
                                            <p:strVal val="0-#ppt_w/2"/>
                                          </p:val>
                                        </p:tav>
                                        <p:tav tm="100000">
                                          <p:val>
                                            <p:strVal val="#ppt_x"/>
                                          </p:val>
                                        </p:tav>
                                      </p:tavLst>
                                    </p:anim>
                                    <p:anim calcmode="lin" valueType="num">
                                      <p:cBhvr additive="base">
                                        <p:cTn id="8" dur="1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err="1" smtClean="0">
                <a:solidFill>
                  <a:schemeClr val="accent1"/>
                </a:solidFill>
              </a:rPr>
              <a:t>Problema</a:t>
            </a:r>
            <a:r>
              <a:rPr lang="en-US" dirty="0" smtClean="0">
                <a:solidFill>
                  <a:schemeClr val="accent1"/>
                </a:solidFill>
              </a:rPr>
              <a:t>!</a:t>
            </a:r>
            <a:endParaRPr lang="en-US" dirty="0">
              <a:solidFill>
                <a:schemeClr val="accent1"/>
              </a:solidFill>
            </a:endParaRPr>
          </a:p>
        </p:txBody>
      </p:sp>
      <p:sp>
        <p:nvSpPr>
          <p:cNvPr id="17" name="Text Placeholder 4"/>
          <p:cNvSpPr>
            <a:spLocks noGrp="1"/>
          </p:cNvSpPr>
          <p:nvPr>
            <p:ph type="body" sz="quarter" idx="20"/>
          </p:nvPr>
        </p:nvSpPr>
        <p:spPr>
          <a:xfrm>
            <a:off x="3275856" y="1076325"/>
            <a:ext cx="5571560" cy="2935585"/>
          </a:xfrm>
        </p:spPr>
        <p:txBody>
          <a:bodyPr tIns="0">
            <a:normAutofit/>
          </a:bodyPr>
          <a:lstStyle/>
          <a:p>
            <a:r>
              <a:rPr lang="en-US" b="1" dirty="0" err="1" smtClean="0">
                <a:solidFill>
                  <a:schemeClr val="tx1">
                    <a:lumMod val="50000"/>
                  </a:schemeClr>
                </a:solidFill>
              </a:rPr>
              <a:t>Doble</a:t>
            </a:r>
            <a:r>
              <a:rPr lang="en-US" b="1" dirty="0" smtClean="0">
                <a:solidFill>
                  <a:schemeClr val="tx1">
                    <a:lumMod val="50000"/>
                  </a:schemeClr>
                </a:solidFill>
              </a:rPr>
              <a:t> </a:t>
            </a:r>
            <a:r>
              <a:rPr lang="en-US" b="1" dirty="0" err="1" smtClean="0">
                <a:solidFill>
                  <a:schemeClr val="tx1">
                    <a:lumMod val="50000"/>
                  </a:schemeClr>
                </a:solidFill>
              </a:rPr>
              <a:t>trabajo</a:t>
            </a:r>
            <a:r>
              <a:rPr lang="en-US" b="1" dirty="0" smtClean="0">
                <a:solidFill>
                  <a:schemeClr val="tx1">
                    <a:lumMod val="50000"/>
                  </a:schemeClr>
                </a:solidFill>
              </a:rPr>
              <a:t>!</a:t>
            </a:r>
            <a:r>
              <a:rPr lang="en-US" dirty="0" smtClean="0">
                <a:solidFill>
                  <a:schemeClr val="tx1">
                    <a:lumMod val="50000"/>
                  </a:schemeClr>
                </a:solidFill>
              </a:rPr>
              <a:t>. </a:t>
            </a:r>
            <a:r>
              <a:rPr lang="en-US" dirty="0" err="1" smtClean="0">
                <a:solidFill>
                  <a:schemeClr val="tx1">
                    <a:lumMod val="50000"/>
                  </a:schemeClr>
                </a:solidFill>
              </a:rPr>
              <a:t>Ahora</a:t>
            </a:r>
            <a:r>
              <a:rPr lang="en-US" dirty="0" smtClean="0">
                <a:solidFill>
                  <a:schemeClr val="tx1">
                    <a:lumMod val="50000"/>
                  </a:schemeClr>
                </a:solidFill>
              </a:rPr>
              <a:t> </a:t>
            </a:r>
            <a:r>
              <a:rPr lang="en-US" dirty="0" err="1" smtClean="0">
                <a:solidFill>
                  <a:schemeClr val="tx1">
                    <a:lumMod val="50000"/>
                  </a:schemeClr>
                </a:solidFill>
              </a:rPr>
              <a:t>cada</a:t>
            </a:r>
            <a:r>
              <a:rPr lang="en-US" dirty="0" smtClean="0">
                <a:solidFill>
                  <a:schemeClr val="tx1">
                    <a:lumMod val="50000"/>
                  </a:schemeClr>
                </a:solidFill>
              </a:rPr>
              <a:t> </a:t>
            </a:r>
            <a:r>
              <a:rPr lang="en-US" dirty="0" err="1" smtClean="0">
                <a:solidFill>
                  <a:schemeClr val="tx1">
                    <a:lumMod val="50000"/>
                  </a:schemeClr>
                </a:solidFill>
              </a:rPr>
              <a:t>cambio</a:t>
            </a:r>
            <a:r>
              <a:rPr lang="en-US" dirty="0" smtClean="0">
                <a:solidFill>
                  <a:schemeClr val="tx1">
                    <a:lumMod val="50000"/>
                  </a:schemeClr>
                </a:solidFill>
              </a:rPr>
              <a:t> </a:t>
            </a:r>
            <a:r>
              <a:rPr lang="en-US" dirty="0" err="1" smtClean="0">
                <a:solidFill>
                  <a:schemeClr val="tx1">
                    <a:lumMod val="50000"/>
                  </a:schemeClr>
                </a:solidFill>
              </a:rPr>
              <a:t>tenemos</a:t>
            </a:r>
            <a:r>
              <a:rPr lang="en-US" dirty="0" smtClean="0">
                <a:solidFill>
                  <a:schemeClr val="tx1">
                    <a:lumMod val="50000"/>
                  </a:schemeClr>
                </a:solidFill>
              </a:rPr>
              <a:t> </a:t>
            </a:r>
            <a:r>
              <a:rPr lang="en-US" dirty="0" err="1" smtClean="0">
                <a:solidFill>
                  <a:schemeClr val="tx1">
                    <a:lumMod val="50000"/>
                  </a:schemeClr>
                </a:solidFill>
              </a:rPr>
              <a:t>que</a:t>
            </a:r>
            <a:r>
              <a:rPr lang="en-US" dirty="0" smtClean="0">
                <a:solidFill>
                  <a:schemeClr val="tx1">
                    <a:lumMod val="50000"/>
                  </a:schemeClr>
                </a:solidFill>
              </a:rPr>
              <a:t> </a:t>
            </a:r>
            <a:r>
              <a:rPr lang="en-US" dirty="0" err="1" smtClean="0">
                <a:solidFill>
                  <a:schemeClr val="tx1">
                    <a:lumMod val="50000"/>
                  </a:schemeClr>
                </a:solidFill>
              </a:rPr>
              <a:t>tenerlo</a:t>
            </a:r>
            <a:r>
              <a:rPr lang="en-US" dirty="0" smtClean="0">
                <a:solidFill>
                  <a:schemeClr val="tx1">
                    <a:lumMod val="50000"/>
                  </a:schemeClr>
                </a:solidFill>
              </a:rPr>
              <a:t> en </a:t>
            </a:r>
            <a:r>
              <a:rPr lang="en-US" dirty="0" err="1" smtClean="0">
                <a:solidFill>
                  <a:schemeClr val="tx1">
                    <a:lumMod val="50000"/>
                  </a:schemeClr>
                </a:solidFill>
              </a:rPr>
              <a:t>cuenta</a:t>
            </a:r>
            <a:r>
              <a:rPr lang="en-US" dirty="0" smtClean="0">
                <a:solidFill>
                  <a:schemeClr val="tx1">
                    <a:lumMod val="50000"/>
                  </a:schemeClr>
                </a:solidFill>
              </a:rPr>
              <a:t> en dos apps </a:t>
            </a:r>
            <a:r>
              <a:rPr lang="en-US" dirty="0" err="1" smtClean="0">
                <a:solidFill>
                  <a:schemeClr val="tx1">
                    <a:lumMod val="50000"/>
                  </a:schemeClr>
                </a:solidFill>
              </a:rPr>
              <a:t>diferentes</a:t>
            </a:r>
            <a:r>
              <a:rPr lang="en-US" dirty="0" smtClean="0">
                <a:solidFill>
                  <a:schemeClr val="tx1">
                    <a:lumMod val="50000"/>
                  </a:schemeClr>
                </a:solidFill>
              </a:rPr>
              <a:t>.</a:t>
            </a:r>
          </a:p>
          <a:p>
            <a:endParaRPr lang="en-US" dirty="0" smtClean="0">
              <a:solidFill>
                <a:schemeClr val="tx1">
                  <a:lumMod val="50000"/>
                </a:schemeClr>
              </a:solidFill>
            </a:endParaRPr>
          </a:p>
          <a:p>
            <a:pPr lvl="1" algn="ctr"/>
            <a:r>
              <a:rPr lang="en-US" sz="3200" b="1" dirty="0">
                <a:solidFill>
                  <a:schemeClr val="accent1"/>
                </a:solidFill>
              </a:rPr>
              <a:t>¿</a:t>
            </a:r>
            <a:r>
              <a:rPr lang="en-US" sz="3200" b="1" dirty="0" err="1" smtClean="0">
                <a:solidFill>
                  <a:schemeClr val="accent1"/>
                </a:solidFill>
              </a:rPr>
              <a:t>Solución</a:t>
            </a:r>
            <a:r>
              <a:rPr lang="en-US" sz="3200" b="1" dirty="0" smtClean="0">
                <a:solidFill>
                  <a:schemeClr val="accent1"/>
                </a:solidFill>
              </a:rPr>
              <a:t>?</a:t>
            </a:r>
          </a:p>
        </p:txBody>
      </p:sp>
      <p:pic>
        <p:nvPicPr>
          <p:cNvPr id="22" name="Marcador de posición de imagen 21" descr="912accb5_picard-facepalm.png"/>
          <p:cNvPicPr>
            <a:picLocks noGrp="1" noChangeAspect="1"/>
          </p:cNvPicPr>
          <p:nvPr>
            <p:ph type="pic" sz="quarter" idx="21"/>
          </p:nvPr>
        </p:nvPicPr>
        <p:blipFill>
          <a:blip r:embed="rId2">
            <a:extLst>
              <a:ext uri="{28A0092B-C50C-407E-A947-70E740481C1C}">
                <a14:useLocalDpi xmlns:a14="http://schemas.microsoft.com/office/drawing/2010/main" val="0"/>
              </a:ext>
            </a:extLst>
          </a:blip>
          <a:srcRect l="13556" r="13556"/>
          <a:stretch>
            <a:fillRect/>
          </a:stretch>
        </p:blipFill>
        <p:spPr>
          <a:xfrm>
            <a:off x="296584" y="1203598"/>
            <a:ext cx="2798760" cy="2304256"/>
          </a:xfrm>
        </p:spPr>
      </p:pic>
    </p:spTree>
    <p:extLst>
      <p:ext uri="{BB962C8B-B14F-4D97-AF65-F5344CB8AC3E}">
        <p14:creationId xmlns:p14="http://schemas.microsoft.com/office/powerpoint/2010/main" val="3759535950"/>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9387</TotalTime>
  <Words>645</Words>
  <Application>Microsoft Office PowerPoint</Application>
  <PresentationFormat>Presentación en pantalla (16:9)</PresentationFormat>
  <Paragraphs>90</Paragraphs>
  <Slides>12</Slides>
  <Notes>7</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12</vt:i4>
      </vt:variant>
    </vt:vector>
  </HeadingPairs>
  <TitlesOfParts>
    <vt:vector size="22" baseType="lpstr">
      <vt:lpstr>Aller</vt:lpstr>
      <vt:lpstr>Arial</vt:lpstr>
      <vt:lpstr>Segoe Condensed</vt:lpstr>
      <vt:lpstr>Segoe UI</vt:lpstr>
      <vt:lpstr>Segoe UI Light</vt:lpstr>
      <vt:lpstr>Segoe WP Light</vt:lpstr>
      <vt:lpstr>Segoe WP SemiLight</vt:lpstr>
      <vt:lpstr>Wingdings</vt:lpstr>
      <vt:lpstr>Windows Phone blue</vt:lpstr>
      <vt:lpstr>TechEd_2012_Template_16x9 (4)</vt:lpstr>
      <vt:lpstr>Migrar de WP8 a WP7</vt:lpstr>
      <vt:lpstr>Novedades en el SDK</vt:lpstr>
      <vt:lpstr>Mejoras en los controles</vt:lpstr>
      <vt:lpstr>Presentación de PowerPoint</vt:lpstr>
      <vt:lpstr>Oportunidades</vt:lpstr>
      <vt:lpstr>Presentación de PowerPoint</vt:lpstr>
      <vt:lpstr>Pasos realizados</vt:lpstr>
      <vt:lpstr>Presentación de PowerPoint</vt:lpstr>
      <vt:lpstr>Problema!</vt:lpstr>
      <vt:lpstr>Técnicas de reutilización de código</vt:lpstr>
      <vt:lpstr>Preguntas y respuestas</vt:lpstr>
      <vt:lpstr>Migrar de WP8 a WP7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464</cp:revision>
  <dcterms:created xsi:type="dcterms:W3CDTF">2012-05-11T22:32:06Z</dcterms:created>
  <dcterms:modified xsi:type="dcterms:W3CDTF">2013-10-30T18:42:17Z</dcterms:modified>
</cp:coreProperties>
</file>