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34"/>
  </p:notesMasterIdLst>
  <p:handoutMasterIdLst>
    <p:handoutMasterId r:id="rId35"/>
  </p:handoutMasterIdLst>
  <p:sldIdLst>
    <p:sldId id="800" r:id="rId3"/>
    <p:sldId id="690" r:id="rId4"/>
    <p:sldId id="810" r:id="rId5"/>
    <p:sldId id="812" r:id="rId6"/>
    <p:sldId id="813" r:id="rId7"/>
    <p:sldId id="814" r:id="rId8"/>
    <p:sldId id="815" r:id="rId9"/>
    <p:sldId id="816" r:id="rId10"/>
    <p:sldId id="817" r:id="rId11"/>
    <p:sldId id="818" r:id="rId12"/>
    <p:sldId id="828" r:id="rId13"/>
    <p:sldId id="824" r:id="rId14"/>
    <p:sldId id="825" r:id="rId15"/>
    <p:sldId id="835" r:id="rId16"/>
    <p:sldId id="826" r:id="rId17"/>
    <p:sldId id="836" r:id="rId18"/>
    <p:sldId id="827" r:id="rId19"/>
    <p:sldId id="819" r:id="rId20"/>
    <p:sldId id="820" r:id="rId21"/>
    <p:sldId id="821" r:id="rId22"/>
    <p:sldId id="822" r:id="rId23"/>
    <p:sldId id="823" r:id="rId24"/>
    <p:sldId id="840" r:id="rId25"/>
    <p:sldId id="841" r:id="rId26"/>
    <p:sldId id="829" r:id="rId27"/>
    <p:sldId id="830" r:id="rId28"/>
    <p:sldId id="832" r:id="rId29"/>
    <p:sldId id="837" r:id="rId30"/>
    <p:sldId id="831" r:id="rId31"/>
    <p:sldId id="805" r:id="rId32"/>
    <p:sldId id="804"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93B32E70-B272-4435-AC80-69772B9DAF0C}">
          <p14:sldIdLst>
            <p14:sldId id="800"/>
            <p14:sldId id="690"/>
            <p14:sldId id="810"/>
          </p14:sldIdLst>
        </p14:section>
        <p14:section name="Actualizar dispositivo" id="{85D138A6-66A2-414C-9B92-0E3976C3831C}">
          <p14:sldIdLst>
            <p14:sldId id="812"/>
            <p14:sldId id="813"/>
            <p14:sldId id="814"/>
          </p14:sldIdLst>
        </p14:section>
        <p14:section name="Herramientas desarrollo" id="{EAC2ACD0-A725-42D9-89F7-2F11D39248E3}">
          <p14:sldIdLst>
            <p14:sldId id="815"/>
            <p14:sldId id="816"/>
            <p14:sldId id="817"/>
            <p14:sldId id="818"/>
          </p14:sldIdLst>
        </p14:section>
        <p14:section name="Novedades sistema" id="{CCEF7EF6-D09E-43CE-AE83-DB4C379D05A7}">
          <p14:sldIdLst>
            <p14:sldId id="828"/>
            <p14:sldId id="824"/>
            <p14:sldId id="825"/>
            <p14:sldId id="835"/>
            <p14:sldId id="826"/>
            <p14:sldId id="836"/>
            <p14:sldId id="827"/>
          </p14:sldIdLst>
        </p14:section>
        <p14:section name="Novedades desarrollo" id="{FEED6251-78B5-480B-B3C4-046D1CE765E3}">
          <p14:sldIdLst>
            <p14:sldId id="819"/>
            <p14:sldId id="820"/>
            <p14:sldId id="821"/>
            <p14:sldId id="822"/>
            <p14:sldId id="823"/>
            <p14:sldId id="840"/>
            <p14:sldId id="841"/>
            <p14:sldId id="829"/>
            <p14:sldId id="830"/>
            <p14:sldId id="832"/>
            <p14:sldId id="837"/>
            <p14:sldId id="831"/>
          </p14:sldIdLst>
        </p14:section>
        <p14:section name="Final" id="{D87BA7B9-2FD3-4AC9-8F65-14E21DA8628C}">
          <p14:sldIdLst>
            <p14:sldId id="805"/>
            <p14:sldId id="804"/>
          </p14:sldIdLst>
        </p14:section>
      </p14:sectionLst>
    </p:ex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65708" autoAdjust="0"/>
  </p:normalViewPr>
  <p:slideViewPr>
    <p:cSldViewPr snapToGrid="0">
      <p:cViewPr varScale="1">
        <p:scale>
          <a:sx n="101" d="100"/>
          <a:sy n="101" d="100"/>
        </p:scale>
        <p:origin x="1584" y="96"/>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outlineViewPr>
    <p:cViewPr>
      <p:scale>
        <a:sx n="33" d="100"/>
        <a:sy n="33" d="100"/>
      </p:scale>
      <p:origin x="0" y="-8682"/>
    </p:cViewPr>
  </p:outlin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5/4/2014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5/4/2014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14</a:t>
            </a:fld>
            <a:endParaRPr lang="en-US"/>
          </a:p>
        </p:txBody>
      </p:sp>
    </p:spTree>
    <p:extLst>
      <p:ext uri="{BB962C8B-B14F-4D97-AF65-F5344CB8AC3E}">
        <p14:creationId xmlns:p14="http://schemas.microsoft.com/office/powerpoint/2010/main" val="27957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7563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16</a:t>
            </a:fld>
            <a:endParaRPr lang="en-US"/>
          </a:p>
        </p:txBody>
      </p:sp>
    </p:spTree>
    <p:extLst>
      <p:ext uri="{BB962C8B-B14F-4D97-AF65-F5344CB8AC3E}">
        <p14:creationId xmlns:p14="http://schemas.microsoft.com/office/powerpoint/2010/main" val="2549792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19536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3411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32187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48264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22</a:t>
            </a:fld>
            <a:endParaRPr lang="en-US"/>
          </a:p>
        </p:txBody>
      </p:sp>
    </p:spTree>
    <p:extLst>
      <p:ext uri="{BB962C8B-B14F-4D97-AF65-F5344CB8AC3E}">
        <p14:creationId xmlns:p14="http://schemas.microsoft.com/office/powerpoint/2010/main" val="467408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23</a:t>
            </a:fld>
            <a:endParaRPr lang="en-US"/>
          </a:p>
        </p:txBody>
      </p:sp>
    </p:spTree>
    <p:extLst>
      <p:ext uri="{BB962C8B-B14F-4D97-AF65-F5344CB8AC3E}">
        <p14:creationId xmlns:p14="http://schemas.microsoft.com/office/powerpoint/2010/main" val="468695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24</a:t>
            </a:fld>
            <a:endParaRPr lang="en-US"/>
          </a:p>
        </p:txBody>
      </p:sp>
    </p:spTree>
    <p:extLst>
      <p:ext uri="{BB962C8B-B14F-4D97-AF65-F5344CB8AC3E}">
        <p14:creationId xmlns:p14="http://schemas.microsoft.com/office/powerpoint/2010/main" val="2930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now run through the most important new feature areas for developers in Windows Phone 8.1</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2468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36855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8656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28</a:t>
            </a:fld>
            <a:endParaRPr lang="en-US"/>
          </a:p>
        </p:txBody>
      </p:sp>
    </p:spTree>
    <p:extLst>
      <p:ext uri="{BB962C8B-B14F-4D97-AF65-F5344CB8AC3E}">
        <p14:creationId xmlns:p14="http://schemas.microsoft.com/office/powerpoint/2010/main" val="1173479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22412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8261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5973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a:t>
            </a:r>
            <a:r>
              <a:rPr lang="en-GB" baseline="0" dirty="0" smtClean="0"/>
              <a:t>://dev.windows.com </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5635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7725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403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1661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2547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5/4/2014</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5/4/2014</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5/4/2014</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5/4/2014</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5/4/2014</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5/4/2014</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5/4/2014</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5/4/2014</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5/4/2014</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5/4/2014</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5/4/2014</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5/4/2014</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5/4/2014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5/4/2014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5/4/2014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5/4/2014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5/4/2014</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5/4/2014</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5/4/2014</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5/4/2014</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5/4/2014</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5/4/2014</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5/4/2014</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5/4/2014</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5/4/2014</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5/4/2014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5/4/2014</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5/4/2014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5/4/2014</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5/4/2014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9742248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5/4/2014</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5/4/2014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5/4/2014</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xmlns:p14="http://schemas.microsoft.com/office/powerpoint/2010/main">
    <mc:Choice Requires="p14">
      <p:transition spd="slow" p14:dur="1500" advClick="0">
        <p14:ferris dir="r"/>
      </p:transition>
    </mc:Choice>
    <mc:Fallback xmlns="">
      <p:transition spd="slow" advClick="0">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23027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5/4/2014</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1"/>
            <a:ext cx="1020102" cy="345369"/>
          </a:xfrm>
          <a:prstGeom prst="rect">
            <a:avLst/>
          </a:prstGeom>
        </p:spPr>
      </p:pic>
    </p:spTree>
    <p:extLst>
      <p:ext uri="{BB962C8B-B14F-4D97-AF65-F5344CB8AC3E}">
        <p14:creationId xmlns:p14="http://schemas.microsoft.com/office/powerpoint/2010/main" val="39634838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5/4/2014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188459105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1"/>
            <a:ext cx="1020102" cy="345369"/>
          </a:xfrm>
          <a:prstGeom prst="rect">
            <a:avLst/>
          </a:prstGeom>
        </p:spPr>
      </p:pic>
      <p:sp>
        <p:nvSpPr>
          <p:cNvPr id="2" name="Title 1"/>
          <p:cNvSpPr>
            <a:spLocks noGrp="1"/>
          </p:cNvSpPr>
          <p:nvPr>
            <p:ph type="title" hasCustomPrompt="1"/>
          </p:nvPr>
        </p:nvSpPr>
        <p:spPr>
          <a:xfrm>
            <a:off x="201929" y="1563129"/>
            <a:ext cx="8740142" cy="123027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3">
                    <a:lumMod val="40000"/>
                    <a:lumOff val="60000"/>
                  </a:schemeClr>
                </a:solidFill>
              </a:defRPr>
            </a:lvl1pPr>
          </a:lstStyle>
          <a:p>
            <a:fld id="{E85A8A23-2AF9-4D72-A10E-D84E113245BD}" type="datetime1">
              <a:rPr lang="en-US" smtClean="0"/>
              <a:pPr/>
              <a:t>5/4/2014</a:t>
            </a:fld>
            <a:endParaRPr lang="en-US"/>
          </a:p>
        </p:txBody>
      </p:sp>
      <p:sp>
        <p:nvSpPr>
          <p:cNvPr id="4" name="Footer Placeholder 3"/>
          <p:cNvSpPr>
            <a:spLocks noGrp="1"/>
          </p:cNvSpPr>
          <p:nvPr>
            <p:ph type="ftr" sz="quarter" idx="11"/>
          </p:nvPr>
        </p:nvSpPr>
        <p:spPr/>
        <p:txBody>
          <a:bodyPr/>
          <a:lstStyle>
            <a:lvl1pPr>
              <a:defRPr>
                <a:solidFill>
                  <a:schemeClr val="accent3">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3">
                    <a:lumMod val="40000"/>
                    <a:lumOff val="60000"/>
                  </a:schemeClr>
                </a:solidFill>
              </a:defRPr>
            </a:lvl1pPr>
          </a:lstStyle>
          <a:p>
            <a:fld id="{2775DF8E-1151-4C45-8C93-3AB060627CA9}" type="slidenum">
              <a:rPr lang="en-US" smtClean="0"/>
              <a:pPr/>
              <a:t>‹Nº›</a:t>
            </a:fld>
            <a:endParaRPr lang="en-US"/>
          </a:p>
        </p:txBody>
      </p:sp>
    </p:spTree>
    <p:extLst>
      <p:ext uri="{BB962C8B-B14F-4D97-AF65-F5344CB8AC3E}">
        <p14:creationId xmlns:p14="http://schemas.microsoft.com/office/powerpoint/2010/main" val="88550329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5/4/2014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2608084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5/4/2014</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5/4/2014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127650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7"/>
            <a:ext cx="8229600" cy="302005"/>
          </a:xfrm>
        </p:spPr>
        <p:txBody>
          <a:bodyPr/>
          <a:lstStyle>
            <a:lvl1pPr marL="0" indent="0">
              <a:buNone/>
              <a:defRPr sz="1200">
                <a:solidFill>
                  <a:schemeClr val="tx1"/>
                </a:solidFill>
              </a:defRPr>
            </a:lvl1pPr>
            <a:lvl2pPr marL="174609" indent="0">
              <a:buNone/>
              <a:defRPr sz="1200">
                <a:solidFill>
                  <a:schemeClr val="tx1"/>
                </a:solidFill>
              </a:defRPr>
            </a:lvl2pPr>
            <a:lvl3pPr marL="342870" indent="0">
              <a:buNone/>
              <a:defRPr sz="1200">
                <a:solidFill>
                  <a:schemeClr val="tx1"/>
                </a:solidFill>
              </a:defRPr>
            </a:lvl3pPr>
            <a:lvl4pPr marL="517478" indent="0">
              <a:buNone/>
              <a:defRPr sz="1200">
                <a:solidFill>
                  <a:schemeClr val="tx1"/>
                </a:solidFill>
              </a:defRPr>
            </a:lvl4pPr>
            <a:lvl5pPr marL="685738"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solidFill>
                  <a:srgbClr val="979796">
                    <a:lumMod val="40000"/>
                    <a:lumOff val="60000"/>
                  </a:srgbClr>
                </a:solidFill>
              </a:rPr>
              <a:pPr/>
              <a:t>5/4/2014</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457200" y="401956"/>
            <a:ext cx="8229600" cy="387799"/>
          </a:xfrm>
        </p:spPr>
        <p:txBody>
          <a:bodyPr/>
          <a:lstStyle/>
          <a:p>
            <a:r>
              <a:rPr lang="en-US" dirty="0" smtClean="0"/>
              <a:t>Click to edit title</a:t>
            </a:r>
            <a:endParaRPr lang="en-US" dirty="0"/>
          </a:p>
        </p:txBody>
      </p:sp>
    </p:spTree>
    <p:extLst>
      <p:ext uri="{BB962C8B-B14F-4D97-AF65-F5344CB8AC3E}">
        <p14:creationId xmlns:p14="http://schemas.microsoft.com/office/powerpoint/2010/main" val="2603728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21998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21998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5/4/2014</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‹Nº›</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63351886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DB2B500F-D182-45FE-9614-9C63CFD5D7C7}" type="datetime1">
              <a:rPr lang="en-US" smtClean="0"/>
              <a:t>5/4/2014</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‹Nº›</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2"/>
            <a:ext cx="1020102" cy="345368"/>
          </a:xfrm>
          <a:prstGeom prst="rect">
            <a:avLst/>
          </a:prstGeom>
        </p:spPr>
      </p:pic>
    </p:spTree>
    <p:extLst>
      <p:ext uri="{BB962C8B-B14F-4D97-AF65-F5344CB8AC3E}">
        <p14:creationId xmlns:p14="http://schemas.microsoft.com/office/powerpoint/2010/main" val="259533591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230273"/>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5/4/2014</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‹Nº›</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298" y="4686251"/>
            <a:ext cx="1020102" cy="345369"/>
          </a:xfrm>
          <a:prstGeom prst="rect">
            <a:avLst/>
          </a:prstGeom>
        </p:spPr>
      </p:pic>
    </p:spTree>
    <p:extLst>
      <p:ext uri="{BB962C8B-B14F-4D97-AF65-F5344CB8AC3E}">
        <p14:creationId xmlns:p14="http://schemas.microsoft.com/office/powerpoint/2010/main" val="6019756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0" y="889767"/>
            <a:ext cx="7394337" cy="1040093"/>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5038683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5/4/2014</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image" Target="../media/image1.png"/><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21" Type="http://schemas.openxmlformats.org/officeDocument/2006/relationships/image" Target="../media/image11.png"/><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theme" Target="../theme/theme2.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5/4/2014</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pic>
        <p:nvPicPr>
          <p:cNvPr id="7" name="Picture 6"/>
          <p:cNvPicPr>
            <a:picLocks noChangeAspect="1"/>
          </p:cNvPicPr>
          <p:nvPr userDrawn="1"/>
        </p:nvPicPr>
        <p:blipFill>
          <a:blip r:embed="rId87">
            <a:extLst>
              <a:ext uri="{28A0092B-C50C-407E-A947-70E740481C1C}">
                <a14:useLocalDpi xmlns:a14="http://schemas.microsoft.com/office/drawing/2010/main" val="0"/>
              </a:ext>
            </a:extLst>
          </a:blip>
          <a:stretch>
            <a:fillRect/>
          </a:stretch>
        </p:blipFill>
        <p:spPr>
          <a:xfrm>
            <a:off x="7717535" y="4707617"/>
            <a:ext cx="1035729" cy="244876"/>
          </a:xfrm>
          <a:prstGeom prst="rect">
            <a:avLst/>
          </a:prstGeom>
        </p:spPr>
      </p:pic>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5" r:id="rId41"/>
    <p:sldLayoutId id="2147484468" r:id="rId42"/>
    <p:sldLayoutId id="2147484469" r:id="rId43"/>
    <p:sldLayoutId id="2147484471" r:id="rId44"/>
    <p:sldLayoutId id="2147484473" r:id="rId45"/>
    <p:sldLayoutId id="2147484474" r:id="rId46"/>
    <p:sldLayoutId id="2147484475" r:id="rId47"/>
    <p:sldLayoutId id="2147484478" r:id="rId48"/>
    <p:sldLayoutId id="2147484479" r:id="rId49"/>
    <p:sldLayoutId id="2147484480" r:id="rId50"/>
    <p:sldLayoutId id="2147484481" r:id="rId51"/>
    <p:sldLayoutId id="2147484482" r:id="rId52"/>
    <p:sldLayoutId id="2147484483" r:id="rId53"/>
    <p:sldLayoutId id="2147484487" r:id="rId54"/>
    <p:sldLayoutId id="2147484488" r:id="rId55"/>
    <p:sldLayoutId id="2147484490" r:id="rId56"/>
    <p:sldLayoutId id="2147484491" r:id="rId57"/>
    <p:sldLayoutId id="2147484493" r:id="rId58"/>
    <p:sldLayoutId id="2147484494" r:id="rId59"/>
    <p:sldLayoutId id="2147484495" r:id="rId60"/>
    <p:sldLayoutId id="2147484496" r:id="rId61"/>
    <p:sldLayoutId id="2147484497" r:id="rId62"/>
    <p:sldLayoutId id="2147484498" r:id="rId63"/>
    <p:sldLayoutId id="2147484500" r:id="rId64"/>
    <p:sldLayoutId id="2147484501" r:id="rId65"/>
    <p:sldLayoutId id="2147484502" r:id="rId66"/>
    <p:sldLayoutId id="2147484505" r:id="rId67"/>
    <p:sldLayoutId id="2147484506" r:id="rId68"/>
    <p:sldLayoutId id="2147484509" r:id="rId69"/>
    <p:sldLayoutId id="2147484518" r:id="rId70"/>
    <p:sldLayoutId id="2147484524" r:id="rId71"/>
    <p:sldLayoutId id="2147484525" r:id="rId72"/>
    <p:sldLayoutId id="2147484526" r:id="rId73"/>
    <p:sldLayoutId id="2147484549" r:id="rId74"/>
    <p:sldLayoutId id="2147484550" r:id="rId75"/>
    <p:sldLayoutId id="2147484551" r:id="rId76"/>
    <p:sldLayoutId id="2147484552" r:id="rId77"/>
    <p:sldLayoutId id="2147484553" r:id="rId78"/>
    <p:sldLayoutId id="2147484554" r:id="rId79"/>
    <p:sldLayoutId id="2147484555" r:id="rId80"/>
    <p:sldLayoutId id="2147484556" r:id="rId81"/>
    <p:sldLayoutId id="2147484557" r:id="rId82"/>
    <p:sldLayoutId id="2147484558" r:id="rId83"/>
    <p:sldLayoutId id="2147484559" r:id="rId84"/>
    <p:sldLayoutId id="2147484560" r:id="rId8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74.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8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File:Unity_3D_logo.png" TargetMode="External"/><Relationship Id="rId2" Type="http://schemas.openxmlformats.org/officeDocument/2006/relationships/notesSlide" Target="../notesSlides/notesSlide17.xml"/><Relationship Id="rId1" Type="http://schemas.openxmlformats.org/officeDocument/2006/relationships/slideLayout" Target="../slideLayouts/slideLayout4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7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hyperlink" Target="http://dev.windowsphone.com/" TargetMode="External"/><Relationship Id="rId2" Type="http://schemas.openxmlformats.org/officeDocument/2006/relationships/notesSlide" Target="../notesSlides/notesSlide3.xml"/><Relationship Id="rId1" Type="http://schemas.openxmlformats.org/officeDocument/2006/relationships/slideLayout" Target="../slideLayouts/slideLayout77.xml"/><Relationship Id="rId4" Type="http://schemas.openxmlformats.org/officeDocument/2006/relationships/hyperlink" Target="http://appstudio.windowsphon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hyperlink" Target="http://dev.windows.com/" TargetMode="External"/><Relationship Id="rId2" Type="http://schemas.openxmlformats.org/officeDocument/2006/relationships/notesSlide" Target="../notesSlides/notesSlide6.xml"/><Relationship Id="rId1" Type="http://schemas.openxmlformats.org/officeDocument/2006/relationships/slideLayout" Target="../slideLayouts/slideLayout77.xml"/><Relationship Id="rId4" Type="http://schemas.openxmlformats.org/officeDocument/2006/relationships/hyperlink" Target="http://dev.windowsphon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1292662"/>
          </a:xfrm>
        </p:spPr>
        <p:txBody>
          <a:bodyPr/>
          <a:lstStyle/>
          <a:p>
            <a:pPr algn="ctr"/>
            <a:r>
              <a:rPr lang="en-US" sz="4000" dirty="0" smtClean="0">
                <a:latin typeface="Segoe WP SemiLight"/>
                <a:cs typeface="Segoe WP SemiLight"/>
              </a:rPr>
              <a:t>Windows Phone 8.1</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371" y="-3174"/>
            <a:ext cx="7765691" cy="5146674"/>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580112" y="4227934"/>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67544" y="1361299"/>
            <a:ext cx="3631841" cy="246221"/>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Introducción</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las</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novedades</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975952"/>
            <a:ext cx="1024641" cy="1024641"/>
          </a:xfrm>
          <a:prstGeom prst="rect">
            <a:avLst/>
          </a:prstGeom>
        </p:spPr>
      </p:pic>
      <p:sp>
        <p:nvSpPr>
          <p:cNvPr id="8" name="Title 53"/>
          <p:cNvSpPr txBox="1">
            <a:spLocks/>
          </p:cNvSpPr>
          <p:nvPr/>
        </p:nvSpPr>
        <p:spPr>
          <a:xfrm>
            <a:off x="467544" y="4183399"/>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Alejandro Campos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AlejaCma</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Josué Yeray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JosueYeray</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59" y="295905"/>
            <a:ext cx="7641650" cy="596216"/>
          </a:xfrm>
        </p:spPr>
        <p:txBody>
          <a:bodyPr/>
          <a:lstStyle/>
          <a:p>
            <a:r>
              <a:rPr lang="en-GB" sz="3235" dirty="0" err="1" smtClean="0">
                <a:latin typeface="+mn-lt"/>
              </a:rPr>
              <a:t>Obteniendo</a:t>
            </a:r>
            <a:r>
              <a:rPr lang="en-GB" sz="3235" dirty="0" smtClean="0">
                <a:latin typeface="+mn-lt"/>
              </a:rPr>
              <a:t> </a:t>
            </a:r>
            <a:r>
              <a:rPr lang="en-GB" sz="3235" dirty="0" err="1" smtClean="0">
                <a:latin typeface="+mn-lt"/>
              </a:rPr>
              <a:t>una</a:t>
            </a:r>
            <a:r>
              <a:rPr lang="en-GB" sz="3235" dirty="0" smtClean="0">
                <a:latin typeface="+mn-lt"/>
              </a:rPr>
              <a:t> </a:t>
            </a:r>
            <a:r>
              <a:rPr lang="en-GB" sz="3235" dirty="0" err="1" smtClean="0">
                <a:latin typeface="+mn-lt"/>
              </a:rPr>
              <a:t>cuenta</a:t>
            </a:r>
            <a:r>
              <a:rPr lang="en-GB" sz="3235" dirty="0" smtClean="0">
                <a:latin typeface="+mn-lt"/>
              </a:rPr>
              <a:t> de </a:t>
            </a:r>
            <a:r>
              <a:rPr lang="en-GB" sz="3235" dirty="0" err="1" smtClean="0">
                <a:latin typeface="+mn-lt"/>
              </a:rPr>
              <a:t>desarrollador</a:t>
            </a:r>
            <a:endParaRPr lang="en-GB" sz="3235" dirty="0">
              <a:latin typeface="+mn-lt"/>
            </a:endParaRPr>
          </a:p>
        </p:txBody>
      </p:sp>
      <p:sp>
        <p:nvSpPr>
          <p:cNvPr id="3" name="Text Placeholder 2"/>
          <p:cNvSpPr>
            <a:spLocks noGrp="1"/>
          </p:cNvSpPr>
          <p:nvPr>
            <p:ph type="body" sz="quarter" idx="10"/>
          </p:nvPr>
        </p:nvSpPr>
        <p:spPr>
          <a:xfrm>
            <a:off x="201930" y="892121"/>
            <a:ext cx="5239557" cy="3991840"/>
          </a:xfrm>
        </p:spPr>
        <p:txBody>
          <a:bodyPr/>
          <a:lstStyle/>
          <a:p>
            <a:r>
              <a:rPr lang="en-GB" dirty="0" smtClean="0"/>
              <a:t>De entrada, </a:t>
            </a:r>
            <a:r>
              <a:rPr lang="en-GB" dirty="0" err="1" smtClean="0"/>
              <a:t>remarcar</a:t>
            </a:r>
            <a:r>
              <a:rPr lang="en-GB" dirty="0" smtClean="0"/>
              <a:t> </a:t>
            </a:r>
            <a:r>
              <a:rPr lang="en-GB" dirty="0" err="1" smtClean="0"/>
              <a:t>que</a:t>
            </a:r>
            <a:r>
              <a:rPr lang="en-GB" dirty="0" smtClean="0"/>
              <a:t>, no </a:t>
            </a:r>
            <a:r>
              <a:rPr lang="en-GB" dirty="0" err="1" smtClean="0"/>
              <a:t>necesitas</a:t>
            </a:r>
            <a:r>
              <a:rPr lang="en-GB" dirty="0" smtClean="0"/>
              <a:t> </a:t>
            </a:r>
            <a:r>
              <a:rPr lang="en-GB" dirty="0" err="1" smtClean="0"/>
              <a:t>una</a:t>
            </a:r>
            <a:r>
              <a:rPr lang="en-GB" dirty="0" smtClean="0"/>
              <a:t> </a:t>
            </a:r>
            <a:r>
              <a:rPr lang="en-GB" dirty="0" err="1" smtClean="0"/>
              <a:t>cuenta</a:t>
            </a:r>
            <a:r>
              <a:rPr lang="en-GB" dirty="0" smtClean="0"/>
              <a:t> de </a:t>
            </a:r>
            <a:r>
              <a:rPr lang="en-GB" dirty="0" err="1" smtClean="0"/>
              <a:t>desarrollador</a:t>
            </a:r>
            <a:r>
              <a:rPr lang="en-GB" dirty="0" smtClean="0"/>
              <a:t> para accede a la </a:t>
            </a:r>
            <a:r>
              <a:rPr lang="en-GB" dirty="0" err="1" smtClean="0"/>
              <a:t>descarga</a:t>
            </a:r>
            <a:r>
              <a:rPr lang="en-GB" dirty="0" smtClean="0"/>
              <a:t> del SDK y </a:t>
            </a:r>
            <a:r>
              <a:rPr lang="en-GB" dirty="0" err="1" smtClean="0"/>
              <a:t>comenzar</a:t>
            </a:r>
            <a:r>
              <a:rPr lang="en-GB" dirty="0" smtClean="0"/>
              <a:t> a </a:t>
            </a:r>
            <a:r>
              <a:rPr lang="en-GB" dirty="0" err="1" smtClean="0"/>
              <a:t>desarrollar</a:t>
            </a:r>
            <a:r>
              <a:rPr lang="en-GB" dirty="0" smtClean="0"/>
              <a:t>.</a:t>
            </a:r>
            <a:endParaRPr lang="en-GB" dirty="0"/>
          </a:p>
          <a:p>
            <a:r>
              <a:rPr lang="en-GB" dirty="0" err="1" smtClean="0"/>
              <a:t>Necesitas</a:t>
            </a:r>
            <a:r>
              <a:rPr lang="en-GB" dirty="0" smtClean="0"/>
              <a:t> </a:t>
            </a:r>
            <a:r>
              <a:rPr lang="en-GB" dirty="0" err="1" smtClean="0"/>
              <a:t>una</a:t>
            </a:r>
            <a:r>
              <a:rPr lang="en-GB" dirty="0" smtClean="0"/>
              <a:t> </a:t>
            </a:r>
            <a:r>
              <a:rPr lang="en-GB" dirty="0" err="1" smtClean="0"/>
              <a:t>cuenta</a:t>
            </a:r>
            <a:r>
              <a:rPr lang="en-GB" dirty="0" smtClean="0"/>
              <a:t> de </a:t>
            </a:r>
            <a:r>
              <a:rPr lang="en-GB" dirty="0" err="1" smtClean="0"/>
              <a:t>desarrollador</a:t>
            </a:r>
            <a:r>
              <a:rPr lang="en-GB" dirty="0" smtClean="0"/>
              <a:t> para </a:t>
            </a:r>
            <a:r>
              <a:rPr lang="en-GB" dirty="0" err="1" smtClean="0"/>
              <a:t>publicar</a:t>
            </a:r>
            <a:r>
              <a:rPr lang="en-GB" dirty="0" smtClean="0"/>
              <a:t> apps en </a:t>
            </a:r>
            <a:r>
              <a:rPr lang="en-GB" dirty="0" err="1" smtClean="0"/>
              <a:t>las</a:t>
            </a:r>
            <a:r>
              <a:rPr lang="en-GB" dirty="0" smtClean="0"/>
              <a:t> Store de </a:t>
            </a:r>
            <a:r>
              <a:rPr lang="en-GB" dirty="0"/>
              <a:t>Windows Phone </a:t>
            </a:r>
            <a:r>
              <a:rPr lang="en-GB" dirty="0" smtClean="0"/>
              <a:t>y/o Windows</a:t>
            </a:r>
            <a:r>
              <a:rPr lang="en-GB" dirty="0"/>
              <a:t>, </a:t>
            </a:r>
            <a:r>
              <a:rPr lang="en-GB" dirty="0" smtClean="0"/>
              <a:t>para </a:t>
            </a:r>
            <a:r>
              <a:rPr lang="en-GB" dirty="0" err="1" smtClean="0"/>
              <a:t>usar</a:t>
            </a:r>
            <a:r>
              <a:rPr lang="en-GB" dirty="0" smtClean="0"/>
              <a:t> </a:t>
            </a:r>
            <a:r>
              <a:rPr lang="en-GB" dirty="0" err="1" smtClean="0"/>
              <a:t>notificaciones</a:t>
            </a:r>
            <a:r>
              <a:rPr lang="en-GB" dirty="0" smtClean="0"/>
              <a:t> Push o para </a:t>
            </a:r>
            <a:r>
              <a:rPr lang="en-GB" dirty="0" err="1" smtClean="0"/>
              <a:t>desbloquear</a:t>
            </a:r>
            <a:r>
              <a:rPr lang="en-GB" dirty="0" smtClean="0"/>
              <a:t> </a:t>
            </a:r>
            <a:r>
              <a:rPr lang="en-GB" dirty="0" err="1" smtClean="0"/>
              <a:t>dispositivos</a:t>
            </a:r>
            <a:r>
              <a:rPr lang="en-GB" dirty="0" smtClean="0"/>
              <a:t> para </a:t>
            </a:r>
            <a:r>
              <a:rPr lang="en-GB" dirty="0" err="1" smtClean="0"/>
              <a:t>desarrollo</a:t>
            </a:r>
            <a:endParaRPr lang="en-GB" sz="1400" dirty="0">
              <a:gradFill>
                <a:gsLst>
                  <a:gs pos="1250">
                    <a:schemeClr val="tx1"/>
                  </a:gs>
                  <a:gs pos="100000">
                    <a:schemeClr val="tx1"/>
                  </a:gs>
                </a:gsLst>
                <a:lin ang="5400000" scaled="0"/>
              </a:gradFill>
            </a:endParaRPr>
          </a:p>
          <a:p>
            <a:r>
              <a:rPr lang="en-GB" dirty="0" smtClean="0"/>
              <a:t>Para </a:t>
            </a:r>
            <a:r>
              <a:rPr lang="en-GB" dirty="0" err="1" smtClean="0"/>
              <a:t>obtener</a:t>
            </a:r>
            <a:r>
              <a:rPr lang="en-GB" dirty="0" smtClean="0"/>
              <a:t> </a:t>
            </a:r>
            <a:r>
              <a:rPr lang="en-GB" dirty="0" err="1" smtClean="0"/>
              <a:t>una</a:t>
            </a:r>
            <a:r>
              <a:rPr lang="en-GB" dirty="0" smtClean="0"/>
              <a:t> </a:t>
            </a:r>
            <a:r>
              <a:rPr lang="en-GB" dirty="0" err="1" smtClean="0"/>
              <a:t>cuenta</a:t>
            </a:r>
            <a:r>
              <a:rPr lang="en-GB" dirty="0" smtClean="0"/>
              <a:t> de Desarrollo:</a:t>
            </a:r>
            <a:endParaRPr lang="en-GB" dirty="0"/>
          </a:p>
          <a:p>
            <a:pPr marL="285750" lvl="1" indent="-285750">
              <a:buFont typeface="Arial" panose="020B0604020202020204" pitchFamily="34" charset="0"/>
              <a:buChar char="•"/>
            </a:pPr>
            <a:r>
              <a:rPr lang="en-GB" sz="1200" dirty="0" err="1" smtClean="0"/>
              <a:t>Ya</a:t>
            </a:r>
            <a:r>
              <a:rPr lang="en-GB" sz="1200" dirty="0" smtClean="0"/>
              <a:t> </a:t>
            </a:r>
            <a:r>
              <a:rPr lang="en-GB" sz="1200" dirty="0" err="1" smtClean="0"/>
              <a:t>tienes</a:t>
            </a:r>
            <a:r>
              <a:rPr lang="en-GB" sz="1200" dirty="0" smtClean="0"/>
              <a:t> </a:t>
            </a:r>
            <a:r>
              <a:rPr lang="en-GB" sz="1200" dirty="0" err="1" smtClean="0"/>
              <a:t>una</a:t>
            </a:r>
            <a:r>
              <a:rPr lang="en-GB" sz="1200" dirty="0" smtClean="0"/>
              <a:t> </a:t>
            </a:r>
            <a:r>
              <a:rPr lang="en-GB" sz="1200" dirty="0" err="1" smtClean="0"/>
              <a:t>suscripción</a:t>
            </a:r>
            <a:r>
              <a:rPr lang="en-GB" sz="1200" dirty="0" smtClean="0"/>
              <a:t> MSDN, </a:t>
            </a:r>
            <a:r>
              <a:rPr lang="en-GB" sz="1200" dirty="0" err="1" smtClean="0"/>
              <a:t>ya</a:t>
            </a:r>
            <a:r>
              <a:rPr lang="en-GB" sz="1200" dirty="0" smtClean="0"/>
              <a:t> </a:t>
            </a:r>
            <a:r>
              <a:rPr lang="en-GB" sz="1200" dirty="0" err="1" smtClean="0"/>
              <a:t>tienes</a:t>
            </a:r>
            <a:r>
              <a:rPr lang="en-GB" sz="1200" dirty="0" smtClean="0"/>
              <a:t>.</a:t>
            </a:r>
            <a:endParaRPr lang="en-GB" sz="1200" dirty="0"/>
          </a:p>
          <a:p>
            <a:pPr marL="285750" lvl="1" indent="-285750">
              <a:buFont typeface="Arial" panose="020B0604020202020204" pitchFamily="34" charset="0"/>
              <a:buChar char="•"/>
            </a:pPr>
            <a:r>
              <a:rPr lang="en-GB" sz="1200" dirty="0" smtClean="0"/>
              <a:t>GRATIS para </a:t>
            </a:r>
            <a:r>
              <a:rPr lang="en-GB" sz="1200" dirty="0" err="1" smtClean="0"/>
              <a:t>estudiantes</a:t>
            </a:r>
            <a:r>
              <a:rPr lang="en-GB" sz="1200" dirty="0" smtClean="0"/>
              <a:t> </a:t>
            </a:r>
            <a:r>
              <a:rPr lang="en-GB" sz="1200" dirty="0" err="1" smtClean="0"/>
              <a:t>que</a:t>
            </a:r>
            <a:r>
              <a:rPr lang="en-GB" sz="1200" dirty="0" smtClean="0"/>
              <a:t> </a:t>
            </a:r>
            <a:r>
              <a:rPr lang="en-GB" sz="1200" dirty="0" err="1" smtClean="0"/>
              <a:t>cuentan</a:t>
            </a:r>
            <a:r>
              <a:rPr lang="en-GB" sz="1200" dirty="0" smtClean="0"/>
              <a:t> con </a:t>
            </a:r>
            <a:r>
              <a:rPr lang="en-GB" sz="1200" dirty="0" err="1" smtClean="0"/>
              <a:t>suscripción</a:t>
            </a:r>
            <a:r>
              <a:rPr lang="en-GB" sz="1200" dirty="0" smtClean="0"/>
              <a:t> </a:t>
            </a:r>
            <a:r>
              <a:rPr lang="en-GB" sz="1200" dirty="0" err="1" smtClean="0"/>
              <a:t>Dreamspark</a:t>
            </a:r>
            <a:endParaRPr lang="en-GB" sz="1200" dirty="0"/>
          </a:p>
          <a:p>
            <a:pPr marL="285750" lvl="1" indent="-285750">
              <a:buFont typeface="Arial" panose="020B0604020202020204" pitchFamily="34" charset="0"/>
              <a:buChar char="•"/>
            </a:pPr>
            <a:r>
              <a:rPr lang="en-GB" sz="1200" dirty="0" smtClean="0"/>
              <a:t>$19 </a:t>
            </a:r>
            <a:r>
              <a:rPr lang="en-GB" sz="1200" dirty="0" err="1" smtClean="0"/>
              <a:t>por</a:t>
            </a:r>
            <a:r>
              <a:rPr lang="en-GB" sz="1200" dirty="0" smtClean="0"/>
              <a:t> </a:t>
            </a:r>
            <a:r>
              <a:rPr lang="en-GB" sz="1200" dirty="0" err="1" smtClean="0"/>
              <a:t>año</a:t>
            </a:r>
            <a:r>
              <a:rPr lang="en-GB" sz="1200" dirty="0" smtClean="0"/>
              <a:t> </a:t>
            </a:r>
            <a:r>
              <a:rPr lang="en-GB" sz="1200" dirty="0" smtClean="0"/>
              <a:t>para </a:t>
            </a:r>
            <a:r>
              <a:rPr lang="en-GB" sz="1200" dirty="0" err="1" smtClean="0"/>
              <a:t>desarrolladores</a:t>
            </a:r>
            <a:r>
              <a:rPr lang="en-GB" sz="1200" dirty="0" smtClean="0"/>
              <a:t> </a:t>
            </a:r>
            <a:r>
              <a:rPr lang="en-GB" sz="1200" dirty="0" err="1" smtClean="0"/>
              <a:t>individuales</a:t>
            </a:r>
            <a:r>
              <a:rPr lang="en-GB" sz="1200" dirty="0" smtClean="0"/>
              <a:t>, </a:t>
            </a:r>
            <a:r>
              <a:rPr lang="en-GB" sz="1200" dirty="0" smtClean="0"/>
              <a:t>$99 </a:t>
            </a:r>
            <a:r>
              <a:rPr lang="en-GB" sz="1200" dirty="0" smtClean="0"/>
              <a:t>para </a:t>
            </a:r>
            <a:r>
              <a:rPr lang="en-GB" sz="1200" dirty="0" err="1" smtClean="0"/>
              <a:t>cuentas</a:t>
            </a:r>
            <a:r>
              <a:rPr lang="en-GB" sz="1200" dirty="0" smtClean="0"/>
              <a:t> </a:t>
            </a:r>
            <a:r>
              <a:rPr lang="en-GB" sz="1200" dirty="0" err="1" smtClean="0"/>
              <a:t>empresariales</a:t>
            </a:r>
            <a:endParaRPr lang="en-GB" sz="1200" dirty="0"/>
          </a:p>
        </p:txBody>
      </p:sp>
      <p:sp>
        <p:nvSpPr>
          <p:cNvPr id="6" name="Slide Number Placeholder 5"/>
          <p:cNvSpPr>
            <a:spLocks noGrp="1"/>
          </p:cNvSpPr>
          <p:nvPr>
            <p:ph type="sldNum" sz="quarter" idx="13"/>
          </p:nvPr>
        </p:nvSpPr>
        <p:spPr/>
        <p:txBody>
          <a:bodyPr/>
          <a:lstStyle/>
          <a:p>
            <a:fld id="{2775DF8E-1151-4C45-8C93-3AB060627CA9}" type="slidenum">
              <a:rPr lang="en-US" smtClean="0"/>
              <a:pPr/>
              <a:t>10</a:t>
            </a:fld>
            <a:endParaRPr lang="en-US"/>
          </a:p>
        </p:txBody>
      </p:sp>
      <p:pic>
        <p:nvPicPr>
          <p:cNvPr id="7" name="Picture 6"/>
          <p:cNvPicPr>
            <a:picLocks noChangeAspect="1"/>
          </p:cNvPicPr>
          <p:nvPr/>
        </p:nvPicPr>
        <p:blipFill>
          <a:blip r:embed="rId3"/>
          <a:stretch>
            <a:fillRect/>
          </a:stretch>
        </p:blipFill>
        <p:spPr>
          <a:xfrm>
            <a:off x="5441487" y="983420"/>
            <a:ext cx="3321999" cy="2647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651536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01929" y="754745"/>
            <a:ext cx="8740142" cy="2275879"/>
          </a:xfrm>
        </p:spPr>
        <p:txBody>
          <a:bodyPr/>
          <a:lstStyle/>
          <a:p>
            <a:r>
              <a:rPr lang="en-GB" dirty="0" err="1" smtClean="0"/>
              <a:t>Novedades</a:t>
            </a:r>
            <a:r>
              <a:rPr lang="en-GB" dirty="0" smtClean="0"/>
              <a:t> a </a:t>
            </a:r>
            <a:r>
              <a:rPr lang="en-GB" dirty="0" err="1" smtClean="0"/>
              <a:t>nivel</a:t>
            </a:r>
            <a:r>
              <a:rPr lang="en-GB" dirty="0" smtClean="0"/>
              <a:t> de </a:t>
            </a:r>
            <a:r>
              <a:rPr lang="en-GB" dirty="0" err="1" smtClean="0"/>
              <a:t>sistema</a:t>
            </a:r>
            <a:endParaRPr lang="en-GB" dirty="0"/>
          </a:p>
        </p:txBody>
      </p:sp>
    </p:spTree>
    <p:extLst>
      <p:ext uri="{BB962C8B-B14F-4D97-AF65-F5344CB8AC3E}">
        <p14:creationId xmlns:p14="http://schemas.microsoft.com/office/powerpoint/2010/main" val="401706851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err="1" smtClean="0"/>
              <a:t>Pantalla</a:t>
            </a:r>
            <a:r>
              <a:rPr lang="en-GB" dirty="0" smtClean="0"/>
              <a:t> de </a:t>
            </a:r>
            <a:r>
              <a:rPr lang="en-GB" dirty="0" err="1" smtClean="0"/>
              <a:t>inicio</a:t>
            </a:r>
            <a:endParaRPr lang="en-GB" dirty="0"/>
          </a:p>
        </p:txBody>
      </p:sp>
      <p:sp>
        <p:nvSpPr>
          <p:cNvPr id="3" name="Text Placeholder 2"/>
          <p:cNvSpPr>
            <a:spLocks noGrp="1"/>
          </p:cNvSpPr>
          <p:nvPr>
            <p:ph type="body" sz="quarter" idx="10"/>
          </p:nvPr>
        </p:nvSpPr>
        <p:spPr>
          <a:xfrm>
            <a:off x="201931" y="892121"/>
            <a:ext cx="4033911" cy="3795078"/>
          </a:xfrm>
        </p:spPr>
        <p:txBody>
          <a:bodyPr/>
          <a:lstStyle/>
          <a:p>
            <a:r>
              <a:rPr lang="en-GB" dirty="0" err="1" smtClean="0"/>
              <a:t>Ahora</a:t>
            </a:r>
            <a:r>
              <a:rPr lang="en-GB" dirty="0" smtClean="0"/>
              <a:t> en </a:t>
            </a:r>
            <a:r>
              <a:rPr lang="en-GB" dirty="0" err="1" smtClean="0"/>
              <a:t>todos</a:t>
            </a:r>
            <a:r>
              <a:rPr lang="en-GB" dirty="0" smtClean="0"/>
              <a:t> los </a:t>
            </a:r>
            <a:r>
              <a:rPr lang="en-GB" dirty="0" err="1" smtClean="0"/>
              <a:t>dispositivos</a:t>
            </a:r>
            <a:r>
              <a:rPr lang="en-GB" dirty="0" smtClean="0"/>
              <a:t> </a:t>
            </a:r>
            <a:r>
              <a:rPr lang="en-GB" dirty="0" err="1" smtClean="0"/>
              <a:t>podemos</a:t>
            </a:r>
            <a:r>
              <a:rPr lang="en-GB" dirty="0" smtClean="0"/>
              <a:t> </a:t>
            </a:r>
            <a:r>
              <a:rPr lang="en-GB" dirty="0" err="1" smtClean="0"/>
              <a:t>poner</a:t>
            </a:r>
            <a:r>
              <a:rPr lang="en-GB" dirty="0" smtClean="0"/>
              <a:t> 3 </a:t>
            </a:r>
            <a:r>
              <a:rPr lang="en-GB" dirty="0" err="1" smtClean="0"/>
              <a:t>columnas</a:t>
            </a:r>
            <a:r>
              <a:rPr lang="en-GB" dirty="0" smtClean="0"/>
              <a:t> de Tiles</a:t>
            </a:r>
            <a:endParaRPr lang="en-GB" dirty="0" smtClean="0"/>
          </a:p>
          <a:p>
            <a:endParaRPr lang="en-GB" dirty="0"/>
          </a:p>
          <a:p>
            <a:r>
              <a:rPr lang="en-GB" dirty="0" err="1" smtClean="0"/>
              <a:t>Podemos</a:t>
            </a:r>
            <a:r>
              <a:rPr lang="en-GB" dirty="0" smtClean="0"/>
              <a:t> </a:t>
            </a:r>
            <a:r>
              <a:rPr lang="en-GB" dirty="0" err="1" smtClean="0"/>
              <a:t>personalizar</a:t>
            </a:r>
            <a:r>
              <a:rPr lang="en-GB" dirty="0" smtClean="0"/>
              <a:t> el </a:t>
            </a:r>
            <a:r>
              <a:rPr lang="en-GB" dirty="0" err="1" smtClean="0"/>
              <a:t>fondo</a:t>
            </a:r>
            <a:r>
              <a:rPr lang="en-GB" dirty="0" smtClean="0"/>
              <a:t> con </a:t>
            </a:r>
            <a:r>
              <a:rPr lang="en-GB" dirty="0" err="1" smtClean="0"/>
              <a:t>una</a:t>
            </a:r>
            <a:r>
              <a:rPr lang="en-GB" dirty="0" smtClean="0"/>
              <a:t> </a:t>
            </a:r>
            <a:r>
              <a:rPr lang="en-GB" dirty="0" err="1" smtClean="0"/>
              <a:t>imagen</a:t>
            </a:r>
            <a:r>
              <a:rPr lang="en-GB" dirty="0" smtClean="0"/>
              <a:t> personal.</a:t>
            </a:r>
            <a:endParaRPr lang="en-GB" dirty="0"/>
          </a:p>
        </p:txBody>
      </p:sp>
      <p:sp>
        <p:nvSpPr>
          <p:cNvPr id="7" name="Slide Number Placeholder 6"/>
          <p:cNvSpPr>
            <a:spLocks noGrp="1"/>
          </p:cNvSpPr>
          <p:nvPr>
            <p:ph type="sldNum" sz="quarter" idx="14"/>
          </p:nvPr>
        </p:nvSpPr>
        <p:spPr/>
        <p:txBody>
          <a:bodyPr/>
          <a:lstStyle/>
          <a:p>
            <a:fld id="{2775DF8E-1151-4C45-8C93-3AB060627CA9}" type="slidenum">
              <a:rPr lang="en-US" smtClean="0"/>
              <a:pPr/>
              <a:t>12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689" y="892120"/>
            <a:ext cx="2045429" cy="3632681"/>
          </a:xfrm>
          <a:prstGeom prst="rect">
            <a:avLst/>
          </a:prstGeom>
        </p:spPr>
      </p:pic>
      <p:pic>
        <p:nvPicPr>
          <p:cNvPr id="9" name="Picture 8"/>
          <p:cNvPicPr>
            <a:picLocks noChangeAspect="1"/>
          </p:cNvPicPr>
          <p:nvPr/>
        </p:nvPicPr>
        <p:blipFill>
          <a:blip r:embed="rId4"/>
          <a:stretch>
            <a:fillRect/>
          </a:stretch>
        </p:blipFill>
        <p:spPr>
          <a:xfrm>
            <a:off x="4730833" y="901421"/>
            <a:ext cx="2040191" cy="3623380"/>
          </a:xfrm>
          <a:prstGeom prst="rect">
            <a:avLst/>
          </a:prstGeom>
        </p:spPr>
      </p:pic>
    </p:spTree>
    <p:extLst>
      <p:ext uri="{BB962C8B-B14F-4D97-AF65-F5344CB8AC3E}">
        <p14:creationId xmlns:p14="http://schemas.microsoft.com/office/powerpoint/2010/main" val="3709438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87798"/>
          </a:xfrm>
        </p:spPr>
        <p:txBody>
          <a:bodyPr/>
          <a:lstStyle/>
          <a:p>
            <a:r>
              <a:rPr lang="en-GB" dirty="0" err="1" smtClean="0"/>
              <a:t>Cortana</a:t>
            </a:r>
            <a:r>
              <a:rPr lang="en-GB" dirty="0" smtClean="0"/>
              <a:t>: </a:t>
            </a:r>
            <a:r>
              <a:rPr lang="en-GB" dirty="0" err="1" smtClean="0"/>
              <a:t>Tu</a:t>
            </a:r>
            <a:r>
              <a:rPr lang="en-GB" dirty="0" smtClean="0"/>
              <a:t> </a:t>
            </a:r>
            <a:r>
              <a:rPr lang="en-GB" dirty="0" err="1" smtClean="0"/>
              <a:t>asistente</a:t>
            </a:r>
            <a:r>
              <a:rPr lang="en-GB" dirty="0" smtClean="0"/>
              <a:t> digital PERSONAL</a:t>
            </a:r>
            <a:endParaRPr lang="en-GB" dirty="0"/>
          </a:p>
        </p:txBody>
      </p:sp>
      <p:sp>
        <p:nvSpPr>
          <p:cNvPr id="3" name="Text Placeholder 2"/>
          <p:cNvSpPr>
            <a:spLocks noGrp="1"/>
          </p:cNvSpPr>
          <p:nvPr>
            <p:ph type="body" sz="quarter" idx="10"/>
          </p:nvPr>
        </p:nvSpPr>
        <p:spPr>
          <a:xfrm>
            <a:off x="201931" y="892120"/>
            <a:ext cx="4033911" cy="3285900"/>
          </a:xfrm>
        </p:spPr>
        <p:txBody>
          <a:bodyPr/>
          <a:lstStyle/>
          <a:p>
            <a:r>
              <a:rPr lang="en-GB" dirty="0" err="1" smtClean="0"/>
              <a:t>Podemos</a:t>
            </a:r>
            <a:r>
              <a:rPr lang="en-GB" dirty="0" smtClean="0"/>
              <a:t> </a:t>
            </a:r>
            <a:r>
              <a:rPr lang="en-GB" dirty="0" err="1" smtClean="0"/>
              <a:t>interactuar</a:t>
            </a:r>
            <a:r>
              <a:rPr lang="en-GB" dirty="0" smtClean="0"/>
              <a:t> con </a:t>
            </a:r>
            <a:r>
              <a:rPr lang="en-GB" dirty="0" smtClean="0"/>
              <a:t>CORTANA </a:t>
            </a:r>
            <a:r>
              <a:rPr lang="en-GB" dirty="0" err="1" smtClean="0"/>
              <a:t>mediante</a:t>
            </a:r>
            <a:r>
              <a:rPr lang="en-GB" dirty="0" smtClean="0"/>
              <a:t> </a:t>
            </a:r>
            <a:r>
              <a:rPr lang="en-GB" dirty="0" err="1" smtClean="0"/>
              <a:t>voz</a:t>
            </a:r>
            <a:r>
              <a:rPr lang="en-GB" dirty="0" smtClean="0"/>
              <a:t> o </a:t>
            </a:r>
            <a:r>
              <a:rPr lang="en-GB" dirty="0" err="1" smtClean="0"/>
              <a:t>escribiendo</a:t>
            </a:r>
            <a:endParaRPr lang="en-GB" dirty="0" smtClean="0"/>
          </a:p>
          <a:p>
            <a:endParaRPr lang="en-GB" dirty="0"/>
          </a:p>
          <a:p>
            <a:r>
              <a:rPr lang="en-GB" dirty="0" smtClean="0"/>
              <a:t>CORTANA </a:t>
            </a:r>
            <a:r>
              <a:rPr lang="en-GB" dirty="0" err="1" smtClean="0"/>
              <a:t>aprende</a:t>
            </a:r>
            <a:r>
              <a:rPr lang="en-GB" dirty="0" smtClean="0"/>
              <a:t> de ti y </a:t>
            </a:r>
            <a:r>
              <a:rPr lang="en-GB" dirty="0" err="1" smtClean="0"/>
              <a:t>tus</a:t>
            </a:r>
            <a:r>
              <a:rPr lang="en-GB" dirty="0" smtClean="0"/>
              <a:t> </a:t>
            </a:r>
            <a:r>
              <a:rPr lang="en-GB" dirty="0" err="1" smtClean="0"/>
              <a:t>intereses</a:t>
            </a:r>
            <a:endParaRPr lang="en-GB" dirty="0" smtClean="0"/>
          </a:p>
        </p:txBody>
      </p:sp>
      <p:pic>
        <p:nvPicPr>
          <p:cNvPr id="8" name="Picture 7"/>
          <p:cNvPicPr>
            <a:picLocks noChangeAspect="1"/>
          </p:cNvPicPr>
          <p:nvPr/>
        </p:nvPicPr>
        <p:blipFill>
          <a:blip r:embed="rId3"/>
          <a:stretch>
            <a:fillRect/>
          </a:stretch>
        </p:blipFill>
        <p:spPr>
          <a:xfrm>
            <a:off x="4783778" y="892121"/>
            <a:ext cx="2058524" cy="3659598"/>
          </a:xfrm>
          <a:prstGeom prst="rect">
            <a:avLst/>
          </a:prstGeom>
        </p:spPr>
      </p:pic>
      <p:pic>
        <p:nvPicPr>
          <p:cNvPr id="9" name="Picture 8"/>
          <p:cNvPicPr>
            <a:picLocks noChangeAspect="1"/>
          </p:cNvPicPr>
          <p:nvPr/>
        </p:nvPicPr>
        <p:blipFill>
          <a:blip r:embed="rId4"/>
          <a:stretch>
            <a:fillRect/>
          </a:stretch>
        </p:blipFill>
        <p:spPr>
          <a:xfrm>
            <a:off x="6922377" y="892530"/>
            <a:ext cx="2058293" cy="3659189"/>
          </a:xfrm>
          <a:prstGeom prst="rect">
            <a:avLst/>
          </a:prstGeom>
        </p:spPr>
      </p:pic>
    </p:spTree>
    <p:extLst>
      <p:ext uri="{BB962C8B-B14F-4D97-AF65-F5344CB8AC3E}">
        <p14:creationId xmlns:p14="http://schemas.microsoft.com/office/powerpoint/2010/main" val="13988629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6725" y="914400"/>
            <a:ext cx="6724650" cy="1610441"/>
          </a:xfrm>
        </p:spPr>
        <p:txBody>
          <a:bodyPr/>
          <a:lstStyle/>
          <a:p>
            <a:r>
              <a:rPr lang="en-GB" sz="4412" dirty="0" smtClean="0"/>
              <a:t>DEMO:</a:t>
            </a:r>
            <a:r>
              <a:rPr lang="en-GB" sz="4412" dirty="0"/>
              <a:t/>
            </a:r>
            <a:br>
              <a:rPr lang="en-GB" sz="4412" dirty="0"/>
            </a:br>
            <a:r>
              <a:rPr lang="en-GB" sz="4412" dirty="0" smtClean="0"/>
              <a:t>Un </a:t>
            </a:r>
            <a:r>
              <a:rPr lang="en-GB" sz="4412" dirty="0" err="1" smtClean="0"/>
              <a:t>vistazo</a:t>
            </a:r>
            <a:r>
              <a:rPr lang="en-GB" sz="4412" dirty="0" smtClean="0"/>
              <a:t> a CORTANA</a:t>
            </a:r>
            <a:endParaRPr lang="en-GB" sz="4412" dirty="0"/>
          </a:p>
        </p:txBody>
      </p:sp>
    </p:spTree>
    <p:extLst>
      <p:ext uri="{BB962C8B-B14F-4D97-AF65-F5344CB8AC3E}">
        <p14:creationId xmlns:p14="http://schemas.microsoft.com/office/powerpoint/2010/main" val="133336702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59" y="295905"/>
            <a:ext cx="8245866" cy="420628"/>
          </a:xfrm>
        </p:spPr>
        <p:txBody>
          <a:bodyPr/>
          <a:lstStyle/>
          <a:p>
            <a:r>
              <a:rPr lang="en-US" sz="2800" dirty="0" err="1" smtClean="0">
                <a:latin typeface="+mn-lt"/>
              </a:rPr>
              <a:t>Aun</a:t>
            </a:r>
            <a:r>
              <a:rPr lang="en-US" sz="2800" dirty="0" smtClean="0">
                <a:latin typeface="+mn-lt"/>
              </a:rPr>
              <a:t> hay mas, la </a:t>
            </a:r>
            <a:r>
              <a:rPr lang="en-US" sz="2800" dirty="0" err="1" smtClean="0">
                <a:latin typeface="+mn-lt"/>
              </a:rPr>
              <a:t>plataforma</a:t>
            </a:r>
            <a:r>
              <a:rPr lang="en-US" sz="2800" dirty="0" smtClean="0">
                <a:latin typeface="+mn-lt"/>
              </a:rPr>
              <a:t> </a:t>
            </a:r>
            <a:r>
              <a:rPr lang="en-US" sz="2800" dirty="0" err="1" smtClean="0">
                <a:latin typeface="+mn-lt"/>
              </a:rPr>
              <a:t>cada</a:t>
            </a:r>
            <a:r>
              <a:rPr lang="en-US" sz="2800" dirty="0" smtClean="0">
                <a:latin typeface="+mn-lt"/>
              </a:rPr>
              <a:t> </a:t>
            </a:r>
            <a:r>
              <a:rPr lang="en-US" sz="2800" dirty="0" err="1" smtClean="0">
                <a:latin typeface="+mn-lt"/>
              </a:rPr>
              <a:t>vez</a:t>
            </a:r>
            <a:r>
              <a:rPr lang="en-US" sz="2800" dirty="0" smtClean="0">
                <a:latin typeface="+mn-lt"/>
              </a:rPr>
              <a:t> </a:t>
            </a:r>
            <a:r>
              <a:rPr lang="en-US" sz="2800" dirty="0" err="1" smtClean="0">
                <a:latin typeface="+mn-lt"/>
              </a:rPr>
              <a:t>más</a:t>
            </a:r>
            <a:r>
              <a:rPr lang="en-US" sz="2800" dirty="0" smtClean="0">
                <a:latin typeface="+mn-lt"/>
              </a:rPr>
              <a:t> </a:t>
            </a:r>
            <a:r>
              <a:rPr lang="en-US" sz="2800" dirty="0" err="1" smtClean="0">
                <a:latin typeface="+mn-lt"/>
              </a:rPr>
              <a:t>atractiva</a:t>
            </a:r>
            <a:endParaRPr lang="en-US" sz="2800" dirty="0">
              <a:latin typeface="+mn-lt"/>
            </a:endParaRPr>
          </a:p>
        </p:txBody>
      </p:sp>
      <p:sp>
        <p:nvSpPr>
          <p:cNvPr id="4" name="Text Placeholder 3"/>
          <p:cNvSpPr>
            <a:spLocks noGrp="1"/>
          </p:cNvSpPr>
          <p:nvPr>
            <p:ph type="body" sz="quarter" idx="11"/>
          </p:nvPr>
        </p:nvSpPr>
        <p:spPr>
          <a:xfrm>
            <a:off x="3513113" y="1142253"/>
            <a:ext cx="5630887" cy="3282245"/>
          </a:xfrm>
        </p:spPr>
        <p:txBody>
          <a:bodyPr/>
          <a:lstStyle/>
          <a:p>
            <a:r>
              <a:rPr lang="en-US" sz="2353" dirty="0" err="1" smtClean="0"/>
              <a:t>Muchas</a:t>
            </a:r>
            <a:r>
              <a:rPr lang="en-US" sz="2353" dirty="0" smtClean="0"/>
              <a:t> </a:t>
            </a:r>
            <a:r>
              <a:rPr lang="en-US" sz="2353" dirty="0" err="1" smtClean="0"/>
              <a:t>novedades</a:t>
            </a:r>
            <a:r>
              <a:rPr lang="en-US" sz="2353" dirty="0" smtClean="0"/>
              <a:t> para los </a:t>
            </a:r>
            <a:r>
              <a:rPr lang="en-US" sz="2353" dirty="0" err="1" smtClean="0"/>
              <a:t>usuarios</a:t>
            </a:r>
            <a:endParaRPr lang="en-US" sz="2353" dirty="0"/>
          </a:p>
          <a:p>
            <a:pPr marL="379368" lvl="1" indent="-252134">
              <a:buFont typeface="Wingdings" panose="05000000000000000000" pitchFamily="2" charset="2"/>
              <a:buChar char="§"/>
            </a:pPr>
            <a:r>
              <a:rPr lang="en-US" dirty="0" smtClean="0"/>
              <a:t>Action </a:t>
            </a:r>
            <a:r>
              <a:rPr lang="en-US" dirty="0" smtClean="0"/>
              <a:t>center para </a:t>
            </a:r>
            <a:r>
              <a:rPr lang="en-US" dirty="0" err="1" smtClean="0"/>
              <a:t>configuración</a:t>
            </a:r>
            <a:r>
              <a:rPr lang="en-US" dirty="0" smtClean="0"/>
              <a:t> </a:t>
            </a:r>
            <a:r>
              <a:rPr lang="en-US" dirty="0" err="1" smtClean="0"/>
              <a:t>rápida</a:t>
            </a:r>
            <a:r>
              <a:rPr lang="en-US" dirty="0" smtClean="0"/>
              <a:t> y </a:t>
            </a:r>
            <a:r>
              <a:rPr lang="en-US" dirty="0" err="1" smtClean="0"/>
              <a:t>ver</a:t>
            </a:r>
            <a:r>
              <a:rPr lang="en-US" dirty="0" smtClean="0"/>
              <a:t> </a:t>
            </a:r>
            <a:r>
              <a:rPr lang="en-US" dirty="0" err="1" smtClean="0"/>
              <a:t>notificaciones</a:t>
            </a:r>
            <a:endParaRPr lang="en-US" dirty="0" smtClean="0"/>
          </a:p>
          <a:p>
            <a:pPr marL="379368" lvl="1" indent="-252134">
              <a:buFont typeface="Wingdings" panose="05000000000000000000" pitchFamily="2" charset="2"/>
              <a:buChar char="§"/>
            </a:pPr>
            <a:r>
              <a:rPr lang="en-US" dirty="0" smtClean="0"/>
              <a:t>Nueva app de Skype </a:t>
            </a:r>
            <a:r>
              <a:rPr lang="en-US" dirty="0" err="1" smtClean="0"/>
              <a:t>integrada</a:t>
            </a:r>
            <a:r>
              <a:rPr lang="en-US" dirty="0" smtClean="0"/>
              <a:t> con </a:t>
            </a:r>
            <a:r>
              <a:rPr lang="en-US" dirty="0" err="1" smtClean="0"/>
              <a:t>las</a:t>
            </a:r>
            <a:r>
              <a:rPr lang="en-US" dirty="0" smtClean="0"/>
              <a:t> </a:t>
            </a:r>
            <a:r>
              <a:rPr lang="en-US" dirty="0" err="1" smtClean="0"/>
              <a:t>llamadas</a:t>
            </a:r>
            <a:endParaRPr lang="en-US" dirty="0" smtClean="0"/>
          </a:p>
          <a:p>
            <a:pPr marL="379368" lvl="1" indent="-252134">
              <a:buFont typeface="Wingdings" panose="05000000000000000000" pitchFamily="2" charset="2"/>
              <a:buChar char="§"/>
            </a:pPr>
            <a:r>
              <a:rPr lang="en-US" dirty="0" smtClean="0"/>
              <a:t>Nueva app del </a:t>
            </a:r>
            <a:r>
              <a:rPr lang="en-US" dirty="0" err="1" smtClean="0"/>
              <a:t>Calendario</a:t>
            </a:r>
            <a:r>
              <a:rPr lang="en-US" dirty="0" smtClean="0"/>
              <a:t> con vista </a:t>
            </a:r>
            <a:r>
              <a:rPr lang="en-US" dirty="0" err="1" smtClean="0"/>
              <a:t>semana</a:t>
            </a:r>
            <a:endParaRPr lang="en-US" dirty="0" smtClean="0"/>
          </a:p>
          <a:p>
            <a:pPr marL="379368" lvl="1" indent="-252134">
              <a:buFont typeface="Wingdings" panose="05000000000000000000" pitchFamily="2" charset="2"/>
              <a:buChar char="§"/>
            </a:pPr>
            <a:r>
              <a:rPr lang="en-US" dirty="0" smtClean="0"/>
              <a:t>Nuevo </a:t>
            </a:r>
            <a:r>
              <a:rPr lang="en-US" dirty="0" err="1" smtClean="0"/>
              <a:t>teclado</a:t>
            </a:r>
            <a:r>
              <a:rPr lang="en-US" dirty="0" smtClean="0"/>
              <a:t> Word Flow</a:t>
            </a:r>
            <a:endParaRPr lang="en-US" dirty="0" smtClean="0"/>
          </a:p>
          <a:p>
            <a:pPr marL="379368" lvl="1" indent="-252134">
              <a:buFont typeface="Wingdings" panose="05000000000000000000" pitchFamily="2" charset="2"/>
              <a:buChar char="§"/>
            </a:pPr>
            <a:r>
              <a:rPr lang="en-US" dirty="0" err="1" smtClean="0"/>
              <a:t>Comprar</a:t>
            </a:r>
            <a:r>
              <a:rPr lang="en-US" dirty="0" smtClean="0"/>
              <a:t> apps </a:t>
            </a:r>
            <a:r>
              <a:rPr lang="en-US" dirty="0" err="1" smtClean="0"/>
              <a:t>una</a:t>
            </a:r>
            <a:r>
              <a:rPr lang="en-US" dirty="0" smtClean="0"/>
              <a:t> </a:t>
            </a:r>
            <a:r>
              <a:rPr lang="en-US" dirty="0" err="1" smtClean="0"/>
              <a:t>vez</a:t>
            </a:r>
            <a:r>
              <a:rPr lang="en-US" dirty="0" smtClean="0"/>
              <a:t>: </a:t>
            </a:r>
            <a:r>
              <a:rPr lang="en-US" dirty="0" err="1" smtClean="0"/>
              <a:t>usar</a:t>
            </a:r>
            <a:r>
              <a:rPr lang="en-US" dirty="0" smtClean="0"/>
              <a:t> en el PC y el </a:t>
            </a:r>
            <a:r>
              <a:rPr lang="en-US" dirty="0" err="1" smtClean="0"/>
              <a:t>teléfono</a:t>
            </a:r>
            <a:endParaRPr lang="en-US" dirty="0" smtClean="0"/>
          </a:p>
          <a:p>
            <a:pPr marL="379368" lvl="1" indent="-252134">
              <a:buFont typeface="Wingdings" panose="05000000000000000000" pitchFamily="2" charset="2"/>
              <a:buChar char="§"/>
            </a:pPr>
            <a:r>
              <a:rPr lang="en-US" dirty="0" err="1" smtClean="0"/>
              <a:t>Datos</a:t>
            </a:r>
            <a:r>
              <a:rPr lang="en-US" dirty="0" smtClean="0"/>
              <a:t> de la </a:t>
            </a:r>
            <a:r>
              <a:rPr lang="en-US" dirty="0" smtClean="0"/>
              <a:t>app </a:t>
            </a:r>
            <a:r>
              <a:rPr lang="en-US" dirty="0" err="1" smtClean="0"/>
              <a:t>pueden</a:t>
            </a:r>
            <a:r>
              <a:rPr lang="en-US" dirty="0" smtClean="0"/>
              <a:t> </a:t>
            </a:r>
            <a:r>
              <a:rPr lang="en-US" dirty="0" err="1" smtClean="0"/>
              <a:t>hacer</a:t>
            </a:r>
            <a:r>
              <a:rPr lang="en-US" dirty="0" smtClean="0"/>
              <a:t> roaming entre </a:t>
            </a:r>
            <a:r>
              <a:rPr lang="en-US" dirty="0" err="1" smtClean="0"/>
              <a:t>dispositivos</a:t>
            </a:r>
            <a:endParaRPr lang="en-US" dirty="0" smtClean="0"/>
          </a:p>
          <a:p>
            <a:pPr marL="379368" lvl="1" indent="-252134">
              <a:buFont typeface="Wingdings" panose="05000000000000000000" pitchFamily="2" charset="2"/>
              <a:buChar char="§"/>
            </a:pPr>
            <a:r>
              <a:rPr lang="en-US" dirty="0" smtClean="0"/>
              <a:t>App data backup</a:t>
            </a:r>
          </a:p>
          <a:p>
            <a:pPr marL="379368" lvl="1" indent="-252134">
              <a:buFont typeface="Wingdings" panose="05000000000000000000" pitchFamily="2" charset="2"/>
              <a:buChar char="§"/>
            </a:pPr>
            <a:r>
              <a:rPr lang="en-US" dirty="0" err="1" smtClean="0"/>
              <a:t>Actualizaciones</a:t>
            </a:r>
            <a:r>
              <a:rPr lang="en-US" dirty="0" smtClean="0"/>
              <a:t> </a:t>
            </a:r>
            <a:r>
              <a:rPr lang="en-US" dirty="0" err="1" smtClean="0"/>
              <a:t>automáticas</a:t>
            </a:r>
            <a:endParaRPr lang="en-US" dirty="0" smtClean="0"/>
          </a:p>
          <a:p>
            <a:pPr marL="379368" lvl="1" indent="-252134">
              <a:buFont typeface="Wingdings" panose="05000000000000000000" pitchFamily="2" charset="2"/>
              <a:buChar char="§"/>
            </a:pPr>
            <a:r>
              <a:rPr lang="en-US" dirty="0" err="1" smtClean="0"/>
              <a:t>Poder</a:t>
            </a:r>
            <a:r>
              <a:rPr lang="en-US" dirty="0" smtClean="0"/>
              <a:t> </a:t>
            </a:r>
            <a:r>
              <a:rPr lang="en-US" dirty="0" err="1" smtClean="0"/>
              <a:t>ver</a:t>
            </a:r>
            <a:r>
              <a:rPr lang="en-US" dirty="0" smtClean="0"/>
              <a:t> la </a:t>
            </a:r>
            <a:r>
              <a:rPr lang="en-US" dirty="0" err="1" smtClean="0"/>
              <a:t>pantalla</a:t>
            </a:r>
            <a:r>
              <a:rPr lang="en-US" dirty="0" smtClean="0"/>
              <a:t> de </a:t>
            </a:r>
            <a:r>
              <a:rPr lang="en-US" dirty="0" err="1" smtClean="0"/>
              <a:t>manera</a:t>
            </a:r>
            <a:r>
              <a:rPr lang="en-US" dirty="0" smtClean="0"/>
              <a:t> </a:t>
            </a:r>
            <a:r>
              <a:rPr lang="en-US" dirty="0" err="1" smtClean="0"/>
              <a:t>remota</a:t>
            </a:r>
            <a:endParaRPr lang="en-US" dirty="0" smtClean="0"/>
          </a:p>
          <a:p>
            <a:pPr marL="379368" lvl="1" indent="-252134">
              <a:buFont typeface="Wingdings" panose="05000000000000000000" pitchFamily="2" charset="2"/>
              <a:buChar char="§"/>
            </a:pPr>
            <a:r>
              <a:rPr lang="en-US" dirty="0" err="1" smtClean="0"/>
              <a:t>Instalar</a:t>
            </a:r>
            <a:r>
              <a:rPr lang="en-US" dirty="0" smtClean="0"/>
              <a:t> </a:t>
            </a:r>
            <a:r>
              <a:rPr lang="en-US" dirty="0" err="1" smtClean="0"/>
              <a:t>aplicaciones</a:t>
            </a:r>
            <a:r>
              <a:rPr lang="en-US" dirty="0" smtClean="0"/>
              <a:t> </a:t>
            </a:r>
            <a:r>
              <a:rPr lang="en-US" dirty="0" err="1" smtClean="0"/>
              <a:t>desde</a:t>
            </a:r>
            <a:r>
              <a:rPr lang="en-US" dirty="0" smtClean="0"/>
              <a:t> la </a:t>
            </a:r>
            <a:r>
              <a:rPr lang="en-US" dirty="0" err="1" smtClean="0"/>
              <a:t>tarjeta</a:t>
            </a:r>
            <a:r>
              <a:rPr lang="en-US" dirty="0" smtClean="0"/>
              <a:t> SD</a:t>
            </a:r>
            <a:endParaRPr lang="en-US" dirty="0" smtClean="0"/>
          </a:p>
        </p:txBody>
      </p:sp>
      <p:pic>
        <p:nvPicPr>
          <p:cNvPr id="8" name="Picture 7"/>
          <p:cNvPicPr>
            <a:picLocks noChangeAspect="1"/>
          </p:cNvPicPr>
          <p:nvPr/>
        </p:nvPicPr>
        <p:blipFill>
          <a:blip r:embed="rId3"/>
          <a:stretch>
            <a:fillRect/>
          </a:stretch>
        </p:blipFill>
        <p:spPr>
          <a:xfrm>
            <a:off x="336452" y="890212"/>
            <a:ext cx="1381213" cy="2453035"/>
          </a:xfrm>
          <a:prstGeom prst="rect">
            <a:avLst/>
          </a:prstGeom>
        </p:spPr>
      </p:pic>
      <p:pic>
        <p:nvPicPr>
          <p:cNvPr id="9" name="Picture 8"/>
          <p:cNvPicPr>
            <a:picLocks noChangeAspect="1"/>
          </p:cNvPicPr>
          <p:nvPr/>
        </p:nvPicPr>
        <p:blipFill>
          <a:blip r:embed="rId4"/>
          <a:stretch>
            <a:fillRect/>
          </a:stretch>
        </p:blipFill>
        <p:spPr>
          <a:xfrm>
            <a:off x="1192338" y="1248141"/>
            <a:ext cx="1392228" cy="2472597"/>
          </a:xfrm>
          <a:prstGeom prst="rect">
            <a:avLst/>
          </a:prstGeom>
        </p:spPr>
      </p:pic>
      <p:pic>
        <p:nvPicPr>
          <p:cNvPr id="10" name="Picture 9"/>
          <p:cNvPicPr>
            <a:picLocks noChangeAspect="1"/>
          </p:cNvPicPr>
          <p:nvPr/>
        </p:nvPicPr>
        <p:blipFill>
          <a:blip r:embed="rId5"/>
          <a:stretch>
            <a:fillRect/>
          </a:stretch>
        </p:blipFill>
        <p:spPr>
          <a:xfrm>
            <a:off x="2048225" y="1777585"/>
            <a:ext cx="1392228" cy="2472597"/>
          </a:xfrm>
          <a:prstGeom prst="rect">
            <a:avLst/>
          </a:prstGeom>
        </p:spPr>
      </p:pic>
    </p:spTree>
    <p:extLst>
      <p:ext uri="{BB962C8B-B14F-4D97-AF65-F5344CB8AC3E}">
        <p14:creationId xmlns:p14="http://schemas.microsoft.com/office/powerpoint/2010/main" val="353496992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6725" y="914400"/>
            <a:ext cx="6724650" cy="1610441"/>
          </a:xfrm>
        </p:spPr>
        <p:txBody>
          <a:bodyPr/>
          <a:lstStyle/>
          <a:p>
            <a:r>
              <a:rPr lang="en-GB" sz="4412" dirty="0" smtClean="0"/>
              <a:t>DEMO:</a:t>
            </a:r>
            <a:r>
              <a:rPr lang="en-GB" sz="4412" dirty="0"/>
              <a:t/>
            </a:r>
            <a:br>
              <a:rPr lang="en-GB" sz="4412" dirty="0"/>
            </a:br>
            <a:r>
              <a:rPr lang="en-GB" sz="4412" dirty="0" err="1" smtClean="0"/>
              <a:t>Novedades</a:t>
            </a:r>
            <a:r>
              <a:rPr lang="en-GB" sz="4412" dirty="0" smtClean="0"/>
              <a:t> en WP 8.1</a:t>
            </a:r>
            <a:endParaRPr lang="en-GB" sz="4412" dirty="0"/>
          </a:p>
        </p:txBody>
      </p:sp>
    </p:spTree>
    <p:extLst>
      <p:ext uri="{BB962C8B-B14F-4D97-AF65-F5344CB8AC3E}">
        <p14:creationId xmlns:p14="http://schemas.microsoft.com/office/powerpoint/2010/main" val="134716589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2014: Windows Phone 8.1 Hardware</a:t>
            </a:r>
            <a:endParaRPr lang="en-GB" dirty="0"/>
          </a:p>
        </p:txBody>
      </p:sp>
      <p:sp>
        <p:nvSpPr>
          <p:cNvPr id="7" name="Text Placeholder 6"/>
          <p:cNvSpPr>
            <a:spLocks noGrp="1"/>
          </p:cNvSpPr>
          <p:nvPr>
            <p:ph type="body" sz="quarter" idx="10"/>
          </p:nvPr>
        </p:nvSpPr>
        <p:spPr>
          <a:xfrm>
            <a:off x="201930" y="892121"/>
            <a:ext cx="8740142" cy="1871457"/>
          </a:xfrm>
        </p:spPr>
        <p:txBody>
          <a:bodyPr/>
          <a:lstStyle/>
          <a:p>
            <a:pPr defTabSz="914340">
              <a:lnSpc>
                <a:spcPct val="150000"/>
              </a:lnSpc>
            </a:pPr>
            <a:r>
              <a:rPr lang="en-US" sz="2353" dirty="0" err="1" smtClean="0">
                <a:gradFill>
                  <a:gsLst>
                    <a:gs pos="1250">
                      <a:schemeClr val="tx2"/>
                    </a:gs>
                    <a:gs pos="99000">
                      <a:schemeClr val="tx2"/>
                    </a:gs>
                  </a:gsLst>
                  <a:lin ang="5400000" scaled="0"/>
                </a:gradFill>
              </a:rPr>
              <a:t>Más</a:t>
            </a:r>
            <a:r>
              <a:rPr lang="en-US" sz="2353" dirty="0" smtClean="0">
                <a:gradFill>
                  <a:gsLst>
                    <a:gs pos="1250">
                      <a:schemeClr val="tx2"/>
                    </a:gs>
                    <a:gs pos="99000">
                      <a:schemeClr val="tx2"/>
                    </a:gs>
                  </a:gsLst>
                  <a:lin ang="5400000" scaled="0"/>
                </a:gradFill>
              </a:rPr>
              <a:t> </a:t>
            </a:r>
            <a:r>
              <a:rPr lang="en-US" sz="2353" dirty="0" err="1" smtClean="0">
                <a:gradFill>
                  <a:gsLst>
                    <a:gs pos="1250">
                      <a:schemeClr val="tx2"/>
                    </a:gs>
                    <a:gs pos="99000">
                      <a:schemeClr val="tx2"/>
                    </a:gs>
                  </a:gsLst>
                  <a:lin ang="5400000" scaled="0"/>
                </a:gradFill>
              </a:rPr>
              <a:t>asequible</a:t>
            </a:r>
            <a:r>
              <a:rPr lang="en-US" sz="2353" b="1" dirty="0">
                <a:solidFill>
                  <a:srgbClr val="979796"/>
                </a:solidFill>
              </a:rPr>
              <a:t/>
            </a:r>
            <a:br>
              <a:rPr lang="en-US" sz="2353" b="1" dirty="0">
                <a:solidFill>
                  <a:srgbClr val="979796"/>
                </a:solidFill>
              </a:rPr>
            </a:br>
            <a:r>
              <a:rPr lang="en-US" sz="1471" dirty="0" err="1" smtClean="0">
                <a:solidFill>
                  <a:schemeClr val="tx2">
                    <a:lumMod val="50000"/>
                  </a:schemeClr>
                </a:solidFill>
              </a:rPr>
              <a:t>Decrece</a:t>
            </a:r>
            <a:r>
              <a:rPr lang="en-US" sz="1471" dirty="0" smtClean="0">
                <a:solidFill>
                  <a:schemeClr val="tx2">
                    <a:lumMod val="50000"/>
                  </a:schemeClr>
                </a:solidFill>
              </a:rPr>
              <a:t> el </a:t>
            </a:r>
            <a:r>
              <a:rPr lang="en-US" sz="1471" dirty="0" err="1" smtClean="0">
                <a:solidFill>
                  <a:schemeClr val="tx2">
                    <a:lumMod val="50000"/>
                  </a:schemeClr>
                </a:solidFill>
              </a:rPr>
              <a:t>coste</a:t>
            </a:r>
            <a:r>
              <a:rPr lang="en-US" sz="1471" dirty="0" smtClean="0">
                <a:solidFill>
                  <a:schemeClr val="tx2">
                    <a:lumMod val="50000"/>
                  </a:schemeClr>
                </a:solidFill>
              </a:rPr>
              <a:t> base del HW (Soporte a 8x26</a:t>
            </a:r>
            <a:r>
              <a:rPr lang="en-US" sz="1471" dirty="0">
                <a:solidFill>
                  <a:schemeClr val="tx2">
                    <a:lumMod val="50000"/>
                  </a:schemeClr>
                </a:solidFill>
              </a:rPr>
              <a:t>, </a:t>
            </a:r>
            <a:r>
              <a:rPr lang="en-US" sz="1471" dirty="0">
                <a:solidFill>
                  <a:schemeClr val="tx2">
                    <a:lumMod val="50000"/>
                  </a:schemeClr>
                </a:solidFill>
              </a:rPr>
              <a:t>Qualcomm Reference Design)</a:t>
            </a:r>
            <a:r>
              <a:rPr lang="en-US" sz="1471" dirty="0">
                <a:solidFill>
                  <a:schemeClr val="tx2">
                    <a:lumMod val="50000"/>
                  </a:schemeClr>
                </a:solidFill>
              </a:rPr>
              <a:t/>
            </a:r>
            <a:br>
              <a:rPr lang="en-US" sz="1471" dirty="0">
                <a:solidFill>
                  <a:schemeClr val="tx2">
                    <a:lumMod val="50000"/>
                  </a:schemeClr>
                </a:solidFill>
              </a:rPr>
            </a:br>
            <a:r>
              <a:rPr lang="en-US" sz="1471" dirty="0" smtClean="0">
                <a:solidFill>
                  <a:schemeClr val="tx2">
                    <a:lumMod val="50000"/>
                  </a:schemeClr>
                </a:solidFill>
              </a:rPr>
              <a:t>Soporte a Dual-SIM</a:t>
            </a:r>
            <a:r>
              <a:rPr lang="en-US" sz="1471" dirty="0">
                <a:solidFill>
                  <a:schemeClr val="tx2">
                    <a:lumMod val="50000"/>
                  </a:schemeClr>
                </a:solidFill>
              </a:rPr>
              <a:t/>
            </a:r>
            <a:br>
              <a:rPr lang="en-US" sz="1471" dirty="0">
                <a:solidFill>
                  <a:schemeClr val="tx2">
                    <a:lumMod val="50000"/>
                  </a:schemeClr>
                </a:solidFill>
              </a:rPr>
            </a:br>
            <a:r>
              <a:rPr lang="en-US" sz="1471" dirty="0" err="1" smtClean="0">
                <a:solidFill>
                  <a:schemeClr val="tx2">
                    <a:lumMod val="50000"/>
                  </a:schemeClr>
                </a:solidFill>
              </a:rPr>
              <a:t>Más</a:t>
            </a:r>
            <a:r>
              <a:rPr lang="en-US" sz="1471" dirty="0" smtClean="0">
                <a:solidFill>
                  <a:schemeClr val="tx2">
                    <a:lumMod val="50000"/>
                  </a:schemeClr>
                </a:solidFill>
              </a:rPr>
              <a:t> apps </a:t>
            </a:r>
            <a:r>
              <a:rPr lang="en-US" sz="1471" dirty="0" err="1" smtClean="0">
                <a:solidFill>
                  <a:schemeClr val="tx2">
                    <a:lumMod val="50000"/>
                  </a:schemeClr>
                </a:solidFill>
              </a:rPr>
              <a:t>destinadas</a:t>
            </a:r>
            <a:r>
              <a:rPr lang="en-US" sz="1471" dirty="0" smtClean="0">
                <a:solidFill>
                  <a:schemeClr val="tx2">
                    <a:lumMod val="50000"/>
                  </a:schemeClr>
                </a:solidFill>
              </a:rPr>
              <a:t> a </a:t>
            </a:r>
            <a:r>
              <a:rPr lang="en-US" sz="1471" dirty="0" err="1" smtClean="0">
                <a:solidFill>
                  <a:schemeClr val="tx2">
                    <a:lumMod val="50000"/>
                  </a:schemeClr>
                </a:solidFill>
              </a:rPr>
              <a:t>conocer</a:t>
            </a:r>
            <a:r>
              <a:rPr lang="en-US" sz="1471" dirty="0" smtClean="0">
                <a:solidFill>
                  <a:schemeClr val="tx2">
                    <a:lumMod val="50000"/>
                  </a:schemeClr>
                </a:solidFill>
              </a:rPr>
              <a:t> el </a:t>
            </a:r>
            <a:r>
              <a:rPr lang="en-US" sz="1471" dirty="0" err="1" smtClean="0">
                <a:solidFill>
                  <a:schemeClr val="tx2">
                    <a:lumMod val="50000"/>
                  </a:schemeClr>
                </a:solidFill>
              </a:rPr>
              <a:t>estado</a:t>
            </a:r>
            <a:r>
              <a:rPr lang="en-US" sz="1471" dirty="0" smtClean="0">
                <a:solidFill>
                  <a:schemeClr val="tx2">
                    <a:lumMod val="50000"/>
                  </a:schemeClr>
                </a:solidFill>
              </a:rPr>
              <a:t> del </a:t>
            </a:r>
            <a:r>
              <a:rPr lang="en-US" sz="1471" dirty="0" err="1" smtClean="0">
                <a:solidFill>
                  <a:schemeClr val="tx2">
                    <a:lumMod val="50000"/>
                  </a:schemeClr>
                </a:solidFill>
              </a:rPr>
              <a:t>dispositivo</a:t>
            </a:r>
            <a:r>
              <a:rPr lang="en-US" sz="1471" dirty="0" smtClean="0">
                <a:solidFill>
                  <a:schemeClr val="tx2">
                    <a:lumMod val="50000"/>
                  </a:schemeClr>
                </a:solidFill>
              </a:rPr>
              <a:t>:  </a:t>
            </a:r>
            <a:r>
              <a:rPr lang="en-US" sz="1471" dirty="0" err="1">
                <a:solidFill>
                  <a:schemeClr val="tx2">
                    <a:lumMod val="50000"/>
                  </a:schemeClr>
                </a:solidFill>
              </a:rPr>
              <a:t>DataSense</a:t>
            </a:r>
            <a:r>
              <a:rPr lang="en-US" sz="1471" dirty="0">
                <a:solidFill>
                  <a:schemeClr val="tx2">
                    <a:lumMod val="50000"/>
                  </a:schemeClr>
                </a:solidFill>
              </a:rPr>
              <a:t> 2.0, </a:t>
            </a:r>
            <a:r>
              <a:rPr lang="en-US" sz="1471" dirty="0">
                <a:solidFill>
                  <a:schemeClr val="tx2">
                    <a:lumMod val="50000"/>
                  </a:schemeClr>
                </a:solidFill>
              </a:rPr>
              <a:t>Wi-Fi Sense, Storage Sense, Battery Sense</a:t>
            </a:r>
            <a:endParaRPr lang="en-US" sz="1471" dirty="0">
              <a:solidFill>
                <a:schemeClr val="tx2">
                  <a:lumMod val="50000"/>
                </a:schemeClr>
              </a:solidFill>
            </a:endParaRPr>
          </a:p>
          <a:p>
            <a:endParaRPr lang="en-GB" sz="1029" dirty="0"/>
          </a:p>
        </p:txBody>
      </p:sp>
      <p:sp>
        <p:nvSpPr>
          <p:cNvPr id="5" name="Slide Number Placeholder 4"/>
          <p:cNvSpPr>
            <a:spLocks noGrp="1"/>
          </p:cNvSpPr>
          <p:nvPr>
            <p:ph type="sldNum" sz="quarter" idx="13"/>
          </p:nvPr>
        </p:nvSpPr>
        <p:spPr/>
        <p:txBody>
          <a:bodyPr/>
          <a:lstStyle/>
          <a:p>
            <a:fld id="{2775DF8E-1151-4C45-8C93-3AB060627CA9}" type="slidenum">
              <a:rPr lang="en-US" smtClean="0"/>
              <a:pPr/>
              <a:t>17</a:t>
            </a:fld>
            <a:endParaRPr lang="en-US"/>
          </a:p>
        </p:txBody>
      </p:sp>
      <p:grpSp>
        <p:nvGrpSpPr>
          <p:cNvPr id="8" name="Group 7"/>
          <p:cNvGrpSpPr/>
          <p:nvPr/>
        </p:nvGrpSpPr>
        <p:grpSpPr>
          <a:xfrm>
            <a:off x="980430" y="2842541"/>
            <a:ext cx="1963114" cy="1871458"/>
            <a:chOff x="399965" y="2941672"/>
            <a:chExt cx="3305949" cy="3151237"/>
          </a:xfrm>
        </p:grpSpPr>
        <p:pic>
          <p:nvPicPr>
            <p:cNvPr id="9" name="Picture 7" descr="\\sfp\Work\White_Whale\8-30073_WindowsPhoneSummit\Working\Judi\Art\Multi-core_chi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65" y="2941672"/>
              <a:ext cx="3305949" cy="31512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6358" y="3764945"/>
              <a:ext cx="864866" cy="381127"/>
            </a:xfrm>
            <a:prstGeom prst="rect">
              <a:avLst/>
            </a:prstGeom>
          </p:spPr>
          <p:txBody>
            <a:bodyPr vert="horz" wrap="square" lIns="0" tIns="0" rIns="0" bIns="0" rtlCol="0">
              <a:spAutoFit/>
            </a:bodyPr>
            <a:lstStyle/>
            <a:p>
              <a:pPr defTabSz="685800"/>
              <a:r>
                <a:rPr lang="en-US" sz="1471" dirty="0">
                  <a:gradFill>
                    <a:gsLst>
                      <a:gs pos="0">
                        <a:srgbClr val="FFFFFF"/>
                      </a:gs>
                      <a:gs pos="100000">
                        <a:srgbClr val="FFFFFF"/>
                      </a:gs>
                    </a:gsLst>
                    <a:lin ang="5400000" scaled="0"/>
                  </a:gradFill>
                </a:rPr>
                <a:t>8x26</a:t>
              </a:r>
              <a:endParaRPr lang="en-US" sz="1471" dirty="0">
                <a:gradFill>
                  <a:gsLst>
                    <a:gs pos="0">
                      <a:srgbClr val="FFFFFF"/>
                    </a:gs>
                    <a:gs pos="100000">
                      <a:srgbClr val="FFFFFF"/>
                    </a:gs>
                  </a:gsLst>
                  <a:lin ang="5400000" scaled="0"/>
                </a:gradFill>
              </a:endParaRPr>
            </a:p>
          </p:txBody>
        </p:sp>
        <p:sp>
          <p:nvSpPr>
            <p:cNvPr id="11" name="Freeform 10"/>
            <p:cNvSpPr>
              <a:spLocks noEditPoints="1"/>
            </p:cNvSpPr>
            <p:nvPr/>
          </p:nvSpPr>
          <p:spPr bwMode="auto">
            <a:xfrm>
              <a:off x="859788" y="3349904"/>
              <a:ext cx="1390332" cy="303361"/>
            </a:xfrm>
            <a:custGeom>
              <a:avLst/>
              <a:gdLst>
                <a:gd name="T0" fmla="*/ 14941 w 34924"/>
                <a:gd name="T1" fmla="*/ 3879 h 7618"/>
                <a:gd name="T2" fmla="*/ 14523 w 34924"/>
                <a:gd name="T3" fmla="*/ 4647 h 7618"/>
                <a:gd name="T4" fmla="*/ 4653 w 34924"/>
                <a:gd name="T5" fmla="*/ 6064 h 7618"/>
                <a:gd name="T6" fmla="*/ 3756 w 34924"/>
                <a:gd name="T7" fmla="*/ 6369 h 7618"/>
                <a:gd name="T8" fmla="*/ 3209 w 34924"/>
                <a:gd name="T9" fmla="*/ 0 h 7618"/>
                <a:gd name="T10" fmla="*/ 5287 w 34924"/>
                <a:gd name="T11" fmla="*/ 3209 h 7618"/>
                <a:gd name="T12" fmla="*/ 3209 w 34924"/>
                <a:gd name="T13" fmla="*/ 5288 h 7618"/>
                <a:gd name="T14" fmla="*/ 4653 w 34924"/>
                <a:gd name="T15" fmla="*/ 3673 h 7618"/>
                <a:gd name="T16" fmla="*/ 9688 w 34924"/>
                <a:gd name="T17" fmla="*/ 4337 h 7618"/>
                <a:gd name="T18" fmla="*/ 8959 w 34924"/>
                <a:gd name="T19" fmla="*/ 3879 h 7618"/>
                <a:gd name="T20" fmla="*/ 6967 w 34924"/>
                <a:gd name="T21" fmla="*/ 933 h 7618"/>
                <a:gd name="T22" fmla="*/ 9378 w 34924"/>
                <a:gd name="T23" fmla="*/ 4647 h 7618"/>
                <a:gd name="T24" fmla="*/ 18165 w 34924"/>
                <a:gd name="T25" fmla="*/ 801 h 7618"/>
                <a:gd name="T26" fmla="*/ 19108 w 34924"/>
                <a:gd name="T27" fmla="*/ 4500 h 7618"/>
                <a:gd name="T28" fmla="*/ 16925 w 34924"/>
                <a:gd name="T29" fmla="*/ 2771 h 7618"/>
                <a:gd name="T30" fmla="*/ 19159 w 34924"/>
                <a:gd name="T31" fmla="*/ 1070 h 7618"/>
                <a:gd name="T32" fmla="*/ 18879 w 34924"/>
                <a:gd name="T33" fmla="*/ 2786 h 7618"/>
                <a:gd name="T34" fmla="*/ 22086 w 34924"/>
                <a:gd name="T35" fmla="*/ 2781 h 7618"/>
                <a:gd name="T36" fmla="*/ 20846 w 34924"/>
                <a:gd name="T37" fmla="*/ 4021 h 7618"/>
                <a:gd name="T38" fmla="*/ 13162 w 34924"/>
                <a:gd name="T39" fmla="*/ 4627 h 7618"/>
                <a:gd name="T40" fmla="*/ 11120 w 34924"/>
                <a:gd name="T41" fmla="*/ 3815 h 7618"/>
                <a:gd name="T42" fmla="*/ 11589 w 34924"/>
                <a:gd name="T43" fmla="*/ 940 h 7618"/>
                <a:gd name="T44" fmla="*/ 12537 w 34924"/>
                <a:gd name="T45" fmla="*/ 3210 h 7618"/>
                <a:gd name="T46" fmla="*/ 12537 w 34924"/>
                <a:gd name="T47" fmla="*/ 3210 h 7618"/>
                <a:gd name="T48" fmla="*/ 32787 w 34924"/>
                <a:gd name="T49" fmla="*/ 896 h 7618"/>
                <a:gd name="T50" fmla="*/ 30416 w 34924"/>
                <a:gd name="T51" fmla="*/ 1112 h 7618"/>
                <a:gd name="T52" fmla="*/ 28614 w 34924"/>
                <a:gd name="T53" fmla="*/ 3375 h 7618"/>
                <a:gd name="T54" fmla="*/ 26813 w 34924"/>
                <a:gd name="T55" fmla="*/ 1112 h 7618"/>
                <a:gd name="T56" fmla="*/ 24441 w 34924"/>
                <a:gd name="T57" fmla="*/ 896 h 7618"/>
                <a:gd name="T58" fmla="*/ 23393 w 34924"/>
                <a:gd name="T59" fmla="*/ 4533 h 7618"/>
                <a:gd name="T60" fmla="*/ 26174 w 34924"/>
                <a:gd name="T61" fmla="*/ 4533 h 7618"/>
                <a:gd name="T62" fmla="*/ 28572 w 34924"/>
                <a:gd name="T63" fmla="*/ 4716 h 7618"/>
                <a:gd name="T64" fmla="*/ 28956 w 34924"/>
                <a:gd name="T65" fmla="*/ 4533 h 7618"/>
                <a:gd name="T66" fmla="*/ 31738 w 34924"/>
                <a:gd name="T67" fmla="*/ 4533 h 7618"/>
                <a:gd name="T68" fmla="*/ 34531 w 34924"/>
                <a:gd name="T69" fmla="*/ 4190 h 7618"/>
                <a:gd name="T70" fmla="*/ 34052 w 34924"/>
                <a:gd name="T71" fmla="*/ 1394 h 7618"/>
                <a:gd name="T72" fmla="*/ 34838 w 34924"/>
                <a:gd name="T73" fmla="*/ 1394 h 7618"/>
                <a:gd name="T74" fmla="*/ 34489 w 34924"/>
                <a:gd name="T75" fmla="*/ 1754 h 7618"/>
                <a:gd name="T76" fmla="*/ 34700 w 34924"/>
                <a:gd name="T77" fmla="*/ 1644 h 7618"/>
                <a:gd name="T78" fmla="*/ 34398 w 34924"/>
                <a:gd name="T79" fmla="*/ 1429 h 7618"/>
                <a:gd name="T80" fmla="*/ 34323 w 34924"/>
                <a:gd name="T81" fmla="*/ 1147 h 7618"/>
                <a:gd name="T82" fmla="*/ 34559 w 34924"/>
                <a:gd name="T83" fmla="*/ 1425 h 7618"/>
                <a:gd name="T84" fmla="*/ 34501 w 34924"/>
                <a:gd name="T85" fmla="*/ 1211 h 7618"/>
                <a:gd name="T86" fmla="*/ 34488 w 34924"/>
                <a:gd name="T87" fmla="*/ 1365 h 7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24" h="7618">
                  <a:moveTo>
                    <a:pt x="14213" y="933"/>
                  </a:moveTo>
                  <a:cubicBezTo>
                    <a:pt x="14941" y="933"/>
                    <a:pt x="14941" y="933"/>
                    <a:pt x="14941" y="933"/>
                  </a:cubicBezTo>
                  <a:cubicBezTo>
                    <a:pt x="14941" y="3879"/>
                    <a:pt x="14941" y="3879"/>
                    <a:pt x="14941" y="3879"/>
                  </a:cubicBezTo>
                  <a:cubicBezTo>
                    <a:pt x="16173" y="3880"/>
                    <a:pt x="16173" y="3880"/>
                    <a:pt x="16173" y="3880"/>
                  </a:cubicBezTo>
                  <a:cubicBezTo>
                    <a:pt x="16648" y="4645"/>
                    <a:pt x="16648" y="4645"/>
                    <a:pt x="16648" y="4645"/>
                  </a:cubicBezTo>
                  <a:cubicBezTo>
                    <a:pt x="14523" y="4647"/>
                    <a:pt x="14523" y="4647"/>
                    <a:pt x="14523" y="4647"/>
                  </a:cubicBezTo>
                  <a:cubicBezTo>
                    <a:pt x="14379" y="4647"/>
                    <a:pt x="14213" y="4480"/>
                    <a:pt x="14213" y="4336"/>
                  </a:cubicBezTo>
                  <a:lnTo>
                    <a:pt x="14213" y="933"/>
                  </a:lnTo>
                  <a:close/>
                  <a:moveTo>
                    <a:pt x="4653" y="6064"/>
                  </a:moveTo>
                  <a:cubicBezTo>
                    <a:pt x="4653" y="7618"/>
                    <a:pt x="4653" y="7618"/>
                    <a:pt x="4653" y="7618"/>
                  </a:cubicBezTo>
                  <a:cubicBezTo>
                    <a:pt x="3750" y="7618"/>
                    <a:pt x="3750" y="7618"/>
                    <a:pt x="3750" y="7618"/>
                  </a:cubicBezTo>
                  <a:cubicBezTo>
                    <a:pt x="3756" y="6369"/>
                    <a:pt x="3756" y="6369"/>
                    <a:pt x="3756" y="6369"/>
                  </a:cubicBezTo>
                  <a:cubicBezTo>
                    <a:pt x="3576" y="6400"/>
                    <a:pt x="3397" y="6418"/>
                    <a:pt x="3209" y="6418"/>
                  </a:cubicBezTo>
                  <a:cubicBezTo>
                    <a:pt x="1437" y="6418"/>
                    <a:pt x="0" y="4981"/>
                    <a:pt x="0" y="3209"/>
                  </a:cubicBezTo>
                  <a:cubicBezTo>
                    <a:pt x="0" y="1437"/>
                    <a:pt x="1437" y="0"/>
                    <a:pt x="3209" y="0"/>
                  </a:cubicBezTo>
                  <a:cubicBezTo>
                    <a:pt x="4981" y="0"/>
                    <a:pt x="6418" y="1437"/>
                    <a:pt x="6418" y="3209"/>
                  </a:cubicBezTo>
                  <a:cubicBezTo>
                    <a:pt x="6418" y="4458"/>
                    <a:pt x="5695" y="5534"/>
                    <a:pt x="4653" y="6064"/>
                  </a:cubicBezTo>
                  <a:close/>
                  <a:moveTo>
                    <a:pt x="5287" y="3209"/>
                  </a:moveTo>
                  <a:cubicBezTo>
                    <a:pt x="5287" y="2061"/>
                    <a:pt x="4357" y="1130"/>
                    <a:pt x="3209" y="1130"/>
                  </a:cubicBezTo>
                  <a:cubicBezTo>
                    <a:pt x="2061" y="1130"/>
                    <a:pt x="1130" y="2061"/>
                    <a:pt x="1130" y="3209"/>
                  </a:cubicBezTo>
                  <a:cubicBezTo>
                    <a:pt x="1130" y="4357"/>
                    <a:pt x="2061" y="5288"/>
                    <a:pt x="3209" y="5288"/>
                  </a:cubicBezTo>
                  <a:cubicBezTo>
                    <a:pt x="3397" y="5288"/>
                    <a:pt x="3578" y="5259"/>
                    <a:pt x="3751" y="5211"/>
                  </a:cubicBezTo>
                  <a:cubicBezTo>
                    <a:pt x="3750" y="3931"/>
                    <a:pt x="3750" y="3931"/>
                    <a:pt x="3750" y="3931"/>
                  </a:cubicBezTo>
                  <a:cubicBezTo>
                    <a:pt x="4653" y="3673"/>
                    <a:pt x="4653" y="3673"/>
                    <a:pt x="4653" y="3673"/>
                  </a:cubicBezTo>
                  <a:cubicBezTo>
                    <a:pt x="4653" y="4706"/>
                    <a:pt x="4653" y="4706"/>
                    <a:pt x="4653" y="4706"/>
                  </a:cubicBezTo>
                  <a:cubicBezTo>
                    <a:pt x="5044" y="4328"/>
                    <a:pt x="5287" y="3797"/>
                    <a:pt x="5287" y="3209"/>
                  </a:cubicBezTo>
                  <a:close/>
                  <a:moveTo>
                    <a:pt x="9688" y="4337"/>
                  </a:moveTo>
                  <a:cubicBezTo>
                    <a:pt x="9687" y="933"/>
                    <a:pt x="9687" y="933"/>
                    <a:pt x="9687" y="933"/>
                  </a:cubicBezTo>
                  <a:cubicBezTo>
                    <a:pt x="8959" y="933"/>
                    <a:pt x="8959" y="933"/>
                    <a:pt x="8959" y="933"/>
                  </a:cubicBezTo>
                  <a:cubicBezTo>
                    <a:pt x="8959" y="3879"/>
                    <a:pt x="8959" y="3879"/>
                    <a:pt x="8959" y="3879"/>
                  </a:cubicBezTo>
                  <a:cubicBezTo>
                    <a:pt x="7696" y="3879"/>
                    <a:pt x="7696" y="3879"/>
                    <a:pt x="7696" y="3879"/>
                  </a:cubicBezTo>
                  <a:cubicBezTo>
                    <a:pt x="7696" y="933"/>
                    <a:pt x="7696" y="933"/>
                    <a:pt x="7696" y="933"/>
                  </a:cubicBezTo>
                  <a:cubicBezTo>
                    <a:pt x="6967" y="933"/>
                    <a:pt x="6967" y="933"/>
                    <a:pt x="6967" y="933"/>
                  </a:cubicBezTo>
                  <a:cubicBezTo>
                    <a:pt x="6969" y="4337"/>
                    <a:pt x="6969" y="4337"/>
                    <a:pt x="6969" y="4337"/>
                  </a:cubicBezTo>
                  <a:cubicBezTo>
                    <a:pt x="6969" y="4481"/>
                    <a:pt x="7137" y="4647"/>
                    <a:pt x="7281" y="4647"/>
                  </a:cubicBezTo>
                  <a:cubicBezTo>
                    <a:pt x="9378" y="4647"/>
                    <a:pt x="9378" y="4647"/>
                    <a:pt x="9378" y="4647"/>
                  </a:cubicBezTo>
                  <a:cubicBezTo>
                    <a:pt x="9522" y="4647"/>
                    <a:pt x="9688" y="4481"/>
                    <a:pt x="9688" y="4337"/>
                  </a:cubicBezTo>
                  <a:close/>
                  <a:moveTo>
                    <a:pt x="19159" y="1070"/>
                  </a:moveTo>
                  <a:cubicBezTo>
                    <a:pt x="18868" y="900"/>
                    <a:pt x="18526" y="801"/>
                    <a:pt x="18165" y="801"/>
                  </a:cubicBezTo>
                  <a:cubicBezTo>
                    <a:pt x="17077" y="801"/>
                    <a:pt x="16195" y="1683"/>
                    <a:pt x="16195" y="2771"/>
                  </a:cubicBezTo>
                  <a:cubicBezTo>
                    <a:pt x="16195" y="3858"/>
                    <a:pt x="17077" y="4740"/>
                    <a:pt x="18165" y="4740"/>
                  </a:cubicBezTo>
                  <a:cubicBezTo>
                    <a:pt x="18504" y="4740"/>
                    <a:pt x="18829" y="4651"/>
                    <a:pt x="19108" y="4500"/>
                  </a:cubicBezTo>
                  <a:cubicBezTo>
                    <a:pt x="18753" y="3861"/>
                    <a:pt x="18753" y="3861"/>
                    <a:pt x="18753" y="3861"/>
                  </a:cubicBezTo>
                  <a:cubicBezTo>
                    <a:pt x="18578" y="3956"/>
                    <a:pt x="18378" y="4011"/>
                    <a:pt x="18165" y="4011"/>
                  </a:cubicBezTo>
                  <a:cubicBezTo>
                    <a:pt x="17480" y="4011"/>
                    <a:pt x="16925" y="3455"/>
                    <a:pt x="16925" y="2771"/>
                  </a:cubicBezTo>
                  <a:cubicBezTo>
                    <a:pt x="16925" y="2086"/>
                    <a:pt x="17480" y="1531"/>
                    <a:pt x="18165" y="1531"/>
                  </a:cubicBezTo>
                  <a:cubicBezTo>
                    <a:pt x="18396" y="1531"/>
                    <a:pt x="18613" y="1596"/>
                    <a:pt x="18798" y="1707"/>
                  </a:cubicBezTo>
                  <a:lnTo>
                    <a:pt x="19159" y="1070"/>
                  </a:lnTo>
                  <a:close/>
                  <a:moveTo>
                    <a:pt x="22815" y="2781"/>
                  </a:moveTo>
                  <a:cubicBezTo>
                    <a:pt x="22815" y="3868"/>
                    <a:pt x="21934" y="4750"/>
                    <a:pt x="20846" y="4750"/>
                  </a:cubicBezTo>
                  <a:cubicBezTo>
                    <a:pt x="19759" y="4750"/>
                    <a:pt x="18879" y="3874"/>
                    <a:pt x="18879" y="2786"/>
                  </a:cubicBezTo>
                  <a:cubicBezTo>
                    <a:pt x="18879" y="1698"/>
                    <a:pt x="19759" y="812"/>
                    <a:pt x="20846" y="812"/>
                  </a:cubicBezTo>
                  <a:cubicBezTo>
                    <a:pt x="21934" y="812"/>
                    <a:pt x="22815" y="1693"/>
                    <a:pt x="22815" y="2781"/>
                  </a:cubicBezTo>
                  <a:close/>
                  <a:moveTo>
                    <a:pt x="22086" y="2781"/>
                  </a:moveTo>
                  <a:cubicBezTo>
                    <a:pt x="22086" y="2096"/>
                    <a:pt x="21531" y="1541"/>
                    <a:pt x="20846" y="1541"/>
                  </a:cubicBezTo>
                  <a:cubicBezTo>
                    <a:pt x="20162" y="1541"/>
                    <a:pt x="19607" y="2102"/>
                    <a:pt x="19607" y="2786"/>
                  </a:cubicBezTo>
                  <a:cubicBezTo>
                    <a:pt x="19607" y="3471"/>
                    <a:pt x="20162" y="4021"/>
                    <a:pt x="20846" y="4021"/>
                  </a:cubicBezTo>
                  <a:cubicBezTo>
                    <a:pt x="21531" y="4021"/>
                    <a:pt x="22086" y="3466"/>
                    <a:pt x="22086" y="2781"/>
                  </a:cubicBezTo>
                  <a:close/>
                  <a:moveTo>
                    <a:pt x="13936" y="4627"/>
                  </a:moveTo>
                  <a:cubicBezTo>
                    <a:pt x="13162" y="4627"/>
                    <a:pt x="13162" y="4627"/>
                    <a:pt x="13162" y="4627"/>
                  </a:cubicBezTo>
                  <a:cubicBezTo>
                    <a:pt x="12838" y="3893"/>
                    <a:pt x="12838" y="3893"/>
                    <a:pt x="12838" y="3893"/>
                  </a:cubicBezTo>
                  <a:cubicBezTo>
                    <a:pt x="12804" y="3815"/>
                    <a:pt x="12804" y="3815"/>
                    <a:pt x="12804" y="3815"/>
                  </a:cubicBezTo>
                  <a:cubicBezTo>
                    <a:pt x="11120" y="3815"/>
                    <a:pt x="11120" y="3815"/>
                    <a:pt x="11120" y="3815"/>
                  </a:cubicBezTo>
                  <a:cubicBezTo>
                    <a:pt x="10738" y="4627"/>
                    <a:pt x="10738" y="4627"/>
                    <a:pt x="10738" y="4627"/>
                  </a:cubicBezTo>
                  <a:cubicBezTo>
                    <a:pt x="9965" y="4627"/>
                    <a:pt x="9965" y="4627"/>
                    <a:pt x="9965" y="4627"/>
                  </a:cubicBezTo>
                  <a:cubicBezTo>
                    <a:pt x="11589" y="940"/>
                    <a:pt x="11589" y="940"/>
                    <a:pt x="11589" y="940"/>
                  </a:cubicBezTo>
                  <a:cubicBezTo>
                    <a:pt x="12311" y="940"/>
                    <a:pt x="12311" y="940"/>
                    <a:pt x="12311" y="940"/>
                  </a:cubicBezTo>
                  <a:lnTo>
                    <a:pt x="13936" y="4627"/>
                  </a:lnTo>
                  <a:close/>
                  <a:moveTo>
                    <a:pt x="12537" y="3210"/>
                  </a:moveTo>
                  <a:cubicBezTo>
                    <a:pt x="11949" y="1878"/>
                    <a:pt x="11949" y="1878"/>
                    <a:pt x="11949" y="1878"/>
                  </a:cubicBezTo>
                  <a:cubicBezTo>
                    <a:pt x="11363" y="3210"/>
                    <a:pt x="11363" y="3210"/>
                    <a:pt x="11363" y="3210"/>
                  </a:cubicBezTo>
                  <a:lnTo>
                    <a:pt x="12537" y="3210"/>
                  </a:lnTo>
                  <a:close/>
                  <a:moveTo>
                    <a:pt x="34531" y="4190"/>
                  </a:moveTo>
                  <a:cubicBezTo>
                    <a:pt x="33197" y="1112"/>
                    <a:pt x="33197" y="1112"/>
                    <a:pt x="33197" y="1112"/>
                  </a:cubicBezTo>
                  <a:cubicBezTo>
                    <a:pt x="33117" y="964"/>
                    <a:pt x="32981" y="896"/>
                    <a:pt x="32787" y="896"/>
                  </a:cubicBezTo>
                  <a:cubicBezTo>
                    <a:pt x="32593" y="896"/>
                    <a:pt x="32456" y="964"/>
                    <a:pt x="32376" y="1112"/>
                  </a:cubicBezTo>
                  <a:cubicBezTo>
                    <a:pt x="31396" y="3370"/>
                    <a:pt x="31396" y="3370"/>
                    <a:pt x="31396" y="3370"/>
                  </a:cubicBezTo>
                  <a:cubicBezTo>
                    <a:pt x="30416" y="1112"/>
                    <a:pt x="30416" y="1112"/>
                    <a:pt x="30416" y="1112"/>
                  </a:cubicBezTo>
                  <a:cubicBezTo>
                    <a:pt x="30336" y="964"/>
                    <a:pt x="30199" y="896"/>
                    <a:pt x="30005" y="896"/>
                  </a:cubicBezTo>
                  <a:cubicBezTo>
                    <a:pt x="29811" y="896"/>
                    <a:pt x="29674" y="964"/>
                    <a:pt x="29594" y="1112"/>
                  </a:cubicBezTo>
                  <a:cubicBezTo>
                    <a:pt x="28614" y="3375"/>
                    <a:pt x="28614" y="3375"/>
                    <a:pt x="28614" y="3375"/>
                  </a:cubicBezTo>
                  <a:cubicBezTo>
                    <a:pt x="27634" y="1112"/>
                    <a:pt x="27634" y="1112"/>
                    <a:pt x="27634" y="1112"/>
                  </a:cubicBezTo>
                  <a:cubicBezTo>
                    <a:pt x="27554" y="964"/>
                    <a:pt x="27417" y="896"/>
                    <a:pt x="27223" y="896"/>
                  </a:cubicBezTo>
                  <a:cubicBezTo>
                    <a:pt x="27029" y="896"/>
                    <a:pt x="26892" y="964"/>
                    <a:pt x="26813" y="1112"/>
                  </a:cubicBezTo>
                  <a:cubicBezTo>
                    <a:pt x="25832" y="3370"/>
                    <a:pt x="25832" y="3370"/>
                    <a:pt x="25832" y="3370"/>
                  </a:cubicBezTo>
                  <a:cubicBezTo>
                    <a:pt x="24852" y="1112"/>
                    <a:pt x="24852" y="1112"/>
                    <a:pt x="24852" y="1112"/>
                  </a:cubicBezTo>
                  <a:cubicBezTo>
                    <a:pt x="24772" y="964"/>
                    <a:pt x="24635" y="896"/>
                    <a:pt x="24441" y="896"/>
                  </a:cubicBezTo>
                  <a:cubicBezTo>
                    <a:pt x="24248" y="896"/>
                    <a:pt x="24111" y="964"/>
                    <a:pt x="24031" y="1112"/>
                  </a:cubicBezTo>
                  <a:cubicBezTo>
                    <a:pt x="22697" y="4190"/>
                    <a:pt x="22697" y="4190"/>
                    <a:pt x="22697" y="4190"/>
                  </a:cubicBezTo>
                  <a:cubicBezTo>
                    <a:pt x="22514" y="4672"/>
                    <a:pt x="23176" y="4920"/>
                    <a:pt x="23393" y="4533"/>
                  </a:cubicBezTo>
                  <a:cubicBezTo>
                    <a:pt x="24441" y="2081"/>
                    <a:pt x="24441" y="2081"/>
                    <a:pt x="24441" y="2081"/>
                  </a:cubicBezTo>
                  <a:cubicBezTo>
                    <a:pt x="25490" y="4533"/>
                    <a:pt x="25490" y="4533"/>
                    <a:pt x="25490" y="4533"/>
                  </a:cubicBezTo>
                  <a:cubicBezTo>
                    <a:pt x="25627" y="4783"/>
                    <a:pt x="26049" y="4772"/>
                    <a:pt x="26174" y="4533"/>
                  </a:cubicBezTo>
                  <a:cubicBezTo>
                    <a:pt x="27223" y="2081"/>
                    <a:pt x="27223" y="2081"/>
                    <a:pt x="27223" y="2081"/>
                  </a:cubicBezTo>
                  <a:cubicBezTo>
                    <a:pt x="28272" y="4533"/>
                    <a:pt x="28272" y="4533"/>
                    <a:pt x="28272" y="4533"/>
                  </a:cubicBezTo>
                  <a:cubicBezTo>
                    <a:pt x="28341" y="4656"/>
                    <a:pt x="28455" y="4709"/>
                    <a:pt x="28572" y="4716"/>
                  </a:cubicBezTo>
                  <a:cubicBezTo>
                    <a:pt x="28586" y="4718"/>
                    <a:pt x="28600" y="4719"/>
                    <a:pt x="28614" y="4720"/>
                  </a:cubicBezTo>
                  <a:cubicBezTo>
                    <a:pt x="28628" y="4719"/>
                    <a:pt x="28642" y="4718"/>
                    <a:pt x="28656" y="4716"/>
                  </a:cubicBezTo>
                  <a:cubicBezTo>
                    <a:pt x="28773" y="4709"/>
                    <a:pt x="28887" y="4656"/>
                    <a:pt x="28956" y="4533"/>
                  </a:cubicBezTo>
                  <a:cubicBezTo>
                    <a:pt x="30005" y="2081"/>
                    <a:pt x="30005" y="2081"/>
                    <a:pt x="30005" y="2081"/>
                  </a:cubicBezTo>
                  <a:cubicBezTo>
                    <a:pt x="31054" y="4533"/>
                    <a:pt x="31054" y="4533"/>
                    <a:pt x="31054" y="4533"/>
                  </a:cubicBezTo>
                  <a:cubicBezTo>
                    <a:pt x="31179" y="4772"/>
                    <a:pt x="31601" y="4783"/>
                    <a:pt x="31738" y="4533"/>
                  </a:cubicBezTo>
                  <a:cubicBezTo>
                    <a:pt x="32787" y="2081"/>
                    <a:pt x="32787" y="2081"/>
                    <a:pt x="32787" y="2081"/>
                  </a:cubicBezTo>
                  <a:cubicBezTo>
                    <a:pt x="33836" y="4533"/>
                    <a:pt x="33836" y="4533"/>
                    <a:pt x="33836" y="4533"/>
                  </a:cubicBezTo>
                  <a:cubicBezTo>
                    <a:pt x="34052" y="4920"/>
                    <a:pt x="34715" y="4672"/>
                    <a:pt x="34531" y="4190"/>
                  </a:cubicBezTo>
                  <a:close/>
                  <a:moveTo>
                    <a:pt x="34924" y="1394"/>
                  </a:moveTo>
                  <a:cubicBezTo>
                    <a:pt x="34924" y="1644"/>
                    <a:pt x="34724" y="1826"/>
                    <a:pt x="34489" y="1826"/>
                  </a:cubicBezTo>
                  <a:cubicBezTo>
                    <a:pt x="34252" y="1826"/>
                    <a:pt x="34052" y="1644"/>
                    <a:pt x="34052" y="1394"/>
                  </a:cubicBezTo>
                  <a:cubicBezTo>
                    <a:pt x="34052" y="1147"/>
                    <a:pt x="34252" y="965"/>
                    <a:pt x="34489" y="965"/>
                  </a:cubicBezTo>
                  <a:cubicBezTo>
                    <a:pt x="34724" y="965"/>
                    <a:pt x="34924" y="1147"/>
                    <a:pt x="34924" y="1394"/>
                  </a:cubicBezTo>
                  <a:close/>
                  <a:moveTo>
                    <a:pt x="34838" y="1394"/>
                  </a:moveTo>
                  <a:cubicBezTo>
                    <a:pt x="34838" y="1191"/>
                    <a:pt x="34684" y="1037"/>
                    <a:pt x="34489" y="1037"/>
                  </a:cubicBezTo>
                  <a:cubicBezTo>
                    <a:pt x="34292" y="1037"/>
                    <a:pt x="34138" y="1191"/>
                    <a:pt x="34138" y="1394"/>
                  </a:cubicBezTo>
                  <a:cubicBezTo>
                    <a:pt x="34138" y="1602"/>
                    <a:pt x="34292" y="1754"/>
                    <a:pt x="34489" y="1754"/>
                  </a:cubicBezTo>
                  <a:cubicBezTo>
                    <a:pt x="34684" y="1754"/>
                    <a:pt x="34838" y="1602"/>
                    <a:pt x="34838" y="1394"/>
                  </a:cubicBezTo>
                  <a:close/>
                  <a:moveTo>
                    <a:pt x="34559" y="1425"/>
                  </a:moveTo>
                  <a:cubicBezTo>
                    <a:pt x="34700" y="1644"/>
                    <a:pt x="34700" y="1644"/>
                    <a:pt x="34700" y="1644"/>
                  </a:cubicBezTo>
                  <a:cubicBezTo>
                    <a:pt x="34615" y="1644"/>
                    <a:pt x="34615" y="1644"/>
                    <a:pt x="34615" y="1644"/>
                  </a:cubicBezTo>
                  <a:cubicBezTo>
                    <a:pt x="34485" y="1429"/>
                    <a:pt x="34485" y="1429"/>
                    <a:pt x="34485" y="1429"/>
                  </a:cubicBezTo>
                  <a:cubicBezTo>
                    <a:pt x="34398" y="1429"/>
                    <a:pt x="34398" y="1429"/>
                    <a:pt x="34398" y="1429"/>
                  </a:cubicBezTo>
                  <a:cubicBezTo>
                    <a:pt x="34398" y="1644"/>
                    <a:pt x="34398" y="1644"/>
                    <a:pt x="34398" y="1644"/>
                  </a:cubicBezTo>
                  <a:cubicBezTo>
                    <a:pt x="34323" y="1644"/>
                    <a:pt x="34323" y="1644"/>
                    <a:pt x="34323" y="1644"/>
                  </a:cubicBezTo>
                  <a:cubicBezTo>
                    <a:pt x="34323" y="1147"/>
                    <a:pt x="34323" y="1147"/>
                    <a:pt x="34323" y="1147"/>
                  </a:cubicBezTo>
                  <a:cubicBezTo>
                    <a:pt x="34512" y="1147"/>
                    <a:pt x="34512" y="1147"/>
                    <a:pt x="34512" y="1147"/>
                  </a:cubicBezTo>
                  <a:cubicBezTo>
                    <a:pt x="34629" y="1147"/>
                    <a:pt x="34687" y="1191"/>
                    <a:pt x="34687" y="1289"/>
                  </a:cubicBezTo>
                  <a:cubicBezTo>
                    <a:pt x="34687" y="1377"/>
                    <a:pt x="34632" y="1416"/>
                    <a:pt x="34559" y="1425"/>
                  </a:cubicBezTo>
                  <a:close/>
                  <a:moveTo>
                    <a:pt x="34488" y="1365"/>
                  </a:moveTo>
                  <a:cubicBezTo>
                    <a:pt x="34552" y="1365"/>
                    <a:pt x="34609" y="1360"/>
                    <a:pt x="34609" y="1284"/>
                  </a:cubicBezTo>
                  <a:cubicBezTo>
                    <a:pt x="34609" y="1223"/>
                    <a:pt x="34553" y="1211"/>
                    <a:pt x="34501" y="1211"/>
                  </a:cubicBezTo>
                  <a:cubicBezTo>
                    <a:pt x="34398" y="1211"/>
                    <a:pt x="34398" y="1211"/>
                    <a:pt x="34398" y="1211"/>
                  </a:cubicBezTo>
                  <a:cubicBezTo>
                    <a:pt x="34398" y="1365"/>
                    <a:pt x="34398" y="1365"/>
                    <a:pt x="34398" y="1365"/>
                  </a:cubicBezTo>
                  <a:lnTo>
                    <a:pt x="34488" y="1365"/>
                  </a:lnTo>
                  <a:close/>
                </a:path>
              </a:pathLst>
            </a:custGeom>
            <a:solidFill>
              <a:schemeClr val="bg1"/>
            </a:solidFill>
            <a:ln>
              <a:noFill/>
            </a:ln>
          </p:spPr>
          <p:txBody>
            <a:bodyPr vert="horz" wrap="square" lIns="67222" tIns="33612" rIns="67222" bIns="33612" numCol="1" anchor="t" anchorCtr="0" compatLnSpc="1">
              <a:prstTxWarp prst="textNoShape">
                <a:avLst/>
              </a:prstTxWarp>
            </a:bodyPr>
            <a:lstStyle/>
            <a:p>
              <a:pPr defTabSz="685800"/>
              <a:endParaRPr lang="en-US" sz="1324">
                <a:solidFill>
                  <a:srgbClr val="505050"/>
                </a:solidFill>
              </a:endParaRPr>
            </a:p>
          </p:txBody>
        </p:sp>
      </p:gr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736" y="2684791"/>
            <a:ext cx="1296772" cy="2161287"/>
          </a:xfrm>
          <a:prstGeom prst="rect">
            <a:avLst/>
          </a:prstGeom>
        </p:spPr>
      </p:pic>
      <p:pic>
        <p:nvPicPr>
          <p:cNvPr id="2" name="Picture 1"/>
          <p:cNvPicPr>
            <a:picLocks noChangeAspect="1"/>
          </p:cNvPicPr>
          <p:nvPr/>
        </p:nvPicPr>
        <p:blipFill>
          <a:blip r:embed="rId5"/>
          <a:stretch>
            <a:fillRect/>
          </a:stretch>
        </p:blipFill>
        <p:spPr>
          <a:xfrm>
            <a:off x="3432543" y="2684791"/>
            <a:ext cx="1214206" cy="2161287"/>
          </a:xfrm>
          <a:prstGeom prst="rect">
            <a:avLst/>
          </a:prstGeom>
        </p:spPr>
      </p:pic>
      <p:pic>
        <p:nvPicPr>
          <p:cNvPr id="15" name="Picture 14"/>
          <p:cNvPicPr>
            <a:picLocks noChangeAspect="1"/>
          </p:cNvPicPr>
          <p:nvPr/>
        </p:nvPicPr>
        <p:blipFill>
          <a:blip r:embed="rId6"/>
          <a:stretch>
            <a:fillRect/>
          </a:stretch>
        </p:blipFill>
        <p:spPr>
          <a:xfrm>
            <a:off x="6323495" y="2684791"/>
            <a:ext cx="1211064" cy="2155694"/>
          </a:xfrm>
          <a:prstGeom prst="rect">
            <a:avLst/>
          </a:prstGeom>
        </p:spPr>
      </p:pic>
      <p:pic>
        <p:nvPicPr>
          <p:cNvPr id="17" name="Picture 16"/>
          <p:cNvPicPr>
            <a:picLocks noChangeAspect="1"/>
          </p:cNvPicPr>
          <p:nvPr/>
        </p:nvPicPr>
        <p:blipFill>
          <a:blip r:embed="rId7"/>
          <a:stretch>
            <a:fillRect/>
          </a:stretch>
        </p:blipFill>
        <p:spPr>
          <a:xfrm>
            <a:off x="7724547" y="2695157"/>
            <a:ext cx="1205241" cy="2145329"/>
          </a:xfrm>
          <a:prstGeom prst="rect">
            <a:avLst/>
          </a:prstGeom>
        </p:spPr>
      </p:pic>
    </p:spTree>
    <p:extLst>
      <p:ext uri="{BB962C8B-B14F-4D97-AF65-F5344CB8AC3E}">
        <p14:creationId xmlns:p14="http://schemas.microsoft.com/office/powerpoint/2010/main" val="3205975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FBA00"/>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01929" y="1563129"/>
            <a:ext cx="8740142" cy="2275879"/>
          </a:xfrm>
        </p:spPr>
        <p:txBody>
          <a:bodyPr/>
          <a:lstStyle/>
          <a:p>
            <a:r>
              <a:rPr lang="en-GB" dirty="0" smtClean="0"/>
              <a:t>Windows Phone </a:t>
            </a:r>
            <a:r>
              <a:rPr lang="en-GB" dirty="0" smtClean="0"/>
              <a:t>8.1</a:t>
            </a:r>
            <a:br>
              <a:rPr lang="en-GB" dirty="0" smtClean="0"/>
            </a:br>
            <a:r>
              <a:rPr lang="en-GB" dirty="0" err="1" smtClean="0"/>
              <a:t>Plataforma</a:t>
            </a:r>
            <a:r>
              <a:rPr lang="en-GB" dirty="0" smtClean="0"/>
              <a:t> de </a:t>
            </a:r>
            <a:r>
              <a:rPr lang="en-GB" dirty="0" err="1" smtClean="0"/>
              <a:t>desarrollo</a:t>
            </a:r>
            <a:endParaRPr lang="en-GB" dirty="0"/>
          </a:p>
        </p:txBody>
      </p:sp>
    </p:spTree>
    <p:extLst>
      <p:ext uri="{BB962C8B-B14F-4D97-AF65-F5344CB8AC3E}">
        <p14:creationId xmlns:p14="http://schemas.microsoft.com/office/powerpoint/2010/main" val="26042344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8929" y="218635"/>
            <a:ext cx="8228433" cy="387798"/>
          </a:xfrm>
        </p:spPr>
        <p:txBody>
          <a:bodyPr/>
          <a:lstStyle/>
          <a:p>
            <a:r>
              <a:rPr lang="en-US" dirty="0" smtClean="0"/>
              <a:t>El </a:t>
            </a:r>
            <a:r>
              <a:rPr lang="en-US" dirty="0" err="1" smtClean="0"/>
              <a:t>viaje</a:t>
            </a:r>
            <a:r>
              <a:rPr lang="en-US" dirty="0" smtClean="0"/>
              <a:t> de la </a:t>
            </a:r>
            <a:r>
              <a:rPr lang="en-US" dirty="0" err="1" smtClean="0"/>
              <a:t>convergencia</a:t>
            </a:r>
            <a:r>
              <a:rPr lang="en-US" dirty="0" smtClean="0"/>
              <a:t>…</a:t>
            </a:r>
            <a:endParaRPr lang="en-US" dirty="0"/>
          </a:p>
        </p:txBody>
      </p:sp>
      <p:sp>
        <p:nvSpPr>
          <p:cNvPr id="41" name="Rounded Rectangle 40"/>
          <p:cNvSpPr/>
          <p:nvPr/>
        </p:nvSpPr>
        <p:spPr bwMode="auto">
          <a:xfrm>
            <a:off x="184773" y="925748"/>
            <a:ext cx="2173768" cy="710420"/>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200" dirty="0">
                <a:solidFill>
                  <a:schemeClr val="tx1"/>
                </a:solidFill>
                <a:effectLst>
                  <a:outerShdw blurRad="38100" dist="38100" dir="2700000" algn="tl">
                    <a:srgbClr val="000000">
                      <a:alpha val="43137"/>
                    </a:srgbClr>
                  </a:outerShdw>
                </a:effectLst>
                <a:latin typeface="+mj-lt"/>
                <a:ea typeface="Segoe UI" pitchFamily="34" charset="0"/>
                <a:cs typeface="Segoe UI" pitchFamily="34" charset="0"/>
              </a:rPr>
              <a:t>Windows Phone 7.5</a:t>
            </a:r>
          </a:p>
        </p:txBody>
      </p:sp>
      <p:sp>
        <p:nvSpPr>
          <p:cNvPr id="42" name="Rounded Rectangle 41"/>
          <p:cNvSpPr/>
          <p:nvPr/>
        </p:nvSpPr>
        <p:spPr bwMode="auto">
          <a:xfrm>
            <a:off x="3211649" y="925748"/>
            <a:ext cx="2173768" cy="710420"/>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200" dirty="0">
                <a:solidFill>
                  <a:schemeClr val="tx1"/>
                </a:solidFill>
                <a:effectLst>
                  <a:outerShdw blurRad="38100" dist="38100" dir="2700000" algn="tl">
                    <a:srgbClr val="000000">
                      <a:alpha val="43137"/>
                    </a:srgbClr>
                  </a:outerShdw>
                </a:effectLst>
                <a:latin typeface="+mj-lt"/>
                <a:ea typeface="Segoe UI" pitchFamily="34" charset="0"/>
                <a:cs typeface="Segoe UI" pitchFamily="34" charset="0"/>
              </a:rPr>
              <a:t>Windows Phone 8.0</a:t>
            </a:r>
          </a:p>
        </p:txBody>
      </p:sp>
      <p:sp>
        <p:nvSpPr>
          <p:cNvPr id="43" name="Rounded Rectangle 42"/>
          <p:cNvSpPr/>
          <p:nvPr/>
        </p:nvSpPr>
        <p:spPr bwMode="auto">
          <a:xfrm>
            <a:off x="6238527" y="925748"/>
            <a:ext cx="2173768" cy="71042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232" fontAlgn="base">
              <a:lnSpc>
                <a:spcPct val="90000"/>
              </a:lnSpc>
              <a:spcBef>
                <a:spcPct val="0"/>
              </a:spcBef>
              <a:spcAft>
                <a:spcPct val="0"/>
              </a:spcAft>
            </a:pPr>
            <a:r>
              <a:rPr lang="en-US" sz="147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mj-lt"/>
                <a:ea typeface="Segoe UI" pitchFamily="34" charset="0"/>
                <a:cs typeface="Segoe UI" pitchFamily="34" charset="0"/>
              </a:rPr>
              <a:t>Windows Phone 8.1</a:t>
            </a:r>
          </a:p>
        </p:txBody>
      </p:sp>
      <p:sp>
        <p:nvSpPr>
          <p:cNvPr id="44" name="Rounded Rectangle 43"/>
          <p:cNvSpPr/>
          <p:nvPr/>
        </p:nvSpPr>
        <p:spPr bwMode="auto">
          <a:xfrm>
            <a:off x="303421" y="1354440"/>
            <a:ext cx="2437654" cy="1587920"/>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smtClean="0">
                <a:solidFill>
                  <a:schemeClr val="accent1"/>
                </a:solidFill>
                <a:ea typeface="Segoe UI" pitchFamily="34" charset="0"/>
                <a:cs typeface="Segoe UI" pitchFamily="34" charset="0"/>
              </a:rPr>
              <a:t>La </a:t>
            </a: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a:t>
            </a:r>
            <a:r>
              <a:rPr lang="en-US" sz="1050" dirty="0" err="1" smtClean="0">
                <a:solidFill>
                  <a:schemeClr val="accent1"/>
                </a:solidFill>
                <a:ea typeface="Segoe UI" pitchFamily="34" charset="0"/>
                <a:cs typeface="Segoe UI" pitchFamily="34" charset="0"/>
              </a:rPr>
              <a:t>comenzo</a:t>
            </a:r>
            <a:r>
              <a:rPr lang="en-US" sz="1050" dirty="0" smtClean="0">
                <a:solidFill>
                  <a:schemeClr val="accent1"/>
                </a:solidFill>
                <a:ea typeface="Segoe UI" pitchFamily="34" charset="0"/>
                <a:cs typeface="Segoe UI" pitchFamily="34" charset="0"/>
              </a:rPr>
              <a:t> con </a:t>
            </a:r>
            <a:r>
              <a:rPr lang="en-US" sz="1050" dirty="0">
                <a:solidFill>
                  <a:schemeClr val="accent1"/>
                </a:solidFill>
                <a:ea typeface="Segoe UI" pitchFamily="34" charset="0"/>
                <a:cs typeface="Segoe UI" pitchFamily="34" charset="0"/>
              </a:rPr>
              <a:t>IE</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WP 7.5 </a:t>
            </a:r>
            <a:r>
              <a:rPr lang="en-US" sz="1000" dirty="0" err="1" smtClean="0">
                <a:solidFill>
                  <a:schemeClr val="tx2"/>
                </a:solidFill>
                <a:ea typeface="Segoe UI" pitchFamily="34" charset="0"/>
                <a:cs typeface="Segoe UI" pitchFamily="34" charset="0"/>
              </a:rPr>
              <a:t>salio</a:t>
            </a:r>
            <a:r>
              <a:rPr lang="en-US" sz="1000" dirty="0" smtClean="0">
                <a:solidFill>
                  <a:schemeClr val="tx2"/>
                </a:solidFill>
                <a:ea typeface="Segoe UI" pitchFamily="34" charset="0"/>
                <a:cs typeface="Segoe UI" pitchFamily="34" charset="0"/>
              </a:rPr>
              <a:t> con IE9</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Mismo</a:t>
            </a:r>
            <a:r>
              <a:rPr lang="en-US" sz="1000" dirty="0" smtClean="0">
                <a:solidFill>
                  <a:schemeClr val="tx2"/>
                </a:solidFill>
                <a:ea typeface="Segoe UI" pitchFamily="34" charset="0"/>
                <a:cs typeface="Segoe UI" pitchFamily="34" charset="0"/>
              </a:rPr>
              <a:t> engine de </a:t>
            </a:r>
            <a:r>
              <a:rPr lang="en-US" sz="1000" dirty="0" err="1" smtClean="0">
                <a:solidFill>
                  <a:schemeClr val="tx2"/>
                </a:solidFill>
                <a:ea typeface="Segoe UI" pitchFamily="34" charset="0"/>
                <a:cs typeface="Segoe UI" pitchFamily="34" charset="0"/>
              </a:rPr>
              <a:t>renderizado</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que</a:t>
            </a:r>
            <a:r>
              <a:rPr lang="en-US" sz="1000" dirty="0" smtClean="0">
                <a:solidFill>
                  <a:schemeClr val="tx2"/>
                </a:solidFill>
                <a:ea typeface="Segoe UI" pitchFamily="34" charset="0"/>
                <a:cs typeface="Segoe UI" pitchFamily="34" charset="0"/>
              </a:rPr>
              <a:t> en Windows</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Mismo</a:t>
            </a:r>
            <a:r>
              <a:rPr lang="en-US" sz="1000" dirty="0" smtClean="0">
                <a:solidFill>
                  <a:schemeClr val="tx2"/>
                </a:solidFill>
                <a:ea typeface="Segoe UI" pitchFamily="34" charset="0"/>
                <a:cs typeface="Segoe UI" pitchFamily="34" charset="0"/>
              </a:rPr>
              <a:t> engine JavaScript </a:t>
            </a:r>
            <a:r>
              <a:rPr lang="en-US" sz="1000" dirty="0" err="1" smtClean="0">
                <a:solidFill>
                  <a:schemeClr val="tx2"/>
                </a:solidFill>
                <a:ea typeface="Segoe UI" pitchFamily="34" charset="0"/>
                <a:cs typeface="Segoe UI" pitchFamily="34" charset="0"/>
              </a:rPr>
              <a:t>que</a:t>
            </a:r>
            <a:r>
              <a:rPr lang="en-US" sz="1000" dirty="0" smtClean="0">
                <a:solidFill>
                  <a:schemeClr val="tx2"/>
                </a:solidFill>
                <a:ea typeface="Segoe UI" pitchFamily="34" charset="0"/>
                <a:cs typeface="Segoe UI" pitchFamily="34" charset="0"/>
              </a:rPr>
              <a:t> en Windows</a:t>
            </a:r>
            <a:endParaRPr lang="en-US" sz="1000" dirty="0">
              <a:solidFill>
                <a:schemeClr val="tx2"/>
              </a:solidFill>
              <a:ea typeface="Segoe UI" pitchFamily="34" charset="0"/>
              <a:cs typeface="Segoe UI" pitchFamily="34" charset="0"/>
            </a:endParaRPr>
          </a:p>
        </p:txBody>
      </p:sp>
      <p:sp>
        <p:nvSpPr>
          <p:cNvPr id="45" name="Rounded Rectangle 44"/>
          <p:cNvSpPr/>
          <p:nvPr/>
        </p:nvSpPr>
        <p:spPr bwMode="auto">
          <a:xfrm>
            <a:off x="3374320" y="1320741"/>
            <a:ext cx="2437654" cy="3260784"/>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a </a:t>
            </a:r>
            <a:r>
              <a:rPr lang="en-US" sz="1050" dirty="0" err="1" smtClean="0">
                <a:solidFill>
                  <a:schemeClr val="accent1"/>
                </a:solidFill>
                <a:ea typeface="Segoe UI" pitchFamily="34" charset="0"/>
                <a:cs typeface="Segoe UI" pitchFamily="34" charset="0"/>
              </a:rPr>
              <a:t>nivel</a:t>
            </a:r>
            <a:r>
              <a:rPr lang="en-US" sz="1050" dirty="0" smtClean="0">
                <a:solidFill>
                  <a:schemeClr val="accent1"/>
                </a:solidFill>
                <a:ea typeface="Segoe UI" pitchFamily="34" charset="0"/>
                <a:cs typeface="Segoe UI" pitchFamily="34" charset="0"/>
              </a:rPr>
              <a:t> de Core </a:t>
            </a:r>
            <a:r>
              <a:rPr lang="en-US" sz="1050" dirty="0">
                <a:solidFill>
                  <a:schemeClr val="accent1"/>
                </a:solidFill>
                <a:ea typeface="Segoe UI" pitchFamily="34" charset="0"/>
                <a:cs typeface="Segoe UI" pitchFamily="34" charset="0"/>
              </a:rPr>
              <a:t>(NT kernel)</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Common kernel &amp; </a:t>
            </a:r>
            <a:r>
              <a:rPr lang="en-US" sz="1000" dirty="0" smtClean="0">
                <a:solidFill>
                  <a:schemeClr val="tx2"/>
                </a:solidFill>
                <a:ea typeface="Segoe UI" pitchFamily="34" charset="0"/>
                <a:cs typeface="Segoe UI" pitchFamily="34" charset="0"/>
              </a:rPr>
              <a:t>Sistema de </a:t>
            </a:r>
            <a:r>
              <a:rPr lang="en-US" sz="1000" dirty="0" err="1" smtClean="0">
                <a:solidFill>
                  <a:schemeClr val="tx2"/>
                </a:solidFill>
                <a:ea typeface="Segoe UI" pitchFamily="34" charset="0"/>
                <a:cs typeface="Segoe UI" pitchFamily="34" charset="0"/>
              </a:rPr>
              <a:t>archivos</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Kernel mode driver framework</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Secure boot </a:t>
            </a:r>
            <a:r>
              <a:rPr lang="en-US" sz="1000" dirty="0" err="1" smtClean="0">
                <a:solidFill>
                  <a:schemeClr val="tx2"/>
                </a:solidFill>
                <a:ea typeface="Segoe UI" pitchFamily="34" charset="0"/>
                <a:cs typeface="Segoe UI" pitchFamily="34" charset="0"/>
              </a:rPr>
              <a:t>encriptación</a:t>
            </a:r>
            <a:r>
              <a:rPr lang="en-US" sz="1000" dirty="0" smtClean="0">
                <a:solidFill>
                  <a:schemeClr val="tx2"/>
                </a:solidFill>
                <a:ea typeface="Segoe UI" pitchFamily="34" charset="0"/>
                <a:cs typeface="Segoe UI" pitchFamily="34" charset="0"/>
              </a:rPr>
              <a:t> del </a:t>
            </a:r>
            <a:r>
              <a:rPr lang="en-US" sz="1000" dirty="0" err="1" smtClean="0">
                <a:solidFill>
                  <a:schemeClr val="tx2"/>
                </a:solidFill>
                <a:ea typeface="Segoe UI" pitchFamily="34" charset="0"/>
                <a:cs typeface="Segoe UI" pitchFamily="34" charset="0"/>
              </a:rPr>
              <a:t>almacenamiento</a:t>
            </a:r>
            <a:r>
              <a:rPr lang="en-US" sz="1000" dirty="0" smtClean="0">
                <a:solidFill>
                  <a:schemeClr val="tx2"/>
                </a:solidFill>
                <a:ea typeface="Segoe UI" pitchFamily="34" charset="0"/>
                <a:cs typeface="Segoe UI" pitchFamily="34" charset="0"/>
              </a:rPr>
              <a:t> </a:t>
            </a:r>
            <a:r>
              <a:rPr lang="en-US" sz="1000" dirty="0">
                <a:solidFill>
                  <a:schemeClr val="tx2"/>
                </a:solidFill>
                <a:ea typeface="Segoe UI" pitchFamily="34" charset="0"/>
                <a:cs typeface="Segoe UI" pitchFamily="34" charset="0"/>
              </a:rPr>
              <a:t>(BitLocker)</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Core networking stack</a:t>
            </a:r>
          </a:p>
          <a:p>
            <a:pPr marL="174581" indent="-174581" defTabSz="932232" fontAlgn="base">
              <a:spcAft>
                <a:spcPts val="600"/>
              </a:spcAft>
              <a:buFont typeface="Arial" panose="020B0604020202020204" pitchFamily="34" charset="0"/>
              <a:buChar char="•"/>
            </a:pPr>
            <a:endParaRPr lang="en-US" sz="1000" dirty="0">
              <a:solidFill>
                <a:schemeClr val="tx2"/>
              </a:solidFill>
              <a:ea typeface="Segoe UI" pitchFamily="34" charset="0"/>
              <a:cs typeface="Segoe UI" pitchFamily="34" charset="0"/>
            </a:endParaRPr>
          </a:p>
          <a:p>
            <a:pPr defTabSz="932232" fontAlgn="base">
              <a:spcAft>
                <a:spcPts val="600"/>
              </a:spcAft>
            </a:pPr>
            <a:r>
              <a:rPr lang="en-US" sz="1050" dirty="0" err="1" smtClean="0">
                <a:solidFill>
                  <a:schemeClr val="accent1"/>
                </a:solidFill>
                <a:ea typeface="Segoe UI" pitchFamily="34" charset="0"/>
                <a:cs typeface="Segoe UI" pitchFamily="34" charset="0"/>
              </a:rPr>
              <a:t>Plataforma</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desarrollo</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Convergencial</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parcial</a:t>
            </a:r>
            <a:r>
              <a:rPr lang="en-US" sz="1000" dirty="0" smtClean="0">
                <a:solidFill>
                  <a:schemeClr val="tx2"/>
                </a:solidFill>
                <a:ea typeface="Segoe UI" pitchFamily="34" charset="0"/>
                <a:cs typeface="Segoe UI" pitchFamily="34" charset="0"/>
              </a:rPr>
              <a:t> en APIs </a:t>
            </a:r>
            <a:r>
              <a:rPr lang="en-US" sz="1000" dirty="0">
                <a:solidFill>
                  <a:schemeClr val="tx2"/>
                </a:solidFill>
                <a:ea typeface="Segoe UI" pitchFamily="34" charset="0"/>
                <a:cs typeface="Segoe UI" pitchFamily="34" charset="0"/>
              </a:rPr>
              <a:t/>
            </a:r>
            <a:br>
              <a:rPr lang="en-US" sz="1000" dirty="0">
                <a:solidFill>
                  <a:schemeClr val="tx2"/>
                </a:solidFill>
                <a:ea typeface="Segoe UI" pitchFamily="34" charset="0"/>
                <a:cs typeface="Segoe UI" pitchFamily="34" charset="0"/>
              </a:rPr>
            </a:br>
            <a:r>
              <a:rPr lang="en-US" sz="1000" dirty="0" smtClean="0">
                <a:solidFill>
                  <a:schemeClr val="tx2"/>
                </a:solidFill>
                <a:ea typeface="Segoe UI" pitchFamily="34" charset="0"/>
                <a:cs typeface="Segoe UI" pitchFamily="34" charset="0"/>
              </a:rPr>
              <a:t>(</a:t>
            </a:r>
            <a:r>
              <a:rPr lang="en-US" sz="1000" dirty="0" err="1" smtClean="0">
                <a:solidFill>
                  <a:schemeClr val="tx2"/>
                </a:solidFill>
                <a:ea typeface="Segoe UI" pitchFamily="34" charset="0"/>
                <a:cs typeface="Segoe UI" pitchFamily="34" charset="0"/>
              </a:rPr>
              <a:t>sensores</a:t>
            </a:r>
            <a:r>
              <a:rPr lang="en-US" sz="1000" dirty="0" smtClean="0">
                <a:solidFill>
                  <a:schemeClr val="tx2"/>
                </a:solidFill>
                <a:ea typeface="Segoe UI" pitchFamily="34" charset="0"/>
                <a:cs typeface="Segoe UI" pitchFamily="34" charset="0"/>
              </a:rPr>
              <a:t> &amp; </a:t>
            </a:r>
            <a:r>
              <a:rPr lang="en-US" sz="1000" dirty="0">
                <a:solidFill>
                  <a:schemeClr val="tx2"/>
                </a:solidFill>
                <a:ea typeface="Segoe UI" pitchFamily="34" charset="0"/>
                <a:cs typeface="Segoe UI" pitchFamily="34" charset="0"/>
              </a:rPr>
              <a:t>IAP)</a:t>
            </a:r>
            <a:endParaRPr lang="en-US" sz="9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Códig,o</a:t>
            </a:r>
            <a:r>
              <a:rPr lang="en-US" sz="1000" dirty="0" smtClean="0">
                <a:solidFill>
                  <a:schemeClr val="tx2"/>
                </a:solidFill>
                <a:ea typeface="Segoe UI" pitchFamily="34" charset="0"/>
                <a:cs typeface="Segoe UI" pitchFamily="34" charset="0"/>
              </a:rPr>
              <a:t> native (C</a:t>
            </a:r>
            <a:r>
              <a:rPr lang="en-US" sz="1000" dirty="0">
                <a:solidFill>
                  <a:schemeClr val="tx2"/>
                </a:solidFill>
                <a:ea typeface="Segoe UI" pitchFamily="34" charset="0"/>
                <a:cs typeface="Segoe UI" pitchFamily="34" charset="0"/>
              </a:rPr>
              <a:t>++) </a:t>
            </a:r>
            <a:r>
              <a:rPr lang="en-US" sz="1000" dirty="0" smtClean="0">
                <a:solidFill>
                  <a:schemeClr val="tx2"/>
                </a:solidFill>
                <a:ea typeface="Segoe UI" pitchFamily="34" charset="0"/>
                <a:cs typeface="Segoe UI" pitchFamily="34" charset="0"/>
              </a:rPr>
              <a:t>y DirectX</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IE10</a:t>
            </a:r>
          </a:p>
        </p:txBody>
      </p:sp>
      <p:sp>
        <p:nvSpPr>
          <p:cNvPr id="46" name="Rounded Rectangle 45"/>
          <p:cNvSpPr/>
          <p:nvPr/>
        </p:nvSpPr>
        <p:spPr bwMode="auto">
          <a:xfrm>
            <a:off x="6401194" y="1343549"/>
            <a:ext cx="2437654" cy="3345975"/>
          </a:xfrm>
          <a:prstGeom prst="roundRect">
            <a:avLst/>
          </a:prstGeom>
          <a:solidFill>
            <a:schemeClr val="bg1"/>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146262" rIns="45706" bIns="146262" numCol="1" spcCol="0" rtlCol="0" fromWordArt="0" anchor="t" anchorCtr="0" forceAA="0" compatLnSpc="1">
            <a:prstTxWarp prst="textNoShape">
              <a:avLst/>
            </a:prstTxWarp>
            <a:noAutofit/>
          </a:bodyPr>
          <a:lstStyle/>
          <a:p>
            <a:pPr defTabSz="932232" fontAlgn="base">
              <a:spcAft>
                <a:spcPts val="600"/>
              </a:spcAft>
            </a:pPr>
            <a:r>
              <a:rPr lang="en-US" sz="1050" dirty="0" err="1" smtClean="0">
                <a:solidFill>
                  <a:schemeClr val="accent1"/>
                </a:solidFill>
                <a:ea typeface="Segoe UI" pitchFamily="34" charset="0"/>
                <a:cs typeface="Segoe UI" pitchFamily="34" charset="0"/>
              </a:rPr>
              <a:t>Convergencia</a:t>
            </a:r>
            <a:r>
              <a:rPr lang="en-US" sz="1050" dirty="0" smtClean="0">
                <a:solidFill>
                  <a:schemeClr val="accent1"/>
                </a:solidFill>
                <a:ea typeface="Segoe UI" pitchFamily="34" charset="0"/>
                <a:cs typeface="Segoe UI" pitchFamily="34" charset="0"/>
              </a:rPr>
              <a:t> en la </a:t>
            </a:r>
            <a:r>
              <a:rPr lang="en-US" sz="1050" dirty="0" err="1" smtClean="0">
                <a:solidFill>
                  <a:schemeClr val="accent1"/>
                </a:solidFill>
                <a:ea typeface="Segoe UI" pitchFamily="34" charset="0"/>
                <a:cs typeface="Segoe UI" pitchFamily="34" charset="0"/>
              </a:rPr>
              <a:t>plataforma</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desarrollo</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Mayores</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opciones</a:t>
            </a:r>
            <a:r>
              <a:rPr lang="en-US" sz="1000" dirty="0" smtClean="0">
                <a:solidFill>
                  <a:schemeClr val="tx2"/>
                </a:solidFill>
                <a:ea typeface="Segoe UI" pitchFamily="34" charset="0"/>
                <a:cs typeface="Segoe UI" pitchFamily="34" charset="0"/>
              </a:rPr>
              <a:t> para la </a:t>
            </a:r>
            <a:r>
              <a:rPr lang="en-US" sz="1000" dirty="0" err="1" smtClean="0">
                <a:solidFill>
                  <a:schemeClr val="tx2"/>
                </a:solidFill>
                <a:ea typeface="Segoe UI" pitchFamily="34" charset="0"/>
                <a:cs typeface="Segoe UI" pitchFamily="34" charset="0"/>
              </a:rPr>
              <a:t>reutilización</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smtClean="0">
                <a:solidFill>
                  <a:schemeClr val="tx2"/>
                </a:solidFill>
                <a:ea typeface="Segoe UI" pitchFamily="34" charset="0"/>
                <a:cs typeface="Segoe UI" pitchFamily="34" charset="0"/>
              </a:rPr>
              <a:t>Mayor </a:t>
            </a:r>
            <a:r>
              <a:rPr lang="en-US" sz="1000" dirty="0" err="1" smtClean="0">
                <a:solidFill>
                  <a:schemeClr val="tx2"/>
                </a:solidFill>
                <a:ea typeface="Segoe UI" pitchFamily="34" charset="0"/>
                <a:cs typeface="Segoe UI" pitchFamily="34" charset="0"/>
              </a:rPr>
              <a:t>reutilización</a:t>
            </a:r>
            <a:r>
              <a:rPr lang="en-US" sz="1000" dirty="0" smtClean="0">
                <a:solidFill>
                  <a:schemeClr val="tx2"/>
                </a:solidFill>
                <a:ea typeface="Segoe UI" pitchFamily="34" charset="0"/>
                <a:cs typeface="Segoe UI" pitchFamily="34" charset="0"/>
              </a:rPr>
              <a:t> de </a:t>
            </a:r>
            <a:r>
              <a:rPr lang="en-US" sz="1000" dirty="0" err="1" smtClean="0">
                <a:solidFill>
                  <a:schemeClr val="tx2"/>
                </a:solidFill>
                <a:ea typeface="Segoe UI" pitchFamily="34" charset="0"/>
                <a:cs typeface="Segoe UI" pitchFamily="34" charset="0"/>
              </a:rPr>
              <a:t>código</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endParaRPr lang="en-US" sz="1050" dirty="0">
              <a:solidFill>
                <a:schemeClr val="accent1"/>
              </a:solidFill>
              <a:ea typeface="Segoe UI" pitchFamily="34" charset="0"/>
              <a:cs typeface="Segoe UI" pitchFamily="34" charset="0"/>
            </a:endParaRPr>
          </a:p>
          <a:p>
            <a:pPr defTabSz="932232" fontAlgn="base">
              <a:spcAft>
                <a:spcPts val="600"/>
              </a:spcAft>
            </a:pPr>
            <a:r>
              <a:rPr lang="en-US" sz="1050" dirty="0" err="1" smtClean="0">
                <a:solidFill>
                  <a:schemeClr val="accent1"/>
                </a:solidFill>
                <a:ea typeface="Segoe UI" pitchFamily="34" charset="0"/>
                <a:cs typeface="Segoe UI" pitchFamily="34" charset="0"/>
              </a:rPr>
              <a:t>Alieneación</a:t>
            </a:r>
            <a:r>
              <a:rPr lang="en-US" sz="1050" dirty="0" smtClean="0">
                <a:solidFill>
                  <a:schemeClr val="accent1"/>
                </a:solidFill>
                <a:ea typeface="Segoe UI" pitchFamily="34" charset="0"/>
                <a:cs typeface="Segoe UI" pitchFamily="34" charset="0"/>
              </a:rPr>
              <a:t> de </a:t>
            </a:r>
            <a:r>
              <a:rPr lang="en-US" sz="1050" dirty="0" err="1" smtClean="0">
                <a:solidFill>
                  <a:schemeClr val="accent1"/>
                </a:solidFill>
                <a:ea typeface="Segoe UI" pitchFamily="34" charset="0"/>
                <a:cs typeface="Segoe UI" pitchFamily="34" charset="0"/>
              </a:rPr>
              <a:t>las</a:t>
            </a:r>
            <a:r>
              <a:rPr lang="en-US" sz="1050" dirty="0" smtClean="0">
                <a:solidFill>
                  <a:schemeClr val="accent1"/>
                </a:solidFill>
                <a:ea typeface="Segoe UI" pitchFamily="34" charset="0"/>
                <a:cs typeface="Segoe UI" pitchFamily="34" charset="0"/>
              </a:rPr>
              <a:t> Stores</a:t>
            </a:r>
            <a:endParaRPr lang="en-US" sz="1050" dirty="0">
              <a:solidFill>
                <a:schemeClr val="accent1"/>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Registro</a:t>
            </a:r>
            <a:r>
              <a:rPr lang="en-US" sz="1000" dirty="0" smtClean="0">
                <a:solidFill>
                  <a:schemeClr val="tx2"/>
                </a:solidFill>
                <a:ea typeface="Segoe UI" pitchFamily="34" charset="0"/>
                <a:cs typeface="Segoe UI" pitchFamily="34" charset="0"/>
              </a:rPr>
              <a:t> </a:t>
            </a:r>
            <a:r>
              <a:rPr lang="en-US" sz="1000" dirty="0" err="1" smtClean="0">
                <a:solidFill>
                  <a:schemeClr val="tx2"/>
                </a:solidFill>
                <a:ea typeface="Segoe UI" pitchFamily="34" charset="0"/>
                <a:cs typeface="Segoe UI" pitchFamily="34" charset="0"/>
              </a:rPr>
              <a:t>compartido</a:t>
            </a:r>
            <a:endParaRPr lang="en-US" sz="1000" dirty="0">
              <a:solidFill>
                <a:schemeClr val="tx2"/>
              </a:solidFill>
              <a:ea typeface="Segoe UI" pitchFamily="34" charset="0"/>
              <a:cs typeface="Segoe UI" pitchFamily="34" charset="0"/>
            </a:endParaRPr>
          </a:p>
          <a:p>
            <a:pPr defTabSz="932232" fontAlgn="base">
              <a:spcAft>
                <a:spcPts val="600"/>
              </a:spcAft>
            </a:pPr>
            <a:endParaRPr lang="en-US" sz="1050" dirty="0">
              <a:solidFill>
                <a:schemeClr val="accent1"/>
              </a:solidFill>
              <a:ea typeface="Segoe UI" pitchFamily="34" charset="0"/>
              <a:cs typeface="Segoe UI" pitchFamily="34" charset="0"/>
            </a:endParaRPr>
          </a:p>
          <a:p>
            <a:pPr defTabSz="932232" fontAlgn="base">
              <a:spcAft>
                <a:spcPts val="600"/>
              </a:spcAft>
            </a:pPr>
            <a:r>
              <a:rPr lang="en-US" sz="1050" dirty="0">
                <a:solidFill>
                  <a:schemeClr val="accent1"/>
                </a:solidFill>
                <a:ea typeface="Segoe UI" pitchFamily="34" charset="0"/>
                <a:cs typeface="Segoe UI" pitchFamily="34" charset="0"/>
              </a:rPr>
              <a:t>Common Core Platform</a:t>
            </a: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Proximity &amp; Location frameworks</a:t>
            </a:r>
          </a:p>
          <a:p>
            <a:pPr marL="174581" indent="-174581" defTabSz="932232" fontAlgn="base">
              <a:spcAft>
                <a:spcPts val="600"/>
              </a:spcAft>
              <a:buFont typeface="Arial" panose="020B0604020202020204" pitchFamily="34" charset="0"/>
              <a:buChar char="•"/>
            </a:pPr>
            <a:r>
              <a:rPr lang="en-US" sz="1000" dirty="0" err="1" smtClean="0">
                <a:solidFill>
                  <a:schemeClr val="tx2"/>
                </a:solidFill>
                <a:ea typeface="Segoe UI" pitchFamily="34" charset="0"/>
                <a:cs typeface="Segoe UI" pitchFamily="34" charset="0"/>
              </a:rPr>
              <a:t>Seguridad</a:t>
            </a:r>
            <a:endParaRPr lang="en-US" sz="1000" dirty="0">
              <a:solidFill>
                <a:schemeClr val="tx2"/>
              </a:solidFill>
              <a:ea typeface="Segoe UI" pitchFamily="34" charset="0"/>
              <a:cs typeface="Segoe UI" pitchFamily="34" charset="0"/>
            </a:endParaRPr>
          </a:p>
          <a:p>
            <a:pPr marL="174581" indent="-174581" defTabSz="932232" fontAlgn="base">
              <a:spcAft>
                <a:spcPts val="600"/>
              </a:spcAft>
              <a:buFont typeface="Arial" panose="020B0604020202020204" pitchFamily="34" charset="0"/>
              <a:buChar char="•"/>
            </a:pPr>
            <a:r>
              <a:rPr lang="en-US" sz="1000" dirty="0">
                <a:solidFill>
                  <a:schemeClr val="tx2"/>
                </a:solidFill>
                <a:ea typeface="Segoe UI" pitchFamily="34" charset="0"/>
                <a:cs typeface="Segoe UI" pitchFamily="34" charset="0"/>
              </a:rPr>
              <a:t>Task scheduler</a:t>
            </a:r>
          </a:p>
        </p:txBody>
      </p:sp>
      <p:sp>
        <p:nvSpPr>
          <p:cNvPr id="47" name="Right Arrow 46"/>
          <p:cNvSpPr/>
          <p:nvPr/>
        </p:nvSpPr>
        <p:spPr bwMode="auto">
          <a:xfrm>
            <a:off x="2615838" y="1007718"/>
            <a:ext cx="382533" cy="382533"/>
          </a:xfrm>
          <a:prstGeom prst="rightArrow">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a:off x="5642715" y="1007718"/>
            <a:ext cx="382533" cy="382533"/>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84345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smtClean="0"/>
              <a:t>¿</a:t>
            </a:r>
            <a:r>
              <a:rPr lang="en-GB" dirty="0" err="1" smtClean="0"/>
              <a:t>Qué</a:t>
            </a:r>
            <a:r>
              <a:rPr lang="en-GB" dirty="0" smtClean="0"/>
              <a:t> </a:t>
            </a:r>
            <a:r>
              <a:rPr lang="en-GB" dirty="0" err="1" smtClean="0"/>
              <a:t>vamos</a:t>
            </a:r>
            <a:r>
              <a:rPr lang="en-GB" dirty="0" smtClean="0"/>
              <a:t> a </a:t>
            </a:r>
            <a:r>
              <a:rPr lang="en-GB" dirty="0" err="1" smtClean="0"/>
              <a:t>ver</a:t>
            </a:r>
            <a:r>
              <a:rPr lang="en-GB" dirty="0" smtClean="0"/>
              <a:t>?</a:t>
            </a:r>
            <a:endParaRPr lang="en-GB" dirty="0"/>
          </a:p>
        </p:txBody>
      </p:sp>
      <p:sp>
        <p:nvSpPr>
          <p:cNvPr id="3" name="Content Placeholder 2"/>
          <p:cNvSpPr>
            <a:spLocks noGrp="1"/>
          </p:cNvSpPr>
          <p:nvPr>
            <p:ph idx="1"/>
          </p:nvPr>
        </p:nvSpPr>
        <p:spPr>
          <a:xfrm>
            <a:off x="457200" y="1135380"/>
            <a:ext cx="8229600" cy="2231380"/>
          </a:xfrm>
        </p:spPr>
        <p:txBody>
          <a:bodyPr>
            <a:spAutoFit/>
          </a:bodyPr>
          <a:lstStyle/>
          <a:p>
            <a:r>
              <a:rPr lang="en-GB" dirty="0" smtClean="0">
                <a:latin typeface="Segoe WP SemiLight"/>
                <a:cs typeface="Segoe WP SemiLight"/>
              </a:rPr>
              <a:t>Como </a:t>
            </a:r>
            <a:r>
              <a:rPr lang="en-GB" dirty="0" err="1" smtClean="0">
                <a:latin typeface="Segoe WP SemiLight"/>
                <a:cs typeface="Segoe WP SemiLight"/>
              </a:rPr>
              <a:t>obtener</a:t>
            </a:r>
            <a:r>
              <a:rPr lang="en-GB" dirty="0" smtClean="0">
                <a:latin typeface="Segoe WP SemiLight"/>
                <a:cs typeface="Segoe WP SemiLight"/>
              </a:rPr>
              <a:t> la </a:t>
            </a:r>
            <a:r>
              <a:rPr lang="en-GB" dirty="0" err="1" smtClean="0">
                <a:latin typeface="Segoe WP SemiLight"/>
                <a:cs typeface="Segoe WP SemiLight"/>
              </a:rPr>
              <a:t>actualización</a:t>
            </a:r>
            <a:r>
              <a:rPr lang="en-GB" dirty="0" smtClean="0">
                <a:latin typeface="Segoe WP SemiLight"/>
                <a:cs typeface="Segoe WP SemiLight"/>
              </a:rPr>
              <a:t> WP 8.1 en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teléfono</a:t>
            </a:r>
            <a:endParaRPr lang="en-GB" dirty="0" smtClean="0">
              <a:latin typeface="Segoe WP SemiLight"/>
              <a:cs typeface="Segoe WP SemiLight"/>
            </a:endParaRPr>
          </a:p>
          <a:p>
            <a:r>
              <a:rPr lang="en-GB" dirty="0" smtClean="0">
                <a:latin typeface="Segoe WP SemiLight"/>
                <a:cs typeface="Segoe WP SemiLight"/>
              </a:rPr>
              <a:t>Como </a:t>
            </a:r>
            <a:r>
              <a:rPr lang="en-GB" dirty="0" err="1" smtClean="0">
                <a:latin typeface="Segoe WP SemiLight"/>
                <a:cs typeface="Segoe WP SemiLight"/>
              </a:rPr>
              <a:t>obtener</a:t>
            </a:r>
            <a:r>
              <a:rPr lang="en-GB" dirty="0" smtClean="0">
                <a:latin typeface="Segoe WP SemiLight"/>
                <a:cs typeface="Segoe WP SemiLight"/>
              </a:rPr>
              <a:t> el Nuevo SDK</a:t>
            </a:r>
          </a:p>
          <a:p>
            <a:r>
              <a:rPr lang="en-GB" dirty="0" err="1" smtClean="0">
                <a:latin typeface="Segoe WP SemiLight"/>
                <a:cs typeface="Segoe WP SemiLight"/>
              </a:rPr>
              <a:t>Novedades</a:t>
            </a:r>
            <a:r>
              <a:rPr lang="en-GB" dirty="0" smtClean="0">
                <a:latin typeface="Segoe WP SemiLight"/>
                <a:cs typeface="Segoe WP SemiLight"/>
              </a:rPr>
              <a:t> a </a:t>
            </a:r>
            <a:r>
              <a:rPr lang="en-GB" dirty="0" err="1" smtClean="0">
                <a:latin typeface="Segoe WP SemiLight"/>
                <a:cs typeface="Segoe WP SemiLight"/>
              </a:rPr>
              <a:t>nivel</a:t>
            </a:r>
            <a:r>
              <a:rPr lang="en-GB" dirty="0" smtClean="0">
                <a:latin typeface="Segoe WP SemiLight"/>
                <a:cs typeface="Segoe WP SemiLight"/>
              </a:rPr>
              <a:t> de Sistema</a:t>
            </a:r>
          </a:p>
          <a:p>
            <a:r>
              <a:rPr lang="en-GB" dirty="0" err="1" smtClean="0">
                <a:latin typeface="Segoe WP SemiLight"/>
                <a:cs typeface="Segoe WP SemiLight"/>
              </a:rPr>
              <a:t>Novedades</a:t>
            </a:r>
            <a:r>
              <a:rPr lang="en-GB" dirty="0" smtClean="0">
                <a:latin typeface="Segoe WP SemiLight"/>
                <a:cs typeface="Segoe WP SemiLight"/>
              </a:rPr>
              <a:t> a </a:t>
            </a:r>
            <a:r>
              <a:rPr lang="en-GB" dirty="0" err="1" smtClean="0">
                <a:latin typeface="Segoe WP SemiLight"/>
                <a:cs typeface="Segoe WP SemiLight"/>
              </a:rPr>
              <a:t>nivel</a:t>
            </a:r>
            <a:r>
              <a:rPr lang="en-GB" dirty="0" smtClean="0">
                <a:latin typeface="Segoe WP SemiLight"/>
                <a:cs typeface="Segoe WP SemiLight"/>
              </a:rPr>
              <a:t> de Desarrollo</a:t>
            </a:r>
            <a:endParaRPr lang="en-GB" dirty="0" smtClean="0">
              <a:latin typeface="Segoe WP SemiLight"/>
              <a:cs typeface="Segoe WP SemiLight"/>
            </a:endParaRPr>
          </a:p>
          <a:p>
            <a:r>
              <a:rPr lang="en-GB" dirty="0" smtClean="0">
                <a:latin typeface="Segoe WP SemiLight"/>
                <a:cs typeface="Segoe WP SemiLight"/>
              </a:rPr>
              <a:t>DEMOs</a:t>
            </a:r>
            <a:endParaRPr lang="en-GB" dirty="0">
              <a:latin typeface="Segoe WP SemiLight"/>
              <a:cs typeface="Segoe WP SemiLight"/>
            </a:endParaRPr>
          </a:p>
          <a:p>
            <a:r>
              <a:rPr lang="en-GB" dirty="0" err="1" smtClean="0">
                <a:latin typeface="Segoe WP SemiLight"/>
                <a:cs typeface="Segoe WP SemiLight"/>
              </a:rPr>
              <a:t>Preguntas</a:t>
            </a:r>
            <a:r>
              <a:rPr lang="en-GB" dirty="0" smtClean="0">
                <a:latin typeface="Segoe WP SemiLight"/>
                <a:cs typeface="Segoe WP SemiLight"/>
              </a:rPr>
              <a:t> y </a:t>
            </a:r>
            <a:r>
              <a:rPr lang="en-GB" dirty="0" err="1">
                <a:latin typeface="Segoe WP SemiLight"/>
                <a:cs typeface="Segoe WP SemiLight"/>
              </a:rPr>
              <a:t>R</a:t>
            </a:r>
            <a:r>
              <a:rPr lang="en-GB" dirty="0" err="1" smtClean="0">
                <a:latin typeface="Segoe WP SemiLight"/>
                <a:cs typeface="Segoe WP SemiLight"/>
              </a:rPr>
              <a:t>espuestas</a:t>
            </a:r>
            <a:endParaRPr lang="en-GB" dirty="0" smtClean="0">
              <a:latin typeface="Segoe WP SemiLight"/>
              <a:cs typeface="Segoe WP SemiLight"/>
            </a:endParaRPr>
          </a:p>
        </p:txBody>
      </p:sp>
    </p:spTree>
    <p:extLst>
      <p:ext uri="{BB962C8B-B14F-4D97-AF65-F5344CB8AC3E}">
        <p14:creationId xmlns:p14="http://schemas.microsoft.com/office/powerpoint/2010/main" val="7022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402263"/>
            <a:ext cx="8228433" cy="1045414"/>
          </a:xfrm>
        </p:spPr>
        <p:txBody>
          <a:bodyPr/>
          <a:lstStyle/>
          <a:p>
            <a:r>
              <a:rPr lang="en-US" sz="3235" dirty="0" err="1" smtClean="0">
                <a:latin typeface="+mn-lt"/>
              </a:rPr>
              <a:t>Convergencia</a:t>
            </a:r>
            <a:r>
              <a:rPr lang="en-US" sz="3235" dirty="0" smtClean="0">
                <a:latin typeface="+mn-lt"/>
              </a:rPr>
              <a:t> en APIs de la </a:t>
            </a:r>
            <a:r>
              <a:rPr lang="en-US" sz="3235" dirty="0" err="1" smtClean="0">
                <a:latin typeface="+mn-lt"/>
              </a:rPr>
              <a:t>plataforma</a:t>
            </a:r>
            <a:r>
              <a:rPr lang="en-US" sz="3235" dirty="0" smtClean="0">
                <a:latin typeface="+mn-lt"/>
              </a:rPr>
              <a:t> Windows</a:t>
            </a:r>
            <a:endParaRPr lang="en-US" sz="3235" dirty="0">
              <a:latin typeface="+mn-lt"/>
            </a:endParaRPr>
          </a:p>
        </p:txBody>
      </p:sp>
      <p:sp>
        <p:nvSpPr>
          <p:cNvPr id="47" name="Oval 46"/>
          <p:cNvSpPr/>
          <p:nvPr/>
        </p:nvSpPr>
        <p:spPr bwMode="auto">
          <a:xfrm>
            <a:off x="826032" y="1373294"/>
            <a:ext cx="3587960" cy="3369849"/>
          </a:xfrm>
          <a:prstGeom prst="ellipse">
            <a:avLst/>
          </a:prstGeom>
          <a:solidFill>
            <a:srgbClr val="0072C6">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p:cNvSpPr/>
          <p:nvPr/>
        </p:nvSpPr>
        <p:spPr bwMode="auto">
          <a:xfrm>
            <a:off x="1253717" y="1401449"/>
            <a:ext cx="3544707" cy="3276730"/>
          </a:xfrm>
          <a:prstGeom prst="ellipse">
            <a:avLst/>
          </a:prstGeom>
          <a:solidFill>
            <a:srgbClr val="FF00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3956927" y="2441182"/>
            <a:ext cx="841499" cy="1197266"/>
          </a:xfrm>
          <a:prstGeom prst="ellipse">
            <a:avLst/>
          </a:prstGeom>
          <a:solidFill>
            <a:srgbClr val="FF0000">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2739307" y="2694522"/>
            <a:ext cx="1752103" cy="627779"/>
          </a:xfrm>
          <a:prstGeom prst="rect">
            <a:avLst/>
          </a:prstGeom>
          <a:noFill/>
        </p:spPr>
        <p:txBody>
          <a:bodyPr wrap="square" lIns="182828" tIns="146262" rIns="182828" bIns="146262" rtlCol="0">
            <a:spAutoFit/>
          </a:bodyPr>
          <a:lstStyle/>
          <a:p>
            <a:pPr algn="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comunes</a:t>
            </a:r>
            <a:endParaRPr lang="en-US" sz="1200" dirty="0">
              <a:gradFill>
                <a:gsLst>
                  <a:gs pos="2917">
                    <a:srgbClr val="505050"/>
                  </a:gs>
                  <a:gs pos="30000">
                    <a:srgbClr val="505050"/>
                  </a:gs>
                </a:gsLst>
                <a:lin ang="5400000" scaled="0"/>
              </a:gradFill>
            </a:endParaRPr>
          </a:p>
        </p:txBody>
      </p:sp>
      <p:sp>
        <p:nvSpPr>
          <p:cNvPr id="52" name="TextBox 51"/>
          <p:cNvSpPr txBox="1"/>
          <p:nvPr/>
        </p:nvSpPr>
        <p:spPr>
          <a:xfrm>
            <a:off x="4377675" y="2685206"/>
            <a:ext cx="1752103" cy="793979"/>
          </a:xfrm>
          <a:prstGeom prst="rect">
            <a:avLst/>
          </a:prstGeom>
          <a:noFill/>
        </p:spPr>
        <p:txBody>
          <a:bodyPr wrap="square" lIns="182828" tIns="146262" rIns="182828" bIns="146262" rtlCol="0">
            <a:spAutoFit/>
          </a:bodyPr>
          <a:lstStyle/>
          <a:p>
            <a:pP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específicas</a:t>
            </a:r>
            <a:r>
              <a:rPr lang="en-US" sz="1200" dirty="0" smtClean="0">
                <a:gradFill>
                  <a:gsLst>
                    <a:gs pos="2917">
                      <a:srgbClr val="505050"/>
                    </a:gs>
                    <a:gs pos="30000">
                      <a:srgbClr val="505050"/>
                    </a:gs>
                  </a:gsLst>
                  <a:lin ang="5400000" scaled="0"/>
                </a:gradFill>
              </a:rPr>
              <a:t> de Windows Phone</a:t>
            </a:r>
            <a:endParaRPr lang="en-US" sz="1200" dirty="0">
              <a:gradFill>
                <a:gsLst>
                  <a:gs pos="2917">
                    <a:srgbClr val="505050"/>
                  </a:gs>
                  <a:gs pos="30000">
                    <a:srgbClr val="505050"/>
                  </a:gs>
                </a:gsLst>
                <a:lin ang="5400000" scaled="0"/>
              </a:gradFill>
            </a:endParaRPr>
          </a:p>
        </p:txBody>
      </p:sp>
      <p:sp>
        <p:nvSpPr>
          <p:cNvPr id="53" name="TextBox 52"/>
          <p:cNvSpPr txBox="1"/>
          <p:nvPr/>
        </p:nvSpPr>
        <p:spPr>
          <a:xfrm>
            <a:off x="624140" y="2694522"/>
            <a:ext cx="1752103" cy="793979"/>
          </a:xfrm>
          <a:prstGeom prst="rect">
            <a:avLst/>
          </a:prstGeom>
          <a:noFill/>
        </p:spPr>
        <p:txBody>
          <a:bodyPr wrap="square" lIns="182828" tIns="146262" rIns="182828" bIns="146262" rtlCol="0">
            <a:spAutoFit/>
          </a:bodyPr>
          <a:lstStyle/>
          <a:p>
            <a:pPr algn="r">
              <a:lnSpc>
                <a:spcPct val="90000"/>
              </a:lnSpc>
            </a:pPr>
            <a:r>
              <a:rPr lang="en-US" sz="1200" dirty="0" err="1" smtClean="0">
                <a:gradFill>
                  <a:gsLst>
                    <a:gs pos="2917">
                      <a:srgbClr val="505050"/>
                    </a:gs>
                    <a:gs pos="30000">
                      <a:srgbClr val="505050"/>
                    </a:gs>
                  </a:gsLst>
                  <a:lin ang="5400000" scaled="0"/>
                </a:gradFill>
              </a:rPr>
              <a:t>WinRT</a:t>
            </a:r>
            <a:r>
              <a:rPr lang="en-US" sz="1200" dirty="0" smtClean="0">
                <a:gradFill>
                  <a:gsLst>
                    <a:gs pos="2917">
                      <a:srgbClr val="505050"/>
                    </a:gs>
                    <a:gs pos="30000">
                      <a:srgbClr val="505050"/>
                    </a:gs>
                  </a:gsLst>
                  <a:lin ang="5400000" scaled="0"/>
                </a:gradFill>
              </a:rPr>
              <a:t> APIs </a:t>
            </a:r>
            <a:r>
              <a:rPr lang="en-US" sz="1200" dirty="0" err="1" smtClean="0">
                <a:gradFill>
                  <a:gsLst>
                    <a:gs pos="2917">
                      <a:srgbClr val="505050"/>
                    </a:gs>
                    <a:gs pos="30000">
                      <a:srgbClr val="505050"/>
                    </a:gs>
                  </a:gsLst>
                  <a:lin ang="5400000" scaled="0"/>
                </a:gradFill>
              </a:rPr>
              <a:t>específicas</a:t>
            </a:r>
            <a:r>
              <a:rPr lang="en-US" sz="1200" dirty="0" smtClean="0">
                <a:gradFill>
                  <a:gsLst>
                    <a:gs pos="2917">
                      <a:srgbClr val="505050"/>
                    </a:gs>
                    <a:gs pos="30000">
                      <a:srgbClr val="505050"/>
                    </a:gs>
                  </a:gsLst>
                  <a:lin ang="5400000" scaled="0"/>
                </a:gradFill>
              </a:rPr>
              <a:t> de Windows</a:t>
            </a:r>
            <a:endParaRPr lang="en-US" sz="1200" dirty="0">
              <a:gradFill>
                <a:gsLst>
                  <a:gs pos="2917">
                    <a:srgbClr val="505050"/>
                  </a:gs>
                  <a:gs pos="30000">
                    <a:srgbClr val="505050"/>
                  </a:gs>
                </a:gsLst>
                <a:lin ang="5400000" scaled="0"/>
              </a:gradFill>
            </a:endParaRPr>
          </a:p>
        </p:txBody>
      </p:sp>
      <p:sp>
        <p:nvSpPr>
          <p:cNvPr id="54" name="Text Placeholder 15"/>
          <p:cNvSpPr>
            <a:spLocks noGrp="1"/>
          </p:cNvSpPr>
          <p:nvPr>
            <p:ph type="body" sz="quarter" idx="4294967295"/>
          </p:nvPr>
        </p:nvSpPr>
        <p:spPr>
          <a:xfrm>
            <a:off x="4811122" y="995106"/>
            <a:ext cx="4294136" cy="1132983"/>
          </a:xfrm>
          <a:prstGeom prst="rect">
            <a:avLst/>
          </a:prstGeom>
        </p:spPr>
        <p:txBody>
          <a:bodyPr/>
          <a:lstStyle/>
          <a:p>
            <a:pPr marL="0" indent="0">
              <a:spcAft>
                <a:spcPts val="1199"/>
              </a:spcAft>
              <a:buNone/>
            </a:pPr>
            <a:r>
              <a:rPr lang="en-US" sz="1800" dirty="0" err="1" smtClean="0">
                <a:solidFill>
                  <a:schemeClr val="accent1"/>
                </a:solidFill>
              </a:rPr>
              <a:t>WinRT</a:t>
            </a:r>
            <a:r>
              <a:rPr lang="en-US" sz="1800" dirty="0">
                <a:solidFill>
                  <a:schemeClr val="accent1"/>
                </a:solidFill>
              </a:rPr>
              <a:t> </a:t>
            </a:r>
            <a:r>
              <a:rPr lang="en-US" sz="1800" dirty="0" err="1" smtClean="0">
                <a:solidFill>
                  <a:schemeClr val="accent1"/>
                </a:solidFill>
              </a:rPr>
              <a:t>es</a:t>
            </a:r>
            <a:r>
              <a:rPr lang="en-US" sz="1800" dirty="0" smtClean="0">
                <a:solidFill>
                  <a:schemeClr val="accent1"/>
                </a:solidFill>
              </a:rPr>
              <a:t> el runtime y </a:t>
            </a:r>
            <a:r>
              <a:rPr lang="en-US" sz="1800" dirty="0" err="1" smtClean="0">
                <a:solidFill>
                  <a:schemeClr val="accent1"/>
                </a:solidFill>
              </a:rPr>
              <a:t>conjunto</a:t>
            </a:r>
            <a:r>
              <a:rPr lang="en-US" sz="1800" dirty="0" smtClean="0">
                <a:solidFill>
                  <a:schemeClr val="accent1"/>
                </a:solidFill>
              </a:rPr>
              <a:t> de APIs </a:t>
            </a:r>
            <a:r>
              <a:rPr lang="en-US" sz="1800" dirty="0" err="1" smtClean="0">
                <a:solidFill>
                  <a:schemeClr val="accent1"/>
                </a:solidFill>
              </a:rPr>
              <a:t>utilizadas</a:t>
            </a:r>
            <a:r>
              <a:rPr lang="en-US" sz="1800" dirty="0" smtClean="0">
                <a:solidFill>
                  <a:schemeClr val="accent1"/>
                </a:solidFill>
              </a:rPr>
              <a:t> </a:t>
            </a:r>
            <a:r>
              <a:rPr lang="en-US" sz="1800" dirty="0" err="1" smtClean="0">
                <a:solidFill>
                  <a:schemeClr val="accent1"/>
                </a:solidFill>
              </a:rPr>
              <a:t>por</a:t>
            </a:r>
            <a:r>
              <a:rPr lang="en-US" sz="1800" dirty="0" smtClean="0">
                <a:solidFill>
                  <a:schemeClr val="accent1"/>
                </a:solidFill>
              </a:rPr>
              <a:t> </a:t>
            </a:r>
            <a:r>
              <a:rPr lang="en-US" sz="1800" dirty="0" err="1" smtClean="0">
                <a:solidFill>
                  <a:schemeClr val="accent1"/>
                </a:solidFill>
              </a:rPr>
              <a:t>las</a:t>
            </a:r>
            <a:r>
              <a:rPr lang="en-US" sz="1800" dirty="0" smtClean="0">
                <a:solidFill>
                  <a:schemeClr val="accent1"/>
                </a:solidFill>
              </a:rPr>
              <a:t> </a:t>
            </a:r>
            <a:r>
              <a:rPr lang="en-US" sz="1800" dirty="0" err="1" smtClean="0">
                <a:solidFill>
                  <a:schemeClr val="accent1"/>
                </a:solidFill>
              </a:rPr>
              <a:t>aplicaciones</a:t>
            </a:r>
            <a:r>
              <a:rPr lang="en-US" sz="1800" dirty="0" smtClean="0">
                <a:solidFill>
                  <a:schemeClr val="accent1"/>
                </a:solidFill>
              </a:rPr>
              <a:t> Store y Phone</a:t>
            </a:r>
            <a:endParaRPr lang="en-US" sz="1800" dirty="0">
              <a:solidFill>
                <a:schemeClr val="accent1"/>
              </a:solidFill>
            </a:endParaRPr>
          </a:p>
        </p:txBody>
      </p:sp>
      <p:sp>
        <p:nvSpPr>
          <p:cNvPr id="55" name="Text Placeholder 3"/>
          <p:cNvSpPr txBox="1">
            <a:spLocks/>
          </p:cNvSpPr>
          <p:nvPr/>
        </p:nvSpPr>
        <p:spPr>
          <a:xfrm>
            <a:off x="4811121" y="3312940"/>
            <a:ext cx="4355482" cy="1350355"/>
          </a:xfrm>
          <a:prstGeom prst="rect">
            <a:avLst/>
          </a:prstGeom>
        </p:spPr>
        <p:txBody>
          <a:bodyPr/>
          <a:lstStyle>
            <a:lvl1pPr marL="114297" indent="-114297" algn="l" defTabSz="914378"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18"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189"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09"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080" indent="-114297" algn="l" defTabSz="914378"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solidFill>
                  <a:schemeClr val="accent1"/>
                </a:solidFill>
              </a:rPr>
              <a:t>Convergencia</a:t>
            </a:r>
            <a:r>
              <a:rPr lang="en-US" sz="1800" dirty="0" smtClean="0">
                <a:solidFill>
                  <a:schemeClr val="accent1"/>
                </a:solidFill>
              </a:rPr>
              <a:t> 8.1</a:t>
            </a:r>
            <a:endParaRPr lang="en-US" sz="1800" dirty="0">
              <a:solidFill>
                <a:schemeClr val="accent1"/>
              </a:solidFill>
            </a:endParaRPr>
          </a:p>
          <a:p>
            <a:pPr marL="336111" lvl="1" indent="-208903"/>
            <a:r>
              <a:rPr lang="en-US" sz="1200" dirty="0" smtClean="0">
                <a:solidFill>
                  <a:schemeClr val="tx2"/>
                </a:solidFill>
                <a:cs typeface="Segoe UI Semibold" panose="020B0702040204020203" pitchFamily="34" charset="0"/>
              </a:rPr>
              <a:t>El </a:t>
            </a:r>
            <a:r>
              <a:rPr lang="en-US" sz="1200" dirty="0" err="1" smtClean="0">
                <a:solidFill>
                  <a:schemeClr val="tx2"/>
                </a:solidFill>
                <a:cs typeface="Segoe UI Semibold" panose="020B0702040204020203" pitchFamily="34" charset="0"/>
              </a:rPr>
              <a:t>objetivo</a:t>
            </a:r>
            <a:r>
              <a:rPr lang="en-US" sz="1200" dirty="0" smtClean="0">
                <a:solidFill>
                  <a:schemeClr val="tx2"/>
                </a:solidFill>
                <a:cs typeface="Segoe UI Semibold" panose="020B0702040204020203" pitchFamily="34" charset="0"/>
              </a:rPr>
              <a:t> a </a:t>
            </a:r>
            <a:r>
              <a:rPr lang="en-US" sz="1200" dirty="0" err="1" smtClean="0">
                <a:solidFill>
                  <a:schemeClr val="tx2"/>
                </a:solidFill>
                <a:cs typeface="Segoe UI Semibold" panose="020B0702040204020203" pitchFamily="34" charset="0"/>
              </a:rPr>
              <a:t>conseguir</a:t>
            </a:r>
            <a:r>
              <a:rPr lang="en-US" sz="1200" dirty="0" smtClean="0">
                <a:solidFill>
                  <a:schemeClr val="tx2"/>
                </a:solidFill>
                <a:cs typeface="Segoe UI Semibold" panose="020B0702040204020203" pitchFamily="34" charset="0"/>
              </a:rPr>
              <a:t> </a:t>
            </a:r>
            <a:r>
              <a:rPr lang="en-US" sz="1200" dirty="0" err="1" smtClean="0">
                <a:solidFill>
                  <a:schemeClr val="tx2"/>
                </a:solidFill>
                <a:cs typeface="Segoe UI Semibold" panose="020B0702040204020203" pitchFamily="34" charset="0"/>
              </a:rPr>
              <a:t>es</a:t>
            </a:r>
            <a:r>
              <a:rPr lang="en-US" sz="1200" dirty="0" smtClean="0">
                <a:solidFill>
                  <a:schemeClr val="tx2"/>
                </a:solidFill>
                <a:cs typeface="Segoe UI Semibold" panose="020B0702040204020203" pitchFamily="34" charset="0"/>
              </a:rPr>
              <a:t> el 100</a:t>
            </a:r>
            <a:r>
              <a:rPr lang="en-US" sz="1200" dirty="0">
                <a:solidFill>
                  <a:schemeClr val="tx2"/>
                </a:solidFill>
                <a:cs typeface="Segoe UI Semibold" panose="020B0702040204020203" pitchFamily="34" charset="0"/>
              </a:rPr>
              <a:t>%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r>
              <a:rPr lang="en-US" sz="1200" dirty="0" smtClean="0">
                <a:solidFill>
                  <a:schemeClr val="tx2"/>
                </a:solidFill>
                <a:cs typeface="Segoe UI Semibold" panose="020B0702040204020203" pitchFamily="34" charset="0"/>
              </a:rPr>
              <a:t> para el </a:t>
            </a:r>
            <a:r>
              <a:rPr lang="en-US" sz="1200" dirty="0" err="1" smtClean="0">
                <a:solidFill>
                  <a:schemeClr val="tx2"/>
                </a:solidFill>
                <a:cs typeface="Segoe UI Semibold" panose="020B0702040204020203" pitchFamily="34" charset="0"/>
              </a:rPr>
              <a:t>desarrollo</a:t>
            </a:r>
            <a:endParaRPr lang="en-US" sz="1200" dirty="0">
              <a:solidFill>
                <a:schemeClr val="tx2"/>
              </a:solidFill>
              <a:cs typeface="Segoe UI Semibold" panose="020B0702040204020203" pitchFamily="34" charset="0"/>
            </a:endParaRPr>
          </a:p>
          <a:p>
            <a:pPr marL="336111" lvl="1" indent="-208903"/>
            <a:r>
              <a:rPr lang="en-US" sz="1200" dirty="0" smtClean="0">
                <a:solidFill>
                  <a:schemeClr val="tx2"/>
                </a:solidFill>
                <a:cs typeface="Segoe UI Semibold" panose="020B0702040204020203" pitchFamily="34" charset="0"/>
              </a:rPr>
              <a:t>En 8.0</a:t>
            </a:r>
            <a:r>
              <a:rPr lang="en-US" sz="1200" dirty="0">
                <a:solidFill>
                  <a:schemeClr val="tx2"/>
                </a:solidFill>
                <a:cs typeface="Segoe UI Semibold" panose="020B0702040204020203" pitchFamily="34" charset="0"/>
              </a:rPr>
              <a:t>, </a:t>
            </a:r>
            <a:r>
              <a:rPr lang="en-US" sz="1200" dirty="0" err="1" smtClean="0">
                <a:solidFill>
                  <a:schemeClr val="tx2"/>
                </a:solidFill>
                <a:cs typeface="Segoe UI Semibold" panose="020B0702040204020203" pitchFamily="34" charset="0"/>
              </a:rPr>
              <a:t>teníamos</a:t>
            </a:r>
            <a:r>
              <a:rPr lang="en-US" sz="1200" dirty="0" smtClean="0">
                <a:solidFill>
                  <a:schemeClr val="tx2"/>
                </a:solidFill>
                <a:cs typeface="Segoe UI Semibold" panose="020B0702040204020203" pitchFamily="34" charset="0"/>
              </a:rPr>
              <a:t> ~</a:t>
            </a:r>
            <a:r>
              <a:rPr lang="en-US" sz="1200" dirty="0">
                <a:solidFill>
                  <a:schemeClr val="tx2"/>
                </a:solidFill>
                <a:cs typeface="Segoe UI Semibold" panose="020B0702040204020203" pitchFamily="34" charset="0"/>
              </a:rPr>
              <a:t>30%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r>
              <a:rPr lang="en-US" sz="1200" dirty="0" smtClean="0">
                <a:solidFill>
                  <a:schemeClr val="tx2"/>
                </a:solidFill>
                <a:cs typeface="Segoe UI Semibold" panose="020B0702040204020203" pitchFamily="34" charset="0"/>
              </a:rPr>
              <a:t> en APIs</a:t>
            </a:r>
            <a:endParaRPr lang="en-US" sz="1200" dirty="0">
              <a:solidFill>
                <a:schemeClr val="tx2"/>
              </a:solidFill>
              <a:cs typeface="Segoe UI Semibold" panose="020B0702040204020203" pitchFamily="34" charset="0"/>
            </a:endParaRPr>
          </a:p>
          <a:p>
            <a:pPr marL="336111" lvl="1" indent="-208903"/>
            <a:r>
              <a:rPr lang="en-US" sz="1200" dirty="0" smtClean="0">
                <a:solidFill>
                  <a:schemeClr val="tx2"/>
                </a:solidFill>
                <a:cs typeface="Segoe UI Semibold" panose="020B0702040204020203" pitchFamily="34" charset="0"/>
              </a:rPr>
              <a:t>Con 8.1, se </a:t>
            </a:r>
            <a:r>
              <a:rPr lang="en-US" sz="1200" dirty="0" err="1" smtClean="0">
                <a:solidFill>
                  <a:schemeClr val="tx2"/>
                </a:solidFill>
                <a:cs typeface="Segoe UI Semibold" panose="020B0702040204020203" pitchFamily="34" charset="0"/>
              </a:rPr>
              <a:t>supera</a:t>
            </a:r>
            <a:r>
              <a:rPr lang="en-US" sz="1200" dirty="0" smtClean="0">
                <a:solidFill>
                  <a:schemeClr val="tx2"/>
                </a:solidFill>
                <a:cs typeface="Segoe UI Semibold" panose="020B0702040204020203" pitchFamily="34" charset="0"/>
              </a:rPr>
              <a:t> el 90</a:t>
            </a:r>
            <a:r>
              <a:rPr lang="en-US" sz="1200" dirty="0">
                <a:solidFill>
                  <a:schemeClr val="tx2"/>
                </a:solidFill>
                <a:cs typeface="Segoe UI Semibold" panose="020B0702040204020203" pitchFamily="34" charset="0"/>
              </a:rPr>
              <a:t>%+ </a:t>
            </a:r>
            <a:r>
              <a:rPr lang="en-US" sz="1200" dirty="0" smtClean="0">
                <a:solidFill>
                  <a:schemeClr val="tx2"/>
                </a:solidFill>
                <a:cs typeface="Segoe UI Semibold" panose="020B0702040204020203" pitchFamily="34" charset="0"/>
              </a:rPr>
              <a:t>de </a:t>
            </a:r>
            <a:r>
              <a:rPr lang="en-US" sz="1200" dirty="0" err="1" smtClean="0">
                <a:solidFill>
                  <a:schemeClr val="tx2"/>
                </a:solidFill>
                <a:cs typeface="Segoe UI Semibold" panose="020B0702040204020203" pitchFamily="34" charset="0"/>
              </a:rPr>
              <a:t>convergencia</a:t>
            </a:r>
            <a:endParaRPr lang="en-US" sz="1200" dirty="0">
              <a:solidFill>
                <a:schemeClr val="tx2"/>
              </a:solidFill>
              <a:cs typeface="Segoe UI Semibold" panose="020B0702040204020203" pitchFamily="34" charset="0"/>
            </a:endParaRPr>
          </a:p>
        </p:txBody>
      </p:sp>
    </p:spTree>
    <p:extLst>
      <p:ext uri="{BB962C8B-B14F-4D97-AF65-F5344CB8AC3E}">
        <p14:creationId xmlns:p14="http://schemas.microsoft.com/office/powerpoint/2010/main" val="4096470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 calcmode="lin" valueType="num">
                                      <p:cBhvr>
                                        <p:cTn id="9" dur="500" fill="hold"/>
                                        <p:tgtEl>
                                          <p:spTgt spid="48"/>
                                        </p:tgtEl>
                                        <p:attrNameLst>
                                          <p:attrName>ppt_x</p:attrName>
                                        </p:attrNameLst>
                                      </p:cBhvr>
                                      <p:tavLst>
                                        <p:tav tm="0">
                                          <p:val>
                                            <p:fltVal val="0.5"/>
                                          </p:val>
                                        </p:tav>
                                        <p:tav tm="100000">
                                          <p:val>
                                            <p:strVal val="#ppt_x"/>
                                          </p:val>
                                        </p:tav>
                                      </p:tavLst>
                                    </p:anim>
                                    <p:anim calcmode="lin" valueType="num">
                                      <p:cBhvr>
                                        <p:cTn id="10" dur="500" fill="hold"/>
                                        <p:tgtEl>
                                          <p:spTgt spid="48"/>
                                        </p:tgtEl>
                                        <p:attrNameLst>
                                          <p:attrName>ppt_y</p:attrName>
                                        </p:attrNameLst>
                                      </p:cBhvr>
                                      <p:tavLst>
                                        <p:tav tm="0">
                                          <p:val>
                                            <p:fltVal val="0.5"/>
                                          </p:val>
                                        </p:tav>
                                        <p:tav tm="100000">
                                          <p:val>
                                            <p:strVal val="#ppt_y"/>
                                          </p:val>
                                        </p:tav>
                                      </p:tavLst>
                                    </p:anim>
                                  </p:childTnLst>
                                </p:cTn>
                              </p:par>
                              <p:par>
                                <p:cTn id="11" presetID="22" presetClass="exit" presetSubtype="2" fill="hold" grpId="0" nodeType="withEffect">
                                  <p:stCondLst>
                                    <p:cond delay="0"/>
                                  </p:stCondLst>
                                  <p:childTnLst>
                                    <p:animEffect transition="out" filter="wipe(right)">
                                      <p:cBhvr>
                                        <p:cTn id="12" dur="200"/>
                                        <p:tgtEl>
                                          <p:spTgt spid="49"/>
                                        </p:tgtEl>
                                      </p:cBhvr>
                                    </p:animEffect>
                                    <p:set>
                                      <p:cBhvr>
                                        <p:cTn id="13" dur="1" fill="hold">
                                          <p:stCondLst>
                                            <p:cond delay="199"/>
                                          </p:stCondLst>
                                        </p:cTn>
                                        <p:tgtEl>
                                          <p:spTgt spid="49"/>
                                        </p:tgtEl>
                                        <p:attrNameLst>
                                          <p:attrName>style.visibility</p:attrName>
                                        </p:attrNameLst>
                                      </p:cBhvr>
                                      <p:to>
                                        <p:strVal val="hidden"/>
                                      </p:to>
                                    </p:set>
                                  </p:childTnLst>
                                </p:cTn>
                              </p:par>
                              <p:par>
                                <p:cTn id="14" presetID="63" presetClass="path" presetSubtype="0" accel="50000" decel="50000" fill="hold" grpId="0" nodeType="withEffect">
                                  <p:stCondLst>
                                    <p:cond delay="0"/>
                                  </p:stCondLst>
                                  <p:childTnLst>
                                    <p:animMotion origin="layout" path="M 8.33333E-7 -4.69136E-6 L 0.02639 -4.69136E-6 " pathEditMode="relative" rAng="0" ptsTypes="AA">
                                      <p:cBhvr>
                                        <p:cTn id="15" dur="500" fill="hold"/>
                                        <p:tgtEl>
                                          <p:spTgt spid="52"/>
                                        </p:tgtEl>
                                        <p:attrNameLst>
                                          <p:attrName>ppt_x</p:attrName>
                                          <p:attrName>ppt_y</p:attrName>
                                        </p:attrNameLst>
                                      </p:cBhvr>
                                      <p:rCtr x="1319" y="0"/>
                                    </p:animMotion>
                                  </p:childTnLst>
                                </p:cTn>
                              </p:par>
                              <p:par>
                                <p:cTn id="16" presetID="35" presetClass="path" presetSubtype="0" accel="50000" decel="50000" fill="hold" grpId="0" nodeType="withEffect">
                                  <p:stCondLst>
                                    <p:cond delay="0"/>
                                  </p:stCondLst>
                                  <p:childTnLst>
                                    <p:animMotion origin="layout" path="M -2.5E-6 3.45679E-6 L -0.12864 3.45679E-6 " pathEditMode="relative" rAng="0" ptsTypes="AA">
                                      <p:cBhvr>
                                        <p:cTn id="17" dur="500" fill="hold"/>
                                        <p:tgtEl>
                                          <p:spTgt spid="51"/>
                                        </p:tgtEl>
                                        <p:attrNameLst>
                                          <p:attrName>ppt_x</p:attrName>
                                          <p:attrName>ppt_y</p:attrName>
                                        </p:attrNameLst>
                                      </p:cBhvr>
                                      <p:rCtr x="-6441" y="0"/>
                                    </p:animMotion>
                                  </p:childTnLst>
                                </p:cTn>
                              </p:par>
                              <p:par>
                                <p:cTn id="18" presetID="35" presetClass="path" presetSubtype="0" accel="50000" decel="50000" fill="hold" grpId="0" nodeType="withEffect">
                                  <p:stCondLst>
                                    <p:cond delay="0"/>
                                  </p:stCondLst>
                                  <p:childTnLst>
                                    <p:animMotion origin="layout" path="M 0.0283 0.00154 L -0.10729 0.00031 " pathEditMode="relative" rAng="0" ptsTypes="AA">
                                      <p:cBhvr>
                                        <p:cTn id="19" dur="500" fill="hold"/>
                                        <p:tgtEl>
                                          <p:spTgt spid="53"/>
                                        </p:tgtEl>
                                        <p:attrNameLst>
                                          <p:attrName>ppt_x</p:attrName>
                                          <p:attrName>ppt_y</p:attrName>
                                        </p:attrNameLst>
                                      </p:cBhvr>
                                      <p:rCtr x="-6788"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1" grpId="0"/>
      <p:bldP spid="52"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784" y="205913"/>
            <a:ext cx="8228433" cy="387798"/>
          </a:xfrm>
        </p:spPr>
        <p:txBody>
          <a:bodyPr/>
          <a:lstStyle/>
          <a:p>
            <a:r>
              <a:rPr lang="en-US" dirty="0" err="1" smtClean="0"/>
              <a:t>Plataforma</a:t>
            </a:r>
            <a:r>
              <a:rPr lang="en-US" dirty="0" smtClean="0"/>
              <a:t> de Desarrollo Windows </a:t>
            </a:r>
            <a:r>
              <a:rPr lang="en-US" dirty="0" smtClean="0"/>
              <a:t>en </a:t>
            </a:r>
            <a:r>
              <a:rPr lang="en-US" dirty="0" smtClean="0"/>
              <a:t>8.1</a:t>
            </a:r>
            <a:endParaRPr lang="en-US" dirty="0"/>
          </a:p>
        </p:txBody>
      </p:sp>
      <p:sp>
        <p:nvSpPr>
          <p:cNvPr id="82" name="Rectangle 81"/>
          <p:cNvSpPr/>
          <p:nvPr/>
        </p:nvSpPr>
        <p:spPr bwMode="auto">
          <a:xfrm>
            <a:off x="1562338" y="2001535"/>
            <a:ext cx="5958769" cy="997403"/>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a:gradFill>
                  <a:gsLst>
                    <a:gs pos="0">
                      <a:srgbClr val="505050"/>
                    </a:gs>
                    <a:gs pos="100000">
                      <a:srgbClr val="505050"/>
                    </a:gs>
                  </a:gsLst>
                  <a:lin ang="5400000" scaled="0"/>
                </a:gradFill>
                <a:ea typeface="+mj-ea"/>
                <a:cs typeface="+mj-cs"/>
              </a:rPr>
              <a:t>Windows </a:t>
            </a:r>
            <a:r>
              <a:rPr lang="en-US" sz="1100" dirty="0">
                <a:gradFill>
                  <a:gsLst>
                    <a:gs pos="0">
                      <a:srgbClr val="505050"/>
                    </a:gs>
                    <a:gs pos="100000">
                      <a:srgbClr val="505050"/>
                    </a:gs>
                  </a:gsLst>
                  <a:lin ang="5400000" scaled="0"/>
                </a:gradFill>
                <a:ea typeface="+mj-ea"/>
                <a:cs typeface="+mj-cs"/>
              </a:rPr>
              <a:t>Runtime </a:t>
            </a:r>
            <a:r>
              <a:rPr lang="en-US" sz="1100" dirty="0" smtClean="0">
                <a:gradFill>
                  <a:gsLst>
                    <a:gs pos="0">
                      <a:srgbClr val="505050"/>
                    </a:gs>
                    <a:gs pos="100000">
                      <a:srgbClr val="505050"/>
                    </a:gs>
                  </a:gsLst>
                  <a:lin ang="5400000" scaled="0"/>
                </a:gradFill>
                <a:ea typeface="+mj-ea"/>
                <a:cs typeface="+mj-cs"/>
              </a:rPr>
              <a:t>API</a:t>
            </a:r>
            <a:endParaRPr lang="en-US" sz="1100" dirty="0">
              <a:gradFill>
                <a:gsLst>
                  <a:gs pos="0">
                    <a:srgbClr val="505050"/>
                  </a:gs>
                  <a:gs pos="100000">
                    <a:srgbClr val="505050"/>
                  </a:gs>
                </a:gsLst>
                <a:lin ang="5400000" scaled="0"/>
              </a:gradFill>
              <a:ea typeface="+mj-ea"/>
              <a:cs typeface="+mj-cs"/>
            </a:endParaRPr>
          </a:p>
        </p:txBody>
      </p:sp>
      <p:sp>
        <p:nvSpPr>
          <p:cNvPr id="83" name="Rectangle 82"/>
          <p:cNvSpPr/>
          <p:nvPr/>
        </p:nvSpPr>
        <p:spPr>
          <a:xfrm>
            <a:off x="1712444"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Graphics</a:t>
            </a:r>
          </a:p>
        </p:txBody>
      </p:sp>
      <p:sp>
        <p:nvSpPr>
          <p:cNvPr id="84" name="Rectangle 83"/>
          <p:cNvSpPr/>
          <p:nvPr/>
        </p:nvSpPr>
        <p:spPr>
          <a:xfrm>
            <a:off x="3151927"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Audio</a:t>
            </a:r>
          </a:p>
        </p:txBody>
      </p:sp>
      <p:sp>
        <p:nvSpPr>
          <p:cNvPr id="85" name="Rectangle 84"/>
          <p:cNvSpPr/>
          <p:nvPr/>
        </p:nvSpPr>
        <p:spPr>
          <a:xfrm>
            <a:off x="4591411"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Media</a:t>
            </a:r>
          </a:p>
        </p:txBody>
      </p:sp>
      <p:sp>
        <p:nvSpPr>
          <p:cNvPr id="86" name="Rectangle 85"/>
          <p:cNvSpPr/>
          <p:nvPr/>
        </p:nvSpPr>
        <p:spPr>
          <a:xfrm>
            <a:off x="1712444" y="266940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Networking</a:t>
            </a:r>
          </a:p>
        </p:txBody>
      </p:sp>
      <p:sp>
        <p:nvSpPr>
          <p:cNvPr id="87" name="Rectangle 86"/>
          <p:cNvSpPr/>
          <p:nvPr/>
        </p:nvSpPr>
        <p:spPr>
          <a:xfrm>
            <a:off x="3150947" y="2669407"/>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File System</a:t>
            </a:r>
          </a:p>
        </p:txBody>
      </p:sp>
      <p:sp>
        <p:nvSpPr>
          <p:cNvPr id="88" name="Rectangle 87"/>
          <p:cNvSpPr/>
          <p:nvPr/>
        </p:nvSpPr>
        <p:spPr>
          <a:xfrm>
            <a:off x="4589452" y="2669407"/>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Input</a:t>
            </a:r>
          </a:p>
        </p:txBody>
      </p:sp>
      <p:sp>
        <p:nvSpPr>
          <p:cNvPr id="89" name="Rectangle 88"/>
          <p:cNvSpPr/>
          <p:nvPr/>
        </p:nvSpPr>
        <p:spPr>
          <a:xfrm>
            <a:off x="6030895" y="2326919"/>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Commerce</a:t>
            </a:r>
          </a:p>
        </p:txBody>
      </p:sp>
      <p:sp>
        <p:nvSpPr>
          <p:cNvPr id="90" name="Rectangle 89"/>
          <p:cNvSpPr/>
          <p:nvPr/>
        </p:nvSpPr>
        <p:spPr>
          <a:xfrm>
            <a:off x="6027954" y="2668866"/>
            <a:ext cx="1306346" cy="27502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Sensors</a:t>
            </a:r>
          </a:p>
        </p:txBody>
      </p:sp>
      <p:sp>
        <p:nvSpPr>
          <p:cNvPr id="91" name="Rectangle 90"/>
          <p:cNvSpPr/>
          <p:nvPr/>
        </p:nvSpPr>
        <p:spPr>
          <a:xfrm>
            <a:off x="6265264" y="3133399"/>
            <a:ext cx="1259358" cy="412530"/>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t"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.NET CLR</a:t>
            </a:r>
          </a:p>
        </p:txBody>
      </p:sp>
      <p:sp>
        <p:nvSpPr>
          <p:cNvPr id="92" name="Rectangle 91"/>
          <p:cNvSpPr/>
          <p:nvPr/>
        </p:nvSpPr>
        <p:spPr>
          <a:xfrm>
            <a:off x="1563994" y="3133399"/>
            <a:ext cx="4632514" cy="41253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t"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Runtime (WinRT)</a:t>
            </a:r>
          </a:p>
        </p:txBody>
      </p:sp>
      <p:grpSp>
        <p:nvGrpSpPr>
          <p:cNvPr id="93" name="Group 92"/>
          <p:cNvGrpSpPr/>
          <p:nvPr/>
        </p:nvGrpSpPr>
        <p:grpSpPr>
          <a:xfrm>
            <a:off x="1560480" y="1154024"/>
            <a:ext cx="5960627" cy="699765"/>
            <a:chOff x="1639972" y="1786762"/>
            <a:chExt cx="8503920" cy="1006813"/>
          </a:xfrm>
        </p:grpSpPr>
        <p:sp>
          <p:nvSpPr>
            <p:cNvPr id="94" name="Rectangle 93"/>
            <p:cNvSpPr/>
            <p:nvPr/>
          </p:nvSpPr>
          <p:spPr>
            <a:xfrm>
              <a:off x="5994658"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DirectX</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a:t>
              </a:r>
            </a:p>
          </p:txBody>
        </p:sp>
        <p:sp>
          <p:nvSpPr>
            <p:cNvPr id="95" name="Rectangle 94"/>
            <p:cNvSpPr/>
            <p:nvPr/>
          </p:nvSpPr>
          <p:spPr>
            <a:xfrm>
              <a:off x="8132212" y="1786762"/>
              <a:ext cx="2011680" cy="1005840"/>
            </a:xfrm>
            <a:prstGeom prst="rect">
              <a:avLst/>
            </a:prstGeom>
            <a:solidFill>
              <a:schemeClr val="accent4">
                <a:lumMod val="40000"/>
                <a:lumOff val="60000"/>
              </a:schemeClr>
            </a:solidFill>
            <a:ln w="50800" cap="sq">
              <a:solidFill>
                <a:schemeClr val="accent4">
                  <a:lumMod val="40000"/>
                  <a:lumOff val="60000"/>
                </a:schemeClr>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Phone</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Silverlight</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 | VB)</a:t>
              </a:r>
              <a:endParaRPr lang="en-US" sz="1200" i="1" dirty="0">
                <a:gradFill>
                  <a:gsLst>
                    <a:gs pos="0">
                      <a:srgbClr val="FFFFFF"/>
                    </a:gs>
                    <a:gs pos="100000">
                      <a:srgbClr val="FFFFFF"/>
                    </a:gs>
                  </a:gsLst>
                  <a:lin ang="5400000" scaled="0"/>
                </a:gradFill>
              </a:endParaRPr>
            </a:p>
          </p:txBody>
        </p:sp>
        <p:sp>
          <p:nvSpPr>
            <p:cNvPr id="96" name="Rectangle 95"/>
            <p:cNvSpPr/>
            <p:nvPr/>
          </p:nvSpPr>
          <p:spPr>
            <a:xfrm>
              <a:off x="3819609" y="1787735"/>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XAML</a:t>
              </a:r>
            </a:p>
            <a:p>
              <a:pPr algn="ctr" defTabSz="932411" fontAlgn="base">
                <a:spcBef>
                  <a:spcPct val="0"/>
                </a:spcBef>
                <a:spcAft>
                  <a:spcPct val="0"/>
                </a:spcAft>
              </a:pPr>
              <a:r>
                <a:rPr lang="en-US" sz="1100" i="1" dirty="0">
                  <a:gradFill>
                    <a:gsLst>
                      <a:gs pos="0">
                        <a:srgbClr val="FFFFFF"/>
                      </a:gs>
                      <a:gs pos="100000">
                        <a:srgbClr val="FFFFFF"/>
                      </a:gs>
                    </a:gsLst>
                    <a:lin ang="5400000" scaled="0"/>
                  </a:gradFill>
                </a:rPr>
                <a:t>(C# </a:t>
              </a:r>
              <a:r>
                <a:rPr lang="en-US" sz="1100" i="1" dirty="0">
                  <a:solidFill>
                    <a:schemeClr val="accent1">
                      <a:lumMod val="40000"/>
                      <a:lumOff val="60000"/>
                    </a:schemeClr>
                  </a:solidFill>
                </a:rPr>
                <a:t>|</a:t>
              </a:r>
              <a:r>
                <a:rPr lang="en-US" sz="1100" i="1" dirty="0">
                  <a:gradFill>
                    <a:gsLst>
                      <a:gs pos="0">
                        <a:srgbClr val="FFFFFF"/>
                      </a:gs>
                      <a:gs pos="100000">
                        <a:srgbClr val="FFFFFF"/>
                      </a:gs>
                    </a:gsLst>
                    <a:lin ang="5400000" scaled="0"/>
                  </a:gradFill>
                </a:rPr>
                <a:t> VB </a:t>
              </a:r>
              <a:r>
                <a:rPr lang="en-US" sz="1100" i="1" dirty="0">
                  <a:solidFill>
                    <a:schemeClr val="accent1">
                      <a:lumMod val="40000"/>
                      <a:lumOff val="60000"/>
                    </a:schemeClr>
                  </a:solidFill>
                </a:rPr>
                <a:t>|</a:t>
              </a:r>
              <a:r>
                <a:rPr lang="en-US" sz="1100" i="1" dirty="0">
                  <a:gradFill>
                    <a:gsLst>
                      <a:gs pos="0">
                        <a:srgbClr val="FFFFFF"/>
                      </a:gs>
                      <a:gs pos="100000">
                        <a:srgbClr val="FFFFFF"/>
                      </a:gs>
                    </a:gsLst>
                    <a:lin ang="5400000" scaled="0"/>
                  </a:gradFill>
                </a:rPr>
                <a:t> C++)</a:t>
              </a:r>
            </a:p>
          </p:txBody>
        </p:sp>
        <p:sp>
          <p:nvSpPr>
            <p:cNvPr id="97" name="Rectangle 96"/>
            <p:cNvSpPr/>
            <p:nvPr/>
          </p:nvSpPr>
          <p:spPr>
            <a:xfrm>
              <a:off x="1639972" y="1786762"/>
              <a:ext cx="2011680" cy="1005840"/>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WinJS</a:t>
              </a:r>
            </a:p>
            <a:p>
              <a:pPr algn="ctr" defTabSz="932411" fontAlgn="base">
                <a:spcBef>
                  <a:spcPct val="0"/>
                </a:spcBef>
                <a:spcAft>
                  <a:spcPct val="0"/>
                </a:spcAft>
              </a:pPr>
              <a:r>
                <a:rPr lang="en-US" sz="1200" dirty="0">
                  <a:gradFill>
                    <a:gsLst>
                      <a:gs pos="0">
                        <a:srgbClr val="FFFFFF"/>
                      </a:gs>
                      <a:gs pos="100000">
                        <a:srgbClr val="FFFFFF"/>
                      </a:gs>
                    </a:gsLst>
                    <a:lin ang="5400000" scaled="0"/>
                  </a:gradFill>
                </a:rPr>
                <a:t>(HTML + JS)</a:t>
              </a:r>
            </a:p>
          </p:txBody>
        </p:sp>
      </p:grpSp>
      <p:sp>
        <p:nvSpPr>
          <p:cNvPr id="98" name="Rectangle 97"/>
          <p:cNvSpPr/>
          <p:nvPr/>
        </p:nvSpPr>
        <p:spPr bwMode="auto">
          <a:xfrm>
            <a:off x="221616" y="1142097"/>
            <a:ext cx="1168835" cy="2406425"/>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a:gradFill>
                  <a:gsLst>
                    <a:gs pos="0">
                      <a:srgbClr val="505050"/>
                    </a:gs>
                    <a:gs pos="100000">
                      <a:srgbClr val="505050"/>
                    </a:gs>
                  </a:gsLst>
                  <a:lin ang="5400000" scaled="0"/>
                </a:gradFill>
                <a:ea typeface="+mj-ea"/>
                <a:cs typeface="+mj-cs"/>
              </a:rPr>
              <a:t>App Model</a:t>
            </a:r>
          </a:p>
        </p:txBody>
      </p:sp>
      <p:sp>
        <p:nvSpPr>
          <p:cNvPr id="99" name="Rectangle 98"/>
          <p:cNvSpPr/>
          <p:nvPr/>
        </p:nvSpPr>
        <p:spPr bwMode="auto">
          <a:xfrm>
            <a:off x="7670078" y="1142097"/>
            <a:ext cx="1168835" cy="2406426"/>
          </a:xfrm>
          <a:prstGeom prst="rect">
            <a:avLst/>
          </a:prstGeom>
          <a:ln w="952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3" tIns="91427" rIns="91423" bIns="45712" numCol="1" rtlCol="0" anchor="t" anchorCtr="0" compatLnSpc="1">
            <a:prstTxWarp prst="textNoShape">
              <a:avLst/>
            </a:prstTxWarp>
          </a:bodyPr>
          <a:lstStyle/>
          <a:p>
            <a:pPr algn="ctr" defTabSz="932411" fontAlgn="base">
              <a:spcBef>
                <a:spcPct val="0"/>
              </a:spcBef>
              <a:spcAft>
                <a:spcPct val="0"/>
              </a:spcAft>
            </a:pPr>
            <a:r>
              <a:rPr lang="en-US" sz="1100" dirty="0" err="1" smtClean="0">
                <a:gradFill>
                  <a:gsLst>
                    <a:gs pos="0">
                      <a:srgbClr val="505050"/>
                    </a:gs>
                    <a:gs pos="100000">
                      <a:srgbClr val="505050"/>
                    </a:gs>
                  </a:gsLst>
                  <a:lin ang="5400000" scaled="0"/>
                </a:gradFill>
                <a:ea typeface="+mj-ea"/>
                <a:cs typeface="+mj-cs"/>
              </a:rPr>
              <a:t>Servicios</a:t>
            </a:r>
            <a:endParaRPr lang="en-US" sz="1100" dirty="0">
              <a:gradFill>
                <a:gsLst>
                  <a:gs pos="0">
                    <a:srgbClr val="505050"/>
                  </a:gs>
                  <a:gs pos="100000">
                    <a:srgbClr val="505050"/>
                  </a:gs>
                </a:gsLst>
                <a:lin ang="5400000" scaled="0"/>
              </a:gradFill>
              <a:ea typeface="+mj-ea"/>
              <a:cs typeface="+mj-cs"/>
            </a:endParaRPr>
          </a:p>
        </p:txBody>
      </p:sp>
      <p:sp>
        <p:nvSpPr>
          <p:cNvPr id="100" name="Rectangle 99"/>
          <p:cNvSpPr/>
          <p:nvPr/>
        </p:nvSpPr>
        <p:spPr>
          <a:xfrm>
            <a:off x="290370" y="1485871"/>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Navigation</a:t>
            </a:r>
          </a:p>
        </p:txBody>
      </p:sp>
      <p:sp>
        <p:nvSpPr>
          <p:cNvPr id="101" name="Rectangle 100"/>
          <p:cNvSpPr/>
          <p:nvPr/>
        </p:nvSpPr>
        <p:spPr>
          <a:xfrm>
            <a:off x="290370" y="1963336"/>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Packaging</a:t>
            </a:r>
          </a:p>
        </p:txBody>
      </p:sp>
      <p:sp>
        <p:nvSpPr>
          <p:cNvPr id="102" name="Rectangle 101"/>
          <p:cNvSpPr/>
          <p:nvPr/>
        </p:nvSpPr>
        <p:spPr>
          <a:xfrm>
            <a:off x="290370" y="2440802"/>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Contracts</a:t>
            </a:r>
          </a:p>
        </p:txBody>
      </p:sp>
      <p:sp>
        <p:nvSpPr>
          <p:cNvPr id="103" name="Rectangle 102"/>
          <p:cNvSpPr/>
          <p:nvPr/>
        </p:nvSpPr>
        <p:spPr>
          <a:xfrm>
            <a:off x="290370" y="2918267"/>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Background</a:t>
            </a:r>
          </a:p>
        </p:txBody>
      </p:sp>
      <p:sp>
        <p:nvSpPr>
          <p:cNvPr id="104" name="Rectangle 103"/>
          <p:cNvSpPr/>
          <p:nvPr/>
        </p:nvSpPr>
        <p:spPr>
          <a:xfrm>
            <a:off x="7738832" y="1488707"/>
            <a:ext cx="1031326" cy="35394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Store(s)</a:t>
            </a:r>
          </a:p>
        </p:txBody>
      </p:sp>
      <p:sp>
        <p:nvSpPr>
          <p:cNvPr id="105" name="Rectangle 104"/>
          <p:cNvSpPr/>
          <p:nvPr/>
        </p:nvSpPr>
        <p:spPr>
          <a:xfrm>
            <a:off x="7738832" y="1959484"/>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Push</a:t>
            </a:r>
          </a:p>
        </p:txBody>
      </p:sp>
      <p:sp>
        <p:nvSpPr>
          <p:cNvPr id="106" name="Rectangle 105"/>
          <p:cNvSpPr/>
          <p:nvPr/>
        </p:nvSpPr>
        <p:spPr>
          <a:xfrm>
            <a:off x="7738832" y="2440802"/>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Roaming</a:t>
            </a:r>
          </a:p>
        </p:txBody>
      </p:sp>
      <p:sp>
        <p:nvSpPr>
          <p:cNvPr id="107" name="Rectangle 106"/>
          <p:cNvSpPr/>
          <p:nvPr/>
        </p:nvSpPr>
        <p:spPr>
          <a:xfrm>
            <a:off x="221616" y="3665357"/>
            <a:ext cx="8617295" cy="39882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200" dirty="0">
                <a:gradFill>
                  <a:gsLst>
                    <a:gs pos="0">
                      <a:srgbClr val="FFFFFF"/>
                    </a:gs>
                    <a:gs pos="100000">
                      <a:srgbClr val="FFFFFF"/>
                    </a:gs>
                  </a:gsLst>
                  <a:lin ang="5400000" scaled="0"/>
                </a:gradFill>
              </a:rPr>
              <a:t>Windows Kernel</a:t>
            </a:r>
          </a:p>
        </p:txBody>
      </p:sp>
      <p:sp>
        <p:nvSpPr>
          <p:cNvPr id="108" name="Rectangle 107"/>
          <p:cNvSpPr/>
          <p:nvPr/>
        </p:nvSpPr>
        <p:spPr>
          <a:xfrm>
            <a:off x="8552433" y="1485872"/>
            <a:ext cx="213466" cy="350965"/>
          </a:xfrm>
          <a:prstGeom prst="rect">
            <a:avLst/>
          </a:prstGeom>
          <a:solidFill>
            <a:schemeClr val="accent4">
              <a:lumMod val="40000"/>
              <a:lumOff val="60000"/>
            </a:schemeClr>
          </a:solidFill>
          <a:ln w="3175">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1000"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09" name="Rectangle 108"/>
          <p:cNvSpPr/>
          <p:nvPr/>
        </p:nvSpPr>
        <p:spPr>
          <a:xfrm>
            <a:off x="7735526" y="1485872"/>
            <a:ext cx="186652" cy="350965"/>
          </a:xfrm>
          <a:prstGeom prst="rect">
            <a:avLst/>
          </a:prstGeom>
          <a:solidFill>
            <a:schemeClr val="bg1">
              <a:lumMod val="65000"/>
            </a:schemeClr>
          </a:solidFill>
          <a:ln w="3175">
            <a:solidFill>
              <a:schemeClr val="bg1">
                <a:lumMod val="6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1000"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0" name="Rectangle 109"/>
          <p:cNvSpPr/>
          <p:nvPr/>
        </p:nvSpPr>
        <p:spPr>
          <a:xfrm>
            <a:off x="7734573" y="2882445"/>
            <a:ext cx="1031326" cy="343775"/>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1100" dirty="0">
                <a:gradFill>
                  <a:gsLst>
                    <a:gs pos="0">
                      <a:srgbClr val="FFFFFF"/>
                    </a:gs>
                    <a:gs pos="100000">
                      <a:srgbClr val="FFFFFF"/>
                    </a:gs>
                  </a:gsLst>
                  <a:lin ang="5400000" scaled="0"/>
                </a:gradFill>
              </a:rPr>
              <a:t>App Data Backup</a:t>
            </a:r>
          </a:p>
        </p:txBody>
      </p:sp>
      <p:grpSp>
        <p:nvGrpSpPr>
          <p:cNvPr id="8" name="Group 7"/>
          <p:cNvGrpSpPr/>
          <p:nvPr/>
        </p:nvGrpSpPr>
        <p:grpSpPr>
          <a:xfrm>
            <a:off x="5663678" y="4150317"/>
            <a:ext cx="3175233" cy="533918"/>
            <a:chOff x="5663833" y="4223470"/>
            <a:chExt cx="4013366" cy="958406"/>
          </a:xfrm>
        </p:grpSpPr>
        <p:sp>
          <p:nvSpPr>
            <p:cNvPr id="116" name="Rectangle 115"/>
            <p:cNvSpPr/>
            <p:nvPr/>
          </p:nvSpPr>
          <p:spPr bwMode="auto">
            <a:xfrm>
              <a:off x="5663833" y="4223470"/>
              <a:ext cx="4013366" cy="958406"/>
            </a:xfrm>
            <a:prstGeom prst="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54" tIns="45714" rIns="91423" bIns="45712" numCol="1" rtlCol="0" anchor="t" anchorCtr="0" compatLnSpc="1">
              <a:prstTxWarp prst="textNoShape">
                <a:avLst/>
              </a:prstTxWarp>
            </a:bodyPr>
            <a:lstStyle/>
            <a:p>
              <a:pPr defTabSz="932411" fontAlgn="base">
                <a:spcBef>
                  <a:spcPct val="0"/>
                </a:spcBef>
                <a:spcAft>
                  <a:spcPct val="0"/>
                </a:spcAft>
              </a:pPr>
              <a:r>
                <a:rPr lang="en-US" sz="700" dirty="0" err="1" smtClean="0">
                  <a:solidFill>
                    <a:schemeClr val="accent1"/>
                  </a:solidFill>
                  <a:latin typeface="Segoe UI Semibold" panose="020B0702040204020203" pitchFamily="34" charset="0"/>
                  <a:ea typeface="+mj-ea"/>
                  <a:cs typeface="Segoe UI Semibold" panose="020B0702040204020203" pitchFamily="34" charset="0"/>
                </a:rPr>
                <a:t>Leyenda</a:t>
              </a:r>
              <a:endParaRPr lang="en-US" sz="700" dirty="0">
                <a:solidFill>
                  <a:schemeClr val="accent1"/>
                </a:solidFill>
                <a:latin typeface="Segoe UI Semibold" panose="020B0702040204020203" pitchFamily="34" charset="0"/>
                <a:ea typeface="+mj-ea"/>
                <a:cs typeface="Segoe UI Semibold" panose="020B0702040204020203" pitchFamily="34" charset="0"/>
              </a:endParaRPr>
            </a:p>
          </p:txBody>
        </p:sp>
        <p:sp>
          <p:nvSpPr>
            <p:cNvPr id="117" name="Rectangle 116"/>
            <p:cNvSpPr/>
            <p:nvPr/>
          </p:nvSpPr>
          <p:spPr>
            <a:xfrm>
              <a:off x="7616372" y="4827145"/>
              <a:ext cx="1656558" cy="214012"/>
            </a:xfrm>
            <a:prstGeom prst="rect">
              <a:avLst/>
            </a:prstGeom>
            <a:solidFill>
              <a:schemeClr val="accent4">
                <a:lumMod val="40000"/>
                <a:lumOff val="60000"/>
              </a:schemeClr>
            </a:solidFill>
            <a:ln>
              <a:solidFill>
                <a:schemeClr val="accent4">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Phone Only</a:t>
              </a:r>
            </a:p>
          </p:txBody>
        </p:sp>
        <p:sp>
          <p:nvSpPr>
            <p:cNvPr id="118" name="Rectangle 117"/>
            <p:cNvSpPr/>
            <p:nvPr/>
          </p:nvSpPr>
          <p:spPr>
            <a:xfrm>
              <a:off x="7616372" y="4548409"/>
              <a:ext cx="1656558" cy="214012"/>
            </a:xfrm>
            <a:prstGeom prst="rect">
              <a:avLst/>
            </a:prstGeom>
            <a:solidFill>
              <a:srgbClr val="A6A6A6"/>
            </a:solidFill>
            <a:ln>
              <a:solidFill>
                <a:schemeClr val="bg1">
                  <a:lumMod val="6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Only</a:t>
              </a:r>
            </a:p>
          </p:txBody>
        </p:sp>
        <p:sp>
          <p:nvSpPr>
            <p:cNvPr id="119" name="Rectangle 118"/>
            <p:cNvSpPr/>
            <p:nvPr/>
          </p:nvSpPr>
          <p:spPr>
            <a:xfrm>
              <a:off x="5863772" y="4547831"/>
              <a:ext cx="1656558" cy="484171"/>
            </a:xfrm>
            <a:prstGeom prst="rect">
              <a:avLst/>
            </a:prstGeom>
            <a:solidFill>
              <a:schemeClr val="accent1"/>
            </a:solid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3" tIns="45712" rIns="91423" bIns="45712" numCol="1" spcCol="0" rtlCol="0" fromWordArt="0" anchor="ctr" anchorCtr="0" forceAA="0" compatLnSpc="1">
              <a:prstTxWarp prst="textNoShape">
                <a:avLst/>
              </a:prstTxWarp>
              <a:noAutofit/>
            </a:bodyPr>
            <a:lstStyle/>
            <a:p>
              <a:pPr algn="ctr" defTabSz="932411" fontAlgn="base">
                <a:spcBef>
                  <a:spcPct val="0"/>
                </a:spcBef>
                <a:spcAft>
                  <a:spcPct val="0"/>
                </a:spcAft>
              </a:pP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 </a:t>
              </a:r>
              <a:b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br>
              <a:r>
                <a:rPr lang="en-US" sz="600" dirty="0">
                  <a:gradFill>
                    <a:gsLst>
                      <a:gs pos="0">
                        <a:srgbClr val="FFFFFF"/>
                      </a:gs>
                      <a:gs pos="100000">
                        <a:srgbClr val="FFFFFF"/>
                      </a:gs>
                    </a:gsLst>
                    <a:lin ang="5400000" scaled="0"/>
                  </a:gradFill>
                  <a:effectLst>
                    <a:outerShdw blurRad="38100" dist="38100" dir="2700000" algn="tl">
                      <a:srgbClr val="000000">
                        <a:alpha val="43137"/>
                      </a:srgbClr>
                    </a:outerShdw>
                  </a:effectLst>
                </a:rPr>
                <a:t>Windows Phone</a:t>
              </a:r>
            </a:p>
          </p:txBody>
        </p:sp>
      </p:grpSp>
    </p:spTree>
    <p:extLst>
      <p:ext uri="{BB962C8B-B14F-4D97-AF65-F5344CB8AC3E}">
        <p14:creationId xmlns:p14="http://schemas.microsoft.com/office/powerpoint/2010/main" val="1537104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31" y="188237"/>
            <a:ext cx="8741880" cy="387798"/>
          </a:xfrm>
        </p:spPr>
        <p:txBody>
          <a:bodyPr/>
          <a:lstStyle/>
          <a:p>
            <a:r>
              <a:rPr lang="en-GB" dirty="0" err="1" smtClean="0"/>
              <a:t>Modelos</a:t>
            </a:r>
            <a:r>
              <a:rPr lang="en-GB" dirty="0" smtClean="0"/>
              <a:t> de Desarrollo en Windows </a:t>
            </a:r>
            <a:r>
              <a:rPr lang="en-GB" dirty="0" smtClean="0"/>
              <a:t>Phone 8.1</a:t>
            </a:r>
            <a:endParaRPr lang="en-GB" dirty="0"/>
          </a:p>
        </p:txBody>
      </p:sp>
      <p:sp>
        <p:nvSpPr>
          <p:cNvPr id="6" name="Slide Number Placeholder 5"/>
          <p:cNvSpPr>
            <a:spLocks noGrp="1"/>
          </p:cNvSpPr>
          <p:nvPr>
            <p:ph type="sldNum" sz="quarter" idx="4294967295"/>
          </p:nvPr>
        </p:nvSpPr>
        <p:spPr>
          <a:xfrm>
            <a:off x="8584902" y="4767291"/>
            <a:ext cx="357170" cy="273129"/>
          </a:xfrm>
          <a:prstGeom prst="rect">
            <a:avLst/>
          </a:prstGeom>
        </p:spPr>
        <p:txBody>
          <a:bodyPr/>
          <a:lstStyle/>
          <a:p>
            <a:fld id="{2775DF8E-1151-4C45-8C93-3AB060627CA9}" type="slidenum">
              <a:rPr lang="en-US" smtClean="0"/>
              <a:pPr/>
              <a:t>22</a:t>
            </a:fld>
            <a:endParaRPr lang="en-US"/>
          </a:p>
        </p:txBody>
      </p:sp>
      <p:sp>
        <p:nvSpPr>
          <p:cNvPr id="7" name="Rectangle 6"/>
          <p:cNvSpPr/>
          <p:nvPr/>
        </p:nvSpPr>
        <p:spPr bwMode="auto">
          <a:xfrm>
            <a:off x="793012" y="1281774"/>
            <a:ext cx="1252496" cy="20313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DirectX/</a:t>
            </a:r>
            <a:br>
              <a:rPr lang="en-GB" sz="1471" dirty="0">
                <a:gradFill>
                  <a:gsLst>
                    <a:gs pos="0">
                      <a:srgbClr val="FFFFFF"/>
                    </a:gs>
                    <a:gs pos="100000">
                      <a:srgbClr val="FFFFFF"/>
                    </a:gs>
                  </a:gsLst>
                  <a:lin ang="5400000" scaled="0"/>
                </a:gradFill>
                <a:ea typeface="Segoe UI" pitchFamily="34" charset="0"/>
                <a:cs typeface="Segoe UI" pitchFamily="34" charset="0"/>
              </a:rPr>
            </a:br>
            <a:r>
              <a:rPr lang="en-GB" sz="1471" dirty="0">
                <a:gradFill>
                  <a:gsLst>
                    <a:gs pos="0">
                      <a:srgbClr val="FFFFFF"/>
                    </a:gs>
                    <a:gs pos="100000">
                      <a:srgbClr val="FFFFFF"/>
                    </a:gs>
                  </a:gsLst>
                  <a:lin ang="5400000" scaled="0"/>
                </a:gradFill>
                <a:ea typeface="Segoe UI" pitchFamily="34" charset="0"/>
                <a:cs typeface="Segoe UI" pitchFamily="34" charset="0"/>
              </a:rPr>
              <a:t>Direct3D</a:t>
            </a:r>
            <a:endParaRPr lang="en-GB" sz="1471"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471" dirty="0">
                <a:gradFill>
                  <a:gsLst>
                    <a:gs pos="0">
                      <a:srgbClr val="FFFFFF"/>
                    </a:gs>
                    <a:gs pos="100000">
                      <a:srgbClr val="FFFFFF"/>
                    </a:gs>
                  </a:gsLst>
                  <a:lin ang="5400000" scaled="0"/>
                </a:gradFill>
                <a:ea typeface="Segoe UI" pitchFamily="34" charset="0"/>
                <a:cs typeface="Segoe UI" pitchFamily="34" charset="0"/>
              </a:rPr>
              <a:t>C++</a:t>
            </a:r>
          </a:p>
        </p:txBody>
      </p:sp>
      <p:sp>
        <p:nvSpPr>
          <p:cNvPr id="8" name="Rectangle 7"/>
          <p:cNvSpPr/>
          <p:nvPr/>
        </p:nvSpPr>
        <p:spPr bwMode="auto">
          <a:xfrm>
            <a:off x="793596" y="3313128"/>
            <a:ext cx="125191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18221" y="844741"/>
            <a:ext cx="1064504" cy="420953"/>
          </a:xfrm>
          <a:prstGeom prst="rect">
            <a:avLst/>
          </a:prstGeom>
          <a:noFill/>
        </p:spPr>
        <p:txBody>
          <a:bodyPr wrap="square" lIns="134464" tIns="107571" rIns="134464" bIns="107571" rtlCol="0">
            <a:spAutoFit/>
          </a:bodyPr>
          <a:lstStyle/>
          <a:p>
            <a:pPr algn="ctr">
              <a:lnSpc>
                <a:spcPct val="90000"/>
              </a:lnSpc>
            </a:pPr>
            <a:r>
              <a:rPr lang="en-GB" sz="1471" dirty="0" err="1" smtClean="0">
                <a:gradFill>
                  <a:gsLst>
                    <a:gs pos="2917">
                      <a:schemeClr val="tx1"/>
                    </a:gs>
                    <a:gs pos="30000">
                      <a:schemeClr val="tx1"/>
                    </a:gs>
                  </a:gsLst>
                  <a:lin ang="5400000" scaled="0"/>
                </a:gradFill>
              </a:rPr>
              <a:t>Juegos</a:t>
            </a:r>
            <a:endParaRPr lang="en-GB" sz="1765" dirty="0">
              <a:gradFill>
                <a:gsLst>
                  <a:gs pos="2917">
                    <a:schemeClr val="tx1"/>
                  </a:gs>
                  <a:gs pos="30000">
                    <a:schemeClr val="tx1"/>
                  </a:gs>
                </a:gsLst>
                <a:lin ang="5400000" scaled="0"/>
              </a:gradFill>
            </a:endParaRPr>
          </a:p>
        </p:txBody>
      </p:sp>
      <p:sp>
        <p:nvSpPr>
          <p:cNvPr id="13" name="Rectangle 12"/>
          <p:cNvSpPr/>
          <p:nvPr/>
        </p:nvSpPr>
        <p:spPr bwMode="auto">
          <a:xfrm>
            <a:off x="6790925" y="3432575"/>
            <a:ext cx="1096568" cy="86902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2754131" y="1281774"/>
            <a:ext cx="1101692" cy="203031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8524"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Store Apps with HTML</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JavaScript </a:t>
            </a:r>
            <a:r>
              <a:rPr lang="en-GB" sz="1029" dirty="0">
                <a:gradFill>
                  <a:gsLst>
                    <a:gs pos="0">
                      <a:srgbClr val="FFFFFF"/>
                    </a:gs>
                    <a:gs pos="100000">
                      <a:srgbClr val="FFFFFF"/>
                    </a:gs>
                  </a:gsLst>
                  <a:lin ang="0" scaled="0"/>
                </a:gradFill>
                <a:ea typeface="Segoe UI" pitchFamily="34" charset="0"/>
                <a:cs typeface="Segoe UI" pitchFamily="34" charset="0"/>
              </a:rPr>
              <a:t/>
            </a:r>
            <a:br>
              <a:rPr lang="en-GB" sz="1029" dirty="0">
                <a:gradFill>
                  <a:gsLst>
                    <a:gs pos="0">
                      <a:srgbClr val="FFFFFF"/>
                    </a:gs>
                    <a:gs pos="100000">
                      <a:srgbClr val="FFFFFF"/>
                    </a:gs>
                  </a:gsLst>
                  <a:lin ang="0" scaled="0"/>
                </a:gradFill>
                <a:ea typeface="Segoe UI" pitchFamily="34" charset="0"/>
                <a:cs typeface="Segoe UI" pitchFamily="34" charset="0"/>
              </a:rPr>
            </a:br>
            <a:endParaRPr lang="en-GB" sz="1029" dirty="0">
              <a:gradFill>
                <a:gsLst>
                  <a:gs pos="0">
                    <a:srgbClr val="FFFFFF"/>
                  </a:gs>
                  <a:gs pos="100000">
                    <a:srgbClr val="FFFFFF"/>
                  </a:gs>
                </a:gsLst>
                <a:lin ang="0" scaled="0"/>
              </a:gradFill>
              <a:ea typeface="Segoe UI" pitchFamily="34" charset="0"/>
              <a:cs typeface="Segoe UI" pitchFamily="34" charset="0"/>
            </a:endParaRPr>
          </a:p>
        </p:txBody>
      </p:sp>
      <p:sp>
        <p:nvSpPr>
          <p:cNvPr id="15" name="Rectangle 14"/>
          <p:cNvSpPr/>
          <p:nvPr/>
        </p:nvSpPr>
        <p:spPr bwMode="auto">
          <a:xfrm>
            <a:off x="2754131" y="3312090"/>
            <a:ext cx="1101692" cy="100847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2687612" y="866034"/>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HTML</a:t>
            </a:r>
            <a:endParaRPr lang="en-GB" sz="1765" dirty="0">
              <a:gradFill>
                <a:gsLst>
                  <a:gs pos="2917">
                    <a:schemeClr val="tx1"/>
                  </a:gs>
                  <a:gs pos="30000">
                    <a:schemeClr val="tx1"/>
                  </a:gs>
                </a:gsLst>
                <a:lin ang="5400000" scaled="0"/>
              </a:gradFill>
            </a:endParaRPr>
          </a:p>
        </p:txBody>
      </p:sp>
      <p:sp>
        <p:nvSpPr>
          <p:cNvPr id="17" name="TextBox 16"/>
          <p:cNvSpPr txBox="1"/>
          <p:nvPr/>
        </p:nvSpPr>
        <p:spPr>
          <a:xfrm>
            <a:off x="5680057" y="850306"/>
            <a:ext cx="1064504" cy="420953"/>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a:t>
            </a:r>
            <a:endParaRPr lang="en-GB" sz="1765" dirty="0">
              <a:gradFill>
                <a:gsLst>
                  <a:gs pos="2917">
                    <a:schemeClr val="tx1"/>
                  </a:gs>
                  <a:gs pos="30000">
                    <a:schemeClr val="tx1"/>
                  </a:gs>
                </a:gsLst>
                <a:lin ang="5400000" scaled="0"/>
              </a:gradFill>
            </a:endParaRPr>
          </a:p>
        </p:txBody>
      </p:sp>
      <p:sp>
        <p:nvSpPr>
          <p:cNvPr id="18" name="Rectangle 17"/>
          <p:cNvSpPr/>
          <p:nvPr/>
        </p:nvSpPr>
        <p:spPr bwMode="auto">
          <a:xfrm>
            <a:off x="4564447" y="1280467"/>
            <a:ext cx="1055530" cy="20159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Windows Phone Store Apps with XAML</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 </a:t>
            </a:r>
            <a:br>
              <a:rPr lang="en-GB" sz="1176" dirty="0">
                <a:gradFill>
                  <a:gsLst>
                    <a:gs pos="0">
                      <a:srgbClr val="FFFFFF"/>
                    </a:gs>
                    <a:gs pos="100000">
                      <a:srgbClr val="FFFFFF"/>
                    </a:gs>
                  </a:gsLst>
                  <a:lin ang="5400000" scaled="0"/>
                </a:gradFill>
                <a:ea typeface="Segoe UI" pitchFamily="34" charset="0"/>
                <a:cs typeface="Segoe UI" pitchFamily="34" charset="0"/>
              </a:rPr>
            </a:br>
            <a:r>
              <a:rPr lang="en-GB" sz="1176" dirty="0">
                <a:gradFill>
                  <a:gsLst>
                    <a:gs pos="0">
                      <a:srgbClr val="FFFFFF"/>
                    </a:gs>
                    <a:gs pos="100000">
                      <a:srgbClr val="FFFFFF"/>
                    </a:gs>
                  </a:gsLst>
                  <a:lin ang="5400000" scaled="0"/>
                </a:gradFill>
                <a:ea typeface="Segoe UI" pitchFamily="34" charset="0"/>
                <a:cs typeface="Segoe UI" pitchFamily="34" charset="0"/>
              </a:rPr>
              <a:t>or C++</a:t>
            </a:r>
          </a:p>
        </p:txBody>
      </p:sp>
      <p:sp>
        <p:nvSpPr>
          <p:cNvPr id="19" name="Rectangle 18"/>
          <p:cNvSpPr/>
          <p:nvPr/>
        </p:nvSpPr>
        <p:spPr bwMode="auto">
          <a:xfrm>
            <a:off x="4560906" y="3441122"/>
            <a:ext cx="1059071" cy="86378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err="1">
                <a:gradFill>
                  <a:gsLst>
                    <a:gs pos="0">
                      <a:srgbClr val="FFFFFF"/>
                    </a:gs>
                    <a:gs pos="100000">
                      <a:srgbClr val="FFFFFF"/>
                    </a:gs>
                  </a:gsLst>
                  <a:lin ang="5400000" scaled="0"/>
                </a:gradFill>
                <a:ea typeface="Segoe UI" pitchFamily="34" charset="0"/>
                <a:cs typeface="Segoe UI" pitchFamily="34" charset="0"/>
              </a:rPr>
              <a:t>WinRT</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5679473" y="1279897"/>
            <a:ext cx="1045994" cy="201653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Windows Silverlight 8.1 XAML</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C#/VB</a:t>
            </a:r>
          </a:p>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5680057" y="3432575"/>
            <a:ext cx="1045410" cy="872335"/>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029" dirty="0" err="1">
                <a:gradFill>
                  <a:gsLst>
                    <a:gs pos="0">
                      <a:srgbClr val="FFFFFF"/>
                    </a:gs>
                    <a:gs pos="100000">
                      <a:srgbClr val="FFFFFF"/>
                    </a:gs>
                  </a:gsLst>
                  <a:lin ang="5400000" scaled="0"/>
                </a:gradFill>
                <a:ea typeface="Segoe UI" pitchFamily="34" charset="0"/>
                <a:cs typeface="Segoe UI" pitchFamily="34" charset="0"/>
              </a:rPr>
              <a:t>WinRT</a:t>
            </a:r>
            <a:endParaRPr lang="en-GB" sz="1324"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4560906" y="3296432"/>
            <a:ext cx="1058779" cy="139452"/>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790926" y="3282708"/>
            <a:ext cx="1096568" cy="170544"/>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882726" y="4466909"/>
            <a:ext cx="5760047" cy="584010"/>
          </a:xfrm>
          <a:prstGeom prst="rect">
            <a:avLst/>
          </a:prstGeom>
          <a:noFill/>
        </p:spPr>
        <p:txBody>
          <a:bodyPr wrap="square" lIns="134464" tIns="107571" rIns="134464" bIns="107571" rtlCol="0">
            <a:spAutoFit/>
          </a:bodyPr>
          <a:lstStyle/>
          <a:p>
            <a:pPr marL="285750" indent="-285750">
              <a:lnSpc>
                <a:spcPct val="90000"/>
              </a:lnSpc>
              <a:buFont typeface="Arial" panose="020B0604020202020204" pitchFamily="34" charset="0"/>
              <a:buChar char="•"/>
            </a:pPr>
            <a:r>
              <a:rPr lang="en-GB" sz="1324" dirty="0" smtClean="0">
                <a:gradFill>
                  <a:gsLst>
                    <a:gs pos="2917">
                      <a:schemeClr val="tx1"/>
                    </a:gs>
                    <a:gs pos="30000">
                      <a:schemeClr val="tx1"/>
                    </a:gs>
                  </a:gsLst>
                  <a:lin ang="5400000" scaled="0"/>
                </a:gradFill>
              </a:rPr>
              <a:t>Las apps para Windows </a:t>
            </a:r>
            <a:r>
              <a:rPr lang="en-GB" sz="1324" dirty="0">
                <a:gradFill>
                  <a:gsLst>
                    <a:gs pos="2917">
                      <a:schemeClr val="tx1"/>
                    </a:gs>
                    <a:gs pos="30000">
                      <a:schemeClr val="tx1"/>
                    </a:gs>
                  </a:gsLst>
                  <a:lin ang="5400000" scaled="0"/>
                </a:gradFill>
              </a:rPr>
              <a:t>Phone 7.x/8.0 </a:t>
            </a:r>
            <a:r>
              <a:rPr lang="en-GB" sz="1324" dirty="0" err="1" smtClean="0">
                <a:gradFill>
                  <a:gsLst>
                    <a:gs pos="2917">
                      <a:schemeClr val="tx1"/>
                    </a:gs>
                    <a:gs pos="30000">
                      <a:schemeClr val="tx1"/>
                    </a:gs>
                  </a:gsLst>
                  <a:lin ang="5400000" scaled="0"/>
                </a:gradFill>
              </a:rPr>
              <a:t>funcionan</a:t>
            </a:r>
            <a:r>
              <a:rPr lang="en-GB" sz="1324" dirty="0" smtClean="0">
                <a:gradFill>
                  <a:gsLst>
                    <a:gs pos="2917">
                      <a:schemeClr val="tx1"/>
                    </a:gs>
                    <a:gs pos="30000">
                      <a:schemeClr val="tx1"/>
                    </a:gs>
                  </a:gsLst>
                  <a:lin ang="5400000" scaled="0"/>
                </a:gradFill>
              </a:rPr>
              <a:t> en Windows </a:t>
            </a:r>
            <a:r>
              <a:rPr lang="en-GB" sz="1324" dirty="0">
                <a:gradFill>
                  <a:gsLst>
                    <a:gs pos="2917">
                      <a:schemeClr val="tx1"/>
                    </a:gs>
                    <a:gs pos="30000">
                      <a:schemeClr val="tx1"/>
                    </a:gs>
                  </a:gsLst>
                  <a:lin ang="5400000" scaled="0"/>
                </a:gradFill>
              </a:rPr>
              <a:t>Phone </a:t>
            </a:r>
            <a:r>
              <a:rPr lang="en-GB" sz="1324" dirty="0" smtClean="0">
                <a:gradFill>
                  <a:gsLst>
                    <a:gs pos="2917">
                      <a:schemeClr val="tx1"/>
                    </a:gs>
                    <a:gs pos="30000">
                      <a:schemeClr val="tx1"/>
                    </a:gs>
                  </a:gsLst>
                  <a:lin ang="5400000" scaled="0"/>
                </a:gradFill>
              </a:rPr>
              <a:t>8.1 sin </a:t>
            </a:r>
            <a:r>
              <a:rPr lang="en-GB" sz="1324" dirty="0" err="1" smtClean="0">
                <a:gradFill>
                  <a:gsLst>
                    <a:gs pos="2917">
                      <a:schemeClr val="tx1"/>
                    </a:gs>
                    <a:gs pos="30000">
                      <a:schemeClr val="tx1"/>
                    </a:gs>
                  </a:gsLst>
                  <a:lin ang="5400000" scaled="0"/>
                </a:gradFill>
              </a:rPr>
              <a:t>necesidad</a:t>
            </a:r>
            <a:r>
              <a:rPr lang="en-GB" sz="1324" dirty="0" smtClean="0">
                <a:gradFill>
                  <a:gsLst>
                    <a:gs pos="2917">
                      <a:schemeClr val="tx1"/>
                    </a:gs>
                    <a:gs pos="30000">
                      <a:schemeClr val="tx1"/>
                    </a:gs>
                  </a:gsLst>
                  <a:lin ang="5400000" scaled="0"/>
                </a:gradFill>
              </a:rPr>
              <a:t> de </a:t>
            </a:r>
            <a:r>
              <a:rPr lang="en-GB" sz="1324" dirty="0" err="1" smtClean="0">
                <a:gradFill>
                  <a:gsLst>
                    <a:gs pos="2917">
                      <a:schemeClr val="tx1"/>
                    </a:gs>
                    <a:gs pos="30000">
                      <a:schemeClr val="tx1"/>
                    </a:gs>
                  </a:gsLst>
                  <a:lin ang="5400000" scaled="0"/>
                </a:gradFill>
              </a:rPr>
              <a:t>realizar</a:t>
            </a:r>
            <a:r>
              <a:rPr lang="en-GB" sz="1324" dirty="0" smtClean="0">
                <a:gradFill>
                  <a:gsLst>
                    <a:gs pos="2917">
                      <a:schemeClr val="tx1"/>
                    </a:gs>
                    <a:gs pos="30000">
                      <a:schemeClr val="tx1"/>
                    </a:gs>
                  </a:gsLst>
                  <a:lin ang="5400000" scaled="0"/>
                </a:gradFill>
              </a:rPr>
              <a:t> </a:t>
            </a:r>
            <a:r>
              <a:rPr lang="en-GB" sz="1324" dirty="0" err="1" smtClean="0">
                <a:gradFill>
                  <a:gsLst>
                    <a:gs pos="2917">
                      <a:schemeClr val="tx1"/>
                    </a:gs>
                    <a:gs pos="30000">
                      <a:schemeClr val="tx1"/>
                    </a:gs>
                  </a:gsLst>
                  <a:lin ang="5400000" scaled="0"/>
                </a:gradFill>
              </a:rPr>
              <a:t>cambios</a:t>
            </a:r>
            <a:endParaRPr lang="en-GB" sz="1324" dirty="0" smtClean="0">
              <a:gradFill>
                <a:gsLst>
                  <a:gs pos="2917">
                    <a:schemeClr val="tx1"/>
                  </a:gs>
                  <a:gs pos="30000">
                    <a:schemeClr val="tx1"/>
                  </a:gs>
                </a:gsLst>
                <a:lin ang="5400000" scaled="0"/>
              </a:gradFill>
            </a:endParaRPr>
          </a:p>
        </p:txBody>
      </p:sp>
      <p:grpSp>
        <p:nvGrpSpPr>
          <p:cNvPr id="36" name="Group 35"/>
          <p:cNvGrpSpPr/>
          <p:nvPr/>
        </p:nvGrpSpPr>
        <p:grpSpPr>
          <a:xfrm>
            <a:off x="873142" y="2042599"/>
            <a:ext cx="531880" cy="473414"/>
            <a:chOff x="2533718" y="3886991"/>
            <a:chExt cx="1017519" cy="905670"/>
          </a:xfrm>
        </p:grpSpPr>
        <p:sp>
          <p:nvSpPr>
            <p:cNvPr id="34" name="Rectangle 33"/>
            <p:cNvSpPr/>
            <p:nvPr/>
          </p:nvSpPr>
          <p:spPr bwMode="auto">
            <a:xfrm>
              <a:off x="2533718" y="3886991"/>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2" descr="Unity 3D logo.png">
              <a:hlinkClick r:id="rId3"/>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60637" y="4051295"/>
              <a:ext cx="971217" cy="535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1444022" y="2042599"/>
            <a:ext cx="530880" cy="483167"/>
            <a:chOff x="2645595" y="4180535"/>
            <a:chExt cx="1078358" cy="905670"/>
          </a:xfrm>
        </p:grpSpPr>
        <p:sp>
          <p:nvSpPr>
            <p:cNvPr id="37" name="Rectangle 36"/>
            <p:cNvSpPr/>
            <p:nvPr/>
          </p:nvSpPr>
          <p:spPr bwMode="auto">
            <a:xfrm>
              <a:off x="2645595" y="4180535"/>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2" name="Picture 6"/>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68656" y="4438764"/>
              <a:ext cx="1055297" cy="32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869122" y="2551603"/>
            <a:ext cx="531149" cy="483167"/>
            <a:chOff x="2635291" y="5406626"/>
            <a:chExt cx="1017519" cy="905670"/>
          </a:xfrm>
        </p:grpSpPr>
        <p:sp>
          <p:nvSpPr>
            <p:cNvPr id="35" name="Rectangle 34"/>
            <p:cNvSpPr/>
            <p:nvPr/>
          </p:nvSpPr>
          <p:spPr bwMode="auto">
            <a:xfrm>
              <a:off x="2635291" y="5406626"/>
              <a:ext cx="1017519" cy="90567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720087" y="5450190"/>
              <a:ext cx="875295" cy="82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2" name="Rectangle 41"/>
          <p:cNvSpPr/>
          <p:nvPr/>
        </p:nvSpPr>
        <p:spPr bwMode="auto">
          <a:xfrm>
            <a:off x="1447098" y="2551603"/>
            <a:ext cx="500929" cy="483167"/>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GB"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1338844" y="2611651"/>
            <a:ext cx="667746" cy="339392"/>
          </a:xfrm>
          <a:prstGeom prst="rect">
            <a:avLst/>
          </a:prstGeom>
          <a:noFill/>
        </p:spPr>
        <p:txBody>
          <a:bodyPr wrap="square" lIns="134464" tIns="107571" rIns="134464" bIns="107571" rtlCol="0">
            <a:spAutoFit/>
          </a:bodyPr>
          <a:lstStyle/>
          <a:p>
            <a:pPr>
              <a:lnSpc>
                <a:spcPct val="90000"/>
              </a:lnSpc>
            </a:pPr>
            <a:r>
              <a:rPr lang="en-GB" sz="882" dirty="0">
                <a:gradFill>
                  <a:gsLst>
                    <a:gs pos="2917">
                      <a:schemeClr val="tx1"/>
                    </a:gs>
                    <a:gs pos="30000">
                      <a:schemeClr val="tx1"/>
                    </a:gs>
                  </a:gsLst>
                  <a:lin ang="5400000" scaled="0"/>
                </a:gradFill>
              </a:rPr>
              <a:t>…others</a:t>
            </a:r>
          </a:p>
        </p:txBody>
      </p:sp>
      <p:sp>
        <p:nvSpPr>
          <p:cNvPr id="44" name="Rectangle 43"/>
          <p:cNvSpPr/>
          <p:nvPr/>
        </p:nvSpPr>
        <p:spPr bwMode="auto">
          <a:xfrm>
            <a:off x="6794348" y="1275408"/>
            <a:ext cx="1093146" cy="201646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2938" tIns="107571"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endParaRPr lang="en-GB" sz="117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885713" y="1396975"/>
            <a:ext cx="915893" cy="171229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408" tIns="79408" rIns="52938"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0" scaled="0"/>
                </a:gradFill>
                <a:ea typeface="Segoe UI" pitchFamily="34" charset="0"/>
                <a:cs typeface="Segoe UI" pitchFamily="34" charset="0"/>
              </a:rPr>
              <a:t>XAML + Web-Browser control hybrid Web apps</a:t>
            </a:r>
          </a:p>
        </p:txBody>
      </p:sp>
      <p:sp>
        <p:nvSpPr>
          <p:cNvPr id="41" name="TextBox 40"/>
          <p:cNvSpPr txBox="1"/>
          <p:nvPr/>
        </p:nvSpPr>
        <p:spPr>
          <a:xfrm>
            <a:off x="6822989" y="695906"/>
            <a:ext cx="1064504" cy="624662"/>
          </a:xfrm>
          <a:prstGeom prst="rect">
            <a:avLst/>
          </a:prstGeom>
          <a:noFill/>
        </p:spPr>
        <p:txBody>
          <a:bodyPr wrap="square" lIns="134464" tIns="107571" rIns="134464" bIns="107571" rtlCol="0">
            <a:spAutoFit/>
          </a:bodyPr>
          <a:lstStyle/>
          <a:p>
            <a:pPr algn="ctr">
              <a:lnSpc>
                <a:spcPct val="90000"/>
              </a:lnSpc>
            </a:pPr>
            <a:r>
              <a:rPr lang="en-GB" sz="1471" dirty="0">
                <a:gradFill>
                  <a:gsLst>
                    <a:gs pos="2917">
                      <a:schemeClr val="tx1"/>
                    </a:gs>
                    <a:gs pos="30000">
                      <a:schemeClr val="tx1"/>
                    </a:gs>
                  </a:gsLst>
                  <a:lin ang="5400000" scaled="0"/>
                </a:gradFill>
              </a:rPr>
              <a:t>XAML +HTML</a:t>
            </a:r>
            <a:endParaRPr lang="en-GB" sz="1765" dirty="0">
              <a:gradFill>
                <a:gsLst>
                  <a:gs pos="2917">
                    <a:schemeClr val="tx1"/>
                  </a:gs>
                  <a:gs pos="30000">
                    <a:schemeClr val="tx1"/>
                  </a:gs>
                </a:gsLst>
                <a:lin ang="5400000" scaled="0"/>
              </a:gradFill>
            </a:endParaRPr>
          </a:p>
        </p:txBody>
      </p:sp>
      <p:sp>
        <p:nvSpPr>
          <p:cNvPr id="43" name="Rectangle 42"/>
          <p:cNvSpPr/>
          <p:nvPr/>
        </p:nvSpPr>
        <p:spPr bwMode="auto">
          <a:xfrm>
            <a:off x="5676516" y="3291871"/>
            <a:ext cx="1048951" cy="14925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0"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GB" sz="1176" dirty="0">
                <a:gradFill>
                  <a:gsLst>
                    <a:gs pos="0">
                      <a:srgbClr val="FFFFFF"/>
                    </a:gs>
                    <a:gs pos="100000">
                      <a:srgbClr val="FFFFFF"/>
                    </a:gs>
                  </a:gsLst>
                  <a:lin ang="5400000" scaled="0"/>
                </a:gradFill>
                <a:ea typeface="Segoe UI" pitchFamily="34" charset="0"/>
                <a:cs typeface="Segoe UI" pitchFamily="34" charset="0"/>
              </a:rPr>
              <a:t>.</a:t>
            </a:r>
            <a:r>
              <a:rPr lang="en-GB" sz="1029" dirty="0">
                <a:gradFill>
                  <a:gsLst>
                    <a:gs pos="0">
                      <a:srgbClr val="FFFFFF"/>
                    </a:gs>
                    <a:gs pos="100000">
                      <a:srgbClr val="FFFFFF"/>
                    </a:gs>
                  </a:gsLst>
                  <a:lin ang="5400000" scaled="0"/>
                </a:gradFill>
                <a:ea typeface="Segoe UI" pitchFamily="34" charset="0"/>
                <a:cs typeface="Segoe UI" pitchFamily="34" charset="0"/>
              </a:rPr>
              <a:t>NET BCL</a:t>
            </a:r>
            <a:endParaRPr lang="en-GB" sz="147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34776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31" y="188237"/>
            <a:ext cx="8741880" cy="360548"/>
          </a:xfrm>
        </p:spPr>
        <p:txBody>
          <a:bodyPr/>
          <a:lstStyle/>
          <a:p>
            <a:r>
              <a:rPr lang="en-US" dirty="0"/>
              <a:t>Si </a:t>
            </a:r>
            <a:r>
              <a:rPr lang="en-US" dirty="0" err="1"/>
              <a:t>tienes</a:t>
            </a:r>
            <a:r>
              <a:rPr lang="en-US" dirty="0"/>
              <a:t> </a:t>
            </a:r>
            <a:r>
              <a:rPr lang="en-US" dirty="0" err="1"/>
              <a:t>una</a:t>
            </a:r>
            <a:r>
              <a:rPr lang="en-US" dirty="0"/>
              <a:t> App Windows Phone 7.x/8.0…</a:t>
            </a:r>
            <a:endParaRPr lang="en-GB" dirty="0"/>
          </a:p>
        </p:txBody>
      </p:sp>
      <p:graphicFrame>
        <p:nvGraphicFramePr>
          <p:cNvPr id="45" name="Table 9"/>
          <p:cNvGraphicFramePr>
            <a:graphicFrameLocks noGrp="1"/>
          </p:cNvGraphicFramePr>
          <p:nvPr>
            <p:extLst/>
          </p:nvPr>
        </p:nvGraphicFramePr>
        <p:xfrm>
          <a:off x="7463204" y="1339166"/>
          <a:ext cx="1680796" cy="672318"/>
        </p:xfrm>
        <a:graphic>
          <a:graphicData uri="http://schemas.openxmlformats.org/drawingml/2006/table">
            <a:tbl>
              <a:tblPr firstRow="1" bandRow="1">
                <a:tableStyleId>{2D5ABB26-0587-4C30-8999-92F81FD0307C}</a:tableStyleId>
              </a:tblPr>
              <a:tblGrid>
                <a:gridCol w="1344637"/>
                <a:gridCol w="336159"/>
              </a:tblGrid>
              <a:tr h="224106">
                <a:tc>
                  <a:txBody>
                    <a:bodyPr/>
                    <a:lstStyle/>
                    <a:p>
                      <a:r>
                        <a:rPr lang="en-GB" sz="1000" dirty="0" smtClean="0">
                          <a:solidFill>
                            <a:srgbClr val="00B050"/>
                          </a:solidFill>
                        </a:rPr>
                        <a:t>Windows Phone 8.0</a:t>
                      </a:r>
                      <a:endParaRPr lang="en-GB" sz="1000" dirty="0">
                        <a:solidFill>
                          <a:srgbClr val="00B050"/>
                        </a:solidFill>
                      </a:endParaRPr>
                    </a:p>
                  </a:txBody>
                  <a:tcPr marL="67232" marR="67232" marT="33616" marB="33616"/>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GB" sz="1000" dirty="0" smtClean="0">
                          <a:solidFill>
                            <a:srgbClr val="00B050"/>
                          </a:solidFill>
                          <a:sym typeface="Wingdings" panose="05000000000000000000" pitchFamily="2" charset="2"/>
                        </a:rPr>
                        <a:t></a:t>
                      </a:r>
                      <a:endParaRPr lang="en-GB" sz="1000" dirty="0" smtClean="0">
                        <a:solidFill>
                          <a:srgbClr val="00B050"/>
                        </a:solidFill>
                      </a:endParaRPr>
                    </a:p>
                  </a:txBody>
                  <a:tcPr marL="67232" marR="67232" marT="33616" marB="33616"/>
                </a:tc>
              </a:tr>
              <a:tr h="224106">
                <a:tc>
                  <a:txBody>
                    <a:bodyPr/>
                    <a:lstStyle/>
                    <a:p>
                      <a:r>
                        <a:rPr lang="en-GB" sz="1000" dirty="0" smtClean="0">
                          <a:solidFill>
                            <a:srgbClr val="00B050"/>
                          </a:solidFill>
                        </a:rPr>
                        <a:t>Windows Phone 8.1</a:t>
                      </a:r>
                      <a:endParaRPr lang="en-GB" sz="1000" dirty="0">
                        <a:solidFill>
                          <a:srgbClr val="00B050"/>
                        </a:solidFill>
                      </a:endParaRPr>
                    </a:p>
                  </a:txBody>
                  <a:tcPr marL="67232" marR="67232" marT="33616" marB="33616"/>
                </a:tc>
                <a:tc>
                  <a:txBody>
                    <a:bodyPr/>
                    <a:lstStyle/>
                    <a:p>
                      <a:r>
                        <a:rPr lang="en-GB" sz="1000" dirty="0" smtClean="0">
                          <a:solidFill>
                            <a:srgbClr val="00B050"/>
                          </a:solidFill>
                          <a:sym typeface="Wingdings" panose="05000000000000000000" pitchFamily="2" charset="2"/>
                        </a:rPr>
                        <a:t></a:t>
                      </a:r>
                      <a:endParaRPr lang="en-GB" sz="1000" dirty="0">
                        <a:solidFill>
                          <a:srgbClr val="00B050"/>
                        </a:solidFill>
                      </a:endParaRPr>
                    </a:p>
                  </a:txBody>
                  <a:tcPr marL="67232" marR="67232" marT="33616" marB="33616"/>
                </a:tc>
              </a:tr>
              <a:tr h="224106">
                <a:tc>
                  <a:txBody>
                    <a:bodyPr/>
                    <a:lstStyle/>
                    <a:p>
                      <a:r>
                        <a:rPr lang="en-GB" sz="1000" dirty="0" smtClean="0">
                          <a:solidFill>
                            <a:srgbClr val="FF0000"/>
                          </a:solidFill>
                        </a:rPr>
                        <a:t>Windows</a:t>
                      </a:r>
                      <a:r>
                        <a:rPr lang="en-GB" sz="1000" baseline="0" dirty="0" smtClean="0">
                          <a:solidFill>
                            <a:srgbClr val="FF0000"/>
                          </a:solidFill>
                        </a:rPr>
                        <a:t> 8.1</a:t>
                      </a:r>
                      <a:endParaRPr lang="en-GB" sz="1000" dirty="0">
                        <a:solidFill>
                          <a:srgbClr val="FF0000"/>
                        </a:solidFill>
                      </a:endParaRPr>
                    </a:p>
                  </a:txBody>
                  <a:tcPr marL="67232" marR="67232" marT="33616" marB="33616"/>
                </a:tc>
                <a:tc>
                  <a:txBody>
                    <a:bodyPr/>
                    <a:lstStyle/>
                    <a:p>
                      <a:r>
                        <a:rPr lang="en-GB" sz="1000" dirty="0" smtClean="0">
                          <a:solidFill>
                            <a:srgbClr val="FF0000"/>
                          </a:solidFill>
                          <a:sym typeface="Wingdings" panose="05000000000000000000" pitchFamily="2" charset="2"/>
                        </a:rPr>
                        <a:t></a:t>
                      </a:r>
                      <a:endParaRPr lang="en-GB" sz="1000" dirty="0">
                        <a:solidFill>
                          <a:srgbClr val="FF0000"/>
                        </a:solidFill>
                      </a:endParaRPr>
                    </a:p>
                  </a:txBody>
                  <a:tcPr marL="67232" marR="67232" marT="33616" marB="33616"/>
                </a:tc>
              </a:tr>
            </a:tbl>
          </a:graphicData>
        </a:graphic>
      </p:graphicFrame>
      <p:graphicFrame>
        <p:nvGraphicFramePr>
          <p:cNvPr id="46" name="Table 10"/>
          <p:cNvGraphicFramePr>
            <a:graphicFrameLocks noGrp="1"/>
          </p:cNvGraphicFramePr>
          <p:nvPr>
            <p:extLst/>
          </p:nvPr>
        </p:nvGraphicFramePr>
        <p:xfrm>
          <a:off x="7470077" y="3132015"/>
          <a:ext cx="1680796" cy="672318"/>
        </p:xfrm>
        <a:graphic>
          <a:graphicData uri="http://schemas.openxmlformats.org/drawingml/2006/table">
            <a:tbl>
              <a:tblPr firstRow="1" bandRow="1">
                <a:tableStyleId>{2D5ABB26-0587-4C30-8999-92F81FD0307C}</a:tableStyleId>
              </a:tblPr>
              <a:tblGrid>
                <a:gridCol w="1344637"/>
                <a:gridCol w="336159"/>
              </a:tblGrid>
              <a:tr h="224106">
                <a:tc>
                  <a:txBody>
                    <a:bodyPr/>
                    <a:lstStyle/>
                    <a:p>
                      <a:r>
                        <a:rPr lang="en-GB" sz="1000" dirty="0" smtClean="0">
                          <a:solidFill>
                            <a:srgbClr val="FF0000"/>
                          </a:solidFill>
                        </a:rPr>
                        <a:t>Windows Phone 8.0</a:t>
                      </a:r>
                      <a:endParaRPr lang="en-GB" sz="1000" dirty="0">
                        <a:solidFill>
                          <a:srgbClr val="FF0000"/>
                        </a:solidFill>
                      </a:endParaRPr>
                    </a:p>
                  </a:txBody>
                  <a:tcPr marL="67232" marR="67232" marT="33616" marB="33616"/>
                </a:tc>
                <a:tc>
                  <a:txBody>
                    <a:bodyPr/>
                    <a:lstStyle/>
                    <a:p>
                      <a:r>
                        <a:rPr lang="en-GB" sz="1000" dirty="0" smtClean="0">
                          <a:solidFill>
                            <a:srgbClr val="FF0000"/>
                          </a:solidFill>
                          <a:sym typeface="Wingdings" panose="05000000000000000000" pitchFamily="2" charset="2"/>
                        </a:rPr>
                        <a:t></a:t>
                      </a:r>
                      <a:endParaRPr lang="en-GB" sz="1000" dirty="0">
                        <a:solidFill>
                          <a:srgbClr val="FF0000"/>
                        </a:solidFill>
                      </a:endParaRPr>
                    </a:p>
                  </a:txBody>
                  <a:tcPr marL="67232" marR="67232" marT="33616" marB="33616"/>
                </a:tc>
              </a:tr>
              <a:tr h="224106">
                <a:tc>
                  <a:txBody>
                    <a:bodyPr/>
                    <a:lstStyle/>
                    <a:p>
                      <a:r>
                        <a:rPr lang="en-GB" sz="1000" dirty="0" smtClean="0">
                          <a:solidFill>
                            <a:srgbClr val="00B050"/>
                          </a:solidFill>
                        </a:rPr>
                        <a:t>Windows Phone 8.1</a:t>
                      </a:r>
                      <a:endParaRPr lang="en-GB" sz="1000" dirty="0">
                        <a:solidFill>
                          <a:srgbClr val="00B050"/>
                        </a:solidFill>
                      </a:endParaRPr>
                    </a:p>
                  </a:txBody>
                  <a:tcPr marL="67232" marR="67232" marT="33616" marB="33616"/>
                </a:tc>
                <a:tc>
                  <a:txBody>
                    <a:bodyPr/>
                    <a:lstStyle/>
                    <a:p>
                      <a:r>
                        <a:rPr lang="en-GB" sz="1000" dirty="0" smtClean="0">
                          <a:solidFill>
                            <a:srgbClr val="00B050"/>
                          </a:solidFill>
                          <a:sym typeface="Wingdings" panose="05000000000000000000" pitchFamily="2" charset="2"/>
                        </a:rPr>
                        <a:t></a:t>
                      </a:r>
                      <a:endParaRPr lang="en-GB" sz="1000" dirty="0">
                        <a:solidFill>
                          <a:srgbClr val="00B050"/>
                        </a:solidFill>
                      </a:endParaRPr>
                    </a:p>
                  </a:txBody>
                  <a:tcPr marL="67232" marR="67232" marT="33616" marB="33616"/>
                </a:tc>
              </a:tr>
              <a:tr h="224106">
                <a:tc>
                  <a:txBody>
                    <a:bodyPr/>
                    <a:lstStyle/>
                    <a:p>
                      <a:r>
                        <a:rPr lang="en-GB" sz="1000" dirty="0" smtClean="0">
                          <a:solidFill>
                            <a:srgbClr val="FF0000"/>
                          </a:solidFill>
                        </a:rPr>
                        <a:t>Windows</a:t>
                      </a:r>
                      <a:r>
                        <a:rPr lang="en-GB" sz="1000" baseline="0" dirty="0" smtClean="0">
                          <a:solidFill>
                            <a:srgbClr val="FF0000"/>
                          </a:solidFill>
                        </a:rPr>
                        <a:t> 8.1</a:t>
                      </a:r>
                      <a:endParaRPr lang="en-GB" sz="1000" dirty="0">
                        <a:solidFill>
                          <a:srgbClr val="FF0000"/>
                        </a:solidFill>
                      </a:endParaRPr>
                    </a:p>
                  </a:txBody>
                  <a:tcPr marL="67232" marR="67232" marT="33616" marB="33616"/>
                </a:tc>
                <a:tc>
                  <a:txBody>
                    <a:bodyPr/>
                    <a:lstStyle/>
                    <a:p>
                      <a:r>
                        <a:rPr lang="en-GB" sz="1000" dirty="0" smtClean="0">
                          <a:solidFill>
                            <a:srgbClr val="FF0000"/>
                          </a:solidFill>
                          <a:sym typeface="Wingdings" panose="05000000000000000000" pitchFamily="2" charset="2"/>
                        </a:rPr>
                        <a:t></a:t>
                      </a:r>
                      <a:endParaRPr lang="en-GB" sz="1000" dirty="0">
                        <a:solidFill>
                          <a:srgbClr val="FF0000"/>
                        </a:solidFill>
                      </a:endParaRPr>
                    </a:p>
                  </a:txBody>
                  <a:tcPr marL="67232" marR="67232" marT="33616" marB="33616"/>
                </a:tc>
              </a:tr>
            </a:tbl>
          </a:graphicData>
        </a:graphic>
      </p:graphicFrame>
      <p:sp>
        <p:nvSpPr>
          <p:cNvPr id="47" name="TextBox 11"/>
          <p:cNvSpPr txBox="1"/>
          <p:nvPr/>
        </p:nvSpPr>
        <p:spPr>
          <a:xfrm>
            <a:off x="7375067" y="1003007"/>
            <a:ext cx="1568743" cy="380108"/>
          </a:xfrm>
          <a:prstGeom prst="rect">
            <a:avLst/>
          </a:prstGeom>
          <a:noFill/>
        </p:spPr>
        <p:txBody>
          <a:bodyPr wrap="square" lIns="134464" tIns="107571" rIns="134464" bIns="107571" rtlCol="0">
            <a:spAutoFit/>
          </a:bodyPr>
          <a:lstStyle/>
          <a:p>
            <a:pPr>
              <a:lnSpc>
                <a:spcPct val="90000"/>
              </a:lnSpc>
            </a:pPr>
            <a:r>
              <a:rPr lang="en-GB" sz="1176" i="1" dirty="0" err="1" smtClean="0">
                <a:gradFill>
                  <a:gsLst>
                    <a:gs pos="2917">
                      <a:schemeClr val="tx1"/>
                    </a:gs>
                    <a:gs pos="30000">
                      <a:schemeClr val="tx1"/>
                    </a:gs>
                  </a:gsLst>
                  <a:lin ang="5400000" scaled="0"/>
                </a:gradFill>
              </a:rPr>
              <a:t>Funciona</a:t>
            </a:r>
            <a:r>
              <a:rPr lang="en-GB" sz="1176" i="1" dirty="0" smtClean="0">
                <a:gradFill>
                  <a:gsLst>
                    <a:gs pos="2917">
                      <a:schemeClr val="tx1"/>
                    </a:gs>
                    <a:gs pos="30000">
                      <a:schemeClr val="tx1"/>
                    </a:gs>
                  </a:gsLst>
                  <a:lin ang="5400000" scaled="0"/>
                </a:gradFill>
              </a:rPr>
              <a:t> en…</a:t>
            </a:r>
            <a:endParaRPr lang="en-GB" sz="1176" i="1" dirty="0">
              <a:gradFill>
                <a:gsLst>
                  <a:gs pos="2917">
                    <a:schemeClr val="tx1"/>
                  </a:gs>
                  <a:gs pos="30000">
                    <a:schemeClr val="tx1"/>
                  </a:gs>
                </a:gsLst>
                <a:lin ang="5400000" scaled="0"/>
              </a:gradFill>
            </a:endParaRPr>
          </a:p>
        </p:txBody>
      </p:sp>
      <p:pic>
        <p:nvPicPr>
          <p:cNvPr id="48"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5" y="1383115"/>
            <a:ext cx="6687048" cy="2590993"/>
          </a:xfrm>
          <a:prstGeom prst="rect">
            <a:avLst/>
          </a:prstGeom>
        </p:spPr>
      </p:pic>
    </p:spTree>
    <p:extLst>
      <p:ext uri="{BB962C8B-B14F-4D97-AF65-F5344CB8AC3E}">
        <p14:creationId xmlns:p14="http://schemas.microsoft.com/office/powerpoint/2010/main" val="3319640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31" y="188237"/>
            <a:ext cx="8741880" cy="360548"/>
          </a:xfrm>
        </p:spPr>
        <p:txBody>
          <a:bodyPr/>
          <a:lstStyle/>
          <a:p>
            <a:r>
              <a:rPr lang="en-US" dirty="0"/>
              <a:t>Si vas a </a:t>
            </a:r>
            <a:r>
              <a:rPr lang="en-US" dirty="0" err="1"/>
              <a:t>crear</a:t>
            </a:r>
            <a:r>
              <a:rPr lang="en-US" dirty="0"/>
              <a:t> </a:t>
            </a:r>
            <a:r>
              <a:rPr lang="en-US" dirty="0" err="1"/>
              <a:t>una</a:t>
            </a:r>
            <a:r>
              <a:rPr lang="en-US" dirty="0"/>
              <a:t> App </a:t>
            </a:r>
            <a:r>
              <a:rPr lang="en-US" dirty="0" err="1"/>
              <a:t>nueva</a:t>
            </a:r>
            <a:r>
              <a:rPr lang="en-US" dirty="0"/>
              <a:t>…</a:t>
            </a:r>
            <a:endParaRPr lang="en-GB" dirty="0"/>
          </a:p>
        </p:txBody>
      </p:sp>
      <p:graphicFrame>
        <p:nvGraphicFramePr>
          <p:cNvPr id="7" name="Table 13"/>
          <p:cNvGraphicFramePr>
            <a:graphicFrameLocks noGrp="1"/>
          </p:cNvGraphicFramePr>
          <p:nvPr>
            <p:extLst/>
          </p:nvPr>
        </p:nvGraphicFramePr>
        <p:xfrm>
          <a:off x="7172734" y="3635914"/>
          <a:ext cx="1680796" cy="634634"/>
        </p:xfrm>
        <a:graphic>
          <a:graphicData uri="http://schemas.openxmlformats.org/drawingml/2006/table">
            <a:tbl>
              <a:tblPr firstRow="1" bandRow="1">
                <a:tableStyleId>{2D5ABB26-0587-4C30-8999-92F81FD0307C}</a:tableStyleId>
              </a:tblPr>
              <a:tblGrid>
                <a:gridCol w="1344637"/>
                <a:gridCol w="336159"/>
              </a:tblGrid>
              <a:tr h="201696">
                <a:tc>
                  <a:txBody>
                    <a:bodyPr/>
                    <a:lstStyle/>
                    <a:p>
                      <a:r>
                        <a:rPr lang="en-GB" sz="900" dirty="0" smtClean="0">
                          <a:solidFill>
                            <a:srgbClr val="FF0000"/>
                          </a:solidFill>
                        </a:rPr>
                        <a:t>Windows Phone 8.0</a:t>
                      </a:r>
                      <a:endParaRPr lang="en-GB" sz="900" dirty="0">
                        <a:solidFill>
                          <a:srgbClr val="FF0000"/>
                        </a:solidFill>
                      </a:endParaRPr>
                    </a:p>
                  </a:txBody>
                  <a:tcPr marL="67232" marR="67232" marT="33616" marB="33616"/>
                </a:tc>
                <a:tc>
                  <a:txBody>
                    <a:bodyPr/>
                    <a:lstStyle/>
                    <a:p>
                      <a:r>
                        <a:rPr lang="en-GB" sz="900" dirty="0" smtClean="0">
                          <a:solidFill>
                            <a:srgbClr val="FF0000"/>
                          </a:solidFill>
                          <a:sym typeface="Wingdings" panose="05000000000000000000" pitchFamily="2" charset="2"/>
                        </a:rPr>
                        <a:t></a:t>
                      </a:r>
                      <a:endParaRPr lang="en-GB" sz="900" dirty="0">
                        <a:solidFill>
                          <a:srgbClr val="FF0000"/>
                        </a:solidFill>
                      </a:endParaRPr>
                    </a:p>
                  </a:txBody>
                  <a:tcPr marL="67232" marR="67232" marT="33616" marB="33616"/>
                </a:tc>
              </a:tr>
              <a:tr h="218028">
                <a:tc>
                  <a:txBody>
                    <a:bodyPr/>
                    <a:lstStyle/>
                    <a:p>
                      <a:r>
                        <a:rPr lang="en-GB" sz="900" dirty="0" smtClean="0">
                          <a:solidFill>
                            <a:srgbClr val="00B050"/>
                          </a:solidFill>
                        </a:rPr>
                        <a:t>Windows Phone 8.1</a:t>
                      </a:r>
                      <a:endParaRPr lang="en-GB" sz="900" dirty="0">
                        <a:solidFill>
                          <a:srgbClr val="00B050"/>
                        </a:solidFill>
                      </a:endParaRPr>
                    </a:p>
                  </a:txBody>
                  <a:tcPr marL="67232" marR="67232" marT="33616" marB="33616"/>
                </a:tc>
                <a:tc>
                  <a:txBody>
                    <a:bodyPr/>
                    <a:lstStyle/>
                    <a:p>
                      <a:r>
                        <a:rPr lang="en-GB" sz="900" dirty="0" smtClean="0">
                          <a:solidFill>
                            <a:srgbClr val="00B050"/>
                          </a:solidFill>
                          <a:sym typeface="Wingdings" panose="05000000000000000000" pitchFamily="2" charset="2"/>
                        </a:rPr>
                        <a:t></a:t>
                      </a:r>
                      <a:endParaRPr lang="en-GB" sz="900" dirty="0">
                        <a:solidFill>
                          <a:srgbClr val="00B050"/>
                        </a:solidFill>
                      </a:endParaRPr>
                    </a:p>
                  </a:txBody>
                  <a:tcPr marL="67232" marR="67232" marT="33616" marB="33616"/>
                </a:tc>
              </a:tr>
              <a:tr h="212214">
                <a:tc>
                  <a:txBody>
                    <a:bodyPr/>
                    <a:lstStyle/>
                    <a:p>
                      <a:r>
                        <a:rPr lang="en-GB" sz="900" dirty="0" smtClean="0">
                          <a:solidFill>
                            <a:srgbClr val="FF0000"/>
                          </a:solidFill>
                        </a:rPr>
                        <a:t>Windows</a:t>
                      </a:r>
                      <a:r>
                        <a:rPr lang="en-GB" sz="900" baseline="0" dirty="0" smtClean="0">
                          <a:solidFill>
                            <a:srgbClr val="FF0000"/>
                          </a:solidFill>
                        </a:rPr>
                        <a:t> 8.1</a:t>
                      </a:r>
                      <a:endParaRPr lang="en-GB" sz="900" dirty="0">
                        <a:solidFill>
                          <a:srgbClr val="FF0000"/>
                        </a:solidFill>
                      </a:endParaRPr>
                    </a:p>
                  </a:txBody>
                  <a:tcPr marL="67232" marR="67232" marT="33616" marB="33616"/>
                </a:tc>
                <a:tc>
                  <a:txBody>
                    <a:bodyPr/>
                    <a:lstStyle/>
                    <a:p>
                      <a:r>
                        <a:rPr lang="en-GB" sz="900" dirty="0" smtClean="0">
                          <a:solidFill>
                            <a:srgbClr val="FF0000"/>
                          </a:solidFill>
                          <a:sym typeface="Wingdings" panose="05000000000000000000" pitchFamily="2" charset="2"/>
                        </a:rPr>
                        <a:t></a:t>
                      </a:r>
                      <a:endParaRPr lang="en-GB" sz="900" dirty="0">
                        <a:solidFill>
                          <a:srgbClr val="FF0000"/>
                        </a:solidFill>
                      </a:endParaRPr>
                    </a:p>
                  </a:txBody>
                  <a:tcPr marL="67232" marR="67232" marT="33616" marB="33616"/>
                </a:tc>
              </a:tr>
            </a:tbl>
          </a:graphicData>
        </a:graphic>
      </p:graphicFrame>
      <p:graphicFrame>
        <p:nvGraphicFramePr>
          <p:cNvPr id="8" name="Table 15"/>
          <p:cNvGraphicFramePr>
            <a:graphicFrameLocks noGrp="1"/>
          </p:cNvGraphicFramePr>
          <p:nvPr>
            <p:extLst/>
          </p:nvPr>
        </p:nvGraphicFramePr>
        <p:xfrm>
          <a:off x="7167936" y="1074338"/>
          <a:ext cx="1680796" cy="634634"/>
        </p:xfrm>
        <a:graphic>
          <a:graphicData uri="http://schemas.openxmlformats.org/drawingml/2006/table">
            <a:tbl>
              <a:tblPr firstRow="1" bandRow="1">
                <a:tableStyleId>{2D5ABB26-0587-4C30-8999-92F81FD0307C}</a:tableStyleId>
              </a:tblPr>
              <a:tblGrid>
                <a:gridCol w="1344637"/>
                <a:gridCol w="336159"/>
              </a:tblGrid>
              <a:tr h="201696">
                <a:tc>
                  <a:txBody>
                    <a:bodyPr/>
                    <a:lstStyle/>
                    <a:p>
                      <a:r>
                        <a:rPr lang="en-GB" sz="900" dirty="0" smtClean="0">
                          <a:solidFill>
                            <a:srgbClr val="FF0000"/>
                          </a:solidFill>
                        </a:rPr>
                        <a:t>Windows Phone 8.0</a:t>
                      </a:r>
                      <a:endParaRPr lang="en-GB" sz="900" dirty="0">
                        <a:solidFill>
                          <a:srgbClr val="FF0000"/>
                        </a:solidFill>
                      </a:endParaRPr>
                    </a:p>
                  </a:txBody>
                  <a:tcPr marL="67232" marR="67232" marT="33616" marB="33616"/>
                </a:tc>
                <a:tc>
                  <a:txBody>
                    <a:bodyPr/>
                    <a:lstStyle/>
                    <a:p>
                      <a:r>
                        <a:rPr lang="en-GB" sz="900" dirty="0" smtClean="0">
                          <a:solidFill>
                            <a:srgbClr val="FF0000"/>
                          </a:solidFill>
                          <a:sym typeface="Wingdings" panose="05000000000000000000" pitchFamily="2" charset="2"/>
                        </a:rPr>
                        <a:t></a:t>
                      </a:r>
                      <a:endParaRPr lang="en-GB" sz="900" dirty="0">
                        <a:solidFill>
                          <a:srgbClr val="FF0000"/>
                        </a:solidFill>
                      </a:endParaRPr>
                    </a:p>
                  </a:txBody>
                  <a:tcPr marL="67232" marR="67232" marT="33616" marB="33616"/>
                </a:tc>
              </a:tr>
              <a:tr h="218028">
                <a:tc>
                  <a:txBody>
                    <a:bodyPr/>
                    <a:lstStyle/>
                    <a:p>
                      <a:r>
                        <a:rPr lang="en-GB" sz="900" dirty="0" smtClean="0">
                          <a:solidFill>
                            <a:srgbClr val="00B050"/>
                          </a:solidFill>
                        </a:rPr>
                        <a:t>Windows Phone 8.1</a:t>
                      </a:r>
                      <a:endParaRPr lang="en-GB" sz="900" dirty="0">
                        <a:solidFill>
                          <a:srgbClr val="00B050"/>
                        </a:solidFill>
                      </a:endParaRPr>
                    </a:p>
                  </a:txBody>
                  <a:tcPr marL="67232" marR="67232" marT="33616" marB="33616"/>
                </a:tc>
                <a:tc>
                  <a:txBody>
                    <a:bodyPr/>
                    <a:lstStyle/>
                    <a:p>
                      <a:r>
                        <a:rPr lang="en-GB" sz="900" dirty="0" smtClean="0">
                          <a:solidFill>
                            <a:srgbClr val="00B050"/>
                          </a:solidFill>
                          <a:sym typeface="Wingdings" panose="05000000000000000000" pitchFamily="2" charset="2"/>
                        </a:rPr>
                        <a:t></a:t>
                      </a:r>
                      <a:endParaRPr lang="en-GB" sz="900" dirty="0">
                        <a:solidFill>
                          <a:srgbClr val="00B050"/>
                        </a:solidFill>
                      </a:endParaRPr>
                    </a:p>
                  </a:txBody>
                  <a:tcPr marL="67232" marR="67232" marT="33616" marB="33616"/>
                </a:tc>
              </a:tr>
              <a:tr h="212214">
                <a:tc>
                  <a:txBody>
                    <a:bodyPr/>
                    <a:lstStyle/>
                    <a:p>
                      <a:r>
                        <a:rPr lang="en-GB" sz="900" dirty="0" smtClean="0">
                          <a:solidFill>
                            <a:srgbClr val="00B050"/>
                          </a:solidFill>
                        </a:rPr>
                        <a:t>Windows</a:t>
                      </a:r>
                      <a:r>
                        <a:rPr lang="en-GB" sz="900" baseline="0" dirty="0" smtClean="0">
                          <a:solidFill>
                            <a:srgbClr val="00B050"/>
                          </a:solidFill>
                        </a:rPr>
                        <a:t> 8.1</a:t>
                      </a:r>
                      <a:endParaRPr lang="en-GB" sz="900" dirty="0">
                        <a:solidFill>
                          <a:srgbClr val="00B050"/>
                        </a:solidFill>
                      </a:endParaRPr>
                    </a:p>
                  </a:txBody>
                  <a:tcPr marL="67232" marR="67232" marT="33616" marB="33616"/>
                </a:tc>
                <a:tc>
                  <a:txBody>
                    <a:bodyPr/>
                    <a:lstStyle/>
                    <a:p>
                      <a:r>
                        <a:rPr lang="en-GB" sz="900" dirty="0" smtClean="0">
                          <a:solidFill>
                            <a:srgbClr val="00B050"/>
                          </a:solidFill>
                          <a:sym typeface="Wingdings" panose="05000000000000000000" pitchFamily="2" charset="2"/>
                        </a:rPr>
                        <a:t></a:t>
                      </a:r>
                      <a:endParaRPr lang="en-GB" sz="900" dirty="0">
                        <a:solidFill>
                          <a:srgbClr val="00B050"/>
                        </a:solidFill>
                      </a:endParaRPr>
                    </a:p>
                  </a:txBody>
                  <a:tcPr marL="67232" marR="67232" marT="33616" marB="33616"/>
                </a:tc>
              </a:tr>
            </a:tbl>
          </a:graphicData>
        </a:graphic>
      </p:graphicFrame>
      <p:graphicFrame>
        <p:nvGraphicFramePr>
          <p:cNvPr id="9" name="Table 16"/>
          <p:cNvGraphicFramePr>
            <a:graphicFrameLocks noGrp="1"/>
          </p:cNvGraphicFramePr>
          <p:nvPr>
            <p:extLst/>
          </p:nvPr>
        </p:nvGraphicFramePr>
        <p:xfrm>
          <a:off x="7167936" y="2362949"/>
          <a:ext cx="1680796" cy="634634"/>
        </p:xfrm>
        <a:graphic>
          <a:graphicData uri="http://schemas.openxmlformats.org/drawingml/2006/table">
            <a:tbl>
              <a:tblPr firstRow="1" bandRow="1">
                <a:tableStyleId>{2D5ABB26-0587-4C30-8999-92F81FD0307C}</a:tableStyleId>
              </a:tblPr>
              <a:tblGrid>
                <a:gridCol w="1344637"/>
                <a:gridCol w="336159"/>
              </a:tblGrid>
              <a:tr h="201696">
                <a:tc>
                  <a:txBody>
                    <a:bodyPr/>
                    <a:lstStyle/>
                    <a:p>
                      <a:r>
                        <a:rPr lang="en-GB" sz="900" dirty="0" smtClean="0">
                          <a:solidFill>
                            <a:srgbClr val="FF0000"/>
                          </a:solidFill>
                        </a:rPr>
                        <a:t>Windows Phone 8.0</a:t>
                      </a:r>
                      <a:endParaRPr lang="en-GB" sz="900" dirty="0">
                        <a:solidFill>
                          <a:srgbClr val="FF0000"/>
                        </a:solidFill>
                      </a:endParaRPr>
                    </a:p>
                  </a:txBody>
                  <a:tcPr marL="67232" marR="67232" marT="33616" marB="33616"/>
                </a:tc>
                <a:tc>
                  <a:txBody>
                    <a:bodyPr/>
                    <a:lstStyle/>
                    <a:p>
                      <a:r>
                        <a:rPr lang="en-GB" sz="900" dirty="0" smtClean="0">
                          <a:solidFill>
                            <a:srgbClr val="FF0000"/>
                          </a:solidFill>
                          <a:sym typeface="Wingdings" panose="05000000000000000000" pitchFamily="2" charset="2"/>
                        </a:rPr>
                        <a:t></a:t>
                      </a:r>
                      <a:endParaRPr lang="en-GB" sz="900" dirty="0">
                        <a:solidFill>
                          <a:srgbClr val="FF0000"/>
                        </a:solidFill>
                      </a:endParaRPr>
                    </a:p>
                  </a:txBody>
                  <a:tcPr marL="67232" marR="67232" marT="33616" marB="33616"/>
                </a:tc>
              </a:tr>
              <a:tr h="218028">
                <a:tc>
                  <a:txBody>
                    <a:bodyPr/>
                    <a:lstStyle/>
                    <a:p>
                      <a:r>
                        <a:rPr lang="en-GB" sz="900" dirty="0" smtClean="0">
                          <a:solidFill>
                            <a:srgbClr val="00B050"/>
                          </a:solidFill>
                        </a:rPr>
                        <a:t>Windows Phone 8.1</a:t>
                      </a:r>
                      <a:endParaRPr lang="en-GB" sz="900" dirty="0">
                        <a:solidFill>
                          <a:srgbClr val="00B050"/>
                        </a:solidFill>
                      </a:endParaRPr>
                    </a:p>
                  </a:txBody>
                  <a:tcPr marL="67232" marR="67232" marT="33616" marB="33616"/>
                </a:tc>
                <a:tc>
                  <a:txBody>
                    <a:bodyPr/>
                    <a:lstStyle/>
                    <a:p>
                      <a:r>
                        <a:rPr lang="en-GB" sz="900" dirty="0" smtClean="0">
                          <a:solidFill>
                            <a:srgbClr val="00B050"/>
                          </a:solidFill>
                          <a:sym typeface="Wingdings" panose="05000000000000000000" pitchFamily="2" charset="2"/>
                        </a:rPr>
                        <a:t></a:t>
                      </a:r>
                      <a:endParaRPr lang="en-GB" sz="900" dirty="0">
                        <a:solidFill>
                          <a:srgbClr val="00B050"/>
                        </a:solidFill>
                      </a:endParaRPr>
                    </a:p>
                  </a:txBody>
                  <a:tcPr marL="67232" marR="67232" marT="33616" marB="33616"/>
                </a:tc>
              </a:tr>
              <a:tr h="212214">
                <a:tc>
                  <a:txBody>
                    <a:bodyPr/>
                    <a:lstStyle/>
                    <a:p>
                      <a:r>
                        <a:rPr lang="en-GB" sz="900" dirty="0" smtClean="0">
                          <a:solidFill>
                            <a:srgbClr val="FFC000"/>
                          </a:solidFill>
                        </a:rPr>
                        <a:t>Windows</a:t>
                      </a:r>
                      <a:r>
                        <a:rPr lang="en-GB" sz="900" baseline="0" dirty="0" smtClean="0">
                          <a:solidFill>
                            <a:srgbClr val="FFC000"/>
                          </a:solidFill>
                        </a:rPr>
                        <a:t> 8.1 (later)</a:t>
                      </a:r>
                      <a:endParaRPr lang="en-GB" sz="900" dirty="0">
                        <a:solidFill>
                          <a:srgbClr val="FFC000"/>
                        </a:solidFill>
                      </a:endParaRPr>
                    </a:p>
                  </a:txBody>
                  <a:tcPr marL="67232" marR="67232" marT="33616" marB="33616"/>
                </a:tc>
                <a:tc>
                  <a:txBody>
                    <a:bodyPr/>
                    <a:lstStyle/>
                    <a:p>
                      <a:r>
                        <a:rPr lang="en-GB" sz="900" dirty="0" smtClean="0">
                          <a:solidFill>
                            <a:srgbClr val="00B050"/>
                          </a:solidFill>
                          <a:sym typeface="Wingdings" panose="05000000000000000000" pitchFamily="2" charset="2"/>
                        </a:rPr>
                        <a:t></a:t>
                      </a:r>
                      <a:endParaRPr lang="en-GB" sz="900" dirty="0">
                        <a:solidFill>
                          <a:srgbClr val="00B050"/>
                        </a:solidFill>
                      </a:endParaRPr>
                    </a:p>
                  </a:txBody>
                  <a:tcPr marL="67232" marR="67232" marT="33616" marB="33616"/>
                </a:tc>
              </a:tr>
            </a:tbl>
          </a:graphicData>
        </a:graphic>
      </p:graphicFrame>
      <p:sp>
        <p:nvSpPr>
          <p:cNvPr id="10" name="TextBox 17"/>
          <p:cNvSpPr txBox="1"/>
          <p:nvPr/>
        </p:nvSpPr>
        <p:spPr>
          <a:xfrm>
            <a:off x="7094401" y="782143"/>
            <a:ext cx="1568743" cy="359783"/>
          </a:xfrm>
          <a:prstGeom prst="rect">
            <a:avLst/>
          </a:prstGeom>
          <a:noFill/>
        </p:spPr>
        <p:txBody>
          <a:bodyPr wrap="square" lIns="134464" tIns="107571" rIns="134464" bIns="107571" rtlCol="0">
            <a:spAutoFit/>
          </a:bodyPr>
          <a:lstStyle/>
          <a:p>
            <a:pPr>
              <a:lnSpc>
                <a:spcPct val="90000"/>
              </a:lnSpc>
            </a:pPr>
            <a:r>
              <a:rPr lang="en-GB" sz="1029" i="1" dirty="0" err="1" smtClean="0">
                <a:gradFill>
                  <a:gsLst>
                    <a:gs pos="2917">
                      <a:schemeClr val="tx1"/>
                    </a:gs>
                    <a:gs pos="30000">
                      <a:schemeClr val="tx1"/>
                    </a:gs>
                  </a:gsLst>
                  <a:lin ang="5400000" scaled="0"/>
                </a:gradFill>
              </a:rPr>
              <a:t>Funciona</a:t>
            </a:r>
            <a:r>
              <a:rPr lang="en-GB" sz="1029" i="1" dirty="0" smtClean="0">
                <a:gradFill>
                  <a:gsLst>
                    <a:gs pos="2917">
                      <a:schemeClr val="tx1"/>
                    </a:gs>
                    <a:gs pos="30000">
                      <a:schemeClr val="tx1"/>
                    </a:gs>
                  </a:gsLst>
                  <a:lin ang="5400000" scaled="0"/>
                </a:gradFill>
              </a:rPr>
              <a:t> en…</a:t>
            </a:r>
            <a:endParaRPr lang="en-GB" sz="1029" i="1" dirty="0">
              <a:gradFill>
                <a:gsLst>
                  <a:gs pos="2917">
                    <a:schemeClr val="tx1"/>
                  </a:gs>
                  <a:gs pos="30000">
                    <a:schemeClr val="tx1"/>
                  </a:gs>
                </a:gsLst>
                <a:lin ang="5400000" scaled="0"/>
              </a:gradFill>
            </a:endParaRPr>
          </a:p>
        </p:txBody>
      </p:sp>
      <p:sp>
        <p:nvSpPr>
          <p:cNvPr id="11" name="TextBox 8"/>
          <p:cNvSpPr txBox="1"/>
          <p:nvPr/>
        </p:nvSpPr>
        <p:spPr>
          <a:xfrm>
            <a:off x="482062" y="4428021"/>
            <a:ext cx="8274421" cy="400627"/>
          </a:xfrm>
          <a:prstGeom prst="rect">
            <a:avLst/>
          </a:prstGeom>
          <a:noFill/>
        </p:spPr>
        <p:txBody>
          <a:bodyPr wrap="square" lIns="134464" tIns="107571" rIns="134464" bIns="107571" rtlCol="0">
            <a:spAutoFit/>
          </a:bodyPr>
          <a:lstStyle/>
          <a:p>
            <a:pPr>
              <a:lnSpc>
                <a:spcPct val="90000"/>
              </a:lnSpc>
            </a:pPr>
            <a:r>
              <a:rPr lang="en-GB" sz="1324" b="1" dirty="0" smtClean="0">
                <a:gradFill>
                  <a:gsLst>
                    <a:gs pos="2917">
                      <a:schemeClr val="tx1"/>
                    </a:gs>
                    <a:gs pos="30000">
                      <a:schemeClr val="tx1"/>
                    </a:gs>
                  </a:gsLst>
                  <a:lin ang="5400000" scaled="0"/>
                </a:gradFill>
              </a:rPr>
              <a:t>NOTA: </a:t>
            </a:r>
            <a:r>
              <a:rPr lang="en-GB" sz="1324" dirty="0" err="1" smtClean="0">
                <a:gradFill>
                  <a:gsLst>
                    <a:gs pos="2917">
                      <a:schemeClr val="tx1"/>
                    </a:gs>
                    <a:gs pos="30000">
                      <a:schemeClr val="tx1"/>
                    </a:gs>
                  </a:gsLst>
                  <a:lin ang="5400000" scaled="0"/>
                </a:gradFill>
              </a:rPr>
              <a:t>Recuerda</a:t>
            </a:r>
            <a:r>
              <a:rPr lang="en-GB" sz="1324" dirty="0" smtClean="0">
                <a:gradFill>
                  <a:gsLst>
                    <a:gs pos="2917">
                      <a:schemeClr val="tx1"/>
                    </a:gs>
                    <a:gs pos="30000">
                      <a:schemeClr val="tx1"/>
                    </a:gs>
                  </a:gsLst>
                  <a:lin ang="5400000" scaled="0"/>
                </a:gradFill>
              </a:rPr>
              <a:t>, </a:t>
            </a:r>
            <a:r>
              <a:rPr lang="en-GB" sz="1324" dirty="0" err="1" smtClean="0">
                <a:gradFill>
                  <a:gsLst>
                    <a:gs pos="2917">
                      <a:schemeClr val="tx1"/>
                    </a:gs>
                    <a:gs pos="30000">
                      <a:schemeClr val="tx1"/>
                    </a:gs>
                  </a:gsLst>
                  <a:lin ang="5400000" scaled="0"/>
                </a:gradFill>
              </a:rPr>
              <a:t>las</a:t>
            </a:r>
            <a:r>
              <a:rPr lang="en-GB" sz="1324" dirty="0" smtClean="0">
                <a:gradFill>
                  <a:gsLst>
                    <a:gs pos="2917">
                      <a:schemeClr val="tx1"/>
                    </a:gs>
                    <a:gs pos="30000">
                      <a:schemeClr val="tx1"/>
                    </a:gs>
                  </a:gsLst>
                  <a:lin ang="5400000" scaled="0"/>
                </a:gradFill>
              </a:rPr>
              <a:t> apps Windows </a:t>
            </a:r>
            <a:r>
              <a:rPr lang="en-GB" sz="1324" dirty="0">
                <a:gradFill>
                  <a:gsLst>
                    <a:gs pos="2917">
                      <a:schemeClr val="tx1"/>
                    </a:gs>
                    <a:gs pos="30000">
                      <a:schemeClr val="tx1"/>
                    </a:gs>
                  </a:gsLst>
                  <a:lin ang="5400000" scaled="0"/>
                </a:gradFill>
              </a:rPr>
              <a:t>Phone 7.x/8.0 </a:t>
            </a:r>
            <a:r>
              <a:rPr lang="en-GB" sz="1324" dirty="0" err="1" smtClean="0">
                <a:gradFill>
                  <a:gsLst>
                    <a:gs pos="2917">
                      <a:schemeClr val="tx1"/>
                    </a:gs>
                    <a:gs pos="30000">
                      <a:schemeClr val="tx1"/>
                    </a:gs>
                  </a:gsLst>
                  <a:lin ang="5400000" scaled="0"/>
                </a:gradFill>
              </a:rPr>
              <a:t>funcionan</a:t>
            </a:r>
            <a:r>
              <a:rPr lang="en-GB" sz="1324" dirty="0" smtClean="0">
                <a:gradFill>
                  <a:gsLst>
                    <a:gs pos="2917">
                      <a:schemeClr val="tx1"/>
                    </a:gs>
                    <a:gs pos="30000">
                      <a:schemeClr val="tx1"/>
                    </a:gs>
                  </a:gsLst>
                  <a:lin ang="5400000" scaled="0"/>
                </a:gradFill>
              </a:rPr>
              <a:t> en Windows </a:t>
            </a:r>
            <a:r>
              <a:rPr lang="en-GB" sz="1324" dirty="0">
                <a:gradFill>
                  <a:gsLst>
                    <a:gs pos="2917">
                      <a:schemeClr val="tx1"/>
                    </a:gs>
                    <a:gs pos="30000">
                      <a:schemeClr val="tx1"/>
                    </a:gs>
                  </a:gsLst>
                  <a:lin ang="5400000" scaled="0"/>
                </a:gradFill>
              </a:rPr>
              <a:t>Phone 8.1</a:t>
            </a:r>
          </a:p>
        </p:txBody>
      </p:sp>
      <p:pic>
        <p:nvPicPr>
          <p:cNvPr id="1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81" y="771550"/>
            <a:ext cx="6691392" cy="3340937"/>
          </a:xfrm>
          <a:prstGeom prst="rect">
            <a:avLst/>
          </a:prstGeom>
        </p:spPr>
      </p:pic>
    </p:spTree>
    <p:extLst>
      <p:ext uri="{BB962C8B-B14F-4D97-AF65-F5344CB8AC3E}">
        <p14:creationId xmlns:p14="http://schemas.microsoft.com/office/powerpoint/2010/main" val="1166270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D8CC"/>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98427" y="1171087"/>
            <a:ext cx="8740142" cy="2969211"/>
          </a:xfrm>
        </p:spPr>
        <p:txBody>
          <a:bodyPr/>
          <a:lstStyle/>
          <a:p>
            <a:r>
              <a:rPr lang="en-GB" sz="5882" dirty="0" smtClean="0"/>
              <a:t>¿</a:t>
            </a:r>
            <a:r>
              <a:rPr lang="en-GB" sz="5882" dirty="0" err="1" smtClean="0"/>
              <a:t>Qué</a:t>
            </a:r>
            <a:r>
              <a:rPr lang="en-GB" sz="5882" dirty="0" smtClean="0"/>
              <a:t> hay de Nuevo para los </a:t>
            </a:r>
            <a:r>
              <a:rPr lang="en-GB" sz="5882" dirty="0" err="1" smtClean="0"/>
              <a:t>desarrolladores</a:t>
            </a:r>
            <a:r>
              <a:rPr lang="en-GB" sz="5882" dirty="0" smtClean="0"/>
              <a:t> en Windows </a:t>
            </a:r>
            <a:r>
              <a:rPr lang="en-GB" sz="5882" dirty="0"/>
              <a:t>Phone </a:t>
            </a:r>
            <a:r>
              <a:rPr lang="en-GB" sz="5882" dirty="0" smtClean="0"/>
              <a:t>8.1?</a:t>
            </a:r>
            <a:endParaRPr lang="en-GB" sz="2059" dirty="0"/>
          </a:p>
        </p:txBody>
      </p:sp>
    </p:spTree>
    <p:extLst>
      <p:ext uri="{BB962C8B-B14F-4D97-AF65-F5344CB8AC3E}">
        <p14:creationId xmlns:p14="http://schemas.microsoft.com/office/powerpoint/2010/main" val="32198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5745" y="892122"/>
            <a:ext cx="5490601" cy="3640558"/>
          </a:xfrm>
        </p:spPr>
        <p:txBody>
          <a:bodyPr/>
          <a:lstStyle/>
          <a:p>
            <a:pPr>
              <a:spcBef>
                <a:spcPts val="900"/>
              </a:spcBef>
              <a:spcAft>
                <a:spcPts val="882"/>
              </a:spcAft>
              <a:buClr>
                <a:srgbClr val="505050"/>
              </a:buClr>
            </a:pPr>
            <a:r>
              <a:rPr lang="en-US" sz="1600" dirty="0" smtClean="0">
                <a:solidFill>
                  <a:schemeClr val="tx1">
                    <a:lumMod val="50000"/>
                  </a:schemeClr>
                </a:solidFill>
              </a:rPr>
              <a:t>Las </a:t>
            </a:r>
            <a:r>
              <a:rPr lang="en-US" sz="1600" dirty="0" err="1" smtClean="0">
                <a:solidFill>
                  <a:schemeClr val="tx1">
                    <a:lumMod val="50000"/>
                  </a:schemeClr>
                </a:solidFill>
              </a:rPr>
              <a:t>aplicaciones</a:t>
            </a:r>
            <a:r>
              <a:rPr lang="en-US" sz="1600" dirty="0" smtClean="0">
                <a:solidFill>
                  <a:schemeClr val="tx1">
                    <a:lumMod val="50000"/>
                  </a:schemeClr>
                </a:solidFill>
              </a:rPr>
              <a:t> </a:t>
            </a:r>
            <a:r>
              <a:rPr lang="en-US" sz="1600" dirty="0" err="1">
                <a:solidFill>
                  <a:schemeClr val="tx1">
                    <a:lumMod val="50000"/>
                  </a:schemeClr>
                </a:solidFill>
              </a:rPr>
              <a:t>Universales</a:t>
            </a:r>
            <a:r>
              <a:rPr lang="en-US" sz="1600" dirty="0">
                <a:solidFill>
                  <a:schemeClr val="tx1">
                    <a:lumMod val="50000"/>
                  </a:schemeClr>
                </a:solidFill>
              </a:rPr>
              <a:t> </a:t>
            </a:r>
            <a:r>
              <a:rPr lang="en-US" sz="1600" dirty="0" err="1">
                <a:solidFill>
                  <a:schemeClr val="tx1">
                    <a:lumMod val="50000"/>
                  </a:schemeClr>
                </a:solidFill>
              </a:rPr>
              <a:t>permiten</a:t>
            </a:r>
            <a:r>
              <a:rPr lang="en-US" sz="1600" dirty="0">
                <a:solidFill>
                  <a:schemeClr val="tx1">
                    <a:lumMod val="50000"/>
                  </a:schemeClr>
                </a:solidFill>
              </a:rPr>
              <a:t> </a:t>
            </a:r>
            <a:r>
              <a:rPr lang="en-US" sz="1600" dirty="0" err="1">
                <a:solidFill>
                  <a:schemeClr val="tx1">
                    <a:lumMod val="50000"/>
                  </a:schemeClr>
                </a:solidFill>
              </a:rPr>
              <a:t>crear</a:t>
            </a:r>
            <a:r>
              <a:rPr lang="en-US" sz="1600" dirty="0">
                <a:solidFill>
                  <a:schemeClr val="tx1">
                    <a:lumMod val="50000"/>
                  </a:schemeClr>
                </a:solidFill>
              </a:rPr>
              <a:t> </a:t>
            </a:r>
            <a:r>
              <a:rPr lang="en-US" sz="1600" dirty="0" err="1">
                <a:solidFill>
                  <a:schemeClr val="tx1">
                    <a:lumMod val="50000"/>
                  </a:schemeClr>
                </a:solidFill>
              </a:rPr>
              <a:t>aplicaciones</a:t>
            </a:r>
            <a:r>
              <a:rPr lang="en-US" sz="1600" dirty="0">
                <a:solidFill>
                  <a:schemeClr val="tx1">
                    <a:lumMod val="50000"/>
                  </a:schemeClr>
                </a:solidFill>
              </a:rPr>
              <a:t> </a:t>
            </a:r>
            <a:r>
              <a:rPr lang="en-US" sz="1600" dirty="0" err="1">
                <a:solidFill>
                  <a:schemeClr val="tx1">
                    <a:lumMod val="50000"/>
                  </a:schemeClr>
                </a:solidFill>
              </a:rPr>
              <a:t>convergentes</a:t>
            </a:r>
            <a:r>
              <a:rPr lang="en-US" sz="1600" dirty="0">
                <a:solidFill>
                  <a:schemeClr val="tx1">
                    <a:lumMod val="50000"/>
                  </a:schemeClr>
                </a:solidFill>
              </a:rPr>
              <a:t> para </a:t>
            </a:r>
            <a:r>
              <a:rPr lang="en-US" sz="1600" dirty="0" err="1">
                <a:solidFill>
                  <a:schemeClr val="tx1">
                    <a:lumMod val="50000"/>
                  </a:schemeClr>
                </a:solidFill>
              </a:rPr>
              <a:t>las</a:t>
            </a:r>
            <a:r>
              <a:rPr lang="en-US" sz="1600" dirty="0">
                <a:solidFill>
                  <a:schemeClr val="tx1">
                    <a:lumMod val="50000"/>
                  </a:schemeClr>
                </a:solidFill>
              </a:rPr>
              <a:t> </a:t>
            </a:r>
            <a:r>
              <a:rPr lang="en-US" sz="1600" dirty="0" err="1">
                <a:solidFill>
                  <a:schemeClr val="tx1">
                    <a:lumMod val="50000"/>
                  </a:schemeClr>
                </a:solidFill>
              </a:rPr>
              <a:t>paltaformas</a:t>
            </a:r>
            <a:r>
              <a:rPr lang="en-US" sz="1600" dirty="0">
                <a:solidFill>
                  <a:schemeClr val="tx1">
                    <a:lumMod val="50000"/>
                  </a:schemeClr>
                </a:solidFill>
              </a:rPr>
              <a:t> </a:t>
            </a:r>
            <a:r>
              <a:rPr lang="en-US" sz="1600" b="1" dirty="0">
                <a:solidFill>
                  <a:schemeClr val="tx1">
                    <a:lumMod val="50000"/>
                  </a:schemeClr>
                </a:solidFill>
              </a:rPr>
              <a:t>Windows 8.1 y Windows Phone 8.1</a:t>
            </a:r>
          </a:p>
          <a:p>
            <a:endParaRPr lang="en-US" sz="1600" b="1" dirty="0">
              <a:solidFill>
                <a:schemeClr val="tx1">
                  <a:lumMod val="50000"/>
                </a:schemeClr>
              </a:solidFill>
            </a:endParaRPr>
          </a:p>
          <a:p>
            <a:r>
              <a:rPr lang="en-US" sz="1600" dirty="0" err="1">
                <a:solidFill>
                  <a:schemeClr val="tx1">
                    <a:lumMod val="50000"/>
                  </a:schemeClr>
                </a:solidFill>
              </a:rPr>
              <a:t>Una</a:t>
            </a:r>
            <a:r>
              <a:rPr lang="en-US" sz="1600" b="1" dirty="0">
                <a:solidFill>
                  <a:schemeClr val="tx1">
                    <a:lumMod val="50000"/>
                  </a:schemeClr>
                </a:solidFill>
              </a:rPr>
              <a:t> </a:t>
            </a:r>
            <a:r>
              <a:rPr lang="en-US" sz="1600" b="1" dirty="0" err="1">
                <a:solidFill>
                  <a:schemeClr val="tx1">
                    <a:lumMod val="50000"/>
                  </a:schemeClr>
                </a:solidFill>
              </a:rPr>
              <a:t>solución</a:t>
            </a:r>
            <a:r>
              <a:rPr lang="en-US" sz="1600" b="1" dirty="0">
                <a:solidFill>
                  <a:schemeClr val="tx1">
                    <a:lumMod val="50000"/>
                  </a:schemeClr>
                </a:solidFill>
              </a:rPr>
              <a:t>, </a:t>
            </a:r>
            <a:r>
              <a:rPr lang="en-US" sz="1600" dirty="0" err="1">
                <a:solidFill>
                  <a:schemeClr val="tx1">
                    <a:lumMod val="50000"/>
                  </a:schemeClr>
                </a:solidFill>
              </a:rPr>
              <a:t>tres</a:t>
            </a:r>
            <a:r>
              <a:rPr lang="en-US" sz="1600" dirty="0">
                <a:solidFill>
                  <a:schemeClr val="tx1">
                    <a:lumMod val="50000"/>
                  </a:schemeClr>
                </a:solidFill>
              </a:rPr>
              <a:t> </a:t>
            </a:r>
            <a:r>
              <a:rPr lang="en-US" sz="1600" b="1" dirty="0" err="1">
                <a:solidFill>
                  <a:schemeClr val="tx1">
                    <a:lumMod val="50000"/>
                  </a:schemeClr>
                </a:solidFill>
              </a:rPr>
              <a:t>proyectos</a:t>
            </a:r>
            <a:r>
              <a:rPr lang="en-US" sz="1600" b="1" dirty="0">
                <a:solidFill>
                  <a:schemeClr val="tx1">
                    <a:lumMod val="50000"/>
                  </a:schemeClr>
                </a:solidFill>
              </a:rPr>
              <a:t> </a:t>
            </a:r>
          </a:p>
          <a:p>
            <a:endParaRPr lang="en-US" sz="1600" dirty="0">
              <a:solidFill>
                <a:schemeClr val="tx1">
                  <a:lumMod val="50000"/>
                </a:schemeClr>
              </a:solidFill>
            </a:endParaRPr>
          </a:p>
          <a:p>
            <a:r>
              <a:rPr lang="en-US" sz="1600" dirty="0">
                <a:solidFill>
                  <a:schemeClr val="tx1">
                    <a:lumMod val="50000"/>
                  </a:schemeClr>
                </a:solidFill>
              </a:rPr>
              <a:t>Soporte para  </a:t>
            </a:r>
            <a:r>
              <a:rPr lang="en-US" sz="1600" b="1" dirty="0">
                <a:solidFill>
                  <a:schemeClr val="tx1">
                    <a:lumMod val="50000"/>
                  </a:schemeClr>
                </a:solidFill>
              </a:rPr>
              <a:t>C#, C++ </a:t>
            </a:r>
            <a:r>
              <a:rPr lang="en-US" sz="1600" dirty="0">
                <a:solidFill>
                  <a:schemeClr val="tx1">
                    <a:lumMod val="50000"/>
                  </a:schemeClr>
                </a:solidFill>
              </a:rPr>
              <a:t>y </a:t>
            </a:r>
            <a:r>
              <a:rPr lang="en-US" sz="1600" b="1" dirty="0">
                <a:solidFill>
                  <a:schemeClr val="tx1">
                    <a:lumMod val="50000"/>
                  </a:schemeClr>
                </a:solidFill>
              </a:rPr>
              <a:t>JavaScript</a:t>
            </a:r>
          </a:p>
          <a:p>
            <a:endParaRPr lang="en-US" sz="1600" dirty="0">
              <a:solidFill>
                <a:schemeClr val="tx1">
                  <a:lumMod val="50000"/>
                </a:schemeClr>
              </a:solidFill>
            </a:endParaRPr>
          </a:p>
          <a:p>
            <a:r>
              <a:rPr lang="en-US" sz="1600" dirty="0" err="1">
                <a:solidFill>
                  <a:schemeClr val="tx1">
                    <a:lumMod val="50000"/>
                  </a:schemeClr>
                </a:solidFill>
              </a:rPr>
              <a:t>Podemos</a:t>
            </a:r>
            <a:r>
              <a:rPr lang="en-US" sz="1600" dirty="0">
                <a:solidFill>
                  <a:schemeClr val="tx1">
                    <a:lumMod val="50000"/>
                  </a:schemeClr>
                </a:solidFill>
              </a:rPr>
              <a:t> </a:t>
            </a:r>
            <a:r>
              <a:rPr lang="en-US" sz="1600" dirty="0" err="1">
                <a:solidFill>
                  <a:schemeClr val="tx1">
                    <a:lumMod val="50000"/>
                  </a:schemeClr>
                </a:solidFill>
              </a:rPr>
              <a:t>crear</a:t>
            </a:r>
            <a:r>
              <a:rPr lang="en-US" sz="1600" dirty="0">
                <a:solidFill>
                  <a:schemeClr val="tx1">
                    <a:lumMod val="50000"/>
                  </a:schemeClr>
                </a:solidFill>
              </a:rPr>
              <a:t> </a:t>
            </a:r>
            <a:r>
              <a:rPr lang="en-US" sz="1600" dirty="0" err="1">
                <a:solidFill>
                  <a:schemeClr val="tx1">
                    <a:lumMod val="50000"/>
                  </a:schemeClr>
                </a:solidFill>
              </a:rPr>
              <a:t>aplicaciones</a:t>
            </a:r>
            <a:r>
              <a:rPr lang="en-US" sz="1600" dirty="0">
                <a:solidFill>
                  <a:schemeClr val="tx1">
                    <a:lumMod val="50000"/>
                  </a:schemeClr>
                </a:solidFill>
              </a:rPr>
              <a:t> </a:t>
            </a:r>
            <a:r>
              <a:rPr lang="en-US" sz="1600" dirty="0" err="1">
                <a:solidFill>
                  <a:schemeClr val="tx1">
                    <a:lumMod val="50000"/>
                  </a:schemeClr>
                </a:solidFill>
              </a:rPr>
              <a:t>Universales</a:t>
            </a:r>
            <a:r>
              <a:rPr lang="en-US" sz="1600" dirty="0">
                <a:solidFill>
                  <a:schemeClr val="tx1">
                    <a:lumMod val="50000"/>
                  </a:schemeClr>
                </a:solidFill>
              </a:rPr>
              <a:t> </a:t>
            </a:r>
            <a:r>
              <a:rPr lang="en-US" sz="1600" dirty="0" err="1">
                <a:solidFill>
                  <a:schemeClr val="tx1">
                    <a:lumMod val="50000"/>
                  </a:schemeClr>
                </a:solidFill>
              </a:rPr>
              <a:t>usando</a:t>
            </a:r>
            <a:r>
              <a:rPr lang="en-US" sz="1600" dirty="0">
                <a:solidFill>
                  <a:schemeClr val="tx1">
                    <a:lumMod val="50000"/>
                  </a:schemeClr>
                </a:solidFill>
              </a:rPr>
              <a:t> </a:t>
            </a:r>
            <a:r>
              <a:rPr lang="en-US" sz="1600" dirty="0" err="1">
                <a:solidFill>
                  <a:schemeClr val="tx1">
                    <a:lumMod val="50000"/>
                  </a:schemeClr>
                </a:solidFill>
              </a:rPr>
              <a:t>plantillas</a:t>
            </a:r>
            <a:r>
              <a:rPr lang="en-US" sz="1600" dirty="0">
                <a:solidFill>
                  <a:schemeClr val="tx1">
                    <a:lumMod val="50000"/>
                  </a:schemeClr>
                </a:solidFill>
              </a:rPr>
              <a:t> de Visual Studio, o  </a:t>
            </a:r>
            <a:r>
              <a:rPr lang="en-US" sz="1600" dirty="0" err="1">
                <a:solidFill>
                  <a:schemeClr val="tx1">
                    <a:lumMod val="50000"/>
                  </a:schemeClr>
                </a:solidFill>
              </a:rPr>
              <a:t>migrando</a:t>
            </a:r>
            <a:r>
              <a:rPr lang="en-US" sz="1600" dirty="0">
                <a:solidFill>
                  <a:schemeClr val="tx1">
                    <a:lumMod val="50000"/>
                  </a:schemeClr>
                </a:solidFill>
              </a:rPr>
              <a:t> </a:t>
            </a:r>
            <a:r>
              <a:rPr lang="en-US" sz="1600" dirty="0" err="1">
                <a:solidFill>
                  <a:schemeClr val="tx1">
                    <a:lumMod val="50000"/>
                  </a:schemeClr>
                </a:solidFill>
              </a:rPr>
              <a:t>desde</a:t>
            </a:r>
            <a:r>
              <a:rPr lang="en-US" sz="1600" dirty="0">
                <a:solidFill>
                  <a:schemeClr val="tx1">
                    <a:lumMod val="50000"/>
                  </a:schemeClr>
                </a:solidFill>
              </a:rPr>
              <a:t> Apps Windows 8.1 / Windows Phone </a:t>
            </a:r>
            <a:r>
              <a:rPr lang="en-US" sz="1600" dirty="0" smtClean="0">
                <a:solidFill>
                  <a:schemeClr val="tx1">
                    <a:lumMod val="50000"/>
                  </a:schemeClr>
                </a:solidFill>
              </a:rPr>
              <a:t>8.1</a:t>
            </a:r>
            <a:endParaRPr lang="en-US" sz="1600" dirty="0">
              <a:solidFill>
                <a:schemeClr val="tx1">
                  <a:lumMod val="50000"/>
                </a:schemeClr>
              </a:solidFill>
            </a:endParaRPr>
          </a:p>
        </p:txBody>
      </p:sp>
      <p:sp>
        <p:nvSpPr>
          <p:cNvPr id="3" name="Title 2"/>
          <p:cNvSpPr>
            <a:spLocks noGrp="1"/>
          </p:cNvSpPr>
          <p:nvPr>
            <p:ph type="title"/>
          </p:nvPr>
        </p:nvSpPr>
        <p:spPr>
          <a:xfrm>
            <a:off x="457200" y="401955"/>
            <a:ext cx="8229600" cy="360548"/>
          </a:xfrm>
        </p:spPr>
        <p:txBody>
          <a:bodyPr/>
          <a:lstStyle/>
          <a:p>
            <a:r>
              <a:rPr lang="en-US" dirty="0" err="1" smtClean="0"/>
              <a:t>Convergencia</a:t>
            </a:r>
            <a:r>
              <a:rPr lang="en-US" dirty="0" smtClean="0"/>
              <a:t> en apps Windows XAML</a:t>
            </a:r>
            <a:endParaRPr lang="en-US" dirty="0"/>
          </a:p>
        </p:txBody>
      </p:sp>
      <p:sp>
        <p:nvSpPr>
          <p:cNvPr id="6" name="Slide Number Placeholder 5"/>
          <p:cNvSpPr>
            <a:spLocks noGrp="1"/>
          </p:cNvSpPr>
          <p:nvPr>
            <p:ph type="sldNum" sz="quarter" idx="4294967295"/>
          </p:nvPr>
        </p:nvSpPr>
        <p:spPr>
          <a:xfrm>
            <a:off x="8584902" y="4767291"/>
            <a:ext cx="357170" cy="273129"/>
          </a:xfrm>
          <a:prstGeom prst="rect">
            <a:avLst/>
          </a:prstGeom>
        </p:spPr>
        <p:txBody>
          <a:bodyPr/>
          <a:lstStyle/>
          <a:p>
            <a:fld id="{2775DF8E-1151-4C45-8C93-3AB060627CA9}" type="slidenum">
              <a:rPr lang="en-US" smtClean="0"/>
              <a:pPr/>
              <a:t>26</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715" y="892121"/>
            <a:ext cx="1682920" cy="3416453"/>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14631"/>
          <a:stretch/>
        </p:blipFill>
        <p:spPr>
          <a:xfrm>
            <a:off x="6908648" y="1227113"/>
            <a:ext cx="2035163" cy="3305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0179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401955"/>
            <a:ext cx="8229600" cy="387798"/>
          </a:xfrm>
        </p:spPr>
        <p:txBody>
          <a:bodyPr/>
          <a:lstStyle/>
          <a:p>
            <a:r>
              <a:rPr lang="en-US" dirty="0" err="1" smtClean="0"/>
              <a:t>Convergencia</a:t>
            </a:r>
            <a:r>
              <a:rPr lang="en-US" dirty="0" smtClean="0"/>
              <a:t> en </a:t>
            </a:r>
            <a:r>
              <a:rPr lang="en-US" dirty="0" err="1" smtClean="0"/>
              <a:t>controles</a:t>
            </a:r>
            <a:endParaRPr lang="en-US" dirty="0"/>
          </a:p>
        </p:txBody>
      </p:sp>
      <p:sp>
        <p:nvSpPr>
          <p:cNvPr id="6" name="Text Placeholder 5"/>
          <p:cNvSpPr>
            <a:spLocks noGrp="1"/>
          </p:cNvSpPr>
          <p:nvPr>
            <p:ph type="body" sz="quarter" idx="10"/>
          </p:nvPr>
        </p:nvSpPr>
        <p:spPr>
          <a:xfrm>
            <a:off x="201930" y="892121"/>
            <a:ext cx="8740142" cy="543108"/>
          </a:xfrm>
        </p:spPr>
        <p:txBody>
          <a:bodyPr/>
          <a:lstStyle/>
          <a:p>
            <a:r>
              <a:rPr lang="en-US" dirty="0" smtClean="0"/>
              <a:t>¿</a:t>
            </a:r>
            <a:r>
              <a:rPr lang="en-US" dirty="0" err="1" smtClean="0"/>
              <a:t>Qué</a:t>
            </a:r>
            <a:r>
              <a:rPr lang="en-US" dirty="0" smtClean="0"/>
              <a:t> </a:t>
            </a:r>
            <a:r>
              <a:rPr lang="en-US" dirty="0" err="1" smtClean="0"/>
              <a:t>significa</a:t>
            </a:r>
            <a:r>
              <a:rPr lang="en-US" dirty="0" smtClean="0"/>
              <a:t> </a:t>
            </a:r>
            <a:r>
              <a:rPr lang="en-US" dirty="0" err="1" smtClean="0"/>
              <a:t>esto</a:t>
            </a:r>
            <a:r>
              <a:rPr lang="en-US" dirty="0" smtClean="0"/>
              <a:t>?</a:t>
            </a:r>
            <a:endParaRPr lang="en-US" dirty="0"/>
          </a:p>
        </p:txBody>
      </p:sp>
      <p:sp>
        <p:nvSpPr>
          <p:cNvPr id="4" name="Slide Number Placeholder 3"/>
          <p:cNvSpPr>
            <a:spLocks noGrp="1"/>
          </p:cNvSpPr>
          <p:nvPr>
            <p:ph type="sldNum" sz="quarter" idx="13"/>
          </p:nvPr>
        </p:nvSpPr>
        <p:spPr/>
        <p:txBody>
          <a:bodyPr/>
          <a:lstStyle/>
          <a:p>
            <a:fld id="{B6F15528-21DE-4FAA-801E-634DDDAF4B2B}" type="slidenum">
              <a:rPr lang="en-US" smtClean="0"/>
              <a:pPr/>
              <a:t>27</a:t>
            </a:fld>
            <a:endParaRPr lang="en-US" dirty="0"/>
          </a:p>
        </p:txBody>
      </p:sp>
      <p:sp>
        <p:nvSpPr>
          <p:cNvPr id="12" name="TextBox 11"/>
          <p:cNvSpPr txBox="1"/>
          <p:nvPr/>
        </p:nvSpPr>
        <p:spPr>
          <a:xfrm>
            <a:off x="2571763" y="1648963"/>
            <a:ext cx="3170740" cy="246221"/>
          </a:xfrm>
          <a:prstGeom prst="rect">
            <a:avLst/>
          </a:prstGeom>
          <a:noFill/>
        </p:spPr>
        <p:txBody>
          <a:bodyPr wrap="none" lIns="0" tIns="0" rIns="0" bIns="0" rtlCol="0">
            <a:spAutoFit/>
          </a:bodyPr>
          <a:lstStyle/>
          <a:p>
            <a:r>
              <a:rPr lang="en-US" sz="1600" dirty="0"/>
              <a:t>80</a:t>
            </a:r>
            <a:r>
              <a:rPr lang="en-US" sz="1600" dirty="0"/>
              <a:t>% </a:t>
            </a:r>
            <a:r>
              <a:rPr lang="en-US" sz="1600" dirty="0" err="1" smtClean="0"/>
              <a:t>exactamente</a:t>
            </a:r>
            <a:r>
              <a:rPr lang="en-US" sz="1600" dirty="0" smtClean="0"/>
              <a:t> el </a:t>
            </a:r>
            <a:r>
              <a:rPr lang="en-US" sz="1600" dirty="0" err="1" smtClean="0"/>
              <a:t>mismo</a:t>
            </a:r>
            <a:r>
              <a:rPr lang="en-US" sz="1600" dirty="0" smtClean="0"/>
              <a:t> </a:t>
            </a:r>
            <a:r>
              <a:rPr lang="en-US" sz="1600" dirty="0"/>
              <a:t>XAML</a:t>
            </a:r>
            <a:endParaRPr lang="en-US" sz="1600" dirty="0"/>
          </a:p>
        </p:txBody>
      </p:sp>
      <p:sp>
        <p:nvSpPr>
          <p:cNvPr id="13" name="TextBox 12"/>
          <p:cNvSpPr txBox="1"/>
          <p:nvPr/>
        </p:nvSpPr>
        <p:spPr>
          <a:xfrm>
            <a:off x="7184274" y="1666632"/>
            <a:ext cx="1106072" cy="246221"/>
          </a:xfrm>
          <a:prstGeom prst="rect">
            <a:avLst/>
          </a:prstGeom>
          <a:noFill/>
        </p:spPr>
        <p:txBody>
          <a:bodyPr wrap="none" lIns="0" tIns="0" rIns="0" bIns="0" rtlCol="0">
            <a:spAutoFit/>
          </a:bodyPr>
          <a:lstStyle/>
          <a:p>
            <a:r>
              <a:rPr lang="en-US" sz="1600" dirty="0"/>
              <a:t>20</a:t>
            </a:r>
            <a:r>
              <a:rPr lang="en-US" sz="1600" dirty="0"/>
              <a:t>% custom</a:t>
            </a:r>
            <a:endParaRPr lang="en-US" sz="1600" dirty="0"/>
          </a:p>
        </p:txBody>
      </p:sp>
      <p:sp>
        <p:nvSpPr>
          <p:cNvPr id="14" name="Rectangle 13"/>
          <p:cNvSpPr/>
          <p:nvPr/>
        </p:nvSpPr>
        <p:spPr>
          <a:xfrm>
            <a:off x="457785" y="2419233"/>
            <a:ext cx="3315070" cy="2225953"/>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5" name="Rectangle 14"/>
          <p:cNvSpPr/>
          <p:nvPr/>
        </p:nvSpPr>
        <p:spPr>
          <a:xfrm>
            <a:off x="3936604" y="2419233"/>
            <a:ext cx="1952219" cy="2225953"/>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6" name="Rectangle 15"/>
          <p:cNvSpPr/>
          <p:nvPr/>
        </p:nvSpPr>
        <p:spPr>
          <a:xfrm>
            <a:off x="6052571" y="2419231"/>
            <a:ext cx="2633644" cy="2225954"/>
          </a:xfrm>
          <a:prstGeom prst="rect">
            <a:avLst/>
          </a:prstGeom>
          <a:noFill/>
          <a:ln w="254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algn="ctr"/>
            <a:endParaRPr lang="en-US" dirty="0" err="1">
              <a:solidFill>
                <a:schemeClr val="tx2"/>
              </a:solidFill>
            </a:endParaRPr>
          </a:p>
        </p:txBody>
      </p:sp>
      <p:sp>
        <p:nvSpPr>
          <p:cNvPr id="17" name="TextBox 16"/>
          <p:cNvSpPr txBox="1"/>
          <p:nvPr/>
        </p:nvSpPr>
        <p:spPr>
          <a:xfrm>
            <a:off x="568320" y="2466377"/>
            <a:ext cx="705321" cy="415498"/>
          </a:xfrm>
          <a:prstGeom prst="rect">
            <a:avLst/>
          </a:prstGeom>
          <a:noFill/>
        </p:spPr>
        <p:txBody>
          <a:bodyPr wrap="none" lIns="0" tIns="0" rIns="0" bIns="0" rtlCol="0">
            <a:spAutoFit/>
          </a:bodyPr>
          <a:lstStyle/>
          <a:p>
            <a:r>
              <a:rPr lang="en-US" sz="1350" dirty="0"/>
              <a:t>Common</a:t>
            </a:r>
          </a:p>
          <a:p>
            <a:endParaRPr lang="en-US" sz="1350" dirty="0"/>
          </a:p>
        </p:txBody>
      </p:sp>
      <p:sp>
        <p:nvSpPr>
          <p:cNvPr id="19" name="TextBox 18"/>
          <p:cNvSpPr txBox="1"/>
          <p:nvPr/>
        </p:nvSpPr>
        <p:spPr>
          <a:xfrm>
            <a:off x="6114832" y="2466378"/>
            <a:ext cx="727059" cy="415498"/>
          </a:xfrm>
          <a:prstGeom prst="rect">
            <a:avLst/>
          </a:prstGeom>
          <a:noFill/>
        </p:spPr>
        <p:txBody>
          <a:bodyPr wrap="none" lIns="0" tIns="0" rIns="0" bIns="0" rtlCol="0">
            <a:spAutoFit/>
          </a:bodyPr>
          <a:lstStyle/>
          <a:p>
            <a:r>
              <a:rPr lang="en-US" sz="1350" dirty="0"/>
              <a:t>Signature</a:t>
            </a:r>
          </a:p>
          <a:p>
            <a:endParaRPr lang="en-US" sz="1350" dirty="0"/>
          </a:p>
        </p:txBody>
      </p:sp>
      <p:cxnSp>
        <p:nvCxnSpPr>
          <p:cNvPr id="24" name="Straight Connector 23"/>
          <p:cNvCxnSpPr/>
          <p:nvPr/>
        </p:nvCxnSpPr>
        <p:spPr>
          <a:xfrm>
            <a:off x="457784" y="1972269"/>
            <a:ext cx="626343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784"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30315"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06381" y="1972269"/>
            <a:ext cx="186444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06381"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70822" y="1890395"/>
            <a:ext cx="0" cy="16375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80126" y="2465862"/>
            <a:ext cx="793487" cy="2348335"/>
          </a:xfrm>
          <a:prstGeom prst="rect">
            <a:avLst/>
          </a:prstGeom>
          <a:noFill/>
        </p:spPr>
        <p:txBody>
          <a:bodyPr wrap="none" lIns="0" tIns="0" rIns="0" bIns="0" rtlCol="0">
            <a:spAutoFit/>
          </a:bodyPr>
          <a:lstStyle/>
          <a:p>
            <a:r>
              <a:rPr lang="en-US" sz="1350" dirty="0"/>
              <a:t>Optimized</a:t>
            </a:r>
          </a:p>
          <a:p>
            <a:pPr>
              <a:lnSpc>
                <a:spcPct val="120000"/>
              </a:lnSpc>
            </a:pPr>
            <a:endParaRPr lang="en-US" sz="882" dirty="0"/>
          </a:p>
          <a:p>
            <a:pPr>
              <a:lnSpc>
                <a:spcPct val="120000"/>
              </a:lnSpc>
            </a:pPr>
            <a:r>
              <a:rPr lang="en-US" sz="882" dirty="0" err="1"/>
              <a:t>DatePicker</a:t>
            </a:r>
            <a:endParaRPr lang="en-US" sz="882" dirty="0"/>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endParaRPr lang="en-US" sz="1050" dirty="0">
              <a:solidFill>
                <a:schemeClr val="bg1">
                  <a:lumMod val="50000"/>
                </a:schemeClr>
              </a:solidFill>
            </a:endParaRPr>
          </a:p>
          <a:p>
            <a:pPr>
              <a:lnSpc>
                <a:spcPct val="120000"/>
              </a:lnSpc>
            </a:pPr>
            <a:r>
              <a:rPr lang="en-US" sz="882" dirty="0" err="1"/>
              <a:t>TimePicker</a:t>
            </a:r>
            <a:endParaRPr lang="en-US" sz="882" dirty="0"/>
          </a:p>
          <a:p>
            <a:pPr>
              <a:lnSpc>
                <a:spcPct val="120000"/>
              </a:lnSpc>
            </a:pPr>
            <a:r>
              <a:rPr lang="en-US" sz="882" dirty="0" err="1"/>
              <a:t>CommandBar</a:t>
            </a:r>
            <a:endParaRPr lang="en-US" sz="882" dirty="0"/>
          </a:p>
          <a:p>
            <a:pPr>
              <a:lnSpc>
                <a:spcPct val="120000"/>
              </a:lnSpc>
            </a:pPr>
            <a:r>
              <a:rPr lang="en-US" sz="882" dirty="0" err="1"/>
              <a:t>AppBar</a:t>
            </a:r>
            <a:endParaRPr lang="en-US" sz="882" dirty="0"/>
          </a:p>
          <a:p>
            <a:pPr>
              <a:lnSpc>
                <a:spcPct val="120000"/>
              </a:lnSpc>
            </a:pPr>
            <a:endParaRPr lang="en-US" sz="882" dirty="0"/>
          </a:p>
        </p:txBody>
      </p:sp>
      <p:sp>
        <p:nvSpPr>
          <p:cNvPr id="21" name="TextBox 20"/>
          <p:cNvSpPr txBox="1"/>
          <p:nvPr/>
        </p:nvSpPr>
        <p:spPr>
          <a:xfrm>
            <a:off x="1542983" y="2466378"/>
            <a:ext cx="65" cy="623248"/>
          </a:xfrm>
          <a:prstGeom prst="rect">
            <a:avLst/>
          </a:prstGeom>
          <a:noFill/>
        </p:spPr>
        <p:txBody>
          <a:bodyPr wrap="none" lIns="0" tIns="0" rIns="0" bIns="0" rtlCol="0">
            <a:spAutoFit/>
          </a:bodyPr>
          <a:lstStyle/>
          <a:p>
            <a:endParaRPr lang="en-US" sz="1350" dirty="0"/>
          </a:p>
          <a:p>
            <a:endParaRPr lang="en-US" sz="1350" dirty="0"/>
          </a:p>
          <a:p>
            <a:endParaRPr lang="en-US" sz="1350" dirty="0"/>
          </a:p>
        </p:txBody>
      </p:sp>
      <p:sp>
        <p:nvSpPr>
          <p:cNvPr id="40" name="TextBox 39"/>
          <p:cNvSpPr txBox="1"/>
          <p:nvPr/>
        </p:nvSpPr>
        <p:spPr>
          <a:xfrm>
            <a:off x="515967" y="2687622"/>
            <a:ext cx="578051" cy="228076"/>
          </a:xfrm>
          <a:prstGeom prst="rect">
            <a:avLst/>
          </a:prstGeom>
          <a:noFill/>
        </p:spPr>
        <p:txBody>
          <a:bodyPr wrap="square" rtlCol="0">
            <a:spAutoFit/>
          </a:bodyPr>
          <a:lstStyle/>
          <a:p>
            <a:r>
              <a:rPr lang="en-US" sz="882" dirty="0"/>
              <a:t>Button</a:t>
            </a:r>
            <a:endParaRPr lang="en-US" sz="882"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70" y="3503524"/>
            <a:ext cx="731923" cy="213181"/>
          </a:xfrm>
          <a:prstGeom prst="rect">
            <a:avLst/>
          </a:prstGeom>
        </p:spPr>
      </p:pic>
      <p:sp>
        <p:nvSpPr>
          <p:cNvPr id="42" name="TextBox 41"/>
          <p:cNvSpPr txBox="1"/>
          <p:nvPr/>
        </p:nvSpPr>
        <p:spPr>
          <a:xfrm>
            <a:off x="515967" y="3298509"/>
            <a:ext cx="757673" cy="228076"/>
          </a:xfrm>
          <a:prstGeom prst="rect">
            <a:avLst/>
          </a:prstGeom>
          <a:noFill/>
        </p:spPr>
        <p:txBody>
          <a:bodyPr wrap="square" rtlCol="0">
            <a:spAutoFit/>
          </a:bodyPr>
          <a:lstStyle/>
          <a:p>
            <a:r>
              <a:rPr lang="en-US" sz="882" dirty="0" err="1"/>
              <a:t>CheckBox</a:t>
            </a:r>
            <a:endParaRPr lang="en-US" sz="882"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69" y="2866444"/>
            <a:ext cx="643054" cy="276662"/>
          </a:xfrm>
          <a:prstGeom prst="rect">
            <a:avLst/>
          </a:prstGeom>
        </p:spPr>
      </p:pic>
      <p:sp>
        <p:nvSpPr>
          <p:cNvPr id="44" name="TextBox 43"/>
          <p:cNvSpPr txBox="1"/>
          <p:nvPr/>
        </p:nvSpPr>
        <p:spPr>
          <a:xfrm>
            <a:off x="515969" y="3944709"/>
            <a:ext cx="912058" cy="228076"/>
          </a:xfrm>
          <a:prstGeom prst="rect">
            <a:avLst/>
          </a:prstGeom>
          <a:noFill/>
        </p:spPr>
        <p:txBody>
          <a:bodyPr wrap="square" rtlCol="0">
            <a:spAutoFit/>
          </a:bodyPr>
          <a:lstStyle/>
          <a:p>
            <a:r>
              <a:rPr lang="en-US" sz="882" dirty="0" err="1"/>
              <a:t>RadioButton</a:t>
            </a:r>
            <a:endParaRPr lang="en-US" sz="882"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69" y="4150150"/>
            <a:ext cx="643053" cy="193540"/>
          </a:xfrm>
          <a:prstGeom prst="rect">
            <a:avLst/>
          </a:prstGeom>
        </p:spPr>
      </p:pic>
      <p:sp>
        <p:nvSpPr>
          <p:cNvPr id="47" name="TextBox 46"/>
          <p:cNvSpPr txBox="1"/>
          <p:nvPr/>
        </p:nvSpPr>
        <p:spPr>
          <a:xfrm>
            <a:off x="1591775" y="3944709"/>
            <a:ext cx="853929" cy="228076"/>
          </a:xfrm>
          <a:prstGeom prst="rect">
            <a:avLst/>
          </a:prstGeom>
          <a:noFill/>
        </p:spPr>
        <p:txBody>
          <a:bodyPr wrap="square" rtlCol="0">
            <a:spAutoFit/>
          </a:bodyPr>
          <a:lstStyle/>
          <a:p>
            <a:r>
              <a:rPr lang="en-US" sz="882" dirty="0" err="1"/>
              <a:t>ProgressBar</a:t>
            </a:r>
            <a:endParaRPr lang="en-US" sz="882"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668" y="4148375"/>
            <a:ext cx="1607432" cy="276330"/>
          </a:xfrm>
          <a:prstGeom prst="rect">
            <a:avLst/>
          </a:prstGeom>
        </p:spPr>
      </p:pic>
      <p:sp>
        <p:nvSpPr>
          <p:cNvPr id="49" name="TextBox 48"/>
          <p:cNvSpPr txBox="1"/>
          <p:nvPr/>
        </p:nvSpPr>
        <p:spPr>
          <a:xfrm>
            <a:off x="1591776" y="3307005"/>
            <a:ext cx="762191" cy="228076"/>
          </a:xfrm>
          <a:prstGeom prst="rect">
            <a:avLst/>
          </a:prstGeom>
          <a:noFill/>
        </p:spPr>
        <p:txBody>
          <a:bodyPr wrap="square" rtlCol="0">
            <a:spAutoFit/>
          </a:bodyPr>
          <a:lstStyle/>
          <a:p>
            <a:r>
              <a:rPr lang="en-US" sz="882" dirty="0"/>
              <a:t>Slider</a:t>
            </a:r>
            <a:endParaRPr lang="en-US" sz="882" dirty="0"/>
          </a:p>
        </p:txBody>
      </p:sp>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668" y="3502174"/>
            <a:ext cx="1607432" cy="276330"/>
          </a:xfrm>
          <a:prstGeom prst="rect">
            <a:avLst/>
          </a:prstGeom>
        </p:spPr>
      </p:pic>
      <p:sp>
        <p:nvSpPr>
          <p:cNvPr id="51" name="TextBox 50"/>
          <p:cNvSpPr txBox="1"/>
          <p:nvPr/>
        </p:nvSpPr>
        <p:spPr>
          <a:xfrm>
            <a:off x="1591775" y="2662778"/>
            <a:ext cx="979988" cy="228076"/>
          </a:xfrm>
          <a:prstGeom prst="rect">
            <a:avLst/>
          </a:prstGeom>
          <a:noFill/>
        </p:spPr>
        <p:txBody>
          <a:bodyPr wrap="square" rtlCol="0">
            <a:spAutoFit/>
          </a:bodyPr>
          <a:lstStyle/>
          <a:p>
            <a:r>
              <a:rPr lang="en-US" sz="882" dirty="0"/>
              <a:t>ToggleSwitch</a:t>
            </a:r>
            <a:endParaRPr lang="en-US" sz="882"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61042" y="2866444"/>
            <a:ext cx="1614057" cy="276662"/>
          </a:xfrm>
          <a:prstGeom prst="rect">
            <a:avLst/>
          </a:prstGeom>
        </p:spPr>
      </p:pic>
      <p:pic>
        <p:nvPicPr>
          <p:cNvPr id="53" name="Picture 52"/>
          <p:cNvPicPr/>
          <p:nvPr/>
        </p:nvPicPr>
        <p:blipFill>
          <a:blip r:embed="rId9">
            <a:extLst>
              <a:ext uri="{28A0092B-C50C-407E-A947-70E740481C1C}">
                <a14:useLocalDpi xmlns:a14="http://schemas.microsoft.com/office/drawing/2010/main" val="0"/>
              </a:ext>
            </a:extLst>
          </a:blip>
          <a:stretch>
            <a:fillRect/>
          </a:stretch>
        </p:blipFill>
        <p:spPr>
          <a:xfrm>
            <a:off x="4066905" y="3019962"/>
            <a:ext cx="932352" cy="1127237"/>
          </a:xfrm>
          <a:prstGeom prst="rect">
            <a:avLst/>
          </a:prstGeom>
        </p:spPr>
      </p:pic>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1517" y="3019962"/>
            <a:ext cx="680367" cy="1127237"/>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75261" y="2534304"/>
            <a:ext cx="1368301" cy="1996764"/>
          </a:xfrm>
          <a:prstGeom prst="rect">
            <a:avLst/>
          </a:prstGeom>
        </p:spPr>
      </p:pic>
      <p:sp>
        <p:nvSpPr>
          <p:cNvPr id="7" name="Rectangle 6"/>
          <p:cNvSpPr/>
          <p:nvPr/>
        </p:nvSpPr>
        <p:spPr>
          <a:xfrm>
            <a:off x="6079526" y="2777957"/>
            <a:ext cx="1068781" cy="743793"/>
          </a:xfrm>
          <a:prstGeom prst="rect">
            <a:avLst/>
          </a:prstGeom>
        </p:spPr>
        <p:txBody>
          <a:bodyPr wrap="square">
            <a:spAutoFit/>
          </a:bodyPr>
          <a:lstStyle/>
          <a:p>
            <a:pPr>
              <a:lnSpc>
                <a:spcPct val="120000"/>
              </a:lnSpc>
            </a:pPr>
            <a:r>
              <a:rPr lang="en-US" sz="882" dirty="0"/>
              <a:t>Hub</a:t>
            </a:r>
          </a:p>
          <a:p>
            <a:pPr>
              <a:lnSpc>
                <a:spcPct val="120000"/>
              </a:lnSpc>
            </a:pPr>
            <a:r>
              <a:rPr lang="en-US" sz="882" dirty="0"/>
              <a:t>Pivot</a:t>
            </a:r>
          </a:p>
          <a:p>
            <a:pPr>
              <a:lnSpc>
                <a:spcPct val="120000"/>
              </a:lnSpc>
            </a:pPr>
            <a:r>
              <a:rPr lang="en-US" sz="882" dirty="0" err="1"/>
              <a:t>ListView</a:t>
            </a:r>
            <a:endParaRPr lang="en-US" sz="882" dirty="0"/>
          </a:p>
          <a:p>
            <a:pPr>
              <a:lnSpc>
                <a:spcPct val="120000"/>
              </a:lnSpc>
            </a:pPr>
            <a:r>
              <a:rPr lang="en-US" sz="882" dirty="0" err="1"/>
              <a:t>GridView</a:t>
            </a:r>
            <a:endParaRPr lang="en-US" sz="882" dirty="0"/>
          </a:p>
        </p:txBody>
      </p:sp>
    </p:spTree>
    <p:extLst>
      <p:ext uri="{BB962C8B-B14F-4D97-AF65-F5344CB8AC3E}">
        <p14:creationId xmlns:p14="http://schemas.microsoft.com/office/powerpoint/2010/main" val="3906471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9" grpId="0"/>
      <p:bldP spid="46" grpId="0"/>
      <p:bldP spid="21" grpId="0"/>
      <p:bldP spid="40" grpId="0"/>
      <p:bldP spid="42" grpId="0"/>
      <p:bldP spid="44" grpId="0"/>
      <p:bldP spid="47" grpId="0"/>
      <p:bldP spid="49" grpId="0"/>
      <p:bldP spid="51"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6725" y="914400"/>
            <a:ext cx="6724650" cy="1610441"/>
          </a:xfrm>
        </p:spPr>
        <p:txBody>
          <a:bodyPr/>
          <a:lstStyle/>
          <a:p>
            <a:r>
              <a:rPr lang="en-GB" sz="4412" dirty="0" smtClean="0"/>
              <a:t>DEMO:</a:t>
            </a:r>
            <a:r>
              <a:rPr lang="en-GB" sz="4412" dirty="0"/>
              <a:t/>
            </a:r>
            <a:br>
              <a:rPr lang="en-GB" sz="4412" dirty="0"/>
            </a:br>
            <a:r>
              <a:rPr lang="en-GB" sz="4412" dirty="0" err="1" smtClean="0"/>
              <a:t>Aplicación</a:t>
            </a:r>
            <a:r>
              <a:rPr lang="en-GB" sz="4412" dirty="0" smtClean="0"/>
              <a:t> Universal</a:t>
            </a:r>
            <a:endParaRPr lang="en-GB" sz="4412" dirty="0"/>
          </a:p>
        </p:txBody>
      </p:sp>
    </p:spTree>
    <p:extLst>
      <p:ext uri="{BB962C8B-B14F-4D97-AF65-F5344CB8AC3E}">
        <p14:creationId xmlns:p14="http://schemas.microsoft.com/office/powerpoint/2010/main" val="380382397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65745" y="1115060"/>
            <a:ext cx="4350229" cy="3180573"/>
          </a:xfrm>
        </p:spPr>
        <p:txBody>
          <a:bodyPr/>
          <a:lstStyle/>
          <a:p>
            <a:pPr>
              <a:spcBef>
                <a:spcPts val="900"/>
              </a:spcBef>
              <a:spcAft>
                <a:spcPts val="882"/>
              </a:spcAft>
              <a:buClr>
                <a:srgbClr val="505050"/>
              </a:buClr>
            </a:pPr>
            <a:r>
              <a:rPr lang="en-US" sz="1765" dirty="0">
                <a:solidFill>
                  <a:srgbClr val="505050"/>
                </a:solidFill>
              </a:rPr>
              <a:t>S</a:t>
            </a:r>
            <a:r>
              <a:rPr lang="en-US" sz="1765" dirty="0" smtClean="0">
                <a:solidFill>
                  <a:srgbClr val="505050"/>
                </a:solidFill>
              </a:rPr>
              <a:t>e </a:t>
            </a:r>
            <a:r>
              <a:rPr lang="en-US" sz="1765" dirty="0" err="1" smtClean="0">
                <a:solidFill>
                  <a:srgbClr val="505050"/>
                </a:solidFill>
              </a:rPr>
              <a:t>pueden</a:t>
            </a:r>
            <a:r>
              <a:rPr lang="en-US" sz="1765" dirty="0" smtClean="0">
                <a:solidFill>
                  <a:srgbClr val="505050"/>
                </a:solidFill>
              </a:rPr>
              <a:t> utilizer los </a:t>
            </a:r>
            <a:r>
              <a:rPr lang="en-US" sz="1765" dirty="0" err="1" smtClean="0">
                <a:solidFill>
                  <a:srgbClr val="505050"/>
                </a:solidFill>
              </a:rPr>
              <a:t>conocimentos</a:t>
            </a:r>
            <a:r>
              <a:rPr lang="en-US" sz="1765" dirty="0" smtClean="0">
                <a:solidFill>
                  <a:srgbClr val="505050"/>
                </a:solidFill>
              </a:rPr>
              <a:t> en HTML/CSS y JavaScript para </a:t>
            </a:r>
            <a:r>
              <a:rPr lang="en-US" sz="1765" dirty="0" err="1" smtClean="0">
                <a:solidFill>
                  <a:srgbClr val="505050"/>
                </a:solidFill>
              </a:rPr>
              <a:t>crear</a:t>
            </a:r>
            <a:r>
              <a:rPr lang="en-US" sz="1765" dirty="0" smtClean="0">
                <a:solidFill>
                  <a:srgbClr val="505050"/>
                </a:solidFill>
              </a:rPr>
              <a:t> </a:t>
            </a:r>
            <a:r>
              <a:rPr lang="en-US" sz="1765" dirty="0" err="1" smtClean="0">
                <a:solidFill>
                  <a:srgbClr val="505050"/>
                </a:solidFill>
              </a:rPr>
              <a:t>aplicaciones</a:t>
            </a:r>
            <a:r>
              <a:rPr lang="en-US" sz="1765" dirty="0" smtClean="0">
                <a:solidFill>
                  <a:srgbClr val="505050"/>
                </a:solidFill>
              </a:rPr>
              <a:t> </a:t>
            </a:r>
            <a:r>
              <a:rPr lang="en-US" sz="1765" dirty="0" err="1" smtClean="0">
                <a:solidFill>
                  <a:srgbClr val="505050"/>
                </a:solidFill>
              </a:rPr>
              <a:t>nativas</a:t>
            </a:r>
            <a:r>
              <a:rPr lang="en-US" sz="1765" dirty="0" smtClean="0">
                <a:solidFill>
                  <a:srgbClr val="505050"/>
                </a:solidFill>
              </a:rPr>
              <a:t> para Windows Phone de </a:t>
            </a:r>
            <a:r>
              <a:rPr lang="en-US" sz="1765" dirty="0" err="1" smtClean="0">
                <a:solidFill>
                  <a:srgbClr val="505050"/>
                </a:solidFill>
              </a:rPr>
              <a:t>una</a:t>
            </a:r>
            <a:r>
              <a:rPr lang="en-US" sz="1765" dirty="0" smtClean="0">
                <a:solidFill>
                  <a:srgbClr val="505050"/>
                </a:solidFill>
              </a:rPr>
              <a:t> </a:t>
            </a:r>
            <a:r>
              <a:rPr lang="en-US" sz="1765" dirty="0" err="1" smtClean="0">
                <a:solidFill>
                  <a:srgbClr val="505050"/>
                </a:solidFill>
              </a:rPr>
              <a:t>manera</a:t>
            </a:r>
            <a:r>
              <a:rPr lang="en-US" sz="1765" dirty="0" smtClean="0">
                <a:solidFill>
                  <a:srgbClr val="505050"/>
                </a:solidFill>
              </a:rPr>
              <a:t> similar a </a:t>
            </a:r>
            <a:r>
              <a:rPr lang="en-US" sz="1765" dirty="0" err="1" smtClean="0">
                <a:solidFill>
                  <a:srgbClr val="505050"/>
                </a:solidFill>
              </a:rPr>
              <a:t>como</a:t>
            </a:r>
            <a:r>
              <a:rPr lang="en-US" sz="1765" dirty="0" smtClean="0">
                <a:solidFill>
                  <a:srgbClr val="505050"/>
                </a:solidFill>
              </a:rPr>
              <a:t> </a:t>
            </a:r>
            <a:r>
              <a:rPr lang="en-US" sz="1765" dirty="0" err="1" smtClean="0">
                <a:solidFill>
                  <a:srgbClr val="505050"/>
                </a:solidFill>
              </a:rPr>
              <a:t>ya</a:t>
            </a:r>
            <a:r>
              <a:rPr lang="en-US" sz="1765" dirty="0" smtClean="0">
                <a:solidFill>
                  <a:srgbClr val="505050"/>
                </a:solidFill>
              </a:rPr>
              <a:t> </a:t>
            </a:r>
            <a:r>
              <a:rPr lang="en-US" sz="1765" dirty="0" err="1" smtClean="0">
                <a:solidFill>
                  <a:srgbClr val="505050"/>
                </a:solidFill>
              </a:rPr>
              <a:t>podíamos</a:t>
            </a:r>
            <a:r>
              <a:rPr lang="en-US" sz="1765" dirty="0" smtClean="0">
                <a:solidFill>
                  <a:srgbClr val="505050"/>
                </a:solidFill>
              </a:rPr>
              <a:t> </a:t>
            </a:r>
            <a:r>
              <a:rPr lang="en-US" sz="1765" dirty="0" err="1" smtClean="0">
                <a:solidFill>
                  <a:srgbClr val="505050"/>
                </a:solidFill>
              </a:rPr>
              <a:t>hacerlo</a:t>
            </a:r>
            <a:r>
              <a:rPr lang="en-US" sz="1765" dirty="0" smtClean="0">
                <a:solidFill>
                  <a:srgbClr val="505050"/>
                </a:solidFill>
              </a:rPr>
              <a:t> en Windows</a:t>
            </a:r>
            <a:endParaRPr lang="en-US" dirty="0"/>
          </a:p>
        </p:txBody>
      </p:sp>
      <p:sp>
        <p:nvSpPr>
          <p:cNvPr id="3" name="Title 2"/>
          <p:cNvSpPr>
            <a:spLocks noGrp="1"/>
          </p:cNvSpPr>
          <p:nvPr>
            <p:ph type="title"/>
          </p:nvPr>
        </p:nvSpPr>
        <p:spPr>
          <a:xfrm>
            <a:off x="201931" y="217468"/>
            <a:ext cx="8740141" cy="360548"/>
          </a:xfrm>
        </p:spPr>
        <p:txBody>
          <a:bodyPr/>
          <a:lstStyle/>
          <a:p>
            <a:r>
              <a:rPr lang="en-GB" dirty="0"/>
              <a:t>Windows Phone Store </a:t>
            </a:r>
            <a:r>
              <a:rPr lang="en-GB" dirty="0" smtClean="0"/>
              <a:t>app </a:t>
            </a:r>
            <a:r>
              <a:rPr lang="en-GB" dirty="0" err="1" smtClean="0"/>
              <a:t>usando</a:t>
            </a:r>
            <a:r>
              <a:rPr lang="en-GB" dirty="0" smtClean="0"/>
              <a:t> JavaScript </a:t>
            </a:r>
            <a:r>
              <a:rPr lang="en-GB" dirty="0" smtClean="0"/>
              <a:t>&amp; HTML</a:t>
            </a:r>
            <a:endParaRPr lang="en-GB" dirty="0"/>
          </a:p>
        </p:txBody>
      </p:sp>
      <p:sp>
        <p:nvSpPr>
          <p:cNvPr id="6" name="Slide Number Placeholder 5"/>
          <p:cNvSpPr>
            <a:spLocks noGrp="1"/>
          </p:cNvSpPr>
          <p:nvPr>
            <p:ph type="sldNum" sz="quarter" idx="4294967295"/>
          </p:nvPr>
        </p:nvSpPr>
        <p:spPr>
          <a:xfrm>
            <a:off x="8584902" y="4767291"/>
            <a:ext cx="357170" cy="273129"/>
          </a:xfrm>
          <a:prstGeom prst="rect">
            <a:avLst/>
          </a:prstGeom>
        </p:spPr>
        <p:txBody>
          <a:bodyPr/>
          <a:lstStyle/>
          <a:p>
            <a:fld id="{2775DF8E-1151-4C45-8C93-3AB060627CA9}" type="slidenum">
              <a:rPr lang="en-US" smtClean="0"/>
              <a:pPr/>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871" y="1199678"/>
            <a:ext cx="4241609" cy="2930760"/>
          </a:xfrm>
          <a:prstGeom prst="rect">
            <a:avLst/>
          </a:prstGeom>
        </p:spPr>
      </p:pic>
    </p:spTree>
    <p:extLst>
      <p:ext uri="{BB962C8B-B14F-4D97-AF65-F5344CB8AC3E}">
        <p14:creationId xmlns:p14="http://schemas.microsoft.com/office/powerpoint/2010/main" val="3498953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70" y="1149666"/>
            <a:ext cx="6426247" cy="1697837"/>
          </a:xfrm>
        </p:spPr>
        <p:txBody>
          <a:bodyPr/>
          <a:lstStyle/>
          <a:p>
            <a:r>
              <a:rPr lang="en-US" sz="4853" dirty="0" err="1" smtClean="0"/>
              <a:t>Bienvenidos</a:t>
            </a:r>
            <a:r>
              <a:rPr lang="en-US" sz="4853" dirty="0" smtClean="0"/>
              <a:t> a Windows </a:t>
            </a:r>
            <a:r>
              <a:rPr lang="en-US" sz="4853" dirty="0"/>
              <a:t>Phone 8.1</a:t>
            </a:r>
            <a:endParaRPr lang="en-US" sz="4853" dirty="0"/>
          </a:p>
        </p:txBody>
      </p:sp>
      <p:sp>
        <p:nvSpPr>
          <p:cNvPr id="5" name="Slide Number Placeholder 4"/>
          <p:cNvSpPr>
            <a:spLocks noGrp="1"/>
          </p:cNvSpPr>
          <p:nvPr>
            <p:ph type="sldNum" sz="quarter" idx="12"/>
          </p:nvPr>
        </p:nvSpPr>
        <p:spPr/>
        <p:txBody>
          <a:bodyPr/>
          <a:lstStyle/>
          <a:p>
            <a:fld id="{2775DF8E-1151-4C45-8C93-3AB060627CA9}" type="slidenum">
              <a:rPr lang="en-US" smtClean="0"/>
              <a:pPr/>
              <a:t>3</a:t>
            </a:fld>
            <a:endParaRPr lang="en-US"/>
          </a:p>
        </p:txBody>
      </p:sp>
    </p:spTree>
    <p:extLst>
      <p:ext uri="{BB962C8B-B14F-4D97-AF65-F5344CB8AC3E}">
        <p14:creationId xmlns:p14="http://schemas.microsoft.com/office/powerpoint/2010/main" val="3284171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30</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mj-lt"/>
              </a:rPr>
              <a:t>P</a:t>
            </a:r>
            <a:r>
              <a:rPr lang="en-US" sz="8800" dirty="0" smtClean="0">
                <a:solidFill>
                  <a:schemeClr val="accent1"/>
                </a:solidFill>
                <a:latin typeface="+mj-lt"/>
              </a:rPr>
              <a:t>&amp;</a:t>
            </a:r>
            <a:r>
              <a:rPr lang="en-US" sz="16600" dirty="0">
                <a:solidFill>
                  <a:schemeClr val="accent1"/>
                </a:solidFill>
                <a:latin typeface="+mj-lt"/>
              </a:rPr>
              <a:t>R</a:t>
            </a:r>
            <a:endParaRPr lang="ru-RU" sz="16600" dirty="0">
              <a:solidFill>
                <a:schemeClr val="accent1"/>
              </a:solidFill>
              <a:latin typeface="+mj-lt"/>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err="1" smtClean="0">
                <a:solidFill>
                  <a:schemeClr val="tx1">
                    <a:lumMod val="50000"/>
                  </a:schemeClr>
                </a:solidFill>
                <a:latin typeface="Segoe WP SemiLight"/>
                <a:cs typeface="Segoe WP SemiLight"/>
              </a:rPr>
              <a:t>Introducción</a:t>
            </a:r>
            <a:r>
              <a:rPr lang="en-US" dirty="0" smtClean="0">
                <a:solidFill>
                  <a:schemeClr val="tx1">
                    <a:lumMod val="50000"/>
                  </a:schemeClr>
                </a:solidFill>
                <a:latin typeface="Segoe WP SemiLight"/>
                <a:cs typeface="Segoe WP SemiLight"/>
              </a:rPr>
              <a:t> a Windows Phone 8.1</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xmlns:p14="http://schemas.microsoft.com/office/powerpoint/2010/main">
    <mc:Choice Requires="p14">
      <p:transition spd="slow" p14:dur="2000" advClick="0">
        <p14:prism isContent="1" isInverted="1"/>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1929" y="993288"/>
            <a:ext cx="8740142" cy="3321487"/>
          </a:xfrm>
        </p:spPr>
        <p:txBody>
          <a:bodyPr/>
          <a:lstStyle/>
          <a:p>
            <a:r>
              <a:rPr lang="en-GB" dirty="0" smtClean="0"/>
              <a:t>¿</a:t>
            </a:r>
            <a:r>
              <a:rPr lang="en-GB" dirty="0" err="1" smtClean="0"/>
              <a:t>Cómo</a:t>
            </a:r>
            <a:r>
              <a:rPr lang="en-GB" dirty="0" smtClean="0"/>
              <a:t> </a:t>
            </a:r>
            <a:r>
              <a:rPr lang="en-GB" dirty="0" err="1" smtClean="0"/>
              <a:t>obtengo</a:t>
            </a:r>
            <a:r>
              <a:rPr lang="en-GB" dirty="0" smtClean="0"/>
              <a:t> la </a:t>
            </a:r>
            <a:r>
              <a:rPr lang="en-GB" dirty="0" err="1" smtClean="0"/>
              <a:t>actualización</a:t>
            </a:r>
            <a:r>
              <a:rPr lang="en-GB" dirty="0" smtClean="0"/>
              <a:t> a WP 8.1 en mi </a:t>
            </a:r>
            <a:r>
              <a:rPr lang="en-GB" dirty="0" err="1" smtClean="0"/>
              <a:t>teléfono</a:t>
            </a:r>
            <a:r>
              <a:rPr lang="en-GB" dirty="0" smtClean="0"/>
              <a:t>?</a:t>
            </a:r>
            <a:endParaRPr lang="en-GB" dirty="0"/>
          </a:p>
        </p:txBody>
      </p:sp>
    </p:spTree>
    <p:extLst>
      <p:ext uri="{BB962C8B-B14F-4D97-AF65-F5344CB8AC3E}">
        <p14:creationId xmlns:p14="http://schemas.microsoft.com/office/powerpoint/2010/main" val="7160923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60548"/>
          </a:xfrm>
        </p:spPr>
        <p:txBody>
          <a:bodyPr/>
          <a:lstStyle/>
          <a:p>
            <a:r>
              <a:rPr lang="en-GB" dirty="0" err="1" smtClean="0"/>
              <a:t>Obteniendo</a:t>
            </a:r>
            <a:r>
              <a:rPr lang="en-GB" dirty="0" smtClean="0"/>
              <a:t> Windows </a:t>
            </a:r>
            <a:r>
              <a:rPr lang="en-GB" dirty="0" smtClean="0"/>
              <a:t>Phone </a:t>
            </a:r>
            <a:r>
              <a:rPr lang="en-GB" dirty="0" smtClean="0"/>
              <a:t>8.1 </a:t>
            </a:r>
            <a:r>
              <a:rPr lang="en-GB" dirty="0" err="1" smtClean="0"/>
              <a:t>Develper</a:t>
            </a:r>
            <a:r>
              <a:rPr lang="en-GB" dirty="0" smtClean="0"/>
              <a:t> Preview</a:t>
            </a:r>
            <a:endParaRPr lang="en-GB" dirty="0"/>
          </a:p>
        </p:txBody>
      </p:sp>
      <p:sp>
        <p:nvSpPr>
          <p:cNvPr id="7" name="Text Placeholder 6"/>
          <p:cNvSpPr>
            <a:spLocks noGrp="1"/>
          </p:cNvSpPr>
          <p:nvPr>
            <p:ph type="body" sz="quarter" idx="10"/>
          </p:nvPr>
        </p:nvSpPr>
        <p:spPr>
          <a:xfrm>
            <a:off x="201930" y="873071"/>
            <a:ext cx="8740142" cy="3901321"/>
          </a:xfrm>
        </p:spPr>
        <p:txBody>
          <a:bodyPr/>
          <a:lstStyle/>
          <a:p>
            <a:r>
              <a:rPr lang="en-GB" dirty="0" smtClean="0"/>
              <a:t>Los </a:t>
            </a:r>
            <a:r>
              <a:rPr lang="en-GB" dirty="0" err="1" smtClean="0"/>
              <a:t>nuevos</a:t>
            </a:r>
            <a:r>
              <a:rPr lang="en-GB" dirty="0" smtClean="0"/>
              <a:t> </a:t>
            </a:r>
            <a:r>
              <a:rPr lang="en-GB" dirty="0" err="1" smtClean="0"/>
              <a:t>dispositivos</a:t>
            </a:r>
            <a:r>
              <a:rPr lang="en-GB" dirty="0" smtClean="0"/>
              <a:t> </a:t>
            </a:r>
            <a:r>
              <a:rPr lang="en-GB" dirty="0" err="1" smtClean="0"/>
              <a:t>vendidos</a:t>
            </a:r>
            <a:r>
              <a:rPr lang="en-GB" dirty="0" smtClean="0"/>
              <a:t> </a:t>
            </a:r>
            <a:r>
              <a:rPr lang="en-GB" dirty="0" err="1" smtClean="0"/>
              <a:t>desde</a:t>
            </a:r>
            <a:r>
              <a:rPr lang="en-GB" dirty="0" smtClean="0"/>
              <a:t> </a:t>
            </a:r>
            <a:r>
              <a:rPr lang="en-GB" dirty="0" err="1" smtClean="0"/>
              <a:t>Junio</a:t>
            </a:r>
            <a:r>
              <a:rPr lang="en-GB" dirty="0" smtClean="0"/>
              <a:t> del 2014 </a:t>
            </a:r>
            <a:r>
              <a:rPr lang="en-GB" dirty="0" err="1" smtClean="0"/>
              <a:t>vendran</a:t>
            </a:r>
            <a:r>
              <a:rPr lang="en-GB" dirty="0" smtClean="0"/>
              <a:t> </a:t>
            </a:r>
            <a:r>
              <a:rPr lang="en-GB" dirty="0" err="1" smtClean="0"/>
              <a:t>ya</a:t>
            </a:r>
            <a:r>
              <a:rPr lang="en-GB" dirty="0" smtClean="0"/>
              <a:t> con Windows Phone 8.1 pre-</a:t>
            </a:r>
            <a:r>
              <a:rPr lang="en-GB" dirty="0" err="1" smtClean="0"/>
              <a:t>instalado</a:t>
            </a:r>
            <a:r>
              <a:rPr lang="en-GB" dirty="0" smtClean="0"/>
              <a:t>.</a:t>
            </a:r>
            <a:endParaRPr lang="en-GB" dirty="0" smtClean="0"/>
          </a:p>
          <a:p>
            <a:r>
              <a:rPr lang="en-GB" dirty="0" smtClean="0"/>
              <a:t>TODOS los </a:t>
            </a:r>
            <a:r>
              <a:rPr lang="en-GB" dirty="0" err="1" smtClean="0"/>
              <a:t>dispositivos</a:t>
            </a:r>
            <a:r>
              <a:rPr lang="en-GB" dirty="0" smtClean="0"/>
              <a:t> con Windows </a:t>
            </a:r>
            <a:r>
              <a:rPr lang="en-GB" dirty="0" smtClean="0"/>
              <a:t>Phone 8.0 </a:t>
            </a:r>
            <a:r>
              <a:rPr lang="en-GB" dirty="0" smtClean="0"/>
              <a:t>se </a:t>
            </a:r>
            <a:r>
              <a:rPr lang="en-GB" dirty="0" err="1" smtClean="0"/>
              <a:t>pueden</a:t>
            </a:r>
            <a:r>
              <a:rPr lang="en-GB" dirty="0" smtClean="0"/>
              <a:t> </a:t>
            </a:r>
            <a:r>
              <a:rPr lang="en-GB" dirty="0" err="1" smtClean="0"/>
              <a:t>actualizar</a:t>
            </a:r>
            <a:r>
              <a:rPr lang="en-GB" dirty="0" smtClean="0"/>
              <a:t> a Windows </a:t>
            </a:r>
            <a:r>
              <a:rPr lang="en-GB" dirty="0" smtClean="0"/>
              <a:t>Phone 8.1</a:t>
            </a:r>
          </a:p>
          <a:p>
            <a:pPr lvl="1"/>
            <a:r>
              <a:rPr lang="en-GB" dirty="0" smtClean="0"/>
              <a:t>La </a:t>
            </a:r>
            <a:r>
              <a:rPr lang="en-GB" dirty="0" err="1" smtClean="0"/>
              <a:t>disponibilidad</a:t>
            </a:r>
            <a:r>
              <a:rPr lang="en-GB" dirty="0" smtClean="0"/>
              <a:t> de la </a:t>
            </a:r>
            <a:r>
              <a:rPr lang="en-GB" dirty="0" err="1" smtClean="0"/>
              <a:t>actualziación</a:t>
            </a:r>
            <a:r>
              <a:rPr lang="en-GB" dirty="0" smtClean="0"/>
              <a:t> para </a:t>
            </a:r>
            <a:r>
              <a:rPr lang="en-GB" dirty="0" err="1" smtClean="0"/>
              <a:t>dispositivos</a:t>
            </a:r>
            <a:r>
              <a:rPr lang="en-GB" dirty="0" smtClean="0"/>
              <a:t> de </a:t>
            </a:r>
            <a:r>
              <a:rPr lang="en-GB" dirty="0" err="1" smtClean="0"/>
              <a:t>contrato</a:t>
            </a:r>
            <a:r>
              <a:rPr lang="en-GB" dirty="0" smtClean="0"/>
              <a:t> </a:t>
            </a:r>
            <a:r>
              <a:rPr lang="en-GB" dirty="0" err="1" smtClean="0"/>
              <a:t>dependerán</a:t>
            </a:r>
            <a:r>
              <a:rPr lang="en-GB" dirty="0" smtClean="0"/>
              <a:t> de </a:t>
            </a:r>
            <a:r>
              <a:rPr lang="en-GB" dirty="0" err="1" smtClean="0"/>
              <a:t>las</a:t>
            </a:r>
            <a:r>
              <a:rPr lang="en-GB" dirty="0" smtClean="0"/>
              <a:t> </a:t>
            </a:r>
            <a:r>
              <a:rPr lang="en-GB" dirty="0" err="1" smtClean="0"/>
              <a:t>Operadoras</a:t>
            </a:r>
            <a:endParaRPr lang="en-GB" dirty="0" smtClean="0"/>
          </a:p>
          <a:p>
            <a:pPr lvl="1"/>
            <a:endParaRPr lang="en-GB" dirty="0"/>
          </a:p>
          <a:p>
            <a:r>
              <a:rPr lang="en-GB" dirty="0" smtClean="0"/>
              <a:t>Los </a:t>
            </a:r>
            <a:r>
              <a:rPr lang="en-GB" dirty="0" err="1" smtClean="0"/>
              <a:t>desarrolladores</a:t>
            </a:r>
            <a:r>
              <a:rPr lang="en-GB" dirty="0" smtClean="0"/>
              <a:t> </a:t>
            </a:r>
            <a:r>
              <a:rPr lang="en-GB" dirty="0" err="1" smtClean="0"/>
              <a:t>pueden</a:t>
            </a:r>
            <a:r>
              <a:rPr lang="en-GB" dirty="0" smtClean="0"/>
              <a:t> </a:t>
            </a:r>
            <a:r>
              <a:rPr lang="en-GB" dirty="0" err="1" smtClean="0"/>
              <a:t>actualizar</a:t>
            </a:r>
            <a:r>
              <a:rPr lang="en-GB" dirty="0" smtClean="0"/>
              <a:t> YA </a:t>
            </a:r>
            <a:r>
              <a:rPr lang="en-GB" dirty="0" smtClean="0"/>
              <a:t>sus </a:t>
            </a:r>
            <a:r>
              <a:rPr lang="en-GB" dirty="0" err="1" smtClean="0"/>
              <a:t>teléfonos</a:t>
            </a:r>
            <a:r>
              <a:rPr lang="en-GB" dirty="0" smtClean="0"/>
              <a:t> </a:t>
            </a:r>
            <a:r>
              <a:rPr lang="en-GB" dirty="0" err="1" smtClean="0"/>
              <a:t>gracias</a:t>
            </a:r>
            <a:r>
              <a:rPr lang="en-GB" dirty="0" smtClean="0"/>
              <a:t> al </a:t>
            </a:r>
            <a:r>
              <a:rPr lang="en-GB" dirty="0" err="1" smtClean="0"/>
              <a:t>programa</a:t>
            </a:r>
            <a:r>
              <a:rPr lang="en-GB" dirty="0" smtClean="0"/>
              <a:t> </a:t>
            </a:r>
            <a:r>
              <a:rPr lang="en-GB" dirty="0" smtClean="0"/>
              <a:t>‘</a:t>
            </a:r>
            <a:r>
              <a:rPr lang="en-GB" dirty="0" smtClean="0"/>
              <a:t>Preview for Developers</a:t>
            </a:r>
            <a:r>
              <a:rPr lang="en-GB" dirty="0" smtClean="0"/>
              <a:t>’</a:t>
            </a:r>
            <a:endParaRPr lang="en-GB" dirty="0" smtClean="0"/>
          </a:p>
          <a:p>
            <a:pPr lvl="1"/>
            <a:r>
              <a:rPr lang="en-GB" dirty="0" smtClean="0"/>
              <a:t>Los </a:t>
            </a:r>
            <a:r>
              <a:rPr lang="en-GB" dirty="0" err="1" smtClean="0"/>
              <a:t>desarrollaodres</a:t>
            </a:r>
            <a:r>
              <a:rPr lang="en-GB" dirty="0" smtClean="0"/>
              <a:t> con </a:t>
            </a:r>
            <a:r>
              <a:rPr lang="en-GB" dirty="0" err="1" smtClean="0"/>
              <a:t>una</a:t>
            </a:r>
            <a:r>
              <a:rPr lang="en-GB" dirty="0" smtClean="0"/>
              <a:t> </a:t>
            </a:r>
            <a:r>
              <a:rPr lang="en-GB" dirty="0" err="1" smtClean="0"/>
              <a:t>cuenta</a:t>
            </a:r>
            <a:r>
              <a:rPr lang="en-GB" dirty="0" smtClean="0"/>
              <a:t> en </a:t>
            </a:r>
            <a:r>
              <a:rPr lang="en-GB" dirty="0" smtClean="0">
                <a:hlinkClick r:id="rId3"/>
              </a:rPr>
              <a:t>http</a:t>
            </a:r>
            <a:r>
              <a:rPr lang="en-GB" dirty="0" smtClean="0">
                <a:hlinkClick r:id="rId3"/>
              </a:rPr>
              <a:t>://dev.windowsphone.com</a:t>
            </a:r>
            <a:r>
              <a:rPr lang="en-GB" dirty="0" smtClean="0"/>
              <a:t> </a:t>
            </a:r>
            <a:r>
              <a:rPr lang="en-GB" dirty="0" err="1" smtClean="0"/>
              <a:t>sencillamente</a:t>
            </a:r>
            <a:r>
              <a:rPr lang="en-GB" dirty="0" smtClean="0"/>
              <a:t> </a:t>
            </a:r>
            <a:r>
              <a:rPr lang="en-GB" dirty="0" err="1" smtClean="0"/>
              <a:t>tienen</a:t>
            </a:r>
            <a:r>
              <a:rPr lang="en-GB" dirty="0" smtClean="0"/>
              <a:t> </a:t>
            </a:r>
            <a:r>
              <a:rPr lang="en-GB" dirty="0" err="1" smtClean="0"/>
              <a:t>que</a:t>
            </a:r>
            <a:r>
              <a:rPr lang="en-GB" dirty="0" smtClean="0"/>
              <a:t> </a:t>
            </a:r>
            <a:r>
              <a:rPr lang="en-GB" dirty="0" err="1" smtClean="0"/>
              <a:t>instalar</a:t>
            </a:r>
            <a:r>
              <a:rPr lang="en-GB" dirty="0" smtClean="0"/>
              <a:t> la app Preview </a:t>
            </a:r>
            <a:r>
              <a:rPr lang="en-GB" dirty="0" smtClean="0"/>
              <a:t>for </a:t>
            </a:r>
            <a:r>
              <a:rPr lang="en-GB" dirty="0" smtClean="0"/>
              <a:t>Developers, </a:t>
            </a:r>
            <a:r>
              <a:rPr lang="en-GB" dirty="0" err="1" smtClean="0"/>
              <a:t>entonces</a:t>
            </a:r>
            <a:r>
              <a:rPr lang="en-GB" dirty="0" smtClean="0"/>
              <a:t> </a:t>
            </a:r>
            <a:r>
              <a:rPr lang="en-GB" dirty="0" err="1" smtClean="0"/>
              <a:t>dirigirse</a:t>
            </a:r>
            <a:r>
              <a:rPr lang="en-GB" dirty="0" smtClean="0"/>
              <a:t> a </a:t>
            </a:r>
            <a:r>
              <a:rPr lang="en-GB" dirty="0" err="1" smtClean="0"/>
              <a:t>Configuración</a:t>
            </a:r>
            <a:r>
              <a:rPr lang="en-GB" dirty="0" smtClean="0"/>
              <a:t> </a:t>
            </a:r>
            <a:r>
              <a:rPr lang="en-GB" dirty="0" smtClean="0"/>
              <a:t>&gt; </a:t>
            </a:r>
            <a:r>
              <a:rPr lang="en-GB" dirty="0" err="1" smtClean="0"/>
              <a:t>Actualización</a:t>
            </a:r>
            <a:r>
              <a:rPr lang="en-GB" dirty="0" smtClean="0"/>
              <a:t> del </a:t>
            </a:r>
            <a:r>
              <a:rPr lang="en-GB" dirty="0" err="1" smtClean="0"/>
              <a:t>teléfono</a:t>
            </a:r>
            <a:r>
              <a:rPr lang="en-GB" dirty="0" smtClean="0"/>
              <a:t> </a:t>
            </a:r>
            <a:r>
              <a:rPr lang="en-GB" dirty="0" smtClean="0"/>
              <a:t>&gt; </a:t>
            </a:r>
            <a:r>
              <a:rPr lang="en-GB" dirty="0" err="1" smtClean="0"/>
              <a:t>Buscar</a:t>
            </a:r>
            <a:r>
              <a:rPr lang="en-GB" dirty="0" smtClean="0"/>
              <a:t> </a:t>
            </a:r>
            <a:r>
              <a:rPr lang="en-GB" dirty="0" err="1" smtClean="0"/>
              <a:t>actualizaciones</a:t>
            </a:r>
            <a:endParaRPr lang="en-GB" dirty="0" smtClean="0"/>
          </a:p>
          <a:p>
            <a:pPr lvl="1"/>
            <a:r>
              <a:rPr lang="en-GB" dirty="0" smtClean="0"/>
              <a:t>Si no </a:t>
            </a:r>
            <a:r>
              <a:rPr lang="en-GB" dirty="0" err="1" smtClean="0"/>
              <a:t>cuentas</a:t>
            </a:r>
            <a:r>
              <a:rPr lang="en-GB" dirty="0" smtClean="0"/>
              <a:t> con </a:t>
            </a:r>
            <a:r>
              <a:rPr lang="en-GB" dirty="0" err="1" smtClean="0"/>
              <a:t>una</a:t>
            </a:r>
            <a:r>
              <a:rPr lang="en-GB" dirty="0" smtClean="0"/>
              <a:t> </a:t>
            </a:r>
            <a:r>
              <a:rPr lang="en-GB" dirty="0" err="1" smtClean="0"/>
              <a:t>cuent</a:t>
            </a:r>
            <a:r>
              <a:rPr lang="en-GB" dirty="0" err="1" smtClean="0"/>
              <a:t>a</a:t>
            </a:r>
            <a:r>
              <a:rPr lang="en-GB" dirty="0" smtClean="0"/>
              <a:t> de </a:t>
            </a:r>
            <a:r>
              <a:rPr lang="en-GB" dirty="0" err="1" smtClean="0"/>
              <a:t>desarrollador</a:t>
            </a:r>
            <a:r>
              <a:rPr lang="en-GB" dirty="0" smtClean="0"/>
              <a:t>, </a:t>
            </a:r>
            <a:r>
              <a:rPr lang="en-GB" dirty="0" err="1" smtClean="0"/>
              <a:t>puedes</a:t>
            </a:r>
            <a:r>
              <a:rPr lang="en-GB" dirty="0" smtClean="0"/>
              <a:t> </a:t>
            </a:r>
            <a:r>
              <a:rPr lang="en-GB" dirty="0" err="1" smtClean="0"/>
              <a:t>registrarte</a:t>
            </a:r>
            <a:r>
              <a:rPr lang="en-GB" dirty="0" smtClean="0"/>
              <a:t> en la </a:t>
            </a:r>
            <a:r>
              <a:rPr lang="en-GB" dirty="0" err="1" smtClean="0"/>
              <a:t>herramienta</a:t>
            </a:r>
            <a:r>
              <a:rPr lang="en-GB" dirty="0" smtClean="0"/>
              <a:t> </a:t>
            </a:r>
            <a:r>
              <a:rPr lang="en-GB" dirty="0" smtClean="0"/>
              <a:t>Microsoft’s App </a:t>
            </a:r>
            <a:r>
              <a:rPr lang="en-GB" dirty="0" smtClean="0"/>
              <a:t>Studio: </a:t>
            </a:r>
            <a:r>
              <a:rPr lang="en-GB" dirty="0" smtClean="0">
                <a:hlinkClick r:id="rId4"/>
              </a:rPr>
              <a:t>http://appstudio.windowsphone.com</a:t>
            </a:r>
            <a:r>
              <a:rPr lang="en-GB" dirty="0" smtClean="0"/>
              <a:t> </a:t>
            </a:r>
            <a:r>
              <a:rPr lang="en-GB" dirty="0" err="1" smtClean="0"/>
              <a:t>que</a:t>
            </a:r>
            <a:r>
              <a:rPr lang="en-GB" dirty="0" smtClean="0"/>
              <a:t> </a:t>
            </a:r>
            <a:r>
              <a:rPr lang="en-GB" dirty="0" err="1" smtClean="0"/>
              <a:t>os</a:t>
            </a:r>
            <a:r>
              <a:rPr lang="en-GB" dirty="0" smtClean="0"/>
              <a:t> </a:t>
            </a:r>
            <a:r>
              <a:rPr lang="en-GB" dirty="0" err="1" smtClean="0"/>
              <a:t>permite</a:t>
            </a:r>
            <a:r>
              <a:rPr lang="en-GB" dirty="0" smtClean="0"/>
              <a:t> </a:t>
            </a:r>
            <a:r>
              <a:rPr lang="en-GB" dirty="0" err="1" smtClean="0"/>
              <a:t>también</a:t>
            </a:r>
            <a:r>
              <a:rPr lang="en-GB" dirty="0" smtClean="0"/>
              <a:t> el </a:t>
            </a:r>
            <a:r>
              <a:rPr lang="en-GB" dirty="0" err="1" smtClean="0"/>
              <a:t>acceso</a:t>
            </a:r>
            <a:r>
              <a:rPr lang="en-GB" dirty="0"/>
              <a:t> </a:t>
            </a:r>
            <a:r>
              <a:rPr lang="en-GB" dirty="0" smtClean="0"/>
              <a:t>al </a:t>
            </a:r>
            <a:r>
              <a:rPr lang="en-GB" dirty="0" err="1" smtClean="0"/>
              <a:t>programa</a:t>
            </a:r>
            <a:r>
              <a:rPr lang="en-GB" dirty="0" smtClean="0"/>
              <a:t> ‘Preview for Developers’</a:t>
            </a:r>
            <a:endParaRPr lang="en-GB" dirty="0"/>
          </a:p>
        </p:txBody>
      </p:sp>
    </p:spTree>
    <p:extLst>
      <p:ext uri="{BB962C8B-B14F-4D97-AF65-F5344CB8AC3E}">
        <p14:creationId xmlns:p14="http://schemas.microsoft.com/office/powerpoint/2010/main" val="33187663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360548"/>
          </a:xfrm>
        </p:spPr>
        <p:txBody>
          <a:bodyPr/>
          <a:lstStyle/>
          <a:p>
            <a:r>
              <a:rPr lang="en-GB" dirty="0" smtClean="0"/>
              <a:t>Windows Phone 8.1 Preview </a:t>
            </a:r>
            <a:r>
              <a:rPr lang="en-GB" dirty="0" smtClean="0"/>
              <a:t>for Developers</a:t>
            </a:r>
            <a:endParaRPr lang="en-GB" dirty="0"/>
          </a:p>
        </p:txBody>
      </p:sp>
      <p:sp>
        <p:nvSpPr>
          <p:cNvPr id="3" name="Text Placeholder 2"/>
          <p:cNvSpPr>
            <a:spLocks noGrp="1"/>
          </p:cNvSpPr>
          <p:nvPr>
            <p:ph type="body" sz="quarter" idx="10"/>
          </p:nvPr>
        </p:nvSpPr>
        <p:spPr>
          <a:xfrm>
            <a:off x="201930" y="892121"/>
            <a:ext cx="3734738" cy="2432104"/>
          </a:xfrm>
        </p:spPr>
        <p:txBody>
          <a:bodyPr/>
          <a:lstStyle/>
          <a:p>
            <a:r>
              <a:rPr lang="en-GB" dirty="0" smtClean="0"/>
              <a:t>Preview for Developers</a:t>
            </a:r>
          </a:p>
          <a:p>
            <a:pPr lvl="1"/>
            <a:r>
              <a:rPr lang="en-GB" dirty="0" err="1" smtClean="0"/>
              <a:t>Permite</a:t>
            </a:r>
            <a:r>
              <a:rPr lang="en-GB" dirty="0" smtClean="0"/>
              <a:t> </a:t>
            </a:r>
            <a:r>
              <a:rPr lang="en-GB" dirty="0" err="1" smtClean="0"/>
              <a:t>instalar</a:t>
            </a:r>
            <a:r>
              <a:rPr lang="en-GB" dirty="0" smtClean="0"/>
              <a:t> </a:t>
            </a:r>
            <a:r>
              <a:rPr lang="en-GB" dirty="0" err="1" smtClean="0"/>
              <a:t>actualizaciones</a:t>
            </a:r>
            <a:r>
              <a:rPr lang="en-GB" dirty="0" smtClean="0"/>
              <a:t> </a:t>
            </a:r>
            <a:r>
              <a:rPr lang="en-GB" dirty="0" err="1" smtClean="0"/>
              <a:t>previas</a:t>
            </a:r>
            <a:r>
              <a:rPr lang="en-GB" dirty="0" smtClean="0"/>
              <a:t> en el </a:t>
            </a:r>
            <a:r>
              <a:rPr lang="en-GB" dirty="0" err="1" smtClean="0"/>
              <a:t>dispositivo</a:t>
            </a:r>
            <a:endParaRPr lang="en-GB" dirty="0" smtClean="0"/>
          </a:p>
          <a:p>
            <a:pPr lvl="1"/>
            <a:r>
              <a:rPr lang="en-GB" dirty="0" smtClean="0"/>
              <a:t>NO </a:t>
            </a:r>
            <a:r>
              <a:rPr lang="en-GB" dirty="0" err="1" smtClean="0"/>
              <a:t>instala</a:t>
            </a:r>
            <a:r>
              <a:rPr lang="en-GB" dirty="0" smtClean="0"/>
              <a:t> </a:t>
            </a:r>
            <a:r>
              <a:rPr lang="en-GB" dirty="0" err="1" smtClean="0"/>
              <a:t>actualizaciones</a:t>
            </a:r>
            <a:r>
              <a:rPr lang="en-GB" dirty="0" smtClean="0"/>
              <a:t> OEM de firmware</a:t>
            </a:r>
            <a:endParaRPr lang="en-GB" dirty="0" smtClean="0"/>
          </a:p>
          <a:p>
            <a:pPr lvl="1"/>
            <a:endParaRPr lang="en-GB" dirty="0"/>
          </a:p>
          <a:p>
            <a:pPr lvl="1"/>
            <a:r>
              <a:rPr lang="en-GB" dirty="0" err="1" smtClean="0"/>
              <a:t>Cuando</a:t>
            </a:r>
            <a:r>
              <a:rPr lang="en-GB" dirty="0" smtClean="0"/>
              <a:t> se </a:t>
            </a:r>
            <a:r>
              <a:rPr lang="en-GB" dirty="0" err="1" smtClean="0"/>
              <a:t>lanza</a:t>
            </a:r>
            <a:r>
              <a:rPr lang="en-GB" dirty="0" smtClean="0"/>
              <a:t> la </a:t>
            </a:r>
            <a:r>
              <a:rPr lang="en-GB" dirty="0" err="1" smtClean="0"/>
              <a:t>actualización</a:t>
            </a:r>
            <a:r>
              <a:rPr lang="en-GB" dirty="0" smtClean="0"/>
              <a:t> final </a:t>
            </a:r>
            <a:r>
              <a:rPr lang="en-GB" dirty="0" err="1" smtClean="0"/>
              <a:t>por</a:t>
            </a:r>
            <a:r>
              <a:rPr lang="en-GB" dirty="0" smtClean="0"/>
              <a:t> </a:t>
            </a:r>
            <a:r>
              <a:rPr lang="en-GB" dirty="0" err="1" smtClean="0"/>
              <a:t>tu</a:t>
            </a:r>
            <a:r>
              <a:rPr lang="en-GB" dirty="0" smtClean="0"/>
              <a:t> MO/OEM</a:t>
            </a:r>
            <a:r>
              <a:rPr lang="en-GB" dirty="0" smtClean="0"/>
              <a:t>, </a:t>
            </a:r>
            <a:r>
              <a:rPr lang="en-GB" dirty="0" err="1" smtClean="0"/>
              <a:t>recibirás</a:t>
            </a:r>
            <a:r>
              <a:rPr lang="en-GB" dirty="0" smtClean="0"/>
              <a:t> la </a:t>
            </a:r>
            <a:r>
              <a:rPr lang="en-GB" dirty="0" err="1" smtClean="0"/>
              <a:t>actualización</a:t>
            </a:r>
            <a:r>
              <a:rPr lang="en-GB" dirty="0" smtClean="0"/>
              <a:t> con </a:t>
            </a:r>
            <a:r>
              <a:rPr lang="en-GB" dirty="0" err="1" smtClean="0"/>
              <a:t>normalidad</a:t>
            </a:r>
            <a:endParaRPr lang="en-GB" dirty="0"/>
          </a:p>
        </p:txBody>
      </p:sp>
      <p:pic>
        <p:nvPicPr>
          <p:cNvPr id="7" name="Picture 6"/>
          <p:cNvPicPr>
            <a:picLocks noChangeAspect="1"/>
          </p:cNvPicPr>
          <p:nvPr/>
        </p:nvPicPr>
        <p:blipFill>
          <a:blip r:embed="rId3"/>
          <a:stretch>
            <a:fillRect/>
          </a:stretch>
        </p:blipFill>
        <p:spPr>
          <a:xfrm>
            <a:off x="4836722" y="796870"/>
            <a:ext cx="3804956" cy="37805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42930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201929" y="754745"/>
            <a:ext cx="8740142" cy="3321487"/>
          </a:xfrm>
        </p:spPr>
        <p:txBody>
          <a:bodyPr/>
          <a:lstStyle/>
          <a:p>
            <a:r>
              <a:rPr lang="en-GB" dirty="0" err="1" smtClean="0"/>
              <a:t>Obtener</a:t>
            </a:r>
            <a:r>
              <a:rPr lang="en-GB" dirty="0" smtClean="0"/>
              <a:t> </a:t>
            </a:r>
            <a:r>
              <a:rPr lang="en-GB" dirty="0" err="1" smtClean="0"/>
              <a:t>las</a:t>
            </a:r>
            <a:r>
              <a:rPr lang="en-GB" dirty="0" smtClean="0"/>
              <a:t> </a:t>
            </a:r>
            <a:r>
              <a:rPr lang="en-GB" dirty="0" err="1" smtClean="0"/>
              <a:t>herramientas</a:t>
            </a:r>
            <a:r>
              <a:rPr lang="en-GB" dirty="0" smtClean="0"/>
              <a:t> de </a:t>
            </a:r>
            <a:r>
              <a:rPr lang="en-GB" dirty="0" err="1" smtClean="0"/>
              <a:t>desarrollo</a:t>
            </a:r>
            <a:endParaRPr lang="en-GB" dirty="0"/>
          </a:p>
        </p:txBody>
      </p:sp>
    </p:spTree>
    <p:extLst>
      <p:ext uri="{BB962C8B-B14F-4D97-AF65-F5344CB8AC3E}">
        <p14:creationId xmlns:p14="http://schemas.microsoft.com/office/powerpoint/2010/main" val="17273691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01955"/>
            <a:ext cx="8229600" cy="360548"/>
          </a:xfrm>
        </p:spPr>
        <p:txBody>
          <a:bodyPr/>
          <a:lstStyle/>
          <a:p>
            <a:r>
              <a:rPr lang="en-GB" dirty="0" smtClean="0"/>
              <a:t>Windows Dev Center: </a:t>
            </a:r>
            <a:r>
              <a:rPr lang="en-GB" b="1" dirty="0" smtClean="0"/>
              <a:t>http://dev.windows.com</a:t>
            </a:r>
            <a:endParaRPr lang="en-GB" b="1" dirty="0"/>
          </a:p>
        </p:txBody>
      </p:sp>
      <p:pic>
        <p:nvPicPr>
          <p:cNvPr id="7" name="Picture 6"/>
          <p:cNvPicPr>
            <a:picLocks noChangeAspect="1"/>
          </p:cNvPicPr>
          <p:nvPr/>
        </p:nvPicPr>
        <p:blipFill>
          <a:blip r:embed="rId3"/>
          <a:stretch>
            <a:fillRect/>
          </a:stretch>
        </p:blipFill>
        <p:spPr>
          <a:xfrm>
            <a:off x="1798306" y="892121"/>
            <a:ext cx="5549130" cy="3787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0473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401955"/>
            <a:ext cx="8229600" cy="360548"/>
          </a:xfrm>
        </p:spPr>
        <p:txBody>
          <a:bodyPr/>
          <a:lstStyle/>
          <a:p>
            <a:r>
              <a:rPr lang="en-GB" dirty="0" err="1" smtClean="0"/>
              <a:t>Obteniendo</a:t>
            </a:r>
            <a:r>
              <a:rPr lang="en-GB" dirty="0" smtClean="0"/>
              <a:t> </a:t>
            </a:r>
            <a:r>
              <a:rPr lang="en-GB" dirty="0" err="1" smtClean="0"/>
              <a:t>las</a:t>
            </a:r>
            <a:r>
              <a:rPr lang="en-GB" dirty="0" smtClean="0"/>
              <a:t> </a:t>
            </a:r>
            <a:r>
              <a:rPr lang="en-GB" dirty="0" err="1" smtClean="0"/>
              <a:t>herramientas</a:t>
            </a:r>
            <a:endParaRPr lang="en-GB" dirty="0"/>
          </a:p>
        </p:txBody>
      </p:sp>
      <p:sp>
        <p:nvSpPr>
          <p:cNvPr id="9" name="Text Placeholder 8"/>
          <p:cNvSpPr>
            <a:spLocks noGrp="1"/>
          </p:cNvSpPr>
          <p:nvPr>
            <p:ph type="body" sz="quarter" idx="10"/>
          </p:nvPr>
        </p:nvSpPr>
        <p:spPr>
          <a:xfrm>
            <a:off x="201930" y="892122"/>
            <a:ext cx="8740142" cy="3326532"/>
          </a:xfrm>
        </p:spPr>
        <p:txBody>
          <a:bodyPr/>
          <a:lstStyle/>
          <a:p>
            <a:r>
              <a:rPr lang="en-GB" sz="2000" dirty="0" smtClean="0"/>
              <a:t>El Windows </a:t>
            </a:r>
            <a:r>
              <a:rPr lang="en-GB" sz="2000" dirty="0"/>
              <a:t>Developer </a:t>
            </a:r>
            <a:r>
              <a:rPr lang="en-GB" sz="2000" dirty="0" err="1"/>
              <a:t>Center</a:t>
            </a:r>
            <a:r>
              <a:rPr lang="en-GB" sz="2000" dirty="0"/>
              <a:t> </a:t>
            </a:r>
            <a:r>
              <a:rPr lang="en-GB" sz="2000" dirty="0" err="1" smtClean="0"/>
              <a:t>es</a:t>
            </a:r>
            <a:r>
              <a:rPr lang="en-GB" sz="2000" dirty="0" smtClean="0"/>
              <a:t> el </a:t>
            </a:r>
            <a:r>
              <a:rPr lang="en-GB" sz="2000" dirty="0" err="1" smtClean="0"/>
              <a:t>lugar</a:t>
            </a:r>
            <a:r>
              <a:rPr lang="en-GB" sz="2000" dirty="0" smtClean="0"/>
              <a:t> central para </a:t>
            </a:r>
            <a:r>
              <a:rPr lang="en-GB" sz="2000" dirty="0" err="1" smtClean="0"/>
              <a:t>todas</a:t>
            </a:r>
            <a:r>
              <a:rPr lang="en-GB" sz="2000" dirty="0" smtClean="0"/>
              <a:t> </a:t>
            </a:r>
            <a:r>
              <a:rPr lang="en-GB" sz="2000" dirty="0" err="1" smtClean="0"/>
              <a:t>las</a:t>
            </a:r>
            <a:r>
              <a:rPr lang="en-GB" sz="2000" dirty="0" smtClean="0"/>
              <a:t> </a:t>
            </a:r>
            <a:r>
              <a:rPr lang="en-GB" sz="2000" dirty="0" err="1" smtClean="0"/>
              <a:t>necesidades</a:t>
            </a:r>
            <a:r>
              <a:rPr lang="en-GB" sz="2000" dirty="0" smtClean="0"/>
              <a:t> con respect a Windows y Windows Phone</a:t>
            </a:r>
            <a:endParaRPr lang="en-GB" sz="2000" dirty="0"/>
          </a:p>
          <a:p>
            <a:pPr lvl="1"/>
            <a:r>
              <a:rPr lang="en-GB" sz="1400" dirty="0">
                <a:hlinkClick r:id="rId3"/>
              </a:rPr>
              <a:t>http://dev.windows.com</a:t>
            </a:r>
            <a:r>
              <a:rPr lang="en-GB" sz="1400" dirty="0"/>
              <a:t>    </a:t>
            </a:r>
            <a:r>
              <a:rPr lang="en-GB" sz="1400" dirty="0">
                <a:hlinkClick r:id="rId4"/>
              </a:rPr>
              <a:t>http</a:t>
            </a:r>
            <a:r>
              <a:rPr lang="en-GB" sz="1400" dirty="0">
                <a:hlinkClick r:id="rId4"/>
              </a:rPr>
              <a:t>://</a:t>
            </a:r>
            <a:r>
              <a:rPr lang="en-GB" sz="1400" dirty="0">
                <a:hlinkClick r:id="rId4"/>
              </a:rPr>
              <a:t>dev.windowsphone.com</a:t>
            </a:r>
            <a:r>
              <a:rPr lang="en-GB" sz="1400" dirty="0"/>
              <a:t> </a:t>
            </a:r>
          </a:p>
          <a:p>
            <a:pPr lvl="1"/>
            <a:endParaRPr lang="en-GB" sz="1400" dirty="0"/>
          </a:p>
          <a:p>
            <a:r>
              <a:rPr lang="en-GB" sz="2000" dirty="0" err="1" smtClean="0"/>
              <a:t>Desccarga</a:t>
            </a:r>
            <a:r>
              <a:rPr lang="en-GB" sz="2000" dirty="0" smtClean="0"/>
              <a:t> GRATUITA: </a:t>
            </a:r>
            <a:r>
              <a:rPr lang="en-GB" sz="2000" dirty="0"/>
              <a:t>Visual Studio Express </a:t>
            </a:r>
            <a:r>
              <a:rPr lang="en-GB" sz="1200" dirty="0"/>
              <a:t>2013 </a:t>
            </a:r>
            <a:r>
              <a:rPr lang="en-GB" sz="2000" dirty="0"/>
              <a:t>for Windows</a:t>
            </a:r>
          </a:p>
          <a:p>
            <a:pPr lvl="1"/>
            <a:r>
              <a:rPr lang="en-GB" sz="1400" dirty="0" err="1" smtClean="0"/>
              <a:t>Permite</a:t>
            </a:r>
            <a:r>
              <a:rPr lang="en-GB" sz="1400" dirty="0" smtClean="0"/>
              <a:t> el Desarrollo para Windows </a:t>
            </a:r>
            <a:r>
              <a:rPr lang="en-GB" sz="1400" dirty="0"/>
              <a:t>8.1 </a:t>
            </a:r>
            <a:r>
              <a:rPr lang="en-GB" sz="1400" dirty="0" smtClean="0"/>
              <a:t>y Windows </a:t>
            </a:r>
            <a:r>
              <a:rPr lang="en-GB" sz="1400" dirty="0"/>
              <a:t>Phone 8.1</a:t>
            </a:r>
          </a:p>
          <a:p>
            <a:pPr lvl="1"/>
            <a:endParaRPr lang="en-GB" sz="1400" dirty="0"/>
          </a:p>
          <a:p>
            <a:r>
              <a:rPr lang="en-GB" sz="2000" dirty="0" smtClean="0"/>
              <a:t>En Visual </a:t>
            </a:r>
            <a:r>
              <a:rPr lang="en-GB" sz="2000" dirty="0"/>
              <a:t>Studio 2013 Professional </a:t>
            </a:r>
            <a:r>
              <a:rPr lang="en-GB" sz="2000" dirty="0" smtClean="0"/>
              <a:t>o versions </a:t>
            </a:r>
            <a:r>
              <a:rPr lang="en-GB" sz="2000" dirty="0" err="1" smtClean="0"/>
              <a:t>superiores</a:t>
            </a:r>
            <a:r>
              <a:rPr lang="en-GB" sz="2000" dirty="0" smtClean="0"/>
              <a:t>, </a:t>
            </a:r>
            <a:r>
              <a:rPr lang="en-GB" sz="2000" dirty="0" err="1" smtClean="0"/>
              <a:t>basta</a:t>
            </a:r>
            <a:r>
              <a:rPr lang="en-GB" sz="2000" dirty="0" smtClean="0"/>
              <a:t> con </a:t>
            </a:r>
            <a:r>
              <a:rPr lang="en-GB" sz="2000" dirty="0" err="1" smtClean="0"/>
              <a:t>instalar</a:t>
            </a:r>
            <a:r>
              <a:rPr lang="en-GB" sz="2000" dirty="0" smtClean="0"/>
              <a:t> el Update </a:t>
            </a:r>
            <a:r>
              <a:rPr lang="en-GB" sz="2000" dirty="0"/>
              <a:t>2 </a:t>
            </a:r>
            <a:r>
              <a:rPr lang="en-GB" sz="2000" dirty="0" smtClean="0"/>
              <a:t>para </a:t>
            </a:r>
            <a:r>
              <a:rPr lang="en-GB" sz="2000" dirty="0" err="1" smtClean="0"/>
              <a:t>tener</a:t>
            </a:r>
            <a:r>
              <a:rPr lang="en-GB" sz="2000" dirty="0" smtClean="0"/>
              <a:t> </a:t>
            </a:r>
            <a:r>
              <a:rPr lang="en-GB" sz="2000" dirty="0" err="1" smtClean="0"/>
              <a:t>acceso</a:t>
            </a:r>
            <a:r>
              <a:rPr lang="en-GB" sz="2000" dirty="0" smtClean="0"/>
              <a:t> a </a:t>
            </a:r>
            <a:r>
              <a:rPr lang="en-GB" sz="2000" dirty="0" err="1" smtClean="0"/>
              <a:t>las</a:t>
            </a:r>
            <a:r>
              <a:rPr lang="en-GB" sz="2000" dirty="0" smtClean="0"/>
              <a:t> </a:t>
            </a:r>
            <a:r>
              <a:rPr lang="en-GB" sz="2000" dirty="0" err="1" smtClean="0"/>
              <a:t>herramientas</a:t>
            </a:r>
            <a:r>
              <a:rPr lang="en-GB" sz="2000" dirty="0" smtClean="0"/>
              <a:t> de Desarrollo de Windows </a:t>
            </a:r>
            <a:r>
              <a:rPr lang="en-GB" sz="2000" dirty="0"/>
              <a:t>Phone </a:t>
            </a:r>
            <a:r>
              <a:rPr lang="en-GB" sz="2000" dirty="0" smtClean="0"/>
              <a:t>8.1</a:t>
            </a:r>
            <a:endParaRPr lang="en-GB" sz="2000" dirty="0"/>
          </a:p>
        </p:txBody>
      </p:sp>
      <p:sp>
        <p:nvSpPr>
          <p:cNvPr id="7" name="Slide Number Placeholder 6"/>
          <p:cNvSpPr>
            <a:spLocks noGrp="1"/>
          </p:cNvSpPr>
          <p:nvPr>
            <p:ph type="sldNum" sz="quarter" idx="13"/>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033918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9507</TotalTime>
  <Words>3066</Words>
  <Application>Microsoft Office PowerPoint</Application>
  <PresentationFormat>Presentación en pantalla (16:9)</PresentationFormat>
  <Paragraphs>339</Paragraphs>
  <Slides>31</Slides>
  <Notes>25</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31</vt:i4>
      </vt:variant>
    </vt:vector>
  </HeadingPairs>
  <TitlesOfParts>
    <vt:vector size="41" baseType="lpstr">
      <vt:lpstr>Arial</vt:lpstr>
      <vt:lpstr>Segoe Condensed</vt:lpstr>
      <vt:lpstr>Segoe UI</vt:lpstr>
      <vt:lpstr>Segoe UI Light</vt:lpstr>
      <vt:lpstr>Segoe UI Semibold</vt:lpstr>
      <vt:lpstr>Segoe WP Light</vt:lpstr>
      <vt:lpstr>Segoe WP SemiLight</vt:lpstr>
      <vt:lpstr>Wingdings</vt:lpstr>
      <vt:lpstr>Windows Phone blue</vt:lpstr>
      <vt:lpstr>TechEd_2012_Template_16x9 (4)</vt:lpstr>
      <vt:lpstr>Windows Phone 8.1</vt:lpstr>
      <vt:lpstr>¿Qué vamos a ver?</vt:lpstr>
      <vt:lpstr>Bienvenidos a Windows Phone 8.1</vt:lpstr>
      <vt:lpstr>¿Cómo obtengo la actualización a WP 8.1 en mi teléfono?</vt:lpstr>
      <vt:lpstr>Obteniendo Windows Phone 8.1 Develper Preview</vt:lpstr>
      <vt:lpstr>Windows Phone 8.1 Preview for Developers</vt:lpstr>
      <vt:lpstr>Obtener las herramientas de desarrollo</vt:lpstr>
      <vt:lpstr>Windows Dev Center: http://dev.windows.com</vt:lpstr>
      <vt:lpstr>Obteniendo las herramientas</vt:lpstr>
      <vt:lpstr>Obteniendo una cuenta de desarrollador</vt:lpstr>
      <vt:lpstr>Novedades a nivel de sistema</vt:lpstr>
      <vt:lpstr>Pantalla de inicio</vt:lpstr>
      <vt:lpstr>Cortana: Tu asistente digital PERSONAL</vt:lpstr>
      <vt:lpstr>DEMO: Un vistazo a CORTANA</vt:lpstr>
      <vt:lpstr>Aun hay mas, la plataforma cada vez más atractiva</vt:lpstr>
      <vt:lpstr>DEMO: Novedades en WP 8.1</vt:lpstr>
      <vt:lpstr>2014: Windows Phone 8.1 Hardware</vt:lpstr>
      <vt:lpstr>Windows Phone 8.1 Plataforma de desarrollo</vt:lpstr>
      <vt:lpstr>El viaje de la convergencia…</vt:lpstr>
      <vt:lpstr>Convergencia en APIs de la plataforma Windows</vt:lpstr>
      <vt:lpstr>Plataforma de Desarrollo Windows en 8.1</vt:lpstr>
      <vt:lpstr>Modelos de Desarrollo en Windows Phone 8.1</vt:lpstr>
      <vt:lpstr>Si tienes una App Windows Phone 7.x/8.0…</vt:lpstr>
      <vt:lpstr>Si vas a crear una App nueva…</vt:lpstr>
      <vt:lpstr>¿Qué hay de Nuevo para los desarrolladores en Windows Phone 8.1?</vt:lpstr>
      <vt:lpstr>Convergencia en apps Windows XAML</vt:lpstr>
      <vt:lpstr>Convergencia en controles</vt:lpstr>
      <vt:lpstr>DEMO: Aplicación Universal</vt:lpstr>
      <vt:lpstr>Windows Phone Store app usando JavaScript &amp; HTML</vt:lpstr>
      <vt:lpstr>Preguntas y respuestas</vt:lpstr>
      <vt:lpstr>Introducción a Windows Phone 8.1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491</cp:revision>
  <dcterms:created xsi:type="dcterms:W3CDTF">2012-05-11T22:32:06Z</dcterms:created>
  <dcterms:modified xsi:type="dcterms:W3CDTF">2014-05-04T17:54:01Z</dcterms:modified>
</cp:coreProperties>
</file>