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380" r:id="rId2"/>
    <p:sldId id="381" r:id="rId3"/>
    <p:sldId id="414" r:id="rId4"/>
    <p:sldId id="424" r:id="rId5"/>
    <p:sldId id="425" r:id="rId6"/>
    <p:sldId id="431" r:id="rId7"/>
    <p:sldId id="432" r:id="rId8"/>
    <p:sldId id="426" r:id="rId9"/>
    <p:sldId id="427" r:id="rId10"/>
    <p:sldId id="412" r:id="rId11"/>
    <p:sldId id="413" r:id="rId12"/>
    <p:sldId id="415" r:id="rId13"/>
    <p:sldId id="416" r:id="rId14"/>
    <p:sldId id="417" r:id="rId15"/>
    <p:sldId id="433" r:id="rId16"/>
    <p:sldId id="419" r:id="rId17"/>
    <p:sldId id="420" r:id="rId18"/>
    <p:sldId id="421" r:id="rId19"/>
    <p:sldId id="422" r:id="rId20"/>
    <p:sldId id="423" r:id="rId21"/>
    <p:sldId id="430" r:id="rId22"/>
    <p:sldId id="435" r:id="rId23"/>
    <p:sldId id="428" r:id="rId24"/>
    <p:sldId id="429" r:id="rId25"/>
    <p:sldId id="434" r:id="rId26"/>
    <p:sldId id="418" r:id="rId27"/>
    <p:sldId id="3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AED0"/>
    <a:srgbClr val="E6AD45"/>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185"/>
    <p:restoredTop sz="76966"/>
  </p:normalViewPr>
  <p:slideViewPr>
    <p:cSldViewPr snapToGrid="0" snapToObjects="1">
      <p:cViewPr varScale="1">
        <p:scale>
          <a:sx n="67" d="100"/>
          <a:sy n="67" d="100"/>
        </p:scale>
        <p:origin x="63" y="8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1/24/2016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1</a:t>
            </a:fld>
            <a:endParaRPr lang="en-US"/>
          </a:p>
        </p:txBody>
      </p:sp>
    </p:spTree>
    <p:extLst>
      <p:ext uri="{BB962C8B-B14F-4D97-AF65-F5344CB8AC3E}">
        <p14:creationId xmlns:p14="http://schemas.microsoft.com/office/powerpoint/2010/main" val="207756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21</a:t>
            </a:fld>
            <a:endParaRPr lang="en-US"/>
          </a:p>
        </p:txBody>
      </p:sp>
    </p:spTree>
    <p:extLst>
      <p:ext uri="{BB962C8B-B14F-4D97-AF65-F5344CB8AC3E}">
        <p14:creationId xmlns:p14="http://schemas.microsoft.com/office/powerpoint/2010/main" val="2958587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C#, F#</a:t>
            </a:r>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22</a:t>
            </a:fld>
            <a:endParaRPr lang="en-US"/>
          </a:p>
        </p:txBody>
      </p:sp>
    </p:spTree>
    <p:extLst>
      <p:ext uri="{BB962C8B-B14F-4D97-AF65-F5344CB8AC3E}">
        <p14:creationId xmlns:p14="http://schemas.microsoft.com/office/powerpoint/2010/main" val="330356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23</a:t>
            </a:fld>
            <a:endParaRPr lang="en-US"/>
          </a:p>
        </p:txBody>
      </p:sp>
    </p:spTree>
    <p:extLst>
      <p:ext uri="{BB962C8B-B14F-4D97-AF65-F5344CB8AC3E}">
        <p14:creationId xmlns:p14="http://schemas.microsoft.com/office/powerpoint/2010/main" val="1406305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24</a:t>
            </a:fld>
            <a:endParaRPr lang="en-US"/>
          </a:p>
        </p:txBody>
      </p:sp>
    </p:spTree>
    <p:extLst>
      <p:ext uri="{BB962C8B-B14F-4D97-AF65-F5344CB8AC3E}">
        <p14:creationId xmlns:p14="http://schemas.microsoft.com/office/powerpoint/2010/main" val="3925983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25</a:t>
            </a:fld>
            <a:endParaRPr lang="en-US"/>
          </a:p>
        </p:txBody>
      </p:sp>
    </p:spTree>
    <p:extLst>
      <p:ext uri="{BB962C8B-B14F-4D97-AF65-F5344CB8AC3E}">
        <p14:creationId xmlns:p14="http://schemas.microsoft.com/office/powerpoint/2010/main" val="1127926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26</a:t>
            </a:fld>
            <a:endParaRPr lang="en-US"/>
          </a:p>
        </p:txBody>
      </p:sp>
    </p:spTree>
    <p:extLst>
      <p:ext uri="{BB962C8B-B14F-4D97-AF65-F5344CB8AC3E}">
        <p14:creationId xmlns:p14="http://schemas.microsoft.com/office/powerpoint/2010/main" val="1030376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735079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2</a:t>
            </a:fld>
            <a:endParaRPr lang="en-US"/>
          </a:p>
        </p:txBody>
      </p:sp>
    </p:spTree>
    <p:extLst>
      <p:ext uri="{BB962C8B-B14F-4D97-AF65-F5344CB8AC3E}">
        <p14:creationId xmlns:p14="http://schemas.microsoft.com/office/powerpoint/2010/main" val="2040274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3</a:t>
            </a:fld>
            <a:endParaRPr lang="en-US"/>
          </a:p>
        </p:txBody>
      </p:sp>
    </p:spTree>
    <p:extLst>
      <p:ext uri="{BB962C8B-B14F-4D97-AF65-F5344CB8AC3E}">
        <p14:creationId xmlns:p14="http://schemas.microsoft.com/office/powerpoint/2010/main" val="2518435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14</a:t>
            </a:fld>
            <a:endParaRPr lang="en-US"/>
          </a:p>
        </p:txBody>
      </p:sp>
    </p:spTree>
    <p:extLst>
      <p:ext uri="{BB962C8B-B14F-4D97-AF65-F5344CB8AC3E}">
        <p14:creationId xmlns:p14="http://schemas.microsoft.com/office/powerpoint/2010/main" val="4270636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16</a:t>
            </a:fld>
            <a:endParaRPr lang="en-US"/>
          </a:p>
        </p:txBody>
      </p:sp>
    </p:spTree>
    <p:extLst>
      <p:ext uri="{BB962C8B-B14F-4D97-AF65-F5344CB8AC3E}">
        <p14:creationId xmlns:p14="http://schemas.microsoft.com/office/powerpoint/2010/main" val="273552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17</a:t>
            </a:fld>
            <a:endParaRPr lang="en-US"/>
          </a:p>
        </p:txBody>
      </p:sp>
    </p:spTree>
    <p:extLst>
      <p:ext uri="{BB962C8B-B14F-4D97-AF65-F5344CB8AC3E}">
        <p14:creationId xmlns:p14="http://schemas.microsoft.com/office/powerpoint/2010/main" val="272738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18</a:t>
            </a:fld>
            <a:endParaRPr lang="en-US"/>
          </a:p>
        </p:txBody>
      </p:sp>
    </p:spTree>
    <p:extLst>
      <p:ext uri="{BB962C8B-B14F-4D97-AF65-F5344CB8AC3E}">
        <p14:creationId xmlns:p14="http://schemas.microsoft.com/office/powerpoint/2010/main" val="1842837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19</a:t>
            </a:fld>
            <a:endParaRPr lang="en-US"/>
          </a:p>
        </p:txBody>
      </p:sp>
    </p:spTree>
    <p:extLst>
      <p:ext uri="{BB962C8B-B14F-4D97-AF65-F5344CB8AC3E}">
        <p14:creationId xmlns:p14="http://schemas.microsoft.com/office/powerpoint/2010/main" val="3427454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20</a:t>
            </a:fld>
            <a:endParaRPr lang="en-US"/>
          </a:p>
        </p:txBody>
      </p:sp>
    </p:spTree>
    <p:extLst>
      <p:ext uri="{BB962C8B-B14F-4D97-AF65-F5344CB8AC3E}">
        <p14:creationId xmlns:p14="http://schemas.microsoft.com/office/powerpoint/2010/main" val="3748314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a:p>
            <a:pPr lvl="0"/>
            <a:r>
              <a:rPr lang="en-US" dirty="0" smtClean="0"/>
              <a:t>Presenter Title</a:t>
            </a:r>
          </a:p>
          <a:p>
            <a:pPr lvl="0"/>
            <a:r>
              <a:rPr lang="en-US" dirty="0" smtClean="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89369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smtClean="0"/>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711049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637790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448802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716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B13EE0C7-BB44-4D3B-9328-A1960D19624C}" type="datetimeFigureOut">
              <a:rPr lang="en-US" smtClean="0"/>
              <a:t>1/24/2016</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411AD6A7-929A-4CF4-B354-72472831F4C0}" type="slidenum">
              <a:rPr lang="en-US" smtClean="0"/>
              <a:t>‹#›</a:t>
            </a:fld>
            <a:endParaRPr lang="en-US"/>
          </a:p>
        </p:txBody>
      </p:sp>
    </p:spTree>
    <p:extLst>
      <p:ext uri="{BB962C8B-B14F-4D97-AF65-F5344CB8AC3E}">
        <p14:creationId xmlns:p14="http://schemas.microsoft.com/office/powerpoint/2010/main" val="29023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smtClean="0"/>
              <a:t>Click to edit Master text styles</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7" r:id="rId10"/>
    <p:sldLayoutId id="2147483679" r:id="rId11"/>
    <p:sldLayoutId id="2147483741" r:id="rId12"/>
    <p:sldLayoutId id="2147483742" r:id="rId13"/>
    <p:sldLayoutId id="2147483743" r:id="rId14"/>
    <p:sldLayoutId id="2147483744" r:id="rId15"/>
    <p:sldLayoutId id="2147483746"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203837" cy="6858000"/>
          </a:xfrm>
          <a:prstGeom prst="rect">
            <a:avLst/>
          </a:prstGeom>
          <a:solidFill>
            <a:srgbClr val="27A5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itle 11"/>
          <p:cNvSpPr txBox="1">
            <a:spLocks/>
          </p:cNvSpPr>
          <p:nvPr/>
        </p:nvSpPr>
        <p:spPr>
          <a:xfrm>
            <a:off x="6190864" y="-2089927"/>
            <a:ext cx="3518227" cy="96979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1733" dirty="0">
                <a:solidFill>
                  <a:schemeClr val="bg1"/>
                </a:solidFill>
              </a:rPr>
              <a:t>The future of apps</a:t>
            </a:r>
          </a:p>
        </p:txBody>
      </p:sp>
      <p:sp>
        <p:nvSpPr>
          <p:cNvPr id="9" name="Title 11"/>
          <p:cNvSpPr txBox="1">
            <a:spLocks/>
          </p:cNvSpPr>
          <p:nvPr/>
        </p:nvSpPr>
        <p:spPr>
          <a:xfrm>
            <a:off x="10772976" y="-2240274"/>
            <a:ext cx="1258667" cy="969791"/>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pPr algn="r"/>
            <a:r>
              <a:rPr lang="en-US" sz="11466" dirty="0">
                <a:solidFill>
                  <a:schemeClr val="bg1"/>
                </a:solidFill>
              </a:rPr>
              <a:t>4</a:t>
            </a:r>
          </a:p>
        </p:txBody>
      </p:sp>
      <p:sp>
        <p:nvSpPr>
          <p:cNvPr id="10" name="Title 11"/>
          <p:cNvSpPr txBox="1">
            <a:spLocks/>
          </p:cNvSpPr>
          <p:nvPr/>
        </p:nvSpPr>
        <p:spPr>
          <a:xfrm>
            <a:off x="965980" y="4960749"/>
            <a:ext cx="4300287" cy="51565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2667" b="1" dirty="0" smtClean="0">
                <a:solidFill>
                  <a:schemeClr val="bg1"/>
                </a:solidFill>
                <a:latin typeface="Segoe UI" charset="0"/>
                <a:ea typeface="Segoe UI" charset="0"/>
                <a:cs typeface="Segoe UI" charset="0"/>
              </a:rPr>
              <a:t>SVQXDG</a:t>
            </a:r>
            <a:endParaRPr lang="en-US" sz="2667" dirty="0">
              <a:solidFill>
                <a:schemeClr val="bg1"/>
              </a:solidFill>
            </a:endParaRPr>
          </a:p>
        </p:txBody>
      </p:sp>
      <p:sp>
        <p:nvSpPr>
          <p:cNvPr id="13" name="Title 11"/>
          <p:cNvSpPr txBox="1">
            <a:spLocks/>
          </p:cNvSpPr>
          <p:nvPr/>
        </p:nvSpPr>
        <p:spPr>
          <a:xfrm>
            <a:off x="978549" y="5375967"/>
            <a:ext cx="2800185" cy="51565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1867" dirty="0" err="1" smtClean="0">
                <a:solidFill>
                  <a:schemeClr val="bg1"/>
                </a:solidFill>
              </a:rPr>
              <a:t>Concurso</a:t>
            </a:r>
            <a:endParaRPr lang="en-US" sz="1867" dirty="0">
              <a:solidFill>
                <a:schemeClr val="bg1"/>
              </a:solidFill>
            </a:endParaRPr>
          </a:p>
        </p:txBody>
      </p:sp>
      <p:grpSp>
        <p:nvGrpSpPr>
          <p:cNvPr id="3" name="Group 2"/>
          <p:cNvGrpSpPr/>
          <p:nvPr/>
        </p:nvGrpSpPr>
        <p:grpSpPr>
          <a:xfrm>
            <a:off x="3314422" y="1876394"/>
            <a:ext cx="5064141" cy="1536933"/>
            <a:chOff x="2485816" y="1407295"/>
            <a:chExt cx="3798106" cy="1152700"/>
          </a:xfrm>
        </p:grpSpPr>
        <p:pic>
          <p:nvPicPr>
            <p:cNvPr id="14" name="Picture 13"/>
            <p:cNvPicPr>
              <a:picLocks noChangeAspect="1"/>
            </p:cNvPicPr>
            <p:nvPr/>
          </p:nvPicPr>
          <p:blipFill>
            <a:blip r:embed="rId3"/>
            <a:stretch>
              <a:fillRect/>
            </a:stretch>
          </p:blipFill>
          <p:spPr>
            <a:xfrm>
              <a:off x="2485816" y="1407295"/>
              <a:ext cx="3456707" cy="787259"/>
            </a:xfrm>
            <a:prstGeom prst="rect">
              <a:avLst/>
            </a:prstGeom>
          </p:spPr>
        </p:pic>
        <p:sp>
          <p:nvSpPr>
            <p:cNvPr id="16" name="Title 11"/>
            <p:cNvSpPr txBox="1">
              <a:spLocks/>
            </p:cNvSpPr>
            <p:nvPr/>
          </p:nvSpPr>
          <p:spPr>
            <a:xfrm>
              <a:off x="5959457" y="1433877"/>
              <a:ext cx="324465" cy="386739"/>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3733" dirty="0">
                  <a:solidFill>
                    <a:schemeClr val="bg1"/>
                  </a:solidFill>
                </a:rPr>
                <a:t>4</a:t>
              </a:r>
            </a:p>
          </p:txBody>
        </p:sp>
        <p:sp>
          <p:nvSpPr>
            <p:cNvPr id="17" name="Title 11"/>
            <p:cNvSpPr txBox="1">
              <a:spLocks/>
            </p:cNvSpPr>
            <p:nvPr/>
          </p:nvSpPr>
          <p:spPr>
            <a:xfrm>
              <a:off x="3520714" y="2173256"/>
              <a:ext cx="2563827" cy="386739"/>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3200" dirty="0">
                  <a:solidFill>
                    <a:schemeClr val="bg1"/>
                  </a:solidFill>
                </a:rPr>
                <a:t>The future of apps</a:t>
              </a:r>
            </a:p>
          </p:txBody>
        </p:sp>
      </p:grpSp>
    </p:spTree>
    <p:extLst>
      <p:ext uri="{BB962C8B-B14F-4D97-AF65-F5344CB8AC3E}">
        <p14:creationId xmlns:p14="http://schemas.microsoft.com/office/powerpoint/2010/main" val="179827541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Cómo</a:t>
            </a:r>
            <a:r>
              <a:rPr lang="en-US" dirty="0" smtClean="0"/>
              <a:t> </a:t>
            </a:r>
            <a:r>
              <a:rPr lang="en-US" dirty="0" err="1" smtClean="0"/>
              <a:t>añadimos</a:t>
            </a:r>
            <a:r>
              <a:rPr lang="en-US" dirty="0" smtClean="0"/>
              <a:t> </a:t>
            </a:r>
            <a:r>
              <a:rPr lang="en-US" dirty="0" err="1" smtClean="0"/>
              <a:t>compilación</a:t>
            </a:r>
            <a:r>
              <a:rPr lang="en-US" dirty="0" smtClean="0"/>
              <a:t> XAML </a:t>
            </a:r>
            <a:r>
              <a:rPr lang="en-US" dirty="0" err="1" smtClean="0"/>
              <a:t>en</a:t>
            </a:r>
            <a:r>
              <a:rPr lang="en-US" dirty="0" smtClean="0"/>
              <a:t> Proyecto UWP XF2.0?</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000" b="1" dirty="0" err="1" smtClean="0">
                <a:latin typeface="Calibri" pitchFamily="34" charset="0"/>
              </a:rPr>
              <a:t>XamlCompilation</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No se </a:t>
            </a:r>
            <a:r>
              <a:rPr lang="en-US" sz="2800" b="1" dirty="0" err="1" smtClean="0">
                <a:latin typeface="Calibri" pitchFamily="34" charset="0"/>
              </a:rPr>
              <a:t>puede</a:t>
            </a:r>
            <a:endParaRPr lang="en-US" sz="2800" b="1" dirty="0">
              <a:latin typeface="Calibri" pitchFamily="34" charset="0"/>
            </a:endParaRPr>
          </a:p>
        </p:txBody>
      </p:sp>
    </p:spTree>
    <p:extLst>
      <p:ext uri="{BB962C8B-B14F-4D97-AF65-F5344CB8AC3E}">
        <p14:creationId xmlns:p14="http://schemas.microsoft.com/office/powerpoint/2010/main" val="123796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9232 0.39699 " pathEditMode="relative" rAng="0" ptsTypes="AA">
                                      <p:cBhvr>
                                        <p:cTn id="6" dur="2000" fill="hold"/>
                                        <p:tgtEl>
                                          <p:spTgt spid="5"/>
                                        </p:tgtEl>
                                        <p:attrNameLst>
                                          <p:attrName>ppt_x</p:attrName>
                                          <p:attrName>ppt_y</p:attrName>
                                        </p:attrNameLst>
                                      </p:cBhvr>
                                      <p:rCtr x="-14622"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Cómo</a:t>
            </a:r>
            <a:r>
              <a:rPr lang="en-US" dirty="0" smtClean="0"/>
              <a:t> se </a:t>
            </a:r>
            <a:r>
              <a:rPr lang="en-US" dirty="0" err="1" smtClean="0"/>
              <a:t>comunica</a:t>
            </a:r>
            <a:r>
              <a:rPr lang="en-US" dirty="0" smtClean="0"/>
              <a:t> VS con Mac </a:t>
            </a:r>
            <a:r>
              <a:rPr lang="en-US" dirty="0" err="1" smtClean="0"/>
              <a:t>vía</a:t>
            </a:r>
            <a:r>
              <a:rPr lang="en-US" dirty="0" smtClean="0"/>
              <a:t> Mac Build Host?</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113"/>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HTTP</a:t>
            </a:r>
            <a:endParaRPr lang="en-US" sz="3600" b="1" dirty="0">
              <a:latin typeface="Calibri" pitchFamily="34" charset="0"/>
            </a:endParaRPr>
          </a:p>
        </p:txBody>
      </p:sp>
      <p:sp>
        <p:nvSpPr>
          <p:cNvPr id="5" name="TextBox 4"/>
          <p:cNvSpPr txBox="1">
            <a:spLocks noChangeArrowheads="1"/>
          </p:cNvSpPr>
          <p:nvPr/>
        </p:nvSpPr>
        <p:spPr bwMode="auto">
          <a:xfrm>
            <a:off x="5791200" y="2006601"/>
            <a:ext cx="2667000" cy="646113"/>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SSH</a:t>
            </a:r>
            <a:endParaRPr lang="en-US" sz="3600" b="1" dirty="0">
              <a:latin typeface="Calibri" pitchFamily="34" charset="0"/>
            </a:endParaRPr>
          </a:p>
        </p:txBody>
      </p:sp>
    </p:spTree>
    <p:extLst>
      <p:ext uri="{BB962C8B-B14F-4D97-AF65-F5344CB8AC3E}">
        <p14:creationId xmlns:p14="http://schemas.microsoft.com/office/powerpoint/2010/main" val="172525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9766 0.39699 " pathEditMode="relative" rAng="0" ptsTypes="AA">
                                      <p:cBhvr>
                                        <p:cTn id="6" dur="2000" fill="hold"/>
                                        <p:tgtEl>
                                          <p:spTgt spid="5"/>
                                        </p:tgtEl>
                                        <p:attrNameLst>
                                          <p:attrName>ppt_x</p:attrName>
                                          <p:attrName>ppt_y</p:attrName>
                                        </p:attrNameLst>
                                      </p:cBhvr>
                                      <p:rCtr x="-14883"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Cuántas</a:t>
            </a:r>
            <a:r>
              <a:rPr lang="en-US" dirty="0" smtClean="0"/>
              <a:t> </a:t>
            </a:r>
            <a:r>
              <a:rPr lang="en-US" dirty="0" err="1" smtClean="0"/>
              <a:t>instancias</a:t>
            </a:r>
            <a:r>
              <a:rPr lang="en-US" dirty="0" smtClean="0"/>
              <a:t> de VS </a:t>
            </a:r>
            <a:r>
              <a:rPr lang="en-US" dirty="0" err="1" smtClean="0"/>
              <a:t>pueden</a:t>
            </a:r>
            <a:r>
              <a:rPr lang="en-US" dirty="0" smtClean="0"/>
              <a:t> </a:t>
            </a:r>
            <a:r>
              <a:rPr lang="en-US" dirty="0" err="1" smtClean="0"/>
              <a:t>conectar</a:t>
            </a:r>
            <a:r>
              <a:rPr lang="en-US" dirty="0" smtClean="0"/>
              <a:t> con Mac Build Host?</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113"/>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Una</a:t>
            </a:r>
            <a:endParaRPr lang="en-US" sz="3600" b="1" dirty="0">
              <a:latin typeface="Calibri" pitchFamily="34" charset="0"/>
            </a:endParaRPr>
          </a:p>
        </p:txBody>
      </p:sp>
      <p:sp>
        <p:nvSpPr>
          <p:cNvPr id="5" name="TextBox 4"/>
          <p:cNvSpPr txBox="1">
            <a:spLocks noChangeArrowheads="1"/>
          </p:cNvSpPr>
          <p:nvPr/>
        </p:nvSpPr>
        <p:spPr bwMode="auto">
          <a:xfrm>
            <a:off x="5791200" y="2006601"/>
            <a:ext cx="2667000" cy="646113"/>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3600" b="1" dirty="0" err="1" smtClean="0">
                <a:latin typeface="Calibri" pitchFamily="34" charset="0"/>
              </a:rPr>
              <a:t>Varias</a:t>
            </a:r>
            <a:endParaRPr lang="en-US" sz="3600" b="1" dirty="0">
              <a:latin typeface="Calibri" pitchFamily="34" charset="0"/>
            </a:endParaRPr>
          </a:p>
        </p:txBody>
      </p:sp>
    </p:spTree>
    <p:extLst>
      <p:ext uri="{BB962C8B-B14F-4D97-AF65-F5344CB8AC3E}">
        <p14:creationId xmlns:p14="http://schemas.microsoft.com/office/powerpoint/2010/main" val="131922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8672 0.38635 " pathEditMode="relative" rAng="0" ptsTypes="AA">
                                      <p:cBhvr>
                                        <p:cTn id="6" dur="2000" fill="hold"/>
                                        <p:tgtEl>
                                          <p:spTgt spid="5"/>
                                        </p:tgtEl>
                                        <p:attrNameLst>
                                          <p:attrName>ppt_x</p:attrName>
                                          <p:attrName>ppt_y</p:attrName>
                                        </p:attrNameLst>
                                      </p:cBhvr>
                                      <p:rCtr x="-14336" y="19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2150" y="3467100"/>
            <a:ext cx="7772400" cy="1470025"/>
          </a:xfrm>
        </p:spPr>
        <p:txBody>
          <a:bodyPr rtlCol="0">
            <a:normAutofit fontScale="90000"/>
          </a:bodyPr>
          <a:lstStyle/>
          <a:p>
            <a:pPr>
              <a:defRPr/>
            </a:pPr>
            <a:r>
              <a:rPr lang="en-US" dirty="0" smtClean="0"/>
              <a:t>¿</a:t>
            </a:r>
            <a:r>
              <a:rPr lang="en-US" dirty="0" err="1" smtClean="0"/>
              <a:t>Podemos</a:t>
            </a:r>
            <a:r>
              <a:rPr lang="en-US" dirty="0" smtClean="0"/>
              <a:t> </a:t>
            </a:r>
            <a:r>
              <a:rPr lang="en-US" dirty="0" err="1" smtClean="0"/>
              <a:t>diseñar</a:t>
            </a:r>
            <a:r>
              <a:rPr lang="en-US" dirty="0" smtClean="0"/>
              <a:t> </a:t>
            </a:r>
            <a:r>
              <a:rPr lang="en-US" dirty="0" err="1" smtClean="0"/>
              <a:t>archivos</a:t>
            </a:r>
            <a:r>
              <a:rPr lang="en-US" dirty="0" smtClean="0"/>
              <a:t> XIB </a:t>
            </a:r>
            <a:r>
              <a:rPr lang="en-US" dirty="0" err="1" smtClean="0"/>
              <a:t>desde</a:t>
            </a:r>
            <a:r>
              <a:rPr lang="en-US" dirty="0" smtClean="0"/>
              <a:t> Xamarin Studio?</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3200" b="1" dirty="0" smtClean="0">
                <a:latin typeface="Calibri" pitchFamily="34" charset="0"/>
              </a:rPr>
              <a:t>Si</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No</a:t>
            </a:r>
            <a:endParaRPr lang="en-US" sz="2800" b="1" dirty="0">
              <a:latin typeface="Calibri" pitchFamily="34" charset="0"/>
            </a:endParaRPr>
          </a:p>
        </p:txBody>
      </p:sp>
    </p:spTree>
    <p:extLst>
      <p:ext uri="{BB962C8B-B14F-4D97-AF65-F5344CB8AC3E}">
        <p14:creationId xmlns:p14="http://schemas.microsoft.com/office/powerpoint/2010/main" val="53211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43 0.36968 " pathEditMode="relative" rAng="0" ptsTypes="AA">
                                      <p:cBhvr>
                                        <p:cTn id="6" dur="2000" fill="hold"/>
                                        <p:tgtEl>
                                          <p:spTgt spid="4"/>
                                        </p:tgtEl>
                                        <p:attrNameLst>
                                          <p:attrName>ppt_x</p:attrName>
                                          <p:attrName>ppt_y</p:attrName>
                                        </p:attrNameLst>
                                      </p:cBhvr>
                                      <p:rCtr x="208" y="18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Qué</a:t>
            </a:r>
            <a:r>
              <a:rPr lang="en-US" dirty="0" smtClean="0"/>
              <a:t> no se </a:t>
            </a:r>
            <a:r>
              <a:rPr lang="en-US" dirty="0" err="1" smtClean="0"/>
              <a:t>soporta</a:t>
            </a:r>
            <a:r>
              <a:rPr lang="en-US" dirty="0" smtClean="0"/>
              <a:t> </a:t>
            </a:r>
            <a:r>
              <a:rPr lang="en-US" dirty="0" err="1" smtClean="0"/>
              <a:t>en</a:t>
            </a:r>
            <a:r>
              <a:rPr lang="en-US" dirty="0" smtClean="0"/>
              <a:t> App UWP XF 2.0?</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3200" b="1" dirty="0" err="1" smtClean="0">
                <a:latin typeface="Calibri" pitchFamily="34" charset="0"/>
              </a:rPr>
              <a:t>Mapas</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err="1" smtClean="0">
                <a:latin typeface="Calibri" pitchFamily="34" charset="0"/>
              </a:rPr>
              <a:t>Gestos</a:t>
            </a:r>
            <a:endParaRPr lang="en-US" sz="2800" b="1" dirty="0">
              <a:latin typeface="Calibri" pitchFamily="34" charset="0"/>
            </a:endParaRPr>
          </a:p>
        </p:txBody>
      </p:sp>
    </p:spTree>
    <p:extLst>
      <p:ext uri="{BB962C8B-B14F-4D97-AF65-F5344CB8AC3E}">
        <p14:creationId xmlns:p14="http://schemas.microsoft.com/office/powerpoint/2010/main" val="232327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079 0.38241 " pathEditMode="relative" rAng="0" ptsTypes="AA">
                                      <p:cBhvr>
                                        <p:cTn id="6" dur="2000" fill="hold"/>
                                        <p:tgtEl>
                                          <p:spTgt spid="4"/>
                                        </p:tgtEl>
                                        <p:attrNameLst>
                                          <p:attrName>ppt_x</p:attrName>
                                          <p:attrName>ppt_y</p:attrName>
                                        </p:attrNameLst>
                                      </p:cBhvr>
                                      <p:rCtr x="39" y="191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2150" y="3467100"/>
            <a:ext cx="7772400" cy="1470025"/>
          </a:xfrm>
        </p:spPr>
        <p:txBody>
          <a:bodyPr rtlCol="0">
            <a:noAutofit/>
          </a:bodyPr>
          <a:lstStyle/>
          <a:p>
            <a:pPr>
              <a:defRPr/>
            </a:pPr>
            <a:r>
              <a:rPr lang="en-US" sz="4000" dirty="0" smtClean="0"/>
              <a:t>¿</a:t>
            </a:r>
            <a:r>
              <a:rPr lang="en-US" sz="4000" dirty="0" err="1" smtClean="0"/>
              <a:t>Podemos</a:t>
            </a:r>
            <a:r>
              <a:rPr lang="en-US" sz="4000" dirty="0" smtClean="0"/>
              <a:t> </a:t>
            </a:r>
            <a:r>
              <a:rPr lang="en-US" sz="4000" dirty="0" err="1" smtClean="0"/>
              <a:t>desarrollar</a:t>
            </a:r>
            <a:r>
              <a:rPr lang="en-US" sz="4000" dirty="0" smtClean="0"/>
              <a:t> para el Apple TV con Xamarin?</a:t>
            </a:r>
            <a:r>
              <a:rPr lang="en-US" sz="4000" dirty="0" smtClean="0"/>
              <a:t/>
            </a:r>
            <a:br>
              <a:rPr lang="en-US" sz="4000" dirty="0" smtClean="0"/>
            </a:br>
            <a:r>
              <a:rPr lang="en-US" sz="4000" dirty="0" smtClean="0"/>
              <a:t>____________________</a:t>
            </a:r>
            <a:endParaRPr lang="en-US" sz="4000"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3200" b="1" dirty="0" smtClean="0">
                <a:latin typeface="Calibri" pitchFamily="34" charset="0"/>
              </a:rPr>
              <a:t>Si</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No</a:t>
            </a:r>
            <a:endParaRPr lang="en-US" sz="2800" b="1" dirty="0">
              <a:latin typeface="Calibri" pitchFamily="34" charset="0"/>
            </a:endParaRPr>
          </a:p>
        </p:txBody>
      </p:sp>
    </p:spTree>
    <p:extLst>
      <p:ext uri="{BB962C8B-B14F-4D97-AF65-F5344CB8AC3E}">
        <p14:creationId xmlns:p14="http://schemas.microsoft.com/office/powerpoint/2010/main" val="170931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43 0.36968 " pathEditMode="relative" rAng="0" ptsTypes="AA">
                                      <p:cBhvr>
                                        <p:cTn id="6" dur="2000" fill="hold"/>
                                        <p:tgtEl>
                                          <p:spTgt spid="4"/>
                                        </p:tgtEl>
                                        <p:attrNameLst>
                                          <p:attrName>ppt_x</p:attrName>
                                          <p:attrName>ppt_y</p:attrName>
                                        </p:attrNameLst>
                                      </p:cBhvr>
                                      <p:rCtr x="208" y="18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Cómo</a:t>
            </a:r>
            <a:r>
              <a:rPr lang="en-US" dirty="0" smtClean="0"/>
              <a:t> se llama la </a:t>
            </a:r>
            <a:r>
              <a:rPr lang="en-US" dirty="0" err="1" smtClean="0"/>
              <a:t>nueva</a:t>
            </a:r>
            <a:r>
              <a:rPr lang="en-US" dirty="0" smtClean="0"/>
              <a:t> </a:t>
            </a:r>
            <a:r>
              <a:rPr lang="en-US" dirty="0" err="1" smtClean="0"/>
              <a:t>herramienta</a:t>
            </a:r>
            <a:r>
              <a:rPr lang="en-US" dirty="0" smtClean="0"/>
              <a:t> para </a:t>
            </a:r>
            <a:r>
              <a:rPr lang="en-US" dirty="0" err="1" smtClean="0"/>
              <a:t>crear</a:t>
            </a:r>
            <a:r>
              <a:rPr lang="en-US" dirty="0" smtClean="0"/>
              <a:t> </a:t>
            </a:r>
            <a:r>
              <a:rPr lang="en-US" dirty="0" err="1" smtClean="0"/>
              <a:t>UITest</a:t>
            </a:r>
            <a:r>
              <a:rPr lang="en-US" dirty="0" smtClean="0"/>
              <a:t>?</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400" b="1" dirty="0" smtClean="0">
                <a:latin typeface="Calibri" pitchFamily="34" charset="0"/>
              </a:rPr>
              <a:t>Test Recorder</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Test Creator</a:t>
            </a:r>
            <a:endParaRPr lang="en-US" sz="2800" b="1" dirty="0">
              <a:latin typeface="Calibri" pitchFamily="34" charset="0"/>
            </a:endParaRPr>
          </a:p>
        </p:txBody>
      </p:sp>
    </p:spTree>
    <p:extLst>
      <p:ext uri="{BB962C8B-B14F-4D97-AF65-F5344CB8AC3E}">
        <p14:creationId xmlns:p14="http://schemas.microsoft.com/office/powerpoint/2010/main" val="92108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079 0.37801 " pathEditMode="relative" rAng="0" ptsTypes="AA">
                                      <p:cBhvr>
                                        <p:cTn id="6" dur="2000" fill="hold"/>
                                        <p:tgtEl>
                                          <p:spTgt spid="4"/>
                                        </p:tgtEl>
                                        <p:attrNameLst>
                                          <p:attrName>ppt_x</p:attrName>
                                          <p:attrName>ppt_y</p:attrName>
                                        </p:attrNameLst>
                                      </p:cBhvr>
                                      <p:rCtr x="39" y="188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474243"/>
            <a:ext cx="7772400" cy="1470025"/>
          </a:xfrm>
        </p:spPr>
        <p:txBody>
          <a:bodyPr rtlCol="0">
            <a:normAutofit fontScale="90000"/>
          </a:bodyPr>
          <a:lstStyle/>
          <a:p>
            <a:pPr>
              <a:defRPr/>
            </a:pPr>
            <a:r>
              <a:rPr lang="en-US" dirty="0" smtClean="0"/>
              <a:t>¿</a:t>
            </a:r>
            <a:r>
              <a:rPr lang="en-US" dirty="0" err="1" smtClean="0"/>
              <a:t>Podemos</a:t>
            </a:r>
            <a:r>
              <a:rPr lang="en-US" dirty="0" smtClean="0"/>
              <a:t> </a:t>
            </a:r>
            <a:r>
              <a:rPr lang="en-US" dirty="0" err="1" smtClean="0"/>
              <a:t>obtener</a:t>
            </a:r>
            <a:r>
              <a:rPr lang="en-US" dirty="0" smtClean="0"/>
              <a:t> </a:t>
            </a:r>
            <a:r>
              <a:rPr lang="en-US" dirty="0" err="1" smtClean="0"/>
              <a:t>información</a:t>
            </a:r>
            <a:r>
              <a:rPr lang="en-US" dirty="0" smtClean="0"/>
              <a:t> de </a:t>
            </a:r>
            <a:r>
              <a:rPr lang="en-US" dirty="0" err="1" smtClean="0"/>
              <a:t>rendimiento</a:t>
            </a:r>
            <a:r>
              <a:rPr lang="en-US" dirty="0" smtClean="0"/>
              <a:t> </a:t>
            </a:r>
            <a:r>
              <a:rPr lang="en-US" dirty="0" err="1" smtClean="0"/>
              <a:t>vía</a:t>
            </a:r>
            <a:r>
              <a:rPr lang="en-US" dirty="0" smtClean="0"/>
              <a:t> Test Cloud?</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400" b="1" dirty="0" smtClean="0">
                <a:latin typeface="Calibri" pitchFamily="34" charset="0"/>
              </a:rPr>
              <a:t>Si</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No</a:t>
            </a:r>
            <a:endParaRPr lang="en-US" sz="2800" b="1" dirty="0">
              <a:latin typeface="Calibri" pitchFamily="34" charset="0"/>
            </a:endParaRPr>
          </a:p>
        </p:txBody>
      </p:sp>
    </p:spTree>
    <p:extLst>
      <p:ext uri="{BB962C8B-B14F-4D97-AF65-F5344CB8AC3E}">
        <p14:creationId xmlns:p14="http://schemas.microsoft.com/office/powerpoint/2010/main" val="308438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039 0.39375 " pathEditMode="relative" rAng="0" ptsTypes="AA">
                                      <p:cBhvr>
                                        <p:cTn id="6" dur="2000" fill="hold"/>
                                        <p:tgtEl>
                                          <p:spTgt spid="4"/>
                                        </p:tgtEl>
                                        <p:attrNameLst>
                                          <p:attrName>ppt_x</p:attrName>
                                          <p:attrName>ppt_y</p:attrName>
                                        </p:attrNameLst>
                                      </p:cBhvr>
                                      <p:rCtr x="-26" y="196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Desde</a:t>
            </a:r>
            <a:r>
              <a:rPr lang="en-US" dirty="0" smtClean="0"/>
              <a:t> que </a:t>
            </a:r>
            <a:r>
              <a:rPr lang="en-US" dirty="0" err="1" smtClean="0"/>
              <a:t>precios</a:t>
            </a:r>
            <a:r>
              <a:rPr lang="en-US" dirty="0" smtClean="0"/>
              <a:t> </a:t>
            </a:r>
            <a:r>
              <a:rPr lang="en-US" dirty="0" err="1" smtClean="0"/>
              <a:t>podemos</a:t>
            </a:r>
            <a:r>
              <a:rPr lang="en-US" dirty="0" smtClean="0"/>
              <a:t> </a:t>
            </a:r>
            <a:r>
              <a:rPr lang="en-US" dirty="0" err="1" smtClean="0"/>
              <a:t>usar</a:t>
            </a:r>
            <a:r>
              <a:rPr lang="en-US" dirty="0" smtClean="0"/>
              <a:t> Test Cloud?</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400" b="1" dirty="0" smtClean="0">
                <a:latin typeface="Calibri" pitchFamily="34" charset="0"/>
              </a:rPr>
              <a:t>249$</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99$</a:t>
            </a:r>
            <a:endParaRPr lang="en-US" sz="2800" b="1" dirty="0">
              <a:latin typeface="Calibri" pitchFamily="34" charset="0"/>
            </a:endParaRPr>
          </a:p>
        </p:txBody>
      </p:sp>
    </p:spTree>
    <p:extLst>
      <p:ext uri="{BB962C8B-B14F-4D97-AF65-F5344CB8AC3E}">
        <p14:creationId xmlns:p14="http://schemas.microsoft.com/office/powerpoint/2010/main" val="144867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879 0.39699 " pathEditMode="relative" rAng="0" ptsTypes="AA">
                                      <p:cBhvr>
                                        <p:cTn id="6" dur="2000" fill="hold"/>
                                        <p:tgtEl>
                                          <p:spTgt spid="5"/>
                                        </p:tgtEl>
                                        <p:attrNameLst>
                                          <p:attrName>ppt_x</p:attrName>
                                          <p:attrName>ppt_y</p:attrName>
                                        </p:attrNameLst>
                                      </p:cBhvr>
                                      <p:rCtr x="-14401"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838571"/>
            <a:ext cx="7772400" cy="1470025"/>
          </a:xfrm>
        </p:spPr>
        <p:txBody>
          <a:bodyPr rtlCol="0">
            <a:normAutofit fontScale="90000"/>
          </a:bodyPr>
          <a:lstStyle/>
          <a:p>
            <a:pPr>
              <a:defRPr/>
            </a:pPr>
            <a:r>
              <a:rPr lang="en-US" dirty="0" smtClean="0"/>
              <a:t>¿</a:t>
            </a:r>
            <a:r>
              <a:rPr lang="en-US" dirty="0" err="1" smtClean="0"/>
              <a:t>Desde</a:t>
            </a:r>
            <a:r>
              <a:rPr lang="en-US" dirty="0" smtClean="0"/>
              <a:t> que </a:t>
            </a:r>
            <a:r>
              <a:rPr lang="en-US" dirty="0" err="1" smtClean="0"/>
              <a:t>precios</a:t>
            </a:r>
            <a:r>
              <a:rPr lang="en-US" dirty="0" smtClean="0"/>
              <a:t> </a:t>
            </a:r>
            <a:r>
              <a:rPr lang="en-US" dirty="0" err="1" smtClean="0"/>
              <a:t>podemos</a:t>
            </a:r>
            <a:r>
              <a:rPr lang="en-US" dirty="0" smtClean="0"/>
              <a:t> </a:t>
            </a:r>
            <a:r>
              <a:rPr lang="en-US" dirty="0" err="1" smtClean="0"/>
              <a:t>usar</a:t>
            </a:r>
            <a:r>
              <a:rPr lang="en-US" dirty="0" smtClean="0"/>
              <a:t> Xamarin Insights?</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400" b="1" dirty="0" smtClean="0">
                <a:latin typeface="Calibri" pitchFamily="34" charset="0"/>
              </a:rPr>
              <a:t>Gratis</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99$</a:t>
            </a:r>
            <a:endParaRPr lang="en-US" sz="2800" b="1" dirty="0">
              <a:latin typeface="Calibri" pitchFamily="34" charset="0"/>
            </a:endParaRPr>
          </a:p>
        </p:txBody>
      </p:sp>
    </p:spTree>
    <p:extLst>
      <p:ext uri="{BB962C8B-B14F-4D97-AF65-F5344CB8AC3E}">
        <p14:creationId xmlns:p14="http://schemas.microsoft.com/office/powerpoint/2010/main" val="71931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273 0.43449 " pathEditMode="relative" rAng="0" ptsTypes="AA">
                                      <p:cBhvr>
                                        <p:cTn id="6" dur="2000" fill="hold"/>
                                        <p:tgtEl>
                                          <p:spTgt spid="4"/>
                                        </p:tgtEl>
                                        <p:attrNameLst>
                                          <p:attrName>ppt_x</p:attrName>
                                          <p:attrName>ppt_y</p:attrName>
                                        </p:attrNameLst>
                                      </p:cBhvr>
                                      <p:rCtr x="-143" y="217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135036" y="2241746"/>
            <a:ext cx="7924247" cy="3046988"/>
          </a:xfrm>
          <a:prstGeom prst="rect">
            <a:avLst/>
          </a:prstGeom>
        </p:spPr>
        <p:txBody>
          <a:bodyPr wrap="square">
            <a:spAutoFit/>
          </a:bodyPr>
          <a:lstStyle/>
          <a:p>
            <a:pPr lvl="0" algn="ctr"/>
            <a:r>
              <a:rPr lang="en-US" sz="4800" dirty="0" err="1" smtClean="0">
                <a:solidFill>
                  <a:schemeClr val="tx1">
                    <a:lumMod val="65000"/>
                    <a:lumOff val="35000"/>
                  </a:schemeClr>
                </a:solidFill>
                <a:latin typeface="Segoe UI Light"/>
                <a:cs typeface="Segoe UI Light"/>
              </a:rPr>
              <a:t>Concurso</a:t>
            </a:r>
            <a:r>
              <a:rPr lang="en-US" sz="4800" dirty="0" smtClean="0">
                <a:solidFill>
                  <a:schemeClr val="tx1">
                    <a:lumMod val="65000"/>
                    <a:lumOff val="35000"/>
                  </a:schemeClr>
                </a:solidFill>
                <a:latin typeface="Segoe UI Light"/>
                <a:cs typeface="Segoe UI Light"/>
              </a:rPr>
              <a:t> </a:t>
            </a:r>
            <a:r>
              <a:rPr lang="en-US" sz="4800" dirty="0" err="1" smtClean="0">
                <a:solidFill>
                  <a:schemeClr val="tx1">
                    <a:lumMod val="65000"/>
                    <a:lumOff val="35000"/>
                  </a:schemeClr>
                </a:solidFill>
                <a:latin typeface="Segoe UI Light"/>
                <a:cs typeface="Segoe UI Light"/>
              </a:rPr>
              <a:t>en</a:t>
            </a:r>
            <a:r>
              <a:rPr lang="en-US" sz="4800" dirty="0" smtClean="0">
                <a:solidFill>
                  <a:schemeClr val="tx1">
                    <a:lumMod val="65000"/>
                    <a:lumOff val="35000"/>
                  </a:schemeClr>
                </a:solidFill>
                <a:latin typeface="Segoe UI Light"/>
                <a:cs typeface="Segoe UI Light"/>
              </a:rPr>
              <a:t> el que </a:t>
            </a:r>
            <a:r>
              <a:rPr lang="en-US" sz="4800" dirty="0" err="1" smtClean="0">
                <a:solidFill>
                  <a:srgbClr val="48B3CA"/>
                </a:solidFill>
                <a:latin typeface="Segoe UI" charset="0"/>
                <a:ea typeface="Segoe UI" charset="0"/>
                <a:cs typeface="Segoe UI" charset="0"/>
              </a:rPr>
              <a:t>sorteamos</a:t>
            </a:r>
            <a:r>
              <a:rPr lang="en-US" sz="4800" dirty="0" smtClean="0">
                <a:solidFill>
                  <a:schemeClr val="tx1">
                    <a:lumMod val="65000"/>
                    <a:lumOff val="35000"/>
                  </a:schemeClr>
                </a:solidFill>
                <a:latin typeface="Segoe UI Light"/>
                <a:cs typeface="Segoe UI Light"/>
              </a:rPr>
              <a:t> </a:t>
            </a:r>
            <a:r>
              <a:rPr lang="en-US" sz="4800" dirty="0" err="1" smtClean="0">
                <a:solidFill>
                  <a:srgbClr val="90CA47"/>
                </a:solidFill>
                <a:latin typeface="Segoe UI" charset="0"/>
                <a:ea typeface="Segoe UI" charset="0"/>
                <a:cs typeface="Segoe UI" charset="0"/>
              </a:rPr>
              <a:t>regalos</a:t>
            </a:r>
            <a:r>
              <a:rPr lang="en-US" sz="4800" dirty="0" smtClean="0">
                <a:solidFill>
                  <a:schemeClr val="tx1">
                    <a:lumMod val="65000"/>
                    <a:lumOff val="35000"/>
                  </a:schemeClr>
                </a:solidFill>
                <a:latin typeface="Segoe UI Light"/>
                <a:cs typeface="Segoe UI Light"/>
              </a:rPr>
              <a:t> y la </a:t>
            </a:r>
            <a:r>
              <a:rPr lang="en-US" sz="4800" dirty="0" err="1" smtClean="0">
                <a:solidFill>
                  <a:srgbClr val="9377CE"/>
                </a:solidFill>
                <a:latin typeface="Segoe UI" charset="0"/>
                <a:ea typeface="Segoe UI" charset="0"/>
                <a:cs typeface="Segoe UI" charset="0"/>
              </a:rPr>
              <a:t>subscripción</a:t>
            </a:r>
            <a:r>
              <a:rPr lang="en-US" sz="4800" dirty="0" smtClean="0">
                <a:solidFill>
                  <a:srgbClr val="9377CE"/>
                </a:solidFill>
                <a:latin typeface="Segoe UI" charset="0"/>
                <a:ea typeface="Segoe UI" charset="0"/>
                <a:cs typeface="Segoe UI" charset="0"/>
              </a:rPr>
              <a:t> </a:t>
            </a:r>
            <a:r>
              <a:rPr lang="en-US" sz="4800" dirty="0" err="1" smtClean="0">
                <a:solidFill>
                  <a:srgbClr val="9377CE"/>
                </a:solidFill>
                <a:latin typeface="Segoe UI" charset="0"/>
                <a:ea typeface="Segoe UI" charset="0"/>
                <a:cs typeface="Segoe UI" charset="0"/>
              </a:rPr>
              <a:t>anual</a:t>
            </a:r>
            <a:r>
              <a:rPr lang="en-US" sz="4800" dirty="0" smtClean="0">
                <a:solidFill>
                  <a:srgbClr val="9377CE"/>
                </a:solidFill>
                <a:latin typeface="Segoe UI" charset="0"/>
                <a:ea typeface="Segoe UI" charset="0"/>
                <a:cs typeface="Segoe UI" charset="0"/>
              </a:rPr>
              <a:t> </a:t>
            </a:r>
            <a:r>
              <a:rPr lang="en-US" sz="4800" dirty="0" smtClean="0">
                <a:solidFill>
                  <a:schemeClr val="tx1">
                    <a:lumMod val="65000"/>
                    <a:lumOff val="35000"/>
                  </a:schemeClr>
                </a:solidFill>
                <a:latin typeface="Segoe UI Light"/>
                <a:cs typeface="Segoe UI Light"/>
              </a:rPr>
              <a:t>para Android e iOS.</a:t>
            </a:r>
            <a:endParaRPr lang="en-US" sz="4800" kern="0" dirty="0">
              <a:solidFill>
                <a:schemeClr val="tx1">
                  <a:lumMod val="65000"/>
                  <a:lumOff val="35000"/>
                </a:schemeClr>
              </a:solidFill>
              <a:latin typeface="Segoe UI Light"/>
              <a:ea typeface="Segoe UI" pitchFamily="34" charset="0"/>
              <a:cs typeface="Segoe UI Ligh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1539" y="150829"/>
            <a:ext cx="7909677" cy="6858000"/>
          </a:xfrm>
          <a:prstGeom prst="rect">
            <a:avLst/>
          </a:prstGeom>
        </p:spPr>
      </p:pic>
      <p:sp>
        <p:nvSpPr>
          <p:cNvPr id="7" name="Title 22"/>
          <p:cNvSpPr>
            <a:spLocks noGrp="1"/>
          </p:cNvSpPr>
          <p:nvPr>
            <p:ph type="title"/>
          </p:nvPr>
        </p:nvSpPr>
        <p:spPr/>
        <p:txBody>
          <a:bodyPr/>
          <a:lstStyle/>
          <a:p>
            <a:r>
              <a:rPr lang="en-US" dirty="0" smtClean="0">
                <a:solidFill>
                  <a:srgbClr val="06AED0"/>
                </a:solidFill>
              </a:rPr>
              <a:t>¿</a:t>
            </a:r>
            <a:r>
              <a:rPr lang="en-US" dirty="0" err="1" smtClean="0">
                <a:solidFill>
                  <a:srgbClr val="06AED0"/>
                </a:solidFill>
              </a:rPr>
              <a:t>En</a:t>
            </a:r>
            <a:r>
              <a:rPr lang="en-US" dirty="0" smtClean="0">
                <a:solidFill>
                  <a:srgbClr val="06AED0"/>
                </a:solidFill>
              </a:rPr>
              <a:t> </a:t>
            </a:r>
            <a:r>
              <a:rPr lang="en-US" dirty="0" err="1" smtClean="0">
                <a:solidFill>
                  <a:srgbClr val="06AED0"/>
                </a:solidFill>
              </a:rPr>
              <a:t>qué</a:t>
            </a:r>
            <a:r>
              <a:rPr lang="en-US" dirty="0" smtClean="0">
                <a:solidFill>
                  <a:srgbClr val="06AED0"/>
                </a:solidFill>
              </a:rPr>
              <a:t> </a:t>
            </a:r>
            <a:r>
              <a:rPr lang="en-US" dirty="0" err="1" smtClean="0">
                <a:solidFill>
                  <a:srgbClr val="06AED0"/>
                </a:solidFill>
              </a:rPr>
              <a:t>consiste</a:t>
            </a:r>
            <a:r>
              <a:rPr lang="en-US" dirty="0" smtClean="0">
                <a:solidFill>
                  <a:srgbClr val="06AED0"/>
                </a:solidFill>
              </a:rPr>
              <a:t>?</a:t>
            </a:r>
            <a:endParaRPr lang="en-US" dirty="0">
              <a:solidFill>
                <a:srgbClr val="06AED0"/>
              </a:solidFill>
            </a:endParaRPr>
          </a:p>
        </p:txBody>
      </p:sp>
    </p:spTree>
    <p:extLst>
      <p:ext uri="{BB962C8B-B14F-4D97-AF65-F5344CB8AC3E}">
        <p14:creationId xmlns:p14="http://schemas.microsoft.com/office/powerpoint/2010/main" val="201561535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¿La </a:t>
            </a:r>
            <a:r>
              <a:rPr lang="en-US" dirty="0" err="1" smtClean="0"/>
              <a:t>información</a:t>
            </a:r>
            <a:r>
              <a:rPr lang="en-US" dirty="0" smtClean="0"/>
              <a:t> </a:t>
            </a:r>
            <a:r>
              <a:rPr lang="en-US" dirty="0" err="1" smtClean="0"/>
              <a:t>viaja</a:t>
            </a:r>
            <a:r>
              <a:rPr lang="en-US" dirty="0" smtClean="0"/>
              <a:t> </a:t>
            </a:r>
            <a:r>
              <a:rPr lang="en-US" dirty="0" err="1" smtClean="0"/>
              <a:t>encriptada</a:t>
            </a:r>
            <a:r>
              <a:rPr lang="en-US" dirty="0" smtClean="0"/>
              <a:t> a Xamarin Insights?</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400" b="1" dirty="0" smtClean="0">
                <a:latin typeface="Calibri" pitchFamily="34" charset="0"/>
              </a:rPr>
              <a:t>No</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Si</a:t>
            </a:r>
            <a:endParaRPr lang="en-US" sz="2800" b="1" dirty="0">
              <a:latin typeface="Calibri" pitchFamily="34" charset="0"/>
            </a:endParaRPr>
          </a:p>
        </p:txBody>
      </p:sp>
    </p:spTree>
    <p:extLst>
      <p:ext uri="{BB962C8B-B14F-4D97-AF65-F5344CB8AC3E}">
        <p14:creationId xmlns:p14="http://schemas.microsoft.com/office/powerpoint/2010/main" val="261912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8907 0.38426 " pathEditMode="relative" rAng="0" ptsTypes="AA">
                                      <p:cBhvr>
                                        <p:cTn id="6" dur="2000" fill="hold"/>
                                        <p:tgtEl>
                                          <p:spTgt spid="5"/>
                                        </p:tgtEl>
                                        <p:attrNameLst>
                                          <p:attrName>ppt_x</p:attrName>
                                          <p:attrName>ppt_y</p:attrName>
                                        </p:attrNameLst>
                                      </p:cBhvr>
                                      <p:rCtr x="-14453" y="192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Cuántos</a:t>
            </a:r>
            <a:r>
              <a:rPr lang="en-US" dirty="0" smtClean="0"/>
              <a:t> </a:t>
            </a:r>
            <a:r>
              <a:rPr lang="en-US" dirty="0" err="1" smtClean="0"/>
              <a:t>dispositivos</a:t>
            </a:r>
            <a:r>
              <a:rPr lang="en-US" dirty="0" smtClean="0"/>
              <a:t> </a:t>
            </a:r>
            <a:r>
              <a:rPr lang="en-US" dirty="0" err="1" smtClean="0"/>
              <a:t>tenemos</a:t>
            </a:r>
            <a:r>
              <a:rPr lang="en-US" dirty="0" smtClean="0"/>
              <a:t> </a:t>
            </a:r>
            <a:r>
              <a:rPr lang="en-US" dirty="0" err="1" smtClean="0"/>
              <a:t>disponibles</a:t>
            </a:r>
            <a:r>
              <a:rPr lang="en-US" dirty="0" smtClean="0"/>
              <a:t> </a:t>
            </a:r>
            <a:r>
              <a:rPr lang="en-US" dirty="0" err="1" smtClean="0"/>
              <a:t>en</a:t>
            </a:r>
            <a:r>
              <a:rPr lang="en-US" dirty="0" smtClean="0"/>
              <a:t> Test Cloud?</a:t>
            </a:r>
            <a:r>
              <a:rPr lang="en-US" dirty="0" smtClean="0"/>
              <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400" b="1" dirty="0" smtClean="0">
                <a:latin typeface="Calibri" pitchFamily="34" charset="0"/>
              </a:rPr>
              <a:t>+1000</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+2000</a:t>
            </a:r>
            <a:endParaRPr lang="en-US" sz="2800" b="1" dirty="0">
              <a:latin typeface="Calibri" pitchFamily="34" charset="0"/>
            </a:endParaRPr>
          </a:p>
        </p:txBody>
      </p:sp>
    </p:spTree>
    <p:extLst>
      <p:ext uri="{BB962C8B-B14F-4D97-AF65-F5344CB8AC3E}">
        <p14:creationId xmlns:p14="http://schemas.microsoft.com/office/powerpoint/2010/main" val="175609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879 0.39699 " pathEditMode="relative" rAng="0" ptsTypes="AA">
                                      <p:cBhvr>
                                        <p:cTn id="6" dur="2000" fill="hold"/>
                                        <p:tgtEl>
                                          <p:spTgt spid="5"/>
                                        </p:tgtEl>
                                        <p:attrNameLst>
                                          <p:attrName>ppt_x</p:attrName>
                                          <p:attrName>ppt_y</p:attrName>
                                        </p:attrNameLst>
                                      </p:cBhvr>
                                      <p:rCtr x="-14401"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sz="4000" dirty="0" smtClean="0"/>
              <a:t>¿</a:t>
            </a:r>
            <a:r>
              <a:rPr lang="en-US" sz="4000" dirty="0" err="1" smtClean="0"/>
              <a:t>Qué</a:t>
            </a:r>
            <a:r>
              <a:rPr lang="en-US" sz="4000" dirty="0" smtClean="0"/>
              <a:t> </a:t>
            </a:r>
            <a:r>
              <a:rPr lang="en-US" sz="4000" dirty="0" err="1" smtClean="0"/>
              <a:t>lenguaje</a:t>
            </a:r>
            <a:r>
              <a:rPr lang="en-US" sz="4000" dirty="0" smtClean="0"/>
              <a:t> </a:t>
            </a:r>
            <a:r>
              <a:rPr lang="en-US" sz="4000" dirty="0" err="1" smtClean="0"/>
              <a:t>utilizamos</a:t>
            </a:r>
            <a:r>
              <a:rPr lang="en-US" sz="4000" dirty="0" smtClean="0"/>
              <a:t> para </a:t>
            </a:r>
            <a:r>
              <a:rPr lang="en-US" sz="4000" dirty="0" err="1" smtClean="0"/>
              <a:t>desarrollar</a:t>
            </a:r>
            <a:r>
              <a:rPr lang="en-US" sz="4000" dirty="0" smtClean="0"/>
              <a:t> la </a:t>
            </a:r>
            <a:r>
              <a:rPr lang="en-US" sz="4000" dirty="0" err="1" smtClean="0"/>
              <a:t>lógica</a:t>
            </a:r>
            <a:r>
              <a:rPr lang="en-US" sz="4000" dirty="0" smtClean="0"/>
              <a:t> </a:t>
            </a:r>
            <a:r>
              <a:rPr lang="en-US" sz="4000" dirty="0" err="1" smtClean="0"/>
              <a:t>en</a:t>
            </a:r>
            <a:r>
              <a:rPr lang="en-US" sz="4000" dirty="0" smtClean="0"/>
              <a:t> </a:t>
            </a:r>
            <a:r>
              <a:rPr lang="en-US" sz="4000" dirty="0" err="1" smtClean="0"/>
              <a:t>Xamarin.Forms</a:t>
            </a:r>
            <a:r>
              <a:rPr lang="en-US" sz="4000" dirty="0" smtClean="0"/>
              <a:t>?</a:t>
            </a:r>
            <a:r>
              <a:rPr lang="en-US" sz="4000" dirty="0" smtClean="0"/>
              <a:t/>
            </a:r>
            <a:br>
              <a:rPr lang="en-US" sz="4000"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s-ES" dirty="0" smtClean="0"/>
              <a:t>C#</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s-ES" dirty="0" smtClean="0"/>
              <a:t>Varias opciones</a:t>
            </a:r>
            <a:endParaRPr lang="en-US" sz="2800" b="1" dirty="0">
              <a:latin typeface="Calibri" pitchFamily="34" charset="0"/>
            </a:endParaRPr>
          </a:p>
        </p:txBody>
      </p:sp>
    </p:spTree>
    <p:extLst>
      <p:ext uri="{BB962C8B-B14F-4D97-AF65-F5344CB8AC3E}">
        <p14:creationId xmlns:p14="http://schemas.microsoft.com/office/powerpoint/2010/main" val="335356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6915 0.39699 " pathEditMode="relative" rAng="0" ptsTypes="AA">
                                      <p:cBhvr>
                                        <p:cTn id="6" dur="2000" fill="hold"/>
                                        <p:tgtEl>
                                          <p:spTgt spid="5"/>
                                        </p:tgtEl>
                                        <p:attrNameLst>
                                          <p:attrName>ppt_x</p:attrName>
                                          <p:attrName>ppt_y</p:attrName>
                                        </p:attrNameLst>
                                      </p:cBhvr>
                                      <p:rCtr x="-13464"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Cómo</a:t>
            </a:r>
            <a:r>
              <a:rPr lang="en-US" dirty="0" smtClean="0"/>
              <a:t> </a:t>
            </a:r>
            <a:r>
              <a:rPr lang="en-US" dirty="0" err="1" smtClean="0"/>
              <a:t>registramos</a:t>
            </a:r>
            <a:r>
              <a:rPr lang="en-US" dirty="0" smtClean="0"/>
              <a:t> </a:t>
            </a:r>
            <a:r>
              <a:rPr lang="en-US" dirty="0" err="1" smtClean="0"/>
              <a:t>una</a:t>
            </a:r>
            <a:r>
              <a:rPr lang="en-US" dirty="0" smtClean="0"/>
              <a:t> </a:t>
            </a:r>
            <a:r>
              <a:rPr lang="en-US" dirty="0" err="1" smtClean="0"/>
              <a:t>excepción</a:t>
            </a:r>
            <a:r>
              <a:rPr lang="en-US" dirty="0" smtClean="0"/>
              <a:t> </a:t>
            </a:r>
            <a:r>
              <a:rPr lang="en-US" dirty="0" err="1" smtClean="0"/>
              <a:t>en</a:t>
            </a:r>
            <a:r>
              <a:rPr lang="en-US" dirty="0" smtClean="0"/>
              <a:t> Xamarin Insights ?</a:t>
            </a:r>
            <a:r>
              <a:rPr lang="en-US" dirty="0" smtClean="0"/>
              <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923330"/>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s-ES" dirty="0" err="1"/>
              <a:t>Xamarin.Insights.Report</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923330"/>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s-ES" dirty="0" err="1" smtClean="0"/>
              <a:t>Xamarin.Insights.Error</a:t>
            </a:r>
            <a:endParaRPr lang="en-US" sz="2800" b="1" dirty="0">
              <a:latin typeface="Calibri" pitchFamily="34" charset="0"/>
            </a:endParaRPr>
          </a:p>
        </p:txBody>
      </p:sp>
    </p:spTree>
    <p:extLst>
      <p:ext uri="{BB962C8B-B14F-4D97-AF65-F5344CB8AC3E}">
        <p14:creationId xmlns:p14="http://schemas.microsoft.com/office/powerpoint/2010/main" val="68469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7037E-6 L -0.00039 0.33889 " pathEditMode="relative" rAng="0" ptsTypes="AA">
                                      <p:cBhvr>
                                        <p:cTn id="6" dur="2000" fill="hold"/>
                                        <p:tgtEl>
                                          <p:spTgt spid="4"/>
                                        </p:tgtEl>
                                        <p:attrNameLst>
                                          <p:attrName>ppt_x</p:attrName>
                                          <p:attrName>ppt_y</p:attrName>
                                        </p:attrNameLst>
                                      </p:cBhvr>
                                      <p:rCtr x="-26" y="16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Qué</a:t>
            </a:r>
            <a:r>
              <a:rPr lang="en-US" dirty="0" smtClean="0"/>
              <a:t> se ha </a:t>
            </a:r>
            <a:r>
              <a:rPr lang="en-US" dirty="0" err="1" smtClean="0"/>
              <a:t>añadido</a:t>
            </a:r>
            <a:r>
              <a:rPr lang="en-US" dirty="0" smtClean="0"/>
              <a:t> </a:t>
            </a:r>
            <a:r>
              <a:rPr lang="en-US" dirty="0" err="1" smtClean="0"/>
              <a:t>en</a:t>
            </a:r>
            <a:r>
              <a:rPr lang="en-US" dirty="0" smtClean="0"/>
              <a:t> </a:t>
            </a:r>
            <a:r>
              <a:rPr lang="en-US" dirty="0" err="1" smtClean="0"/>
              <a:t>Xamarin.Forms</a:t>
            </a:r>
            <a:r>
              <a:rPr lang="en-US" dirty="0" smtClean="0"/>
              <a:t> 2.0?</a:t>
            </a:r>
            <a:r>
              <a:rPr lang="en-US" dirty="0" smtClean="0"/>
              <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s-ES" dirty="0" smtClean="0"/>
              <a:t>Editor Visual</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s-ES" dirty="0" smtClean="0"/>
              <a:t>Soporte UWP</a:t>
            </a:r>
            <a:endParaRPr lang="en-US" sz="2800" b="1" dirty="0">
              <a:latin typeface="Calibri" pitchFamily="34" charset="0"/>
            </a:endParaRPr>
          </a:p>
        </p:txBody>
      </p:sp>
    </p:spTree>
    <p:extLst>
      <p:ext uri="{BB962C8B-B14F-4D97-AF65-F5344CB8AC3E}">
        <p14:creationId xmlns:p14="http://schemas.microsoft.com/office/powerpoint/2010/main" val="215322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6915 0.39699 " pathEditMode="relative" rAng="0" ptsTypes="AA">
                                      <p:cBhvr>
                                        <p:cTn id="6" dur="2000" fill="hold"/>
                                        <p:tgtEl>
                                          <p:spTgt spid="5"/>
                                        </p:tgtEl>
                                        <p:attrNameLst>
                                          <p:attrName>ppt_x</p:attrName>
                                          <p:attrName>ppt_y</p:attrName>
                                        </p:attrNameLst>
                                      </p:cBhvr>
                                      <p:rCtr x="-13464"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En</a:t>
            </a:r>
            <a:r>
              <a:rPr lang="en-US" dirty="0" smtClean="0"/>
              <a:t> </a:t>
            </a:r>
            <a:r>
              <a:rPr lang="en-US" dirty="0" err="1" smtClean="0"/>
              <a:t>qué</a:t>
            </a:r>
            <a:r>
              <a:rPr lang="en-US" dirty="0" smtClean="0"/>
              <a:t> se </a:t>
            </a:r>
            <a:r>
              <a:rPr lang="en-US" dirty="0" err="1" smtClean="0"/>
              <a:t>basa</a:t>
            </a:r>
            <a:r>
              <a:rPr lang="en-US" dirty="0" smtClean="0"/>
              <a:t> Xamarin </a:t>
            </a:r>
            <a:r>
              <a:rPr lang="en-US" dirty="0" err="1" smtClean="0"/>
              <a:t>UITest</a:t>
            </a:r>
            <a:r>
              <a:rPr lang="en-US" dirty="0" smtClean="0"/>
              <a:t>?</a:t>
            </a:r>
            <a:r>
              <a:rPr lang="en-US" dirty="0" smtClean="0"/>
              <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s-ES" dirty="0" err="1" smtClean="0"/>
              <a:t>NUnit</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s-ES" dirty="0" err="1" smtClean="0"/>
              <a:t>Calabash</a:t>
            </a:r>
            <a:endParaRPr lang="en-US" sz="2800" b="1" dirty="0">
              <a:latin typeface="Calibri" pitchFamily="34" charset="0"/>
            </a:endParaRPr>
          </a:p>
        </p:txBody>
      </p:sp>
    </p:spTree>
    <p:extLst>
      <p:ext uri="{BB962C8B-B14F-4D97-AF65-F5344CB8AC3E}">
        <p14:creationId xmlns:p14="http://schemas.microsoft.com/office/powerpoint/2010/main" val="267453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6915 0.39699 " pathEditMode="relative" rAng="0" ptsTypes="AA">
                                      <p:cBhvr>
                                        <p:cTn id="6" dur="2000" fill="hold"/>
                                        <p:tgtEl>
                                          <p:spTgt spid="5"/>
                                        </p:tgtEl>
                                        <p:attrNameLst>
                                          <p:attrName>ppt_x</p:attrName>
                                          <p:attrName>ppt_y</p:attrName>
                                        </p:attrNameLst>
                                      </p:cBhvr>
                                      <p:rCtr x="-13464"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0287" y="3631397"/>
            <a:ext cx="7772400" cy="1470025"/>
          </a:xfrm>
        </p:spPr>
        <p:txBody>
          <a:bodyPr rtlCol="0">
            <a:normAutofit fontScale="90000"/>
          </a:bodyPr>
          <a:lstStyle/>
          <a:p>
            <a:pPr>
              <a:defRPr/>
            </a:pPr>
            <a:r>
              <a:rPr lang="en-US" dirty="0" smtClean="0"/>
              <a:t>¿</a:t>
            </a:r>
            <a:r>
              <a:rPr lang="en-US" dirty="0" err="1" smtClean="0"/>
              <a:t>Cuántos</a:t>
            </a:r>
            <a:r>
              <a:rPr lang="en-US" dirty="0" smtClean="0"/>
              <a:t> </a:t>
            </a:r>
            <a:r>
              <a:rPr lang="en-US" dirty="0" err="1" smtClean="0"/>
              <a:t>desarrolladores</a:t>
            </a:r>
            <a:r>
              <a:rPr lang="en-US" dirty="0" smtClean="0"/>
              <a:t> Xamarin hay </a:t>
            </a:r>
            <a:r>
              <a:rPr lang="en-US" dirty="0" err="1" smtClean="0"/>
              <a:t>actualmente</a:t>
            </a:r>
            <a:r>
              <a:rPr lang="en-US" dirty="0" smtClean="0"/>
              <a:t>?</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3200" b="1" dirty="0" smtClean="0">
                <a:latin typeface="Calibri" pitchFamily="34" charset="0"/>
              </a:rPr>
              <a:t>+1.400.000</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+1.350.000</a:t>
            </a:r>
            <a:endParaRPr lang="en-US" sz="2800" b="1" dirty="0">
              <a:latin typeface="Calibri" pitchFamily="34" charset="0"/>
            </a:endParaRPr>
          </a:p>
        </p:txBody>
      </p:sp>
    </p:spTree>
    <p:extLst>
      <p:ext uri="{BB962C8B-B14F-4D97-AF65-F5344CB8AC3E}">
        <p14:creationId xmlns:p14="http://schemas.microsoft.com/office/powerpoint/2010/main" val="79294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6094 0.36574 " pathEditMode="relative" rAng="0" ptsTypes="AA">
                                      <p:cBhvr>
                                        <p:cTn id="6" dur="2000" fill="hold"/>
                                        <p:tgtEl>
                                          <p:spTgt spid="5"/>
                                        </p:tgtEl>
                                        <p:attrNameLst>
                                          <p:attrName>ppt_x</p:attrName>
                                          <p:attrName>ppt_y</p:attrName>
                                        </p:attrNameLst>
                                      </p:cBhvr>
                                      <p:rCtr x="-13047" y="182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1556293" y="1685952"/>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smtClean="0">
                <a:solidFill>
                  <a:schemeClr val="tx1"/>
                </a:solidFill>
              </a:rPr>
              <a:t>Gracias a </a:t>
            </a:r>
            <a:r>
              <a:rPr lang="en-US" sz="7646" spc="0" dirty="0" err="1" smtClean="0">
                <a:solidFill>
                  <a:schemeClr val="tx1"/>
                </a:solidFill>
              </a:rPr>
              <a:t>todos</a:t>
            </a:r>
            <a:r>
              <a:rPr lang="en-US" sz="7646" spc="0" dirty="0" smtClean="0">
                <a:solidFill>
                  <a:schemeClr val="tx1"/>
                </a:solidFill>
              </a:rPr>
              <a:t>!</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4" name="Imagen 1"/>
          <p:cNvPicPr>
            <a:picLocks noChangeAspect="1"/>
          </p:cNvPicPr>
          <p:nvPr/>
        </p:nvPicPr>
        <p:blipFill>
          <a:blip r:embed="rId3"/>
          <a:stretch>
            <a:fillRect/>
          </a:stretch>
        </p:blipFill>
        <p:spPr>
          <a:xfrm>
            <a:off x="-1" y="2004717"/>
            <a:ext cx="3243263" cy="4853284"/>
          </a:xfrm>
          <a:prstGeom prst="rect">
            <a:avLst/>
          </a:prstGeom>
        </p:spPr>
      </p:pic>
    </p:spTree>
    <p:extLst>
      <p:ext uri="{BB962C8B-B14F-4D97-AF65-F5344CB8AC3E}">
        <p14:creationId xmlns:p14="http://schemas.microsoft.com/office/powerpoint/2010/main" val="2093594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94370" y="1470566"/>
            <a:ext cx="9267423" cy="5139869"/>
          </a:xfrm>
          <a:prstGeom prst="rect">
            <a:avLst/>
          </a:prstGeom>
        </p:spPr>
        <p:txBody>
          <a:bodyPr wrap="square">
            <a:spAutoFit/>
          </a:bodyPr>
          <a:lstStyle/>
          <a:p>
            <a:pPr lvl="0"/>
            <a:r>
              <a:rPr lang="en-US" sz="4000" dirty="0" smtClean="0">
                <a:solidFill>
                  <a:schemeClr val="tx1">
                    <a:lumMod val="65000"/>
                    <a:lumOff val="35000"/>
                  </a:schemeClr>
                </a:solidFill>
                <a:latin typeface="Segoe UI Light"/>
                <a:cs typeface="Segoe UI Light"/>
              </a:rPr>
              <a:t>Las </a:t>
            </a:r>
            <a:r>
              <a:rPr lang="en-US" sz="4000" dirty="0" err="1" smtClean="0">
                <a:solidFill>
                  <a:schemeClr val="tx1">
                    <a:lumMod val="65000"/>
                    <a:lumOff val="35000"/>
                  </a:schemeClr>
                </a:solidFill>
                <a:latin typeface="Segoe UI Light"/>
                <a:cs typeface="Segoe UI Light"/>
              </a:rPr>
              <a:t>reglas</a:t>
            </a:r>
            <a:r>
              <a:rPr lang="en-US" sz="4000" dirty="0" smtClean="0">
                <a:solidFill>
                  <a:schemeClr val="tx1">
                    <a:lumMod val="65000"/>
                    <a:lumOff val="35000"/>
                  </a:schemeClr>
                </a:solidFill>
                <a:latin typeface="Segoe UI Light"/>
                <a:cs typeface="Segoe UI Light"/>
              </a:rPr>
              <a:t> son </a:t>
            </a:r>
            <a:r>
              <a:rPr lang="en-US" sz="4000" dirty="0" err="1" smtClean="0">
                <a:solidFill>
                  <a:schemeClr val="tx1">
                    <a:lumMod val="65000"/>
                    <a:lumOff val="35000"/>
                  </a:schemeClr>
                </a:solidFill>
                <a:latin typeface="Segoe UI Light"/>
                <a:cs typeface="Segoe UI Light"/>
              </a:rPr>
              <a:t>sencillas</a:t>
            </a:r>
            <a:r>
              <a:rPr lang="en-US" sz="4000" dirty="0" smtClean="0">
                <a:solidFill>
                  <a:schemeClr val="tx1">
                    <a:lumMod val="65000"/>
                    <a:lumOff val="35000"/>
                  </a:schemeClr>
                </a:solidFill>
                <a:latin typeface="Segoe UI Light"/>
                <a:cs typeface="Segoe UI Light"/>
              </a:rPr>
              <a:t>:</a:t>
            </a:r>
          </a:p>
          <a:p>
            <a:pPr marL="685800" lvl="0" indent="-685800">
              <a:buFont typeface="Arial" panose="020B0604020202020204" pitchFamily="34" charset="0"/>
              <a:buChar char="•"/>
            </a:pPr>
            <a:r>
              <a:rPr lang="en-US" sz="3600" dirty="0" err="1" smtClean="0">
                <a:solidFill>
                  <a:schemeClr val="tx1">
                    <a:lumMod val="65000"/>
                    <a:lumOff val="35000"/>
                  </a:schemeClr>
                </a:solidFill>
                <a:latin typeface="Segoe UI Light"/>
                <a:cs typeface="Segoe UI Light"/>
              </a:rPr>
              <a:t>Todo</a:t>
            </a:r>
            <a:r>
              <a:rPr lang="en-US" sz="3600" dirty="0" smtClean="0">
                <a:solidFill>
                  <a:schemeClr val="tx1">
                    <a:lumMod val="65000"/>
                    <a:lumOff val="35000"/>
                  </a:schemeClr>
                </a:solidFill>
                <a:latin typeface="Segoe UI Light"/>
                <a:cs typeface="Segoe UI Light"/>
              </a:rPr>
              <a:t> el </a:t>
            </a:r>
            <a:r>
              <a:rPr lang="en-US" sz="3600" dirty="0" err="1" smtClean="0">
                <a:solidFill>
                  <a:schemeClr val="tx1">
                    <a:lumMod val="65000"/>
                    <a:lumOff val="35000"/>
                  </a:schemeClr>
                </a:solidFill>
                <a:latin typeface="Segoe UI Light"/>
                <a:cs typeface="Segoe UI Light"/>
              </a:rPr>
              <a:t>mundo</a:t>
            </a:r>
            <a:r>
              <a:rPr lang="en-US" sz="3600" dirty="0" smtClean="0">
                <a:solidFill>
                  <a:schemeClr val="tx1">
                    <a:lumMod val="65000"/>
                    <a:lumOff val="35000"/>
                  </a:schemeClr>
                </a:solidFill>
                <a:latin typeface="Segoe UI Light"/>
                <a:cs typeface="Segoe UI Light"/>
              </a:rPr>
              <a:t> de pie.</a:t>
            </a:r>
          </a:p>
          <a:p>
            <a:pPr marL="685800" lvl="0" indent="-685800">
              <a:buFont typeface="Arial" panose="020B0604020202020204" pitchFamily="34" charset="0"/>
              <a:buChar char="•"/>
            </a:pPr>
            <a:r>
              <a:rPr lang="en-US" sz="3600" dirty="0" err="1" smtClean="0">
                <a:solidFill>
                  <a:schemeClr val="tx1">
                    <a:lumMod val="65000"/>
                    <a:lumOff val="35000"/>
                  </a:schemeClr>
                </a:solidFill>
                <a:latin typeface="Segoe UI Light"/>
                <a:cs typeface="Segoe UI Light"/>
              </a:rPr>
              <a:t>Tendremos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preguntas</a:t>
            </a:r>
            <a:r>
              <a:rPr lang="en-US" sz="3600" dirty="0" smtClean="0">
                <a:solidFill>
                  <a:schemeClr val="tx1">
                    <a:lumMod val="65000"/>
                    <a:lumOff val="35000"/>
                  </a:schemeClr>
                </a:solidFill>
                <a:latin typeface="Segoe UI Light"/>
                <a:cs typeface="Segoe UI Light"/>
              </a:rPr>
              <a:t> con </a:t>
            </a:r>
            <a:r>
              <a:rPr lang="en-US" sz="3600" dirty="0" err="1" smtClean="0">
                <a:solidFill>
                  <a:schemeClr val="tx1">
                    <a:lumMod val="65000"/>
                    <a:lumOff val="35000"/>
                  </a:schemeClr>
                </a:solidFill>
                <a:latin typeface="Segoe UI Light"/>
                <a:cs typeface="Segoe UI Light"/>
              </a:rPr>
              <a:t>opciones</a:t>
            </a:r>
            <a:r>
              <a:rPr lang="en-US" sz="3600" dirty="0" smtClean="0">
                <a:solidFill>
                  <a:schemeClr val="tx1">
                    <a:lumMod val="65000"/>
                    <a:lumOff val="35000"/>
                  </a:schemeClr>
                </a:solidFill>
                <a:latin typeface="Segoe UI Light"/>
                <a:cs typeface="Segoe UI Light"/>
              </a:rPr>
              <a:t> </a:t>
            </a:r>
            <a:r>
              <a:rPr lang="en-US" sz="3600" b="1" dirty="0" smtClean="0">
                <a:solidFill>
                  <a:schemeClr val="tx1">
                    <a:lumMod val="65000"/>
                    <a:lumOff val="35000"/>
                  </a:schemeClr>
                </a:solidFill>
                <a:latin typeface="Segoe UI Light"/>
                <a:cs typeface="Segoe UI Light"/>
              </a:rPr>
              <a:t>A y B</a:t>
            </a:r>
            <a:r>
              <a:rPr lang="en-US" sz="3600" dirty="0" smtClean="0">
                <a:solidFill>
                  <a:schemeClr val="tx1">
                    <a:lumMod val="65000"/>
                    <a:lumOff val="35000"/>
                  </a:schemeClr>
                </a:solidFill>
                <a:latin typeface="Segoe UI Light"/>
                <a:cs typeface="Segoe UI Light"/>
              </a:rPr>
              <a:t>. Si </a:t>
            </a:r>
            <a:r>
              <a:rPr lang="en-US" sz="3600" dirty="0" err="1" smtClean="0">
                <a:solidFill>
                  <a:schemeClr val="tx1">
                    <a:lumMod val="65000"/>
                    <a:lumOff val="35000"/>
                  </a:schemeClr>
                </a:solidFill>
                <a:latin typeface="Segoe UI Light"/>
                <a:cs typeface="Segoe UI Light"/>
              </a:rPr>
              <a:t>piensas</a:t>
            </a:r>
            <a:r>
              <a:rPr lang="en-US" sz="3600" dirty="0" smtClean="0">
                <a:solidFill>
                  <a:schemeClr val="tx1">
                    <a:lumMod val="65000"/>
                    <a:lumOff val="35000"/>
                  </a:schemeClr>
                </a:solidFill>
                <a:latin typeface="Segoe UI Light"/>
                <a:cs typeface="Segoe UI Light"/>
              </a:rPr>
              <a:t> que la </a:t>
            </a:r>
            <a:r>
              <a:rPr lang="en-US" sz="3600" dirty="0" err="1" smtClean="0">
                <a:solidFill>
                  <a:schemeClr val="tx1">
                    <a:lumMod val="65000"/>
                    <a:lumOff val="35000"/>
                  </a:schemeClr>
                </a:solidFill>
                <a:latin typeface="Segoe UI Light"/>
                <a:cs typeface="Segoe UI Light"/>
              </a:rPr>
              <a:t>respuesta</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es</a:t>
            </a:r>
            <a:r>
              <a:rPr lang="en-US" sz="3600" dirty="0" smtClean="0">
                <a:solidFill>
                  <a:schemeClr val="tx1">
                    <a:lumMod val="65000"/>
                    <a:lumOff val="35000"/>
                  </a:schemeClr>
                </a:solidFill>
                <a:latin typeface="Segoe UI Light"/>
                <a:cs typeface="Segoe UI Light"/>
              </a:rPr>
              <a:t> A </a:t>
            </a:r>
            <a:r>
              <a:rPr lang="en-US" sz="3600" b="1" dirty="0" err="1" smtClean="0">
                <a:solidFill>
                  <a:schemeClr val="tx1">
                    <a:lumMod val="65000"/>
                    <a:lumOff val="35000"/>
                  </a:schemeClr>
                </a:solidFill>
                <a:latin typeface="Segoe UI Light"/>
                <a:cs typeface="Segoe UI Light"/>
              </a:rPr>
              <a:t>levanta</a:t>
            </a:r>
            <a:r>
              <a:rPr lang="en-US" sz="3600" dirty="0" smtClean="0">
                <a:solidFill>
                  <a:schemeClr val="tx1">
                    <a:lumMod val="65000"/>
                    <a:lumOff val="35000"/>
                  </a:schemeClr>
                </a:solidFill>
                <a:latin typeface="Segoe UI Light"/>
                <a:cs typeface="Segoe UI Light"/>
              </a:rPr>
              <a:t> las </a:t>
            </a:r>
            <a:r>
              <a:rPr lang="en-US" sz="3600" dirty="0" err="1" smtClean="0">
                <a:solidFill>
                  <a:schemeClr val="tx1">
                    <a:lumMod val="65000"/>
                    <a:lumOff val="35000"/>
                  </a:schemeClr>
                </a:solidFill>
                <a:latin typeface="Segoe UI Light"/>
                <a:cs typeface="Segoe UI Light"/>
              </a:rPr>
              <a:t>manos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en</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caso</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contrario</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mantenlas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hacia</a:t>
            </a:r>
            <a:r>
              <a:rPr lang="en-US" sz="3600" dirty="0" smtClean="0">
                <a:solidFill>
                  <a:schemeClr val="tx1">
                    <a:lumMod val="65000"/>
                    <a:lumOff val="35000"/>
                  </a:schemeClr>
                </a:solidFill>
                <a:latin typeface="Segoe UI Light"/>
                <a:cs typeface="Segoe UI Light"/>
              </a:rPr>
              <a:t> </a:t>
            </a:r>
            <a:r>
              <a:rPr lang="en-US" sz="3600" b="1" dirty="0" err="1" smtClean="0">
                <a:solidFill>
                  <a:schemeClr val="tx1">
                    <a:lumMod val="65000"/>
                    <a:lumOff val="35000"/>
                  </a:schemeClr>
                </a:solidFill>
                <a:latin typeface="Segoe UI Light"/>
                <a:cs typeface="Segoe UI Light"/>
              </a:rPr>
              <a:t>abajo</a:t>
            </a:r>
            <a:r>
              <a:rPr lang="en-US" sz="3600" dirty="0" smtClean="0">
                <a:solidFill>
                  <a:schemeClr val="tx1">
                    <a:lumMod val="65000"/>
                    <a:lumOff val="35000"/>
                  </a:schemeClr>
                </a:solidFill>
                <a:latin typeface="Segoe UI Light"/>
                <a:cs typeface="Segoe UI Light"/>
              </a:rPr>
              <a:t>.</a:t>
            </a:r>
          </a:p>
          <a:p>
            <a:pPr marL="685800" lvl="0" indent="-685800">
              <a:buFont typeface="Arial" panose="020B0604020202020204" pitchFamily="34" charset="0"/>
              <a:buChar char="•"/>
            </a:pPr>
            <a:r>
              <a:rPr lang="en-US" sz="3600" dirty="0" smtClean="0">
                <a:solidFill>
                  <a:schemeClr val="tx1">
                    <a:lumMod val="65000"/>
                    <a:lumOff val="35000"/>
                  </a:schemeClr>
                </a:solidFill>
                <a:latin typeface="Segoe UI Light"/>
                <a:cs typeface="Segoe UI Light"/>
              </a:rPr>
              <a:t>Si </a:t>
            </a:r>
            <a:r>
              <a:rPr lang="en-US" sz="3600" dirty="0" err="1" smtClean="0">
                <a:solidFill>
                  <a:schemeClr val="tx1">
                    <a:lumMod val="65000"/>
                    <a:lumOff val="35000"/>
                  </a:schemeClr>
                </a:solidFill>
                <a:latin typeface="Segoe UI Light"/>
                <a:cs typeface="Segoe UI Light"/>
              </a:rPr>
              <a:t>aciertas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continuas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si</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fallas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te</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sientas</a:t>
            </a:r>
            <a:r>
              <a:rPr lang="en-US" sz="3600" dirty="0" smtClean="0">
                <a:solidFill>
                  <a:schemeClr val="tx1">
                    <a:lumMod val="65000"/>
                    <a:lumOff val="35000"/>
                  </a:schemeClr>
                </a:solidFill>
                <a:latin typeface="Segoe UI Light"/>
                <a:cs typeface="Segoe UI Light"/>
              </a:rPr>
              <a:t>.</a:t>
            </a:r>
          </a:p>
          <a:p>
            <a:pPr marL="685800" lvl="0" indent="-685800">
              <a:buFont typeface="Arial" panose="020B0604020202020204" pitchFamily="34" charset="0"/>
              <a:buChar char="•"/>
            </a:pPr>
            <a:r>
              <a:rPr lang="en-US" sz="3600" dirty="0" err="1" smtClean="0">
                <a:solidFill>
                  <a:schemeClr val="tx1">
                    <a:lumMod val="65000"/>
                    <a:lumOff val="35000"/>
                  </a:schemeClr>
                </a:solidFill>
                <a:latin typeface="Segoe UI Light"/>
                <a:cs typeface="Segoe UI Light"/>
              </a:rPr>
              <a:t>Sólo</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los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últimos</a:t>
            </a:r>
            <a:r>
              <a:rPr lang="en-US" sz="3600" dirty="0" smtClean="0">
                <a:solidFill>
                  <a:schemeClr val="tx1">
                    <a:lumMod val="65000"/>
                    <a:lumOff val="35000"/>
                  </a:schemeClr>
                </a:solidFill>
                <a:latin typeface="Segoe UI Light"/>
                <a:cs typeface="Segoe UI Light"/>
              </a:rPr>
              <a:t> que se </a:t>
            </a:r>
            <a:r>
              <a:rPr lang="en-US" sz="3600" dirty="0" err="1" smtClean="0">
                <a:solidFill>
                  <a:schemeClr val="tx1">
                    <a:lumMod val="65000"/>
                    <a:lumOff val="35000"/>
                  </a:schemeClr>
                </a:solidFill>
                <a:latin typeface="Segoe UI Light"/>
                <a:cs typeface="Segoe UI Light"/>
              </a:rPr>
              <a:t>mantengan</a:t>
            </a:r>
            <a:r>
              <a:rPr lang="en-US" sz="3600" dirty="0" smtClean="0">
                <a:solidFill>
                  <a:schemeClr val="tx1">
                    <a:lumMod val="65000"/>
                    <a:lumOff val="35000"/>
                  </a:schemeClr>
                </a:solidFill>
                <a:latin typeface="Segoe UI Light"/>
                <a:cs typeface="Segoe UI Light"/>
              </a:rPr>
              <a:t> de pie </a:t>
            </a:r>
            <a:r>
              <a:rPr lang="en-US" sz="3600" dirty="0" err="1" smtClean="0">
                <a:solidFill>
                  <a:schemeClr val="tx1">
                    <a:lumMod val="65000"/>
                    <a:lumOff val="35000"/>
                  </a:schemeClr>
                </a:solidFill>
                <a:latin typeface="Segoe UI Light"/>
                <a:cs typeface="Segoe UI Light"/>
              </a:rPr>
              <a:t>lograrán</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los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premios</a:t>
            </a:r>
            <a:r>
              <a:rPr lang="en-US" sz="3600" dirty="0" smtClean="0">
                <a:solidFill>
                  <a:schemeClr val="tx1">
                    <a:lumMod val="65000"/>
                    <a:lumOff val="35000"/>
                  </a:schemeClr>
                </a:solidFill>
                <a:latin typeface="Segoe UI Light"/>
                <a:cs typeface="Segoe UI Light"/>
              </a:rPr>
              <a:t>.</a:t>
            </a:r>
            <a:endParaRPr lang="en-US" sz="3600" dirty="0">
              <a:solidFill>
                <a:schemeClr val="tx1">
                  <a:lumMod val="65000"/>
                  <a:lumOff val="35000"/>
                </a:schemeClr>
              </a:solidFill>
              <a:latin typeface="Segoe UI Light"/>
              <a:cs typeface="Segoe UI Ligh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1539" y="150829"/>
            <a:ext cx="7909677" cy="6858000"/>
          </a:xfrm>
          <a:prstGeom prst="rect">
            <a:avLst/>
          </a:prstGeom>
        </p:spPr>
      </p:pic>
      <p:sp>
        <p:nvSpPr>
          <p:cNvPr id="7" name="Title 22"/>
          <p:cNvSpPr>
            <a:spLocks noGrp="1"/>
          </p:cNvSpPr>
          <p:nvPr>
            <p:ph type="title"/>
          </p:nvPr>
        </p:nvSpPr>
        <p:spPr/>
        <p:txBody>
          <a:bodyPr/>
          <a:lstStyle/>
          <a:p>
            <a:r>
              <a:rPr lang="en-US" dirty="0" smtClean="0">
                <a:solidFill>
                  <a:srgbClr val="06AED0"/>
                </a:solidFill>
              </a:rPr>
              <a:t>Las </a:t>
            </a:r>
            <a:r>
              <a:rPr lang="en-US" dirty="0" err="1" smtClean="0">
                <a:solidFill>
                  <a:srgbClr val="06AED0"/>
                </a:solidFill>
              </a:rPr>
              <a:t>reglas</a:t>
            </a:r>
            <a:endParaRPr lang="en-US" dirty="0">
              <a:solidFill>
                <a:srgbClr val="06AED0"/>
              </a:solidFill>
            </a:endParaRPr>
          </a:p>
        </p:txBody>
      </p:sp>
      <p:pic>
        <p:nvPicPr>
          <p:cNvPr id="2050" name="Picture 2" descr="http://www.differencebetween.info/sites/default/files/images/6/monkey%281%2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0750" y="3505285"/>
            <a:ext cx="238125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5240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Qué</a:t>
            </a:r>
            <a:r>
              <a:rPr lang="en-US" dirty="0" smtClean="0"/>
              <a:t> patron </a:t>
            </a:r>
            <a:r>
              <a:rPr lang="en-US" dirty="0" err="1" smtClean="0"/>
              <a:t>utilizamos</a:t>
            </a:r>
            <a:r>
              <a:rPr lang="en-US" dirty="0" smtClean="0"/>
              <a:t> </a:t>
            </a:r>
            <a:r>
              <a:rPr lang="en-US" dirty="0" err="1" smtClean="0"/>
              <a:t>en</a:t>
            </a:r>
            <a:r>
              <a:rPr lang="en-US" dirty="0" smtClean="0"/>
              <a:t> el Desarrollo de Apps Xamarin?</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800" b="1" dirty="0" smtClean="0">
                <a:latin typeface="Calibri" pitchFamily="34" charset="0"/>
              </a:rPr>
              <a:t>MVC</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MVVM</a:t>
            </a:r>
            <a:endParaRPr lang="en-US" sz="2800" b="1" dirty="0">
              <a:latin typeface="Calibri" pitchFamily="34" charset="0"/>
            </a:endParaRPr>
          </a:p>
        </p:txBody>
      </p:sp>
    </p:spTree>
    <p:extLst>
      <p:ext uri="{BB962C8B-B14F-4D97-AF65-F5344CB8AC3E}">
        <p14:creationId xmlns:p14="http://schemas.microsoft.com/office/powerpoint/2010/main" val="265150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9232 0.39699 " pathEditMode="relative" rAng="0" ptsTypes="AA">
                                      <p:cBhvr>
                                        <p:cTn id="6" dur="2000" fill="hold"/>
                                        <p:tgtEl>
                                          <p:spTgt spid="5"/>
                                        </p:tgtEl>
                                        <p:attrNameLst>
                                          <p:attrName>ppt_x</p:attrName>
                                          <p:attrName>ppt_y</p:attrName>
                                        </p:attrNameLst>
                                      </p:cBhvr>
                                      <p:rCtr x="-14622"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2150" y="3467100"/>
            <a:ext cx="7772400" cy="1470025"/>
          </a:xfrm>
        </p:spPr>
        <p:txBody>
          <a:bodyPr rtlCol="0">
            <a:noAutofit/>
          </a:bodyPr>
          <a:lstStyle/>
          <a:p>
            <a:pPr>
              <a:defRPr/>
            </a:pPr>
            <a:r>
              <a:rPr lang="en-US" sz="4000" dirty="0" smtClean="0"/>
              <a:t>¿</a:t>
            </a:r>
            <a:r>
              <a:rPr lang="en-US" sz="4000" dirty="0" err="1" smtClean="0"/>
              <a:t>Qué</a:t>
            </a:r>
            <a:r>
              <a:rPr lang="en-US" sz="4000" dirty="0" smtClean="0"/>
              <a:t> </a:t>
            </a:r>
            <a:r>
              <a:rPr lang="en-US" sz="4000" dirty="0" err="1" smtClean="0"/>
              <a:t>lenguaje</a:t>
            </a:r>
            <a:r>
              <a:rPr lang="en-US" sz="4000" dirty="0" smtClean="0"/>
              <a:t> </a:t>
            </a:r>
            <a:r>
              <a:rPr lang="en-US" sz="4000" dirty="0" err="1" smtClean="0"/>
              <a:t>utilizamos</a:t>
            </a:r>
            <a:r>
              <a:rPr lang="en-US" sz="4000" dirty="0" smtClean="0"/>
              <a:t> para </a:t>
            </a:r>
            <a:r>
              <a:rPr lang="en-US" sz="4000" dirty="0" err="1" smtClean="0"/>
              <a:t>diseñar</a:t>
            </a:r>
            <a:r>
              <a:rPr lang="en-US" sz="4000" dirty="0" smtClean="0"/>
              <a:t> las vistas </a:t>
            </a:r>
            <a:r>
              <a:rPr lang="en-US" sz="4000" dirty="0" err="1" smtClean="0"/>
              <a:t>en</a:t>
            </a:r>
            <a:r>
              <a:rPr lang="en-US" sz="4000" dirty="0" smtClean="0"/>
              <a:t> </a:t>
            </a:r>
            <a:r>
              <a:rPr lang="en-US" sz="4000" dirty="0" err="1" smtClean="0"/>
              <a:t>Xamarin.Forms</a:t>
            </a:r>
            <a:r>
              <a:rPr lang="en-US" sz="4000" dirty="0" smtClean="0"/>
              <a:t>?</a:t>
            </a:r>
            <a:br>
              <a:rPr lang="en-US" sz="4000" dirty="0" smtClean="0"/>
            </a:br>
            <a:r>
              <a:rPr lang="en-US" sz="4000" dirty="0" smtClean="0"/>
              <a:t>____________________</a:t>
            </a:r>
            <a:endParaRPr lang="en-US" sz="4000"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3200" b="1" dirty="0" smtClean="0">
                <a:latin typeface="Calibri" pitchFamily="34" charset="0"/>
              </a:rPr>
              <a:t>XAML</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AXML</a:t>
            </a:r>
            <a:endParaRPr lang="en-US" sz="2800" b="1" dirty="0">
              <a:latin typeface="Calibri" pitchFamily="34" charset="0"/>
            </a:endParaRPr>
          </a:p>
        </p:txBody>
      </p:sp>
    </p:spTree>
    <p:extLst>
      <p:ext uri="{BB962C8B-B14F-4D97-AF65-F5344CB8AC3E}">
        <p14:creationId xmlns:p14="http://schemas.microsoft.com/office/powerpoint/2010/main" val="191912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43 0.36968 " pathEditMode="relative" rAng="0" ptsTypes="AA">
                                      <p:cBhvr>
                                        <p:cTn id="6" dur="2000" fill="hold"/>
                                        <p:tgtEl>
                                          <p:spTgt spid="4"/>
                                        </p:tgtEl>
                                        <p:attrNameLst>
                                          <p:attrName>ppt_x</p:attrName>
                                          <p:attrName>ppt_y</p:attrName>
                                        </p:attrNameLst>
                                      </p:cBhvr>
                                      <p:rCtr x="208" y="18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2150" y="3467100"/>
            <a:ext cx="7772400" cy="1470025"/>
          </a:xfrm>
        </p:spPr>
        <p:txBody>
          <a:bodyPr rtlCol="0">
            <a:noAutofit/>
          </a:bodyPr>
          <a:lstStyle/>
          <a:p>
            <a:pPr>
              <a:defRPr/>
            </a:pPr>
            <a:r>
              <a:rPr lang="en-US" sz="4000" dirty="0" smtClean="0"/>
              <a:t>¿</a:t>
            </a:r>
            <a:r>
              <a:rPr lang="en-US" sz="4000" dirty="0" err="1" smtClean="0"/>
              <a:t>Podemos</a:t>
            </a:r>
            <a:r>
              <a:rPr lang="en-US" sz="4000" dirty="0" smtClean="0"/>
              <a:t> </a:t>
            </a:r>
            <a:r>
              <a:rPr lang="en-US" sz="4000" dirty="0" err="1" smtClean="0"/>
              <a:t>desarrollar</a:t>
            </a:r>
            <a:r>
              <a:rPr lang="en-US" sz="4000" dirty="0" smtClean="0"/>
              <a:t> para el Apple Watch con Xamarin?</a:t>
            </a:r>
            <a:r>
              <a:rPr lang="en-US" sz="4000" dirty="0" smtClean="0"/>
              <a:t/>
            </a:r>
            <a:br>
              <a:rPr lang="en-US" sz="4000" dirty="0" smtClean="0"/>
            </a:br>
            <a:r>
              <a:rPr lang="en-US" sz="4000" dirty="0" smtClean="0"/>
              <a:t>____________________</a:t>
            </a:r>
            <a:endParaRPr lang="en-US" sz="4000"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3200" b="1" dirty="0" smtClean="0">
                <a:latin typeface="Calibri" pitchFamily="34" charset="0"/>
              </a:rPr>
              <a:t>Si</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No</a:t>
            </a:r>
            <a:endParaRPr lang="en-US" sz="2800" b="1" dirty="0">
              <a:latin typeface="Calibri" pitchFamily="34" charset="0"/>
            </a:endParaRPr>
          </a:p>
        </p:txBody>
      </p:sp>
    </p:spTree>
    <p:extLst>
      <p:ext uri="{BB962C8B-B14F-4D97-AF65-F5344CB8AC3E}">
        <p14:creationId xmlns:p14="http://schemas.microsoft.com/office/powerpoint/2010/main" val="48978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43 0.36968 " pathEditMode="relative" rAng="0" ptsTypes="AA">
                                      <p:cBhvr>
                                        <p:cTn id="6" dur="2000" fill="hold"/>
                                        <p:tgtEl>
                                          <p:spTgt spid="4"/>
                                        </p:tgtEl>
                                        <p:attrNameLst>
                                          <p:attrName>ppt_x</p:attrName>
                                          <p:attrName>ppt_y</p:attrName>
                                        </p:attrNameLst>
                                      </p:cBhvr>
                                      <p:rCtr x="208" y="18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2150" y="3467100"/>
            <a:ext cx="7772400" cy="1470025"/>
          </a:xfrm>
        </p:spPr>
        <p:txBody>
          <a:bodyPr rtlCol="0">
            <a:noAutofit/>
          </a:bodyPr>
          <a:lstStyle/>
          <a:p>
            <a:pPr>
              <a:defRPr/>
            </a:pPr>
            <a:r>
              <a:rPr lang="en-US" sz="4000" dirty="0" smtClean="0"/>
              <a:t>¿</a:t>
            </a:r>
            <a:r>
              <a:rPr lang="en-US" sz="4000" dirty="0" err="1" smtClean="0"/>
              <a:t>Podemos</a:t>
            </a:r>
            <a:r>
              <a:rPr lang="en-US" sz="4000" dirty="0" smtClean="0"/>
              <a:t> </a:t>
            </a:r>
            <a:r>
              <a:rPr lang="en-US" sz="4000" dirty="0" err="1" smtClean="0"/>
              <a:t>desarrollar</a:t>
            </a:r>
            <a:r>
              <a:rPr lang="en-US" sz="4000" dirty="0" smtClean="0"/>
              <a:t> para la Microsoft Band con Xamarin?</a:t>
            </a:r>
            <a:r>
              <a:rPr lang="en-US" sz="4000" dirty="0" smtClean="0"/>
              <a:t/>
            </a:r>
            <a:br>
              <a:rPr lang="en-US" sz="4000" dirty="0" smtClean="0"/>
            </a:br>
            <a:r>
              <a:rPr lang="en-US" sz="4000" dirty="0" smtClean="0"/>
              <a:t>____________________</a:t>
            </a:r>
            <a:endParaRPr lang="en-US" sz="4000"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3200" b="1" dirty="0" smtClean="0">
                <a:latin typeface="Calibri" pitchFamily="34" charset="0"/>
              </a:rPr>
              <a:t>Si</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No</a:t>
            </a:r>
            <a:endParaRPr lang="en-US" sz="2800" b="1" dirty="0">
              <a:latin typeface="Calibri" pitchFamily="34" charset="0"/>
            </a:endParaRPr>
          </a:p>
        </p:txBody>
      </p:sp>
    </p:spTree>
    <p:extLst>
      <p:ext uri="{BB962C8B-B14F-4D97-AF65-F5344CB8AC3E}">
        <p14:creationId xmlns:p14="http://schemas.microsoft.com/office/powerpoint/2010/main" val="293938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43 0.36968 " pathEditMode="relative" rAng="0" ptsTypes="AA">
                                      <p:cBhvr>
                                        <p:cTn id="6" dur="2000" fill="hold"/>
                                        <p:tgtEl>
                                          <p:spTgt spid="4"/>
                                        </p:tgtEl>
                                        <p:attrNameLst>
                                          <p:attrName>ppt_x</p:attrName>
                                          <p:attrName>ppt_y</p:attrName>
                                        </p:attrNameLst>
                                      </p:cBhvr>
                                      <p:rCtr x="208" y="18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Autofit/>
          </a:bodyPr>
          <a:lstStyle/>
          <a:p>
            <a:pPr>
              <a:defRPr/>
            </a:pPr>
            <a:r>
              <a:rPr lang="en-US" sz="4000" dirty="0" smtClean="0"/>
              <a:t>¿</a:t>
            </a:r>
            <a:r>
              <a:rPr lang="en-US" sz="4000" dirty="0" err="1" smtClean="0"/>
              <a:t>Cuántos</a:t>
            </a:r>
            <a:r>
              <a:rPr lang="en-US" sz="4000" dirty="0" smtClean="0"/>
              <a:t> </a:t>
            </a:r>
            <a:r>
              <a:rPr lang="en-US" sz="4000" dirty="0" err="1" smtClean="0"/>
              <a:t>proyectos</a:t>
            </a:r>
            <a:r>
              <a:rPr lang="en-US" sz="4000" dirty="0" smtClean="0"/>
              <a:t> (</a:t>
            </a:r>
            <a:r>
              <a:rPr lang="en-US" sz="4000" dirty="0" err="1" smtClean="0"/>
              <a:t>por</a:t>
            </a:r>
            <a:r>
              <a:rPr lang="en-US" sz="4000" dirty="0" smtClean="0"/>
              <a:t> </a:t>
            </a:r>
            <a:r>
              <a:rPr lang="en-US" sz="4000" dirty="0" err="1" smtClean="0"/>
              <a:t>defecto</a:t>
            </a:r>
            <a:r>
              <a:rPr lang="en-US" sz="4000" dirty="0" smtClean="0"/>
              <a:t>) </a:t>
            </a:r>
            <a:r>
              <a:rPr lang="en-US" sz="4000" dirty="0" err="1" smtClean="0"/>
              <a:t>componen</a:t>
            </a:r>
            <a:r>
              <a:rPr lang="en-US" sz="4000" dirty="0" smtClean="0"/>
              <a:t> </a:t>
            </a:r>
            <a:r>
              <a:rPr lang="en-US" sz="4000" dirty="0" err="1" smtClean="0"/>
              <a:t>una</a:t>
            </a:r>
            <a:r>
              <a:rPr lang="en-US" sz="4000" dirty="0" smtClean="0"/>
              <a:t> App </a:t>
            </a:r>
            <a:r>
              <a:rPr lang="en-US" sz="4000" dirty="0" err="1" smtClean="0"/>
              <a:t>Xamarin.Forms</a:t>
            </a:r>
            <a:r>
              <a:rPr lang="en-US" sz="4000" dirty="0" smtClean="0"/>
              <a:t>?</a:t>
            </a:r>
            <a:br>
              <a:rPr lang="en-US" sz="4000" dirty="0" smtClean="0"/>
            </a:br>
            <a:r>
              <a:rPr lang="en-US" sz="4000" dirty="0" smtClean="0"/>
              <a:t>____________________</a:t>
            </a:r>
            <a:endParaRPr lang="en-US" sz="4000"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3200" b="1" dirty="0" smtClean="0">
                <a:latin typeface="Calibri" pitchFamily="34" charset="0"/>
              </a:rPr>
              <a:t>3</a:t>
            </a:r>
            <a:endParaRPr lang="en-US" sz="32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4</a:t>
            </a:r>
            <a:endParaRPr lang="en-US" sz="2800" b="1" dirty="0">
              <a:latin typeface="Calibri" pitchFamily="34" charset="0"/>
            </a:endParaRPr>
          </a:p>
        </p:txBody>
      </p:sp>
    </p:spTree>
    <p:extLst>
      <p:ext uri="{BB962C8B-B14F-4D97-AF65-F5344CB8AC3E}">
        <p14:creationId xmlns:p14="http://schemas.microsoft.com/office/powerpoint/2010/main" val="264955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9232 0.39699 " pathEditMode="relative" rAng="0" ptsTypes="AA">
                                      <p:cBhvr>
                                        <p:cTn id="6" dur="2000" fill="hold"/>
                                        <p:tgtEl>
                                          <p:spTgt spid="5"/>
                                        </p:tgtEl>
                                        <p:attrNameLst>
                                          <p:attrName>ppt_x</p:attrName>
                                          <p:attrName>ppt_y</p:attrName>
                                        </p:attrNameLst>
                                      </p:cBhvr>
                                      <p:rCtr x="-14622"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Autofit/>
          </a:bodyPr>
          <a:lstStyle/>
          <a:p>
            <a:pPr>
              <a:defRPr/>
            </a:pPr>
            <a:r>
              <a:rPr lang="en-US" sz="4000" dirty="0" smtClean="0"/>
              <a:t>¿Vistas </a:t>
            </a:r>
            <a:r>
              <a:rPr lang="en-US" sz="4000" dirty="0" err="1" smtClean="0"/>
              <a:t>nativas</a:t>
            </a:r>
            <a:r>
              <a:rPr lang="en-US" sz="4000" dirty="0" smtClean="0"/>
              <a:t>?</a:t>
            </a:r>
            <a:br>
              <a:rPr lang="en-US" sz="4000" dirty="0" smtClean="0"/>
            </a:br>
            <a:r>
              <a:rPr lang="en-US" sz="4000" dirty="0" smtClean="0"/>
              <a:t>____________________</a:t>
            </a:r>
            <a:endParaRPr lang="en-US" sz="4000"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400" b="1" dirty="0" err="1" smtClean="0">
                <a:latin typeface="Calibri" pitchFamily="34" charset="0"/>
              </a:rPr>
              <a:t>Xamarin.Forms</a:t>
            </a:r>
            <a:endParaRPr lang="en-US" sz="24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400" b="1" dirty="0" smtClean="0">
                <a:latin typeface="Calibri" pitchFamily="34" charset="0"/>
              </a:rPr>
              <a:t>Xamarin Classic</a:t>
            </a:r>
            <a:endParaRPr lang="en-US" sz="2800" b="1" dirty="0">
              <a:latin typeface="Calibri" pitchFamily="34" charset="0"/>
            </a:endParaRPr>
          </a:p>
        </p:txBody>
      </p:sp>
    </p:spTree>
    <p:extLst>
      <p:ext uri="{BB962C8B-B14F-4D97-AF65-F5344CB8AC3E}">
        <p14:creationId xmlns:p14="http://schemas.microsoft.com/office/powerpoint/2010/main" val="374466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9232 0.39699 " pathEditMode="relative" rAng="0" ptsTypes="AA">
                                      <p:cBhvr>
                                        <p:cTn id="6" dur="2000" fill="hold"/>
                                        <p:tgtEl>
                                          <p:spTgt spid="5"/>
                                        </p:tgtEl>
                                        <p:attrNameLst>
                                          <p:attrName>ppt_x</p:attrName>
                                          <p:attrName>ppt_y</p:attrName>
                                        </p:attrNameLst>
                                      </p:cBhvr>
                                      <p:rCtr x="-14622"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2231</TotalTime>
  <Words>613</Words>
  <Application>Microsoft Office PowerPoint</Application>
  <PresentationFormat>Widescreen</PresentationFormat>
  <Paragraphs>103</Paragraphs>
  <Slides>27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Consolas</vt:lpstr>
      <vt:lpstr>Segoe UI</vt:lpstr>
      <vt:lpstr>Segoe UI Light</vt:lpstr>
      <vt:lpstr>XamarinTemplate</vt:lpstr>
      <vt:lpstr>PowerPoint Presentation</vt:lpstr>
      <vt:lpstr>¿En qué consiste?</vt:lpstr>
      <vt:lpstr>Las reglas</vt:lpstr>
      <vt:lpstr>¿Qué patron utilizamos en el Desarrollo de Apps Xamarin? ____________________</vt:lpstr>
      <vt:lpstr>¿Qué lenguaje utilizamos para diseñar las vistas en Xamarin.Forms? ____________________</vt:lpstr>
      <vt:lpstr>¿Podemos desarrollar para el Apple Watch con Xamarin? ____________________</vt:lpstr>
      <vt:lpstr>¿Podemos desarrollar para la Microsoft Band con Xamarin? ____________________</vt:lpstr>
      <vt:lpstr>¿Cuántos proyectos (por defecto) componen una App Xamarin.Forms? ____________________</vt:lpstr>
      <vt:lpstr>¿Vistas nativas? ____________________</vt:lpstr>
      <vt:lpstr>¿Cómo añadimos compilación XAML en Proyecto UWP XF2.0? ____________________</vt:lpstr>
      <vt:lpstr>¿Cómo se comunica VS con Mac vía Mac Build Host? ____________________</vt:lpstr>
      <vt:lpstr>¿Cuántas instancias de VS pueden conectar con Mac Build Host? ____________________</vt:lpstr>
      <vt:lpstr>¿Podemos diseñar archivos XIB desde Xamarin Studio? ____________________</vt:lpstr>
      <vt:lpstr>¿Qué no se soporta en App UWP XF 2.0? ____________________</vt:lpstr>
      <vt:lpstr>¿Podemos desarrollar para el Apple TV con Xamarin? ____________________</vt:lpstr>
      <vt:lpstr>¿Cómo se llama la nueva herramienta para crear UITest? ____________________</vt:lpstr>
      <vt:lpstr>¿Podemos obtener información de rendimiento vía Test Cloud? ____________________</vt:lpstr>
      <vt:lpstr>¿Desde que precios podemos usar Test Cloud? ____________________</vt:lpstr>
      <vt:lpstr>¿Desde que precios podemos usar Xamarin Insights? ____________________</vt:lpstr>
      <vt:lpstr>¿La información viaja encriptada a Xamarin Insights? ____________________</vt:lpstr>
      <vt:lpstr>¿Cuántos dispositivos tenemos disponibles en Test Cloud? ____________________</vt:lpstr>
      <vt:lpstr>¿Qué lenguaje utilizamos para desarrollar la lógica en Xamarin.Forms? ____________________</vt:lpstr>
      <vt:lpstr>¿Cómo registramos una excepción en Xamarin Insights ? ____________________</vt:lpstr>
      <vt:lpstr>¿Qué se ha añadido en Xamarin.Forms 2.0? ____________________</vt:lpstr>
      <vt:lpstr>¿En qué se basa Xamarin UITest? ____________________</vt:lpstr>
      <vt:lpstr>¿Cuántos desarrolladores Xamarin hay actualmente? ____________________</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Montemagno</dc:creator>
  <cp:lastModifiedBy>Javier Suárez Ruiz</cp:lastModifiedBy>
  <cp:revision>159</cp:revision>
  <dcterms:created xsi:type="dcterms:W3CDTF">2015-05-05T21:43:30Z</dcterms:created>
  <dcterms:modified xsi:type="dcterms:W3CDTF">2016-01-24T17:27:14Z</dcterms:modified>
</cp:coreProperties>
</file>