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64" r:id="rId2"/>
    <p:sldId id="321" r:id="rId3"/>
    <p:sldId id="371" r:id="rId4"/>
    <p:sldId id="372" r:id="rId5"/>
    <p:sldId id="373" r:id="rId6"/>
    <p:sldId id="315" r:id="rId7"/>
    <p:sldId id="316" r:id="rId8"/>
    <p:sldId id="317" r:id="rId9"/>
    <p:sldId id="318" r:id="rId10"/>
    <p:sldId id="319" r:id="rId11"/>
    <p:sldId id="320" r:id="rId12"/>
    <p:sldId id="322" r:id="rId13"/>
    <p:sldId id="323" r:id="rId14"/>
    <p:sldId id="324" r:id="rId15"/>
    <p:sldId id="325" r:id="rId16"/>
    <p:sldId id="326" r:id="rId17"/>
    <p:sldId id="327" r:id="rId18"/>
    <p:sldId id="333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4" r:id="rId51"/>
    <p:sldId id="375" r:id="rId52"/>
    <p:sldId id="370" r:id="rId53"/>
    <p:sldId id="376" r:id="rId54"/>
    <p:sldId id="314" r:id="rId5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5375" userDrawn="1">
          <p15:clr>
            <a:srgbClr val="A4A3A4"/>
          </p15:clr>
        </p15:guide>
        <p15:guide id="5" pos="1791" userDrawn="1">
          <p15:clr>
            <a:srgbClr val="A4A3A4"/>
          </p15:clr>
        </p15:guide>
        <p15:guide id="6" pos="2925" userDrawn="1">
          <p15:clr>
            <a:srgbClr val="A4A3A4"/>
          </p15:clr>
        </p15:guide>
        <p15:guide id="7" pos="2109" userDrawn="1">
          <p15:clr>
            <a:srgbClr val="A4A3A4"/>
          </p15:clr>
        </p15:guide>
        <p15:guide id="8" orient="horz" pos="1162">
          <p15:clr>
            <a:srgbClr val="A4A3A4"/>
          </p15:clr>
        </p15:guide>
        <p15:guide id="9" orient="horz" pos="935">
          <p15:clr>
            <a:srgbClr val="A4A3A4"/>
          </p15:clr>
        </p15:guide>
        <p15:guide id="10" pos="1746">
          <p15:clr>
            <a:srgbClr val="A4A3A4"/>
          </p15:clr>
        </p15:guide>
        <p15:guide id="11" pos="10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F98"/>
    <a:srgbClr val="CCEFFC"/>
    <a:srgbClr val="0F748A"/>
    <a:srgbClr val="03A8C9"/>
    <a:srgbClr val="94A236"/>
    <a:srgbClr val="0295B2"/>
    <a:srgbClr val="F3FDFF"/>
    <a:srgbClr val="DDF9FF"/>
    <a:srgbClr val="E3E8BA"/>
    <a:srgbClr val="30C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96433" autoAdjust="0"/>
  </p:normalViewPr>
  <p:slideViewPr>
    <p:cSldViewPr>
      <p:cViewPr varScale="1">
        <p:scale>
          <a:sx n="58" d="100"/>
          <a:sy n="58" d="100"/>
        </p:scale>
        <p:origin x="1444" y="56"/>
      </p:cViewPr>
      <p:guideLst>
        <p:guide pos="5375"/>
        <p:guide pos="1791"/>
        <p:guide pos="2925"/>
        <p:guide pos="2109"/>
        <p:guide orient="horz" pos="1162"/>
        <p:guide orient="horz" pos="935"/>
        <p:guide pos="1746"/>
        <p:guide pos="10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8EAAE-94BC-4003-A85E-1F5837E16DFB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57BE2-6BD7-4A93-94A1-5C2588BD2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35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4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6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06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3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4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65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a typeface="Calibri"/>
                <a:cs typeface="Times New Roman"/>
              </a:rPr>
              <a:t/>
            </a:r>
            <a:br>
              <a:rPr lang="en-US" sz="1400" dirty="0">
                <a:ea typeface="Calibri"/>
                <a:cs typeface="Times New Roman"/>
              </a:rPr>
            </a:br>
            <a:r>
              <a:rPr lang="en-US" sz="14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9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28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48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445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2326218"/>
            <a:ext cx="8229600" cy="3674533"/>
          </a:xfrm>
        </p:spPr>
        <p:txBody>
          <a:bodyPr/>
          <a:lstStyle>
            <a:lvl2pPr marL="574675" indent="-114300">
              <a:defRPr/>
            </a:lvl2pPr>
            <a:lvl3pPr marL="1028700" indent="-114300">
              <a:defRPr/>
            </a:lvl3pPr>
            <a:lvl4pPr marL="1489075" indent="-114300">
              <a:defRPr/>
            </a:lvl4pPr>
            <a:lvl5pPr marL="1943100" indent="-114300"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1176020"/>
            <a:ext cx="8229600" cy="480731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719581"/>
            <a:ext cx="8229600" cy="309033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74625" indent="0">
              <a:buNone/>
              <a:defRPr sz="1200">
                <a:solidFill>
                  <a:schemeClr val="tx1"/>
                </a:solidFill>
              </a:defRPr>
            </a:lvl2pPr>
            <a:lvl3pPr marL="342900" indent="0">
              <a:buNone/>
              <a:defRPr sz="1200">
                <a:solidFill>
                  <a:schemeClr val="tx1"/>
                </a:solidFill>
              </a:defRPr>
            </a:lvl3pPr>
            <a:lvl4pPr marL="517525" indent="0">
              <a:buNone/>
              <a:defRPr sz="1200">
                <a:solidFill>
                  <a:schemeClr val="tx1"/>
                </a:solidFill>
              </a:defRPr>
            </a:lvl4pPr>
            <a:lvl5pPr marL="685800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DD3B76A-C5DE-4B9A-BEAE-BBF0DC17AAA8}" type="datetime1">
              <a:rPr lang="en-US" smtClean="0"/>
              <a:t>2/3/2015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5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84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217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67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23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66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38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15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84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3593-8839-4E61-A88E-A10B7ED6919B}" type="datetimeFigureOut">
              <a:rPr lang="es-ES" smtClean="0"/>
              <a:t>03/02/2015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95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eks.ms/blogs/jsuarez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mailto:javiersuarezruiz@Hot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5.jpe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9.png"/><Relationship Id="rId7" Type="http://schemas.openxmlformats.org/officeDocument/2006/relationships/image" Target="../media/image1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1.jpeg"/><Relationship Id="rId7" Type="http://schemas.openxmlformats.org/officeDocument/2006/relationships/image" Target="../media/image4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geeks.ms/blogs/jsuarez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mailto:javiersuarezruiz@Hotmail.com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3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jpeg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5013176"/>
            <a:ext cx="9144000" cy="1224135"/>
          </a:xfrm>
          <a:prstGeom prst="rect">
            <a:avLst/>
          </a:prstGeom>
          <a:solidFill>
            <a:srgbClr val="0F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581561" y="5205101"/>
            <a:ext cx="4095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Franklin Gothic Medium Cond" pitchFamily="34" charset="0"/>
              </a:rPr>
              <a:t>Arquitectura de Apps Xamarin</a:t>
            </a:r>
            <a:endParaRPr lang="es-ES" sz="2800" dirty="0">
              <a:solidFill>
                <a:schemeClr val="bg1"/>
              </a:solidFill>
              <a:latin typeface="Franklin Gothic Medium Cond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147720" y="5728321"/>
            <a:ext cx="151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Franklin Gothic Medium Cond" pitchFamily="34" charset="0"/>
              </a:rPr>
              <a:t>Javier Suárez Ruiz</a:t>
            </a:r>
            <a:endParaRPr lang="es-ES" sz="1600" dirty="0">
              <a:solidFill>
                <a:schemeClr val="bg1"/>
              </a:solidFill>
              <a:latin typeface="Franklin Gothic Medium Cond" pitchFamily="34" charset="0"/>
            </a:endParaRPr>
          </a:p>
        </p:txBody>
      </p:sp>
      <p:pic>
        <p:nvPicPr>
          <p:cNvPr id="6149" name="Picture 5" descr="C:\Users\anamarti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2270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44" y="1673915"/>
            <a:ext cx="9164143" cy="341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86618" y="1330618"/>
            <a:ext cx="8229600" cy="360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800" dirty="0" err="1" smtClean="0">
                <a:solidFill>
                  <a:schemeClr val="accent5"/>
                </a:solidFill>
              </a:rPr>
              <a:t>Características</a:t>
            </a:r>
            <a:r>
              <a:rPr lang="en-NZ" sz="2800" dirty="0" smtClean="0">
                <a:solidFill>
                  <a:schemeClr val="accent5"/>
                </a:solidFill>
              </a:rPr>
              <a:t> de </a:t>
            </a:r>
            <a:r>
              <a:rPr lang="en-NZ" sz="2800" dirty="0" err="1" smtClean="0">
                <a:solidFill>
                  <a:schemeClr val="accent5"/>
                </a:solidFill>
              </a:rPr>
              <a:t>una</a:t>
            </a:r>
            <a:r>
              <a:rPr lang="en-NZ" sz="2800" dirty="0" smtClean="0">
                <a:solidFill>
                  <a:schemeClr val="accent5"/>
                </a:solidFill>
              </a:rPr>
              <a:t> Portable Class Library</a:t>
            </a:r>
            <a:endParaRPr lang="en-NZ" sz="2800" dirty="0">
              <a:solidFill>
                <a:schemeClr val="accent5"/>
              </a:solidFill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755576" y="1772816"/>
            <a:ext cx="4777001" cy="2640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en-US" sz="24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altLang="en-US" sz="24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4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compartido</a:t>
            </a:r>
            <a:r>
              <a:rPr lang="en-US" altLang="en-US" sz="24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4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centralizado</a:t>
            </a:r>
            <a:endParaRPr lang="en-US" altLang="en-US" sz="2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en-US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 </a:t>
            </a:r>
            <a:r>
              <a:rPr lang="en-US" altLang="en-US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depura</a:t>
            </a:r>
            <a:r>
              <a:rPr lang="en-US" altLang="en-US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igual</a:t>
            </a:r>
            <a:r>
              <a:rPr lang="en-US" altLang="en-US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</a:t>
            </a:r>
            <a:r>
              <a:rPr lang="en-US" altLang="en-US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</a:t>
            </a:r>
            <a:r>
              <a:rPr lang="en-US" altLang="en-US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el </a:t>
            </a:r>
            <a:r>
              <a:rPr lang="en-US" altLang="en-US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altLang="en-US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estuviese</a:t>
            </a:r>
            <a:r>
              <a:rPr lang="en-US" altLang="en-US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altLang="en-US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Proyecto </a:t>
            </a:r>
            <a:r>
              <a:rPr lang="en-US" altLang="en-US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específico</a:t>
            </a:r>
            <a:r>
              <a:rPr lang="en-US" altLang="en-US" sz="24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en-US" sz="2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endParaRPr lang="en-US" altLang="en-US" sz="2400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en-US" sz="24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Compartir</a:t>
            </a:r>
            <a:r>
              <a:rPr lang="en-US" altLang="en-US" sz="24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Proyecto/Assembly</a:t>
            </a:r>
            <a:endParaRPr lang="en-US" altLang="en-US" sz="2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en-US" sz="2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577" y="1916832"/>
            <a:ext cx="3505200" cy="40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12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13452" y="1480906"/>
            <a:ext cx="8229600" cy="65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MVVMCross</a:t>
            </a:r>
            <a:r>
              <a:rPr lang="en-US" sz="2800" dirty="0" smtClean="0">
                <a:solidFill>
                  <a:schemeClr val="accent5"/>
                </a:solidFill>
              </a:rPr>
              <a:t> &amp; PCL</a:t>
            </a:r>
            <a:endParaRPr lang="it-IT" sz="2800" dirty="0">
              <a:solidFill>
                <a:schemeClr val="accent5"/>
              </a:solidFill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2138977" y="2293950"/>
            <a:ext cx="784372" cy="218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/>
              <a:t>View</a:t>
            </a:r>
          </a:p>
        </p:txBody>
      </p:sp>
      <p:sp>
        <p:nvSpPr>
          <p:cNvPr id="6" name="Rectangle 4"/>
          <p:cNvSpPr/>
          <p:nvPr/>
        </p:nvSpPr>
        <p:spPr>
          <a:xfrm>
            <a:off x="4211960" y="2293950"/>
            <a:ext cx="728345" cy="218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 err="1"/>
              <a:t>ViewModel</a:t>
            </a:r>
            <a:endParaRPr lang="en-US" sz="1324" dirty="0"/>
          </a:p>
        </p:txBody>
      </p:sp>
      <p:sp>
        <p:nvSpPr>
          <p:cNvPr id="7" name="Rectangle 5"/>
          <p:cNvSpPr/>
          <p:nvPr/>
        </p:nvSpPr>
        <p:spPr>
          <a:xfrm>
            <a:off x="6284942" y="2309230"/>
            <a:ext cx="728345" cy="216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/>
              <a:t>Model</a:t>
            </a:r>
          </a:p>
        </p:txBody>
      </p:sp>
      <p:cxnSp>
        <p:nvCxnSpPr>
          <p:cNvPr id="8" name="Straight Arrow Connector 6"/>
          <p:cNvCxnSpPr/>
          <p:nvPr/>
        </p:nvCxnSpPr>
        <p:spPr>
          <a:xfrm>
            <a:off x="3259509" y="3205655"/>
            <a:ext cx="84039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7"/>
          <p:cNvSpPr txBox="1"/>
          <p:nvPr/>
        </p:nvSpPr>
        <p:spPr>
          <a:xfrm>
            <a:off x="3315535" y="2701416"/>
            <a:ext cx="910045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2" dirty="0" err="1" smtClean="0"/>
              <a:t>Propiedades</a:t>
            </a:r>
            <a:endParaRPr lang="en-US" sz="882" dirty="0" smtClean="0"/>
          </a:p>
          <a:p>
            <a:r>
              <a:rPr lang="en-US" sz="882" dirty="0" err="1" smtClean="0"/>
              <a:t>Comandos</a:t>
            </a:r>
            <a:endParaRPr lang="en-US" sz="882" dirty="0"/>
          </a:p>
        </p:txBody>
      </p:sp>
      <p:cxnSp>
        <p:nvCxnSpPr>
          <p:cNvPr id="11" name="Straight Arrow Connector 8"/>
          <p:cNvCxnSpPr/>
          <p:nvPr/>
        </p:nvCxnSpPr>
        <p:spPr>
          <a:xfrm flipH="1">
            <a:off x="3259509" y="3821947"/>
            <a:ext cx="84039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9"/>
          <p:cNvSpPr txBox="1"/>
          <p:nvPr/>
        </p:nvSpPr>
        <p:spPr>
          <a:xfrm>
            <a:off x="3259509" y="3821947"/>
            <a:ext cx="952451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2" dirty="0" err="1" smtClean="0"/>
              <a:t>Notifica</a:t>
            </a:r>
            <a:r>
              <a:rPr lang="en-US" sz="882" dirty="0" smtClean="0"/>
              <a:t> </a:t>
            </a:r>
            <a:r>
              <a:rPr lang="en-US" sz="882" dirty="0" err="1" smtClean="0"/>
              <a:t>cambios</a:t>
            </a:r>
            <a:endParaRPr lang="en-US" sz="882" dirty="0"/>
          </a:p>
        </p:txBody>
      </p:sp>
      <p:cxnSp>
        <p:nvCxnSpPr>
          <p:cNvPr id="13" name="Straight Arrow Connector 10"/>
          <p:cNvCxnSpPr/>
          <p:nvPr/>
        </p:nvCxnSpPr>
        <p:spPr>
          <a:xfrm>
            <a:off x="5276464" y="3485788"/>
            <a:ext cx="896425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1"/>
          <p:cNvSpPr txBox="1"/>
          <p:nvPr/>
        </p:nvSpPr>
        <p:spPr>
          <a:xfrm>
            <a:off x="5276465" y="3088115"/>
            <a:ext cx="1064504" cy="77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2" dirty="0" smtClean="0"/>
              <a:t>C#</a:t>
            </a:r>
          </a:p>
          <a:p>
            <a:endParaRPr lang="en-US" sz="882" dirty="0"/>
          </a:p>
          <a:p>
            <a:endParaRPr lang="en-US" sz="882" dirty="0" smtClean="0"/>
          </a:p>
          <a:p>
            <a:endParaRPr lang="en-US" sz="882" dirty="0"/>
          </a:p>
          <a:p>
            <a:r>
              <a:rPr lang="en-US" sz="882" dirty="0" smtClean="0"/>
              <a:t>Model</a:t>
            </a:r>
            <a:endParaRPr lang="en-US" sz="882" dirty="0"/>
          </a:p>
        </p:txBody>
      </p:sp>
      <p:sp>
        <p:nvSpPr>
          <p:cNvPr id="15" name="Rectangle 12"/>
          <p:cNvSpPr/>
          <p:nvPr/>
        </p:nvSpPr>
        <p:spPr>
          <a:xfrm>
            <a:off x="2251031" y="2406003"/>
            <a:ext cx="784372" cy="218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/>
              <a:t>View</a:t>
            </a:r>
          </a:p>
        </p:txBody>
      </p:sp>
      <p:sp>
        <p:nvSpPr>
          <p:cNvPr id="16" name="Rectangle 13"/>
          <p:cNvSpPr/>
          <p:nvPr/>
        </p:nvSpPr>
        <p:spPr>
          <a:xfrm>
            <a:off x="2363084" y="2518056"/>
            <a:ext cx="784372" cy="218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/>
              <a:t>View</a:t>
            </a:r>
          </a:p>
        </p:txBody>
      </p:sp>
      <p:sp>
        <p:nvSpPr>
          <p:cNvPr id="17" name="Rectangle 14"/>
          <p:cNvSpPr/>
          <p:nvPr/>
        </p:nvSpPr>
        <p:spPr>
          <a:xfrm>
            <a:off x="4324013" y="2406003"/>
            <a:ext cx="728345" cy="218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 err="1"/>
              <a:t>ViewModel</a:t>
            </a:r>
            <a:endParaRPr lang="en-US" sz="1324" dirty="0"/>
          </a:p>
        </p:txBody>
      </p:sp>
      <p:sp>
        <p:nvSpPr>
          <p:cNvPr id="18" name="Rectangle 15"/>
          <p:cNvSpPr/>
          <p:nvPr/>
        </p:nvSpPr>
        <p:spPr>
          <a:xfrm>
            <a:off x="4436066" y="2518056"/>
            <a:ext cx="728345" cy="218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 err="1"/>
              <a:t>ViewModel</a:t>
            </a:r>
            <a:endParaRPr lang="en-US" sz="1324" dirty="0"/>
          </a:p>
        </p:txBody>
      </p:sp>
      <p:sp>
        <p:nvSpPr>
          <p:cNvPr id="19" name="Rectangle 16"/>
          <p:cNvSpPr/>
          <p:nvPr/>
        </p:nvSpPr>
        <p:spPr>
          <a:xfrm>
            <a:off x="6396996" y="2421283"/>
            <a:ext cx="728345" cy="216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/>
              <a:t>Model</a:t>
            </a:r>
          </a:p>
        </p:txBody>
      </p:sp>
      <p:sp>
        <p:nvSpPr>
          <p:cNvPr id="20" name="Rectangle 17"/>
          <p:cNvSpPr/>
          <p:nvPr/>
        </p:nvSpPr>
        <p:spPr>
          <a:xfrm>
            <a:off x="6509049" y="2533336"/>
            <a:ext cx="728345" cy="216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24" dirty="0"/>
              <a:t>Model</a:t>
            </a:r>
          </a:p>
        </p:txBody>
      </p:sp>
      <p:sp>
        <p:nvSpPr>
          <p:cNvPr id="21" name="Rectangle 18"/>
          <p:cNvSpPr/>
          <p:nvPr/>
        </p:nvSpPr>
        <p:spPr>
          <a:xfrm>
            <a:off x="4211960" y="4941168"/>
            <a:ext cx="3048650" cy="370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76" dirty="0">
                <a:solidFill>
                  <a:srgbClr val="0070C0"/>
                </a:solidFill>
              </a:rPr>
              <a:t>Cross Platform -</a:t>
            </a:r>
            <a:r>
              <a:rPr lang="en-US" sz="1176" b="1" dirty="0">
                <a:solidFill>
                  <a:srgbClr val="0070C0"/>
                </a:solidFill>
              </a:rPr>
              <a:t>PCL</a:t>
            </a:r>
          </a:p>
        </p:txBody>
      </p:sp>
      <p:sp>
        <p:nvSpPr>
          <p:cNvPr id="22" name="Rectangle 19"/>
          <p:cNvSpPr/>
          <p:nvPr/>
        </p:nvSpPr>
        <p:spPr>
          <a:xfrm>
            <a:off x="2138978" y="4941168"/>
            <a:ext cx="1008478" cy="370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C00000"/>
                </a:solidFill>
              </a:rPr>
              <a:t>Específico</a:t>
            </a:r>
            <a:r>
              <a:rPr lang="en-US" sz="1100" dirty="0" smtClean="0">
                <a:solidFill>
                  <a:srgbClr val="C00000"/>
                </a:solidFill>
              </a:rPr>
              <a:t> de</a:t>
            </a:r>
            <a:r>
              <a:rPr lang="en-US" sz="1100" dirty="0">
                <a:solidFill>
                  <a:srgbClr val="C00000"/>
                </a:solidFill>
              </a:rPr>
              <a:t> </a:t>
            </a:r>
            <a:r>
              <a:rPr lang="en-US" sz="1100" dirty="0" err="1" smtClean="0">
                <a:solidFill>
                  <a:srgbClr val="C00000"/>
                </a:solidFill>
              </a:rPr>
              <a:t>Plataforma</a:t>
            </a:r>
            <a:endParaRPr lang="en-US" sz="11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73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2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65060" y="760094"/>
            <a:ext cx="7821739" cy="364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INotifyPropertyChanged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61" y="1648569"/>
            <a:ext cx="8199799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00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83663" y="588356"/>
            <a:ext cx="8229600" cy="360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Propriedad</a:t>
            </a:r>
            <a:r>
              <a:rPr lang="en-US" sz="2800" dirty="0" smtClean="0">
                <a:solidFill>
                  <a:schemeClr val="accent5"/>
                </a:solidFill>
              </a:rPr>
              <a:t> </a:t>
            </a:r>
            <a:r>
              <a:rPr lang="en-US" sz="2800" dirty="0" err="1" smtClean="0">
                <a:solidFill>
                  <a:schemeClr val="accent5"/>
                </a:solidFill>
              </a:rPr>
              <a:t>típica</a:t>
            </a:r>
            <a:r>
              <a:rPr lang="en-US" sz="2800" dirty="0" smtClean="0">
                <a:solidFill>
                  <a:schemeClr val="accent5"/>
                </a:solidFill>
              </a:rPr>
              <a:t> </a:t>
            </a:r>
            <a:r>
              <a:rPr lang="en-US" sz="2800" dirty="0" err="1" smtClean="0">
                <a:solidFill>
                  <a:schemeClr val="accent5"/>
                </a:solidFill>
              </a:rPr>
              <a:t>en</a:t>
            </a:r>
            <a:r>
              <a:rPr lang="en-US" sz="2800" dirty="0" smtClean="0">
                <a:solidFill>
                  <a:schemeClr val="accent5"/>
                </a:solidFill>
              </a:rPr>
              <a:t> la </a:t>
            </a:r>
            <a:r>
              <a:rPr lang="en-US" sz="2800" dirty="0" err="1" smtClean="0">
                <a:solidFill>
                  <a:schemeClr val="accent5"/>
                </a:solidFill>
              </a:rPr>
              <a:t>ViewModel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64" y="1772816"/>
            <a:ext cx="8415446" cy="208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1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41358" y="401955"/>
            <a:ext cx="7945441" cy="359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 smtClean="0">
                <a:solidFill>
                  <a:schemeClr val="accent5"/>
                </a:solidFill>
              </a:rPr>
              <a:t>Binding </a:t>
            </a:r>
            <a:r>
              <a:rPr lang="en-GB" sz="2800" dirty="0" err="1" smtClean="0">
                <a:solidFill>
                  <a:schemeClr val="accent5"/>
                </a:solidFill>
              </a:rPr>
              <a:t>OneWay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81919" y="1412776"/>
            <a:ext cx="2880320" cy="316835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b="1" dirty="0" err="1" smtClean="0"/>
              <a:t>PersonViewModel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213967" y="2060848"/>
            <a:ext cx="2016224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FirstName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213967" y="2861320"/>
            <a:ext cx="2016224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LastName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213967" y="3645024"/>
            <a:ext cx="2016224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DateOfBirth</a:t>
            </a:r>
            <a:endParaRPr lang="en-US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9" y="1049089"/>
            <a:ext cx="22383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/>
          <p:nvPr/>
        </p:nvSpPr>
        <p:spPr>
          <a:xfrm>
            <a:off x="1101399" y="1772816"/>
            <a:ext cx="1584176" cy="2664296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dirty="0" smtClean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First Name</a:t>
            </a:r>
          </a:p>
          <a:p>
            <a:r>
              <a:rPr lang="en-GB" dirty="0" smtClean="0">
                <a:latin typeface="Segoe WP" pitchFamily="34" charset="0"/>
                <a:cs typeface="Segoe WP" pitchFamily="34" charset="0"/>
              </a:rPr>
              <a:t>Jon</a:t>
            </a:r>
          </a:p>
          <a:p>
            <a:endParaRPr lang="en-GB" dirty="0">
              <a:latin typeface="Segoe WP" pitchFamily="34" charset="0"/>
              <a:cs typeface="Segoe WP" pitchFamily="34" charset="0"/>
            </a:endParaRPr>
          </a:p>
          <a:p>
            <a:r>
              <a:rPr lang="en-GB" sz="1200" dirty="0" smtClean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Last Name</a:t>
            </a:r>
          </a:p>
          <a:p>
            <a:r>
              <a:rPr lang="en-GB" dirty="0" smtClean="0">
                <a:latin typeface="Segoe WP" pitchFamily="34" charset="0"/>
                <a:cs typeface="Segoe WP" pitchFamily="34" charset="0"/>
              </a:rPr>
              <a:t>Doe</a:t>
            </a:r>
          </a:p>
          <a:p>
            <a:endParaRPr lang="en-GB" dirty="0">
              <a:latin typeface="Segoe WP" pitchFamily="34" charset="0"/>
              <a:cs typeface="Segoe WP" pitchFamily="34" charset="0"/>
            </a:endParaRPr>
          </a:p>
          <a:p>
            <a:r>
              <a:rPr lang="en-GB" sz="1200" dirty="0" smtClean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Date of birth</a:t>
            </a:r>
            <a:endParaRPr lang="en-GB" dirty="0" smtClean="0">
              <a:solidFill>
                <a:srgbClr val="FFC000"/>
              </a:solidFill>
              <a:latin typeface="Segoe WP" pitchFamily="34" charset="0"/>
              <a:cs typeface="Segoe WP" pitchFamily="34" charset="0"/>
            </a:endParaRPr>
          </a:p>
          <a:p>
            <a:r>
              <a:rPr lang="en-GB" dirty="0" smtClean="0">
                <a:latin typeface="Segoe WP" pitchFamily="34" charset="0"/>
                <a:cs typeface="Segoe WP" pitchFamily="34" charset="0"/>
              </a:rPr>
              <a:t>12/07/1989</a:t>
            </a:r>
            <a:endParaRPr lang="en-US" dirty="0">
              <a:latin typeface="Segoe WP" pitchFamily="34" charset="0"/>
              <a:cs typeface="Segoe WP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860546" y="2204864"/>
            <a:ext cx="4209405" cy="180020"/>
          </a:xfrm>
          <a:prstGeom prst="straightConnector1">
            <a:avLst/>
          </a:prstGeom>
          <a:ln w="3810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3"/>
          <p:cNvCxnSpPr/>
          <p:nvPr/>
        </p:nvCxnSpPr>
        <p:spPr>
          <a:xfrm flipH="1" flipV="1">
            <a:off x="1860547" y="2924944"/>
            <a:ext cx="4209404" cy="260412"/>
          </a:xfrm>
          <a:prstGeom prst="straightConnector1">
            <a:avLst/>
          </a:prstGeom>
          <a:ln w="3810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4"/>
          <p:cNvCxnSpPr/>
          <p:nvPr/>
        </p:nvCxnSpPr>
        <p:spPr>
          <a:xfrm flipH="1" flipV="1">
            <a:off x="2469551" y="3645024"/>
            <a:ext cx="3600400" cy="360040"/>
          </a:xfrm>
          <a:prstGeom prst="straightConnector1">
            <a:avLst/>
          </a:prstGeom>
          <a:ln w="3810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77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27584" y="760094"/>
            <a:ext cx="7859216" cy="433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5"/>
                </a:solidFill>
              </a:rPr>
              <a:t>UI Syntax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7614"/>
            <a:ext cx="3638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0647"/>
            <a:ext cx="42481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18123"/>
            <a:ext cx="46672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finerthings.in/wp-content/uploads/2012/08/Windows8_icon-380x38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89" y="125431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http://www.lifepics.com/images/Content/android-ico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83798"/>
            <a:ext cx="65902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45526"/>
            <a:ext cx="720000" cy="7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93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5920" y="760094"/>
            <a:ext cx="7920880" cy="435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accent5"/>
                </a:solidFill>
              </a:rPr>
              <a:t>Two Way Binding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06480" y="1771418"/>
            <a:ext cx="288032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b="1" dirty="0" err="1" smtClean="0"/>
              <a:t>PersonViewModel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238528" y="2419490"/>
            <a:ext cx="201622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FirstName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238528" y="3219962"/>
            <a:ext cx="201622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LastName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238528" y="4003666"/>
            <a:ext cx="201622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DateOfBirth</a:t>
            </a:r>
            <a:endParaRPr lang="en-US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20" y="1407731"/>
            <a:ext cx="22383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/>
          <p:nvPr/>
        </p:nvSpPr>
        <p:spPr>
          <a:xfrm>
            <a:off x="1125960" y="2044195"/>
            <a:ext cx="1584176" cy="2751559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dirty="0" smtClean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First Name</a:t>
            </a:r>
          </a:p>
          <a:p>
            <a:r>
              <a:rPr lang="en-GB" dirty="0" smtClean="0">
                <a:latin typeface="Segoe WP" pitchFamily="34" charset="0"/>
                <a:cs typeface="Segoe WP" pitchFamily="34" charset="0"/>
              </a:rPr>
              <a:t>Jon</a:t>
            </a:r>
          </a:p>
          <a:p>
            <a:endParaRPr lang="en-GB" dirty="0">
              <a:latin typeface="Segoe WP" pitchFamily="34" charset="0"/>
              <a:cs typeface="Segoe WP" pitchFamily="34" charset="0"/>
            </a:endParaRPr>
          </a:p>
          <a:p>
            <a:r>
              <a:rPr lang="en-GB" sz="1200" dirty="0" smtClean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Last Name</a:t>
            </a:r>
          </a:p>
          <a:p>
            <a:r>
              <a:rPr lang="en-GB" dirty="0" smtClean="0">
                <a:latin typeface="Segoe WP" pitchFamily="34" charset="0"/>
                <a:cs typeface="Segoe WP" pitchFamily="34" charset="0"/>
              </a:rPr>
              <a:t>Doe</a:t>
            </a:r>
          </a:p>
          <a:p>
            <a:endParaRPr lang="en-GB" dirty="0">
              <a:latin typeface="Segoe WP" pitchFamily="34" charset="0"/>
              <a:cs typeface="Segoe WP" pitchFamily="34" charset="0"/>
            </a:endParaRPr>
          </a:p>
          <a:p>
            <a:r>
              <a:rPr lang="en-GB" sz="1200" dirty="0" smtClean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Date of birth</a:t>
            </a:r>
            <a:endParaRPr lang="en-GB" dirty="0" smtClean="0">
              <a:solidFill>
                <a:srgbClr val="FFC000"/>
              </a:solidFill>
              <a:latin typeface="Segoe WP" pitchFamily="34" charset="0"/>
              <a:cs typeface="Segoe WP" pitchFamily="34" charset="0"/>
            </a:endParaRPr>
          </a:p>
          <a:p>
            <a:r>
              <a:rPr lang="en-GB" dirty="0" smtClean="0">
                <a:latin typeface="Segoe WP" pitchFamily="34" charset="0"/>
                <a:cs typeface="Segoe WP" pitchFamily="34" charset="0"/>
              </a:rPr>
              <a:t>12/07/1989</a:t>
            </a:r>
            <a:endParaRPr lang="en-US" dirty="0">
              <a:latin typeface="Segoe WP" pitchFamily="34" charset="0"/>
              <a:cs typeface="Segoe WP" pitchFamily="34" charset="0"/>
            </a:endParaRPr>
          </a:p>
        </p:txBody>
      </p:sp>
      <p:sp>
        <p:nvSpPr>
          <p:cNvPr id="12" name="Rectangle 8"/>
          <p:cNvSpPr/>
          <p:nvPr/>
        </p:nvSpPr>
        <p:spPr>
          <a:xfrm>
            <a:off x="1125960" y="2315763"/>
            <a:ext cx="1584176" cy="252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1"/>
          <p:cNvCxnSpPr/>
          <p:nvPr/>
        </p:nvCxnSpPr>
        <p:spPr>
          <a:xfrm flipH="1" flipV="1">
            <a:off x="1885107" y="2563506"/>
            <a:ext cx="4209405" cy="18002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885108" y="3283586"/>
            <a:ext cx="4209404" cy="26041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494112" y="4003666"/>
            <a:ext cx="3600400" cy="36004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25960" y="3016793"/>
            <a:ext cx="1584176" cy="252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19552" y="3755923"/>
            <a:ext cx="1584176" cy="252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6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79773" y="645356"/>
            <a:ext cx="7787208" cy="447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accent5"/>
                </a:solidFill>
              </a:rPr>
              <a:t>UI Syntax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0647"/>
            <a:ext cx="42481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18123"/>
            <a:ext cx="46672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921" y="1275606"/>
            <a:ext cx="49053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finerthings.in/wp-content/uploads/2012/08/Windows8_icon-380x38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6801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http://www.lifepics.com/images/Content/android-ico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83798"/>
            <a:ext cx="65902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45526"/>
            <a:ext cx="720000" cy="7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/>
          <p:cNvSpPr/>
          <p:nvPr/>
        </p:nvSpPr>
        <p:spPr>
          <a:xfrm>
            <a:off x="5364088" y="1419622"/>
            <a:ext cx="1440160" cy="468396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ext Placeholder 1"/>
          <p:cNvSpPr txBox="1">
            <a:spLocks/>
          </p:cNvSpPr>
          <p:nvPr/>
        </p:nvSpPr>
        <p:spPr>
          <a:xfrm>
            <a:off x="3203848" y="1944119"/>
            <a:ext cx="5832648" cy="129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 smtClean="0">
                <a:latin typeface="Segoe WP Light"/>
                <a:cs typeface="Segoe WP Light"/>
              </a:rPr>
              <a:t>Nuestra</a:t>
            </a:r>
            <a:r>
              <a:rPr lang="en-US" dirty="0" smtClean="0">
                <a:latin typeface="Segoe WP Light"/>
                <a:cs typeface="Segoe WP Light"/>
              </a:rPr>
              <a:t> </a:t>
            </a:r>
            <a:r>
              <a:rPr lang="en-US" dirty="0" err="1" smtClean="0">
                <a:latin typeface="Segoe WP Light"/>
                <a:cs typeface="Segoe WP Light"/>
              </a:rPr>
              <a:t>primera</a:t>
            </a:r>
            <a:r>
              <a:rPr lang="en-US" dirty="0" smtClean="0">
                <a:latin typeface="Segoe WP Light"/>
                <a:cs typeface="Segoe WP Light"/>
              </a:rPr>
              <a:t> App </a:t>
            </a:r>
            <a:r>
              <a:rPr lang="en-US" dirty="0" err="1" smtClean="0">
                <a:latin typeface="Segoe WP Light"/>
                <a:cs typeface="Segoe WP Light"/>
              </a:rPr>
              <a:t>multiplataforma</a:t>
            </a:r>
            <a:r>
              <a:rPr lang="en-US" dirty="0" smtClean="0">
                <a:latin typeface="Segoe WP Light"/>
                <a:cs typeface="Segoe WP Light"/>
              </a:rPr>
              <a:t> con Xamarin y MVVM Cross</a:t>
            </a:r>
            <a:endParaRPr lang="en-US" dirty="0">
              <a:latin typeface="Segoe WP Light"/>
              <a:cs typeface="Segoe WP Light"/>
            </a:endParaRPr>
          </a:p>
        </p:txBody>
      </p:sp>
      <p:sp>
        <p:nvSpPr>
          <p:cNvPr id="5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39" y="151199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  <a:endParaRPr lang="en-US" sz="2800" spc="-7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WP Light"/>
              <a:ea typeface="Segoe UI" pitchFamily="34" charset="0"/>
              <a:cs typeface="Segoe WP Light"/>
            </a:endParaRPr>
          </a:p>
        </p:txBody>
      </p:sp>
    </p:spTree>
    <p:extLst>
      <p:ext uri="{BB962C8B-B14F-4D97-AF65-F5344CB8AC3E}">
        <p14:creationId xmlns:p14="http://schemas.microsoft.com/office/powerpoint/2010/main" val="13895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>
            <a:normAutofit/>
          </a:bodyPr>
          <a:lstStyle/>
          <a:p>
            <a:pPr algn="l"/>
            <a:r>
              <a:rPr lang="en-GB" sz="2800" dirty="0" smtClean="0">
                <a:solidFill>
                  <a:schemeClr val="accent5"/>
                </a:solidFill>
              </a:rPr>
              <a:t>Value Conversion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03953" y="2280518"/>
            <a:ext cx="2880320" cy="3168352"/>
          </a:xfrm>
          <a:prstGeom prst="rect">
            <a:avLst/>
          </a:prstGeom>
          <a:solidFill>
            <a:srgbClr val="03A8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b="1" dirty="0" err="1"/>
              <a:t>PersonViewModel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236001" y="2928590"/>
            <a:ext cx="2016224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FirstName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236001" y="3729062"/>
            <a:ext cx="2016224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LastName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236001" y="4512766"/>
            <a:ext cx="2016224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DateOfBirth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94" y="1916832"/>
            <a:ext cx="22383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23433" y="2640558"/>
            <a:ext cx="1584176" cy="2664296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dirty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First Name</a:t>
            </a:r>
          </a:p>
          <a:p>
            <a:r>
              <a:rPr lang="en-GB" dirty="0">
                <a:latin typeface="Segoe WP" pitchFamily="34" charset="0"/>
                <a:cs typeface="Segoe WP" pitchFamily="34" charset="0"/>
              </a:rPr>
              <a:t>Jon</a:t>
            </a:r>
          </a:p>
          <a:p>
            <a:endParaRPr lang="en-GB" dirty="0">
              <a:latin typeface="Segoe WP" pitchFamily="34" charset="0"/>
              <a:cs typeface="Segoe WP" pitchFamily="34" charset="0"/>
            </a:endParaRPr>
          </a:p>
          <a:p>
            <a:r>
              <a:rPr lang="en-GB" sz="1200" dirty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Last Name</a:t>
            </a:r>
          </a:p>
          <a:p>
            <a:r>
              <a:rPr lang="en-GB" dirty="0">
                <a:latin typeface="Segoe WP" pitchFamily="34" charset="0"/>
                <a:cs typeface="Segoe WP" pitchFamily="34" charset="0"/>
              </a:rPr>
              <a:t>Doe</a:t>
            </a:r>
          </a:p>
          <a:p>
            <a:endParaRPr lang="en-GB" dirty="0">
              <a:latin typeface="Segoe WP" pitchFamily="34" charset="0"/>
              <a:cs typeface="Segoe WP" pitchFamily="34" charset="0"/>
            </a:endParaRPr>
          </a:p>
          <a:p>
            <a:r>
              <a:rPr lang="en-GB" sz="1200" dirty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Age</a:t>
            </a:r>
            <a:endParaRPr lang="en-GB" dirty="0">
              <a:solidFill>
                <a:srgbClr val="FFC000"/>
              </a:solidFill>
              <a:latin typeface="Segoe WP" pitchFamily="34" charset="0"/>
              <a:cs typeface="Segoe WP" pitchFamily="34" charset="0"/>
            </a:endParaRPr>
          </a:p>
          <a:p>
            <a:r>
              <a:rPr lang="en-GB" dirty="0">
                <a:latin typeface="Segoe WP" pitchFamily="34" charset="0"/>
                <a:cs typeface="Segoe WP" pitchFamily="34" charset="0"/>
              </a:rPr>
              <a:t>24</a:t>
            </a:r>
            <a:endParaRPr lang="en-US" dirty="0">
              <a:latin typeface="Segoe WP" pitchFamily="34" charset="0"/>
              <a:cs typeface="Segoe WP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882581" y="3072606"/>
            <a:ext cx="4209405" cy="180020"/>
          </a:xfrm>
          <a:prstGeom prst="straightConnector1">
            <a:avLst/>
          </a:prstGeom>
          <a:ln w="38100">
            <a:solidFill>
              <a:srgbClr val="0F748A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882581" y="3792686"/>
            <a:ext cx="4209404" cy="260412"/>
          </a:xfrm>
          <a:prstGeom prst="straightConnector1">
            <a:avLst/>
          </a:prstGeom>
          <a:ln w="38100">
            <a:solidFill>
              <a:srgbClr val="0F748A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882581" y="4512766"/>
            <a:ext cx="4209404" cy="360040"/>
          </a:xfrm>
          <a:prstGeom prst="straightConnector1">
            <a:avLst/>
          </a:prstGeom>
          <a:ln w="38100">
            <a:solidFill>
              <a:srgbClr val="0F748A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83674" y="4692786"/>
            <a:ext cx="180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“Age” Conversion</a:t>
            </a:r>
            <a:endParaRPr lang="en-US" dirty="0"/>
          </a:p>
        </p:txBody>
      </p:sp>
      <p:sp>
        <p:nvSpPr>
          <p:cNvPr id="13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8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121512" y="2204864"/>
            <a:ext cx="4078148" cy="485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Javier Suárez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Text Placeholder 4"/>
          <p:cNvSpPr>
            <a:spLocks noGrp="1"/>
          </p:cNvSpPr>
          <p:nvPr/>
        </p:nvSpPr>
        <p:spPr>
          <a:xfrm>
            <a:off x="1121512" y="2791852"/>
            <a:ext cx="5328592" cy="3529925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Microsoft MVP Windows Platform Development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Blog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hlinkClick r:id="rId3"/>
              </a:rPr>
              <a:t>geeks.ms/blogs/jsuarez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Email: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hlinkClick r:id="rId4"/>
              </a:rPr>
              <a:t>javiersuarezruiz@hotmail.com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Twitter: @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</a:rPr>
              <a:t>jsuarezruiz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dirty="0" smtClean="0">
              <a:solidFill>
                <a:schemeClr val="accent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03" y="2278622"/>
            <a:ext cx="1981737" cy="213487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463" y="3538840"/>
            <a:ext cx="557377" cy="8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IMvxValueConverter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5976664" cy="52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3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440" y="274638"/>
            <a:ext cx="777436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AgeValueConverter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40" y="1889348"/>
            <a:ext cx="7620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0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5"/>
                </a:solidFill>
              </a:rPr>
              <a:t>UI Syntax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364335"/>
            <a:ext cx="70675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51435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3209155"/>
            <a:ext cx="57245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http://finerthings.in/wp-content/uploads/2012/08/Windows8_icon-380x38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1098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5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6" y="274638"/>
            <a:ext cx="7931144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5"/>
                </a:solidFill>
              </a:rPr>
              <a:t>UI Syntax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86" y="2276872"/>
            <a:ext cx="56959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86" y="3806755"/>
            <a:ext cx="47625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http://www.lifepics.com/images/Content/android-i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26" y="2420888"/>
            <a:ext cx="65902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6" y="3789040"/>
            <a:ext cx="720000" cy="7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7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311352" y="3134930"/>
            <a:ext cx="5832648" cy="62902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Segoe WP Light"/>
                <a:cs typeface="Segoe WP Light"/>
              </a:rPr>
              <a:t>Trabajando</a:t>
            </a:r>
            <a:r>
              <a:rPr lang="en-US" dirty="0">
                <a:latin typeface="Segoe WP Light"/>
                <a:cs typeface="Segoe WP Light"/>
              </a:rPr>
              <a:t> con Converters</a:t>
            </a: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95917" y="2564904"/>
            <a:ext cx="2880320" cy="1728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MyViewModel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72181" y="4088355"/>
            <a:ext cx="2088232" cy="390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Necesita</a:t>
            </a:r>
            <a:r>
              <a:rPr lang="en-GB" sz="1600" dirty="0"/>
              <a:t> </a:t>
            </a:r>
            <a:r>
              <a:rPr lang="en-GB" sz="1600" dirty="0" err="1"/>
              <a:t>Localización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372181" y="2390526"/>
            <a:ext cx="2088232" cy="390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Necesita</a:t>
            </a:r>
            <a:r>
              <a:rPr lang="en-GB" dirty="0"/>
              <a:t> SQL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372181" y="3224259"/>
            <a:ext cx="2088232" cy="390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Necesita</a:t>
            </a:r>
            <a:r>
              <a:rPr lang="en-GB" sz="1600" dirty="0"/>
              <a:t> </a:t>
            </a:r>
            <a:r>
              <a:rPr lang="en-GB" sz="1600" dirty="0" err="1"/>
              <a:t>Calculadora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1142300" y="3099323"/>
            <a:ext cx="2057772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My Tax</a:t>
            </a:r>
            <a:br>
              <a:rPr lang="en-GB" dirty="0"/>
            </a:br>
            <a:r>
              <a:rPr lang="en-GB" dirty="0"/>
              <a:t>Calculator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142300" y="4190725"/>
            <a:ext cx="2057772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Windows Phone Location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>
            <a:normAutofit/>
          </a:bodyPr>
          <a:lstStyle/>
          <a:p>
            <a:pPr algn="l"/>
            <a:r>
              <a:rPr lang="en-GB" sz="2800" dirty="0" err="1" smtClean="0">
                <a:solidFill>
                  <a:schemeClr val="accent5"/>
                </a:solidFill>
              </a:rPr>
              <a:t>Inversión</a:t>
            </a:r>
            <a:r>
              <a:rPr lang="en-GB" sz="2800" dirty="0" smtClean="0">
                <a:solidFill>
                  <a:schemeClr val="accent5"/>
                </a:solidFill>
              </a:rPr>
              <a:t> de Control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39933" y="2067096"/>
            <a:ext cx="2057772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Windows Phone SQL</a:t>
            </a:r>
            <a:endParaRPr lang="en-US" dirty="0"/>
          </a:p>
        </p:txBody>
      </p:sp>
      <p:sp>
        <p:nvSpPr>
          <p:cNvPr id="13" name="Rectangle 20"/>
          <p:cNvSpPr/>
          <p:nvPr/>
        </p:nvSpPr>
        <p:spPr>
          <a:xfrm>
            <a:off x="6654908" y="2390525"/>
            <a:ext cx="2057772" cy="2088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El </a:t>
            </a:r>
            <a:r>
              <a:rPr lang="en-GB" dirty="0" err="1"/>
              <a:t>contenedor</a:t>
            </a:r>
            <a:endParaRPr lang="en-US" dirty="0"/>
          </a:p>
        </p:txBody>
      </p:sp>
      <p:sp>
        <p:nvSpPr>
          <p:cNvPr id="11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3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6.86323E-6 L 0.54062 0.03858 L 0.53194 0.03858 " pathEditMode="relative" ptsTypes="AAA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26274E-6 L 0.54496 -0.15992 " pathEditMode="relative" ptsTypes="AA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5.35659E-6 L 0.53628 -0.36586 " pathEditMode="relative" ptsTypes="AA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94 0.03859 L 0.34427 -0.02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2" y="-2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77 -0.16208 L 0.3599 -0.02562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68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77 -0.3745 L 0.36771 -0.0281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12" y="173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45679E-6 L 0.54063 0.03858 L 0.53195 0.03858 " pathEditMode="relative" rAng="0" ptsTypes="AAA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31" y="1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95 0.03858 L 0.34427 -0.02099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2" y="-2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21" grpId="0" animBg="1"/>
      <p:bldP spid="21" grpId="1" animBg="1"/>
      <p:bldP spid="21" grpId="2" animBg="1"/>
      <p:bldP spid="13" grpId="0" animBg="1"/>
      <p:bldP spid="13" grpId="1" animBg="1"/>
      <p:bldP spid="13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88691" y="2595267"/>
            <a:ext cx="2880320" cy="1728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MyViewModel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64955" y="4118718"/>
            <a:ext cx="2088232" cy="390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Necesita</a:t>
            </a:r>
            <a:r>
              <a:rPr lang="en-GB" sz="1600" dirty="0"/>
              <a:t> </a:t>
            </a:r>
            <a:r>
              <a:rPr lang="en-GB" sz="1600" dirty="0" err="1"/>
              <a:t>Localización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364955" y="2420889"/>
            <a:ext cx="2088232" cy="390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Necesita</a:t>
            </a:r>
            <a:r>
              <a:rPr lang="en-GB" dirty="0"/>
              <a:t> SQL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364955" y="3254622"/>
            <a:ext cx="2088232" cy="390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Necesita</a:t>
            </a:r>
            <a:r>
              <a:rPr lang="en-GB" sz="1600" dirty="0"/>
              <a:t> Calculator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1135074" y="3129686"/>
            <a:ext cx="2057772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My Tax</a:t>
            </a:r>
            <a:br>
              <a:rPr lang="en-GB" dirty="0"/>
            </a:br>
            <a:r>
              <a:rPr lang="en-GB" dirty="0"/>
              <a:t>Calculator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135074" y="4221088"/>
            <a:ext cx="20577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iOS</a:t>
            </a:r>
            <a:r>
              <a:rPr lang="en-GB" dirty="0"/>
              <a:t> Location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>
            <a:normAutofit/>
          </a:bodyPr>
          <a:lstStyle/>
          <a:p>
            <a:pPr algn="l"/>
            <a:r>
              <a:rPr lang="en-GB" sz="2800" dirty="0" err="1" smtClean="0">
                <a:solidFill>
                  <a:schemeClr val="accent5"/>
                </a:solidFill>
              </a:rPr>
              <a:t>Inversión</a:t>
            </a:r>
            <a:r>
              <a:rPr lang="en-GB" sz="2800" dirty="0" smtClean="0">
                <a:solidFill>
                  <a:schemeClr val="accent5"/>
                </a:solidFill>
              </a:rPr>
              <a:t> de Control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32707" y="2097459"/>
            <a:ext cx="20577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iOS</a:t>
            </a:r>
            <a:r>
              <a:rPr lang="en-GB" dirty="0"/>
              <a:t> SQL</a:t>
            </a:r>
            <a:endParaRPr lang="en-US" dirty="0"/>
          </a:p>
        </p:txBody>
      </p:sp>
      <p:sp>
        <p:nvSpPr>
          <p:cNvPr id="13" name="Rectangle 20"/>
          <p:cNvSpPr/>
          <p:nvPr/>
        </p:nvSpPr>
        <p:spPr>
          <a:xfrm>
            <a:off x="6647682" y="2420888"/>
            <a:ext cx="2057772" cy="2088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El </a:t>
            </a:r>
            <a:r>
              <a:rPr lang="en-GB" dirty="0" err="1"/>
              <a:t>contenedor</a:t>
            </a:r>
            <a:endParaRPr lang="en-US" dirty="0"/>
          </a:p>
        </p:txBody>
      </p:sp>
      <p:sp>
        <p:nvSpPr>
          <p:cNvPr id="11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8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6.86323E-6 L 0.54062 0.03858 L 0.53194 0.03858 " pathEditMode="relative" ptsTypes="AAA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26274E-6 L 0.54496 -0.15992 " pathEditMode="relative" ptsTypes="AA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5.35659E-6 L 0.53628 -0.36586 " pathEditMode="relative" ptsTypes="AA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94 0.03859 L 0.34427 -0.02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2" y="-2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77 -0.16208 L 0.3599 -0.02562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68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77 -0.3745 L 0.36771 -0.0281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12" y="173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45679E-6 L 0.54063 0.03858 L 0.53195 0.03858 " pathEditMode="relative" rAng="0" ptsTypes="AAA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31" y="1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95 0.03858 L 0.34427 -0.02099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2" y="-2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21" grpId="0" animBg="1"/>
      <p:bldP spid="21" grpId="1" animBg="1"/>
      <p:bldP spid="21" grpId="2" animBg="1"/>
      <p:bldP spid="13" grpId="0" animBg="1"/>
      <p:bldP spid="13" grpId="1" animBg="1"/>
      <p:bldP spid="13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5447"/>
            <a:ext cx="7859216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Mvx.Register</a:t>
            </a:r>
            <a:r>
              <a:rPr lang="en-US" sz="2800" dirty="0" smtClean="0">
                <a:solidFill>
                  <a:schemeClr val="accent5"/>
                </a:solidFill>
              </a:rPr>
              <a:t>&lt;T&gt;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110134"/>
            <a:ext cx="7859216" cy="4525963"/>
          </a:xfrm>
        </p:spPr>
        <p:txBody>
          <a:bodyPr>
            <a:normAutofit/>
          </a:bodyPr>
          <a:lstStyle/>
          <a:p>
            <a:r>
              <a:rPr lang="en-US" sz="2800" dirty="0" err="1"/>
              <a:t>RegisterSingleton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Lazy - </a:t>
            </a:r>
            <a:r>
              <a:rPr lang="en-US" sz="2800" dirty="0" err="1"/>
              <a:t>RegisterSingleton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RegisterType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51758"/>
            <a:ext cx="60007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54105"/>
            <a:ext cx="66675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65" y="4644881"/>
            <a:ext cx="55530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9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259204"/>
            <a:ext cx="7859216" cy="369595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Registro</a:t>
            </a:r>
            <a:r>
              <a:rPr lang="en-US" sz="2800" dirty="0" smtClean="0">
                <a:solidFill>
                  <a:schemeClr val="accent5"/>
                </a:solidFill>
              </a:rPr>
              <a:t> </a:t>
            </a:r>
            <a:r>
              <a:rPr lang="en-US" sz="2800" dirty="0" err="1" smtClean="0">
                <a:solidFill>
                  <a:schemeClr val="accent5"/>
                </a:solidFill>
              </a:rPr>
              <a:t>automático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92770"/>
            <a:ext cx="8198512" cy="356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Mvx.Resolve</a:t>
            </a:r>
            <a:r>
              <a:rPr lang="en-US" sz="2800" dirty="0" smtClean="0">
                <a:solidFill>
                  <a:schemeClr val="accent5"/>
                </a:solidFill>
              </a:rPr>
              <a:t>&lt;T&gt;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204864"/>
            <a:ext cx="7715200" cy="3921299"/>
          </a:xfrm>
        </p:spPr>
        <p:txBody>
          <a:bodyPr>
            <a:normAutofit/>
          </a:bodyPr>
          <a:lstStyle/>
          <a:p>
            <a:r>
              <a:rPr lang="en-US" sz="2800" dirty="0"/>
              <a:t>Resolve</a:t>
            </a:r>
          </a:p>
          <a:p>
            <a:endParaRPr lang="en-US" sz="2800" dirty="0"/>
          </a:p>
          <a:p>
            <a:r>
              <a:rPr lang="en-US" sz="2800" dirty="0" err="1"/>
              <a:t>CanResolve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TryResolve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9368"/>
            <a:ext cx="47910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02" y="4883349"/>
            <a:ext cx="61436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27" y="3786039"/>
            <a:ext cx="47815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/>
        </p:nvSpPr>
        <p:spPr bwMode="gray">
          <a:xfrm>
            <a:off x="5583487" y="2331842"/>
            <a:ext cx="2367774" cy="43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/>
          <a:p>
            <a:pPr defTabSz="914400"/>
            <a:endParaRPr lang="de-DE" sz="3200" b="1" dirty="0">
              <a:solidFill>
                <a:srgbClr val="027F98"/>
              </a:solidFill>
              <a:latin typeface="Myriad Pro"/>
              <a:cs typeface="Myriad Pro"/>
            </a:endParaRPr>
          </a:p>
        </p:txBody>
      </p:sp>
      <p:sp>
        <p:nvSpPr>
          <p:cNvPr id="12" name="TextBox 31"/>
          <p:cNvSpPr txBox="1"/>
          <p:nvPr/>
        </p:nvSpPr>
        <p:spPr>
          <a:xfrm>
            <a:off x="9419162" y="4181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27F98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27584" y="5301208"/>
            <a:ext cx="8118229" cy="762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aseline="30000" dirty="0" smtClean="0">
              <a:solidFill>
                <a:srgbClr val="027F98"/>
              </a:solidFill>
              <a:latin typeface="Source Sans Pro"/>
              <a:cs typeface="Source Sans Pro"/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1019824" y="1196752"/>
            <a:ext cx="2727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</a:t>
            </a:r>
            <a:r>
              <a:rPr lang="en-US" sz="2400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Qué</a:t>
            </a:r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</a:t>
            </a:r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2400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4"/>
          <p:cNvSpPr txBox="1"/>
          <p:nvPr/>
        </p:nvSpPr>
        <p:spPr>
          <a:xfrm>
            <a:off x="1015342" y="2176444"/>
            <a:ext cx="74444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Arquitectura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 de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proyectos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móviles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en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cada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paltaforma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El patron MVVM.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Introducción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 a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MVVMCross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Utilizando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MVVMCross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Preguntas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 y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Respuestas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libri (Cuerpo)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162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Mvx</a:t>
            </a:r>
            <a:r>
              <a:rPr lang="en-US" sz="2800" dirty="0" smtClean="0">
                <a:solidFill>
                  <a:schemeClr val="accent5"/>
                </a:solidFill>
              </a:rPr>
              <a:t> Construction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0"/>
            <a:ext cx="7931224" cy="4525963"/>
          </a:xfrm>
        </p:spPr>
        <p:txBody>
          <a:bodyPr>
            <a:normAutofit/>
          </a:bodyPr>
          <a:lstStyle/>
          <a:p>
            <a:r>
              <a:rPr lang="en-US" sz="2800" dirty="0" err="1"/>
              <a:t>Resolución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el constructor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IoCConstruct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41167"/>
            <a:ext cx="51339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45511"/>
            <a:ext cx="56959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131840" y="3212976"/>
            <a:ext cx="5832648" cy="619497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Segoe WP Light"/>
                <a:cs typeface="Segoe WP Light"/>
              </a:rPr>
              <a:t>Nuestro</a:t>
            </a:r>
            <a:r>
              <a:rPr lang="en-US" dirty="0">
                <a:latin typeface="Segoe WP Light"/>
                <a:cs typeface="Segoe WP Light"/>
              </a:rPr>
              <a:t> primer </a:t>
            </a:r>
            <a:r>
              <a:rPr lang="en-US" dirty="0" err="1">
                <a:latin typeface="Segoe WP Light"/>
                <a:cs typeface="Segoe WP Light"/>
              </a:rPr>
              <a:t>servicio</a:t>
            </a:r>
            <a:r>
              <a:rPr lang="en-US" dirty="0">
                <a:latin typeface="Segoe WP Light"/>
                <a:cs typeface="Segoe WP Light"/>
              </a:rPr>
              <a:t> y </a:t>
            </a:r>
            <a:r>
              <a:rPr lang="en-US" dirty="0" err="1">
                <a:latin typeface="Segoe WP Light"/>
                <a:cs typeface="Segoe WP Light"/>
              </a:rPr>
              <a:t>comenzamos</a:t>
            </a:r>
            <a:r>
              <a:rPr lang="en-US" dirty="0">
                <a:latin typeface="Segoe WP Light"/>
                <a:cs typeface="Segoe WP Light"/>
              </a:rPr>
              <a:t> a utilizer </a:t>
            </a:r>
            <a:r>
              <a:rPr lang="en-US" dirty="0" err="1">
                <a:latin typeface="Segoe WP Light"/>
                <a:cs typeface="Segoe WP Light"/>
              </a:rPr>
              <a:t>Ioc</a:t>
            </a:r>
            <a:endParaRPr lang="en-US" dirty="0">
              <a:latin typeface="Segoe WP Light"/>
              <a:cs typeface="Segoe WP Light"/>
            </a:endParaRP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0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168" y="1259205"/>
            <a:ext cx="7937632" cy="350023"/>
          </a:xfrm>
        </p:spPr>
        <p:txBody>
          <a:bodyPr>
            <a:noAutofit/>
          </a:bodyPr>
          <a:lstStyle/>
          <a:p>
            <a:pPr algn="l"/>
            <a:r>
              <a:rPr lang="en-GB" sz="2800" dirty="0" err="1" smtClean="0">
                <a:solidFill>
                  <a:schemeClr val="accent5"/>
                </a:solidFill>
              </a:rPr>
              <a:t>Acciones</a:t>
            </a:r>
            <a:r>
              <a:rPr lang="en-GB" sz="2800" dirty="0" smtClean="0">
                <a:solidFill>
                  <a:schemeClr val="accent5"/>
                </a:solidFill>
              </a:rPr>
              <a:t> (</a:t>
            </a:r>
            <a:r>
              <a:rPr lang="en-GB" sz="2800" dirty="0" err="1" smtClean="0">
                <a:solidFill>
                  <a:schemeClr val="accent5"/>
                </a:solidFill>
              </a:rPr>
              <a:t>Comandos</a:t>
            </a:r>
            <a:r>
              <a:rPr lang="en-GB" sz="2800" dirty="0" smtClean="0">
                <a:solidFill>
                  <a:schemeClr val="accent5"/>
                </a:solidFill>
              </a:rPr>
              <a:t>)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12750" y="2060848"/>
            <a:ext cx="2880320" cy="3744416"/>
          </a:xfrm>
          <a:prstGeom prst="rect">
            <a:avLst/>
          </a:prstGeom>
          <a:solidFill>
            <a:schemeClr val="accent5"/>
          </a:solidFill>
          <a:ln>
            <a:solidFill>
              <a:srgbClr val="027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b="1" dirty="0" err="1"/>
              <a:t>PersonViewModel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244798" y="2708920"/>
            <a:ext cx="2016224" cy="648072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FirstName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244798" y="3509392"/>
            <a:ext cx="2016224" cy="648072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LastName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244798" y="4293096"/>
            <a:ext cx="2016224" cy="648072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DateOfBirth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91" y="1697162"/>
            <a:ext cx="22383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32230" y="2420888"/>
            <a:ext cx="1584176" cy="2664296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dirty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First Name</a:t>
            </a:r>
          </a:p>
          <a:p>
            <a:r>
              <a:rPr lang="en-GB" dirty="0">
                <a:latin typeface="Segoe WP" pitchFamily="34" charset="0"/>
                <a:cs typeface="Segoe WP" pitchFamily="34" charset="0"/>
              </a:rPr>
              <a:t>Jon</a:t>
            </a:r>
          </a:p>
          <a:p>
            <a:endParaRPr lang="en-GB" dirty="0">
              <a:latin typeface="Segoe WP" pitchFamily="34" charset="0"/>
              <a:cs typeface="Segoe WP" pitchFamily="34" charset="0"/>
            </a:endParaRPr>
          </a:p>
          <a:p>
            <a:r>
              <a:rPr lang="en-GB" sz="1200" dirty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Last Name</a:t>
            </a:r>
          </a:p>
          <a:p>
            <a:r>
              <a:rPr lang="en-GB" dirty="0">
                <a:latin typeface="Segoe WP" pitchFamily="34" charset="0"/>
                <a:cs typeface="Segoe WP" pitchFamily="34" charset="0"/>
              </a:rPr>
              <a:t>Doe</a:t>
            </a:r>
          </a:p>
          <a:p>
            <a:endParaRPr lang="en-GB" dirty="0">
              <a:latin typeface="Segoe WP" pitchFamily="34" charset="0"/>
              <a:cs typeface="Segoe WP" pitchFamily="34" charset="0"/>
            </a:endParaRPr>
          </a:p>
          <a:p>
            <a:r>
              <a:rPr lang="en-GB" sz="1200" dirty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Date of birth</a:t>
            </a:r>
            <a:endParaRPr lang="en-GB" dirty="0">
              <a:solidFill>
                <a:srgbClr val="FFC000"/>
              </a:solidFill>
              <a:latin typeface="Segoe WP" pitchFamily="34" charset="0"/>
              <a:cs typeface="Segoe WP" pitchFamily="34" charset="0"/>
            </a:endParaRPr>
          </a:p>
          <a:p>
            <a:r>
              <a:rPr lang="en-GB" dirty="0">
                <a:latin typeface="Segoe WP" pitchFamily="34" charset="0"/>
                <a:cs typeface="Segoe WP" pitchFamily="34" charset="0"/>
              </a:rPr>
              <a:t>12/07/1989</a:t>
            </a:r>
            <a:endParaRPr lang="en-US" dirty="0">
              <a:latin typeface="Segoe WP" pitchFamily="34" charset="0"/>
              <a:cs typeface="Segoe WP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32230" y="2690918"/>
            <a:ext cx="1584176" cy="252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891378" y="2852936"/>
            <a:ext cx="4209405" cy="180020"/>
          </a:xfrm>
          <a:prstGeom prst="straightConnector1">
            <a:avLst/>
          </a:prstGeom>
          <a:ln w="38100">
            <a:solidFill>
              <a:srgbClr val="027F98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891378" y="3573016"/>
            <a:ext cx="4209404" cy="260412"/>
          </a:xfrm>
          <a:prstGeom prst="straightConnector1">
            <a:avLst/>
          </a:prstGeom>
          <a:ln w="38100">
            <a:solidFill>
              <a:srgbClr val="027F98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500382" y="4293096"/>
            <a:ext cx="3600400" cy="360040"/>
          </a:xfrm>
          <a:prstGeom prst="straightConnector1">
            <a:avLst/>
          </a:prstGeom>
          <a:ln w="38100">
            <a:solidFill>
              <a:srgbClr val="027F98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32230" y="3410998"/>
            <a:ext cx="1584176" cy="252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5822" y="4131078"/>
            <a:ext cx="1584176" cy="252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44798" y="5085184"/>
            <a:ext cx="2016224" cy="648072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AddCommand</a:t>
            </a:r>
            <a:endParaRPr lang="en-US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88" y="4637250"/>
            <a:ext cx="367347" cy="3600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4" name="Oval 3"/>
          <p:cNvSpPr/>
          <p:nvPr/>
        </p:nvSpPr>
        <p:spPr>
          <a:xfrm>
            <a:off x="1718987" y="4653136"/>
            <a:ext cx="324000" cy="324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040002" y="4815137"/>
            <a:ext cx="4060781" cy="594085"/>
          </a:xfrm>
          <a:prstGeom prst="straightConnector1">
            <a:avLst/>
          </a:prstGeom>
          <a:ln w="3810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3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9" grpId="0" animBg="1"/>
      <p:bldP spid="16" grpId="0" animBg="1"/>
      <p:bldP spid="17" grpId="0" animBg="1"/>
      <p:bldP spid="18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ICommand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82" y="1772816"/>
            <a:ext cx="7006394" cy="344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8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5"/>
                </a:solidFill>
              </a:rPr>
              <a:t>Typical </a:t>
            </a:r>
            <a:r>
              <a:rPr lang="en-US" sz="2800" dirty="0" err="1" smtClean="0">
                <a:solidFill>
                  <a:schemeClr val="accent5"/>
                </a:solidFill>
              </a:rPr>
              <a:t>ViewModel</a:t>
            </a:r>
            <a:r>
              <a:rPr lang="en-US" sz="2800" dirty="0" smtClean="0">
                <a:solidFill>
                  <a:schemeClr val="accent5"/>
                </a:solidFill>
              </a:rPr>
              <a:t> Command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79" y="1772816"/>
            <a:ext cx="6892196" cy="3672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5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5"/>
                </a:solidFill>
              </a:rPr>
              <a:t>UI Syntax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72816"/>
            <a:ext cx="41052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2827810"/>
            <a:ext cx="45529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639" y="4267970"/>
            <a:ext cx="48006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http://finerthings.in/wp-content/uploads/2012/08/Windows8_icon-380x38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86049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www.lifepics.com/images/Content/android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99817"/>
            <a:ext cx="65902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79" y="4267969"/>
            <a:ext cx="720000" cy="7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n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11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09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275856" y="2780928"/>
            <a:ext cx="5832648" cy="129614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Segoe WP Light"/>
                <a:cs typeface="Segoe WP Light"/>
              </a:rPr>
              <a:t>Llega</a:t>
            </a:r>
            <a:r>
              <a:rPr lang="en-US" dirty="0">
                <a:latin typeface="Segoe WP Light"/>
                <a:cs typeface="Segoe WP Light"/>
              </a:rPr>
              <a:t> el </a:t>
            </a:r>
            <a:r>
              <a:rPr lang="en-US" dirty="0" err="1">
                <a:latin typeface="Segoe WP Light"/>
                <a:cs typeface="Segoe WP Light"/>
              </a:rPr>
              <a:t>turno</a:t>
            </a:r>
            <a:r>
              <a:rPr lang="en-US" dirty="0">
                <a:latin typeface="Segoe WP Light"/>
                <a:cs typeface="Segoe WP Light"/>
              </a:rPr>
              <a:t> de </a:t>
            </a:r>
            <a:r>
              <a:rPr lang="en-US" dirty="0" err="1">
                <a:latin typeface="Segoe WP Light"/>
                <a:cs typeface="Segoe WP Light"/>
              </a:rPr>
              <a:t>realizar</a:t>
            </a:r>
            <a:r>
              <a:rPr lang="en-US" dirty="0">
                <a:latin typeface="Segoe WP Light"/>
                <a:cs typeface="Segoe WP Light"/>
              </a:rPr>
              <a:t> </a:t>
            </a:r>
            <a:r>
              <a:rPr lang="en-US" dirty="0" err="1">
                <a:latin typeface="Segoe WP Light"/>
                <a:cs typeface="Segoe WP Light"/>
              </a:rPr>
              <a:t>acciones</a:t>
            </a:r>
            <a:r>
              <a:rPr lang="en-US" dirty="0">
                <a:latin typeface="Segoe WP Light"/>
                <a:cs typeface="Segoe WP Light"/>
              </a:rPr>
              <a:t>!</a:t>
            </a: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2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906" y="850601"/>
            <a:ext cx="7946237" cy="395962"/>
          </a:xfrm>
        </p:spPr>
        <p:txBody>
          <a:bodyPr>
            <a:noAutofit/>
          </a:bodyPr>
          <a:lstStyle/>
          <a:p>
            <a:pPr algn="l"/>
            <a:r>
              <a:rPr lang="en-GB" sz="2800" dirty="0" err="1" smtClean="0">
                <a:solidFill>
                  <a:schemeClr val="accent5"/>
                </a:solidFill>
              </a:rPr>
              <a:t>Colecciones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466" y="1997904"/>
            <a:ext cx="2880320" cy="3744416"/>
          </a:xfrm>
          <a:prstGeom prst="rect">
            <a:avLst/>
          </a:prstGeom>
          <a:solidFill>
            <a:srgbClr val="03A8C9"/>
          </a:solidFill>
          <a:ln>
            <a:solidFill>
              <a:srgbClr val="0F74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dirty="0" err="1"/>
              <a:t>PeopleViewModel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223514" y="2645976"/>
            <a:ext cx="2016224" cy="648072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Hackers</a:t>
            </a:r>
          </a:p>
          <a:p>
            <a:pPr algn="ctr"/>
            <a:r>
              <a:rPr lang="en-GB" sz="1200" dirty="0"/>
              <a:t>List&lt;</a:t>
            </a:r>
            <a:r>
              <a:rPr lang="en-GB" sz="1200" dirty="0" err="1"/>
              <a:t>PersonViewModel</a:t>
            </a:r>
            <a:r>
              <a:rPr lang="en-GB" sz="1200" dirty="0"/>
              <a:t>&gt;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799578" y="3374440"/>
            <a:ext cx="1584176" cy="567680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Greg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99578" y="3995400"/>
            <a:ext cx="1584176" cy="522785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Jon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07" y="1634218"/>
            <a:ext cx="22383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10946" y="2357944"/>
            <a:ext cx="1584176" cy="2664296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>
              <a:latin typeface="Segoe WP" pitchFamily="34" charset="0"/>
              <a:cs typeface="Segoe WP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695123" y="2645977"/>
            <a:ext cx="3384379" cy="324037"/>
          </a:xfrm>
          <a:prstGeom prst="straightConnector1">
            <a:avLst/>
          </a:prstGeom>
          <a:ln w="3810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479099" y="3001661"/>
            <a:ext cx="4138237" cy="625135"/>
          </a:xfrm>
          <a:prstGeom prst="straightConnector1">
            <a:avLst/>
          </a:prstGeom>
          <a:ln w="1905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426527" y="3582079"/>
            <a:ext cx="4190809" cy="692788"/>
          </a:xfrm>
          <a:prstGeom prst="straightConnector1">
            <a:avLst/>
          </a:prstGeom>
          <a:ln w="1905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799578" y="4571464"/>
            <a:ext cx="1584176" cy="522785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Daniel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0947" y="2285936"/>
            <a:ext cx="140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Cool Hackers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182954" y="3294049"/>
            <a:ext cx="1243571" cy="584775"/>
            <a:chOff x="827583" y="2563039"/>
            <a:chExt cx="1243571" cy="584775"/>
          </a:xfrm>
        </p:grpSpPr>
        <p:sp>
          <p:nvSpPr>
            <p:cNvPr id="30" name="TextBox 29"/>
            <p:cNvSpPr txBox="1"/>
            <p:nvPr/>
          </p:nvSpPr>
          <p:spPr>
            <a:xfrm>
              <a:off x="1292543" y="2563039"/>
              <a:ext cx="7786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rPr>
                <a:t>Jon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rPr>
                <a:t>@</a:t>
              </a:r>
              <a:r>
                <a:rPr lang="en-GB" sz="1400" dirty="0" err="1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rPr>
                <a:t>redth</a:t>
              </a:r>
              <a:endParaRPr lang="en-US" dirty="0">
                <a:solidFill>
                  <a:schemeClr val="bg1"/>
                </a:solidFill>
                <a:latin typeface="Segoe WP" pitchFamily="34" charset="0"/>
                <a:cs typeface="Segoe WP" pitchFamily="34" charset="0"/>
              </a:endParaRPr>
            </a:p>
          </p:txBody>
        </p:sp>
        <p:pic>
          <p:nvPicPr>
            <p:cNvPr id="16390" name="Picture 6" descr="Redt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3" y="2571749"/>
              <a:ext cx="471600" cy="4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4" name="Straight Arrow Connector 43"/>
          <p:cNvCxnSpPr/>
          <p:nvPr/>
        </p:nvCxnSpPr>
        <p:spPr>
          <a:xfrm flipH="1" flipV="1">
            <a:off x="2695123" y="4256793"/>
            <a:ext cx="3922213" cy="576063"/>
          </a:xfrm>
          <a:prstGeom prst="straightConnector1">
            <a:avLst/>
          </a:prstGeom>
          <a:ln w="1905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181636" y="2709274"/>
            <a:ext cx="1585495" cy="584775"/>
            <a:chOff x="826265" y="1914967"/>
            <a:chExt cx="1585495" cy="584775"/>
          </a:xfrm>
        </p:grpSpPr>
        <p:grpSp>
          <p:nvGrpSpPr>
            <p:cNvPr id="23" name="Group 22"/>
            <p:cNvGrpSpPr/>
            <p:nvPr/>
          </p:nvGrpSpPr>
          <p:grpSpPr>
            <a:xfrm>
              <a:off x="826265" y="1914967"/>
              <a:ext cx="1585495" cy="584775"/>
              <a:chOff x="793354" y="1914967"/>
              <a:chExt cx="1585495" cy="584775"/>
            </a:xfrm>
          </p:grpSpPr>
          <p:pic>
            <p:nvPicPr>
              <p:cNvPr id="16388" name="Picture 4" descr="Greg Shackles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354" y="1939930"/>
                <a:ext cx="471552" cy="4715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259632" y="1914967"/>
                <a:ext cx="11192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  <a:latin typeface="Segoe WP" pitchFamily="34" charset="0"/>
                    <a:cs typeface="Segoe WP" pitchFamily="34" charset="0"/>
                  </a:rPr>
                  <a:t>Greg</a:t>
                </a:r>
              </a:p>
              <a:p>
                <a:r>
                  <a:rPr lang="en-GB" sz="1400" dirty="0">
                    <a:solidFill>
                      <a:schemeClr val="bg1"/>
                    </a:solidFill>
                    <a:latin typeface="Segoe WP" pitchFamily="34" charset="0"/>
                    <a:cs typeface="Segoe WP" pitchFamily="34" charset="0"/>
                  </a:rPr>
                  <a:t>@</a:t>
                </a:r>
                <a:r>
                  <a:rPr lang="en-GB" sz="1400" dirty="0" err="1">
                    <a:solidFill>
                      <a:schemeClr val="bg1"/>
                    </a:solidFill>
                    <a:latin typeface="Segoe WP" pitchFamily="34" charset="0"/>
                    <a:cs typeface="Segoe WP" pitchFamily="34" charset="0"/>
                  </a:rPr>
                  <a:t>gshackles</a:t>
                </a:r>
                <a:endParaRPr lang="en-US" dirty="0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endParaRPr>
              </a:p>
            </p:txBody>
          </p:sp>
        </p:grp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227681"/>
              <a:ext cx="200053" cy="200053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1182955" y="3870113"/>
            <a:ext cx="1625763" cy="584775"/>
            <a:chOff x="827584" y="3147814"/>
            <a:chExt cx="1625763" cy="584775"/>
          </a:xfrm>
        </p:grpSpPr>
        <p:grpSp>
          <p:nvGrpSpPr>
            <p:cNvPr id="25" name="Group 24"/>
            <p:cNvGrpSpPr/>
            <p:nvPr/>
          </p:nvGrpSpPr>
          <p:grpSpPr>
            <a:xfrm>
              <a:off x="827584" y="3147814"/>
              <a:ext cx="1625763" cy="584775"/>
              <a:chOff x="827584" y="3139103"/>
              <a:chExt cx="1625763" cy="584775"/>
            </a:xfrm>
          </p:grpSpPr>
          <p:pic>
            <p:nvPicPr>
              <p:cNvPr id="16392" name="Picture 8" descr="Daniel Plaist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3147814"/>
                <a:ext cx="471600" cy="471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293862" y="3139103"/>
                <a:ext cx="11594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  <a:latin typeface="Segoe WP" pitchFamily="34" charset="0"/>
                    <a:cs typeface="Segoe WP" pitchFamily="34" charset="0"/>
                  </a:rPr>
                  <a:t>Daniel</a:t>
                </a:r>
              </a:p>
              <a:p>
                <a:r>
                  <a:rPr lang="en-GB" sz="1400" dirty="0">
                    <a:solidFill>
                      <a:schemeClr val="bg1"/>
                    </a:solidFill>
                    <a:latin typeface="Segoe WP" pitchFamily="34" charset="0"/>
                    <a:cs typeface="Segoe WP" pitchFamily="34" charset="0"/>
                  </a:rPr>
                  <a:t>@</a:t>
                </a:r>
                <a:r>
                  <a:rPr lang="en-GB" sz="1400" dirty="0" err="1">
                    <a:solidFill>
                      <a:schemeClr val="bg1"/>
                    </a:solidFill>
                    <a:latin typeface="Segoe WP" pitchFamily="34" charset="0"/>
                    <a:cs typeface="Segoe WP" pitchFamily="34" charset="0"/>
                  </a:rPr>
                  <a:t>dsplaisted</a:t>
                </a:r>
                <a:endParaRPr lang="en-US" dirty="0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endParaRPr>
              </a:p>
            </p:txBody>
          </p:sp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131" y="3478456"/>
              <a:ext cx="200053" cy="200053"/>
            </a:xfrm>
            <a:prstGeom prst="rect">
              <a:avLst/>
            </a:prstGeom>
          </p:spPr>
        </p:pic>
      </p:grpSp>
      <p:sp>
        <p:nvSpPr>
          <p:cNvPr id="57" name="Rectangle 56"/>
          <p:cNvSpPr/>
          <p:nvPr/>
        </p:nvSpPr>
        <p:spPr>
          <a:xfrm>
            <a:off x="6799578" y="5147528"/>
            <a:ext cx="1584176" cy="522785"/>
          </a:xfrm>
          <a:prstGeom prst="rect">
            <a:avLst/>
          </a:prstGeom>
          <a:solidFill>
            <a:srgbClr val="CCEFF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Tomasz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2695123" y="4832857"/>
            <a:ext cx="3922213" cy="576063"/>
          </a:xfrm>
          <a:prstGeom prst="straightConnector1">
            <a:avLst/>
          </a:prstGeom>
          <a:ln w="19050">
            <a:solidFill>
              <a:srgbClr val="027F98"/>
            </a:solidFill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182954" y="4446177"/>
            <a:ext cx="1624800" cy="584775"/>
            <a:chOff x="827584" y="3651870"/>
            <a:chExt cx="1624800" cy="584775"/>
          </a:xfrm>
        </p:grpSpPr>
        <p:sp>
          <p:nvSpPr>
            <p:cNvPr id="63" name="TextBox 62"/>
            <p:cNvSpPr txBox="1"/>
            <p:nvPr/>
          </p:nvSpPr>
          <p:spPr>
            <a:xfrm>
              <a:off x="1293862" y="3651870"/>
              <a:ext cx="1158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rPr>
                <a:t>Tomasz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rPr>
                <a:t>@</a:t>
              </a:r>
              <a:r>
                <a:rPr lang="en-GB" sz="1400" dirty="0" err="1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rPr>
                <a:t>cheesebar</a:t>
              </a:r>
              <a:endParaRPr lang="en-US" dirty="0">
                <a:solidFill>
                  <a:schemeClr val="bg1"/>
                </a:solidFill>
                <a:latin typeface="Segoe WP" pitchFamily="34" charset="0"/>
                <a:cs typeface="Segoe WP" pitchFamily="34" charset="0"/>
              </a:endParaRPr>
            </a:p>
          </p:txBody>
        </p:sp>
        <p:pic>
          <p:nvPicPr>
            <p:cNvPr id="16397" name="Picture 13" descr="Tomasz Cielecki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684326"/>
              <a:ext cx="471600" cy="4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131" y="3982512"/>
              <a:ext cx="200053" cy="200053"/>
            </a:xfrm>
            <a:prstGeom prst="rect">
              <a:avLst/>
            </a:prstGeom>
          </p:spPr>
        </p:pic>
      </p:grpSp>
      <p:pic>
        <p:nvPicPr>
          <p:cNvPr id="35" name="Imagen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36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20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20" grpId="0" animBg="1"/>
      <p:bldP spid="11" grpId="0"/>
      <p:bldP spid="5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INotifyCollectionChanged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35860"/>
            <a:ext cx="8327924" cy="271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8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ObservableCollection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7"/>
            <a:ext cx="8208912" cy="328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/>
        </p:nvSpPr>
        <p:spPr bwMode="gray">
          <a:xfrm>
            <a:off x="5583487" y="2331842"/>
            <a:ext cx="2367774" cy="43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/>
          <a:p>
            <a:pPr defTabSz="914400"/>
            <a:endParaRPr lang="de-DE" sz="3200" b="1" dirty="0">
              <a:solidFill>
                <a:srgbClr val="027F98"/>
              </a:solidFill>
              <a:latin typeface="Myriad Pro"/>
              <a:cs typeface="Myriad Pro"/>
            </a:endParaRPr>
          </a:p>
        </p:txBody>
      </p:sp>
      <p:sp>
        <p:nvSpPr>
          <p:cNvPr id="12" name="TextBox 31"/>
          <p:cNvSpPr txBox="1"/>
          <p:nvPr/>
        </p:nvSpPr>
        <p:spPr>
          <a:xfrm>
            <a:off x="9419162" y="4181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27F98"/>
              </a:solidFill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1019824" y="1196752"/>
            <a:ext cx="6259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Comparativa</a:t>
            </a:r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plataformas</a:t>
            </a:r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móviles</a:t>
            </a:r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400" b="1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Nativo</a:t>
            </a:r>
            <a:endParaRPr lang="en-US" sz="2400" b="1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1111999" y="2973014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</a:t>
            </a:r>
            <a:endParaRPr lang="en-US" sz="2400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22"/>
          <p:cNvSpPr txBox="1"/>
          <p:nvPr/>
        </p:nvSpPr>
        <p:spPr>
          <a:xfrm>
            <a:off x="724873" y="3890417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Lenguaje</a:t>
            </a:r>
            <a:endParaRPr lang="en-US" sz="2400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22"/>
          <p:cNvSpPr txBox="1"/>
          <p:nvPr/>
        </p:nvSpPr>
        <p:spPr>
          <a:xfrm>
            <a:off x="945286" y="4807821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Vistas</a:t>
            </a:r>
            <a:endParaRPr lang="en-US" sz="2400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18025"/>
              </p:ext>
            </p:extLst>
          </p:nvPr>
        </p:nvGraphicFramePr>
        <p:xfrm>
          <a:off x="2363781" y="1989348"/>
          <a:ext cx="6096000" cy="3749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iOS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Android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Windows Phone</a:t>
                      </a:r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err="1" smtClean="0"/>
                        <a:t>Xcode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Android Studio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Visual</a:t>
                      </a:r>
                      <a:r>
                        <a:rPr lang="es-ES" sz="2400" baseline="0" dirty="0" smtClean="0"/>
                        <a:t> Studio</a:t>
                      </a:r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 err="1" smtClean="0"/>
                        <a:t>ObjectiveC</a:t>
                      </a:r>
                      <a:r>
                        <a:rPr lang="es-ES" sz="2400" dirty="0" smtClean="0"/>
                        <a:t> o Swift</a:t>
                      </a:r>
                    </a:p>
                    <a:p>
                      <a:pPr algn="ctr"/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Java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C#</a:t>
                      </a:r>
                      <a:endParaRPr lang="es-ES" sz="2400" dirty="0"/>
                    </a:p>
                  </a:txBody>
                  <a:tcPr/>
                </a:tc>
              </a:tr>
              <a:tr h="130408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err="1" smtClean="0"/>
                        <a:t>Storyboard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AXML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XAML</a:t>
                      </a:r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MVC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MVC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MVVM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22"/>
          <p:cNvSpPr txBox="1"/>
          <p:nvPr/>
        </p:nvSpPr>
        <p:spPr>
          <a:xfrm>
            <a:off x="621022" y="5337547"/>
            <a:ext cx="215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Patrón</a:t>
            </a:r>
            <a:r>
              <a:rPr lang="en-US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diseño</a:t>
            </a:r>
            <a:endParaRPr lang="en-US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1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ViewModel</a:t>
            </a:r>
            <a:r>
              <a:rPr lang="en-US" sz="2800" dirty="0" smtClean="0">
                <a:solidFill>
                  <a:schemeClr val="accent5"/>
                </a:solidFill>
              </a:rPr>
              <a:t> Collection Property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8136904" cy="185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9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50" y="274638"/>
            <a:ext cx="7890449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5"/>
                </a:solidFill>
              </a:rPr>
              <a:t>UI Syntax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48434"/>
            <a:ext cx="7452320" cy="319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finerthings.in/wp-content/uploads/2012/08/Windows8_icon-380x3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51" y="216651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3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5"/>
                </a:solidFill>
              </a:rPr>
              <a:t>UI Syntax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9" y="2265162"/>
            <a:ext cx="6835649" cy="217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7" descr="http://www.lifepics.com/images/Content/android-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780928"/>
            <a:ext cx="65902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5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5"/>
                </a:solidFill>
              </a:rPr>
              <a:t>UI Syntax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60848"/>
            <a:ext cx="48577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http://www.lifepics.com/images/Content/android-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1916832"/>
            <a:ext cx="65902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8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76" y="274638"/>
            <a:ext cx="7813923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5"/>
                </a:solidFill>
              </a:rPr>
              <a:t>UI Syntax</a:t>
            </a: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58" y="2247876"/>
            <a:ext cx="65341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77" y="2276872"/>
            <a:ext cx="720000" cy="7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275856" y="2780928"/>
            <a:ext cx="5832648" cy="1296144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Segoe WP Light"/>
                <a:cs typeface="Segoe WP Light"/>
              </a:rPr>
              <a:t>Seguimos</a:t>
            </a:r>
            <a:r>
              <a:rPr lang="en-US" dirty="0">
                <a:latin typeface="Segoe WP Light"/>
                <a:cs typeface="Segoe WP Light"/>
              </a:rPr>
              <a:t> </a:t>
            </a:r>
            <a:r>
              <a:rPr lang="en-US" dirty="0" err="1">
                <a:latin typeface="Segoe WP Light"/>
                <a:cs typeface="Segoe WP Light"/>
              </a:rPr>
              <a:t>avanzando</a:t>
            </a:r>
            <a:r>
              <a:rPr lang="en-US" dirty="0">
                <a:latin typeface="Segoe WP Light"/>
                <a:cs typeface="Segoe WP Light"/>
              </a:rPr>
              <a:t>, </a:t>
            </a:r>
            <a:r>
              <a:rPr lang="en-US" dirty="0" err="1">
                <a:latin typeface="Segoe WP Light"/>
                <a:cs typeface="Segoe WP Light"/>
              </a:rPr>
              <a:t>trabajando</a:t>
            </a:r>
            <a:r>
              <a:rPr lang="en-US" dirty="0">
                <a:latin typeface="Segoe WP Light"/>
                <a:cs typeface="Segoe WP Light"/>
              </a:rPr>
              <a:t> con </a:t>
            </a:r>
            <a:r>
              <a:rPr lang="en-US" dirty="0" err="1">
                <a:latin typeface="Segoe WP Light"/>
                <a:cs typeface="Segoe WP Light"/>
              </a:rPr>
              <a:t>colecciones</a:t>
            </a:r>
            <a:r>
              <a:rPr lang="en-US" dirty="0">
                <a:latin typeface="Segoe WP Light"/>
                <a:cs typeface="Segoe WP Light"/>
              </a:rPr>
              <a:t> de </a:t>
            </a:r>
            <a:r>
              <a:rPr lang="en-US" dirty="0" err="1">
                <a:latin typeface="Segoe WP Light"/>
                <a:cs typeface="Segoe WP Light"/>
              </a:rPr>
              <a:t>datos</a:t>
            </a:r>
            <a:r>
              <a:rPr lang="en-US" dirty="0">
                <a:latin typeface="Segoe WP Light"/>
                <a:cs typeface="Segoe WP Light"/>
              </a:rPr>
              <a:t> y </a:t>
            </a:r>
            <a:r>
              <a:rPr lang="en-US" dirty="0" err="1">
                <a:latin typeface="Segoe WP Light"/>
                <a:cs typeface="Segoe WP Light"/>
              </a:rPr>
              <a:t>controles</a:t>
            </a:r>
            <a:r>
              <a:rPr lang="en-US" dirty="0">
                <a:latin typeface="Segoe WP Light"/>
                <a:cs typeface="Segoe WP Light"/>
              </a:rPr>
              <a:t> </a:t>
            </a:r>
            <a:r>
              <a:rPr lang="en-US" dirty="0" err="1">
                <a:latin typeface="Segoe WP Light"/>
                <a:cs typeface="Segoe WP Light"/>
              </a:rPr>
              <a:t>listado</a:t>
            </a:r>
            <a:endParaRPr lang="en-US" dirty="0">
              <a:latin typeface="Segoe WP Light"/>
              <a:cs typeface="Segoe WP Light"/>
            </a:endParaRP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0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161556" y="2801369"/>
            <a:ext cx="5832648" cy="129614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WP Light"/>
                <a:cs typeface="Segoe WP Light"/>
              </a:rPr>
              <a:t>Y </a:t>
            </a:r>
            <a:r>
              <a:rPr lang="en-US" dirty="0" err="1">
                <a:latin typeface="Segoe WP Light"/>
                <a:cs typeface="Segoe WP Light"/>
              </a:rPr>
              <a:t>ahora</a:t>
            </a:r>
            <a:r>
              <a:rPr lang="en-US" dirty="0">
                <a:latin typeface="Segoe WP Light"/>
                <a:cs typeface="Segoe WP Light"/>
              </a:rPr>
              <a:t> </a:t>
            </a:r>
            <a:r>
              <a:rPr lang="en-US" dirty="0" err="1">
                <a:latin typeface="Segoe WP Light"/>
                <a:cs typeface="Segoe WP Light"/>
              </a:rPr>
              <a:t>listado</a:t>
            </a:r>
            <a:r>
              <a:rPr lang="en-US" dirty="0">
                <a:latin typeface="Segoe WP Light"/>
                <a:cs typeface="Segoe WP Light"/>
              </a:rPr>
              <a:t> </a:t>
            </a:r>
            <a:r>
              <a:rPr lang="en-US" dirty="0" err="1">
                <a:latin typeface="Segoe WP Light"/>
                <a:cs typeface="Segoe WP Light"/>
              </a:rPr>
              <a:t>conectando</a:t>
            </a:r>
            <a:r>
              <a:rPr lang="en-US" dirty="0">
                <a:latin typeface="Segoe WP Light"/>
                <a:cs typeface="Segoe WP Light"/>
              </a:rPr>
              <a:t> con el “</a:t>
            </a:r>
            <a:r>
              <a:rPr lang="en-US" dirty="0" err="1">
                <a:latin typeface="Segoe WP Light"/>
                <a:cs typeface="Segoe WP Light"/>
              </a:rPr>
              <a:t>mundo</a:t>
            </a:r>
            <a:r>
              <a:rPr lang="en-US" dirty="0">
                <a:latin typeface="Segoe WP Light"/>
                <a:cs typeface="Segoe WP Light"/>
              </a:rPr>
              <a:t> exterior”</a:t>
            </a: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9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259206"/>
            <a:ext cx="7859216" cy="775597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Navegación</a:t>
            </a:r>
            <a:r>
              <a:rPr lang="it-IT" sz="2800" b="1" dirty="0">
                <a:solidFill>
                  <a:schemeClr val="accent5"/>
                </a:solidFill>
              </a:rPr>
              <a:t/>
            </a:r>
            <a:br>
              <a:rPr lang="it-IT" sz="2800" b="1" dirty="0">
                <a:solidFill>
                  <a:schemeClr val="accent5"/>
                </a:solidFill>
              </a:rPr>
            </a:br>
            <a:endParaRPr lang="it-IT" sz="2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86" y="4005064"/>
            <a:ext cx="8740142" cy="2160240"/>
          </a:xfrm>
        </p:spPr>
        <p:txBody>
          <a:bodyPr/>
          <a:lstStyle/>
          <a:p>
            <a:pPr marL="0" indent="0">
              <a:buNone/>
            </a:pPr>
            <a:r>
              <a:rPr lang="en-US" sz="2059" b="1" dirty="0" err="1"/>
              <a:t>Uso</a:t>
            </a:r>
            <a:r>
              <a:rPr lang="en-US" sz="2059" b="1" dirty="0"/>
              <a:t> de </a:t>
            </a:r>
            <a:r>
              <a:rPr lang="en-US" sz="2059" b="1" dirty="0" err="1"/>
              <a:t>parámetros</a:t>
            </a:r>
            <a:endParaRPr lang="en-US" sz="2059" b="1" dirty="0"/>
          </a:p>
          <a:p>
            <a:pPr marL="0" indent="0">
              <a:buNone/>
            </a:pPr>
            <a:r>
              <a:rPr lang="it-IT" sz="1324" b="1" dirty="0" err="1">
                <a:solidFill>
                  <a:schemeClr val="bg2">
                    <a:lumMod val="50000"/>
                  </a:schemeClr>
                </a:solidFill>
              </a:rPr>
              <a:t>ShowViewModel</a:t>
            </a:r>
            <a:r>
              <a:rPr lang="it-IT" sz="1324" b="1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it-IT" sz="1324" b="1" dirty="0" err="1">
                <a:solidFill>
                  <a:schemeClr val="bg2">
                    <a:lumMod val="50000"/>
                  </a:schemeClr>
                </a:solidFill>
              </a:rPr>
              <a:t>DetailViewModel</a:t>
            </a:r>
            <a:r>
              <a:rPr lang="it-IT" sz="1324" b="1" dirty="0">
                <a:solidFill>
                  <a:schemeClr val="bg2">
                    <a:lumMod val="50000"/>
                  </a:schemeClr>
                </a:solidFill>
              </a:rPr>
              <a:t>&gt;(new </a:t>
            </a:r>
            <a:r>
              <a:rPr lang="it-IT" sz="1324" b="1" dirty="0" err="1">
                <a:solidFill>
                  <a:schemeClr val="bg2">
                    <a:lumMod val="50000"/>
                  </a:schemeClr>
                </a:solidFill>
              </a:rPr>
              <a:t>DetailParameters</a:t>
            </a:r>
            <a:r>
              <a:rPr lang="it-IT" sz="1324" b="1" dirty="0">
                <a:solidFill>
                  <a:schemeClr val="bg2">
                    <a:lumMod val="50000"/>
                  </a:schemeClr>
                </a:solidFill>
              </a:rPr>
              <a:t>() { Index = 2 });</a:t>
            </a:r>
          </a:p>
          <a:p>
            <a:endParaRPr lang="it-IT" sz="1324" b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it-IT" sz="1324" b="1" dirty="0">
                <a:solidFill>
                  <a:schemeClr val="bg2">
                    <a:lumMod val="50000"/>
                  </a:schemeClr>
                </a:solidFill>
              </a:rPr>
              <a:t>public </a:t>
            </a:r>
            <a:r>
              <a:rPr lang="it-IT" sz="1324" b="1" dirty="0" err="1">
                <a:solidFill>
                  <a:schemeClr val="bg2">
                    <a:lumMod val="50000"/>
                  </a:schemeClr>
                </a:solidFill>
              </a:rPr>
              <a:t>void</a:t>
            </a:r>
            <a:r>
              <a:rPr lang="it-IT" sz="1324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324" b="1" dirty="0" err="1">
                <a:solidFill>
                  <a:schemeClr val="bg2">
                    <a:lumMod val="50000"/>
                  </a:schemeClr>
                </a:solidFill>
              </a:rPr>
              <a:t>Init</a:t>
            </a:r>
            <a:r>
              <a:rPr lang="it-IT" sz="1324" b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it-IT" sz="1324" b="1" dirty="0" err="1">
                <a:solidFill>
                  <a:schemeClr val="bg2">
                    <a:lumMod val="50000"/>
                  </a:schemeClr>
                </a:solidFill>
              </a:rPr>
              <a:t>DetailParameters</a:t>
            </a:r>
            <a:r>
              <a:rPr lang="it-IT" sz="1324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324" b="1" dirty="0" err="1">
                <a:solidFill>
                  <a:schemeClr val="bg2">
                    <a:lumMod val="50000"/>
                  </a:schemeClr>
                </a:solidFill>
              </a:rPr>
              <a:t>parameters</a:t>
            </a:r>
            <a:r>
              <a:rPr lang="it-IT" sz="1324" b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it-IT" sz="1324" b="1" dirty="0">
                <a:solidFill>
                  <a:schemeClr val="bg2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it-IT" sz="1324" b="1" dirty="0">
                <a:solidFill>
                  <a:schemeClr val="bg2">
                    <a:lumMod val="50000"/>
                  </a:schemeClr>
                </a:solidFill>
              </a:rPr>
              <a:t>    // use the </a:t>
            </a:r>
            <a:r>
              <a:rPr lang="it-IT" sz="1324" b="1" dirty="0" err="1">
                <a:solidFill>
                  <a:schemeClr val="bg2">
                    <a:lumMod val="50000"/>
                  </a:schemeClr>
                </a:solidFill>
              </a:rPr>
              <a:t>parameters</a:t>
            </a:r>
            <a:r>
              <a:rPr lang="it-IT" sz="1324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324" b="1" dirty="0" err="1">
                <a:solidFill>
                  <a:schemeClr val="bg2">
                    <a:lumMod val="50000"/>
                  </a:schemeClr>
                </a:solidFill>
              </a:rPr>
              <a:t>here</a:t>
            </a:r>
            <a:endParaRPr lang="it-IT" sz="1324" b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it-IT" sz="1324" b="1" dirty="0">
                <a:solidFill>
                  <a:schemeClr val="bg2">
                    <a:lumMod val="50000"/>
                  </a:schemeClr>
                </a:solidFill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69" y="2034804"/>
            <a:ext cx="8052684" cy="1754236"/>
          </a:xfrm>
          <a:prstGeom prst="rect">
            <a:avLst/>
          </a:prstGeom>
        </p:spPr>
      </p:pic>
      <p:sp>
        <p:nvSpPr>
          <p:cNvPr id="5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0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5"/>
                </a:solidFill>
              </a:rPr>
              <a:t>Go Back</a:t>
            </a:r>
            <a:endParaRPr lang="it-IT" sz="2800" dirty="0">
              <a:solidFill>
                <a:schemeClr val="accent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90" y="1916832"/>
            <a:ext cx="7556334" cy="2337392"/>
          </a:xfrm>
          <a:prstGeom prst="rect">
            <a:avLst/>
          </a:prstGeom>
        </p:spPr>
      </p:pic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199656" y="3139693"/>
            <a:ext cx="5832648" cy="61949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Segoe WP Light"/>
                <a:cs typeface="Segoe WP Light"/>
              </a:rPr>
              <a:t>Navegación</a:t>
            </a:r>
            <a:r>
              <a:rPr lang="en-US" dirty="0">
                <a:latin typeface="Segoe WP Light"/>
                <a:cs typeface="Segoe WP Light"/>
              </a:rPr>
              <a:t> entre </a:t>
            </a:r>
            <a:r>
              <a:rPr lang="en-US" dirty="0" err="1">
                <a:latin typeface="Segoe WP Light"/>
                <a:cs typeface="Segoe WP Light"/>
              </a:rPr>
              <a:t>páginas</a:t>
            </a:r>
            <a:endParaRPr lang="en-US" dirty="0">
              <a:latin typeface="Segoe WP Light"/>
              <a:cs typeface="Segoe WP Light"/>
            </a:endParaRP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/>
        </p:nvSpPr>
        <p:spPr bwMode="gray">
          <a:xfrm>
            <a:off x="5583487" y="2331842"/>
            <a:ext cx="2367774" cy="43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/>
          <a:p>
            <a:pPr defTabSz="914400"/>
            <a:endParaRPr lang="de-DE" sz="3200" b="1" dirty="0">
              <a:solidFill>
                <a:srgbClr val="027F98"/>
              </a:solidFill>
              <a:latin typeface="Myriad Pro"/>
              <a:cs typeface="Myriad Pro"/>
            </a:endParaRPr>
          </a:p>
        </p:txBody>
      </p:sp>
      <p:sp>
        <p:nvSpPr>
          <p:cNvPr id="12" name="TextBox 31"/>
          <p:cNvSpPr txBox="1"/>
          <p:nvPr/>
        </p:nvSpPr>
        <p:spPr>
          <a:xfrm>
            <a:off x="9419162" y="4181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27F98"/>
              </a:solidFill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1019824" y="1196752"/>
            <a:ext cx="6502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Comparativa</a:t>
            </a:r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plataformas</a:t>
            </a:r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móviles</a:t>
            </a:r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400" b="1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sz="2400" b="1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1111996" y="2977164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</a:t>
            </a:r>
            <a:endParaRPr lang="en-US" sz="2400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22"/>
          <p:cNvSpPr txBox="1"/>
          <p:nvPr/>
        </p:nvSpPr>
        <p:spPr>
          <a:xfrm>
            <a:off x="724871" y="3805566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Lenguaje</a:t>
            </a:r>
            <a:endParaRPr lang="en-US" sz="2400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22"/>
          <p:cNvSpPr txBox="1"/>
          <p:nvPr/>
        </p:nvSpPr>
        <p:spPr>
          <a:xfrm>
            <a:off x="945284" y="440445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Vistas</a:t>
            </a:r>
            <a:endParaRPr lang="en-US" sz="2400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88977"/>
              </p:ext>
            </p:extLst>
          </p:nvPr>
        </p:nvGraphicFramePr>
        <p:xfrm>
          <a:off x="2363781" y="1989348"/>
          <a:ext cx="6096000" cy="3383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iOS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Android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Windows Phone</a:t>
                      </a:r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Visual</a:t>
                      </a:r>
                      <a:r>
                        <a:rPr lang="es-ES" sz="2400" baseline="0" dirty="0" smtClean="0"/>
                        <a:t> Studio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Visual</a:t>
                      </a:r>
                      <a:r>
                        <a:rPr lang="es-ES" sz="2400" baseline="0" dirty="0" smtClean="0"/>
                        <a:t> Studio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Visual</a:t>
                      </a:r>
                      <a:r>
                        <a:rPr lang="es-ES" sz="2400" baseline="0" dirty="0" smtClean="0"/>
                        <a:t> Studio</a:t>
                      </a:r>
                    </a:p>
                    <a:p>
                      <a:pPr algn="ctr"/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 smtClean="0"/>
                        <a:t>C#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C#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C#</a:t>
                      </a:r>
                      <a:endParaRPr lang="es-ES" sz="2400" dirty="0"/>
                    </a:p>
                  </a:txBody>
                  <a:tcPr/>
                </a:tc>
              </a:tr>
              <a:tr h="130408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err="1" smtClean="0"/>
                        <a:t>Storyboard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AXML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XAML</a:t>
                      </a:r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MVVM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MVVM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MVVM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22"/>
          <p:cNvSpPr txBox="1"/>
          <p:nvPr/>
        </p:nvSpPr>
        <p:spPr>
          <a:xfrm>
            <a:off x="575587" y="4941168"/>
            <a:ext cx="215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Patrón</a:t>
            </a:r>
            <a:r>
              <a:rPr lang="en-US" dirty="0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F74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diseño</a:t>
            </a:r>
            <a:endParaRPr lang="en-US" dirty="0">
              <a:solidFill>
                <a:srgbClr val="0F74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235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11132" y="1259307"/>
            <a:ext cx="8229600" cy="360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800" dirty="0" smtClean="0">
                <a:solidFill>
                  <a:schemeClr val="accent5"/>
                </a:solidFill>
              </a:rPr>
              <a:t>Plugins</a:t>
            </a:r>
            <a:endParaRPr lang="en-NZ" sz="2800" dirty="0">
              <a:solidFill>
                <a:schemeClr val="accent5"/>
              </a:solidFill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621022" y="1556792"/>
            <a:ext cx="344692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 eaLnBrk="0" hangingPunct="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rápida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sencilla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añadir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funcionalidad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específica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plataforma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 eaLnBrk="0" hangingPunct="0"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Usamos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NinjaCoder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añadirlos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 eaLnBrk="0" hangingPunct="0"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Consumimos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los plugins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utilizando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inyección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dependencias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Service Locator.</a:t>
            </a:r>
          </a:p>
          <a:p>
            <a:pPr marL="457200" indent="-457200" eaLnBrk="0" hangingPunct="0"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Disponibles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Location,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PhoneCall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Email,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etc.</a:t>
            </a:r>
            <a:endParaRPr lang="en-US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7944" y="1676050"/>
            <a:ext cx="4883042" cy="324914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78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199656" y="3139693"/>
            <a:ext cx="5832648" cy="61949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Segoe WP Light"/>
                <a:cs typeface="Segoe WP Light"/>
              </a:rPr>
              <a:t>Añadiendo</a:t>
            </a:r>
            <a:r>
              <a:rPr lang="en-US" dirty="0" smtClean="0">
                <a:latin typeface="Segoe WP Light"/>
                <a:cs typeface="Segoe WP Light"/>
              </a:rPr>
              <a:t> y </a:t>
            </a:r>
            <a:r>
              <a:rPr lang="en-US" dirty="0" err="1" smtClean="0">
                <a:latin typeface="Segoe WP Light"/>
                <a:cs typeface="Segoe WP Light"/>
              </a:rPr>
              <a:t>utilizando</a:t>
            </a:r>
            <a:r>
              <a:rPr lang="en-US" dirty="0" smtClean="0">
                <a:latin typeface="Segoe WP Light"/>
                <a:cs typeface="Segoe WP Light"/>
              </a:rPr>
              <a:t> plugins</a:t>
            </a:r>
            <a:endParaRPr lang="en-US" dirty="0">
              <a:latin typeface="Segoe WP Light"/>
              <a:cs typeface="Segoe WP Light"/>
            </a:endParaRPr>
          </a:p>
        </p:txBody>
      </p:sp>
      <p:sp>
        <p:nvSpPr>
          <p:cNvPr id="3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01240" y="2369249"/>
            <a:ext cx="2506401" cy="2160384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</a:p>
        </p:txBody>
      </p:sp>
      <p:sp>
        <p:nvSpPr>
          <p:cNvPr id="4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856843" y="1203239"/>
            <a:ext cx="8649883" cy="7701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2400" kern="1200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Preguntas</a:t>
            </a:r>
            <a:r>
              <a:rPr lang="en-US" dirty="0" smtClean="0"/>
              <a:t> y </a:t>
            </a:r>
            <a:r>
              <a:rPr lang="en-US" dirty="0" err="1" smtClean="0"/>
              <a:t>respuestas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19836" y="2216157"/>
            <a:ext cx="8446254" cy="2304256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600" dirty="0">
                <a:solidFill>
                  <a:srgbClr val="027F98"/>
                </a:solidFill>
                <a:latin typeface="Aller" pitchFamily="2" charset="0"/>
              </a:rPr>
              <a:t>P</a:t>
            </a:r>
            <a:r>
              <a:rPr lang="en-US" sz="8800" dirty="0" smtClean="0">
                <a:solidFill>
                  <a:srgbClr val="027F98"/>
                </a:solidFill>
                <a:latin typeface="Aller" pitchFamily="2" charset="0"/>
              </a:rPr>
              <a:t>&amp;</a:t>
            </a:r>
            <a:r>
              <a:rPr lang="en-US" sz="16600" dirty="0">
                <a:solidFill>
                  <a:srgbClr val="027F98"/>
                </a:solidFill>
                <a:latin typeface="Aller" pitchFamily="2" charset="0"/>
              </a:rPr>
              <a:t>R</a:t>
            </a:r>
            <a:endParaRPr lang="ru-RU" sz="16600" dirty="0">
              <a:solidFill>
                <a:srgbClr val="027F98"/>
              </a:solidFill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715305" y="1588310"/>
            <a:ext cx="8587792" cy="6313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¿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</a:rPr>
              <a:t>Dudas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ru-RU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6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258981" y="4066148"/>
            <a:ext cx="4078148" cy="485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Javier Suárez</a:t>
            </a:r>
            <a:endParaRPr lang="en-US" sz="36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Text Placeholder 4"/>
          <p:cNvSpPr>
            <a:spLocks noGrp="1"/>
          </p:cNvSpPr>
          <p:nvPr/>
        </p:nvSpPr>
        <p:spPr>
          <a:xfrm>
            <a:off x="1258981" y="4653136"/>
            <a:ext cx="5328592" cy="1621641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Microsoft MVP Windows Platform Development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Blog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http://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hlinkClick r:id="rId3"/>
              </a:rPr>
              <a:t>geeks.ms/blogs/jsuarez</a:t>
            </a:r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Email: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hlinkClick r:id="rId4"/>
              </a:rPr>
              <a:t>javiersuarezruiz@hotmail.com</a:t>
            </a:r>
            <a:endParaRPr lang="en-US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Twitter: @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</a:rPr>
              <a:t>jsuarezruiz</a:t>
            </a:r>
            <a:endParaRPr lang="en-US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dirty="0" smtClean="0">
              <a:solidFill>
                <a:schemeClr val="accent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61" y="4066148"/>
            <a:ext cx="1981737" cy="213487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021" y="5326366"/>
            <a:ext cx="557377" cy="874653"/>
          </a:xfrm>
          <a:prstGeom prst="rect">
            <a:avLst/>
          </a:prstGeom>
        </p:spPr>
      </p:pic>
      <p:sp>
        <p:nvSpPr>
          <p:cNvPr id="11" name="Title 2"/>
          <p:cNvSpPr txBox="1">
            <a:spLocks/>
          </p:cNvSpPr>
          <p:nvPr/>
        </p:nvSpPr>
        <p:spPr>
          <a:xfrm>
            <a:off x="2934926" y="1916832"/>
            <a:ext cx="3502735" cy="950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GRACIAS</a:t>
            </a:r>
            <a:endParaRPr lang="en-US" sz="72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068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47" y="4061796"/>
            <a:ext cx="645964" cy="586826"/>
          </a:xfrm>
          <a:prstGeom prst="rect">
            <a:avLst/>
          </a:prstGeom>
        </p:spPr>
      </p:pic>
      <p:sp>
        <p:nvSpPr>
          <p:cNvPr id="17" name="15 CuadroTexto"/>
          <p:cNvSpPr txBox="1"/>
          <p:nvPr/>
        </p:nvSpPr>
        <p:spPr>
          <a:xfrm>
            <a:off x="8643872" y="441539"/>
            <a:ext cx="184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s-ES" sz="1500" dirty="0">
              <a:solidFill>
                <a:srgbClr val="94A236"/>
              </a:solidFill>
              <a:latin typeface="Franklin Gothic Medium Cond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275856" y="2744753"/>
            <a:ext cx="2658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kern="0" dirty="0" smtClean="0">
                <a:solidFill>
                  <a:srgbClr val="0F748A"/>
                </a:solidFill>
                <a:latin typeface="Franklin Gothic Medium Cond" panose="020B0606030402020204" pitchFamily="34" charset="0"/>
                <a:cs typeface="Calibri" pitchFamily="34" charset="0"/>
              </a:rPr>
              <a:t>Ven a conocer nuestras oficinas: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cs typeface="Calibri" pitchFamily="34" charset="0"/>
              </a:rPr>
              <a:t>Avenida de Manoteras 38 – Oficina C311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28050 Madrid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1 Rectángulo"/>
          <p:cNvSpPr/>
          <p:nvPr/>
        </p:nvSpPr>
        <p:spPr>
          <a:xfrm>
            <a:off x="1878673" y="6277183"/>
            <a:ext cx="6840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sz="1600" dirty="0" smtClean="0">
                <a:solidFill>
                  <a:srgbClr val="94A236"/>
                </a:solidFill>
                <a:latin typeface="Franklin Gothic Medium Cond" panose="020B0606030402020204" pitchFamily="34" charset="0"/>
                <a:ea typeface="Open Sans Semibold" pitchFamily="34" charset="0"/>
                <a:cs typeface="Open Sans Semibold" pitchFamily="34" charset="0"/>
              </a:rPr>
              <a:t>Con Bravent tendrás proyectos cercanos. Conseguirás triunfos globales</a:t>
            </a:r>
            <a:endParaRPr lang="es-ES" sz="1600" dirty="0">
              <a:solidFill>
                <a:srgbClr val="94A236"/>
              </a:solidFill>
              <a:latin typeface="Franklin Gothic Medium Cond" panose="020B0606030402020204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72" y="2730592"/>
            <a:ext cx="393576" cy="3935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517232"/>
            <a:ext cx="563650" cy="563650"/>
          </a:xfrm>
          <a:prstGeom prst="rect">
            <a:avLst/>
          </a:prstGeom>
        </p:spPr>
      </p:pic>
      <p:sp>
        <p:nvSpPr>
          <p:cNvPr id="21" name="1 Rectángulo"/>
          <p:cNvSpPr/>
          <p:nvPr/>
        </p:nvSpPr>
        <p:spPr>
          <a:xfrm>
            <a:off x="2303240" y="2166926"/>
            <a:ext cx="6840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sz="1600" dirty="0" smtClean="0">
                <a:solidFill>
                  <a:srgbClr val="94A236"/>
                </a:solidFill>
                <a:latin typeface="Franklin Gothic Book" panose="020B0503020102020204" pitchFamily="34" charset="0"/>
                <a:ea typeface="Open Sans Semibold" pitchFamily="34" charset="0"/>
                <a:cs typeface="Open Sans Semibold" pitchFamily="34" charset="0"/>
              </a:rPr>
              <a:t>Contacta con nosotros:</a:t>
            </a:r>
            <a:endParaRPr lang="es-ES" sz="1600" dirty="0">
              <a:solidFill>
                <a:srgbClr val="94A236"/>
              </a:solidFill>
              <a:latin typeface="Franklin Gothic Book" panose="020B0503020102020204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288940" y="3484363"/>
            <a:ext cx="100540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kern="0" dirty="0" smtClean="0">
                <a:solidFill>
                  <a:srgbClr val="0F748A"/>
                </a:solidFill>
                <a:latin typeface="Franklin Gothic Medium Cond" panose="020B0606030402020204" pitchFamily="34" charset="0"/>
                <a:cs typeface="Calibri" pitchFamily="34" charset="0"/>
              </a:rPr>
              <a:t>Llámanos: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cs typeface="Calibri" pitchFamily="34" charset="0"/>
              </a:rPr>
              <a:t>91 240 4785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275856" y="4005064"/>
            <a:ext cx="14734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kern="0" dirty="0" smtClean="0">
                <a:solidFill>
                  <a:srgbClr val="0F748A"/>
                </a:solidFill>
                <a:latin typeface="Franklin Gothic Medium Cond" panose="020B0606030402020204" pitchFamily="34" charset="0"/>
                <a:cs typeface="Calibri" pitchFamily="34" charset="0"/>
              </a:rPr>
              <a:t>Envíanos un e-mail: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cs typeface="Calibri" pitchFamily="34" charset="0"/>
              </a:rPr>
              <a:t>info@bravent.net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bravent@bravent.net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275856" y="4860181"/>
            <a:ext cx="14285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kern="0" dirty="0" smtClean="0">
                <a:solidFill>
                  <a:srgbClr val="0F748A"/>
                </a:solidFill>
                <a:latin typeface="Franklin Gothic Medium Cond" panose="020B0606030402020204" pitchFamily="34" charset="0"/>
                <a:cs typeface="Calibri" pitchFamily="34" charset="0"/>
              </a:rPr>
              <a:t>Visita nuestra web: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cs typeface="Calibri" pitchFamily="34" charset="0"/>
              </a:rPr>
              <a:t>www.bravent.net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275856" y="5517232"/>
            <a:ext cx="14911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kern="0" dirty="0" smtClean="0">
                <a:solidFill>
                  <a:srgbClr val="0F748A"/>
                </a:solidFill>
                <a:latin typeface="Franklin Gothic Medium Cond" panose="020B0606030402020204" pitchFamily="34" charset="0"/>
                <a:cs typeface="Calibri" pitchFamily="34" charset="0"/>
              </a:rPr>
              <a:t>Síguenos en twitter:</a:t>
            </a:r>
          </a:p>
          <a:p>
            <a:r>
              <a:rPr lang="es-ES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cs typeface="Calibri" pitchFamily="34" charset="0"/>
              </a:rPr>
              <a:t>@bravent</a:t>
            </a:r>
            <a:endParaRPr lang="es-ES" sz="12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28" y="4860181"/>
            <a:ext cx="430889" cy="492444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495037"/>
            <a:ext cx="438019" cy="438019"/>
          </a:xfrm>
          <a:prstGeom prst="rect">
            <a:avLst/>
          </a:prstGeom>
        </p:spPr>
      </p:pic>
      <p:sp>
        <p:nvSpPr>
          <p:cNvPr id="19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32" y="1020370"/>
            <a:ext cx="3449044" cy="113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264931" y="1340768"/>
            <a:ext cx="7411525" cy="445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200" dirty="0" smtClean="0">
                <a:solidFill>
                  <a:schemeClr val="accent5"/>
                </a:solidFill>
              </a:rPr>
              <a:t>MVVM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0" name="Rectangle 18"/>
          <p:cNvSpPr/>
          <p:nvPr/>
        </p:nvSpPr>
        <p:spPr>
          <a:xfrm>
            <a:off x="1290756" y="1900064"/>
            <a:ext cx="1066800" cy="29718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1" name="Rectangle 19"/>
          <p:cNvSpPr/>
          <p:nvPr/>
        </p:nvSpPr>
        <p:spPr>
          <a:xfrm>
            <a:off x="4110156" y="1900064"/>
            <a:ext cx="990600" cy="29718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12" name="Rectangle 20"/>
          <p:cNvSpPr/>
          <p:nvPr/>
        </p:nvSpPr>
        <p:spPr>
          <a:xfrm>
            <a:off x="6929556" y="1920846"/>
            <a:ext cx="990600" cy="295101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3" name="Straight Arrow Connector 21"/>
          <p:cNvCxnSpPr/>
          <p:nvPr/>
        </p:nvCxnSpPr>
        <p:spPr>
          <a:xfrm>
            <a:off x="2814756" y="3140046"/>
            <a:ext cx="1143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2"/>
          <p:cNvSpPr txBox="1"/>
          <p:nvPr/>
        </p:nvSpPr>
        <p:spPr>
          <a:xfrm>
            <a:off x="2890956" y="2454246"/>
            <a:ext cx="123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get/set </a:t>
            </a:r>
            <a:r>
              <a:rPr lang="en-US" sz="1200" dirty="0" err="1" smtClean="0"/>
              <a:t>Propiedades</a:t>
            </a:r>
            <a:endParaRPr lang="en-US" sz="1200" dirty="0" smtClean="0"/>
          </a:p>
          <a:p>
            <a:r>
              <a:rPr lang="en-US" sz="1200" dirty="0" err="1" smtClean="0"/>
              <a:t>Comandos</a:t>
            </a:r>
            <a:endParaRPr lang="en-US" sz="1200" dirty="0" smtClean="0"/>
          </a:p>
        </p:txBody>
      </p:sp>
      <p:cxnSp>
        <p:nvCxnSpPr>
          <p:cNvPr id="15" name="Straight Arrow Connector 23"/>
          <p:cNvCxnSpPr/>
          <p:nvPr/>
        </p:nvCxnSpPr>
        <p:spPr>
          <a:xfrm flipH="1">
            <a:off x="2814756" y="3978246"/>
            <a:ext cx="1143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4"/>
          <p:cNvSpPr txBox="1"/>
          <p:nvPr/>
        </p:nvSpPr>
        <p:spPr>
          <a:xfrm>
            <a:off x="2814756" y="397824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Notifica</a:t>
            </a:r>
            <a:r>
              <a:rPr lang="en-US" sz="1200" dirty="0" smtClean="0"/>
              <a:t> </a:t>
            </a:r>
            <a:r>
              <a:rPr lang="en-US" sz="1200" dirty="0" err="1" smtClean="0"/>
              <a:t>cambios</a:t>
            </a:r>
            <a:endParaRPr lang="en-US" sz="1200" dirty="0" smtClean="0"/>
          </a:p>
        </p:txBody>
      </p:sp>
      <p:cxnSp>
        <p:nvCxnSpPr>
          <p:cNvPr id="17" name="Straight Arrow Connector 25"/>
          <p:cNvCxnSpPr/>
          <p:nvPr/>
        </p:nvCxnSpPr>
        <p:spPr>
          <a:xfrm>
            <a:off x="5557956" y="3521046"/>
            <a:ext cx="12192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6"/>
          <p:cNvSpPr txBox="1"/>
          <p:nvPr/>
        </p:nvSpPr>
        <p:spPr>
          <a:xfrm>
            <a:off x="5557956" y="2980184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C#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Models</a:t>
            </a:r>
            <a:endParaRPr lang="en-US" sz="1200" dirty="0"/>
          </a:p>
        </p:txBody>
      </p:sp>
      <p:sp>
        <p:nvSpPr>
          <p:cNvPr id="19" name="Rectangle 27"/>
          <p:cNvSpPr/>
          <p:nvPr/>
        </p:nvSpPr>
        <p:spPr>
          <a:xfrm>
            <a:off x="1443156" y="2052464"/>
            <a:ext cx="1066800" cy="29718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0" name="Rectangle 28"/>
          <p:cNvSpPr/>
          <p:nvPr/>
        </p:nvSpPr>
        <p:spPr>
          <a:xfrm>
            <a:off x="1595556" y="2204864"/>
            <a:ext cx="1066800" cy="29718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1" name="Rectangle 29"/>
          <p:cNvSpPr/>
          <p:nvPr/>
        </p:nvSpPr>
        <p:spPr>
          <a:xfrm>
            <a:off x="4262556" y="2052464"/>
            <a:ext cx="990600" cy="29718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22" name="Rectangle 30"/>
          <p:cNvSpPr/>
          <p:nvPr/>
        </p:nvSpPr>
        <p:spPr>
          <a:xfrm>
            <a:off x="4414956" y="2204864"/>
            <a:ext cx="990600" cy="29718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23" name="Rectangle 31"/>
          <p:cNvSpPr/>
          <p:nvPr/>
        </p:nvSpPr>
        <p:spPr>
          <a:xfrm>
            <a:off x="7081956" y="2073246"/>
            <a:ext cx="990600" cy="295101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4" name="Rectangle 32"/>
          <p:cNvSpPr/>
          <p:nvPr/>
        </p:nvSpPr>
        <p:spPr>
          <a:xfrm>
            <a:off x="7234356" y="2225646"/>
            <a:ext cx="990600" cy="295101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5" name="Rectangle 33"/>
          <p:cNvSpPr/>
          <p:nvPr/>
        </p:nvSpPr>
        <p:spPr>
          <a:xfrm>
            <a:off x="4110156" y="5500464"/>
            <a:ext cx="414637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3"/>
                </a:solidFill>
              </a:rPr>
              <a:t>Cross Platform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26" name="Rectangle 34"/>
          <p:cNvSpPr/>
          <p:nvPr/>
        </p:nvSpPr>
        <p:spPr>
          <a:xfrm>
            <a:off x="1290756" y="5500464"/>
            <a:ext cx="1371600" cy="50405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C00000"/>
                </a:solidFill>
              </a:rPr>
              <a:t>Específico</a:t>
            </a:r>
            <a:r>
              <a:rPr lang="en-US" sz="1600" dirty="0" smtClean="0">
                <a:solidFill>
                  <a:srgbClr val="C00000"/>
                </a:solidFill>
              </a:rPr>
              <a:t> de la </a:t>
            </a:r>
            <a:r>
              <a:rPr lang="en-US" sz="1600" dirty="0" err="1" smtClean="0">
                <a:solidFill>
                  <a:srgbClr val="C00000"/>
                </a:solidFill>
              </a:rPr>
              <a:t>Plataforma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2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6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27586" y="1302163"/>
            <a:ext cx="7299250" cy="697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accent5"/>
                </a:solidFill>
              </a:rPr>
              <a:t>Pero</a:t>
            </a:r>
            <a:r>
              <a:rPr lang="en-US" sz="2800" dirty="0" smtClean="0">
                <a:solidFill>
                  <a:schemeClr val="accent5"/>
                </a:solidFill>
              </a:rPr>
              <a:t>… ¿</a:t>
            </a:r>
            <a:r>
              <a:rPr lang="en-US" sz="2800" dirty="0" err="1" smtClean="0">
                <a:solidFill>
                  <a:schemeClr val="accent5"/>
                </a:solidFill>
              </a:rPr>
              <a:t>Porque</a:t>
            </a:r>
            <a:r>
              <a:rPr lang="en-US" sz="2800" dirty="0" smtClean="0">
                <a:solidFill>
                  <a:schemeClr val="accent5"/>
                </a:solidFill>
              </a:rPr>
              <a:t> MVVM?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827585" y="2060848"/>
            <a:ext cx="7632196" cy="30023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Mayor </a:t>
            </a:r>
            <a:r>
              <a:rPr lang="en-US" dirty="0" err="1" smtClean="0"/>
              <a:t>facilidad</a:t>
            </a:r>
            <a:r>
              <a:rPr lang="en-US" dirty="0" smtClean="0"/>
              <a:t> para </a:t>
            </a:r>
            <a:r>
              <a:rPr lang="en-US" dirty="0" err="1" smtClean="0"/>
              <a:t>mantener</a:t>
            </a:r>
            <a:r>
              <a:rPr lang="en-US" dirty="0" smtClean="0"/>
              <a:t>, extender y </a:t>
            </a:r>
            <a:r>
              <a:rPr lang="en-US" b="1" dirty="0" err="1" smtClean="0"/>
              <a:t>compartir</a:t>
            </a:r>
            <a:r>
              <a:rPr lang="en-US" dirty="0" smtClean="0"/>
              <a:t> el </a:t>
            </a:r>
            <a:r>
              <a:rPr lang="en-US" dirty="0" err="1" smtClean="0"/>
              <a:t>código</a:t>
            </a:r>
            <a:r>
              <a:rPr lang="en-US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facilidad</a:t>
            </a:r>
            <a:r>
              <a:rPr lang="en-US" dirty="0" smtClean="0"/>
              <a:t> a la hora de </a:t>
            </a:r>
            <a:r>
              <a:rPr lang="en-US" dirty="0" err="1" smtClean="0"/>
              <a:t>colaborar</a:t>
            </a:r>
            <a:r>
              <a:rPr lang="en-US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Testing</a:t>
            </a:r>
            <a:r>
              <a:rPr lang="en-US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r>
              <a:rPr lang="en-US" dirty="0" smtClean="0"/>
              <a:t> de </a:t>
            </a:r>
            <a:r>
              <a:rPr lang="en-US" b="1" dirty="0" err="1" smtClean="0"/>
              <a:t>diseñar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8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55576" y="1467412"/>
            <a:ext cx="8523058" cy="4494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800" dirty="0" err="1" smtClean="0">
                <a:solidFill>
                  <a:schemeClr val="accent5"/>
                </a:solidFill>
              </a:rPr>
              <a:t>MvvmCross</a:t>
            </a:r>
            <a:endParaRPr lang="en-NZ" sz="2800" dirty="0">
              <a:solidFill>
                <a:schemeClr val="accent5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5576" y="2242893"/>
            <a:ext cx="6048673" cy="3850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NZ" sz="9600" dirty="0" smtClean="0"/>
              <a:t>Cross Platform MVVM Development Framework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sz="9600" dirty="0" err="1" smtClean="0"/>
              <a:t>Gratuito</a:t>
            </a:r>
            <a:r>
              <a:rPr lang="en-NZ" sz="9600" dirty="0" smtClean="0"/>
              <a:t>, Open Source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sz="9600" dirty="0" err="1" smtClean="0"/>
              <a:t>Soporta</a:t>
            </a:r>
            <a:endParaRPr lang="en-NZ" sz="9600" dirty="0" smtClean="0"/>
          </a:p>
          <a:p>
            <a:pPr lvl="1" algn="l">
              <a:buFont typeface="Arial" pitchFamily="34" charset="0"/>
              <a:buChar char="•"/>
            </a:pPr>
            <a:r>
              <a:rPr lang="en-NZ" sz="9600" dirty="0" smtClean="0"/>
              <a:t>WP 7, 8, 8.1</a:t>
            </a:r>
          </a:p>
          <a:p>
            <a:pPr lvl="1" algn="l">
              <a:buFont typeface="Arial" pitchFamily="34" charset="0"/>
              <a:buChar char="•"/>
            </a:pPr>
            <a:r>
              <a:rPr lang="en-NZ" sz="9600" dirty="0" smtClean="0"/>
              <a:t>WPF</a:t>
            </a:r>
          </a:p>
          <a:p>
            <a:pPr lvl="1" algn="l">
              <a:buFont typeface="Arial" pitchFamily="34" charset="0"/>
              <a:buChar char="•"/>
            </a:pPr>
            <a:r>
              <a:rPr lang="en-NZ" sz="9600" dirty="0" err="1" smtClean="0"/>
              <a:t>WinRT</a:t>
            </a:r>
            <a:endParaRPr lang="en-NZ" sz="9600" dirty="0" smtClean="0"/>
          </a:p>
          <a:p>
            <a:pPr lvl="1" algn="l">
              <a:buFont typeface="Arial" pitchFamily="34" charset="0"/>
              <a:buChar char="•"/>
            </a:pPr>
            <a:r>
              <a:rPr lang="en-NZ" sz="9600" dirty="0" err="1" smtClean="0"/>
              <a:t>Xamarin.Android</a:t>
            </a:r>
            <a:endParaRPr lang="en-NZ" sz="9600" dirty="0" smtClean="0"/>
          </a:p>
          <a:p>
            <a:pPr lvl="1" algn="l">
              <a:buFont typeface="Arial" pitchFamily="34" charset="0"/>
              <a:buChar char="•"/>
            </a:pPr>
            <a:r>
              <a:rPr lang="en-NZ" sz="9600" dirty="0" err="1" smtClean="0"/>
              <a:t>Xamarin.iOS</a:t>
            </a:r>
            <a:endParaRPr lang="en-NZ" sz="9600" dirty="0" smtClean="0"/>
          </a:p>
          <a:p>
            <a:pPr lvl="1" algn="l">
              <a:buFont typeface="Arial" pitchFamily="34" charset="0"/>
              <a:buChar char="•"/>
            </a:pPr>
            <a:r>
              <a:rPr lang="en-NZ" sz="9600" dirty="0" err="1" smtClean="0"/>
              <a:t>Xamarin.Mac</a:t>
            </a:r>
            <a:endParaRPr lang="en-NZ" sz="96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NZ" sz="9600" dirty="0" smtClean="0"/>
              <a:t>AKA </a:t>
            </a:r>
            <a:r>
              <a:rPr lang="en-NZ" sz="9600" dirty="0" err="1" smtClean="0"/>
              <a:t>Mvx</a:t>
            </a:r>
            <a:endParaRPr lang="en-NZ" sz="9600" dirty="0" smtClean="0"/>
          </a:p>
          <a:p>
            <a:pPr lvl="1" algn="l">
              <a:buFont typeface="Arial" pitchFamily="34" charset="0"/>
              <a:buChar char="•"/>
            </a:pPr>
            <a:endParaRPr lang="en-NZ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21" y="1467412"/>
            <a:ext cx="2010056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4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11132" y="1259307"/>
            <a:ext cx="8229600" cy="360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800" dirty="0" smtClean="0">
                <a:solidFill>
                  <a:schemeClr val="accent5"/>
                </a:solidFill>
              </a:rPr>
              <a:t>Portable Class Library</a:t>
            </a:r>
            <a:endParaRPr lang="en-NZ" sz="2800" dirty="0">
              <a:solidFill>
                <a:schemeClr val="accent5"/>
              </a:solidFill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611132" y="1556792"/>
            <a:ext cx="43370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indent="0" eaLnBrk="0" hangingPunct="0">
              <a:defRPr/>
            </a:pPr>
            <a:endParaRPr lang="en-US" sz="2800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hangingPunct="0">
              <a:buFont typeface="Arial" charset="0"/>
              <a:buChar char="•"/>
              <a:defRPr/>
            </a:pPr>
            <a:r>
              <a:rPr lang="en-US" sz="28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en-US" sz="28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Librería</a:t>
            </a:r>
            <a:endParaRPr lang="en-US" sz="2800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hangingPunct="0">
              <a:buFont typeface="Arial" charset="0"/>
              <a:buChar char="•"/>
              <a:defRPr/>
            </a:pPr>
            <a:r>
              <a:rPr lang="en-US" sz="28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Multiples </a:t>
            </a:r>
            <a:r>
              <a:rPr lang="en-US" sz="28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Platformas</a:t>
            </a:r>
            <a:endParaRPr lang="en-US" sz="2800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hangingPunct="0">
              <a:buFont typeface="Arial" charset="0"/>
              <a:buChar char="•"/>
              <a:defRPr/>
            </a:pPr>
            <a:r>
              <a:rPr lang="en-US" sz="28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Incluyendo</a:t>
            </a:r>
            <a:r>
              <a:rPr lang="en-US" sz="28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 eaLnBrk="0" hangingPunct="0">
              <a:buFont typeface="Arial" charset="0"/>
              <a:buChar char="•"/>
              <a:defRPr/>
            </a:pPr>
            <a:r>
              <a:rPr lang="en-US" sz="2800" b="1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Xamarin.Android</a:t>
            </a:r>
            <a:endParaRPr lang="en-US" sz="2800" b="1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hangingPunct="0">
              <a:buFont typeface="Arial" charset="0"/>
              <a:buChar char="•"/>
              <a:defRPr/>
            </a:pPr>
            <a:r>
              <a:rPr lang="en-US" sz="2800" b="1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Xamarin.iOS</a:t>
            </a:r>
            <a:endParaRPr lang="en-US" sz="2800" b="1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hangingPunct="0">
              <a:buFont typeface="Arial" charset="0"/>
              <a:buChar char="•"/>
              <a:defRPr/>
            </a:pPr>
            <a:endParaRPr lang="en-US" sz="2400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hangingPunct="0">
              <a:buFont typeface="Arial" charset="0"/>
              <a:buChar char="•"/>
              <a:defRPr/>
            </a:pP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29" y="1259307"/>
            <a:ext cx="4113057" cy="343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34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669</Words>
  <Application>Microsoft Office PowerPoint</Application>
  <PresentationFormat>Presentación en pantalla (4:3)</PresentationFormat>
  <Paragraphs>318</Paragraphs>
  <Slides>54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69" baseType="lpstr">
      <vt:lpstr>ＭＳ Ｐゴシック</vt:lpstr>
      <vt:lpstr>Aller</vt:lpstr>
      <vt:lpstr>Arial</vt:lpstr>
      <vt:lpstr>Calibri</vt:lpstr>
      <vt:lpstr>Calibri (Cuerpo)</vt:lpstr>
      <vt:lpstr>Franklin Gothic Book</vt:lpstr>
      <vt:lpstr>Franklin Gothic Medium Cond</vt:lpstr>
      <vt:lpstr>Myriad Pro</vt:lpstr>
      <vt:lpstr>Open Sans Semibold</vt:lpstr>
      <vt:lpstr>Segoe UI</vt:lpstr>
      <vt:lpstr>Segoe WP</vt:lpstr>
      <vt:lpstr>Segoe WP Light</vt:lpstr>
      <vt:lpstr>Source Sans Pro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Value Conversion</vt:lpstr>
      <vt:lpstr>IMvxValueConverter</vt:lpstr>
      <vt:lpstr>AgeValueConverter</vt:lpstr>
      <vt:lpstr>UI Syntax</vt:lpstr>
      <vt:lpstr>UI Syntax</vt:lpstr>
      <vt:lpstr>Presentación de PowerPoint</vt:lpstr>
      <vt:lpstr>Inversión de Control</vt:lpstr>
      <vt:lpstr>Inversión de Control</vt:lpstr>
      <vt:lpstr>Mvx.Register&lt;T&gt;</vt:lpstr>
      <vt:lpstr>Registro automático</vt:lpstr>
      <vt:lpstr>Mvx.Resolve&lt;T&gt;</vt:lpstr>
      <vt:lpstr>Mvx Construction</vt:lpstr>
      <vt:lpstr>Presentación de PowerPoint</vt:lpstr>
      <vt:lpstr>Acciones (Comandos)</vt:lpstr>
      <vt:lpstr>ICommand</vt:lpstr>
      <vt:lpstr>Typical ViewModel Command</vt:lpstr>
      <vt:lpstr>UI Syntax</vt:lpstr>
      <vt:lpstr>Presentación de PowerPoint</vt:lpstr>
      <vt:lpstr>Colecciones</vt:lpstr>
      <vt:lpstr>INotifyCollectionChanged</vt:lpstr>
      <vt:lpstr>ObservableCollection</vt:lpstr>
      <vt:lpstr>ViewModel Collection Property</vt:lpstr>
      <vt:lpstr>UI Syntax</vt:lpstr>
      <vt:lpstr>UI Syntax</vt:lpstr>
      <vt:lpstr>UI Syntax</vt:lpstr>
      <vt:lpstr>UI Syntax</vt:lpstr>
      <vt:lpstr>Presentación de PowerPoint</vt:lpstr>
      <vt:lpstr>Presentación de PowerPoint</vt:lpstr>
      <vt:lpstr>Navegación </vt:lpstr>
      <vt:lpstr>Go Back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Steria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MARTINEZ GONZALEZ</dc:creator>
  <cp:lastModifiedBy>Javier Suárez Ruiz</cp:lastModifiedBy>
  <cp:revision>212</cp:revision>
  <dcterms:created xsi:type="dcterms:W3CDTF">2013-01-31T07:53:29Z</dcterms:created>
  <dcterms:modified xsi:type="dcterms:W3CDTF">2015-02-03T08:30:44Z</dcterms:modified>
</cp:coreProperties>
</file>