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64" r:id="rId2"/>
    <p:sldId id="321" r:id="rId3"/>
    <p:sldId id="381" r:id="rId4"/>
    <p:sldId id="315" r:id="rId5"/>
    <p:sldId id="370" r:id="rId6"/>
    <p:sldId id="382" r:id="rId7"/>
    <p:sldId id="371" r:id="rId8"/>
    <p:sldId id="372" r:id="rId9"/>
    <p:sldId id="373" r:id="rId10"/>
    <p:sldId id="374" r:id="rId11"/>
    <p:sldId id="380" r:id="rId12"/>
    <p:sldId id="383" r:id="rId13"/>
    <p:sldId id="384" r:id="rId14"/>
    <p:sldId id="369" r:id="rId15"/>
    <p:sldId id="375" r:id="rId16"/>
    <p:sldId id="385" r:id="rId17"/>
    <p:sldId id="386" r:id="rId18"/>
    <p:sldId id="387" r:id="rId19"/>
    <p:sldId id="388" r:id="rId20"/>
    <p:sldId id="389" r:id="rId21"/>
    <p:sldId id="390" r:id="rId22"/>
    <p:sldId id="391" r:id="rId23"/>
    <p:sldId id="392" r:id="rId24"/>
    <p:sldId id="376" r:id="rId25"/>
    <p:sldId id="377" r:id="rId26"/>
    <p:sldId id="378" r:id="rId27"/>
    <p:sldId id="379" r:id="rId28"/>
    <p:sldId id="393" r:id="rId29"/>
    <p:sldId id="314" r:id="rId30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4" pos="5375" userDrawn="1">
          <p15:clr>
            <a:srgbClr val="A4A3A4"/>
          </p15:clr>
        </p15:guide>
        <p15:guide id="5" pos="1791" userDrawn="1">
          <p15:clr>
            <a:srgbClr val="A4A3A4"/>
          </p15:clr>
        </p15:guide>
        <p15:guide id="6" pos="2925" userDrawn="1">
          <p15:clr>
            <a:srgbClr val="A4A3A4"/>
          </p15:clr>
        </p15:guide>
        <p15:guide id="7" pos="2109" userDrawn="1">
          <p15:clr>
            <a:srgbClr val="A4A3A4"/>
          </p15:clr>
        </p15:guide>
        <p15:guide id="8" orient="horz" pos="1162">
          <p15:clr>
            <a:srgbClr val="A4A3A4"/>
          </p15:clr>
        </p15:guide>
        <p15:guide id="9" orient="horz" pos="935">
          <p15:clr>
            <a:srgbClr val="A4A3A4"/>
          </p15:clr>
        </p15:guide>
        <p15:guide id="10" pos="1746">
          <p15:clr>
            <a:srgbClr val="A4A3A4"/>
          </p15:clr>
        </p15:guide>
        <p15:guide id="11" pos="10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748A"/>
    <a:srgbClr val="03A8C9"/>
    <a:srgbClr val="027F98"/>
    <a:srgbClr val="CCEFFC"/>
    <a:srgbClr val="94A236"/>
    <a:srgbClr val="0295B2"/>
    <a:srgbClr val="F3FDFF"/>
    <a:srgbClr val="DDF9FF"/>
    <a:srgbClr val="E3E8BA"/>
    <a:srgbClr val="30C5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55" autoAdjust="0"/>
    <p:restoredTop sz="96433" autoAdjust="0"/>
  </p:normalViewPr>
  <p:slideViewPr>
    <p:cSldViewPr>
      <p:cViewPr varScale="1">
        <p:scale>
          <a:sx n="58" d="100"/>
          <a:sy n="58" d="100"/>
        </p:scale>
        <p:origin x="1444" y="56"/>
      </p:cViewPr>
      <p:guideLst>
        <p:guide pos="5375"/>
        <p:guide pos="1791"/>
        <p:guide pos="2925"/>
        <p:guide pos="2109"/>
        <p:guide orient="horz" pos="1162"/>
        <p:guide orient="horz" pos="935"/>
        <p:guide pos="1746"/>
        <p:guide pos="10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48EAAE-94BC-4003-A85E-1F5837E16DFB}" type="datetimeFigureOut">
              <a:rPr lang="es-ES" smtClean="0"/>
              <a:t>03/02/2015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657BE2-6BD7-4A93-94A1-5C2588BD2BE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51354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400" dirty="0">
                <a:ea typeface="Calibri"/>
                <a:cs typeface="Times New Roman"/>
              </a:rPr>
              <a:t/>
            </a:r>
            <a:br>
              <a:rPr lang="en-US" sz="1400" dirty="0">
                <a:ea typeface="Calibri"/>
                <a:cs typeface="Times New Roman"/>
              </a:rPr>
            </a:br>
            <a:r>
              <a:rPr lang="en-US" sz="1400" dirty="0"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B59DFEC3-DDF1-47FC-A429-F37F4C39664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0657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400" dirty="0">
                <a:ea typeface="Calibri"/>
                <a:cs typeface="Times New Roman"/>
              </a:rPr>
              <a:t/>
            </a:r>
            <a:br>
              <a:rPr lang="en-US" sz="1400" dirty="0">
                <a:ea typeface="Calibri"/>
                <a:cs typeface="Times New Roman"/>
              </a:rPr>
            </a:br>
            <a:r>
              <a:rPr lang="en-US" sz="1400" dirty="0"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B59DFEC3-DDF1-47FC-A429-F37F4C39664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1602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400" dirty="0">
                <a:ea typeface="Calibri"/>
                <a:cs typeface="Times New Roman"/>
              </a:rPr>
              <a:t/>
            </a:r>
            <a:br>
              <a:rPr lang="en-US" sz="1400" dirty="0">
                <a:ea typeface="Calibri"/>
                <a:cs typeface="Times New Roman"/>
              </a:rPr>
            </a:br>
            <a:r>
              <a:rPr lang="en-US" sz="1400" dirty="0"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B59DFEC3-DDF1-47FC-A429-F37F4C39664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8369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400" dirty="0">
                <a:ea typeface="Calibri"/>
                <a:cs typeface="Times New Roman"/>
              </a:rPr>
              <a:t/>
            </a:r>
            <a:br>
              <a:rPr lang="en-US" sz="1400" dirty="0">
                <a:ea typeface="Calibri"/>
                <a:cs typeface="Times New Roman"/>
              </a:rPr>
            </a:br>
            <a:r>
              <a:rPr lang="en-US" sz="1400" dirty="0"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B59DFEC3-DDF1-47FC-A429-F37F4C39664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0254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400" dirty="0">
                <a:ea typeface="Calibri"/>
                <a:cs typeface="Times New Roman"/>
              </a:rPr>
              <a:t/>
            </a:r>
            <a:br>
              <a:rPr lang="en-US" sz="1400" dirty="0">
                <a:ea typeface="Calibri"/>
                <a:cs typeface="Times New Roman"/>
              </a:rPr>
            </a:br>
            <a:r>
              <a:rPr lang="en-US" sz="1400" dirty="0"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B59DFEC3-DDF1-47FC-A429-F37F4C39664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6212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400" dirty="0">
                <a:ea typeface="Calibri"/>
                <a:cs typeface="Times New Roman"/>
              </a:rPr>
              <a:t/>
            </a:r>
            <a:br>
              <a:rPr lang="en-US" sz="1400" dirty="0">
                <a:ea typeface="Calibri"/>
                <a:cs typeface="Times New Roman"/>
              </a:rPr>
            </a:br>
            <a:r>
              <a:rPr lang="en-US" sz="1400" dirty="0"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B59DFEC3-DDF1-47FC-A429-F37F4C39664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6707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400" dirty="0">
                <a:ea typeface="Calibri"/>
                <a:cs typeface="Times New Roman"/>
              </a:rPr>
              <a:t/>
            </a:r>
            <a:br>
              <a:rPr lang="en-US" sz="1400" dirty="0">
                <a:ea typeface="Calibri"/>
                <a:cs typeface="Times New Roman"/>
              </a:rPr>
            </a:br>
            <a:r>
              <a:rPr lang="en-US" sz="1400" dirty="0"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B59DFEC3-DDF1-47FC-A429-F37F4C39664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9616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400" dirty="0">
                <a:ea typeface="Calibri"/>
                <a:cs typeface="Times New Roman"/>
              </a:rPr>
              <a:t/>
            </a:r>
            <a:br>
              <a:rPr lang="en-US" sz="1400" dirty="0">
                <a:ea typeface="Calibri"/>
                <a:cs typeface="Times New Roman"/>
              </a:rPr>
            </a:br>
            <a:r>
              <a:rPr lang="en-US" sz="1400" dirty="0"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B59DFEC3-DDF1-47FC-A429-F37F4C39664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350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93593-8839-4E61-A88E-A10B7ED6919B}" type="datetimeFigureOut">
              <a:rPr lang="es-ES" smtClean="0"/>
              <a:t>03/02/2015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A7823-3489-4DD8-9FF7-6DA1CBC7318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55287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93593-8839-4E61-A88E-A10B7ED6919B}" type="datetimeFigureOut">
              <a:rPr lang="es-ES" smtClean="0"/>
              <a:t>03/02/2015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A7823-3489-4DD8-9FF7-6DA1CBC7318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16482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93593-8839-4E61-A88E-A10B7ED6919B}" type="datetimeFigureOut">
              <a:rPr lang="es-ES" smtClean="0"/>
              <a:t>03/02/2015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A7823-3489-4DD8-9FF7-6DA1CBC7318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804451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/>
          <p:cNvSpPr>
            <a:spLocks noGrp="1"/>
          </p:cNvSpPr>
          <p:nvPr>
            <p:ph type="body" sz="quarter" idx="21" hasCustomPrompt="1"/>
          </p:nvPr>
        </p:nvSpPr>
        <p:spPr>
          <a:xfrm>
            <a:off x="457200" y="2326218"/>
            <a:ext cx="8229600" cy="3674533"/>
          </a:xfrm>
        </p:spPr>
        <p:txBody>
          <a:bodyPr/>
          <a:lstStyle>
            <a:lvl2pPr marL="574675" indent="-114300">
              <a:defRPr/>
            </a:lvl2pPr>
            <a:lvl3pPr marL="1028700" indent="-114300">
              <a:defRPr/>
            </a:lvl3pPr>
            <a:lvl4pPr marL="1489075" indent="-114300">
              <a:defRPr/>
            </a:lvl4pPr>
            <a:lvl5pPr marL="1943100" indent="-114300">
              <a:defRPr/>
            </a:lvl5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 hasCustomPrompt="1"/>
          </p:nvPr>
        </p:nvSpPr>
        <p:spPr>
          <a:xfrm>
            <a:off x="457200" y="1176020"/>
            <a:ext cx="8229600" cy="480731"/>
          </a:xfrm>
        </p:spPr>
        <p:txBody>
          <a:bodyPr/>
          <a:lstStyle/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457200" y="1719581"/>
            <a:ext cx="8229600" cy="309033"/>
          </a:xfrm>
        </p:spPr>
        <p:txBody>
          <a:bodyPr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  <a:lvl2pPr marL="174625" indent="0">
              <a:buNone/>
              <a:defRPr sz="1200">
                <a:solidFill>
                  <a:schemeClr val="tx1"/>
                </a:solidFill>
              </a:defRPr>
            </a:lvl2pPr>
            <a:lvl3pPr marL="342900" indent="0">
              <a:buNone/>
              <a:defRPr sz="1200">
                <a:solidFill>
                  <a:schemeClr val="tx1"/>
                </a:solidFill>
              </a:defRPr>
            </a:lvl3pPr>
            <a:lvl4pPr marL="517525" indent="0">
              <a:buNone/>
              <a:defRPr sz="1200">
                <a:solidFill>
                  <a:schemeClr val="tx1"/>
                </a:solidFill>
              </a:defRPr>
            </a:lvl4pPr>
            <a:lvl5pPr marL="685800" indent="0">
              <a:buNone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text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6DD3B76A-C5DE-4B9A-BEAE-BBF0DC17AAA8}" type="datetime1">
              <a:rPr lang="en-US" smtClean="0"/>
              <a:t>2/3/2015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 smtClean="0"/>
              <a:t>Microsoft confidential</a:t>
            </a:r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655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93593-8839-4E61-A88E-A10B7ED6919B}" type="datetimeFigureOut">
              <a:rPr lang="es-ES" smtClean="0"/>
              <a:t>03/02/2015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A7823-3489-4DD8-9FF7-6DA1CBC7318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85841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93593-8839-4E61-A88E-A10B7ED6919B}" type="datetimeFigureOut">
              <a:rPr lang="es-ES" smtClean="0"/>
              <a:t>03/02/2015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A7823-3489-4DD8-9FF7-6DA1CBC7318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72171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93593-8839-4E61-A88E-A10B7ED6919B}" type="datetimeFigureOut">
              <a:rPr lang="es-ES" smtClean="0"/>
              <a:t>03/02/2015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A7823-3489-4DD8-9FF7-6DA1CBC7318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37672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93593-8839-4E61-A88E-A10B7ED6919B}" type="datetimeFigureOut">
              <a:rPr lang="es-ES" smtClean="0"/>
              <a:t>03/02/2015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A7823-3489-4DD8-9FF7-6DA1CBC7318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90238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93593-8839-4E61-A88E-A10B7ED6919B}" type="datetimeFigureOut">
              <a:rPr lang="es-ES" smtClean="0"/>
              <a:t>03/02/2015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A7823-3489-4DD8-9FF7-6DA1CBC7318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1662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93593-8839-4E61-A88E-A10B7ED6919B}" type="datetimeFigureOut">
              <a:rPr lang="es-ES" smtClean="0"/>
              <a:t>03/02/2015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A7823-3489-4DD8-9FF7-6DA1CBC7318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71384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93593-8839-4E61-A88E-A10B7ED6919B}" type="datetimeFigureOut">
              <a:rPr lang="es-ES" smtClean="0"/>
              <a:t>03/02/2015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A7823-3489-4DD8-9FF7-6DA1CBC7318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63151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93593-8839-4E61-A88E-A10B7ED6919B}" type="datetimeFigureOut">
              <a:rPr lang="es-ES" smtClean="0"/>
              <a:t>03/02/2015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A7823-3489-4DD8-9FF7-6DA1CBC7318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40846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593593-8839-4E61-A88E-A10B7ED6919B}" type="datetimeFigureOut">
              <a:rPr lang="es-ES" smtClean="0"/>
              <a:t>03/02/2015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3A7823-3489-4DD8-9FF7-6DA1CBC7318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51951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../Downloads/WP8_60_Manifesto.wmv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../Downloads/WP8_60_Manifesto.wmv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../Downloads/WP8_60_Manifesto.wmv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geeks.ms/blogs/jsuarez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hyperlink" Target="mailto:javiersuarezruiz@Hotmail.com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../Downloads/WP8_60_Manifesto.wmv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../Downloads/WP8_60_Manifesto.wmv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../Downloads/WP8_60_Manifesto.wmv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../Downloads/WP8_60_Manifesto.wmv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geeks.ms/blogs/jsuarez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hyperlink" Target="mailto:javiersuarezruiz@Hotmail.com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3.pn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jpeg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Rectángulo"/>
          <p:cNvSpPr/>
          <p:nvPr/>
        </p:nvSpPr>
        <p:spPr>
          <a:xfrm>
            <a:off x="0" y="5013176"/>
            <a:ext cx="9144000" cy="1224135"/>
          </a:xfrm>
          <a:prstGeom prst="rect">
            <a:avLst/>
          </a:prstGeom>
          <a:solidFill>
            <a:srgbClr val="0F74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8 CuadroTexto"/>
          <p:cNvSpPr txBox="1"/>
          <p:nvPr/>
        </p:nvSpPr>
        <p:spPr>
          <a:xfrm>
            <a:off x="4581561" y="5205101"/>
            <a:ext cx="41158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 smtClean="0">
                <a:solidFill>
                  <a:schemeClr val="bg1"/>
                </a:solidFill>
                <a:latin typeface="Franklin Gothic Medium Cond" pitchFamily="34" charset="0"/>
              </a:rPr>
              <a:t>Introducción a </a:t>
            </a:r>
            <a:r>
              <a:rPr lang="es-ES" sz="2800" dirty="0" err="1" smtClean="0">
                <a:solidFill>
                  <a:schemeClr val="bg1"/>
                </a:solidFill>
                <a:latin typeface="Franklin Gothic Medium Cond" pitchFamily="34" charset="0"/>
              </a:rPr>
              <a:t>Xamarin.Forms</a:t>
            </a:r>
            <a:endParaRPr lang="es-ES" sz="2800" dirty="0">
              <a:solidFill>
                <a:schemeClr val="bg1"/>
              </a:solidFill>
              <a:latin typeface="Franklin Gothic Medium Cond" pitchFamily="34" charset="0"/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7147720" y="5728321"/>
            <a:ext cx="15137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Franklin Gothic Medium Cond" pitchFamily="34" charset="0"/>
              </a:rPr>
              <a:t>Javier Suárez Ruiz</a:t>
            </a:r>
            <a:endParaRPr lang="es-ES" sz="1600" dirty="0">
              <a:solidFill>
                <a:schemeClr val="bg1"/>
              </a:solidFill>
              <a:latin typeface="Franklin Gothic Medium Cond" pitchFamily="34" charset="0"/>
            </a:endParaRPr>
          </a:p>
        </p:txBody>
      </p:sp>
      <p:pic>
        <p:nvPicPr>
          <p:cNvPr id="6149" name="Picture 5" descr="C:\Users\anamarti\Desktop\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60648"/>
            <a:ext cx="2270083" cy="8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143" y="1602820"/>
            <a:ext cx="9164140" cy="3410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404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ángulo 45"/>
          <p:cNvSpPr/>
          <p:nvPr/>
        </p:nvSpPr>
        <p:spPr>
          <a:xfrm>
            <a:off x="-1" y="-8013"/>
            <a:ext cx="621023" cy="6885384"/>
          </a:xfrm>
          <a:prstGeom prst="rect">
            <a:avLst/>
          </a:prstGeom>
          <a:solidFill>
            <a:srgbClr val="027F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9" name="Imagen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573" y="281479"/>
            <a:ext cx="1872208" cy="613754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656133" y="662636"/>
            <a:ext cx="6948129" cy="5905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 err="1" smtClean="0">
                <a:solidFill>
                  <a:schemeClr val="accent1"/>
                </a:solidFill>
              </a:rPr>
              <a:t>Controles</a:t>
            </a:r>
            <a:endParaRPr lang="en-US" sz="3200" dirty="0">
              <a:solidFill>
                <a:schemeClr val="accent1"/>
              </a:solidFill>
            </a:endParaRPr>
          </a:p>
        </p:txBody>
      </p:sp>
      <p:sp>
        <p:nvSpPr>
          <p:cNvPr id="5" name="Rounded Rectangle 2"/>
          <p:cNvSpPr/>
          <p:nvPr/>
        </p:nvSpPr>
        <p:spPr>
          <a:xfrm>
            <a:off x="656134" y="1510567"/>
            <a:ext cx="1525639" cy="499806"/>
          </a:xfrm>
          <a:prstGeom prst="roundRect">
            <a:avLst/>
          </a:prstGeom>
          <a:solidFill>
            <a:srgbClr val="027F9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bg1"/>
                </a:solidFill>
                <a:latin typeface="Helvetica Light"/>
                <a:cs typeface="Helvetica Light"/>
              </a:rPr>
              <a:t>ActivityIndicator</a:t>
            </a:r>
            <a:endParaRPr lang="en-US" sz="1400" dirty="0">
              <a:solidFill>
                <a:schemeClr val="bg1"/>
              </a:solidFill>
              <a:latin typeface="Helvetica Light"/>
              <a:cs typeface="Helvetica Light"/>
            </a:endParaRPr>
          </a:p>
        </p:txBody>
      </p:sp>
      <p:sp>
        <p:nvSpPr>
          <p:cNvPr id="6" name="Rounded Rectangle 10"/>
          <p:cNvSpPr/>
          <p:nvPr/>
        </p:nvSpPr>
        <p:spPr>
          <a:xfrm>
            <a:off x="2369815" y="1510567"/>
            <a:ext cx="1525639" cy="499806"/>
          </a:xfrm>
          <a:prstGeom prst="roundRect">
            <a:avLst/>
          </a:prstGeom>
          <a:solidFill>
            <a:srgbClr val="027F9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bg1"/>
                </a:solidFill>
                <a:latin typeface="Helvetica Light"/>
                <a:cs typeface="Helvetica Light"/>
              </a:rPr>
              <a:t>BoxView</a:t>
            </a:r>
            <a:endParaRPr lang="en-US" sz="1400" dirty="0">
              <a:solidFill>
                <a:schemeClr val="bg1"/>
              </a:solidFill>
              <a:latin typeface="Helvetica Light"/>
              <a:cs typeface="Helvetica Light"/>
            </a:endParaRPr>
          </a:p>
        </p:txBody>
      </p:sp>
      <p:sp>
        <p:nvSpPr>
          <p:cNvPr id="7" name="Rounded Rectangle 11"/>
          <p:cNvSpPr/>
          <p:nvPr/>
        </p:nvSpPr>
        <p:spPr>
          <a:xfrm>
            <a:off x="4083496" y="1510567"/>
            <a:ext cx="1525639" cy="499806"/>
          </a:xfrm>
          <a:prstGeom prst="roundRect">
            <a:avLst/>
          </a:prstGeom>
          <a:solidFill>
            <a:srgbClr val="027F9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Helvetica Light"/>
                <a:cs typeface="Helvetica Light"/>
              </a:rPr>
              <a:t>Button</a:t>
            </a:r>
            <a:endParaRPr lang="en-US" sz="1400" dirty="0">
              <a:solidFill>
                <a:schemeClr val="bg1"/>
              </a:solidFill>
              <a:latin typeface="Helvetica Light"/>
              <a:cs typeface="Helvetica Light"/>
            </a:endParaRPr>
          </a:p>
        </p:txBody>
      </p:sp>
      <p:sp>
        <p:nvSpPr>
          <p:cNvPr id="8" name="Rounded Rectangle 12"/>
          <p:cNvSpPr/>
          <p:nvPr/>
        </p:nvSpPr>
        <p:spPr>
          <a:xfrm>
            <a:off x="5797177" y="1510567"/>
            <a:ext cx="1525639" cy="499806"/>
          </a:xfrm>
          <a:prstGeom prst="roundRect">
            <a:avLst/>
          </a:prstGeom>
          <a:solidFill>
            <a:srgbClr val="027F9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bg1"/>
                </a:solidFill>
                <a:latin typeface="Helvetica Light"/>
                <a:cs typeface="Helvetica Light"/>
              </a:rPr>
              <a:t>DatePicker</a:t>
            </a:r>
            <a:endParaRPr lang="en-US" sz="1400" dirty="0">
              <a:solidFill>
                <a:schemeClr val="bg1"/>
              </a:solidFill>
              <a:latin typeface="Helvetica Light"/>
              <a:cs typeface="Helvetica Light"/>
            </a:endParaRPr>
          </a:p>
        </p:txBody>
      </p:sp>
      <p:sp>
        <p:nvSpPr>
          <p:cNvPr id="10" name="Rounded Rectangle 13"/>
          <p:cNvSpPr/>
          <p:nvPr/>
        </p:nvSpPr>
        <p:spPr>
          <a:xfrm>
            <a:off x="7510857" y="1510567"/>
            <a:ext cx="1525639" cy="499806"/>
          </a:xfrm>
          <a:prstGeom prst="roundRect">
            <a:avLst/>
          </a:prstGeom>
          <a:solidFill>
            <a:srgbClr val="027F9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Helvetica Light"/>
                <a:cs typeface="Helvetica Light"/>
              </a:rPr>
              <a:t>Editor</a:t>
            </a:r>
            <a:endParaRPr lang="en-US" sz="1400" dirty="0">
              <a:solidFill>
                <a:schemeClr val="bg1"/>
              </a:solidFill>
              <a:latin typeface="Helvetica Light"/>
              <a:cs typeface="Helvetica Light"/>
            </a:endParaRPr>
          </a:p>
        </p:txBody>
      </p:sp>
      <p:sp>
        <p:nvSpPr>
          <p:cNvPr id="11" name="Rounded Rectangle 14"/>
          <p:cNvSpPr/>
          <p:nvPr/>
        </p:nvSpPr>
        <p:spPr>
          <a:xfrm>
            <a:off x="656134" y="2206199"/>
            <a:ext cx="1525639" cy="499806"/>
          </a:xfrm>
          <a:prstGeom prst="roundRect">
            <a:avLst/>
          </a:prstGeom>
          <a:solidFill>
            <a:srgbClr val="027F9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Helvetica Light"/>
                <a:cs typeface="Helvetica Light"/>
              </a:rPr>
              <a:t>Entry</a:t>
            </a:r>
            <a:endParaRPr lang="en-US" sz="1400" dirty="0">
              <a:solidFill>
                <a:schemeClr val="bg1"/>
              </a:solidFill>
              <a:latin typeface="Helvetica Light"/>
              <a:cs typeface="Helvetica Light"/>
            </a:endParaRPr>
          </a:p>
        </p:txBody>
      </p:sp>
      <p:sp>
        <p:nvSpPr>
          <p:cNvPr id="12" name="Rounded Rectangle 15"/>
          <p:cNvSpPr/>
          <p:nvPr/>
        </p:nvSpPr>
        <p:spPr>
          <a:xfrm>
            <a:off x="2369815" y="2206199"/>
            <a:ext cx="1525639" cy="499806"/>
          </a:xfrm>
          <a:prstGeom prst="roundRect">
            <a:avLst/>
          </a:prstGeom>
          <a:solidFill>
            <a:srgbClr val="027F9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Helvetica Light"/>
                <a:cs typeface="Helvetica Light"/>
              </a:rPr>
              <a:t>Image</a:t>
            </a:r>
            <a:endParaRPr lang="en-US" sz="1400" dirty="0">
              <a:solidFill>
                <a:schemeClr val="bg1"/>
              </a:solidFill>
              <a:latin typeface="Helvetica Light"/>
              <a:cs typeface="Helvetica Light"/>
            </a:endParaRPr>
          </a:p>
        </p:txBody>
      </p:sp>
      <p:sp>
        <p:nvSpPr>
          <p:cNvPr id="13" name="Rounded Rectangle 16"/>
          <p:cNvSpPr/>
          <p:nvPr/>
        </p:nvSpPr>
        <p:spPr>
          <a:xfrm>
            <a:off x="4083496" y="2206199"/>
            <a:ext cx="1525639" cy="499806"/>
          </a:xfrm>
          <a:prstGeom prst="roundRect">
            <a:avLst/>
          </a:prstGeom>
          <a:solidFill>
            <a:srgbClr val="027F9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Helvetica Light"/>
                <a:cs typeface="Helvetica Light"/>
              </a:rPr>
              <a:t>Label</a:t>
            </a:r>
            <a:endParaRPr lang="en-US" sz="1400" dirty="0">
              <a:solidFill>
                <a:schemeClr val="bg1"/>
              </a:solidFill>
              <a:latin typeface="Helvetica Light"/>
              <a:cs typeface="Helvetica Light"/>
            </a:endParaRPr>
          </a:p>
        </p:txBody>
      </p:sp>
      <p:sp>
        <p:nvSpPr>
          <p:cNvPr id="14" name="Rounded Rectangle 17"/>
          <p:cNvSpPr/>
          <p:nvPr/>
        </p:nvSpPr>
        <p:spPr>
          <a:xfrm>
            <a:off x="5797177" y="2206199"/>
            <a:ext cx="1525639" cy="499806"/>
          </a:xfrm>
          <a:prstGeom prst="roundRect">
            <a:avLst/>
          </a:prstGeom>
          <a:solidFill>
            <a:srgbClr val="027F9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bg1"/>
                </a:solidFill>
                <a:latin typeface="Helvetica Light"/>
                <a:cs typeface="Helvetica Light"/>
              </a:rPr>
              <a:t>ListView</a:t>
            </a:r>
            <a:endParaRPr lang="en-US" sz="1400" dirty="0">
              <a:solidFill>
                <a:schemeClr val="bg1"/>
              </a:solidFill>
              <a:latin typeface="Helvetica Light"/>
              <a:cs typeface="Helvetica Light"/>
            </a:endParaRPr>
          </a:p>
        </p:txBody>
      </p:sp>
      <p:sp>
        <p:nvSpPr>
          <p:cNvPr id="15" name="Rounded Rectangle 18"/>
          <p:cNvSpPr/>
          <p:nvPr/>
        </p:nvSpPr>
        <p:spPr>
          <a:xfrm>
            <a:off x="7510857" y="2206199"/>
            <a:ext cx="1525639" cy="499806"/>
          </a:xfrm>
          <a:prstGeom prst="roundRect">
            <a:avLst/>
          </a:prstGeom>
          <a:solidFill>
            <a:srgbClr val="027F9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Helvetica Light"/>
                <a:cs typeface="Helvetica Light"/>
              </a:rPr>
              <a:t>Map</a:t>
            </a:r>
            <a:endParaRPr lang="en-US" sz="1400" dirty="0">
              <a:solidFill>
                <a:schemeClr val="bg1"/>
              </a:solidFill>
              <a:latin typeface="Helvetica Light"/>
              <a:cs typeface="Helvetica Light"/>
            </a:endParaRPr>
          </a:p>
        </p:txBody>
      </p:sp>
      <p:sp>
        <p:nvSpPr>
          <p:cNvPr id="16" name="Rounded Rectangle 19"/>
          <p:cNvSpPr/>
          <p:nvPr/>
        </p:nvSpPr>
        <p:spPr>
          <a:xfrm>
            <a:off x="656134" y="2901831"/>
            <a:ext cx="1525639" cy="499806"/>
          </a:xfrm>
          <a:prstGeom prst="roundRect">
            <a:avLst/>
          </a:prstGeom>
          <a:solidFill>
            <a:srgbClr val="027F9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bg1"/>
                </a:solidFill>
                <a:latin typeface="Helvetica Light"/>
                <a:cs typeface="Helvetica Light"/>
              </a:rPr>
              <a:t>OpenGLView</a:t>
            </a:r>
            <a:endParaRPr lang="en-US" sz="1400" dirty="0">
              <a:solidFill>
                <a:schemeClr val="bg1"/>
              </a:solidFill>
              <a:latin typeface="Helvetica Light"/>
              <a:cs typeface="Helvetica Light"/>
            </a:endParaRPr>
          </a:p>
        </p:txBody>
      </p:sp>
      <p:sp>
        <p:nvSpPr>
          <p:cNvPr id="17" name="Rounded Rectangle 20"/>
          <p:cNvSpPr/>
          <p:nvPr/>
        </p:nvSpPr>
        <p:spPr>
          <a:xfrm>
            <a:off x="2369815" y="2901831"/>
            <a:ext cx="1525639" cy="499806"/>
          </a:xfrm>
          <a:prstGeom prst="roundRect">
            <a:avLst/>
          </a:prstGeom>
          <a:solidFill>
            <a:srgbClr val="027F9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Helvetica Light"/>
                <a:cs typeface="Helvetica Light"/>
              </a:rPr>
              <a:t>Picker</a:t>
            </a:r>
            <a:endParaRPr lang="en-US" sz="1400" dirty="0">
              <a:solidFill>
                <a:schemeClr val="bg1"/>
              </a:solidFill>
              <a:latin typeface="Helvetica Light"/>
              <a:cs typeface="Helvetica Light"/>
            </a:endParaRPr>
          </a:p>
        </p:txBody>
      </p:sp>
      <p:sp>
        <p:nvSpPr>
          <p:cNvPr id="18" name="Rounded Rectangle 21"/>
          <p:cNvSpPr/>
          <p:nvPr/>
        </p:nvSpPr>
        <p:spPr>
          <a:xfrm>
            <a:off x="4083496" y="2901831"/>
            <a:ext cx="1525639" cy="499806"/>
          </a:xfrm>
          <a:prstGeom prst="roundRect">
            <a:avLst/>
          </a:prstGeom>
          <a:solidFill>
            <a:srgbClr val="027F9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bg1"/>
                </a:solidFill>
                <a:latin typeface="Helvetica Light"/>
                <a:cs typeface="Helvetica Light"/>
              </a:rPr>
              <a:t>ProgressBar</a:t>
            </a:r>
            <a:endParaRPr lang="en-US" sz="1400" dirty="0">
              <a:solidFill>
                <a:schemeClr val="bg1"/>
              </a:solidFill>
              <a:latin typeface="Helvetica Light"/>
              <a:cs typeface="Helvetica Light"/>
            </a:endParaRPr>
          </a:p>
        </p:txBody>
      </p:sp>
      <p:sp>
        <p:nvSpPr>
          <p:cNvPr id="19" name="Rounded Rectangle 22"/>
          <p:cNvSpPr/>
          <p:nvPr/>
        </p:nvSpPr>
        <p:spPr>
          <a:xfrm>
            <a:off x="5797177" y="2901831"/>
            <a:ext cx="1525639" cy="499806"/>
          </a:xfrm>
          <a:prstGeom prst="roundRect">
            <a:avLst/>
          </a:prstGeom>
          <a:solidFill>
            <a:srgbClr val="027F9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bg1"/>
                </a:solidFill>
                <a:latin typeface="Helvetica Light"/>
                <a:cs typeface="Helvetica Light"/>
              </a:rPr>
              <a:t>SearchBar</a:t>
            </a:r>
            <a:endParaRPr lang="en-US" sz="1400" dirty="0">
              <a:solidFill>
                <a:schemeClr val="bg1"/>
              </a:solidFill>
              <a:latin typeface="Helvetica Light"/>
              <a:cs typeface="Helvetica Light"/>
            </a:endParaRPr>
          </a:p>
        </p:txBody>
      </p:sp>
      <p:sp>
        <p:nvSpPr>
          <p:cNvPr id="20" name="Rounded Rectangle 23"/>
          <p:cNvSpPr/>
          <p:nvPr/>
        </p:nvSpPr>
        <p:spPr>
          <a:xfrm>
            <a:off x="7510857" y="2901831"/>
            <a:ext cx="1525639" cy="499806"/>
          </a:xfrm>
          <a:prstGeom prst="roundRect">
            <a:avLst/>
          </a:prstGeom>
          <a:solidFill>
            <a:srgbClr val="027F9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Helvetica Light"/>
                <a:cs typeface="Helvetica Light"/>
              </a:rPr>
              <a:t>Slider</a:t>
            </a:r>
            <a:endParaRPr lang="en-US" sz="1400" dirty="0">
              <a:solidFill>
                <a:schemeClr val="bg1"/>
              </a:solidFill>
              <a:latin typeface="Helvetica Light"/>
              <a:cs typeface="Helvetica Light"/>
            </a:endParaRPr>
          </a:p>
        </p:txBody>
      </p:sp>
      <p:sp>
        <p:nvSpPr>
          <p:cNvPr id="21" name="Rounded Rectangle 24"/>
          <p:cNvSpPr/>
          <p:nvPr/>
        </p:nvSpPr>
        <p:spPr>
          <a:xfrm>
            <a:off x="656134" y="3597463"/>
            <a:ext cx="1525639" cy="499806"/>
          </a:xfrm>
          <a:prstGeom prst="roundRect">
            <a:avLst/>
          </a:prstGeom>
          <a:solidFill>
            <a:srgbClr val="027F9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Helvetica Light"/>
                <a:cs typeface="Helvetica Light"/>
              </a:rPr>
              <a:t>Stepper</a:t>
            </a:r>
            <a:endParaRPr lang="en-US" sz="1400" dirty="0">
              <a:solidFill>
                <a:schemeClr val="bg1"/>
              </a:solidFill>
              <a:latin typeface="Helvetica Light"/>
              <a:cs typeface="Helvetica Light"/>
            </a:endParaRPr>
          </a:p>
        </p:txBody>
      </p:sp>
      <p:sp>
        <p:nvSpPr>
          <p:cNvPr id="22" name="Rounded Rectangle 25"/>
          <p:cNvSpPr/>
          <p:nvPr/>
        </p:nvSpPr>
        <p:spPr>
          <a:xfrm>
            <a:off x="2369815" y="3597463"/>
            <a:ext cx="1525639" cy="499806"/>
          </a:xfrm>
          <a:prstGeom prst="roundRect">
            <a:avLst/>
          </a:prstGeom>
          <a:solidFill>
            <a:srgbClr val="027F9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bg1"/>
                </a:solidFill>
                <a:latin typeface="Helvetica Light"/>
                <a:cs typeface="Helvetica Light"/>
              </a:rPr>
              <a:t>TableView</a:t>
            </a:r>
            <a:endParaRPr lang="en-US" sz="1400" dirty="0">
              <a:solidFill>
                <a:schemeClr val="bg1"/>
              </a:solidFill>
              <a:latin typeface="Helvetica Light"/>
              <a:cs typeface="Helvetica Light"/>
            </a:endParaRPr>
          </a:p>
        </p:txBody>
      </p:sp>
      <p:sp>
        <p:nvSpPr>
          <p:cNvPr id="23" name="Rounded Rectangle 26"/>
          <p:cNvSpPr/>
          <p:nvPr/>
        </p:nvSpPr>
        <p:spPr>
          <a:xfrm>
            <a:off x="4083496" y="3597463"/>
            <a:ext cx="1525639" cy="499806"/>
          </a:xfrm>
          <a:prstGeom prst="roundRect">
            <a:avLst/>
          </a:prstGeom>
          <a:solidFill>
            <a:srgbClr val="027F9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bg1"/>
                </a:solidFill>
                <a:latin typeface="Helvetica Light"/>
                <a:cs typeface="Helvetica Light"/>
              </a:rPr>
              <a:t>TimePicker</a:t>
            </a:r>
            <a:endParaRPr lang="en-US" sz="1400" dirty="0">
              <a:solidFill>
                <a:schemeClr val="bg1"/>
              </a:solidFill>
              <a:latin typeface="Helvetica Light"/>
              <a:cs typeface="Helvetica Light"/>
            </a:endParaRPr>
          </a:p>
        </p:txBody>
      </p:sp>
      <p:sp>
        <p:nvSpPr>
          <p:cNvPr id="24" name="Rounded Rectangle 27"/>
          <p:cNvSpPr/>
          <p:nvPr/>
        </p:nvSpPr>
        <p:spPr>
          <a:xfrm>
            <a:off x="5797177" y="3603198"/>
            <a:ext cx="1525639" cy="499806"/>
          </a:xfrm>
          <a:prstGeom prst="roundRect">
            <a:avLst/>
          </a:prstGeom>
          <a:solidFill>
            <a:srgbClr val="027F9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bg1"/>
                </a:solidFill>
                <a:latin typeface="Helvetica Light"/>
                <a:cs typeface="Helvetica Light"/>
              </a:rPr>
              <a:t>WebView</a:t>
            </a:r>
            <a:endParaRPr lang="en-US" sz="1400" dirty="0">
              <a:solidFill>
                <a:schemeClr val="bg1"/>
              </a:solidFill>
              <a:latin typeface="Helvetica Light"/>
              <a:cs typeface="Helvetica Light"/>
            </a:endParaRPr>
          </a:p>
        </p:txBody>
      </p:sp>
      <p:sp>
        <p:nvSpPr>
          <p:cNvPr id="25" name="Rounded Rectangle 28"/>
          <p:cNvSpPr/>
          <p:nvPr/>
        </p:nvSpPr>
        <p:spPr>
          <a:xfrm>
            <a:off x="7510857" y="3603198"/>
            <a:ext cx="1525639" cy="499806"/>
          </a:xfrm>
          <a:prstGeom prst="roundRect">
            <a:avLst/>
          </a:prstGeom>
          <a:solidFill>
            <a:srgbClr val="027F9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bg1"/>
                </a:solidFill>
                <a:latin typeface="Helvetica Light"/>
                <a:cs typeface="Helvetica Light"/>
              </a:rPr>
              <a:t>EntryCell</a:t>
            </a:r>
            <a:endParaRPr lang="en-US" sz="1400" dirty="0">
              <a:solidFill>
                <a:schemeClr val="bg1"/>
              </a:solidFill>
              <a:latin typeface="Helvetica Light"/>
              <a:cs typeface="Helvetica Light"/>
            </a:endParaRPr>
          </a:p>
        </p:txBody>
      </p:sp>
      <p:sp>
        <p:nvSpPr>
          <p:cNvPr id="26" name="Rounded Rectangle 29"/>
          <p:cNvSpPr/>
          <p:nvPr/>
        </p:nvSpPr>
        <p:spPr>
          <a:xfrm>
            <a:off x="656134" y="4293096"/>
            <a:ext cx="1525639" cy="499806"/>
          </a:xfrm>
          <a:prstGeom prst="roundRect">
            <a:avLst/>
          </a:prstGeom>
          <a:solidFill>
            <a:srgbClr val="027F9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bg1"/>
                </a:solidFill>
                <a:latin typeface="Helvetica Light"/>
                <a:cs typeface="Helvetica Light"/>
              </a:rPr>
              <a:t>ImageCell</a:t>
            </a:r>
            <a:endParaRPr lang="en-US" sz="1400" dirty="0">
              <a:solidFill>
                <a:schemeClr val="bg1"/>
              </a:solidFill>
              <a:latin typeface="Helvetica Light"/>
              <a:cs typeface="Helvetica Light"/>
            </a:endParaRPr>
          </a:p>
        </p:txBody>
      </p:sp>
      <p:sp>
        <p:nvSpPr>
          <p:cNvPr id="27" name="Rounded Rectangle 30"/>
          <p:cNvSpPr/>
          <p:nvPr/>
        </p:nvSpPr>
        <p:spPr>
          <a:xfrm>
            <a:off x="2369815" y="4293096"/>
            <a:ext cx="1525639" cy="499806"/>
          </a:xfrm>
          <a:prstGeom prst="roundRect">
            <a:avLst/>
          </a:prstGeom>
          <a:solidFill>
            <a:srgbClr val="027F9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bg1"/>
                </a:solidFill>
                <a:latin typeface="Helvetica Light"/>
                <a:cs typeface="Helvetica Light"/>
              </a:rPr>
              <a:t>SwitchCell</a:t>
            </a:r>
            <a:endParaRPr lang="en-US" sz="1400" dirty="0">
              <a:solidFill>
                <a:schemeClr val="bg1"/>
              </a:solidFill>
              <a:latin typeface="Helvetica Light"/>
              <a:cs typeface="Helvetica Light"/>
            </a:endParaRPr>
          </a:p>
        </p:txBody>
      </p:sp>
      <p:sp>
        <p:nvSpPr>
          <p:cNvPr id="28" name="Rounded Rectangle 31"/>
          <p:cNvSpPr/>
          <p:nvPr/>
        </p:nvSpPr>
        <p:spPr>
          <a:xfrm>
            <a:off x="4083496" y="4293096"/>
            <a:ext cx="1525639" cy="499806"/>
          </a:xfrm>
          <a:prstGeom prst="roundRect">
            <a:avLst/>
          </a:prstGeom>
          <a:solidFill>
            <a:srgbClr val="027F9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bg1"/>
                </a:solidFill>
                <a:latin typeface="Helvetica Light"/>
                <a:cs typeface="Helvetica Light"/>
              </a:rPr>
              <a:t>TextCell</a:t>
            </a:r>
            <a:endParaRPr lang="en-US" sz="1400" dirty="0">
              <a:solidFill>
                <a:schemeClr val="bg1"/>
              </a:solidFill>
              <a:latin typeface="Helvetica Light"/>
              <a:cs typeface="Helvetica Light"/>
            </a:endParaRPr>
          </a:p>
        </p:txBody>
      </p:sp>
      <p:sp>
        <p:nvSpPr>
          <p:cNvPr id="29" name="Rounded Rectangle 32"/>
          <p:cNvSpPr/>
          <p:nvPr/>
        </p:nvSpPr>
        <p:spPr>
          <a:xfrm>
            <a:off x="5797177" y="4293096"/>
            <a:ext cx="1525639" cy="499806"/>
          </a:xfrm>
          <a:prstGeom prst="roundRect">
            <a:avLst/>
          </a:prstGeom>
          <a:solidFill>
            <a:srgbClr val="027F9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bg1"/>
                </a:solidFill>
                <a:latin typeface="Helvetica Light"/>
                <a:cs typeface="Helvetica Light"/>
              </a:rPr>
              <a:t>ViewCell</a:t>
            </a:r>
            <a:endParaRPr lang="en-US" sz="1400" dirty="0">
              <a:solidFill>
                <a:schemeClr val="bg1"/>
              </a:solidFill>
              <a:latin typeface="Helvetica Light"/>
              <a:cs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193291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ángulo 45"/>
          <p:cNvSpPr/>
          <p:nvPr/>
        </p:nvSpPr>
        <p:spPr>
          <a:xfrm>
            <a:off x="-1" y="-8013"/>
            <a:ext cx="621023" cy="6885384"/>
          </a:xfrm>
          <a:prstGeom prst="rect">
            <a:avLst/>
          </a:prstGeom>
          <a:solidFill>
            <a:srgbClr val="027F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9" name="Imagen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573" y="281479"/>
            <a:ext cx="1872208" cy="613754"/>
          </a:xfrm>
          <a:prstGeom prst="rect">
            <a:avLst/>
          </a:prstGeom>
        </p:spPr>
      </p:pic>
      <p:sp>
        <p:nvSpPr>
          <p:cNvPr id="23" name="Text Placeholder 1"/>
          <p:cNvSpPr>
            <a:spLocks noGrp="1"/>
          </p:cNvSpPr>
          <p:nvPr/>
        </p:nvSpPr>
        <p:spPr>
          <a:xfrm>
            <a:off x="827584" y="1587840"/>
            <a:ext cx="7783016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>
                <a:solidFill>
                  <a:srgbClr val="0F748A"/>
                </a:solidFill>
                <a:effectLst/>
              </a:rPr>
              <a:t>Button </a:t>
            </a:r>
            <a:r>
              <a:rPr lang="en-US" b="0" dirty="0" err="1">
                <a:solidFill>
                  <a:srgbClr val="0F748A"/>
                </a:solidFill>
                <a:effectLst/>
              </a:rPr>
              <a:t>button</a:t>
            </a:r>
            <a:r>
              <a:rPr lang="en-US" b="0" dirty="0">
                <a:solidFill>
                  <a:srgbClr val="0F748A"/>
                </a:solidFill>
                <a:effectLst/>
              </a:rPr>
              <a:t> = new Button</a:t>
            </a:r>
          </a:p>
          <a:p>
            <a:r>
              <a:rPr lang="en-US" b="0" dirty="0">
                <a:solidFill>
                  <a:srgbClr val="0F748A"/>
                </a:solidFill>
                <a:effectLst/>
              </a:rPr>
              <a:t>{</a:t>
            </a:r>
          </a:p>
          <a:p>
            <a:r>
              <a:rPr lang="en-US" b="0" dirty="0">
                <a:solidFill>
                  <a:srgbClr val="0F748A"/>
                </a:solidFill>
                <a:effectLst/>
              </a:rPr>
              <a:t>	Text = "Click Me!",</a:t>
            </a:r>
          </a:p>
          <a:p>
            <a:r>
              <a:rPr lang="en-US" b="0" dirty="0">
                <a:solidFill>
                  <a:srgbClr val="0F748A"/>
                </a:solidFill>
                <a:effectLst/>
              </a:rPr>
              <a:t>	Font = </a:t>
            </a:r>
            <a:r>
              <a:rPr lang="en-US" b="0" dirty="0" err="1">
                <a:solidFill>
                  <a:srgbClr val="0F748A"/>
                </a:solidFill>
                <a:effectLst/>
              </a:rPr>
              <a:t>Font.SystemFontOfSize</a:t>
            </a:r>
            <a:r>
              <a:rPr lang="en-US" b="0" dirty="0">
                <a:solidFill>
                  <a:srgbClr val="0F748A"/>
                </a:solidFill>
                <a:effectLst/>
              </a:rPr>
              <a:t>(</a:t>
            </a:r>
            <a:r>
              <a:rPr lang="en-US" b="0" dirty="0" err="1">
                <a:solidFill>
                  <a:srgbClr val="0F748A"/>
                </a:solidFill>
                <a:effectLst/>
              </a:rPr>
              <a:t>NamedSize.Large</a:t>
            </a:r>
            <a:r>
              <a:rPr lang="en-US" b="0" dirty="0">
                <a:solidFill>
                  <a:srgbClr val="0F748A"/>
                </a:solidFill>
                <a:effectLst/>
              </a:rPr>
              <a:t>),</a:t>
            </a:r>
          </a:p>
          <a:p>
            <a:r>
              <a:rPr lang="en-US" b="0" dirty="0">
                <a:solidFill>
                  <a:srgbClr val="0F748A"/>
                </a:solidFill>
                <a:effectLst/>
              </a:rPr>
              <a:t>	</a:t>
            </a:r>
            <a:r>
              <a:rPr lang="en-US" b="0" dirty="0" err="1">
                <a:solidFill>
                  <a:srgbClr val="0F748A"/>
                </a:solidFill>
                <a:effectLst/>
              </a:rPr>
              <a:t>BorderWidth</a:t>
            </a:r>
            <a:r>
              <a:rPr lang="en-US" b="0" dirty="0">
                <a:solidFill>
                  <a:srgbClr val="0F748A"/>
                </a:solidFill>
                <a:effectLst/>
              </a:rPr>
              <a:t> = 1,</a:t>
            </a:r>
          </a:p>
          <a:p>
            <a:r>
              <a:rPr lang="en-US" b="0" dirty="0">
                <a:solidFill>
                  <a:srgbClr val="0F748A"/>
                </a:solidFill>
                <a:effectLst/>
              </a:rPr>
              <a:t>	</a:t>
            </a:r>
            <a:r>
              <a:rPr lang="en-US" b="0" dirty="0" err="1">
                <a:solidFill>
                  <a:srgbClr val="0F748A"/>
                </a:solidFill>
                <a:effectLst/>
              </a:rPr>
              <a:t>HorizontalOptions</a:t>
            </a:r>
            <a:r>
              <a:rPr lang="en-US" b="0" dirty="0">
                <a:solidFill>
                  <a:srgbClr val="0F748A"/>
                </a:solidFill>
                <a:effectLst/>
              </a:rPr>
              <a:t> = </a:t>
            </a:r>
            <a:r>
              <a:rPr lang="en-US" b="0" dirty="0" err="1">
                <a:solidFill>
                  <a:srgbClr val="0F748A"/>
                </a:solidFill>
                <a:effectLst/>
              </a:rPr>
              <a:t>LayoutOptions.Center</a:t>
            </a:r>
            <a:r>
              <a:rPr lang="en-US" b="0" dirty="0">
                <a:solidFill>
                  <a:srgbClr val="0F748A"/>
                </a:solidFill>
                <a:effectLst/>
              </a:rPr>
              <a:t>,</a:t>
            </a:r>
          </a:p>
          <a:p>
            <a:r>
              <a:rPr lang="en-US" b="0" dirty="0">
                <a:solidFill>
                  <a:srgbClr val="0F748A"/>
                </a:solidFill>
                <a:effectLst/>
              </a:rPr>
              <a:t>	</a:t>
            </a:r>
            <a:r>
              <a:rPr lang="en-US" b="0" dirty="0" err="1">
                <a:solidFill>
                  <a:srgbClr val="0F748A"/>
                </a:solidFill>
                <a:effectLst/>
              </a:rPr>
              <a:t>VerticalOptions</a:t>
            </a:r>
            <a:r>
              <a:rPr lang="en-US" b="0" dirty="0">
                <a:solidFill>
                  <a:srgbClr val="0F748A"/>
                </a:solidFill>
                <a:effectLst/>
              </a:rPr>
              <a:t> = </a:t>
            </a:r>
            <a:r>
              <a:rPr lang="en-US" b="0" dirty="0" err="1">
                <a:solidFill>
                  <a:srgbClr val="0F748A"/>
                </a:solidFill>
                <a:effectLst/>
              </a:rPr>
              <a:t>LayoutOptions.CenterAndExpand</a:t>
            </a:r>
            <a:endParaRPr lang="en-US" b="0" dirty="0">
              <a:solidFill>
                <a:srgbClr val="0F748A"/>
              </a:solidFill>
              <a:effectLst/>
            </a:endParaRPr>
          </a:p>
          <a:p>
            <a:r>
              <a:rPr lang="en-US" b="0" dirty="0">
                <a:solidFill>
                  <a:srgbClr val="0F748A"/>
                </a:solidFill>
                <a:effectLst/>
              </a:rPr>
              <a:t>};</a:t>
            </a:r>
          </a:p>
          <a:p>
            <a:r>
              <a:rPr lang="en-US" b="0" dirty="0" err="1">
                <a:solidFill>
                  <a:srgbClr val="0F748A"/>
                </a:solidFill>
                <a:effectLst/>
              </a:rPr>
              <a:t>button.Clicked</a:t>
            </a:r>
            <a:r>
              <a:rPr lang="en-US" b="0" dirty="0">
                <a:solidFill>
                  <a:srgbClr val="0F748A"/>
                </a:solidFill>
                <a:effectLst/>
              </a:rPr>
              <a:t> += </a:t>
            </a:r>
            <a:r>
              <a:rPr lang="en-US" b="0" dirty="0" err="1">
                <a:solidFill>
                  <a:srgbClr val="0F748A"/>
                </a:solidFill>
                <a:effectLst/>
              </a:rPr>
              <a:t>OnButtonClicked</a:t>
            </a:r>
            <a:r>
              <a:rPr lang="en-US" b="0" dirty="0">
                <a:solidFill>
                  <a:srgbClr val="0F748A"/>
                </a:solidFill>
                <a:effectLst/>
              </a:rPr>
              <a:t>;</a:t>
            </a:r>
          </a:p>
        </p:txBody>
      </p:sp>
      <p:pic>
        <p:nvPicPr>
          <p:cNvPr id="2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577" y="4806441"/>
            <a:ext cx="2436845" cy="1225719"/>
          </a:xfrm>
          <a:prstGeom prst="rect">
            <a:avLst/>
          </a:prstGeom>
        </p:spPr>
      </p:pic>
      <p:pic>
        <p:nvPicPr>
          <p:cNvPr id="25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4867573"/>
            <a:ext cx="2071396" cy="1103455"/>
          </a:xfrm>
          <a:prstGeom prst="rect">
            <a:avLst/>
          </a:prstGeom>
        </p:spPr>
      </p:pic>
      <p:pic>
        <p:nvPicPr>
          <p:cNvPr id="26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4903864"/>
            <a:ext cx="1633970" cy="1024280"/>
          </a:xfrm>
          <a:prstGeom prst="rect">
            <a:avLst/>
          </a:prstGeom>
        </p:spPr>
      </p:pic>
      <p:sp>
        <p:nvSpPr>
          <p:cNvPr id="27" name="Title 1"/>
          <p:cNvSpPr txBox="1">
            <a:spLocks/>
          </p:cNvSpPr>
          <p:nvPr/>
        </p:nvSpPr>
        <p:spPr>
          <a:xfrm>
            <a:off x="656133" y="662636"/>
            <a:ext cx="6948129" cy="5905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 smtClean="0">
                <a:solidFill>
                  <a:schemeClr val="accent1"/>
                </a:solidFill>
              </a:rPr>
              <a:t>Un </a:t>
            </a:r>
            <a:r>
              <a:rPr lang="en-US" sz="2800" dirty="0" err="1" smtClean="0">
                <a:solidFill>
                  <a:schemeClr val="accent1"/>
                </a:solidFill>
              </a:rPr>
              <a:t>botón</a:t>
            </a:r>
            <a:r>
              <a:rPr lang="en-US" sz="2800" dirty="0" smtClean="0">
                <a:solidFill>
                  <a:schemeClr val="accent1"/>
                </a:solidFill>
              </a:rPr>
              <a:t> </a:t>
            </a:r>
            <a:r>
              <a:rPr lang="en-US" sz="2800" dirty="0" err="1" smtClean="0">
                <a:solidFill>
                  <a:schemeClr val="accent1"/>
                </a:solidFill>
              </a:rPr>
              <a:t>en</a:t>
            </a:r>
            <a:r>
              <a:rPr lang="en-US" sz="2800" dirty="0" smtClean="0">
                <a:solidFill>
                  <a:schemeClr val="accent1"/>
                </a:solidFill>
              </a:rPr>
              <a:t> </a:t>
            </a:r>
            <a:r>
              <a:rPr lang="en-US" sz="2800" dirty="0" err="1" smtClean="0">
                <a:solidFill>
                  <a:schemeClr val="accent1"/>
                </a:solidFill>
              </a:rPr>
              <a:t>Xamarin.Forms</a:t>
            </a:r>
            <a:endParaRPr lang="en-US" sz="32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7655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ángulo 45"/>
          <p:cNvSpPr/>
          <p:nvPr/>
        </p:nvSpPr>
        <p:spPr>
          <a:xfrm>
            <a:off x="-1" y="-8013"/>
            <a:ext cx="621023" cy="6885384"/>
          </a:xfrm>
          <a:prstGeom prst="rect">
            <a:avLst/>
          </a:prstGeom>
          <a:solidFill>
            <a:srgbClr val="027F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9" name="Imagen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573" y="281479"/>
            <a:ext cx="1872208" cy="613754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755575" y="1212977"/>
            <a:ext cx="6736197" cy="5905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 err="1" smtClean="0">
                <a:solidFill>
                  <a:schemeClr val="accent1"/>
                </a:solidFill>
              </a:rPr>
              <a:t>Creando</a:t>
            </a:r>
            <a:r>
              <a:rPr lang="en-US" sz="2800" dirty="0" smtClean="0">
                <a:solidFill>
                  <a:schemeClr val="accent1"/>
                </a:solidFill>
              </a:rPr>
              <a:t> </a:t>
            </a:r>
            <a:r>
              <a:rPr lang="en-US" sz="2800" dirty="0" err="1" smtClean="0">
                <a:solidFill>
                  <a:schemeClr val="accent1"/>
                </a:solidFill>
              </a:rPr>
              <a:t>una</a:t>
            </a:r>
            <a:r>
              <a:rPr lang="en-US" sz="2800" dirty="0" smtClean="0">
                <a:solidFill>
                  <a:schemeClr val="accent1"/>
                </a:solidFill>
              </a:rPr>
              <a:t> App </a:t>
            </a:r>
            <a:r>
              <a:rPr lang="en-US" sz="3200" dirty="0" err="1" smtClean="0">
                <a:solidFill>
                  <a:schemeClr val="accent1"/>
                </a:solidFill>
              </a:rPr>
              <a:t>Xamarin.Forms</a:t>
            </a:r>
            <a:endParaRPr lang="en-US" sz="3200" dirty="0">
              <a:solidFill>
                <a:schemeClr val="accent1"/>
              </a:solidFill>
            </a:endParaRPr>
          </a:p>
        </p:txBody>
      </p:sp>
      <p:sp>
        <p:nvSpPr>
          <p:cNvPr id="8" name="Rectangle 2"/>
          <p:cNvSpPr/>
          <p:nvPr/>
        </p:nvSpPr>
        <p:spPr>
          <a:xfrm>
            <a:off x="755576" y="2050503"/>
            <a:ext cx="291654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 smtClean="0">
                <a:solidFill>
                  <a:srgbClr val="595959"/>
                </a:solidFill>
                <a:latin typeface="Helvetica Light"/>
                <a:cs typeface="Helvetica Light"/>
              </a:rPr>
              <a:t>Plantillas</a:t>
            </a:r>
            <a:r>
              <a:rPr lang="en-US" sz="2400" dirty="0" smtClean="0">
                <a:solidFill>
                  <a:srgbClr val="595959"/>
                </a:solidFill>
                <a:latin typeface="Helvetica Light"/>
                <a:cs typeface="Helvetica Light"/>
              </a:rPr>
              <a:t> de </a:t>
            </a:r>
            <a:r>
              <a:rPr lang="en-US" sz="2400" dirty="0" err="1" smtClean="0">
                <a:solidFill>
                  <a:srgbClr val="595959"/>
                </a:solidFill>
                <a:latin typeface="Helvetica Light"/>
                <a:cs typeface="Helvetica Light"/>
              </a:rPr>
              <a:t>proyectos</a:t>
            </a:r>
            <a:r>
              <a:rPr lang="en-US" sz="2400" dirty="0" smtClean="0">
                <a:solidFill>
                  <a:srgbClr val="595959"/>
                </a:solidFill>
                <a:latin typeface="Helvetica Light"/>
                <a:cs typeface="Helvetica Light"/>
              </a:rPr>
              <a:t>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595959"/>
                </a:solidFill>
                <a:latin typeface="Helvetica Light"/>
                <a:cs typeface="Helvetica Light"/>
              </a:rPr>
              <a:t>Xamarin Studio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595959"/>
                </a:solidFill>
                <a:latin typeface="Helvetica Light"/>
                <a:cs typeface="Helvetica Light"/>
              </a:rPr>
              <a:t>Visual Studio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595959"/>
              </a:solidFill>
              <a:latin typeface="Helvetica Light"/>
              <a:cs typeface="Helvetica Light"/>
            </a:endParaRPr>
          </a:p>
          <a:p>
            <a:r>
              <a:rPr lang="en-US" sz="2400" dirty="0" smtClean="0">
                <a:solidFill>
                  <a:srgbClr val="595959"/>
                </a:solidFill>
                <a:latin typeface="Helvetica Light"/>
                <a:cs typeface="Helvetica Light"/>
              </a:rPr>
              <a:t>Dos </a:t>
            </a:r>
            <a:r>
              <a:rPr lang="en-US" sz="2400" dirty="0" err="1" smtClean="0">
                <a:solidFill>
                  <a:srgbClr val="595959"/>
                </a:solidFill>
                <a:latin typeface="Helvetica Light"/>
                <a:cs typeface="Helvetica Light"/>
              </a:rPr>
              <a:t>formas</a:t>
            </a:r>
            <a:r>
              <a:rPr lang="en-US" sz="2400" dirty="0" smtClean="0">
                <a:solidFill>
                  <a:srgbClr val="595959"/>
                </a:solidFill>
                <a:latin typeface="Helvetica Light"/>
                <a:cs typeface="Helvetica Light"/>
              </a:rPr>
              <a:t> de </a:t>
            </a:r>
            <a:r>
              <a:rPr lang="en-US" sz="2400" dirty="0" err="1" smtClean="0">
                <a:solidFill>
                  <a:srgbClr val="595959"/>
                </a:solidFill>
                <a:latin typeface="Helvetica Light"/>
                <a:cs typeface="Helvetica Light"/>
              </a:rPr>
              <a:t>compartir</a:t>
            </a:r>
            <a:r>
              <a:rPr lang="en-US" sz="2400" dirty="0" smtClean="0">
                <a:solidFill>
                  <a:srgbClr val="595959"/>
                </a:solidFill>
                <a:latin typeface="Helvetica Light"/>
                <a:cs typeface="Helvetica Light"/>
              </a:rPr>
              <a:t> </a:t>
            </a:r>
            <a:r>
              <a:rPr lang="en-US" sz="2400" dirty="0" err="1" smtClean="0">
                <a:solidFill>
                  <a:srgbClr val="595959"/>
                </a:solidFill>
                <a:latin typeface="Helvetica Light"/>
                <a:cs typeface="Helvetica Light"/>
              </a:rPr>
              <a:t>código</a:t>
            </a:r>
            <a:r>
              <a:rPr lang="en-US" sz="2400" dirty="0" smtClean="0">
                <a:solidFill>
                  <a:srgbClr val="595959"/>
                </a:solidFill>
                <a:latin typeface="Helvetica Light"/>
                <a:cs typeface="Helvetica Light"/>
              </a:rPr>
              <a:t>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595959"/>
                </a:solidFill>
                <a:latin typeface="Helvetica Light"/>
                <a:cs typeface="Helvetica Light"/>
              </a:rPr>
              <a:t>PCL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595959"/>
                </a:solidFill>
                <a:latin typeface="Helvetica Light"/>
                <a:cs typeface="Helvetica Light"/>
              </a:rPr>
              <a:t>Shared</a:t>
            </a:r>
            <a:endParaRPr lang="en-US" sz="2400" dirty="0">
              <a:solidFill>
                <a:srgbClr val="595959"/>
              </a:solidFill>
              <a:latin typeface="Helvetica Light"/>
              <a:cs typeface="Helvetica Light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2122" y="1916833"/>
            <a:ext cx="5161135" cy="295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981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ángulo 45"/>
          <p:cNvSpPr/>
          <p:nvPr/>
        </p:nvSpPr>
        <p:spPr>
          <a:xfrm>
            <a:off x="-1" y="-8013"/>
            <a:ext cx="621023" cy="6885384"/>
          </a:xfrm>
          <a:prstGeom prst="rect">
            <a:avLst/>
          </a:prstGeom>
          <a:solidFill>
            <a:srgbClr val="027F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9" name="Imagen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573" y="281479"/>
            <a:ext cx="1872208" cy="613754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755575" y="1212977"/>
            <a:ext cx="6736197" cy="5905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 err="1" smtClean="0">
                <a:solidFill>
                  <a:schemeClr val="accent1"/>
                </a:solidFill>
              </a:rPr>
              <a:t>Esctructura</a:t>
            </a:r>
            <a:r>
              <a:rPr lang="en-US" sz="2800" dirty="0" smtClean="0">
                <a:solidFill>
                  <a:schemeClr val="accent1"/>
                </a:solidFill>
              </a:rPr>
              <a:t> de un Proyecto </a:t>
            </a:r>
            <a:r>
              <a:rPr lang="en-US" sz="3200" dirty="0" err="1" smtClean="0">
                <a:solidFill>
                  <a:schemeClr val="accent1"/>
                </a:solidFill>
              </a:rPr>
              <a:t>Xamarin.Forms</a:t>
            </a:r>
            <a:endParaRPr lang="en-US" sz="3200" dirty="0">
              <a:solidFill>
                <a:schemeClr val="accent1"/>
              </a:solidFill>
            </a:endParaRPr>
          </a:p>
        </p:txBody>
      </p:sp>
      <p:sp>
        <p:nvSpPr>
          <p:cNvPr id="8" name="Rectangle 2"/>
          <p:cNvSpPr/>
          <p:nvPr/>
        </p:nvSpPr>
        <p:spPr>
          <a:xfrm>
            <a:off x="755576" y="2050503"/>
            <a:ext cx="1368152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 smtClean="0">
                <a:solidFill>
                  <a:srgbClr val="595959"/>
                </a:solidFill>
                <a:latin typeface="Helvetica Light"/>
                <a:cs typeface="Helvetica Light"/>
              </a:rPr>
              <a:t>Proyectos</a:t>
            </a:r>
            <a:r>
              <a:rPr lang="en-US" sz="2000" dirty="0" smtClean="0">
                <a:solidFill>
                  <a:srgbClr val="595959"/>
                </a:solidFill>
                <a:latin typeface="Helvetica Light"/>
                <a:cs typeface="Helvetica Light"/>
              </a:rPr>
              <a:t> </a:t>
            </a:r>
            <a:r>
              <a:rPr lang="en-US" sz="2000" dirty="0" err="1" smtClean="0">
                <a:solidFill>
                  <a:srgbClr val="595959"/>
                </a:solidFill>
                <a:latin typeface="Helvetica Light"/>
                <a:cs typeface="Helvetica Light"/>
              </a:rPr>
              <a:t>específicos</a:t>
            </a:r>
            <a:r>
              <a:rPr lang="en-US" sz="2000" dirty="0" smtClean="0">
                <a:solidFill>
                  <a:srgbClr val="595959"/>
                </a:solidFill>
                <a:latin typeface="Helvetica Light"/>
                <a:cs typeface="Helvetica Light"/>
              </a:rPr>
              <a:t> de </a:t>
            </a:r>
            <a:r>
              <a:rPr lang="en-US" sz="2000" dirty="0" err="1" smtClean="0">
                <a:solidFill>
                  <a:srgbClr val="595959"/>
                </a:solidFill>
                <a:latin typeface="Helvetica Light"/>
                <a:cs typeface="Helvetica Light"/>
              </a:rPr>
              <a:t>cada</a:t>
            </a:r>
            <a:r>
              <a:rPr lang="en-US" sz="2000" dirty="0" smtClean="0">
                <a:solidFill>
                  <a:srgbClr val="595959"/>
                </a:solidFill>
                <a:latin typeface="Helvetica Light"/>
                <a:cs typeface="Helvetica Light"/>
              </a:rPr>
              <a:t> </a:t>
            </a:r>
            <a:r>
              <a:rPr lang="en-US" sz="2000" dirty="0" err="1" smtClean="0">
                <a:solidFill>
                  <a:srgbClr val="595959"/>
                </a:solidFill>
                <a:latin typeface="Helvetica Light"/>
                <a:cs typeface="Helvetica Light"/>
              </a:rPr>
              <a:t>plataforma</a:t>
            </a:r>
            <a:r>
              <a:rPr lang="en-US" sz="2000" dirty="0" smtClean="0">
                <a:solidFill>
                  <a:srgbClr val="595959"/>
                </a:solidFill>
                <a:latin typeface="Helvetica Light"/>
                <a:cs typeface="Helvetica Light"/>
              </a:rPr>
              <a:t>.</a:t>
            </a:r>
            <a:endParaRPr lang="en-US" sz="2000" dirty="0">
              <a:solidFill>
                <a:srgbClr val="595959"/>
              </a:solidFill>
              <a:latin typeface="Helvetica Light"/>
              <a:cs typeface="Helvetica Light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6974" y="2492896"/>
            <a:ext cx="3868926" cy="2618019"/>
          </a:xfrm>
          <a:prstGeom prst="rect">
            <a:avLst/>
          </a:prstGeom>
        </p:spPr>
      </p:pic>
      <p:sp>
        <p:nvSpPr>
          <p:cNvPr id="7" name="Rectangle 2"/>
          <p:cNvSpPr/>
          <p:nvPr/>
        </p:nvSpPr>
        <p:spPr>
          <a:xfrm>
            <a:off x="7164288" y="4005064"/>
            <a:ext cx="1656184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595959"/>
                </a:solidFill>
                <a:latin typeface="Helvetica Light"/>
                <a:cs typeface="Helvetica Light"/>
              </a:rPr>
              <a:t>PCL o Proyecto Shared </a:t>
            </a:r>
            <a:r>
              <a:rPr lang="en-US" sz="2000" dirty="0" err="1" smtClean="0">
                <a:solidFill>
                  <a:srgbClr val="595959"/>
                </a:solidFill>
                <a:latin typeface="Helvetica Light"/>
                <a:cs typeface="Helvetica Light"/>
              </a:rPr>
              <a:t>que</a:t>
            </a:r>
            <a:r>
              <a:rPr lang="en-US" sz="2000" dirty="0" smtClean="0">
                <a:solidFill>
                  <a:srgbClr val="595959"/>
                </a:solidFill>
                <a:latin typeface="Helvetica Light"/>
                <a:cs typeface="Helvetica Light"/>
              </a:rPr>
              <a:t> </a:t>
            </a:r>
            <a:r>
              <a:rPr lang="en-US" sz="2000" dirty="0" err="1" smtClean="0">
                <a:solidFill>
                  <a:srgbClr val="595959"/>
                </a:solidFill>
                <a:latin typeface="Helvetica Light"/>
                <a:cs typeface="Helvetica Light"/>
              </a:rPr>
              <a:t>contará</a:t>
            </a:r>
            <a:r>
              <a:rPr lang="en-US" sz="2000" dirty="0" smtClean="0">
                <a:solidFill>
                  <a:srgbClr val="595959"/>
                </a:solidFill>
                <a:latin typeface="Helvetica Light"/>
                <a:cs typeface="Helvetica Light"/>
              </a:rPr>
              <a:t> con la </a:t>
            </a:r>
            <a:r>
              <a:rPr lang="en-US" sz="2000" dirty="0" err="1" smtClean="0">
                <a:solidFill>
                  <a:srgbClr val="595959"/>
                </a:solidFill>
                <a:latin typeface="Helvetica Light"/>
                <a:cs typeface="Helvetica Light"/>
              </a:rPr>
              <a:t>lógica</a:t>
            </a:r>
            <a:r>
              <a:rPr lang="en-US" sz="2000" dirty="0" smtClean="0">
                <a:solidFill>
                  <a:srgbClr val="595959"/>
                </a:solidFill>
                <a:latin typeface="Helvetica Light"/>
                <a:cs typeface="Helvetica Light"/>
              </a:rPr>
              <a:t> </a:t>
            </a:r>
            <a:r>
              <a:rPr lang="en-US" sz="2000" dirty="0" err="1" smtClean="0">
                <a:solidFill>
                  <a:srgbClr val="595959"/>
                </a:solidFill>
                <a:latin typeface="Helvetica Light"/>
                <a:cs typeface="Helvetica Light"/>
              </a:rPr>
              <a:t>compartida</a:t>
            </a:r>
            <a:r>
              <a:rPr lang="en-US" sz="2000" dirty="0" smtClean="0">
                <a:solidFill>
                  <a:srgbClr val="595959"/>
                </a:solidFill>
                <a:latin typeface="Helvetica Light"/>
                <a:cs typeface="Helvetica Light"/>
              </a:rPr>
              <a:t> e </a:t>
            </a:r>
            <a:r>
              <a:rPr lang="en-US" sz="2000" dirty="0" err="1" smtClean="0">
                <a:solidFill>
                  <a:srgbClr val="595959"/>
                </a:solidFill>
                <a:latin typeface="Helvetica Light"/>
                <a:cs typeface="Helvetica Light"/>
              </a:rPr>
              <a:t>incluso</a:t>
            </a:r>
            <a:r>
              <a:rPr lang="en-US" sz="2000" dirty="0" smtClean="0">
                <a:solidFill>
                  <a:srgbClr val="595959"/>
                </a:solidFill>
                <a:latin typeface="Helvetica Light"/>
                <a:cs typeface="Helvetica Light"/>
              </a:rPr>
              <a:t> UI </a:t>
            </a:r>
            <a:r>
              <a:rPr lang="en-US" sz="2000" dirty="0" err="1" smtClean="0">
                <a:solidFill>
                  <a:srgbClr val="595959"/>
                </a:solidFill>
                <a:latin typeface="Helvetica Light"/>
                <a:cs typeface="Helvetica Light"/>
              </a:rPr>
              <a:t>también</a:t>
            </a:r>
            <a:r>
              <a:rPr lang="en-US" sz="2000" dirty="0" smtClean="0">
                <a:solidFill>
                  <a:srgbClr val="595959"/>
                </a:solidFill>
                <a:latin typeface="Helvetica Light"/>
                <a:cs typeface="Helvetica Light"/>
              </a:rPr>
              <a:t>.</a:t>
            </a:r>
            <a:endParaRPr lang="en-US" sz="2000" dirty="0">
              <a:solidFill>
                <a:srgbClr val="595959"/>
              </a:solidFill>
              <a:latin typeface="Helvetica Light"/>
              <a:cs typeface="Helvetica Light"/>
            </a:endParaRPr>
          </a:p>
        </p:txBody>
      </p:sp>
      <p:cxnSp>
        <p:nvCxnSpPr>
          <p:cNvPr id="4" name="Conector angular 3"/>
          <p:cNvCxnSpPr>
            <a:stCxn id="8" idx="2"/>
          </p:cNvCxnSpPr>
          <p:nvPr/>
        </p:nvCxnSpPr>
        <p:spPr>
          <a:xfrm rot="16200000" flipH="1">
            <a:off x="1454153" y="3667217"/>
            <a:ext cx="971417" cy="1000419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Conector angular 19"/>
          <p:cNvCxnSpPr>
            <a:stCxn id="7" idx="0"/>
          </p:cNvCxnSpPr>
          <p:nvPr/>
        </p:nvCxnSpPr>
        <p:spPr>
          <a:xfrm rot="16200000" flipV="1">
            <a:off x="5886146" y="1898830"/>
            <a:ext cx="432048" cy="378042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8052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sosceles Triangle 3">
            <a:hlinkClick r:id="rId3" action="ppaction://hlinkfile" highlightClick="1"/>
          </p:cNvPr>
          <p:cNvSpPr/>
          <p:nvPr/>
        </p:nvSpPr>
        <p:spPr bwMode="auto">
          <a:xfrm rot="5400000">
            <a:off x="701240" y="2369249"/>
            <a:ext cx="2506401" cy="2160384"/>
          </a:xfrm>
          <a:prstGeom prst="triangle">
            <a:avLst/>
          </a:prstGeom>
          <a:solidFill>
            <a:schemeClr val="accent5"/>
          </a:solidFill>
          <a:ln>
            <a:solidFill>
              <a:schemeClr val="accent5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vert270" lIns="67227" tIns="67227" rIns="25213" bIns="25213" rtlCol="0" anchor="ctr" anchorCtr="0"/>
          <a:lstStyle/>
          <a:p>
            <a:pPr algn="ctr" defTabSz="685505"/>
            <a:r>
              <a:rPr lang="en-US" sz="2800" spc="-75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WP Light"/>
                <a:ea typeface="Segoe UI" pitchFamily="34" charset="0"/>
                <a:cs typeface="Segoe WP Light"/>
              </a:rPr>
              <a:t>DEMO</a:t>
            </a:r>
          </a:p>
        </p:txBody>
      </p:sp>
      <p:sp>
        <p:nvSpPr>
          <p:cNvPr id="4" name="Rectángulo 24"/>
          <p:cNvSpPr/>
          <p:nvPr/>
        </p:nvSpPr>
        <p:spPr>
          <a:xfrm>
            <a:off x="-1" y="-8013"/>
            <a:ext cx="621023" cy="6885384"/>
          </a:xfrm>
          <a:prstGeom prst="rect">
            <a:avLst/>
          </a:prstGeom>
          <a:solidFill>
            <a:srgbClr val="027F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5" name="Imagen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573" y="281479"/>
            <a:ext cx="1872208" cy="613754"/>
          </a:xfrm>
          <a:prstGeom prst="rect">
            <a:avLst/>
          </a:prstGeom>
        </p:spPr>
      </p:pic>
      <p:sp>
        <p:nvSpPr>
          <p:cNvPr id="7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3131840" y="2909544"/>
            <a:ext cx="5832648" cy="105027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>
                <a:latin typeface="Segoe WP Light"/>
                <a:cs typeface="Segoe WP Light"/>
              </a:rPr>
              <a:t>Nuestra</a:t>
            </a:r>
            <a:r>
              <a:rPr lang="en-US" dirty="0">
                <a:latin typeface="Segoe WP Light"/>
                <a:cs typeface="Segoe WP Light"/>
              </a:rPr>
              <a:t> </a:t>
            </a:r>
            <a:r>
              <a:rPr lang="en-US" dirty="0" err="1">
                <a:latin typeface="Segoe WP Light"/>
                <a:cs typeface="Segoe WP Light"/>
              </a:rPr>
              <a:t>primera</a:t>
            </a:r>
            <a:r>
              <a:rPr lang="en-US" dirty="0">
                <a:latin typeface="Segoe WP Light"/>
                <a:cs typeface="Segoe WP Light"/>
              </a:rPr>
              <a:t> App </a:t>
            </a:r>
            <a:r>
              <a:rPr lang="en-US" dirty="0" err="1">
                <a:latin typeface="Segoe WP Light"/>
                <a:cs typeface="Segoe WP Light"/>
              </a:rPr>
              <a:t>Xamarin.Forms</a:t>
            </a:r>
            <a:r>
              <a:rPr lang="en-US" dirty="0">
                <a:latin typeface="Segoe WP Light"/>
                <a:cs typeface="Segoe WP Light"/>
              </a:rPr>
              <a:t> </a:t>
            </a:r>
            <a:r>
              <a:rPr lang="en-US" dirty="0" err="1">
                <a:latin typeface="Segoe WP Light"/>
                <a:cs typeface="Segoe WP Light"/>
              </a:rPr>
              <a:t>utilizando</a:t>
            </a:r>
            <a:r>
              <a:rPr lang="en-US" dirty="0">
                <a:latin typeface="Segoe WP Light"/>
                <a:cs typeface="Segoe WP Light"/>
              </a:rPr>
              <a:t> </a:t>
            </a:r>
            <a:r>
              <a:rPr lang="en-US" dirty="0" smtClean="0">
                <a:latin typeface="Segoe WP Light"/>
                <a:cs typeface="Segoe WP Light"/>
              </a:rPr>
              <a:t>C#</a:t>
            </a:r>
            <a:endParaRPr lang="en-US" dirty="0">
              <a:latin typeface="Segoe WP Light"/>
              <a:cs typeface="Segoe WP Light"/>
            </a:endParaRPr>
          </a:p>
        </p:txBody>
      </p:sp>
    </p:spTree>
    <p:extLst>
      <p:ext uri="{BB962C8B-B14F-4D97-AF65-F5344CB8AC3E}">
        <p14:creationId xmlns:p14="http://schemas.microsoft.com/office/powerpoint/2010/main" val="186068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3131840" y="2909544"/>
            <a:ext cx="5832648" cy="105027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>
                <a:latin typeface="Segoe WP Light"/>
                <a:cs typeface="Segoe WP Light"/>
              </a:rPr>
              <a:t>Nuestra</a:t>
            </a:r>
            <a:r>
              <a:rPr lang="en-US" dirty="0">
                <a:latin typeface="Segoe WP Light"/>
                <a:cs typeface="Segoe WP Light"/>
              </a:rPr>
              <a:t> </a:t>
            </a:r>
            <a:r>
              <a:rPr lang="en-US" dirty="0" err="1">
                <a:latin typeface="Segoe WP Light"/>
                <a:cs typeface="Segoe WP Light"/>
              </a:rPr>
              <a:t>primera</a:t>
            </a:r>
            <a:r>
              <a:rPr lang="en-US" dirty="0">
                <a:latin typeface="Segoe WP Light"/>
                <a:cs typeface="Segoe WP Light"/>
              </a:rPr>
              <a:t> App </a:t>
            </a:r>
            <a:r>
              <a:rPr lang="en-US" dirty="0" err="1">
                <a:latin typeface="Segoe WP Light"/>
                <a:cs typeface="Segoe WP Light"/>
              </a:rPr>
              <a:t>Xamarin.Forms</a:t>
            </a:r>
            <a:r>
              <a:rPr lang="en-US" dirty="0">
                <a:latin typeface="Segoe WP Light"/>
                <a:cs typeface="Segoe WP Light"/>
              </a:rPr>
              <a:t> </a:t>
            </a:r>
            <a:r>
              <a:rPr lang="en-US" dirty="0" err="1">
                <a:latin typeface="Segoe WP Light"/>
                <a:cs typeface="Segoe WP Light"/>
              </a:rPr>
              <a:t>utilizando</a:t>
            </a:r>
            <a:r>
              <a:rPr lang="en-US" dirty="0">
                <a:latin typeface="Segoe WP Light"/>
                <a:cs typeface="Segoe WP Light"/>
              </a:rPr>
              <a:t> XAML</a:t>
            </a:r>
          </a:p>
        </p:txBody>
      </p:sp>
      <p:sp>
        <p:nvSpPr>
          <p:cNvPr id="3" name="Isosceles Triangle 3">
            <a:hlinkClick r:id="rId3" action="ppaction://hlinkfile" highlightClick="1"/>
          </p:cNvPr>
          <p:cNvSpPr/>
          <p:nvPr/>
        </p:nvSpPr>
        <p:spPr bwMode="auto">
          <a:xfrm rot="5400000">
            <a:off x="701240" y="2369249"/>
            <a:ext cx="2506401" cy="2160384"/>
          </a:xfrm>
          <a:prstGeom prst="triangle">
            <a:avLst/>
          </a:prstGeom>
          <a:solidFill>
            <a:schemeClr val="accent5"/>
          </a:solidFill>
          <a:ln>
            <a:solidFill>
              <a:schemeClr val="accent5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vert270" lIns="67227" tIns="67227" rIns="25213" bIns="25213" rtlCol="0" anchor="ctr" anchorCtr="0"/>
          <a:lstStyle/>
          <a:p>
            <a:pPr algn="ctr" defTabSz="685505"/>
            <a:r>
              <a:rPr lang="en-US" sz="2800" spc="-75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WP Light"/>
                <a:ea typeface="Segoe UI" pitchFamily="34" charset="0"/>
                <a:cs typeface="Segoe WP Light"/>
              </a:rPr>
              <a:t>DEMO</a:t>
            </a:r>
          </a:p>
        </p:txBody>
      </p:sp>
      <p:sp>
        <p:nvSpPr>
          <p:cNvPr id="4" name="Rectángulo 24"/>
          <p:cNvSpPr/>
          <p:nvPr/>
        </p:nvSpPr>
        <p:spPr>
          <a:xfrm>
            <a:off x="-1" y="-8013"/>
            <a:ext cx="621023" cy="6885384"/>
          </a:xfrm>
          <a:prstGeom prst="rect">
            <a:avLst/>
          </a:prstGeom>
          <a:solidFill>
            <a:srgbClr val="027F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5" name="Imagen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573" y="281479"/>
            <a:ext cx="1872208" cy="613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713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ángulo 45"/>
          <p:cNvSpPr/>
          <p:nvPr/>
        </p:nvSpPr>
        <p:spPr>
          <a:xfrm>
            <a:off x="-1" y="-8013"/>
            <a:ext cx="621023" cy="6885384"/>
          </a:xfrm>
          <a:prstGeom prst="rect">
            <a:avLst/>
          </a:prstGeom>
          <a:solidFill>
            <a:srgbClr val="027F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9" name="Imagen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573" y="281479"/>
            <a:ext cx="1872208" cy="613754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713452" y="1480906"/>
            <a:ext cx="8229600" cy="6562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 err="1" smtClean="0">
                <a:solidFill>
                  <a:schemeClr val="accent5"/>
                </a:solidFill>
              </a:rPr>
              <a:t>Arquitectura</a:t>
            </a:r>
            <a:r>
              <a:rPr lang="en-US" sz="2800" dirty="0" smtClean="0">
                <a:solidFill>
                  <a:schemeClr val="accent5"/>
                </a:solidFill>
              </a:rPr>
              <a:t> de Apps con </a:t>
            </a:r>
            <a:r>
              <a:rPr lang="en-US" sz="2800" dirty="0" err="1" smtClean="0">
                <a:solidFill>
                  <a:schemeClr val="accent5"/>
                </a:solidFill>
              </a:rPr>
              <a:t>Xamarin.Forms</a:t>
            </a:r>
            <a:endParaRPr lang="it-IT" sz="2800" dirty="0">
              <a:solidFill>
                <a:schemeClr val="accent5"/>
              </a:solidFill>
            </a:endParaRPr>
          </a:p>
        </p:txBody>
      </p:sp>
      <p:sp>
        <p:nvSpPr>
          <p:cNvPr id="5" name="Rectangle 3"/>
          <p:cNvSpPr/>
          <p:nvPr/>
        </p:nvSpPr>
        <p:spPr>
          <a:xfrm>
            <a:off x="2138977" y="2293950"/>
            <a:ext cx="784372" cy="21850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324" dirty="0"/>
              <a:t>View</a:t>
            </a:r>
          </a:p>
        </p:txBody>
      </p:sp>
      <p:sp>
        <p:nvSpPr>
          <p:cNvPr id="6" name="Rectangle 4"/>
          <p:cNvSpPr/>
          <p:nvPr/>
        </p:nvSpPr>
        <p:spPr>
          <a:xfrm>
            <a:off x="4211960" y="2293950"/>
            <a:ext cx="728345" cy="21850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324" dirty="0" err="1"/>
              <a:t>ViewModel</a:t>
            </a:r>
            <a:endParaRPr lang="en-US" sz="1324" dirty="0"/>
          </a:p>
        </p:txBody>
      </p:sp>
      <p:sp>
        <p:nvSpPr>
          <p:cNvPr id="7" name="Rectangle 5"/>
          <p:cNvSpPr/>
          <p:nvPr/>
        </p:nvSpPr>
        <p:spPr>
          <a:xfrm>
            <a:off x="6284942" y="2309230"/>
            <a:ext cx="728345" cy="2169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324" dirty="0"/>
              <a:t>Model</a:t>
            </a:r>
          </a:p>
        </p:txBody>
      </p:sp>
      <p:cxnSp>
        <p:nvCxnSpPr>
          <p:cNvPr id="8" name="Straight Arrow Connector 6"/>
          <p:cNvCxnSpPr/>
          <p:nvPr/>
        </p:nvCxnSpPr>
        <p:spPr>
          <a:xfrm>
            <a:off x="3259509" y="3205655"/>
            <a:ext cx="840398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7"/>
          <p:cNvSpPr txBox="1"/>
          <p:nvPr/>
        </p:nvSpPr>
        <p:spPr>
          <a:xfrm>
            <a:off x="3315535" y="2701416"/>
            <a:ext cx="910045" cy="363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2" dirty="0" err="1" smtClean="0"/>
              <a:t>Propiedades</a:t>
            </a:r>
            <a:endParaRPr lang="en-US" sz="882" dirty="0" smtClean="0"/>
          </a:p>
          <a:p>
            <a:r>
              <a:rPr lang="en-US" sz="882" dirty="0" err="1" smtClean="0"/>
              <a:t>Comandos</a:t>
            </a:r>
            <a:endParaRPr lang="en-US" sz="882" dirty="0"/>
          </a:p>
        </p:txBody>
      </p:sp>
      <p:cxnSp>
        <p:nvCxnSpPr>
          <p:cNvPr id="11" name="Straight Arrow Connector 8"/>
          <p:cNvCxnSpPr/>
          <p:nvPr/>
        </p:nvCxnSpPr>
        <p:spPr>
          <a:xfrm flipH="1">
            <a:off x="3259509" y="3821947"/>
            <a:ext cx="840398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9"/>
          <p:cNvSpPr txBox="1"/>
          <p:nvPr/>
        </p:nvSpPr>
        <p:spPr>
          <a:xfrm>
            <a:off x="3259509" y="3821947"/>
            <a:ext cx="952451" cy="363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2" dirty="0" err="1" smtClean="0"/>
              <a:t>Notifica</a:t>
            </a:r>
            <a:r>
              <a:rPr lang="en-US" sz="882" dirty="0" smtClean="0"/>
              <a:t> </a:t>
            </a:r>
            <a:r>
              <a:rPr lang="en-US" sz="882" dirty="0" err="1" smtClean="0"/>
              <a:t>cambios</a:t>
            </a:r>
            <a:endParaRPr lang="en-US" sz="882" dirty="0"/>
          </a:p>
        </p:txBody>
      </p:sp>
      <p:cxnSp>
        <p:nvCxnSpPr>
          <p:cNvPr id="13" name="Straight Arrow Connector 10"/>
          <p:cNvCxnSpPr/>
          <p:nvPr/>
        </p:nvCxnSpPr>
        <p:spPr>
          <a:xfrm>
            <a:off x="5276464" y="3485788"/>
            <a:ext cx="896425" cy="0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1"/>
          <p:cNvSpPr txBox="1"/>
          <p:nvPr/>
        </p:nvSpPr>
        <p:spPr>
          <a:xfrm>
            <a:off x="5276465" y="3088115"/>
            <a:ext cx="1064504" cy="771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2" dirty="0" smtClean="0"/>
              <a:t>C#</a:t>
            </a:r>
          </a:p>
          <a:p>
            <a:endParaRPr lang="en-US" sz="882" dirty="0"/>
          </a:p>
          <a:p>
            <a:endParaRPr lang="en-US" sz="882" dirty="0" smtClean="0"/>
          </a:p>
          <a:p>
            <a:endParaRPr lang="en-US" sz="882" dirty="0"/>
          </a:p>
          <a:p>
            <a:r>
              <a:rPr lang="en-US" sz="882" dirty="0" smtClean="0"/>
              <a:t>Model</a:t>
            </a:r>
            <a:endParaRPr lang="en-US" sz="882" dirty="0"/>
          </a:p>
        </p:txBody>
      </p:sp>
      <p:sp>
        <p:nvSpPr>
          <p:cNvPr id="15" name="Rectangle 12"/>
          <p:cNvSpPr/>
          <p:nvPr/>
        </p:nvSpPr>
        <p:spPr>
          <a:xfrm>
            <a:off x="2251031" y="2406003"/>
            <a:ext cx="784372" cy="21850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324" dirty="0"/>
              <a:t>View</a:t>
            </a:r>
          </a:p>
        </p:txBody>
      </p:sp>
      <p:sp>
        <p:nvSpPr>
          <p:cNvPr id="16" name="Rectangle 13"/>
          <p:cNvSpPr/>
          <p:nvPr/>
        </p:nvSpPr>
        <p:spPr>
          <a:xfrm>
            <a:off x="2363084" y="2518056"/>
            <a:ext cx="784372" cy="21850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324" dirty="0"/>
              <a:t>View</a:t>
            </a:r>
          </a:p>
        </p:txBody>
      </p:sp>
      <p:sp>
        <p:nvSpPr>
          <p:cNvPr id="17" name="Rectangle 14"/>
          <p:cNvSpPr/>
          <p:nvPr/>
        </p:nvSpPr>
        <p:spPr>
          <a:xfrm>
            <a:off x="4324013" y="2406003"/>
            <a:ext cx="728345" cy="21850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324" dirty="0" err="1"/>
              <a:t>ViewModel</a:t>
            </a:r>
            <a:endParaRPr lang="en-US" sz="1324" dirty="0"/>
          </a:p>
        </p:txBody>
      </p:sp>
      <p:sp>
        <p:nvSpPr>
          <p:cNvPr id="18" name="Rectangle 15"/>
          <p:cNvSpPr/>
          <p:nvPr/>
        </p:nvSpPr>
        <p:spPr>
          <a:xfrm>
            <a:off x="4436066" y="2518056"/>
            <a:ext cx="728345" cy="21850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324" dirty="0" err="1"/>
              <a:t>ViewModel</a:t>
            </a:r>
            <a:endParaRPr lang="en-US" sz="1324" dirty="0"/>
          </a:p>
        </p:txBody>
      </p:sp>
      <p:sp>
        <p:nvSpPr>
          <p:cNvPr id="19" name="Rectangle 16"/>
          <p:cNvSpPr/>
          <p:nvPr/>
        </p:nvSpPr>
        <p:spPr>
          <a:xfrm>
            <a:off x="6396996" y="2421283"/>
            <a:ext cx="728345" cy="2169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324" dirty="0"/>
              <a:t>Model</a:t>
            </a:r>
          </a:p>
        </p:txBody>
      </p:sp>
      <p:sp>
        <p:nvSpPr>
          <p:cNvPr id="20" name="Rectangle 17"/>
          <p:cNvSpPr/>
          <p:nvPr/>
        </p:nvSpPr>
        <p:spPr>
          <a:xfrm>
            <a:off x="6509049" y="2533336"/>
            <a:ext cx="728345" cy="2169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324" dirty="0"/>
              <a:t>Model</a:t>
            </a:r>
          </a:p>
        </p:txBody>
      </p:sp>
      <p:sp>
        <p:nvSpPr>
          <p:cNvPr id="21" name="Rectangle 18"/>
          <p:cNvSpPr/>
          <p:nvPr/>
        </p:nvSpPr>
        <p:spPr>
          <a:xfrm>
            <a:off x="2138977" y="4941167"/>
            <a:ext cx="5121633" cy="4065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76" dirty="0">
                <a:solidFill>
                  <a:srgbClr val="0070C0"/>
                </a:solidFill>
              </a:rPr>
              <a:t>Cross Platform </a:t>
            </a:r>
            <a:r>
              <a:rPr lang="en-US" sz="1176" dirty="0" smtClean="0">
                <a:solidFill>
                  <a:srgbClr val="0070C0"/>
                </a:solidFill>
              </a:rPr>
              <a:t>–</a:t>
            </a:r>
            <a:r>
              <a:rPr lang="en-US" sz="1176" b="1" dirty="0" smtClean="0">
                <a:solidFill>
                  <a:srgbClr val="0070C0"/>
                </a:solidFill>
              </a:rPr>
              <a:t>PCL o Shared</a:t>
            </a:r>
            <a:endParaRPr lang="en-US" sz="1176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8300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0" grpId="0"/>
      <p:bldP spid="12" grpId="0"/>
      <p:bldP spid="14" grpId="0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3131840" y="2909544"/>
            <a:ext cx="5832648" cy="105027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 smtClean="0">
                <a:latin typeface="Segoe WP Light"/>
                <a:cs typeface="Segoe WP Light"/>
              </a:rPr>
              <a:t>Patrón</a:t>
            </a:r>
            <a:r>
              <a:rPr lang="en-US" dirty="0" smtClean="0">
                <a:latin typeface="Segoe WP Light"/>
                <a:cs typeface="Segoe WP Light"/>
              </a:rPr>
              <a:t> MVVM </a:t>
            </a:r>
            <a:r>
              <a:rPr lang="en-US" dirty="0" err="1" smtClean="0">
                <a:latin typeface="Segoe WP Light"/>
                <a:cs typeface="Segoe WP Light"/>
              </a:rPr>
              <a:t>aplicado</a:t>
            </a:r>
            <a:r>
              <a:rPr lang="en-US" dirty="0" smtClean="0">
                <a:latin typeface="Segoe WP Light"/>
                <a:cs typeface="Segoe WP Light"/>
              </a:rPr>
              <a:t> </a:t>
            </a:r>
            <a:r>
              <a:rPr lang="en-US" dirty="0" err="1" smtClean="0">
                <a:latin typeface="Segoe WP Light"/>
                <a:cs typeface="Segoe WP Light"/>
              </a:rPr>
              <a:t>en</a:t>
            </a:r>
            <a:r>
              <a:rPr lang="en-US" dirty="0" smtClean="0">
                <a:latin typeface="Segoe WP Light"/>
                <a:cs typeface="Segoe WP Light"/>
              </a:rPr>
              <a:t> </a:t>
            </a:r>
            <a:r>
              <a:rPr lang="en-US" dirty="0" err="1" smtClean="0">
                <a:latin typeface="Segoe WP Light"/>
                <a:cs typeface="Segoe WP Light"/>
              </a:rPr>
              <a:t>una</a:t>
            </a:r>
            <a:r>
              <a:rPr lang="en-US" dirty="0" smtClean="0">
                <a:latin typeface="Segoe WP Light"/>
                <a:cs typeface="Segoe WP Light"/>
              </a:rPr>
              <a:t> </a:t>
            </a:r>
            <a:r>
              <a:rPr lang="en-US" dirty="0" err="1" smtClean="0">
                <a:latin typeface="Segoe WP Light"/>
                <a:cs typeface="Segoe WP Light"/>
              </a:rPr>
              <a:t>Aplicación</a:t>
            </a:r>
            <a:r>
              <a:rPr lang="en-US" dirty="0" smtClean="0">
                <a:latin typeface="Segoe WP Light"/>
                <a:cs typeface="Segoe WP Light"/>
              </a:rPr>
              <a:t> </a:t>
            </a:r>
            <a:r>
              <a:rPr lang="en-US" dirty="0" err="1" smtClean="0">
                <a:latin typeface="Segoe WP Light"/>
                <a:cs typeface="Segoe WP Light"/>
              </a:rPr>
              <a:t>Xamarin.Forms</a:t>
            </a:r>
            <a:endParaRPr lang="en-US" dirty="0">
              <a:latin typeface="Segoe WP Light"/>
              <a:cs typeface="Segoe WP Light"/>
            </a:endParaRPr>
          </a:p>
        </p:txBody>
      </p:sp>
      <p:sp>
        <p:nvSpPr>
          <p:cNvPr id="3" name="Isosceles Triangle 3">
            <a:hlinkClick r:id="rId3" action="ppaction://hlinkfile" highlightClick="1"/>
          </p:cNvPr>
          <p:cNvSpPr/>
          <p:nvPr/>
        </p:nvSpPr>
        <p:spPr bwMode="auto">
          <a:xfrm rot="5400000">
            <a:off x="701240" y="2369249"/>
            <a:ext cx="2506401" cy="2160384"/>
          </a:xfrm>
          <a:prstGeom prst="triangle">
            <a:avLst/>
          </a:prstGeom>
          <a:solidFill>
            <a:schemeClr val="accent5"/>
          </a:solidFill>
          <a:ln>
            <a:solidFill>
              <a:schemeClr val="accent5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vert270" lIns="67227" tIns="67227" rIns="25213" bIns="25213" rtlCol="0" anchor="ctr" anchorCtr="0"/>
          <a:lstStyle/>
          <a:p>
            <a:pPr algn="ctr" defTabSz="685505"/>
            <a:r>
              <a:rPr lang="en-US" sz="2800" spc="-75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WP Light"/>
                <a:ea typeface="Segoe UI" pitchFamily="34" charset="0"/>
                <a:cs typeface="Segoe WP Light"/>
              </a:rPr>
              <a:t>DEMO</a:t>
            </a:r>
          </a:p>
        </p:txBody>
      </p:sp>
      <p:sp>
        <p:nvSpPr>
          <p:cNvPr id="4" name="Rectángulo 24"/>
          <p:cNvSpPr/>
          <p:nvPr/>
        </p:nvSpPr>
        <p:spPr>
          <a:xfrm>
            <a:off x="-1" y="-8013"/>
            <a:ext cx="621023" cy="6885384"/>
          </a:xfrm>
          <a:prstGeom prst="rect">
            <a:avLst/>
          </a:prstGeom>
          <a:solidFill>
            <a:srgbClr val="027F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5" name="Imagen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573" y="281479"/>
            <a:ext cx="1872208" cy="613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570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ángulo 45"/>
          <p:cNvSpPr/>
          <p:nvPr/>
        </p:nvSpPr>
        <p:spPr>
          <a:xfrm>
            <a:off x="-1" y="-8013"/>
            <a:ext cx="621023" cy="6885384"/>
          </a:xfrm>
          <a:prstGeom prst="rect">
            <a:avLst/>
          </a:prstGeom>
          <a:solidFill>
            <a:srgbClr val="027F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9" name="Imagen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573" y="281479"/>
            <a:ext cx="1872208" cy="613754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755575" y="1212977"/>
            <a:ext cx="6736197" cy="5905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err="1" smtClean="0">
                <a:solidFill>
                  <a:schemeClr val="accent1"/>
                </a:solidFill>
              </a:rPr>
              <a:t>Proyectos</a:t>
            </a:r>
            <a:r>
              <a:rPr lang="en-US" sz="3200" dirty="0" smtClean="0">
                <a:solidFill>
                  <a:schemeClr val="accent1"/>
                </a:solidFill>
              </a:rPr>
              <a:t> Shared</a:t>
            </a:r>
            <a:endParaRPr lang="en-US" sz="3600" dirty="0">
              <a:solidFill>
                <a:schemeClr val="accent1"/>
              </a:solidFill>
            </a:endParaRPr>
          </a:p>
        </p:txBody>
      </p:sp>
      <p:sp>
        <p:nvSpPr>
          <p:cNvPr id="8" name="Rectangle 2"/>
          <p:cNvSpPr/>
          <p:nvPr/>
        </p:nvSpPr>
        <p:spPr>
          <a:xfrm>
            <a:off x="755575" y="2050503"/>
            <a:ext cx="770420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595959"/>
                </a:solidFill>
                <a:latin typeface="Helvetica Light"/>
                <a:cs typeface="Helvetica Light"/>
              </a:rPr>
              <a:t>Los </a:t>
            </a:r>
            <a:r>
              <a:rPr lang="en-US" sz="2400" dirty="0" err="1" smtClean="0">
                <a:solidFill>
                  <a:srgbClr val="595959"/>
                </a:solidFill>
                <a:latin typeface="Helvetica Light"/>
                <a:cs typeface="Helvetica Light"/>
              </a:rPr>
              <a:t>Proyectos</a:t>
            </a:r>
            <a:r>
              <a:rPr lang="en-US" sz="2400" dirty="0" smtClean="0">
                <a:solidFill>
                  <a:srgbClr val="595959"/>
                </a:solidFill>
                <a:latin typeface="Helvetica Light"/>
                <a:cs typeface="Helvetica Light"/>
              </a:rPr>
              <a:t> Shared son </a:t>
            </a:r>
            <a:r>
              <a:rPr lang="en-US" sz="2400" dirty="0" err="1" smtClean="0">
                <a:solidFill>
                  <a:srgbClr val="595959"/>
                </a:solidFill>
                <a:latin typeface="Helvetica Light"/>
                <a:cs typeface="Helvetica Light"/>
              </a:rPr>
              <a:t>compilados</a:t>
            </a:r>
            <a:r>
              <a:rPr lang="en-US" sz="2400" dirty="0" smtClean="0">
                <a:solidFill>
                  <a:srgbClr val="595959"/>
                </a:solidFill>
                <a:latin typeface="Helvetica Light"/>
                <a:cs typeface="Helvetica Light"/>
              </a:rPr>
              <a:t> </a:t>
            </a:r>
            <a:r>
              <a:rPr lang="en-US" sz="2400" dirty="0" err="1" smtClean="0">
                <a:solidFill>
                  <a:srgbClr val="595959"/>
                </a:solidFill>
                <a:latin typeface="Helvetica Light"/>
                <a:cs typeface="Helvetica Light"/>
              </a:rPr>
              <a:t>en</a:t>
            </a:r>
            <a:r>
              <a:rPr lang="en-US" sz="2400" dirty="0" smtClean="0">
                <a:solidFill>
                  <a:srgbClr val="595959"/>
                </a:solidFill>
                <a:latin typeface="Helvetica Light"/>
                <a:cs typeface="Helvetica Light"/>
              </a:rPr>
              <a:t> </a:t>
            </a:r>
            <a:r>
              <a:rPr lang="en-US" sz="2400" dirty="0" err="1" smtClean="0">
                <a:solidFill>
                  <a:srgbClr val="595959"/>
                </a:solidFill>
                <a:latin typeface="Helvetica Light"/>
                <a:cs typeface="Helvetica Light"/>
              </a:rPr>
              <a:t>cada</a:t>
            </a:r>
            <a:r>
              <a:rPr lang="en-US" sz="2400" dirty="0" smtClean="0">
                <a:solidFill>
                  <a:srgbClr val="595959"/>
                </a:solidFill>
                <a:latin typeface="Helvetica Light"/>
                <a:cs typeface="Helvetica Light"/>
              </a:rPr>
              <a:t> </a:t>
            </a:r>
            <a:r>
              <a:rPr lang="en-US" sz="2400" dirty="0" err="1" smtClean="0">
                <a:solidFill>
                  <a:srgbClr val="595959"/>
                </a:solidFill>
                <a:latin typeface="Helvetica Light"/>
                <a:cs typeface="Helvetica Light"/>
              </a:rPr>
              <a:t>plataforma</a:t>
            </a:r>
            <a:r>
              <a:rPr lang="en-US" sz="2400" dirty="0" smtClean="0">
                <a:solidFill>
                  <a:srgbClr val="595959"/>
                </a:solidFill>
                <a:latin typeface="Helvetica Light"/>
                <a:cs typeface="Helvetica Light"/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595959"/>
              </a:solidFill>
              <a:latin typeface="Helvetica Light"/>
              <a:cs typeface="Helvetica Light"/>
            </a:endParaRPr>
          </a:p>
          <a:p>
            <a:r>
              <a:rPr lang="en-US" sz="2400" dirty="0" err="1" smtClean="0">
                <a:solidFill>
                  <a:srgbClr val="595959"/>
                </a:solidFill>
                <a:latin typeface="Helvetica Light"/>
                <a:cs typeface="Helvetica Light"/>
              </a:rPr>
              <a:t>Podemos</a:t>
            </a:r>
            <a:r>
              <a:rPr lang="en-US" sz="2400" dirty="0" smtClean="0">
                <a:solidFill>
                  <a:srgbClr val="595959"/>
                </a:solidFill>
                <a:latin typeface="Helvetica Light"/>
                <a:cs typeface="Helvetica Light"/>
              </a:rPr>
              <a:t> </a:t>
            </a:r>
            <a:r>
              <a:rPr lang="en-US" sz="2400" dirty="0" err="1" smtClean="0">
                <a:solidFill>
                  <a:srgbClr val="595959"/>
                </a:solidFill>
                <a:latin typeface="Helvetica Light"/>
                <a:cs typeface="Helvetica Light"/>
              </a:rPr>
              <a:t>definir</a:t>
            </a:r>
            <a:r>
              <a:rPr lang="en-US" sz="2400" dirty="0" smtClean="0">
                <a:solidFill>
                  <a:srgbClr val="595959"/>
                </a:solidFill>
                <a:latin typeface="Helvetica Light"/>
                <a:cs typeface="Helvetica Light"/>
              </a:rPr>
              <a:t> un </a:t>
            </a:r>
            <a:r>
              <a:rPr lang="en-US" sz="2400" dirty="0" err="1" smtClean="0">
                <a:solidFill>
                  <a:srgbClr val="595959"/>
                </a:solidFill>
                <a:latin typeface="Helvetica Light"/>
                <a:cs typeface="Helvetica Light"/>
              </a:rPr>
              <a:t>servicio</a:t>
            </a:r>
            <a:r>
              <a:rPr lang="en-US" sz="2400" dirty="0" smtClean="0">
                <a:solidFill>
                  <a:srgbClr val="595959"/>
                </a:solidFill>
                <a:latin typeface="Helvetica Light"/>
                <a:cs typeface="Helvetica Light"/>
              </a:rPr>
              <a:t> </a:t>
            </a:r>
            <a:r>
              <a:rPr lang="en-US" sz="2400" dirty="0" err="1" smtClean="0">
                <a:solidFill>
                  <a:srgbClr val="595959"/>
                </a:solidFill>
                <a:latin typeface="Helvetica Light"/>
                <a:cs typeface="Helvetica Light"/>
              </a:rPr>
              <a:t>en</a:t>
            </a:r>
            <a:r>
              <a:rPr lang="en-US" sz="2400" dirty="0">
                <a:solidFill>
                  <a:srgbClr val="595959"/>
                </a:solidFill>
                <a:latin typeface="Helvetica Light"/>
                <a:cs typeface="Helvetica Light"/>
              </a:rPr>
              <a:t> </a:t>
            </a:r>
            <a:r>
              <a:rPr lang="en-US" sz="2400" dirty="0" err="1" smtClean="0">
                <a:solidFill>
                  <a:srgbClr val="595959"/>
                </a:solidFill>
                <a:latin typeface="Helvetica Light"/>
                <a:cs typeface="Helvetica Light"/>
              </a:rPr>
              <a:t>cada</a:t>
            </a:r>
            <a:r>
              <a:rPr lang="en-US" sz="2400" dirty="0" smtClean="0">
                <a:solidFill>
                  <a:srgbClr val="595959"/>
                </a:solidFill>
                <a:latin typeface="Helvetica Light"/>
                <a:cs typeface="Helvetica Light"/>
              </a:rPr>
              <a:t> Proyecto de </a:t>
            </a:r>
            <a:r>
              <a:rPr lang="en-US" sz="2400" dirty="0" err="1" smtClean="0">
                <a:solidFill>
                  <a:srgbClr val="595959"/>
                </a:solidFill>
                <a:latin typeface="Helvetica Light"/>
                <a:cs typeface="Helvetica Light"/>
              </a:rPr>
              <a:t>cada</a:t>
            </a:r>
            <a:r>
              <a:rPr lang="en-US" sz="2400" dirty="0" smtClean="0">
                <a:solidFill>
                  <a:srgbClr val="595959"/>
                </a:solidFill>
                <a:latin typeface="Helvetica Light"/>
                <a:cs typeface="Helvetica Light"/>
              </a:rPr>
              <a:t> </a:t>
            </a:r>
            <a:r>
              <a:rPr lang="en-US" sz="2400" dirty="0" err="1" smtClean="0">
                <a:solidFill>
                  <a:srgbClr val="595959"/>
                </a:solidFill>
                <a:latin typeface="Helvetica Light"/>
                <a:cs typeface="Helvetica Light"/>
              </a:rPr>
              <a:t>plataforma</a:t>
            </a:r>
            <a:r>
              <a:rPr lang="en-US" sz="2400" dirty="0" smtClean="0">
                <a:solidFill>
                  <a:srgbClr val="595959"/>
                </a:solidFill>
                <a:latin typeface="Helvetica Light"/>
                <a:cs typeface="Helvetica Light"/>
              </a:rPr>
              <a:t> y </a:t>
            </a:r>
            <a:r>
              <a:rPr lang="en-US" sz="2400" dirty="0" err="1" smtClean="0">
                <a:solidFill>
                  <a:srgbClr val="595959"/>
                </a:solidFill>
                <a:latin typeface="Helvetica Light"/>
                <a:cs typeface="Helvetica Light"/>
              </a:rPr>
              <a:t>utilizarlo</a:t>
            </a:r>
            <a:r>
              <a:rPr lang="en-US" sz="2400" dirty="0" smtClean="0">
                <a:solidFill>
                  <a:srgbClr val="595959"/>
                </a:solidFill>
                <a:latin typeface="Helvetica Light"/>
                <a:cs typeface="Helvetica Light"/>
              </a:rPr>
              <a:t> </a:t>
            </a:r>
            <a:r>
              <a:rPr lang="en-US" sz="2400" dirty="0" err="1" smtClean="0">
                <a:solidFill>
                  <a:srgbClr val="595959"/>
                </a:solidFill>
                <a:latin typeface="Helvetica Light"/>
                <a:cs typeface="Helvetica Light"/>
              </a:rPr>
              <a:t>en</a:t>
            </a:r>
            <a:r>
              <a:rPr lang="en-US" sz="2400" dirty="0" smtClean="0">
                <a:solidFill>
                  <a:srgbClr val="595959"/>
                </a:solidFill>
                <a:latin typeface="Helvetica Light"/>
                <a:cs typeface="Helvetica Light"/>
              </a:rPr>
              <a:t> el Proyecto Shared.</a:t>
            </a:r>
            <a:endParaRPr lang="en-US" sz="2400" dirty="0">
              <a:solidFill>
                <a:srgbClr val="595959"/>
              </a:solidFill>
              <a:latin typeface="Helvetica Light"/>
              <a:cs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405499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ángulo 45"/>
          <p:cNvSpPr/>
          <p:nvPr/>
        </p:nvSpPr>
        <p:spPr>
          <a:xfrm>
            <a:off x="-1" y="-8013"/>
            <a:ext cx="621023" cy="6885384"/>
          </a:xfrm>
          <a:prstGeom prst="rect">
            <a:avLst/>
          </a:prstGeom>
          <a:solidFill>
            <a:srgbClr val="027F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9" name="Imagen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573" y="281479"/>
            <a:ext cx="1872208" cy="613754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755575" y="1212977"/>
            <a:ext cx="6736197" cy="5905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err="1" smtClean="0">
                <a:solidFill>
                  <a:schemeClr val="accent1"/>
                </a:solidFill>
              </a:rPr>
              <a:t>Uso</a:t>
            </a:r>
            <a:r>
              <a:rPr lang="en-US" sz="3200" dirty="0" smtClean="0">
                <a:solidFill>
                  <a:schemeClr val="accent1"/>
                </a:solidFill>
              </a:rPr>
              <a:t> de APIs </a:t>
            </a:r>
            <a:r>
              <a:rPr lang="en-US" sz="3200" dirty="0" err="1" smtClean="0">
                <a:solidFill>
                  <a:schemeClr val="accent1"/>
                </a:solidFill>
              </a:rPr>
              <a:t>específicas</a:t>
            </a:r>
            <a:r>
              <a:rPr lang="en-US" sz="3200" dirty="0" smtClean="0">
                <a:solidFill>
                  <a:schemeClr val="accent1"/>
                </a:solidFill>
              </a:rPr>
              <a:t> de </a:t>
            </a:r>
            <a:r>
              <a:rPr lang="en-US" sz="3200" dirty="0" err="1" smtClean="0">
                <a:solidFill>
                  <a:schemeClr val="accent1"/>
                </a:solidFill>
              </a:rPr>
              <a:t>plataforma</a:t>
            </a:r>
            <a:endParaRPr lang="en-US" sz="3600" dirty="0">
              <a:solidFill>
                <a:schemeClr val="accent1"/>
              </a:solidFill>
            </a:endParaRPr>
          </a:p>
        </p:txBody>
      </p:sp>
      <p:sp>
        <p:nvSpPr>
          <p:cNvPr id="8" name="Rectangle 2"/>
          <p:cNvSpPr/>
          <p:nvPr/>
        </p:nvSpPr>
        <p:spPr>
          <a:xfrm>
            <a:off x="755575" y="2050503"/>
            <a:ext cx="770420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595959"/>
                </a:solidFill>
                <a:latin typeface="Helvetica Light"/>
                <a:cs typeface="Helvetica Light"/>
              </a:rPr>
              <a:t>La PCL no </a:t>
            </a:r>
            <a:r>
              <a:rPr lang="en-US" sz="2400" dirty="0" err="1" smtClean="0">
                <a:solidFill>
                  <a:srgbClr val="595959"/>
                </a:solidFill>
                <a:latin typeface="Helvetica Light"/>
                <a:cs typeface="Helvetica Light"/>
              </a:rPr>
              <a:t>puede</a:t>
            </a:r>
            <a:r>
              <a:rPr lang="en-US" sz="2400" dirty="0" smtClean="0">
                <a:solidFill>
                  <a:srgbClr val="595959"/>
                </a:solidFill>
                <a:latin typeface="Helvetica Light"/>
                <a:cs typeface="Helvetica Light"/>
              </a:rPr>
              <a:t> utilizer </a:t>
            </a:r>
            <a:r>
              <a:rPr lang="en-US" sz="2400" dirty="0" err="1" smtClean="0">
                <a:solidFill>
                  <a:srgbClr val="595959"/>
                </a:solidFill>
                <a:latin typeface="Helvetica Light"/>
                <a:cs typeface="Helvetica Light"/>
              </a:rPr>
              <a:t>directamente</a:t>
            </a:r>
            <a:r>
              <a:rPr lang="en-US" sz="2400" dirty="0" smtClean="0">
                <a:solidFill>
                  <a:srgbClr val="595959"/>
                </a:solidFill>
                <a:latin typeface="Helvetica Light"/>
                <a:cs typeface="Helvetica Light"/>
              </a:rPr>
              <a:t> </a:t>
            </a:r>
            <a:r>
              <a:rPr lang="en-US" sz="2400" dirty="0" err="1" smtClean="0">
                <a:solidFill>
                  <a:srgbClr val="595959"/>
                </a:solidFill>
                <a:latin typeface="Helvetica Light"/>
                <a:cs typeface="Helvetica Light"/>
              </a:rPr>
              <a:t>código</a:t>
            </a:r>
            <a:r>
              <a:rPr lang="en-US" sz="2400" dirty="0" smtClean="0">
                <a:solidFill>
                  <a:srgbClr val="595959"/>
                </a:solidFill>
                <a:latin typeface="Helvetica Light"/>
                <a:cs typeface="Helvetica Light"/>
              </a:rPr>
              <a:t> </a:t>
            </a:r>
            <a:r>
              <a:rPr lang="en-US" sz="2400" dirty="0" err="1" smtClean="0">
                <a:solidFill>
                  <a:srgbClr val="595959"/>
                </a:solidFill>
                <a:latin typeface="Helvetica Light"/>
                <a:cs typeface="Helvetica Light"/>
              </a:rPr>
              <a:t>específico</a:t>
            </a:r>
            <a:r>
              <a:rPr lang="en-US" sz="2400" dirty="0" smtClean="0">
                <a:solidFill>
                  <a:srgbClr val="595959"/>
                </a:solidFill>
                <a:latin typeface="Helvetica Light"/>
                <a:cs typeface="Helvetica Light"/>
              </a:rPr>
              <a:t> de la </a:t>
            </a:r>
            <a:r>
              <a:rPr lang="en-US" sz="2400" dirty="0" err="1" smtClean="0">
                <a:solidFill>
                  <a:srgbClr val="595959"/>
                </a:solidFill>
                <a:latin typeface="Helvetica Light"/>
                <a:cs typeface="Helvetica Light"/>
              </a:rPr>
              <a:t>plataforma</a:t>
            </a:r>
            <a:r>
              <a:rPr lang="en-US" sz="2400" dirty="0" smtClean="0">
                <a:solidFill>
                  <a:srgbClr val="595959"/>
                </a:solidFill>
                <a:latin typeface="Helvetica Light"/>
                <a:cs typeface="Helvetica Light"/>
              </a:rPr>
              <a:t>.</a:t>
            </a:r>
            <a:endParaRPr lang="en-US" sz="2400" dirty="0">
              <a:solidFill>
                <a:srgbClr val="595959"/>
              </a:solidFill>
              <a:latin typeface="Helvetica Light"/>
              <a:cs typeface="Helvetica Light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755575" y="3226996"/>
            <a:ext cx="3096344" cy="792088"/>
          </a:xfrm>
          <a:prstGeom prst="rect">
            <a:avLst/>
          </a:prstGeom>
          <a:solidFill>
            <a:srgbClr val="03A8C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/>
          <p:cNvSpPr/>
          <p:nvPr/>
        </p:nvSpPr>
        <p:spPr>
          <a:xfrm>
            <a:off x="4607677" y="3226996"/>
            <a:ext cx="3096344" cy="7920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/>
          <p:cNvSpPr/>
          <p:nvPr/>
        </p:nvSpPr>
        <p:spPr>
          <a:xfrm>
            <a:off x="3210980" y="5589240"/>
            <a:ext cx="2088233" cy="792088"/>
          </a:xfrm>
          <a:prstGeom prst="rect">
            <a:avLst/>
          </a:prstGeom>
          <a:solidFill>
            <a:srgbClr val="03A8C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11"/>
          <p:cNvSpPr/>
          <p:nvPr/>
        </p:nvSpPr>
        <p:spPr>
          <a:xfrm>
            <a:off x="5615788" y="5589240"/>
            <a:ext cx="2088233" cy="792088"/>
          </a:xfrm>
          <a:prstGeom prst="rect">
            <a:avLst/>
          </a:prstGeom>
          <a:solidFill>
            <a:srgbClr val="03A8C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Rectángulo 12"/>
          <p:cNvSpPr/>
          <p:nvPr/>
        </p:nvSpPr>
        <p:spPr>
          <a:xfrm>
            <a:off x="806172" y="5592365"/>
            <a:ext cx="2088233" cy="792088"/>
          </a:xfrm>
          <a:prstGeom prst="rect">
            <a:avLst/>
          </a:prstGeom>
          <a:solidFill>
            <a:srgbClr val="03A8C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4" name="Conector recto de flecha 3"/>
          <p:cNvCxnSpPr>
            <a:stCxn id="2" idx="3"/>
            <a:endCxn id="7" idx="1"/>
          </p:cNvCxnSpPr>
          <p:nvPr/>
        </p:nvCxnSpPr>
        <p:spPr>
          <a:xfrm>
            <a:off x="3851919" y="3623040"/>
            <a:ext cx="75575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Conector angular 13"/>
          <p:cNvCxnSpPr>
            <a:stCxn id="7" idx="2"/>
            <a:endCxn id="13" idx="0"/>
          </p:cNvCxnSpPr>
          <p:nvPr/>
        </p:nvCxnSpPr>
        <p:spPr>
          <a:xfrm rot="5400000">
            <a:off x="3216429" y="2652944"/>
            <a:ext cx="1573281" cy="4305560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/>
          <p:cNvCxnSpPr>
            <a:stCxn id="7" idx="2"/>
          </p:cNvCxnSpPr>
          <p:nvPr/>
        </p:nvCxnSpPr>
        <p:spPr>
          <a:xfrm>
            <a:off x="6155849" y="4019084"/>
            <a:ext cx="0" cy="15701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/>
          <p:cNvCxnSpPr/>
          <p:nvPr/>
        </p:nvCxnSpPr>
        <p:spPr>
          <a:xfrm>
            <a:off x="4123673" y="4804162"/>
            <a:ext cx="0" cy="7850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Rectangle 2"/>
          <p:cNvSpPr/>
          <p:nvPr/>
        </p:nvSpPr>
        <p:spPr>
          <a:xfrm>
            <a:off x="1533061" y="3392207"/>
            <a:ext cx="15121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Helvetica Light"/>
                <a:cs typeface="Helvetica Light"/>
              </a:rPr>
              <a:t>PCL (C#)</a:t>
            </a:r>
            <a:endParaRPr lang="en-US" sz="2400" dirty="0">
              <a:solidFill>
                <a:schemeClr val="bg1"/>
              </a:solidFill>
              <a:latin typeface="Helvetica Light"/>
              <a:cs typeface="Helvetica Light"/>
            </a:endParaRPr>
          </a:p>
        </p:txBody>
      </p:sp>
      <p:sp>
        <p:nvSpPr>
          <p:cNvPr id="24" name="Rectangle 2"/>
          <p:cNvSpPr/>
          <p:nvPr/>
        </p:nvSpPr>
        <p:spPr>
          <a:xfrm>
            <a:off x="5112897" y="3359397"/>
            <a:ext cx="20859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 smtClean="0">
                <a:solidFill>
                  <a:srgbClr val="0F748A"/>
                </a:solidFill>
                <a:latin typeface="Helvetica Light"/>
                <a:cs typeface="Helvetica Light"/>
              </a:rPr>
              <a:t>IPhoneDialer</a:t>
            </a:r>
            <a:endParaRPr lang="en-US" sz="2400" dirty="0">
              <a:solidFill>
                <a:srgbClr val="0F748A"/>
              </a:solidFill>
              <a:latin typeface="Helvetica Light"/>
              <a:cs typeface="Helvetica Light"/>
            </a:endParaRPr>
          </a:p>
        </p:txBody>
      </p:sp>
      <p:sp>
        <p:nvSpPr>
          <p:cNvPr id="25" name="Rectangle 2"/>
          <p:cNvSpPr/>
          <p:nvPr/>
        </p:nvSpPr>
        <p:spPr>
          <a:xfrm>
            <a:off x="806172" y="5756014"/>
            <a:ext cx="208823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 err="1" smtClean="0">
                <a:solidFill>
                  <a:schemeClr val="bg1"/>
                </a:solidFill>
                <a:latin typeface="Helvetica Light"/>
                <a:cs typeface="Helvetica Light"/>
              </a:rPr>
              <a:t>PhoneDialerIOS</a:t>
            </a:r>
            <a:endParaRPr lang="en-US" sz="2000" dirty="0">
              <a:solidFill>
                <a:schemeClr val="bg1"/>
              </a:solidFill>
              <a:latin typeface="Helvetica Light"/>
              <a:cs typeface="Helvetica Light"/>
            </a:endParaRPr>
          </a:p>
        </p:txBody>
      </p:sp>
      <p:sp>
        <p:nvSpPr>
          <p:cNvPr id="26" name="Rectangle 2"/>
          <p:cNvSpPr/>
          <p:nvPr/>
        </p:nvSpPr>
        <p:spPr>
          <a:xfrm>
            <a:off x="3210980" y="5772445"/>
            <a:ext cx="208823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 err="1" smtClean="0">
                <a:solidFill>
                  <a:schemeClr val="bg1"/>
                </a:solidFill>
                <a:latin typeface="Helvetica Light"/>
                <a:cs typeface="Helvetica Light"/>
              </a:rPr>
              <a:t>PhoneDialerAndroid</a:t>
            </a:r>
            <a:endParaRPr lang="en-US" sz="1600" dirty="0">
              <a:solidFill>
                <a:schemeClr val="bg1"/>
              </a:solidFill>
              <a:latin typeface="Helvetica Light"/>
              <a:cs typeface="Helvetica Light"/>
            </a:endParaRPr>
          </a:p>
        </p:txBody>
      </p:sp>
      <p:sp>
        <p:nvSpPr>
          <p:cNvPr id="27" name="Rectangle 2"/>
          <p:cNvSpPr/>
          <p:nvPr/>
        </p:nvSpPr>
        <p:spPr>
          <a:xfrm>
            <a:off x="5615787" y="5772444"/>
            <a:ext cx="208823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err="1" smtClean="0">
                <a:solidFill>
                  <a:schemeClr val="bg1"/>
                </a:solidFill>
                <a:latin typeface="Helvetica Light"/>
                <a:cs typeface="Helvetica Light"/>
              </a:rPr>
              <a:t>PhoneDialerWindows</a:t>
            </a:r>
            <a:endParaRPr lang="en-US" sz="1400" dirty="0">
              <a:solidFill>
                <a:schemeClr val="bg1"/>
              </a:solidFill>
              <a:latin typeface="Helvetica Light"/>
              <a:cs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902666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0" grpId="0"/>
      <p:bldP spid="24" grpId="0"/>
      <p:bldP spid="25" grpId="0"/>
      <p:bldP spid="26" grpId="0"/>
      <p:bldP spid="2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ángulo 45"/>
          <p:cNvSpPr/>
          <p:nvPr/>
        </p:nvSpPr>
        <p:spPr>
          <a:xfrm>
            <a:off x="-1" y="-8013"/>
            <a:ext cx="621023" cy="6885384"/>
          </a:xfrm>
          <a:prstGeom prst="rect">
            <a:avLst/>
          </a:prstGeom>
          <a:solidFill>
            <a:srgbClr val="027F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9" name="Imagen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573" y="281479"/>
            <a:ext cx="1872208" cy="613754"/>
          </a:xfrm>
          <a:prstGeom prst="rect">
            <a:avLst/>
          </a:prstGeom>
        </p:spPr>
      </p:pic>
      <p:sp>
        <p:nvSpPr>
          <p:cNvPr id="6" name="Title 2"/>
          <p:cNvSpPr txBox="1">
            <a:spLocks/>
          </p:cNvSpPr>
          <p:nvPr/>
        </p:nvSpPr>
        <p:spPr>
          <a:xfrm>
            <a:off x="1121512" y="2204864"/>
            <a:ext cx="4078148" cy="4859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+mn-lt"/>
              </a:rPr>
              <a:t>Javier Suárez</a:t>
            </a:r>
            <a:endParaRPr lang="en-US" dirty="0">
              <a:solidFill>
                <a:schemeClr val="accent5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7" name="Text Placeholder 4"/>
          <p:cNvSpPr>
            <a:spLocks noGrp="1"/>
          </p:cNvSpPr>
          <p:nvPr/>
        </p:nvSpPr>
        <p:spPr>
          <a:xfrm>
            <a:off x="1121512" y="2791852"/>
            <a:ext cx="5328592" cy="3529925"/>
          </a:xfrm>
          <a:prstGeom prst="rect">
            <a:avLst/>
          </a:prstGeom>
        </p:spPr>
        <p:txBody>
          <a:bodyPr vert="horz" lIns="91440" tIns="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47675" indent="-180975" algn="l" defTabSz="914400" rtl="0" eaLnBrk="1" latinLnBrk="0" hangingPunct="1">
              <a:spcBef>
                <a:spcPct val="20000"/>
              </a:spcBef>
              <a:buClr>
                <a:schemeClr val="bg2"/>
              </a:buClr>
              <a:buSzPct val="120000"/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714375" indent="-266700" algn="l" defTabSz="914400" rtl="0" eaLnBrk="1" latinLnBrk="0" hangingPunct="1">
              <a:spcBef>
                <a:spcPct val="20000"/>
              </a:spcBef>
              <a:buClr>
                <a:schemeClr val="bg2"/>
              </a:buClr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990600" indent="-276225" algn="l" defTabSz="914400" rtl="0" eaLnBrk="1" latinLnBrk="0" hangingPunct="1">
              <a:spcBef>
                <a:spcPct val="20000"/>
              </a:spcBef>
              <a:buClr>
                <a:schemeClr val="bg2"/>
              </a:buClr>
              <a:buFont typeface="Arial" pitchFamily="34" charset="0"/>
              <a:buChar char="»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solidFill>
                  <a:schemeClr val="bg2">
                    <a:lumMod val="25000"/>
                  </a:schemeClr>
                </a:solidFill>
              </a:rPr>
              <a:t>Microsoft MVP Windows Platform Development</a:t>
            </a:r>
          </a:p>
          <a:p>
            <a:endParaRPr lang="en-US" sz="2400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2">
                    <a:lumMod val="25000"/>
                  </a:schemeClr>
                </a:solidFill>
              </a:rPr>
              <a:t>Blog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</a:rPr>
              <a:t>: 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hlinkClick r:id="rId3"/>
              </a:rPr>
              <a:t>http://</a:t>
            </a:r>
            <a:r>
              <a:rPr lang="en-US" sz="2400" dirty="0" smtClean="0">
                <a:solidFill>
                  <a:schemeClr val="bg2">
                    <a:lumMod val="25000"/>
                  </a:schemeClr>
                </a:solidFill>
                <a:hlinkClick r:id="rId3"/>
              </a:rPr>
              <a:t>geeks.ms/blogs/jsuarez</a:t>
            </a:r>
            <a:endParaRPr lang="en-US" sz="2400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2">
                    <a:lumMod val="25000"/>
                  </a:schemeClr>
                </a:solidFill>
              </a:rPr>
              <a:t>Email: </a:t>
            </a:r>
            <a:r>
              <a:rPr lang="en-US" sz="2400" dirty="0" smtClean="0">
                <a:solidFill>
                  <a:schemeClr val="bg2">
                    <a:lumMod val="25000"/>
                  </a:schemeClr>
                </a:solidFill>
                <a:hlinkClick r:id="rId4"/>
              </a:rPr>
              <a:t>javiersuarezruiz@hotmail.com</a:t>
            </a:r>
            <a:endParaRPr lang="en-US" sz="2400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2">
                    <a:lumMod val="25000"/>
                  </a:schemeClr>
                </a:solidFill>
              </a:rPr>
              <a:t>Twitter: @</a:t>
            </a:r>
            <a:r>
              <a:rPr lang="en-US" sz="2400" dirty="0" err="1" smtClean="0">
                <a:solidFill>
                  <a:schemeClr val="bg2">
                    <a:lumMod val="25000"/>
                  </a:schemeClr>
                </a:solidFill>
              </a:rPr>
              <a:t>jsuarezruiz</a:t>
            </a:r>
            <a:endParaRPr lang="en-US" sz="2400" dirty="0" smtClean="0">
              <a:solidFill>
                <a:schemeClr val="bg2">
                  <a:lumMod val="25000"/>
                </a:schemeClr>
              </a:solidFill>
            </a:endParaRPr>
          </a:p>
          <a:p>
            <a:endParaRPr lang="en-US" sz="2400" dirty="0" smtClean="0">
              <a:solidFill>
                <a:schemeClr val="accent1"/>
              </a:solidFill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0103" y="2278622"/>
            <a:ext cx="1981737" cy="2134871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4463" y="3538840"/>
            <a:ext cx="557377" cy="87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487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ángulo 45"/>
          <p:cNvSpPr/>
          <p:nvPr/>
        </p:nvSpPr>
        <p:spPr>
          <a:xfrm>
            <a:off x="-1" y="-8013"/>
            <a:ext cx="621023" cy="6885384"/>
          </a:xfrm>
          <a:prstGeom prst="rect">
            <a:avLst/>
          </a:prstGeom>
          <a:solidFill>
            <a:srgbClr val="027F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9" name="Imagen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573" y="281479"/>
            <a:ext cx="1872208" cy="613754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755575" y="1212977"/>
            <a:ext cx="6736197" cy="5905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err="1" smtClean="0">
                <a:solidFill>
                  <a:schemeClr val="accent1"/>
                </a:solidFill>
              </a:rPr>
              <a:t>Localización</a:t>
            </a:r>
            <a:r>
              <a:rPr lang="en-US" sz="3200" dirty="0" smtClean="0">
                <a:solidFill>
                  <a:schemeClr val="accent1"/>
                </a:solidFill>
              </a:rPr>
              <a:t> de </a:t>
            </a:r>
            <a:r>
              <a:rPr lang="en-US" sz="3200" dirty="0" err="1" smtClean="0">
                <a:solidFill>
                  <a:schemeClr val="accent1"/>
                </a:solidFill>
              </a:rPr>
              <a:t>dependencias</a:t>
            </a:r>
            <a:endParaRPr lang="en-US" sz="3600" dirty="0">
              <a:solidFill>
                <a:schemeClr val="accent1"/>
              </a:solidFill>
            </a:endParaRPr>
          </a:p>
        </p:txBody>
      </p:sp>
      <p:sp>
        <p:nvSpPr>
          <p:cNvPr id="8" name="Rectangle 2"/>
          <p:cNvSpPr/>
          <p:nvPr/>
        </p:nvSpPr>
        <p:spPr>
          <a:xfrm>
            <a:off x="755575" y="2050503"/>
            <a:ext cx="7704205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 smtClean="0">
                <a:solidFill>
                  <a:srgbClr val="595959"/>
                </a:solidFill>
                <a:latin typeface="Helvetica Light"/>
                <a:cs typeface="Helvetica Light"/>
              </a:rPr>
              <a:t>Xamarin.Forms</a:t>
            </a:r>
            <a:r>
              <a:rPr lang="en-US" sz="2400" dirty="0" smtClean="0">
                <a:solidFill>
                  <a:srgbClr val="595959"/>
                </a:solidFill>
                <a:latin typeface="Helvetica Light"/>
                <a:cs typeface="Helvetica Light"/>
              </a:rPr>
              <a:t> </a:t>
            </a:r>
            <a:r>
              <a:rPr lang="en-US" sz="2400" dirty="0" err="1" smtClean="0">
                <a:solidFill>
                  <a:srgbClr val="595959"/>
                </a:solidFill>
                <a:latin typeface="Helvetica Light"/>
                <a:cs typeface="Helvetica Light"/>
              </a:rPr>
              <a:t>incluye</a:t>
            </a:r>
            <a:r>
              <a:rPr lang="en-US" sz="2400" dirty="0" smtClean="0">
                <a:solidFill>
                  <a:srgbClr val="595959"/>
                </a:solidFill>
                <a:latin typeface="Helvetica Light"/>
                <a:cs typeface="Helvetica Light"/>
              </a:rPr>
              <a:t> lo </a:t>
            </a:r>
            <a:r>
              <a:rPr lang="en-US" sz="2400" dirty="0" err="1" smtClean="0">
                <a:solidFill>
                  <a:srgbClr val="595959"/>
                </a:solidFill>
                <a:latin typeface="Helvetica Light"/>
                <a:cs typeface="Helvetica Light"/>
              </a:rPr>
              <a:t>necesario</a:t>
            </a:r>
            <a:r>
              <a:rPr lang="en-US" sz="2400" dirty="0" smtClean="0">
                <a:solidFill>
                  <a:srgbClr val="595959"/>
                </a:solidFill>
                <a:latin typeface="Helvetica Light"/>
                <a:cs typeface="Helvetica Light"/>
              </a:rPr>
              <a:t> para la </a:t>
            </a:r>
            <a:r>
              <a:rPr lang="en-US" sz="2400" dirty="0" err="1" smtClean="0">
                <a:solidFill>
                  <a:srgbClr val="595959"/>
                </a:solidFill>
                <a:latin typeface="Helvetica Light"/>
                <a:cs typeface="Helvetica Light"/>
              </a:rPr>
              <a:t>gestión</a:t>
            </a:r>
            <a:r>
              <a:rPr lang="en-US" sz="2400" dirty="0" smtClean="0">
                <a:solidFill>
                  <a:srgbClr val="595959"/>
                </a:solidFill>
                <a:latin typeface="Helvetica Light"/>
                <a:cs typeface="Helvetica Light"/>
              </a:rPr>
              <a:t> de </a:t>
            </a:r>
            <a:r>
              <a:rPr lang="en-US" sz="2400" dirty="0" err="1" smtClean="0">
                <a:solidFill>
                  <a:srgbClr val="595959"/>
                </a:solidFill>
                <a:latin typeface="Helvetica Light"/>
                <a:cs typeface="Helvetica Light"/>
              </a:rPr>
              <a:t>dependencias</a:t>
            </a:r>
            <a:r>
              <a:rPr lang="en-US" sz="2400" dirty="0" smtClean="0">
                <a:solidFill>
                  <a:srgbClr val="595959"/>
                </a:solidFill>
                <a:latin typeface="Helvetica Light"/>
                <a:cs typeface="Helvetica Light"/>
              </a:rPr>
              <a:t> sin </a:t>
            </a:r>
            <a:r>
              <a:rPr lang="en-US" sz="2400" dirty="0" err="1" smtClean="0">
                <a:solidFill>
                  <a:srgbClr val="595959"/>
                </a:solidFill>
                <a:latin typeface="Helvetica Light"/>
                <a:cs typeface="Helvetica Light"/>
              </a:rPr>
              <a:t>necesidad</a:t>
            </a:r>
            <a:r>
              <a:rPr lang="en-US" sz="2400" dirty="0" smtClean="0">
                <a:solidFill>
                  <a:srgbClr val="595959"/>
                </a:solidFill>
                <a:latin typeface="Helvetica Light"/>
                <a:cs typeface="Helvetica Light"/>
              </a:rPr>
              <a:t> de </a:t>
            </a:r>
            <a:r>
              <a:rPr lang="en-US" sz="2400" dirty="0" err="1" smtClean="0">
                <a:solidFill>
                  <a:srgbClr val="595959"/>
                </a:solidFill>
                <a:latin typeface="Helvetica Light"/>
                <a:cs typeface="Helvetica Light"/>
              </a:rPr>
              <a:t>librerías</a:t>
            </a:r>
            <a:r>
              <a:rPr lang="en-US" sz="2400" dirty="0" smtClean="0">
                <a:solidFill>
                  <a:srgbClr val="595959"/>
                </a:solidFill>
                <a:latin typeface="Helvetica Light"/>
                <a:cs typeface="Helvetica Light"/>
              </a:rPr>
              <a:t> </a:t>
            </a:r>
            <a:r>
              <a:rPr lang="en-US" sz="2400" dirty="0" err="1" smtClean="0">
                <a:solidFill>
                  <a:srgbClr val="595959"/>
                </a:solidFill>
                <a:latin typeface="Helvetica Light"/>
                <a:cs typeface="Helvetica Light"/>
              </a:rPr>
              <a:t>externas</a:t>
            </a:r>
            <a:r>
              <a:rPr lang="en-US" sz="2400" dirty="0" smtClean="0">
                <a:solidFill>
                  <a:srgbClr val="595959"/>
                </a:solidFill>
                <a:latin typeface="Helvetica Light"/>
                <a:cs typeface="Helvetica Light"/>
              </a:rPr>
              <a:t>.</a:t>
            </a:r>
          </a:p>
          <a:p>
            <a:r>
              <a:rPr lang="en-US" sz="2400" dirty="0" smtClean="0">
                <a:solidFill>
                  <a:srgbClr val="595959"/>
                </a:solidFill>
                <a:latin typeface="Helvetica Light"/>
                <a:cs typeface="Helvetica Light"/>
              </a:rPr>
              <a:t>Para </a:t>
            </a:r>
            <a:r>
              <a:rPr lang="en-US" sz="2400" dirty="0" err="1" smtClean="0">
                <a:solidFill>
                  <a:srgbClr val="595959"/>
                </a:solidFill>
                <a:latin typeface="Helvetica Light"/>
                <a:cs typeface="Helvetica Light"/>
              </a:rPr>
              <a:t>ello</a:t>
            </a:r>
            <a:r>
              <a:rPr lang="en-US" sz="2400" dirty="0" smtClean="0">
                <a:solidFill>
                  <a:srgbClr val="595959"/>
                </a:solidFill>
                <a:latin typeface="Helvetica Light"/>
                <a:cs typeface="Helvetica Light"/>
              </a:rPr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err="1" smtClean="0">
                <a:solidFill>
                  <a:srgbClr val="595959"/>
                </a:solidFill>
                <a:latin typeface="Helvetica Light"/>
                <a:cs typeface="Helvetica Light"/>
              </a:rPr>
              <a:t>Definimos</a:t>
            </a:r>
            <a:r>
              <a:rPr lang="en-US" sz="2400" dirty="0" smtClean="0">
                <a:solidFill>
                  <a:srgbClr val="595959"/>
                </a:solidFill>
                <a:latin typeface="Helvetica Light"/>
                <a:cs typeface="Helvetica Light"/>
              </a:rPr>
              <a:t> la </a:t>
            </a:r>
            <a:r>
              <a:rPr lang="en-US" sz="2400" dirty="0" err="1" smtClean="0">
                <a:solidFill>
                  <a:srgbClr val="595959"/>
                </a:solidFill>
                <a:latin typeface="Helvetica Light"/>
                <a:cs typeface="Helvetica Light"/>
              </a:rPr>
              <a:t>interfaz</a:t>
            </a:r>
            <a:r>
              <a:rPr lang="en-US" sz="2400" dirty="0" smtClean="0">
                <a:solidFill>
                  <a:srgbClr val="595959"/>
                </a:solidFill>
                <a:latin typeface="Helvetica Light"/>
                <a:cs typeface="Helvetica Light"/>
              </a:rPr>
              <a:t> </a:t>
            </a:r>
            <a:r>
              <a:rPr lang="en-US" sz="2400" dirty="0" err="1" smtClean="0">
                <a:solidFill>
                  <a:srgbClr val="595959"/>
                </a:solidFill>
                <a:latin typeface="Helvetica Light"/>
                <a:cs typeface="Helvetica Light"/>
              </a:rPr>
              <a:t>en</a:t>
            </a:r>
            <a:r>
              <a:rPr lang="en-US" sz="2400" dirty="0" smtClean="0">
                <a:solidFill>
                  <a:srgbClr val="595959"/>
                </a:solidFill>
                <a:latin typeface="Helvetica Light"/>
                <a:cs typeface="Helvetica Light"/>
              </a:rPr>
              <a:t> la PCL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err="1" smtClean="0">
                <a:solidFill>
                  <a:srgbClr val="595959"/>
                </a:solidFill>
                <a:latin typeface="Helvetica Light"/>
                <a:cs typeface="Helvetica Light"/>
              </a:rPr>
              <a:t>Añadimos</a:t>
            </a:r>
            <a:r>
              <a:rPr lang="en-US" sz="2400" dirty="0" smtClean="0">
                <a:solidFill>
                  <a:srgbClr val="595959"/>
                </a:solidFill>
                <a:latin typeface="Helvetica Light"/>
                <a:cs typeface="Helvetica Light"/>
              </a:rPr>
              <a:t> la </a:t>
            </a:r>
            <a:r>
              <a:rPr lang="en-US" sz="2400" dirty="0" err="1" smtClean="0">
                <a:solidFill>
                  <a:srgbClr val="595959"/>
                </a:solidFill>
                <a:latin typeface="Helvetica Light"/>
                <a:cs typeface="Helvetica Light"/>
              </a:rPr>
              <a:t>implementación</a:t>
            </a:r>
            <a:r>
              <a:rPr lang="en-US" sz="2400" dirty="0" smtClean="0">
                <a:solidFill>
                  <a:srgbClr val="595959"/>
                </a:solidFill>
                <a:latin typeface="Helvetica Light"/>
                <a:cs typeface="Helvetica Light"/>
              </a:rPr>
              <a:t> de la </a:t>
            </a:r>
            <a:r>
              <a:rPr lang="en-US" sz="2400" dirty="0" err="1" smtClean="0">
                <a:solidFill>
                  <a:srgbClr val="595959"/>
                </a:solidFill>
                <a:latin typeface="Helvetica Light"/>
                <a:cs typeface="Helvetica Light"/>
              </a:rPr>
              <a:t>interfaz</a:t>
            </a:r>
            <a:r>
              <a:rPr lang="en-US" sz="2400" dirty="0" smtClean="0">
                <a:solidFill>
                  <a:srgbClr val="595959"/>
                </a:solidFill>
                <a:latin typeface="Helvetica Light"/>
                <a:cs typeface="Helvetica Light"/>
              </a:rPr>
              <a:t> </a:t>
            </a:r>
            <a:r>
              <a:rPr lang="en-US" sz="2400" dirty="0" err="1" smtClean="0">
                <a:solidFill>
                  <a:srgbClr val="595959"/>
                </a:solidFill>
                <a:latin typeface="Helvetica Light"/>
                <a:cs typeface="Helvetica Light"/>
              </a:rPr>
              <a:t>en</a:t>
            </a:r>
            <a:r>
              <a:rPr lang="en-US" sz="2400" dirty="0" smtClean="0">
                <a:solidFill>
                  <a:srgbClr val="595959"/>
                </a:solidFill>
                <a:latin typeface="Helvetica Light"/>
                <a:cs typeface="Helvetica Light"/>
              </a:rPr>
              <a:t> </a:t>
            </a:r>
            <a:r>
              <a:rPr lang="en-US" sz="2400" dirty="0" err="1" smtClean="0">
                <a:solidFill>
                  <a:srgbClr val="595959"/>
                </a:solidFill>
                <a:latin typeface="Helvetica Light"/>
                <a:cs typeface="Helvetica Light"/>
              </a:rPr>
              <a:t>cada</a:t>
            </a:r>
            <a:r>
              <a:rPr lang="en-US" sz="2400" dirty="0" smtClean="0">
                <a:solidFill>
                  <a:srgbClr val="595959"/>
                </a:solidFill>
                <a:latin typeface="Helvetica Light"/>
                <a:cs typeface="Helvetica Light"/>
              </a:rPr>
              <a:t> Proyecto </a:t>
            </a:r>
            <a:r>
              <a:rPr lang="en-US" sz="2400" dirty="0" err="1" smtClean="0">
                <a:solidFill>
                  <a:srgbClr val="595959"/>
                </a:solidFill>
                <a:latin typeface="Helvetica Light"/>
                <a:cs typeface="Helvetica Light"/>
              </a:rPr>
              <a:t>específico</a:t>
            </a:r>
            <a:r>
              <a:rPr lang="en-US" sz="2400" dirty="0" smtClean="0">
                <a:solidFill>
                  <a:srgbClr val="595959"/>
                </a:solidFill>
                <a:latin typeface="Helvetica Light"/>
                <a:cs typeface="Helvetica Light"/>
              </a:rPr>
              <a:t> de la </a:t>
            </a:r>
            <a:r>
              <a:rPr lang="en-US" sz="2400" dirty="0" err="1" smtClean="0">
                <a:solidFill>
                  <a:srgbClr val="595959"/>
                </a:solidFill>
                <a:latin typeface="Helvetica Light"/>
                <a:cs typeface="Helvetica Light"/>
              </a:rPr>
              <a:t>plataforma</a:t>
            </a:r>
            <a:r>
              <a:rPr lang="en-US" sz="2400" dirty="0" smtClean="0">
                <a:solidFill>
                  <a:srgbClr val="595959"/>
                </a:solidFill>
                <a:latin typeface="Helvetica Light"/>
                <a:cs typeface="Helvetica Light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err="1" smtClean="0">
                <a:solidFill>
                  <a:srgbClr val="595959"/>
                </a:solidFill>
                <a:latin typeface="Helvetica Light"/>
                <a:cs typeface="Helvetica Light"/>
              </a:rPr>
              <a:t>Añadimos</a:t>
            </a:r>
            <a:r>
              <a:rPr lang="en-US" sz="2400" dirty="0" smtClean="0">
                <a:solidFill>
                  <a:srgbClr val="595959"/>
                </a:solidFill>
                <a:latin typeface="Helvetica Light"/>
                <a:cs typeface="Helvetica Light"/>
              </a:rPr>
              <a:t>                                                                                                                                 para registrar la </a:t>
            </a:r>
            <a:r>
              <a:rPr lang="en-US" sz="2400" dirty="0" err="1" smtClean="0">
                <a:solidFill>
                  <a:srgbClr val="595959"/>
                </a:solidFill>
                <a:latin typeface="Helvetica Light"/>
                <a:cs typeface="Helvetica Light"/>
              </a:rPr>
              <a:t>implementación</a:t>
            </a:r>
            <a:r>
              <a:rPr lang="en-US" sz="2400" dirty="0" smtClean="0">
                <a:solidFill>
                  <a:srgbClr val="595959"/>
                </a:solidFill>
                <a:latin typeface="Helvetica Light"/>
                <a:cs typeface="Helvetica Light"/>
              </a:rPr>
              <a:t> de la </a:t>
            </a:r>
            <a:r>
              <a:rPr lang="en-US" sz="2400" dirty="0" err="1" smtClean="0">
                <a:solidFill>
                  <a:srgbClr val="595959"/>
                </a:solidFill>
                <a:latin typeface="Helvetica Light"/>
                <a:cs typeface="Helvetica Light"/>
              </a:rPr>
              <a:t>dependencia</a:t>
            </a:r>
            <a:r>
              <a:rPr lang="en-US" sz="2400" dirty="0" smtClean="0">
                <a:solidFill>
                  <a:srgbClr val="595959"/>
                </a:solidFill>
                <a:latin typeface="Helvetica Light"/>
                <a:cs typeface="Helvetica Light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err="1" smtClean="0">
                <a:solidFill>
                  <a:srgbClr val="595959"/>
                </a:solidFill>
                <a:latin typeface="Helvetica Light"/>
                <a:cs typeface="Helvetica Light"/>
              </a:rPr>
              <a:t>Utilizamos</a:t>
            </a:r>
            <a:r>
              <a:rPr lang="en-US" sz="2400" dirty="0" smtClean="0">
                <a:solidFill>
                  <a:srgbClr val="595959"/>
                </a:solidFill>
                <a:latin typeface="Helvetica Light"/>
                <a:cs typeface="Helvetica Light"/>
              </a:rPr>
              <a:t> la </a:t>
            </a:r>
            <a:r>
              <a:rPr lang="en-US" sz="2400" dirty="0" err="1" smtClean="0">
                <a:solidFill>
                  <a:srgbClr val="595959"/>
                </a:solidFill>
                <a:latin typeface="Helvetica Light"/>
                <a:cs typeface="Helvetica Light"/>
              </a:rPr>
              <a:t>dependencia</a:t>
            </a:r>
            <a:r>
              <a:rPr lang="en-US" sz="2400" dirty="0" smtClean="0">
                <a:solidFill>
                  <a:srgbClr val="595959"/>
                </a:solidFill>
                <a:latin typeface="Helvetica Light"/>
                <a:cs typeface="Helvetica Light"/>
              </a:rPr>
              <a:t> </a:t>
            </a:r>
            <a:r>
              <a:rPr lang="en-US" sz="2400" dirty="0" err="1" smtClean="0">
                <a:solidFill>
                  <a:srgbClr val="595959"/>
                </a:solidFill>
                <a:latin typeface="Helvetica Light"/>
                <a:cs typeface="Helvetica Light"/>
              </a:rPr>
              <a:t>en</a:t>
            </a:r>
            <a:r>
              <a:rPr lang="en-US" sz="2400" dirty="0" smtClean="0">
                <a:solidFill>
                  <a:srgbClr val="595959"/>
                </a:solidFill>
                <a:latin typeface="Helvetica Light"/>
                <a:cs typeface="Helvetica Light"/>
              </a:rPr>
              <a:t> </a:t>
            </a:r>
            <a:r>
              <a:rPr lang="en-US" sz="2400" dirty="0" err="1" smtClean="0">
                <a:solidFill>
                  <a:srgbClr val="595959"/>
                </a:solidFill>
                <a:latin typeface="Helvetica Light"/>
                <a:cs typeface="Helvetica Light"/>
              </a:rPr>
              <a:t>cualquier</a:t>
            </a:r>
            <a:r>
              <a:rPr lang="en-US" sz="2400" dirty="0" smtClean="0">
                <a:solidFill>
                  <a:srgbClr val="595959"/>
                </a:solidFill>
                <a:latin typeface="Helvetica Light"/>
                <a:cs typeface="Helvetica Light"/>
              </a:rPr>
              <a:t> parte </a:t>
            </a:r>
            <a:r>
              <a:rPr lang="en-US" sz="2400" dirty="0" err="1" smtClean="0">
                <a:solidFill>
                  <a:srgbClr val="595959"/>
                </a:solidFill>
                <a:latin typeface="Helvetica Light"/>
                <a:cs typeface="Helvetica Light"/>
              </a:rPr>
              <a:t>necesaria</a:t>
            </a:r>
            <a:r>
              <a:rPr lang="en-US" sz="2400" dirty="0" smtClean="0">
                <a:solidFill>
                  <a:srgbClr val="595959"/>
                </a:solidFill>
                <a:latin typeface="Helvetica Light"/>
                <a:cs typeface="Helvetica Light"/>
              </a:rPr>
              <a:t> (PCL o </a:t>
            </a:r>
            <a:r>
              <a:rPr lang="en-US" sz="2400" dirty="0" err="1" smtClean="0">
                <a:solidFill>
                  <a:srgbClr val="595959"/>
                </a:solidFill>
                <a:latin typeface="Helvetica Light"/>
                <a:cs typeface="Helvetica Light"/>
              </a:rPr>
              <a:t>en</a:t>
            </a:r>
            <a:r>
              <a:rPr lang="en-US" sz="2400" dirty="0" smtClean="0">
                <a:solidFill>
                  <a:srgbClr val="595959"/>
                </a:solidFill>
                <a:latin typeface="Helvetica Light"/>
                <a:cs typeface="Helvetica Light"/>
              </a:rPr>
              <a:t> el </a:t>
            </a:r>
            <a:r>
              <a:rPr lang="en-US" sz="2400" dirty="0" err="1" smtClean="0">
                <a:solidFill>
                  <a:srgbClr val="595959"/>
                </a:solidFill>
                <a:latin typeface="Helvetica Light"/>
                <a:cs typeface="Helvetica Light"/>
              </a:rPr>
              <a:t>código</a:t>
            </a:r>
            <a:r>
              <a:rPr lang="en-US" sz="2400" dirty="0" smtClean="0">
                <a:solidFill>
                  <a:srgbClr val="595959"/>
                </a:solidFill>
                <a:latin typeface="Helvetica Light"/>
                <a:cs typeface="Helvetica Light"/>
              </a:rPr>
              <a:t> </a:t>
            </a:r>
            <a:r>
              <a:rPr lang="en-US" sz="2400" dirty="0" err="1" smtClean="0">
                <a:solidFill>
                  <a:srgbClr val="595959"/>
                </a:solidFill>
                <a:latin typeface="Helvetica Light"/>
                <a:cs typeface="Helvetica Light"/>
              </a:rPr>
              <a:t>específico</a:t>
            </a:r>
            <a:r>
              <a:rPr lang="en-US" sz="2400" dirty="0" smtClean="0">
                <a:solidFill>
                  <a:srgbClr val="595959"/>
                </a:solidFill>
                <a:latin typeface="Helvetica Light"/>
                <a:cs typeface="Helvetica Light"/>
              </a:rPr>
              <a:t> de la </a:t>
            </a:r>
            <a:r>
              <a:rPr lang="en-US" sz="2400" dirty="0" err="1" smtClean="0">
                <a:solidFill>
                  <a:srgbClr val="595959"/>
                </a:solidFill>
                <a:latin typeface="Helvetica Light"/>
                <a:cs typeface="Helvetica Light"/>
              </a:rPr>
              <a:t>plataforma</a:t>
            </a:r>
            <a:r>
              <a:rPr lang="en-US" sz="2400" dirty="0">
                <a:solidFill>
                  <a:srgbClr val="595959"/>
                </a:solidFill>
                <a:latin typeface="Helvetica Light"/>
                <a:cs typeface="Helvetica Light"/>
              </a:rPr>
              <a:t>)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3629" y="4293096"/>
            <a:ext cx="5787983" cy="359750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592" y="6285429"/>
            <a:ext cx="8042671" cy="334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809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3131840" y="2909544"/>
            <a:ext cx="5832648" cy="105027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 smtClean="0">
                <a:latin typeface="Segoe WP Light"/>
                <a:cs typeface="Segoe WP Light"/>
              </a:rPr>
              <a:t>Localización</a:t>
            </a:r>
            <a:r>
              <a:rPr lang="en-US" dirty="0" smtClean="0">
                <a:latin typeface="Segoe WP Light"/>
                <a:cs typeface="Segoe WP Light"/>
              </a:rPr>
              <a:t> de </a:t>
            </a:r>
            <a:r>
              <a:rPr lang="en-US" dirty="0" err="1" smtClean="0">
                <a:latin typeface="Segoe WP Light"/>
                <a:cs typeface="Segoe WP Light"/>
              </a:rPr>
              <a:t>dependencias</a:t>
            </a:r>
            <a:r>
              <a:rPr lang="en-US" dirty="0" smtClean="0">
                <a:latin typeface="Segoe WP Light"/>
                <a:cs typeface="Segoe WP Light"/>
              </a:rPr>
              <a:t>, </a:t>
            </a:r>
            <a:r>
              <a:rPr lang="en-US" dirty="0" err="1" smtClean="0">
                <a:latin typeface="Segoe WP Light"/>
                <a:cs typeface="Segoe WP Light"/>
              </a:rPr>
              <a:t>llamando</a:t>
            </a:r>
            <a:r>
              <a:rPr lang="en-US" dirty="0" smtClean="0">
                <a:latin typeface="Segoe WP Light"/>
                <a:cs typeface="Segoe WP Light"/>
              </a:rPr>
              <a:t> </a:t>
            </a:r>
            <a:r>
              <a:rPr lang="en-US" dirty="0" err="1" smtClean="0">
                <a:latin typeface="Segoe WP Light"/>
                <a:cs typeface="Segoe WP Light"/>
              </a:rPr>
              <a:t>por</a:t>
            </a:r>
            <a:r>
              <a:rPr lang="en-US" dirty="0" smtClean="0">
                <a:latin typeface="Segoe WP Light"/>
                <a:cs typeface="Segoe WP Light"/>
              </a:rPr>
              <a:t> </a:t>
            </a:r>
            <a:r>
              <a:rPr lang="en-US" dirty="0" err="1" smtClean="0">
                <a:latin typeface="Segoe WP Light"/>
                <a:cs typeface="Segoe WP Light"/>
              </a:rPr>
              <a:t>teléfono</a:t>
            </a:r>
            <a:endParaRPr lang="en-US" dirty="0">
              <a:latin typeface="Segoe WP Light"/>
              <a:cs typeface="Segoe WP Light"/>
            </a:endParaRPr>
          </a:p>
        </p:txBody>
      </p:sp>
      <p:sp>
        <p:nvSpPr>
          <p:cNvPr id="3" name="Isosceles Triangle 3">
            <a:hlinkClick r:id="rId3" action="ppaction://hlinkfile" highlightClick="1"/>
          </p:cNvPr>
          <p:cNvSpPr/>
          <p:nvPr/>
        </p:nvSpPr>
        <p:spPr bwMode="auto">
          <a:xfrm rot="5400000">
            <a:off x="701240" y="2369249"/>
            <a:ext cx="2506401" cy="2160384"/>
          </a:xfrm>
          <a:prstGeom prst="triangle">
            <a:avLst/>
          </a:prstGeom>
          <a:solidFill>
            <a:schemeClr val="accent5"/>
          </a:solidFill>
          <a:ln>
            <a:solidFill>
              <a:schemeClr val="accent5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vert270" lIns="67227" tIns="67227" rIns="25213" bIns="25213" rtlCol="0" anchor="ctr" anchorCtr="0"/>
          <a:lstStyle/>
          <a:p>
            <a:pPr algn="ctr" defTabSz="685505"/>
            <a:r>
              <a:rPr lang="en-US" sz="2800" spc="-75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WP Light"/>
                <a:ea typeface="Segoe UI" pitchFamily="34" charset="0"/>
                <a:cs typeface="Segoe WP Light"/>
              </a:rPr>
              <a:t>DEMO</a:t>
            </a:r>
          </a:p>
        </p:txBody>
      </p:sp>
      <p:sp>
        <p:nvSpPr>
          <p:cNvPr id="4" name="Rectángulo 24"/>
          <p:cNvSpPr/>
          <p:nvPr/>
        </p:nvSpPr>
        <p:spPr>
          <a:xfrm>
            <a:off x="-1" y="-8013"/>
            <a:ext cx="621023" cy="6885384"/>
          </a:xfrm>
          <a:prstGeom prst="rect">
            <a:avLst/>
          </a:prstGeom>
          <a:solidFill>
            <a:srgbClr val="027F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5" name="Imagen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573" y="281479"/>
            <a:ext cx="1872208" cy="613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058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ángulo 45"/>
          <p:cNvSpPr/>
          <p:nvPr/>
        </p:nvSpPr>
        <p:spPr>
          <a:xfrm>
            <a:off x="-1" y="-8013"/>
            <a:ext cx="621023" cy="6885384"/>
          </a:xfrm>
          <a:prstGeom prst="rect">
            <a:avLst/>
          </a:prstGeom>
          <a:solidFill>
            <a:srgbClr val="027F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9" name="Imagen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573" y="281479"/>
            <a:ext cx="1872208" cy="613754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755575" y="1212977"/>
            <a:ext cx="7806037" cy="5905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err="1" smtClean="0">
                <a:solidFill>
                  <a:schemeClr val="accent1"/>
                </a:solidFill>
              </a:rPr>
              <a:t>Gestión</a:t>
            </a:r>
            <a:r>
              <a:rPr lang="en-US" sz="3200" dirty="0" smtClean="0">
                <a:solidFill>
                  <a:schemeClr val="accent1"/>
                </a:solidFill>
              </a:rPr>
              <a:t> de la </a:t>
            </a:r>
            <a:r>
              <a:rPr lang="en-US" sz="3200" dirty="0" err="1" smtClean="0">
                <a:solidFill>
                  <a:schemeClr val="accent1"/>
                </a:solidFill>
              </a:rPr>
              <a:t>navegación</a:t>
            </a:r>
            <a:r>
              <a:rPr lang="en-US" sz="3200" dirty="0" smtClean="0">
                <a:solidFill>
                  <a:schemeClr val="accent1"/>
                </a:solidFill>
              </a:rPr>
              <a:t> </a:t>
            </a:r>
            <a:r>
              <a:rPr lang="en-US" sz="3200" dirty="0" err="1" smtClean="0">
                <a:solidFill>
                  <a:schemeClr val="accent1"/>
                </a:solidFill>
              </a:rPr>
              <a:t>en</a:t>
            </a:r>
            <a:r>
              <a:rPr lang="en-US" sz="3200" dirty="0" smtClean="0">
                <a:solidFill>
                  <a:schemeClr val="accent1"/>
                </a:solidFill>
              </a:rPr>
              <a:t> </a:t>
            </a:r>
            <a:r>
              <a:rPr lang="en-US" sz="3200" dirty="0" err="1" smtClean="0">
                <a:solidFill>
                  <a:schemeClr val="accent1"/>
                </a:solidFill>
              </a:rPr>
              <a:t>Xamarin.Forms</a:t>
            </a:r>
            <a:endParaRPr lang="en-US" sz="3600" dirty="0">
              <a:solidFill>
                <a:schemeClr val="accent1"/>
              </a:solidFill>
            </a:endParaRPr>
          </a:p>
        </p:txBody>
      </p:sp>
      <p:sp>
        <p:nvSpPr>
          <p:cNvPr id="8" name="Rectangle 2"/>
          <p:cNvSpPr/>
          <p:nvPr/>
        </p:nvSpPr>
        <p:spPr>
          <a:xfrm>
            <a:off x="621022" y="3433276"/>
            <a:ext cx="113417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rgbClr val="595959"/>
                </a:solidFill>
                <a:latin typeface="Helvetica Light"/>
                <a:cs typeface="Helvetica Light"/>
              </a:rPr>
              <a:t>Añade</a:t>
            </a:r>
            <a:r>
              <a:rPr lang="en-US" dirty="0" smtClean="0">
                <a:solidFill>
                  <a:srgbClr val="595959"/>
                </a:solidFill>
                <a:latin typeface="Helvetica Light"/>
                <a:cs typeface="Helvetica Light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Helvetica Light"/>
                <a:cs typeface="Helvetica Light"/>
              </a:rPr>
              <a:t>una</a:t>
            </a:r>
            <a:r>
              <a:rPr lang="en-US" dirty="0" smtClean="0">
                <a:solidFill>
                  <a:srgbClr val="595959"/>
                </a:solidFill>
                <a:latin typeface="Helvetica Light"/>
                <a:cs typeface="Helvetica Light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Helvetica Light"/>
                <a:cs typeface="Helvetica Light"/>
              </a:rPr>
              <a:t>página</a:t>
            </a:r>
            <a:r>
              <a:rPr lang="en-US" dirty="0" smtClean="0">
                <a:solidFill>
                  <a:srgbClr val="595959"/>
                </a:solidFill>
                <a:latin typeface="Helvetica Light"/>
                <a:cs typeface="Helvetica Light"/>
              </a:rPr>
              <a:t> a la cola y la </a:t>
            </a:r>
            <a:r>
              <a:rPr lang="en-US" dirty="0" err="1" smtClean="0">
                <a:solidFill>
                  <a:srgbClr val="595959"/>
                </a:solidFill>
                <a:latin typeface="Helvetica Light"/>
                <a:cs typeface="Helvetica Light"/>
              </a:rPr>
              <a:t>coloca</a:t>
            </a:r>
            <a:r>
              <a:rPr lang="en-US" dirty="0" smtClean="0">
                <a:solidFill>
                  <a:srgbClr val="595959"/>
                </a:solidFill>
                <a:latin typeface="Helvetica Light"/>
                <a:cs typeface="Helvetica Light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Helvetica Light"/>
                <a:cs typeface="Helvetica Light"/>
              </a:rPr>
              <a:t>como</a:t>
            </a:r>
            <a:r>
              <a:rPr lang="en-US" dirty="0" smtClean="0">
                <a:solidFill>
                  <a:srgbClr val="595959"/>
                </a:solidFill>
                <a:latin typeface="Helvetica Light"/>
                <a:cs typeface="Helvetica Light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Helvetica Light"/>
                <a:cs typeface="Helvetica Light"/>
              </a:rPr>
              <a:t>página</a:t>
            </a:r>
            <a:r>
              <a:rPr lang="en-US" dirty="0" smtClean="0">
                <a:solidFill>
                  <a:srgbClr val="595959"/>
                </a:solidFill>
                <a:latin typeface="Helvetica Light"/>
                <a:cs typeface="Helvetica Light"/>
              </a:rPr>
              <a:t> actual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672" y="3099443"/>
            <a:ext cx="6050405" cy="3009528"/>
          </a:xfrm>
          <a:prstGeom prst="rect">
            <a:avLst/>
          </a:prstGeom>
        </p:spPr>
      </p:pic>
      <p:sp>
        <p:nvSpPr>
          <p:cNvPr id="10" name="Rectangle 2"/>
          <p:cNvSpPr/>
          <p:nvPr/>
        </p:nvSpPr>
        <p:spPr>
          <a:xfrm>
            <a:off x="907975" y="2202903"/>
            <a:ext cx="770420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595959"/>
                </a:solidFill>
                <a:latin typeface="Helvetica Light"/>
                <a:cs typeface="Helvetica Light"/>
              </a:rPr>
              <a:t>La </a:t>
            </a:r>
            <a:r>
              <a:rPr lang="en-US" sz="2400" dirty="0" err="1" smtClean="0">
                <a:solidFill>
                  <a:srgbClr val="595959"/>
                </a:solidFill>
                <a:latin typeface="Helvetica Light"/>
                <a:cs typeface="Helvetica Light"/>
              </a:rPr>
              <a:t>navegación</a:t>
            </a:r>
            <a:r>
              <a:rPr lang="en-US" sz="2400" dirty="0" smtClean="0">
                <a:solidFill>
                  <a:srgbClr val="595959"/>
                </a:solidFill>
                <a:latin typeface="Helvetica Light"/>
                <a:cs typeface="Helvetica Light"/>
              </a:rPr>
              <a:t> </a:t>
            </a:r>
            <a:r>
              <a:rPr lang="en-US" sz="2400" dirty="0" err="1" smtClean="0">
                <a:solidFill>
                  <a:srgbClr val="595959"/>
                </a:solidFill>
                <a:latin typeface="Helvetica Light"/>
                <a:cs typeface="Helvetica Light"/>
              </a:rPr>
              <a:t>en</a:t>
            </a:r>
            <a:r>
              <a:rPr lang="en-US" sz="2400" dirty="0" smtClean="0">
                <a:solidFill>
                  <a:srgbClr val="595959"/>
                </a:solidFill>
                <a:latin typeface="Helvetica Light"/>
                <a:cs typeface="Helvetica Light"/>
              </a:rPr>
              <a:t> </a:t>
            </a:r>
            <a:r>
              <a:rPr lang="en-US" sz="2400" dirty="0" err="1" smtClean="0">
                <a:solidFill>
                  <a:srgbClr val="595959"/>
                </a:solidFill>
                <a:latin typeface="Helvetica Light"/>
                <a:cs typeface="Helvetica Light"/>
              </a:rPr>
              <a:t>Xamarin.Forms</a:t>
            </a:r>
            <a:r>
              <a:rPr lang="en-US" sz="2400" dirty="0" smtClean="0">
                <a:solidFill>
                  <a:srgbClr val="595959"/>
                </a:solidFill>
                <a:latin typeface="Helvetica Light"/>
                <a:cs typeface="Helvetica Light"/>
              </a:rPr>
              <a:t> </a:t>
            </a:r>
            <a:r>
              <a:rPr lang="en-US" sz="2400" dirty="0" err="1" smtClean="0">
                <a:solidFill>
                  <a:srgbClr val="595959"/>
                </a:solidFill>
                <a:latin typeface="Helvetica Light"/>
                <a:cs typeface="Helvetica Light"/>
              </a:rPr>
              <a:t>es</a:t>
            </a:r>
            <a:r>
              <a:rPr lang="en-US" sz="2400" dirty="0" smtClean="0">
                <a:solidFill>
                  <a:srgbClr val="595959"/>
                </a:solidFill>
                <a:latin typeface="Helvetica Light"/>
                <a:cs typeface="Helvetica Light"/>
              </a:rPr>
              <a:t> </a:t>
            </a:r>
            <a:r>
              <a:rPr lang="en-US" sz="2400" dirty="0" err="1" smtClean="0">
                <a:solidFill>
                  <a:srgbClr val="595959"/>
                </a:solidFill>
                <a:latin typeface="Helvetica Light"/>
                <a:cs typeface="Helvetica Light"/>
              </a:rPr>
              <a:t>gestionada</a:t>
            </a:r>
            <a:r>
              <a:rPr lang="en-US" sz="2400" dirty="0" smtClean="0">
                <a:solidFill>
                  <a:srgbClr val="595959"/>
                </a:solidFill>
                <a:latin typeface="Helvetica Light"/>
                <a:cs typeface="Helvetica Light"/>
              </a:rPr>
              <a:t> </a:t>
            </a:r>
            <a:r>
              <a:rPr lang="en-US" sz="2400" dirty="0" err="1" smtClean="0">
                <a:solidFill>
                  <a:srgbClr val="595959"/>
                </a:solidFill>
                <a:latin typeface="Helvetica Light"/>
                <a:cs typeface="Helvetica Light"/>
              </a:rPr>
              <a:t>por</a:t>
            </a:r>
            <a:r>
              <a:rPr lang="en-US" sz="2400" dirty="0" smtClean="0">
                <a:solidFill>
                  <a:srgbClr val="595959"/>
                </a:solidFill>
                <a:latin typeface="Helvetica Light"/>
                <a:cs typeface="Helvetica Light"/>
              </a:rPr>
              <a:t> la interface </a:t>
            </a:r>
            <a:r>
              <a:rPr lang="en-US" sz="2400" i="1" dirty="0" err="1" smtClean="0">
                <a:solidFill>
                  <a:srgbClr val="595959"/>
                </a:solidFill>
                <a:latin typeface="Helvetica Light"/>
                <a:cs typeface="Helvetica Light"/>
              </a:rPr>
              <a:t>INavigation</a:t>
            </a:r>
            <a:r>
              <a:rPr lang="en-US" sz="2400" dirty="0" smtClean="0">
                <a:solidFill>
                  <a:srgbClr val="595959"/>
                </a:solidFill>
                <a:latin typeface="Helvetica Light"/>
                <a:cs typeface="Helvetica Light"/>
              </a:rPr>
              <a:t>:</a:t>
            </a:r>
          </a:p>
        </p:txBody>
      </p:sp>
      <p:sp>
        <p:nvSpPr>
          <p:cNvPr id="11" name="Rectangle 2"/>
          <p:cNvSpPr/>
          <p:nvPr/>
        </p:nvSpPr>
        <p:spPr>
          <a:xfrm>
            <a:off x="7689116" y="3573016"/>
            <a:ext cx="113417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rgbClr val="595959"/>
                </a:solidFill>
                <a:latin typeface="Helvetica Light"/>
                <a:cs typeface="Helvetica Light"/>
              </a:rPr>
              <a:t>Elimina</a:t>
            </a:r>
            <a:r>
              <a:rPr lang="en-US" dirty="0" smtClean="0">
                <a:solidFill>
                  <a:srgbClr val="595959"/>
                </a:solidFill>
                <a:latin typeface="Helvetica Light"/>
                <a:cs typeface="Helvetica Light"/>
              </a:rPr>
              <a:t> la </a:t>
            </a:r>
            <a:r>
              <a:rPr lang="en-US" dirty="0" err="1" smtClean="0">
                <a:solidFill>
                  <a:srgbClr val="595959"/>
                </a:solidFill>
                <a:latin typeface="Helvetica Light"/>
                <a:cs typeface="Helvetica Light"/>
              </a:rPr>
              <a:t>página</a:t>
            </a:r>
            <a:r>
              <a:rPr lang="en-US" dirty="0" smtClean="0">
                <a:solidFill>
                  <a:srgbClr val="595959"/>
                </a:solidFill>
                <a:latin typeface="Helvetica Light"/>
                <a:cs typeface="Helvetica Light"/>
              </a:rPr>
              <a:t> actual de la cola y </a:t>
            </a:r>
            <a:r>
              <a:rPr lang="en-US" dirty="0" err="1" smtClean="0">
                <a:solidFill>
                  <a:srgbClr val="595959"/>
                </a:solidFill>
                <a:latin typeface="Helvetica Light"/>
                <a:cs typeface="Helvetica Light"/>
              </a:rPr>
              <a:t>navega</a:t>
            </a:r>
            <a:r>
              <a:rPr lang="en-US" dirty="0" smtClean="0">
                <a:solidFill>
                  <a:srgbClr val="595959"/>
                </a:solidFill>
                <a:latin typeface="Helvetica Light"/>
                <a:cs typeface="Helvetica Light"/>
              </a:rPr>
              <a:t> a la </a:t>
            </a:r>
            <a:r>
              <a:rPr lang="en-US" dirty="0" err="1" smtClean="0">
                <a:solidFill>
                  <a:srgbClr val="595959"/>
                </a:solidFill>
                <a:latin typeface="Helvetica Light"/>
                <a:cs typeface="Helvetica Light"/>
              </a:rPr>
              <a:t>página</a:t>
            </a:r>
            <a:r>
              <a:rPr lang="en-US" dirty="0" smtClean="0">
                <a:solidFill>
                  <a:srgbClr val="595959"/>
                </a:solidFill>
                <a:latin typeface="Helvetica Light"/>
                <a:cs typeface="Helvetica Light"/>
              </a:rPr>
              <a:t> anterior.</a:t>
            </a:r>
          </a:p>
        </p:txBody>
      </p:sp>
    </p:spTree>
    <p:extLst>
      <p:ext uri="{BB962C8B-B14F-4D97-AF65-F5344CB8AC3E}">
        <p14:creationId xmlns:p14="http://schemas.microsoft.com/office/powerpoint/2010/main" val="1805236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3131840" y="2909544"/>
            <a:ext cx="5832648" cy="105027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 smtClean="0">
                <a:latin typeface="Segoe WP Light"/>
                <a:cs typeface="Segoe WP Light"/>
              </a:rPr>
              <a:t>Navegación</a:t>
            </a:r>
            <a:r>
              <a:rPr lang="en-US" dirty="0" smtClean="0">
                <a:latin typeface="Segoe WP Light"/>
                <a:cs typeface="Segoe WP Light"/>
              </a:rPr>
              <a:t> entre multiples </a:t>
            </a:r>
            <a:r>
              <a:rPr lang="en-US" dirty="0" err="1" smtClean="0">
                <a:latin typeface="Segoe WP Light"/>
                <a:cs typeface="Segoe WP Light"/>
              </a:rPr>
              <a:t>páginas</a:t>
            </a:r>
            <a:endParaRPr lang="en-US" dirty="0">
              <a:latin typeface="Segoe WP Light"/>
              <a:cs typeface="Segoe WP Light"/>
            </a:endParaRPr>
          </a:p>
        </p:txBody>
      </p:sp>
      <p:sp>
        <p:nvSpPr>
          <p:cNvPr id="3" name="Isosceles Triangle 3">
            <a:hlinkClick r:id="rId3" action="ppaction://hlinkfile" highlightClick="1"/>
          </p:cNvPr>
          <p:cNvSpPr/>
          <p:nvPr/>
        </p:nvSpPr>
        <p:spPr bwMode="auto">
          <a:xfrm rot="5400000">
            <a:off x="701240" y="2369249"/>
            <a:ext cx="2506401" cy="2160384"/>
          </a:xfrm>
          <a:prstGeom prst="triangle">
            <a:avLst/>
          </a:prstGeom>
          <a:solidFill>
            <a:schemeClr val="accent5"/>
          </a:solidFill>
          <a:ln>
            <a:solidFill>
              <a:schemeClr val="accent5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vert270" lIns="67227" tIns="67227" rIns="25213" bIns="25213" rtlCol="0" anchor="ctr" anchorCtr="0"/>
          <a:lstStyle/>
          <a:p>
            <a:pPr algn="ctr" defTabSz="685505"/>
            <a:r>
              <a:rPr lang="en-US" sz="2800" spc="-75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WP Light"/>
                <a:ea typeface="Segoe UI" pitchFamily="34" charset="0"/>
                <a:cs typeface="Segoe WP Light"/>
              </a:rPr>
              <a:t>DEMO</a:t>
            </a:r>
          </a:p>
        </p:txBody>
      </p:sp>
      <p:sp>
        <p:nvSpPr>
          <p:cNvPr id="4" name="Rectángulo 24"/>
          <p:cNvSpPr/>
          <p:nvPr/>
        </p:nvSpPr>
        <p:spPr>
          <a:xfrm>
            <a:off x="-1" y="-8013"/>
            <a:ext cx="621023" cy="6885384"/>
          </a:xfrm>
          <a:prstGeom prst="rect">
            <a:avLst/>
          </a:prstGeom>
          <a:solidFill>
            <a:srgbClr val="027F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5" name="Imagen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573" y="281479"/>
            <a:ext cx="1872208" cy="613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888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24"/>
          <p:cNvSpPr/>
          <p:nvPr/>
        </p:nvSpPr>
        <p:spPr>
          <a:xfrm>
            <a:off x="-1" y="-8013"/>
            <a:ext cx="621023" cy="6885384"/>
          </a:xfrm>
          <a:prstGeom prst="rect">
            <a:avLst/>
          </a:prstGeom>
          <a:solidFill>
            <a:srgbClr val="027F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5" name="Imagen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573" y="281479"/>
            <a:ext cx="1872208" cy="613754"/>
          </a:xfrm>
          <a:prstGeom prst="rect">
            <a:avLst/>
          </a:prstGeom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2088" y="895233"/>
            <a:ext cx="8351912" cy="54320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3"/>
          <p:cNvSpPr txBox="1"/>
          <p:nvPr/>
        </p:nvSpPr>
        <p:spPr>
          <a:xfrm>
            <a:off x="1403649" y="5586198"/>
            <a:ext cx="7740352" cy="707886"/>
          </a:xfrm>
          <a:prstGeom prst="rect">
            <a:avLst/>
          </a:prstGeom>
          <a:solidFill>
            <a:srgbClr val="03A8C9">
              <a:alpha val="65098"/>
            </a:srgbClr>
          </a:solidFill>
          <a:ln>
            <a:noFill/>
          </a:ln>
          <a:effectLst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 err="1" smtClean="0">
                <a:solidFill>
                  <a:schemeClr val="bg1"/>
                </a:solidFill>
                <a:latin typeface="Segoe WP Light"/>
                <a:cs typeface="Segoe WP Light"/>
              </a:rPr>
              <a:t>Ecosistema</a:t>
            </a:r>
            <a:r>
              <a:rPr lang="en-US" sz="4000" dirty="0" smtClean="0">
                <a:solidFill>
                  <a:schemeClr val="bg1"/>
                </a:solidFill>
                <a:latin typeface="Segoe WP Light"/>
                <a:cs typeface="Segoe WP Light"/>
              </a:rPr>
              <a:t> de </a:t>
            </a:r>
            <a:r>
              <a:rPr lang="en-US" sz="4000" dirty="0" err="1" smtClean="0">
                <a:solidFill>
                  <a:schemeClr val="bg1"/>
                </a:solidFill>
                <a:latin typeface="Segoe WP Light"/>
                <a:cs typeface="Segoe WP Light"/>
              </a:rPr>
              <a:t>controles</a:t>
            </a:r>
            <a:r>
              <a:rPr lang="en-US" sz="4000" dirty="0" smtClean="0">
                <a:solidFill>
                  <a:schemeClr val="bg1"/>
                </a:solidFill>
                <a:latin typeface="Segoe WP Light"/>
                <a:cs typeface="Segoe WP Light"/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  <a:latin typeface="Segoe WP Light"/>
                <a:cs typeface="Segoe WP Light"/>
              </a:rPr>
              <a:t>creciente</a:t>
            </a:r>
            <a:r>
              <a:rPr lang="en-US" sz="4000" dirty="0" smtClean="0">
                <a:solidFill>
                  <a:schemeClr val="bg1"/>
                </a:solidFill>
                <a:latin typeface="Segoe WP Light"/>
                <a:cs typeface="Segoe WP Light"/>
              </a:rPr>
              <a:t>!</a:t>
            </a:r>
            <a:endParaRPr lang="ru-RU" sz="4000" dirty="0">
              <a:solidFill>
                <a:schemeClr val="bg1"/>
              </a:solidFill>
              <a:latin typeface="Segoe WP Light"/>
              <a:cs typeface="Segoe WP Light"/>
            </a:endParaRPr>
          </a:p>
        </p:txBody>
      </p:sp>
    </p:spTree>
    <p:extLst>
      <p:ext uri="{BB962C8B-B14F-4D97-AF65-F5344CB8AC3E}">
        <p14:creationId xmlns:p14="http://schemas.microsoft.com/office/powerpoint/2010/main" val="1204039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3131840" y="2909544"/>
            <a:ext cx="5832648" cy="105027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5400" dirty="0" err="1">
                <a:latin typeface="Segoe WP Light"/>
                <a:cs typeface="Segoe WP Light"/>
              </a:rPr>
              <a:t>XLabs</a:t>
            </a:r>
            <a:endParaRPr lang="en-US" sz="5400" dirty="0">
              <a:latin typeface="Segoe WP Light"/>
              <a:cs typeface="Segoe WP Light"/>
            </a:endParaRPr>
          </a:p>
        </p:txBody>
      </p:sp>
      <p:sp>
        <p:nvSpPr>
          <p:cNvPr id="3" name="Isosceles Triangle 3">
            <a:hlinkClick r:id="rId3" action="ppaction://hlinkfile" highlightClick="1"/>
          </p:cNvPr>
          <p:cNvSpPr/>
          <p:nvPr/>
        </p:nvSpPr>
        <p:spPr bwMode="auto">
          <a:xfrm rot="5400000">
            <a:off x="701240" y="2369249"/>
            <a:ext cx="2506401" cy="2160384"/>
          </a:xfrm>
          <a:prstGeom prst="triangle">
            <a:avLst/>
          </a:prstGeom>
          <a:solidFill>
            <a:schemeClr val="accent5"/>
          </a:solidFill>
          <a:ln>
            <a:solidFill>
              <a:schemeClr val="accent5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vert270" lIns="67227" tIns="67227" rIns="25213" bIns="25213" rtlCol="0" anchor="ctr" anchorCtr="0"/>
          <a:lstStyle/>
          <a:p>
            <a:pPr algn="ctr" defTabSz="685505"/>
            <a:r>
              <a:rPr lang="en-US" sz="2800" spc="-75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WP Light"/>
                <a:ea typeface="Segoe UI" pitchFamily="34" charset="0"/>
                <a:cs typeface="Segoe WP Light"/>
              </a:rPr>
              <a:t>DEMO</a:t>
            </a:r>
          </a:p>
        </p:txBody>
      </p:sp>
      <p:sp>
        <p:nvSpPr>
          <p:cNvPr id="4" name="Rectángulo 24"/>
          <p:cNvSpPr/>
          <p:nvPr/>
        </p:nvSpPr>
        <p:spPr>
          <a:xfrm>
            <a:off x="-1" y="-8013"/>
            <a:ext cx="621023" cy="6885384"/>
          </a:xfrm>
          <a:prstGeom prst="rect">
            <a:avLst/>
          </a:prstGeom>
          <a:solidFill>
            <a:srgbClr val="027F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5" name="Imagen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573" y="281479"/>
            <a:ext cx="1872208" cy="613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40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3131840" y="2909544"/>
            <a:ext cx="5832648" cy="105027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>
                <a:latin typeface="Segoe WP Light"/>
                <a:cs typeface="Segoe WP Light"/>
              </a:rPr>
              <a:t>Usando</a:t>
            </a:r>
            <a:r>
              <a:rPr lang="en-US" dirty="0">
                <a:latin typeface="Segoe WP Light"/>
                <a:cs typeface="Segoe WP Light"/>
              </a:rPr>
              <a:t> MVVM Light con </a:t>
            </a:r>
            <a:r>
              <a:rPr lang="en-US" dirty="0" err="1">
                <a:latin typeface="Segoe WP Light"/>
                <a:cs typeface="Segoe WP Light"/>
              </a:rPr>
              <a:t>Xamarin.Forms</a:t>
            </a:r>
            <a:endParaRPr lang="en-US" dirty="0">
              <a:latin typeface="Segoe WP Light"/>
              <a:cs typeface="Segoe WP Light"/>
            </a:endParaRPr>
          </a:p>
        </p:txBody>
      </p:sp>
      <p:sp>
        <p:nvSpPr>
          <p:cNvPr id="3" name="Isosceles Triangle 3">
            <a:hlinkClick r:id="rId3" action="ppaction://hlinkfile" highlightClick="1"/>
          </p:cNvPr>
          <p:cNvSpPr/>
          <p:nvPr/>
        </p:nvSpPr>
        <p:spPr bwMode="auto">
          <a:xfrm rot="5400000">
            <a:off x="701240" y="2369249"/>
            <a:ext cx="2506401" cy="2160384"/>
          </a:xfrm>
          <a:prstGeom prst="triangle">
            <a:avLst/>
          </a:prstGeom>
          <a:solidFill>
            <a:schemeClr val="accent5"/>
          </a:solidFill>
          <a:ln>
            <a:solidFill>
              <a:schemeClr val="accent5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vert270" lIns="67227" tIns="67227" rIns="25213" bIns="25213" rtlCol="0" anchor="ctr" anchorCtr="0"/>
          <a:lstStyle/>
          <a:p>
            <a:pPr algn="ctr" defTabSz="685505"/>
            <a:r>
              <a:rPr lang="en-US" sz="2800" spc="-75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WP Light"/>
                <a:ea typeface="Segoe UI" pitchFamily="34" charset="0"/>
                <a:cs typeface="Segoe WP Light"/>
              </a:rPr>
              <a:t>DEMO</a:t>
            </a:r>
          </a:p>
        </p:txBody>
      </p:sp>
      <p:sp>
        <p:nvSpPr>
          <p:cNvPr id="4" name="Rectángulo 24"/>
          <p:cNvSpPr/>
          <p:nvPr/>
        </p:nvSpPr>
        <p:spPr>
          <a:xfrm>
            <a:off x="-1" y="-8013"/>
            <a:ext cx="621023" cy="6885384"/>
          </a:xfrm>
          <a:prstGeom prst="rect">
            <a:avLst/>
          </a:prstGeom>
          <a:solidFill>
            <a:srgbClr val="027F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5" name="Imagen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573" y="281479"/>
            <a:ext cx="1872208" cy="613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918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ángulo 45"/>
          <p:cNvSpPr/>
          <p:nvPr/>
        </p:nvSpPr>
        <p:spPr>
          <a:xfrm>
            <a:off x="-1" y="-8013"/>
            <a:ext cx="621023" cy="6885384"/>
          </a:xfrm>
          <a:prstGeom prst="rect">
            <a:avLst/>
          </a:prstGeom>
          <a:solidFill>
            <a:srgbClr val="027F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9" name="Imagen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573" y="281479"/>
            <a:ext cx="1872208" cy="613754"/>
          </a:xfrm>
          <a:prstGeom prst="rect">
            <a:avLst/>
          </a:prstGeom>
        </p:spPr>
      </p:pic>
      <p:sp>
        <p:nvSpPr>
          <p:cNvPr id="10" name="Title 3"/>
          <p:cNvSpPr txBox="1">
            <a:spLocks/>
          </p:cNvSpPr>
          <p:nvPr/>
        </p:nvSpPr>
        <p:spPr>
          <a:xfrm>
            <a:off x="856843" y="1203239"/>
            <a:ext cx="8649883" cy="770143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 defTabSz="914400" rtl="0" eaLnBrk="1" latinLnBrk="0" hangingPunct="1">
              <a:lnSpc>
                <a:spcPct val="105000"/>
              </a:lnSpc>
              <a:spcBef>
                <a:spcPct val="0"/>
              </a:spcBef>
              <a:buNone/>
              <a:defRPr sz="2400" kern="1200" spc="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/>
              <a:t>Preguntas</a:t>
            </a:r>
            <a:r>
              <a:rPr lang="en-US" dirty="0" smtClean="0"/>
              <a:t> y </a:t>
            </a:r>
            <a:r>
              <a:rPr lang="en-US" dirty="0" err="1" smtClean="0"/>
              <a:t>respuestas</a:t>
            </a:r>
            <a:r>
              <a:rPr lang="en-US" dirty="0" smtClean="0"/>
              <a:t>.</a:t>
            </a:r>
            <a:endParaRPr lang="ru-RU" dirty="0"/>
          </a:p>
        </p:txBody>
      </p:sp>
      <p:sp>
        <p:nvSpPr>
          <p:cNvPr id="11" name="Text Placeholder 1"/>
          <p:cNvSpPr txBox="1">
            <a:spLocks/>
          </p:cNvSpPr>
          <p:nvPr/>
        </p:nvSpPr>
        <p:spPr>
          <a:xfrm>
            <a:off x="519836" y="2216157"/>
            <a:ext cx="8446254" cy="2304256"/>
          </a:xfrm>
          <a:prstGeom prst="rect">
            <a:avLst/>
          </a:prstGeom>
        </p:spPr>
        <p:txBody>
          <a:bodyPr vert="horz" lIns="91440" tIns="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47675" indent="-180975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20000"/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714375" indent="-2667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990600" indent="-276225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»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600" dirty="0">
                <a:solidFill>
                  <a:srgbClr val="027F98"/>
                </a:solidFill>
                <a:latin typeface="Aller" pitchFamily="2" charset="0"/>
              </a:rPr>
              <a:t>P</a:t>
            </a:r>
            <a:r>
              <a:rPr lang="en-US" sz="8800" dirty="0" smtClean="0">
                <a:solidFill>
                  <a:srgbClr val="027F98"/>
                </a:solidFill>
                <a:latin typeface="Aller" pitchFamily="2" charset="0"/>
              </a:rPr>
              <a:t>&amp;</a:t>
            </a:r>
            <a:r>
              <a:rPr lang="en-US" sz="16600" dirty="0">
                <a:solidFill>
                  <a:srgbClr val="027F98"/>
                </a:solidFill>
                <a:latin typeface="Aller" pitchFamily="2" charset="0"/>
              </a:rPr>
              <a:t>R</a:t>
            </a:r>
            <a:endParaRPr lang="ru-RU" sz="16600" dirty="0">
              <a:solidFill>
                <a:srgbClr val="027F98"/>
              </a:solidFill>
            </a:endParaRPr>
          </a:p>
        </p:txBody>
      </p:sp>
      <p:sp>
        <p:nvSpPr>
          <p:cNvPr id="12" name="Text Placeholder 1"/>
          <p:cNvSpPr txBox="1">
            <a:spLocks/>
          </p:cNvSpPr>
          <p:nvPr/>
        </p:nvSpPr>
        <p:spPr>
          <a:xfrm>
            <a:off x="715305" y="1588310"/>
            <a:ext cx="8587792" cy="631329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 smtClean="0">
                <a:solidFill>
                  <a:schemeClr val="bg2">
                    <a:lumMod val="75000"/>
                  </a:schemeClr>
                </a:solidFill>
              </a:rPr>
              <a:t>¿</a:t>
            </a:r>
            <a:r>
              <a:rPr lang="en-US" sz="2800" dirty="0" err="1" smtClean="0">
                <a:solidFill>
                  <a:schemeClr val="bg2">
                    <a:lumMod val="75000"/>
                  </a:schemeClr>
                </a:solidFill>
              </a:rPr>
              <a:t>Dudas</a:t>
            </a:r>
            <a:r>
              <a:rPr lang="en-US" sz="2800" dirty="0" smtClean="0">
                <a:solidFill>
                  <a:schemeClr val="bg2">
                    <a:lumMod val="75000"/>
                  </a:schemeClr>
                </a:solidFill>
              </a:rPr>
              <a:t>?</a:t>
            </a:r>
            <a:endParaRPr lang="ru-RU" sz="28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8653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ángulo 45"/>
          <p:cNvSpPr/>
          <p:nvPr/>
        </p:nvSpPr>
        <p:spPr>
          <a:xfrm>
            <a:off x="-1" y="-8013"/>
            <a:ext cx="621023" cy="6885384"/>
          </a:xfrm>
          <a:prstGeom prst="rect">
            <a:avLst/>
          </a:prstGeom>
          <a:solidFill>
            <a:srgbClr val="027F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9" name="Imagen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573" y="281479"/>
            <a:ext cx="1872208" cy="613754"/>
          </a:xfrm>
          <a:prstGeom prst="rect">
            <a:avLst/>
          </a:prstGeom>
        </p:spPr>
      </p:pic>
      <p:sp>
        <p:nvSpPr>
          <p:cNvPr id="6" name="Title 2"/>
          <p:cNvSpPr txBox="1">
            <a:spLocks/>
          </p:cNvSpPr>
          <p:nvPr/>
        </p:nvSpPr>
        <p:spPr>
          <a:xfrm>
            <a:off x="1258981" y="4066148"/>
            <a:ext cx="4078148" cy="4859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smtClean="0">
                <a:solidFill>
                  <a:schemeClr val="accent5">
                    <a:lumMod val="50000"/>
                  </a:schemeClr>
                </a:solidFill>
                <a:latin typeface="+mn-lt"/>
              </a:rPr>
              <a:t>Javier Suárez</a:t>
            </a:r>
            <a:endParaRPr lang="en-US" sz="3600" dirty="0">
              <a:solidFill>
                <a:schemeClr val="accent5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7" name="Text Placeholder 4"/>
          <p:cNvSpPr>
            <a:spLocks noGrp="1"/>
          </p:cNvSpPr>
          <p:nvPr/>
        </p:nvSpPr>
        <p:spPr>
          <a:xfrm>
            <a:off x="1258981" y="4653136"/>
            <a:ext cx="5328592" cy="1621641"/>
          </a:xfrm>
          <a:prstGeom prst="rect">
            <a:avLst/>
          </a:prstGeom>
        </p:spPr>
        <p:txBody>
          <a:bodyPr vert="horz" lIns="91440" tIns="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47675" indent="-180975" algn="l" defTabSz="914400" rtl="0" eaLnBrk="1" latinLnBrk="0" hangingPunct="1">
              <a:spcBef>
                <a:spcPct val="20000"/>
              </a:spcBef>
              <a:buClr>
                <a:schemeClr val="bg2"/>
              </a:buClr>
              <a:buSzPct val="120000"/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714375" indent="-266700" algn="l" defTabSz="914400" rtl="0" eaLnBrk="1" latinLnBrk="0" hangingPunct="1">
              <a:spcBef>
                <a:spcPct val="20000"/>
              </a:spcBef>
              <a:buClr>
                <a:schemeClr val="bg2"/>
              </a:buClr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990600" indent="-276225" algn="l" defTabSz="914400" rtl="0" eaLnBrk="1" latinLnBrk="0" hangingPunct="1">
              <a:spcBef>
                <a:spcPct val="20000"/>
              </a:spcBef>
              <a:buClr>
                <a:schemeClr val="bg2"/>
              </a:buClr>
              <a:buFont typeface="Arial" pitchFamily="34" charset="0"/>
              <a:buChar char="»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solidFill>
                  <a:schemeClr val="bg2">
                    <a:lumMod val="25000"/>
                  </a:schemeClr>
                </a:solidFill>
              </a:rPr>
              <a:t>Microsoft MVP Windows Platform Development</a:t>
            </a:r>
          </a:p>
          <a:p>
            <a:endParaRPr lang="en-US" sz="1800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bg2">
                    <a:lumMod val="25000"/>
                  </a:schemeClr>
                </a:solidFill>
              </a:rPr>
              <a:t>Blog</a:t>
            </a:r>
            <a:r>
              <a:rPr lang="en-US" sz="1800" dirty="0">
                <a:solidFill>
                  <a:schemeClr val="bg2">
                    <a:lumMod val="25000"/>
                  </a:schemeClr>
                </a:solidFill>
              </a:rPr>
              <a:t>: </a:t>
            </a:r>
            <a:r>
              <a:rPr lang="en-US" sz="1800" dirty="0">
                <a:solidFill>
                  <a:schemeClr val="bg2">
                    <a:lumMod val="25000"/>
                  </a:schemeClr>
                </a:solidFill>
                <a:hlinkClick r:id="rId3"/>
              </a:rPr>
              <a:t>http://</a:t>
            </a:r>
            <a:r>
              <a:rPr lang="en-US" sz="1800" dirty="0" smtClean="0">
                <a:solidFill>
                  <a:schemeClr val="bg2">
                    <a:lumMod val="25000"/>
                  </a:schemeClr>
                </a:solidFill>
                <a:hlinkClick r:id="rId3"/>
              </a:rPr>
              <a:t>geeks.ms/blogs/jsuarez</a:t>
            </a:r>
            <a:endParaRPr lang="en-US" sz="1800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bg2">
                    <a:lumMod val="25000"/>
                  </a:schemeClr>
                </a:solidFill>
              </a:rPr>
              <a:t>Email: </a:t>
            </a:r>
            <a:r>
              <a:rPr lang="en-US" sz="1800" dirty="0" smtClean="0">
                <a:solidFill>
                  <a:schemeClr val="bg2">
                    <a:lumMod val="25000"/>
                  </a:schemeClr>
                </a:solidFill>
                <a:hlinkClick r:id="rId4"/>
              </a:rPr>
              <a:t>javiersuarezruiz@hotmail.com</a:t>
            </a:r>
            <a:endParaRPr lang="en-US" sz="1800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bg2">
                    <a:lumMod val="25000"/>
                  </a:schemeClr>
                </a:solidFill>
              </a:rPr>
              <a:t>Twitter: @</a:t>
            </a:r>
            <a:r>
              <a:rPr lang="en-US" sz="1800" dirty="0" err="1" smtClean="0">
                <a:solidFill>
                  <a:schemeClr val="bg2">
                    <a:lumMod val="25000"/>
                  </a:schemeClr>
                </a:solidFill>
              </a:rPr>
              <a:t>jsuarezruiz</a:t>
            </a:r>
            <a:endParaRPr lang="en-US" sz="1800" dirty="0" smtClean="0">
              <a:solidFill>
                <a:schemeClr val="bg2">
                  <a:lumMod val="25000"/>
                </a:schemeClr>
              </a:solidFill>
            </a:endParaRPr>
          </a:p>
          <a:p>
            <a:endParaRPr lang="en-US" sz="2400" dirty="0" smtClean="0">
              <a:solidFill>
                <a:schemeClr val="accent1"/>
              </a:solidFill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7661" y="4066148"/>
            <a:ext cx="1981737" cy="2134871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2021" y="5326366"/>
            <a:ext cx="557377" cy="874653"/>
          </a:xfrm>
          <a:prstGeom prst="rect">
            <a:avLst/>
          </a:prstGeom>
        </p:spPr>
      </p:pic>
      <p:sp>
        <p:nvSpPr>
          <p:cNvPr id="11" name="Title 2"/>
          <p:cNvSpPr txBox="1">
            <a:spLocks/>
          </p:cNvSpPr>
          <p:nvPr/>
        </p:nvSpPr>
        <p:spPr>
          <a:xfrm>
            <a:off x="2934926" y="1916832"/>
            <a:ext cx="3502735" cy="9508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7200" dirty="0" smtClean="0">
                <a:solidFill>
                  <a:schemeClr val="accent5">
                    <a:lumMod val="50000"/>
                  </a:schemeClr>
                </a:solidFill>
                <a:latin typeface="+mn-lt"/>
              </a:rPr>
              <a:t>GRACIAS</a:t>
            </a:r>
            <a:endParaRPr lang="en-US" sz="7200" dirty="0">
              <a:solidFill>
                <a:schemeClr val="accent5">
                  <a:lumMod val="5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50345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Imagen 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47" y="4061796"/>
            <a:ext cx="645964" cy="586826"/>
          </a:xfrm>
          <a:prstGeom prst="rect">
            <a:avLst/>
          </a:prstGeom>
        </p:spPr>
      </p:pic>
      <p:sp>
        <p:nvSpPr>
          <p:cNvPr id="17" name="15 CuadroTexto"/>
          <p:cNvSpPr txBox="1"/>
          <p:nvPr/>
        </p:nvSpPr>
        <p:spPr>
          <a:xfrm>
            <a:off x="8643872" y="441539"/>
            <a:ext cx="18473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endParaRPr lang="es-ES" sz="1500" dirty="0">
              <a:solidFill>
                <a:srgbClr val="94A236"/>
              </a:solidFill>
              <a:latin typeface="Franklin Gothic Medium Cond" pitchFamily="34" charset="0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3275856" y="2744753"/>
            <a:ext cx="265810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kern="0" dirty="0" smtClean="0">
                <a:solidFill>
                  <a:srgbClr val="0F748A"/>
                </a:solidFill>
                <a:latin typeface="Franklin Gothic Medium Cond" panose="020B0606030402020204" pitchFamily="34" charset="0"/>
                <a:cs typeface="Calibri" pitchFamily="34" charset="0"/>
              </a:rPr>
              <a:t>Ven a conocer nuestras oficinas:</a:t>
            </a:r>
          </a:p>
          <a:p>
            <a:r>
              <a:rPr lang="es-ES" sz="11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cs typeface="Calibri" pitchFamily="34" charset="0"/>
              </a:rPr>
              <a:t>Avenida de Manoteras 38 – Oficina C311</a:t>
            </a:r>
          </a:p>
          <a:p>
            <a:r>
              <a:rPr lang="es-ES" sz="11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</a:rPr>
              <a:t>28050 Madrid</a:t>
            </a:r>
            <a:endParaRPr lang="es-ES" sz="1100" dirty="0">
              <a:solidFill>
                <a:schemeClr val="tx1">
                  <a:lumMod val="65000"/>
                  <a:lumOff val="35000"/>
                </a:scheme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11" name="1 Rectángulo"/>
          <p:cNvSpPr/>
          <p:nvPr/>
        </p:nvSpPr>
        <p:spPr>
          <a:xfrm>
            <a:off x="1878673" y="6277183"/>
            <a:ext cx="68407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s-ES" sz="1600" dirty="0" smtClean="0">
                <a:solidFill>
                  <a:srgbClr val="94A236"/>
                </a:solidFill>
                <a:latin typeface="Franklin Gothic Medium Cond" panose="020B0606030402020204" pitchFamily="34" charset="0"/>
                <a:ea typeface="Open Sans Semibold" pitchFamily="34" charset="0"/>
                <a:cs typeface="Open Sans Semibold" pitchFamily="34" charset="0"/>
              </a:rPr>
              <a:t>Con Bravent tendrás proyectos cercanos. Conseguirás triunfos globales</a:t>
            </a:r>
            <a:endParaRPr lang="es-ES" sz="1600" dirty="0">
              <a:solidFill>
                <a:srgbClr val="94A236"/>
              </a:solidFill>
              <a:latin typeface="Franklin Gothic Medium Cond" panose="020B0606030402020204" pitchFamily="34" charset="0"/>
              <a:ea typeface="Open Sans Semibold" pitchFamily="34" charset="0"/>
              <a:cs typeface="Open Sans Semibold" pitchFamily="34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0272" y="2730592"/>
            <a:ext cx="393576" cy="393576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5517232"/>
            <a:ext cx="563650" cy="563650"/>
          </a:xfrm>
          <a:prstGeom prst="rect">
            <a:avLst/>
          </a:prstGeom>
        </p:spPr>
      </p:pic>
      <p:sp>
        <p:nvSpPr>
          <p:cNvPr id="21" name="1 Rectángulo"/>
          <p:cNvSpPr/>
          <p:nvPr/>
        </p:nvSpPr>
        <p:spPr>
          <a:xfrm>
            <a:off x="2303240" y="2166926"/>
            <a:ext cx="68407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s-ES" sz="1600" dirty="0" smtClean="0">
                <a:solidFill>
                  <a:srgbClr val="94A236"/>
                </a:solidFill>
                <a:latin typeface="Franklin Gothic Book" panose="020B0503020102020204" pitchFamily="34" charset="0"/>
                <a:ea typeface="Open Sans Semibold" pitchFamily="34" charset="0"/>
                <a:cs typeface="Open Sans Semibold" pitchFamily="34" charset="0"/>
              </a:rPr>
              <a:t>Contacta con nosotros:</a:t>
            </a:r>
            <a:endParaRPr lang="es-ES" sz="1600" dirty="0">
              <a:solidFill>
                <a:srgbClr val="94A236"/>
              </a:solidFill>
              <a:latin typeface="Franklin Gothic Book" panose="020B0503020102020204" pitchFamily="34" charset="0"/>
              <a:ea typeface="Open Sans Semibold" pitchFamily="34" charset="0"/>
              <a:cs typeface="Open Sans Semibold" pitchFamily="34" charset="0"/>
            </a:endParaRPr>
          </a:p>
        </p:txBody>
      </p:sp>
      <p:sp>
        <p:nvSpPr>
          <p:cNvPr id="22" name="Rectángulo 21"/>
          <p:cNvSpPr/>
          <p:nvPr/>
        </p:nvSpPr>
        <p:spPr>
          <a:xfrm>
            <a:off x="3288940" y="3484363"/>
            <a:ext cx="1005403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kern="0" dirty="0" smtClean="0">
                <a:solidFill>
                  <a:srgbClr val="0F748A"/>
                </a:solidFill>
                <a:latin typeface="Franklin Gothic Medium Cond" panose="020B0606030402020204" pitchFamily="34" charset="0"/>
                <a:cs typeface="Calibri" pitchFamily="34" charset="0"/>
              </a:rPr>
              <a:t>Llámanos:</a:t>
            </a:r>
          </a:p>
          <a:p>
            <a:r>
              <a:rPr lang="es-ES" sz="11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cs typeface="Calibri" pitchFamily="34" charset="0"/>
              </a:rPr>
              <a:t>91 240 4785</a:t>
            </a:r>
            <a:endParaRPr lang="es-ES" sz="1100" dirty="0">
              <a:solidFill>
                <a:schemeClr val="tx1">
                  <a:lumMod val="65000"/>
                  <a:lumOff val="35000"/>
                </a:scheme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23" name="Rectángulo 22"/>
          <p:cNvSpPr/>
          <p:nvPr/>
        </p:nvSpPr>
        <p:spPr>
          <a:xfrm>
            <a:off x="3275856" y="4005064"/>
            <a:ext cx="147348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kern="0" dirty="0" smtClean="0">
                <a:solidFill>
                  <a:srgbClr val="0F748A"/>
                </a:solidFill>
                <a:latin typeface="Franklin Gothic Medium Cond" panose="020B0606030402020204" pitchFamily="34" charset="0"/>
                <a:cs typeface="Calibri" pitchFamily="34" charset="0"/>
              </a:rPr>
              <a:t>Envíanos un e-mail:</a:t>
            </a:r>
          </a:p>
          <a:p>
            <a:r>
              <a:rPr lang="es-ES" sz="11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cs typeface="Calibri" pitchFamily="34" charset="0"/>
              </a:rPr>
              <a:t>info@bravent.net</a:t>
            </a:r>
          </a:p>
          <a:p>
            <a:r>
              <a:rPr lang="es-ES" sz="11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</a:rPr>
              <a:t>bravent@bravent.net</a:t>
            </a:r>
            <a:endParaRPr lang="es-ES" sz="1100" dirty="0">
              <a:solidFill>
                <a:schemeClr val="tx1">
                  <a:lumMod val="65000"/>
                  <a:lumOff val="35000"/>
                </a:scheme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24" name="Rectángulo 23"/>
          <p:cNvSpPr/>
          <p:nvPr/>
        </p:nvSpPr>
        <p:spPr>
          <a:xfrm>
            <a:off x="3275856" y="4860181"/>
            <a:ext cx="1428596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kern="0" dirty="0" smtClean="0">
                <a:solidFill>
                  <a:srgbClr val="0F748A"/>
                </a:solidFill>
                <a:latin typeface="Franklin Gothic Medium Cond" panose="020B0606030402020204" pitchFamily="34" charset="0"/>
                <a:cs typeface="Calibri" pitchFamily="34" charset="0"/>
              </a:rPr>
              <a:t>Visita nuestra web:</a:t>
            </a:r>
          </a:p>
          <a:p>
            <a:r>
              <a:rPr lang="es-ES" sz="11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cs typeface="Calibri" pitchFamily="34" charset="0"/>
              </a:rPr>
              <a:t>www.bravent.net</a:t>
            </a:r>
            <a:endParaRPr lang="es-ES" sz="1100" dirty="0">
              <a:solidFill>
                <a:schemeClr val="tx1">
                  <a:lumMod val="65000"/>
                  <a:lumOff val="35000"/>
                </a:scheme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25" name="Rectángulo 24"/>
          <p:cNvSpPr/>
          <p:nvPr/>
        </p:nvSpPr>
        <p:spPr>
          <a:xfrm>
            <a:off x="3275856" y="5517232"/>
            <a:ext cx="149111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kern="0" dirty="0" smtClean="0">
                <a:solidFill>
                  <a:srgbClr val="0F748A"/>
                </a:solidFill>
                <a:latin typeface="Franklin Gothic Medium Cond" panose="020B0606030402020204" pitchFamily="34" charset="0"/>
                <a:cs typeface="Calibri" pitchFamily="34" charset="0"/>
              </a:rPr>
              <a:t>Síguenos en twitter:</a:t>
            </a:r>
          </a:p>
          <a:p>
            <a:r>
              <a:rPr lang="es-ES" sz="12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cs typeface="Calibri" pitchFamily="34" charset="0"/>
              </a:rPr>
              <a:t>@bravent</a:t>
            </a:r>
            <a:endParaRPr lang="es-ES" sz="1200" dirty="0">
              <a:solidFill>
                <a:schemeClr val="tx1">
                  <a:lumMod val="65000"/>
                  <a:lumOff val="35000"/>
                </a:schemeClr>
              </a:solidFill>
              <a:latin typeface="Franklin Gothic Book" panose="020B0503020102020204" pitchFamily="34" charset="0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8928" y="4860181"/>
            <a:ext cx="430889" cy="492444"/>
          </a:xfrm>
          <a:prstGeom prst="rect">
            <a:avLst/>
          </a:prstGeom>
        </p:spPr>
      </p:pic>
      <p:pic>
        <p:nvPicPr>
          <p:cNvPr id="26" name="Imagen 2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3495037"/>
            <a:ext cx="438019" cy="438019"/>
          </a:xfrm>
          <a:prstGeom prst="rect">
            <a:avLst/>
          </a:prstGeom>
        </p:spPr>
      </p:pic>
      <p:sp>
        <p:nvSpPr>
          <p:cNvPr id="18" name="17 CuadroTexto"/>
          <p:cNvSpPr txBox="1"/>
          <p:nvPr/>
        </p:nvSpPr>
        <p:spPr>
          <a:xfrm>
            <a:off x="8498074" y="6438528"/>
            <a:ext cx="31611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900" dirty="0" smtClean="0">
                <a:solidFill>
                  <a:srgbClr val="0F748A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13</a:t>
            </a:r>
            <a:endParaRPr lang="es-ES" sz="900" dirty="0">
              <a:solidFill>
                <a:srgbClr val="0F748A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9" name="Rectángulo 24"/>
          <p:cNvSpPr/>
          <p:nvPr/>
        </p:nvSpPr>
        <p:spPr>
          <a:xfrm>
            <a:off x="-1" y="-8013"/>
            <a:ext cx="621023" cy="6885384"/>
          </a:xfrm>
          <a:prstGeom prst="rect">
            <a:avLst/>
          </a:prstGeom>
          <a:solidFill>
            <a:srgbClr val="027F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0" name="Imagen 1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5632" y="1020370"/>
            <a:ext cx="3449044" cy="1130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581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ángulo 45"/>
          <p:cNvSpPr/>
          <p:nvPr/>
        </p:nvSpPr>
        <p:spPr>
          <a:xfrm>
            <a:off x="-1" y="-8013"/>
            <a:ext cx="621023" cy="6885384"/>
          </a:xfrm>
          <a:prstGeom prst="rect">
            <a:avLst/>
          </a:prstGeom>
          <a:solidFill>
            <a:srgbClr val="027F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9" name="Imagen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573" y="281479"/>
            <a:ext cx="1872208" cy="613754"/>
          </a:xfrm>
          <a:prstGeom prst="rect">
            <a:avLst/>
          </a:prstGeom>
        </p:spPr>
      </p:pic>
      <p:sp>
        <p:nvSpPr>
          <p:cNvPr id="27" name="Title 1"/>
          <p:cNvSpPr txBox="1">
            <a:spLocks/>
          </p:cNvSpPr>
          <p:nvPr/>
        </p:nvSpPr>
        <p:spPr>
          <a:xfrm>
            <a:off x="683568" y="1429000"/>
            <a:ext cx="6792186" cy="5695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 smtClean="0">
                <a:solidFill>
                  <a:schemeClr val="accent1"/>
                </a:solidFill>
              </a:rPr>
              <a:t>Desarrollo </a:t>
            </a:r>
            <a:r>
              <a:rPr lang="en-US" sz="2800" dirty="0" err="1" smtClean="0">
                <a:solidFill>
                  <a:schemeClr val="accent1"/>
                </a:solidFill>
              </a:rPr>
              <a:t>en</a:t>
            </a:r>
            <a:r>
              <a:rPr lang="en-US" sz="2800" dirty="0" smtClean="0">
                <a:solidFill>
                  <a:schemeClr val="accent1"/>
                </a:solidFill>
              </a:rPr>
              <a:t> Xamarin</a:t>
            </a:r>
            <a:endParaRPr lang="en-US" sz="3200" dirty="0">
              <a:solidFill>
                <a:schemeClr val="accent1"/>
              </a:solidFill>
            </a:endParaRPr>
          </a:p>
        </p:txBody>
      </p:sp>
      <p:pic>
        <p:nvPicPr>
          <p:cNvPr id="28" name="Picture 9" descr="uniqu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3568" y="2636912"/>
            <a:ext cx="3999463" cy="2664296"/>
          </a:xfrm>
          <a:prstGeom prst="rect">
            <a:avLst/>
          </a:prstGeom>
        </p:spPr>
      </p:pic>
      <p:sp>
        <p:nvSpPr>
          <p:cNvPr id="30" name="TextBox 26"/>
          <p:cNvSpPr txBox="1">
            <a:spLocks noChangeArrowheads="1"/>
          </p:cNvSpPr>
          <p:nvPr/>
        </p:nvSpPr>
        <p:spPr bwMode="auto">
          <a:xfrm>
            <a:off x="5100328" y="1918956"/>
            <a:ext cx="3996462" cy="3293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595959"/>
                </a:solidFill>
                <a:latin typeface="Helvetica Light"/>
                <a:cs typeface="Helvetica Light"/>
              </a:rPr>
              <a:t>La UI </a:t>
            </a:r>
            <a:r>
              <a:rPr lang="en-US" sz="2000" dirty="0" err="1" smtClean="0">
                <a:solidFill>
                  <a:srgbClr val="595959"/>
                </a:solidFill>
                <a:latin typeface="Helvetica Light"/>
                <a:cs typeface="Helvetica Light"/>
              </a:rPr>
              <a:t>es</a:t>
            </a:r>
            <a:r>
              <a:rPr lang="en-US" sz="2000" dirty="0" smtClean="0">
                <a:solidFill>
                  <a:srgbClr val="595959"/>
                </a:solidFill>
                <a:latin typeface="Helvetica Light"/>
                <a:cs typeface="Helvetica Light"/>
              </a:rPr>
              <a:t> </a:t>
            </a:r>
            <a:r>
              <a:rPr lang="en-US" sz="2000" dirty="0" err="1" smtClean="0">
                <a:solidFill>
                  <a:srgbClr val="595959"/>
                </a:solidFill>
                <a:latin typeface="Helvetica Light"/>
                <a:cs typeface="Helvetica Light"/>
              </a:rPr>
              <a:t>espec</a:t>
            </a:r>
            <a:r>
              <a:rPr lang="es-ES" sz="2000" dirty="0" smtClean="0">
                <a:solidFill>
                  <a:srgbClr val="595959"/>
                </a:solidFill>
                <a:latin typeface="Helvetica Light"/>
                <a:cs typeface="Helvetica Light"/>
              </a:rPr>
              <a:t>í</a:t>
            </a:r>
            <a:r>
              <a:rPr lang="en-US" sz="2000" dirty="0" err="1" smtClean="0">
                <a:solidFill>
                  <a:srgbClr val="595959"/>
                </a:solidFill>
                <a:latin typeface="Helvetica Light"/>
                <a:cs typeface="Helvetica Light"/>
              </a:rPr>
              <a:t>fica</a:t>
            </a:r>
            <a:r>
              <a:rPr lang="en-US" sz="2000" dirty="0" smtClean="0">
                <a:solidFill>
                  <a:srgbClr val="595959"/>
                </a:solidFill>
                <a:latin typeface="Helvetica Light"/>
                <a:cs typeface="Helvetica Light"/>
              </a:rPr>
              <a:t> de </a:t>
            </a:r>
            <a:r>
              <a:rPr lang="en-US" sz="2000" dirty="0" err="1" smtClean="0">
                <a:solidFill>
                  <a:srgbClr val="595959"/>
                </a:solidFill>
                <a:latin typeface="Helvetica Light"/>
                <a:cs typeface="Helvetica Light"/>
              </a:rPr>
              <a:t>cada</a:t>
            </a:r>
            <a:r>
              <a:rPr lang="en-US" sz="2000" dirty="0" smtClean="0">
                <a:solidFill>
                  <a:srgbClr val="595959"/>
                </a:solidFill>
                <a:latin typeface="Helvetica Light"/>
                <a:cs typeface="Helvetica Light"/>
              </a:rPr>
              <a:t> </a:t>
            </a:r>
            <a:r>
              <a:rPr lang="en-US" sz="2000" dirty="0" err="1" smtClean="0">
                <a:solidFill>
                  <a:srgbClr val="595959"/>
                </a:solidFill>
                <a:latin typeface="Helvetica Light"/>
                <a:cs typeface="Helvetica Light"/>
              </a:rPr>
              <a:t>plataforma</a:t>
            </a:r>
            <a:r>
              <a:rPr lang="en-US" sz="2000" dirty="0" smtClean="0">
                <a:solidFill>
                  <a:srgbClr val="595959"/>
                </a:solidFill>
                <a:latin typeface="Helvetica Light"/>
                <a:cs typeface="Helvetica Light"/>
              </a:rPr>
              <a:t>.</a:t>
            </a:r>
          </a:p>
          <a:p>
            <a:pPr marL="285750" indent="-285750" eaLnBrk="1" hangingPunct="1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595959"/>
                </a:solidFill>
                <a:latin typeface="Helvetica Light"/>
                <a:cs typeface="Helvetica Light"/>
              </a:rPr>
              <a:t>La </a:t>
            </a:r>
            <a:r>
              <a:rPr lang="en-US" sz="2000" dirty="0" err="1" smtClean="0">
                <a:solidFill>
                  <a:srgbClr val="595959"/>
                </a:solidFill>
                <a:latin typeface="Helvetica Light"/>
                <a:cs typeface="Helvetica Light"/>
              </a:rPr>
              <a:t>lógica</a:t>
            </a:r>
            <a:r>
              <a:rPr lang="en-US" sz="2000" dirty="0" smtClean="0">
                <a:solidFill>
                  <a:srgbClr val="595959"/>
                </a:solidFill>
                <a:latin typeface="Helvetica Light"/>
                <a:cs typeface="Helvetica Light"/>
              </a:rPr>
              <a:t> de la </a:t>
            </a:r>
            <a:r>
              <a:rPr lang="en-US" sz="2000" dirty="0" err="1" smtClean="0">
                <a:solidFill>
                  <a:srgbClr val="595959"/>
                </a:solidFill>
                <a:latin typeface="Helvetica Light"/>
                <a:cs typeface="Helvetica Light"/>
              </a:rPr>
              <a:t>Aplicación</a:t>
            </a:r>
            <a:r>
              <a:rPr lang="en-US" sz="2000" dirty="0" smtClean="0">
                <a:solidFill>
                  <a:srgbClr val="595959"/>
                </a:solidFill>
                <a:latin typeface="Helvetica Light"/>
                <a:cs typeface="Helvetica Light"/>
              </a:rPr>
              <a:t> </a:t>
            </a:r>
            <a:r>
              <a:rPr lang="en-US" sz="2000" dirty="0" err="1" smtClean="0">
                <a:solidFill>
                  <a:srgbClr val="595959"/>
                </a:solidFill>
                <a:latin typeface="Helvetica Light"/>
                <a:cs typeface="Helvetica Light"/>
              </a:rPr>
              <a:t>es</a:t>
            </a:r>
            <a:r>
              <a:rPr lang="en-US" sz="2000" dirty="0" smtClean="0">
                <a:solidFill>
                  <a:srgbClr val="595959"/>
                </a:solidFill>
                <a:latin typeface="Helvetica Light"/>
                <a:cs typeface="Helvetica Light"/>
              </a:rPr>
              <a:t> </a:t>
            </a:r>
            <a:r>
              <a:rPr lang="en-US" sz="2000" dirty="0" err="1" smtClean="0">
                <a:solidFill>
                  <a:srgbClr val="595959"/>
                </a:solidFill>
                <a:latin typeface="Helvetica Light"/>
                <a:cs typeface="Helvetica Light"/>
              </a:rPr>
              <a:t>en</a:t>
            </a:r>
            <a:r>
              <a:rPr lang="en-US" sz="2000" dirty="0" smtClean="0">
                <a:solidFill>
                  <a:srgbClr val="595959"/>
                </a:solidFill>
                <a:latin typeface="Helvetica Light"/>
                <a:cs typeface="Helvetica Light"/>
              </a:rPr>
              <a:t> C# y </a:t>
            </a:r>
            <a:r>
              <a:rPr lang="en-US" sz="2000" dirty="0" err="1" smtClean="0">
                <a:solidFill>
                  <a:srgbClr val="595959"/>
                </a:solidFill>
                <a:latin typeface="Helvetica Light"/>
                <a:cs typeface="Helvetica Light"/>
              </a:rPr>
              <a:t>compartida</a:t>
            </a:r>
            <a:r>
              <a:rPr lang="en-US" sz="2000" dirty="0" smtClean="0">
                <a:solidFill>
                  <a:srgbClr val="595959"/>
                </a:solidFill>
                <a:latin typeface="Helvetica Light"/>
                <a:cs typeface="Helvetica Light"/>
              </a:rPr>
              <a:t> </a:t>
            </a:r>
            <a:r>
              <a:rPr lang="en-US" sz="2000" dirty="0" err="1" smtClean="0">
                <a:solidFill>
                  <a:srgbClr val="595959"/>
                </a:solidFill>
                <a:latin typeface="Helvetica Light"/>
                <a:cs typeface="Helvetica Light"/>
              </a:rPr>
              <a:t>mediante</a:t>
            </a:r>
            <a:r>
              <a:rPr lang="en-US" sz="2000" dirty="0" smtClean="0">
                <a:solidFill>
                  <a:srgbClr val="595959"/>
                </a:solidFill>
                <a:latin typeface="Helvetica Light"/>
                <a:cs typeface="Helvetica Light"/>
              </a:rPr>
              <a:t> el </a:t>
            </a:r>
            <a:r>
              <a:rPr lang="en-US" sz="2000" dirty="0" err="1" smtClean="0">
                <a:solidFill>
                  <a:srgbClr val="595959"/>
                </a:solidFill>
                <a:latin typeface="Helvetica Light"/>
                <a:cs typeface="Helvetica Light"/>
              </a:rPr>
              <a:t>uso</a:t>
            </a:r>
            <a:r>
              <a:rPr lang="en-US" sz="2000" dirty="0" smtClean="0">
                <a:solidFill>
                  <a:srgbClr val="595959"/>
                </a:solidFill>
                <a:latin typeface="Helvetica Light"/>
                <a:cs typeface="Helvetica Light"/>
              </a:rPr>
              <a:t> de PCLs o </a:t>
            </a:r>
            <a:r>
              <a:rPr lang="en-US" sz="2000" dirty="0" err="1" smtClean="0">
                <a:solidFill>
                  <a:srgbClr val="595959"/>
                </a:solidFill>
                <a:latin typeface="Helvetica Light"/>
                <a:cs typeface="Helvetica Light"/>
              </a:rPr>
              <a:t>proyectos</a:t>
            </a:r>
            <a:r>
              <a:rPr lang="en-US" sz="2000" dirty="0" smtClean="0">
                <a:solidFill>
                  <a:srgbClr val="595959"/>
                </a:solidFill>
                <a:latin typeface="Helvetica Light"/>
                <a:cs typeface="Helvetica Light"/>
              </a:rPr>
              <a:t> Shared.</a:t>
            </a:r>
          </a:p>
          <a:p>
            <a:pPr marL="285750" indent="-285750" eaLnBrk="1" hangingPunct="1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595959"/>
                </a:solidFill>
                <a:latin typeface="Helvetica Light"/>
                <a:cs typeface="Helvetica Light"/>
              </a:rPr>
              <a:t>70% </a:t>
            </a:r>
            <a:r>
              <a:rPr lang="en-US" sz="2000" dirty="0" err="1" smtClean="0">
                <a:solidFill>
                  <a:srgbClr val="595959"/>
                </a:solidFill>
                <a:latin typeface="Helvetica Light"/>
                <a:cs typeface="Helvetica Light"/>
              </a:rPr>
              <a:t>aprox</a:t>
            </a:r>
            <a:r>
              <a:rPr lang="en-US" sz="2000" dirty="0" smtClean="0">
                <a:solidFill>
                  <a:srgbClr val="595959"/>
                </a:solidFill>
                <a:latin typeface="Helvetica Light"/>
                <a:cs typeface="Helvetica Light"/>
              </a:rPr>
              <a:t>. De </a:t>
            </a:r>
            <a:r>
              <a:rPr lang="en-US" sz="2000" dirty="0" err="1" smtClean="0">
                <a:solidFill>
                  <a:srgbClr val="595959"/>
                </a:solidFill>
                <a:latin typeface="Helvetica Light"/>
                <a:cs typeface="Helvetica Light"/>
              </a:rPr>
              <a:t>código</a:t>
            </a:r>
            <a:r>
              <a:rPr lang="en-US" sz="2000" dirty="0" smtClean="0">
                <a:solidFill>
                  <a:srgbClr val="595959"/>
                </a:solidFill>
                <a:latin typeface="Helvetica Light"/>
                <a:cs typeface="Helvetica Light"/>
              </a:rPr>
              <a:t> </a:t>
            </a:r>
            <a:r>
              <a:rPr lang="en-US" sz="2000" dirty="0" err="1" smtClean="0">
                <a:solidFill>
                  <a:srgbClr val="595959"/>
                </a:solidFill>
                <a:latin typeface="Helvetica Light"/>
                <a:cs typeface="Helvetica Light"/>
              </a:rPr>
              <a:t>compartido</a:t>
            </a:r>
            <a:r>
              <a:rPr lang="en-US" sz="2000" dirty="0" smtClean="0">
                <a:solidFill>
                  <a:srgbClr val="595959"/>
                </a:solidFill>
                <a:latin typeface="Helvetica Light"/>
                <a:cs typeface="Helvetica Light"/>
              </a:rPr>
              <a:t>.</a:t>
            </a:r>
            <a:endParaRPr lang="en-US" sz="2000" dirty="0">
              <a:solidFill>
                <a:srgbClr val="595959"/>
              </a:solidFill>
              <a:latin typeface="Helvetica Light"/>
              <a:cs typeface="Helvetica Light"/>
            </a:endParaRPr>
          </a:p>
        </p:txBody>
      </p:sp>
      <p:sp>
        <p:nvSpPr>
          <p:cNvPr id="31" name="TextBox 31"/>
          <p:cNvSpPr txBox="1">
            <a:spLocks noChangeArrowheads="1"/>
          </p:cNvSpPr>
          <p:nvPr/>
        </p:nvSpPr>
        <p:spPr bwMode="auto">
          <a:xfrm>
            <a:off x="683569" y="2074774"/>
            <a:ext cx="3996462" cy="4124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 eaLnBrk="1" hangingPunct="1">
              <a:lnSpc>
                <a:spcPct val="130000"/>
              </a:lnSpc>
            </a:pPr>
            <a:r>
              <a:rPr lang="en-US" sz="1600" dirty="0" smtClean="0">
                <a:solidFill>
                  <a:srgbClr val="595959"/>
                </a:solidFill>
                <a:latin typeface="Helvetica Light"/>
                <a:cs typeface="Helvetica Light"/>
              </a:rPr>
              <a:t>El </a:t>
            </a:r>
            <a:r>
              <a:rPr lang="en-US" sz="1600" dirty="0" err="1" smtClean="0">
                <a:solidFill>
                  <a:srgbClr val="595959"/>
                </a:solidFill>
                <a:latin typeface="Helvetica Light"/>
                <a:cs typeface="Helvetica Light"/>
              </a:rPr>
              <a:t>enfoque</a:t>
            </a:r>
            <a:r>
              <a:rPr lang="en-US" sz="1600" dirty="0" smtClean="0">
                <a:solidFill>
                  <a:srgbClr val="595959"/>
                </a:solidFill>
                <a:latin typeface="Helvetica Light"/>
                <a:cs typeface="Helvetica Light"/>
              </a:rPr>
              <a:t> </a:t>
            </a:r>
            <a:r>
              <a:rPr lang="en-US" sz="1600" dirty="0" err="1" smtClean="0">
                <a:solidFill>
                  <a:srgbClr val="595959"/>
                </a:solidFill>
                <a:latin typeface="Helvetica Light"/>
                <a:cs typeface="Helvetica Light"/>
              </a:rPr>
              <a:t>tradicional</a:t>
            </a:r>
            <a:r>
              <a:rPr lang="en-US" sz="1600" dirty="0" smtClean="0">
                <a:solidFill>
                  <a:srgbClr val="595959"/>
                </a:solidFill>
                <a:latin typeface="Helvetica Light"/>
                <a:cs typeface="Helvetica Light"/>
              </a:rPr>
              <a:t> de </a:t>
            </a:r>
            <a:r>
              <a:rPr lang="en-US" sz="1600" dirty="0" err="1" smtClean="0">
                <a:solidFill>
                  <a:srgbClr val="595959"/>
                </a:solidFill>
                <a:latin typeface="Helvetica Light"/>
                <a:cs typeface="Helvetica Light"/>
              </a:rPr>
              <a:t>Xamarin</a:t>
            </a:r>
            <a:endParaRPr lang="en-US" sz="1600" dirty="0">
              <a:solidFill>
                <a:srgbClr val="595959"/>
              </a:solidFill>
              <a:latin typeface="Helvetica Light"/>
              <a:cs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78611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ángulo 45"/>
          <p:cNvSpPr/>
          <p:nvPr/>
        </p:nvSpPr>
        <p:spPr>
          <a:xfrm>
            <a:off x="-1" y="-8013"/>
            <a:ext cx="621023" cy="6885384"/>
          </a:xfrm>
          <a:prstGeom prst="rect">
            <a:avLst/>
          </a:prstGeom>
          <a:solidFill>
            <a:srgbClr val="027F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9" name="Imagen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573" y="281479"/>
            <a:ext cx="1872208" cy="613754"/>
          </a:xfrm>
          <a:prstGeom prst="rect">
            <a:avLst/>
          </a:prstGeom>
        </p:spPr>
      </p:pic>
      <p:sp>
        <p:nvSpPr>
          <p:cNvPr id="27" name="Title 1"/>
          <p:cNvSpPr txBox="1">
            <a:spLocks/>
          </p:cNvSpPr>
          <p:nvPr/>
        </p:nvSpPr>
        <p:spPr>
          <a:xfrm>
            <a:off x="683568" y="1429000"/>
            <a:ext cx="6792186" cy="5695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 smtClean="0">
                <a:solidFill>
                  <a:schemeClr val="accent1"/>
                </a:solidFill>
              </a:rPr>
              <a:t>Xamarin</a:t>
            </a:r>
            <a:r>
              <a:rPr lang="en-US" sz="3200" dirty="0" smtClean="0">
                <a:solidFill>
                  <a:schemeClr val="accent1"/>
                </a:solidFill>
              </a:rPr>
              <a:t> + </a:t>
            </a:r>
            <a:r>
              <a:rPr lang="en-US" sz="3200" dirty="0" err="1" smtClean="0">
                <a:solidFill>
                  <a:schemeClr val="accent1"/>
                </a:solidFill>
              </a:rPr>
              <a:t>Xamarin.Forms</a:t>
            </a:r>
            <a:endParaRPr lang="en-US" sz="3200" dirty="0">
              <a:solidFill>
                <a:schemeClr val="accent1"/>
              </a:solidFill>
            </a:endParaRPr>
          </a:p>
        </p:txBody>
      </p:sp>
      <p:pic>
        <p:nvPicPr>
          <p:cNvPr id="28" name="Picture 9" descr="uniqu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3568" y="2636912"/>
            <a:ext cx="3999463" cy="2664296"/>
          </a:xfrm>
          <a:prstGeom prst="rect">
            <a:avLst/>
          </a:prstGeom>
        </p:spPr>
      </p:pic>
      <p:pic>
        <p:nvPicPr>
          <p:cNvPr id="29" name="Picture 10" descr="uniqu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0327" y="2636912"/>
            <a:ext cx="3999463" cy="2664296"/>
          </a:xfrm>
          <a:prstGeom prst="rect">
            <a:avLst/>
          </a:prstGeom>
        </p:spPr>
      </p:pic>
      <p:sp>
        <p:nvSpPr>
          <p:cNvPr id="30" name="TextBox 26"/>
          <p:cNvSpPr txBox="1">
            <a:spLocks noChangeArrowheads="1"/>
          </p:cNvSpPr>
          <p:nvPr/>
        </p:nvSpPr>
        <p:spPr bwMode="auto">
          <a:xfrm>
            <a:off x="5100328" y="1918956"/>
            <a:ext cx="3996462" cy="732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 eaLnBrk="1" hangingPunct="1">
              <a:lnSpc>
                <a:spcPct val="130000"/>
              </a:lnSpc>
            </a:pPr>
            <a:r>
              <a:rPr lang="en-US" sz="1600" dirty="0" smtClean="0">
                <a:solidFill>
                  <a:srgbClr val="595959"/>
                </a:solidFill>
                <a:latin typeface="Helvetica Light"/>
                <a:cs typeface="Helvetica Light"/>
              </a:rPr>
              <a:t>Con </a:t>
            </a:r>
            <a:r>
              <a:rPr lang="en-US" sz="1600" dirty="0" err="1" smtClean="0">
                <a:solidFill>
                  <a:srgbClr val="595959"/>
                </a:solidFill>
                <a:latin typeface="Helvetica Light"/>
                <a:cs typeface="Helvetica Light"/>
              </a:rPr>
              <a:t>Xamarin.Forms</a:t>
            </a:r>
            <a:r>
              <a:rPr lang="en-US" sz="1600" dirty="0">
                <a:solidFill>
                  <a:srgbClr val="595959"/>
                </a:solidFill>
                <a:latin typeface="Helvetica Light"/>
                <a:cs typeface="Helvetica Light"/>
              </a:rPr>
              <a:t>: </a:t>
            </a:r>
            <a:endParaRPr lang="en-US" sz="1600" dirty="0" smtClean="0">
              <a:solidFill>
                <a:srgbClr val="595959"/>
              </a:solidFill>
              <a:latin typeface="Helvetica Light"/>
              <a:cs typeface="Helvetica Light"/>
            </a:endParaRPr>
          </a:p>
          <a:p>
            <a:pPr algn="ctr" eaLnBrk="1" hangingPunct="1">
              <a:lnSpc>
                <a:spcPct val="130000"/>
              </a:lnSpc>
            </a:pPr>
            <a:r>
              <a:rPr lang="en-US" sz="1600" dirty="0" smtClean="0">
                <a:solidFill>
                  <a:srgbClr val="595959"/>
                </a:solidFill>
                <a:latin typeface="Helvetica Light"/>
                <a:cs typeface="Helvetica Light"/>
              </a:rPr>
              <a:t>Se </a:t>
            </a:r>
            <a:r>
              <a:rPr lang="en-US" sz="1600" dirty="0" err="1" smtClean="0">
                <a:solidFill>
                  <a:srgbClr val="595959"/>
                </a:solidFill>
                <a:latin typeface="Helvetica Light"/>
                <a:cs typeface="Helvetica Light"/>
              </a:rPr>
              <a:t>comparte</a:t>
            </a:r>
            <a:r>
              <a:rPr lang="en-US" sz="1600" dirty="0" smtClean="0">
                <a:solidFill>
                  <a:srgbClr val="595959"/>
                </a:solidFill>
                <a:latin typeface="Helvetica Light"/>
                <a:cs typeface="Helvetica Light"/>
              </a:rPr>
              <a:t> </a:t>
            </a:r>
            <a:r>
              <a:rPr lang="en-US" sz="1600" dirty="0" err="1" smtClean="0">
                <a:solidFill>
                  <a:srgbClr val="595959"/>
                </a:solidFill>
                <a:latin typeface="Helvetica Light"/>
                <a:cs typeface="Helvetica Light"/>
              </a:rPr>
              <a:t>más</a:t>
            </a:r>
            <a:r>
              <a:rPr lang="en-US" sz="1600" dirty="0" smtClean="0">
                <a:solidFill>
                  <a:srgbClr val="595959"/>
                </a:solidFill>
                <a:latin typeface="Helvetica Light"/>
                <a:cs typeface="Helvetica Light"/>
              </a:rPr>
              <a:t>, </a:t>
            </a:r>
            <a:r>
              <a:rPr lang="en-US" sz="1600" dirty="0" err="1" smtClean="0">
                <a:solidFill>
                  <a:srgbClr val="595959"/>
                </a:solidFill>
                <a:latin typeface="Helvetica Light"/>
                <a:cs typeface="Helvetica Light"/>
              </a:rPr>
              <a:t>controles</a:t>
            </a:r>
            <a:r>
              <a:rPr lang="en-US" sz="1600" dirty="0" smtClean="0">
                <a:solidFill>
                  <a:srgbClr val="595959"/>
                </a:solidFill>
                <a:latin typeface="Helvetica Light"/>
                <a:cs typeface="Helvetica Light"/>
              </a:rPr>
              <a:t> </a:t>
            </a:r>
            <a:r>
              <a:rPr lang="en-US" sz="1600" dirty="0" err="1" smtClean="0">
                <a:solidFill>
                  <a:srgbClr val="595959"/>
                </a:solidFill>
                <a:latin typeface="Helvetica Light"/>
                <a:cs typeface="Helvetica Light"/>
              </a:rPr>
              <a:t>compartidos</a:t>
            </a:r>
            <a:endParaRPr lang="en-US" sz="1600" dirty="0">
              <a:solidFill>
                <a:srgbClr val="595959"/>
              </a:solidFill>
              <a:latin typeface="Helvetica Light"/>
              <a:cs typeface="Helvetica Light"/>
            </a:endParaRPr>
          </a:p>
        </p:txBody>
      </p:sp>
      <p:sp>
        <p:nvSpPr>
          <p:cNvPr id="31" name="TextBox 31"/>
          <p:cNvSpPr txBox="1">
            <a:spLocks noChangeArrowheads="1"/>
          </p:cNvSpPr>
          <p:nvPr/>
        </p:nvSpPr>
        <p:spPr bwMode="auto">
          <a:xfrm>
            <a:off x="683569" y="2074774"/>
            <a:ext cx="3996462" cy="4124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 eaLnBrk="1" hangingPunct="1">
              <a:lnSpc>
                <a:spcPct val="130000"/>
              </a:lnSpc>
            </a:pPr>
            <a:r>
              <a:rPr lang="en-US" sz="1600" dirty="0" smtClean="0">
                <a:solidFill>
                  <a:srgbClr val="595959"/>
                </a:solidFill>
                <a:latin typeface="Helvetica Light"/>
                <a:cs typeface="Helvetica Light"/>
              </a:rPr>
              <a:t>El </a:t>
            </a:r>
            <a:r>
              <a:rPr lang="en-US" sz="1600" dirty="0" err="1" smtClean="0">
                <a:solidFill>
                  <a:srgbClr val="595959"/>
                </a:solidFill>
                <a:latin typeface="Helvetica Light"/>
                <a:cs typeface="Helvetica Light"/>
              </a:rPr>
              <a:t>enfoque</a:t>
            </a:r>
            <a:r>
              <a:rPr lang="en-US" sz="1600" dirty="0" smtClean="0">
                <a:solidFill>
                  <a:srgbClr val="595959"/>
                </a:solidFill>
                <a:latin typeface="Helvetica Light"/>
                <a:cs typeface="Helvetica Light"/>
              </a:rPr>
              <a:t> </a:t>
            </a:r>
            <a:r>
              <a:rPr lang="en-US" sz="1600" dirty="0" err="1" smtClean="0">
                <a:solidFill>
                  <a:srgbClr val="595959"/>
                </a:solidFill>
                <a:latin typeface="Helvetica Light"/>
                <a:cs typeface="Helvetica Light"/>
              </a:rPr>
              <a:t>tradicional</a:t>
            </a:r>
            <a:r>
              <a:rPr lang="en-US" sz="1600" dirty="0" smtClean="0">
                <a:solidFill>
                  <a:srgbClr val="595959"/>
                </a:solidFill>
                <a:latin typeface="Helvetica Light"/>
                <a:cs typeface="Helvetica Light"/>
              </a:rPr>
              <a:t> de </a:t>
            </a:r>
            <a:r>
              <a:rPr lang="en-US" sz="1600" dirty="0" err="1" smtClean="0">
                <a:solidFill>
                  <a:srgbClr val="595959"/>
                </a:solidFill>
                <a:latin typeface="Helvetica Light"/>
                <a:cs typeface="Helvetica Light"/>
              </a:rPr>
              <a:t>Xamarin</a:t>
            </a:r>
            <a:endParaRPr lang="en-US" sz="1600" dirty="0">
              <a:solidFill>
                <a:srgbClr val="595959"/>
              </a:solidFill>
              <a:latin typeface="Helvetica Light"/>
              <a:cs typeface="Helvetica Light"/>
            </a:endParaRPr>
          </a:p>
        </p:txBody>
      </p:sp>
      <p:sp>
        <p:nvSpPr>
          <p:cNvPr id="32" name="Rectangle 2"/>
          <p:cNvSpPr/>
          <p:nvPr/>
        </p:nvSpPr>
        <p:spPr>
          <a:xfrm>
            <a:off x="5100328" y="3199320"/>
            <a:ext cx="3996462" cy="65492"/>
          </a:xfrm>
          <a:prstGeom prst="rect">
            <a:avLst/>
          </a:prstGeom>
          <a:solidFill>
            <a:srgbClr val="EEF3F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13"/>
          <p:cNvSpPr/>
          <p:nvPr/>
        </p:nvSpPr>
        <p:spPr>
          <a:xfrm>
            <a:off x="5100328" y="3267233"/>
            <a:ext cx="3996462" cy="478090"/>
          </a:xfrm>
          <a:prstGeom prst="rect">
            <a:avLst/>
          </a:prstGeom>
          <a:solidFill>
            <a:srgbClr val="216BA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Helvetica Light"/>
                <a:cs typeface="Helvetica Light"/>
              </a:rPr>
              <a:t>Shared UI Code</a:t>
            </a:r>
            <a:endParaRPr lang="en-US" sz="2000" dirty="0">
              <a:latin typeface="Helvetica Light"/>
              <a:cs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207521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2" grpId="0" animBg="1"/>
      <p:bldP spid="3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ángulo 45"/>
          <p:cNvSpPr/>
          <p:nvPr/>
        </p:nvSpPr>
        <p:spPr>
          <a:xfrm>
            <a:off x="-1" y="-8013"/>
            <a:ext cx="621023" cy="6885384"/>
          </a:xfrm>
          <a:prstGeom prst="rect">
            <a:avLst/>
          </a:prstGeom>
          <a:solidFill>
            <a:srgbClr val="027F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9" name="Imagen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573" y="281479"/>
            <a:ext cx="1872208" cy="613754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755575" y="1212977"/>
            <a:ext cx="6736197" cy="5905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 smtClean="0">
                <a:solidFill>
                  <a:schemeClr val="accent1"/>
                </a:solidFill>
              </a:rPr>
              <a:t>Xamarin</a:t>
            </a:r>
            <a:r>
              <a:rPr lang="en-US" sz="3200" dirty="0" smtClean="0">
                <a:solidFill>
                  <a:schemeClr val="accent1"/>
                </a:solidFill>
              </a:rPr>
              <a:t> + </a:t>
            </a:r>
            <a:r>
              <a:rPr lang="en-US" sz="3200" dirty="0" err="1" smtClean="0">
                <a:solidFill>
                  <a:schemeClr val="accent1"/>
                </a:solidFill>
              </a:rPr>
              <a:t>Xamarin.Forms</a:t>
            </a:r>
            <a:endParaRPr lang="en-US" sz="3200" dirty="0">
              <a:solidFill>
                <a:schemeClr val="accent1"/>
              </a:solidFill>
            </a:endParaRPr>
          </a:p>
        </p:txBody>
      </p:sp>
      <p:pic>
        <p:nvPicPr>
          <p:cNvPr id="7" name="Picture 7" descr="uniqu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60032" y="2420888"/>
            <a:ext cx="4147275" cy="2762763"/>
          </a:xfrm>
          <a:prstGeom prst="rect">
            <a:avLst/>
          </a:prstGeom>
        </p:spPr>
      </p:pic>
      <p:sp>
        <p:nvSpPr>
          <p:cNvPr id="8" name="Rectangle 2"/>
          <p:cNvSpPr/>
          <p:nvPr/>
        </p:nvSpPr>
        <p:spPr>
          <a:xfrm>
            <a:off x="755576" y="2050503"/>
            <a:ext cx="4104456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 smtClean="0">
                <a:solidFill>
                  <a:srgbClr val="595959"/>
                </a:solidFill>
                <a:latin typeface="Helvetica Light"/>
                <a:cs typeface="Helvetica Light"/>
              </a:rPr>
              <a:t>Permite</a:t>
            </a:r>
            <a:r>
              <a:rPr lang="en-US" sz="2000" dirty="0" smtClean="0">
                <a:solidFill>
                  <a:srgbClr val="595959"/>
                </a:solidFill>
                <a:latin typeface="Helvetica Light"/>
                <a:cs typeface="Helvetica Light"/>
              </a:rPr>
              <a:t> </a:t>
            </a:r>
            <a:r>
              <a:rPr lang="en-US" sz="2000" dirty="0" err="1" smtClean="0">
                <a:solidFill>
                  <a:srgbClr val="595959"/>
                </a:solidFill>
                <a:latin typeface="Helvetica Light"/>
                <a:cs typeface="Helvetica Light"/>
              </a:rPr>
              <a:t>crear</a:t>
            </a:r>
            <a:r>
              <a:rPr lang="en-US" sz="2000" dirty="0" smtClean="0">
                <a:solidFill>
                  <a:srgbClr val="595959"/>
                </a:solidFill>
                <a:latin typeface="Helvetica Light"/>
                <a:cs typeface="Helvetica Light"/>
              </a:rPr>
              <a:t> </a:t>
            </a:r>
            <a:r>
              <a:rPr lang="en-US" sz="2000" dirty="0" err="1" smtClean="0">
                <a:solidFill>
                  <a:srgbClr val="595959"/>
                </a:solidFill>
                <a:latin typeface="Helvetica Light"/>
                <a:cs typeface="Helvetica Light"/>
              </a:rPr>
              <a:t>facilmente</a:t>
            </a:r>
            <a:r>
              <a:rPr lang="en-US" sz="2000" dirty="0" smtClean="0">
                <a:solidFill>
                  <a:srgbClr val="595959"/>
                </a:solidFill>
                <a:latin typeface="Helvetica Light"/>
                <a:cs typeface="Helvetica Light"/>
              </a:rPr>
              <a:t> y con </a:t>
            </a:r>
            <a:r>
              <a:rPr lang="en-US" sz="2000" dirty="0" err="1" smtClean="0">
                <a:solidFill>
                  <a:srgbClr val="595959"/>
                </a:solidFill>
                <a:latin typeface="Helvetica Light"/>
                <a:cs typeface="Helvetica Light"/>
              </a:rPr>
              <a:t>rapidez</a:t>
            </a:r>
            <a:r>
              <a:rPr lang="en-US" sz="2000" dirty="0" smtClean="0">
                <a:solidFill>
                  <a:srgbClr val="595959"/>
                </a:solidFill>
                <a:latin typeface="Helvetica Light"/>
                <a:cs typeface="Helvetica Light"/>
              </a:rPr>
              <a:t> interfaces de </a:t>
            </a:r>
            <a:r>
              <a:rPr lang="en-US" sz="2000" dirty="0" err="1" smtClean="0">
                <a:solidFill>
                  <a:srgbClr val="595959"/>
                </a:solidFill>
                <a:latin typeface="Helvetica Light"/>
                <a:cs typeface="Helvetica Light"/>
              </a:rPr>
              <a:t>usuario</a:t>
            </a:r>
            <a:r>
              <a:rPr lang="en-US" sz="2000" dirty="0" smtClean="0">
                <a:solidFill>
                  <a:srgbClr val="595959"/>
                </a:solidFill>
                <a:latin typeface="Helvetica Light"/>
                <a:cs typeface="Helvetica Light"/>
              </a:rPr>
              <a:t> </a:t>
            </a:r>
            <a:r>
              <a:rPr lang="en-US" sz="2000" dirty="0" err="1" smtClean="0">
                <a:solidFill>
                  <a:srgbClr val="595959"/>
                </a:solidFill>
                <a:latin typeface="Helvetica Light"/>
                <a:cs typeface="Helvetica Light"/>
              </a:rPr>
              <a:t>nativas</a:t>
            </a:r>
            <a:r>
              <a:rPr lang="en-US" sz="2000" dirty="0" smtClean="0">
                <a:solidFill>
                  <a:srgbClr val="595959"/>
                </a:solidFill>
                <a:latin typeface="Helvetica Light"/>
                <a:cs typeface="Helvetica Light"/>
              </a:rPr>
              <a:t> </a:t>
            </a:r>
            <a:r>
              <a:rPr lang="en-US" sz="2000" dirty="0" err="1" smtClean="0">
                <a:solidFill>
                  <a:srgbClr val="595959"/>
                </a:solidFill>
                <a:latin typeface="Helvetica Light"/>
                <a:cs typeface="Helvetica Light"/>
              </a:rPr>
              <a:t>compartidas</a:t>
            </a:r>
            <a:endParaRPr lang="en-US" sz="2000" dirty="0">
              <a:solidFill>
                <a:srgbClr val="595959"/>
              </a:solidFill>
              <a:latin typeface="Helvetica Light"/>
              <a:cs typeface="Helvetica Ligh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595959"/>
              </a:solidFill>
              <a:latin typeface="Helvetica Light"/>
              <a:cs typeface="Helvetica Ligh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595959"/>
                </a:solidFill>
                <a:latin typeface="Helvetica Light"/>
                <a:cs typeface="Helvetica Light"/>
              </a:rPr>
              <a:t>Los </a:t>
            </a:r>
            <a:r>
              <a:rPr lang="en-US" sz="2000" dirty="0" err="1" smtClean="0">
                <a:solidFill>
                  <a:srgbClr val="595959"/>
                </a:solidFill>
                <a:latin typeface="Helvetica Light"/>
                <a:cs typeface="Helvetica Light"/>
              </a:rPr>
              <a:t>elementos</a:t>
            </a:r>
            <a:r>
              <a:rPr lang="en-US" sz="2000" dirty="0" smtClean="0">
                <a:solidFill>
                  <a:srgbClr val="595959"/>
                </a:solidFill>
                <a:latin typeface="Helvetica Light"/>
                <a:cs typeface="Helvetica Light"/>
              </a:rPr>
              <a:t> de </a:t>
            </a:r>
            <a:r>
              <a:rPr lang="en-US" sz="2000" dirty="0" err="1" smtClean="0">
                <a:solidFill>
                  <a:srgbClr val="595959"/>
                </a:solidFill>
                <a:latin typeface="Helvetica Light"/>
                <a:cs typeface="Helvetica Light"/>
              </a:rPr>
              <a:t>Xamarin.Forms</a:t>
            </a:r>
            <a:r>
              <a:rPr lang="en-US" sz="2000" dirty="0" smtClean="0">
                <a:solidFill>
                  <a:srgbClr val="595959"/>
                </a:solidFill>
                <a:latin typeface="Helvetica Light"/>
                <a:cs typeface="Helvetica Light"/>
              </a:rPr>
              <a:t> son </a:t>
            </a:r>
            <a:r>
              <a:rPr lang="en-US" sz="2000" dirty="0" err="1" smtClean="0">
                <a:solidFill>
                  <a:srgbClr val="595959"/>
                </a:solidFill>
                <a:latin typeface="Helvetica Light"/>
                <a:cs typeface="Helvetica Light"/>
              </a:rPr>
              <a:t>mapeados</a:t>
            </a:r>
            <a:r>
              <a:rPr lang="en-US" sz="2000" dirty="0" smtClean="0">
                <a:solidFill>
                  <a:srgbClr val="595959"/>
                </a:solidFill>
                <a:latin typeface="Helvetica Light"/>
                <a:cs typeface="Helvetica Light"/>
              </a:rPr>
              <a:t> a </a:t>
            </a:r>
            <a:r>
              <a:rPr lang="en-US" sz="2000" dirty="0" err="1" smtClean="0">
                <a:solidFill>
                  <a:srgbClr val="595959"/>
                </a:solidFill>
                <a:latin typeface="Helvetica Light"/>
                <a:cs typeface="Helvetica Light"/>
              </a:rPr>
              <a:t>elementos</a:t>
            </a:r>
            <a:r>
              <a:rPr lang="en-US" sz="2000" dirty="0" smtClean="0">
                <a:solidFill>
                  <a:srgbClr val="595959"/>
                </a:solidFill>
                <a:latin typeface="Helvetica Light"/>
                <a:cs typeface="Helvetica Light"/>
              </a:rPr>
              <a:t> </a:t>
            </a:r>
            <a:r>
              <a:rPr lang="en-US" sz="2000" dirty="0" err="1" smtClean="0">
                <a:solidFill>
                  <a:srgbClr val="595959"/>
                </a:solidFill>
                <a:latin typeface="Helvetica Light"/>
                <a:cs typeface="Helvetica Light"/>
              </a:rPr>
              <a:t>nativos</a:t>
            </a:r>
            <a:r>
              <a:rPr lang="en-US" sz="2000" dirty="0" smtClean="0">
                <a:solidFill>
                  <a:srgbClr val="595959"/>
                </a:solidFill>
                <a:latin typeface="Helvetica Light"/>
                <a:cs typeface="Helvetica Light"/>
              </a:rPr>
              <a:t> y behaviors </a:t>
            </a:r>
            <a:r>
              <a:rPr lang="en-US" sz="2000" dirty="0" err="1" smtClean="0">
                <a:solidFill>
                  <a:srgbClr val="595959"/>
                </a:solidFill>
                <a:latin typeface="Helvetica Light"/>
                <a:cs typeface="Helvetica Light"/>
              </a:rPr>
              <a:t>propios</a:t>
            </a:r>
            <a:r>
              <a:rPr lang="en-US" sz="2000" dirty="0" smtClean="0">
                <a:solidFill>
                  <a:srgbClr val="595959"/>
                </a:solidFill>
                <a:latin typeface="Helvetica Light"/>
                <a:cs typeface="Helvetica Light"/>
              </a:rPr>
              <a:t> de </a:t>
            </a:r>
            <a:r>
              <a:rPr lang="en-US" sz="2000" dirty="0" err="1" smtClean="0">
                <a:solidFill>
                  <a:srgbClr val="595959"/>
                </a:solidFill>
                <a:latin typeface="Helvetica Light"/>
                <a:cs typeface="Helvetica Light"/>
              </a:rPr>
              <a:t>cada</a:t>
            </a:r>
            <a:r>
              <a:rPr lang="en-US" sz="2000" dirty="0" smtClean="0">
                <a:solidFill>
                  <a:srgbClr val="595959"/>
                </a:solidFill>
                <a:latin typeface="Helvetica Light"/>
                <a:cs typeface="Helvetica Light"/>
              </a:rPr>
              <a:t> </a:t>
            </a:r>
            <a:r>
              <a:rPr lang="en-US" sz="2000" dirty="0" err="1" smtClean="0">
                <a:solidFill>
                  <a:srgbClr val="595959"/>
                </a:solidFill>
                <a:latin typeface="Helvetica Light"/>
                <a:cs typeface="Helvetica Light"/>
              </a:rPr>
              <a:t>plataforma</a:t>
            </a:r>
            <a:endParaRPr lang="en-US" sz="2000" dirty="0">
              <a:solidFill>
                <a:srgbClr val="595959"/>
              </a:solidFill>
              <a:latin typeface="Helvetica Light"/>
              <a:cs typeface="Helvetica Ligh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595959"/>
              </a:solidFill>
              <a:latin typeface="Helvetica Light"/>
              <a:cs typeface="Helvetica Ligh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 smtClean="0">
                <a:solidFill>
                  <a:srgbClr val="595959"/>
                </a:solidFill>
                <a:latin typeface="Helvetica Light"/>
                <a:cs typeface="Helvetica Light"/>
              </a:rPr>
              <a:t>Podemos</a:t>
            </a:r>
            <a:r>
              <a:rPr lang="en-US" sz="2000" dirty="0" smtClean="0">
                <a:solidFill>
                  <a:srgbClr val="595959"/>
                </a:solidFill>
                <a:latin typeface="Helvetica Light"/>
                <a:cs typeface="Helvetica Light"/>
              </a:rPr>
              <a:t> </a:t>
            </a:r>
            <a:r>
              <a:rPr lang="en-US" sz="2000" dirty="0" err="1" smtClean="0">
                <a:solidFill>
                  <a:srgbClr val="595959"/>
                </a:solidFill>
                <a:latin typeface="Helvetica Light"/>
                <a:cs typeface="Helvetica Light"/>
              </a:rPr>
              <a:t>mezclar</a:t>
            </a:r>
            <a:r>
              <a:rPr lang="en-US" sz="2000" dirty="0" smtClean="0">
                <a:solidFill>
                  <a:srgbClr val="595959"/>
                </a:solidFill>
                <a:latin typeface="Helvetica Light"/>
                <a:cs typeface="Helvetica Light"/>
              </a:rPr>
              <a:t> </a:t>
            </a:r>
            <a:r>
              <a:rPr lang="en-US" sz="2000" dirty="0" err="1" smtClean="0">
                <a:solidFill>
                  <a:srgbClr val="595959"/>
                </a:solidFill>
                <a:latin typeface="Helvetica Light"/>
                <a:cs typeface="Helvetica Light"/>
              </a:rPr>
              <a:t>Xamarin.Forms</a:t>
            </a:r>
            <a:r>
              <a:rPr lang="en-US" sz="2000" dirty="0" smtClean="0">
                <a:solidFill>
                  <a:srgbClr val="595959"/>
                </a:solidFill>
                <a:latin typeface="Helvetica Light"/>
                <a:cs typeface="Helvetica Light"/>
              </a:rPr>
              <a:t> con APIs </a:t>
            </a:r>
            <a:r>
              <a:rPr lang="en-US" sz="2000" dirty="0" err="1" smtClean="0">
                <a:solidFill>
                  <a:srgbClr val="595959"/>
                </a:solidFill>
                <a:latin typeface="Helvetica Light"/>
                <a:cs typeface="Helvetica Light"/>
              </a:rPr>
              <a:t>nativas</a:t>
            </a:r>
            <a:endParaRPr lang="en-US" sz="2000" dirty="0">
              <a:solidFill>
                <a:srgbClr val="595959"/>
              </a:solidFill>
              <a:latin typeface="Helvetica Light"/>
              <a:cs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405120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ángulo 45"/>
          <p:cNvSpPr/>
          <p:nvPr/>
        </p:nvSpPr>
        <p:spPr>
          <a:xfrm>
            <a:off x="-1" y="-8013"/>
            <a:ext cx="621023" cy="6885384"/>
          </a:xfrm>
          <a:prstGeom prst="rect">
            <a:avLst/>
          </a:prstGeom>
          <a:solidFill>
            <a:srgbClr val="027F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9" name="Imagen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573" y="281479"/>
            <a:ext cx="1872208" cy="613754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755575" y="1212977"/>
            <a:ext cx="6736197" cy="5905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 err="1" smtClean="0">
                <a:solidFill>
                  <a:schemeClr val="accent1"/>
                </a:solidFill>
              </a:rPr>
              <a:t>Plataformas</a:t>
            </a:r>
            <a:r>
              <a:rPr lang="en-US" sz="2800" dirty="0" smtClean="0">
                <a:solidFill>
                  <a:schemeClr val="accent1"/>
                </a:solidFill>
              </a:rPr>
              <a:t> </a:t>
            </a:r>
            <a:r>
              <a:rPr lang="en-US" sz="2800" dirty="0" err="1" smtClean="0">
                <a:solidFill>
                  <a:schemeClr val="accent1"/>
                </a:solidFill>
              </a:rPr>
              <a:t>soportadas</a:t>
            </a:r>
            <a:r>
              <a:rPr lang="en-US" sz="2800" dirty="0" smtClean="0">
                <a:solidFill>
                  <a:schemeClr val="accent1"/>
                </a:solidFill>
              </a:rPr>
              <a:t> </a:t>
            </a:r>
            <a:r>
              <a:rPr lang="en-US" sz="2800" dirty="0" err="1" smtClean="0">
                <a:solidFill>
                  <a:schemeClr val="accent1"/>
                </a:solidFill>
              </a:rPr>
              <a:t>por</a:t>
            </a:r>
            <a:r>
              <a:rPr lang="en-US" sz="2800" dirty="0" smtClean="0">
                <a:solidFill>
                  <a:schemeClr val="accent1"/>
                </a:solidFill>
              </a:rPr>
              <a:t> </a:t>
            </a:r>
            <a:r>
              <a:rPr lang="en-US" sz="3200" dirty="0" err="1" smtClean="0">
                <a:solidFill>
                  <a:schemeClr val="accent1"/>
                </a:solidFill>
              </a:rPr>
              <a:t>Xamarin.Forms</a:t>
            </a:r>
            <a:endParaRPr lang="en-US" sz="3200" dirty="0">
              <a:solidFill>
                <a:schemeClr val="accent1"/>
              </a:solidFill>
            </a:endParaRPr>
          </a:p>
        </p:txBody>
      </p:sp>
      <p:sp>
        <p:nvSpPr>
          <p:cNvPr id="8" name="Rectangle 2"/>
          <p:cNvSpPr/>
          <p:nvPr/>
        </p:nvSpPr>
        <p:spPr>
          <a:xfrm>
            <a:off x="755576" y="2050503"/>
            <a:ext cx="4104456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 smtClean="0">
                <a:solidFill>
                  <a:srgbClr val="595959"/>
                </a:solidFill>
                <a:latin typeface="Helvetica Light"/>
                <a:cs typeface="Helvetica Light"/>
              </a:rPr>
              <a:t>Soporta</a:t>
            </a:r>
            <a:r>
              <a:rPr lang="en-US" sz="2800" dirty="0" smtClean="0">
                <a:solidFill>
                  <a:srgbClr val="595959"/>
                </a:solidFill>
                <a:latin typeface="Helvetica Light"/>
                <a:cs typeface="Helvetica Light"/>
              </a:rPr>
              <a:t>:</a:t>
            </a:r>
          </a:p>
          <a:p>
            <a:endParaRPr lang="en-US" sz="2800" dirty="0">
              <a:solidFill>
                <a:srgbClr val="595959"/>
              </a:solidFill>
              <a:latin typeface="Helvetica Light"/>
              <a:cs typeface="Helvetica Ligh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595959"/>
                </a:solidFill>
                <a:latin typeface="Helvetica Light"/>
                <a:cs typeface="Helvetica Light"/>
              </a:rPr>
              <a:t>Android 4.0+</a:t>
            </a:r>
          </a:p>
          <a:p>
            <a:endParaRPr lang="en-US" sz="2800" dirty="0" smtClean="0">
              <a:solidFill>
                <a:srgbClr val="595959"/>
              </a:solidFill>
              <a:latin typeface="Helvetica Light"/>
              <a:cs typeface="Helvetica Ligh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595959"/>
                </a:solidFill>
                <a:latin typeface="Helvetica Light"/>
                <a:cs typeface="Helvetica Light"/>
              </a:rPr>
              <a:t>iOS 6.1+</a:t>
            </a:r>
          </a:p>
          <a:p>
            <a:endParaRPr lang="en-US" sz="2800" dirty="0" smtClean="0">
              <a:solidFill>
                <a:srgbClr val="595959"/>
              </a:solidFill>
              <a:latin typeface="Helvetica Light"/>
              <a:cs typeface="Helvetica Ligh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595959"/>
                </a:solidFill>
                <a:latin typeface="Helvetica Light"/>
                <a:cs typeface="Helvetica Light"/>
              </a:rPr>
              <a:t>Windows Phone 8.0 (Silverlight)</a:t>
            </a:r>
            <a:endParaRPr lang="en-US" sz="2800" dirty="0">
              <a:solidFill>
                <a:srgbClr val="595959"/>
              </a:solidFill>
              <a:latin typeface="Helvetica Light"/>
              <a:cs typeface="Helvetica Light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2313333"/>
            <a:ext cx="400050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089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6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7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9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1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3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ángulo 45"/>
          <p:cNvSpPr/>
          <p:nvPr/>
        </p:nvSpPr>
        <p:spPr>
          <a:xfrm>
            <a:off x="-1" y="-8013"/>
            <a:ext cx="621023" cy="6885384"/>
          </a:xfrm>
          <a:prstGeom prst="rect">
            <a:avLst/>
          </a:prstGeom>
          <a:solidFill>
            <a:srgbClr val="027F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9" name="Imagen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573" y="281479"/>
            <a:ext cx="1872208" cy="613754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683567" y="457200"/>
            <a:ext cx="6631633" cy="5905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 err="1" smtClean="0">
                <a:solidFill>
                  <a:schemeClr val="accent1"/>
                </a:solidFill>
              </a:rPr>
              <a:t>Que</a:t>
            </a:r>
            <a:r>
              <a:rPr lang="en-US" sz="3200" dirty="0" smtClean="0">
                <a:solidFill>
                  <a:schemeClr val="accent1"/>
                </a:solidFill>
              </a:rPr>
              <a:t> </a:t>
            </a:r>
            <a:r>
              <a:rPr lang="en-US" sz="3200" dirty="0" err="1" smtClean="0">
                <a:solidFill>
                  <a:schemeClr val="accent1"/>
                </a:solidFill>
              </a:rPr>
              <a:t>incluye</a:t>
            </a:r>
            <a:endParaRPr lang="en-US" sz="3200" dirty="0">
              <a:solidFill>
                <a:schemeClr val="accent1"/>
              </a:solidFill>
            </a:endParaRPr>
          </a:p>
        </p:txBody>
      </p:sp>
      <p:sp>
        <p:nvSpPr>
          <p:cNvPr id="5" name="Rectangle 2"/>
          <p:cNvSpPr/>
          <p:nvPr/>
        </p:nvSpPr>
        <p:spPr>
          <a:xfrm>
            <a:off x="683567" y="1047767"/>
            <a:ext cx="4255163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charset="2"/>
              <a:buChar char="§"/>
            </a:pPr>
            <a:r>
              <a:rPr lang="en-US" dirty="0" smtClean="0">
                <a:solidFill>
                  <a:srgbClr val="595959"/>
                </a:solidFill>
                <a:latin typeface="Helvetica Light"/>
                <a:cs typeface="Helvetica Light"/>
              </a:rPr>
              <a:t>40+ </a:t>
            </a:r>
            <a:r>
              <a:rPr lang="en-US" dirty="0" err="1" smtClean="0">
                <a:solidFill>
                  <a:srgbClr val="595959"/>
                </a:solidFill>
                <a:latin typeface="Helvetica Light"/>
                <a:cs typeface="Helvetica Light"/>
              </a:rPr>
              <a:t>tipos</a:t>
            </a:r>
            <a:r>
              <a:rPr lang="en-US" dirty="0" smtClean="0">
                <a:solidFill>
                  <a:srgbClr val="595959"/>
                </a:solidFill>
                <a:latin typeface="Helvetica Light"/>
                <a:cs typeface="Helvetica Light"/>
              </a:rPr>
              <a:t> de </a:t>
            </a:r>
            <a:r>
              <a:rPr lang="en-US" dirty="0" err="1" smtClean="0">
                <a:solidFill>
                  <a:srgbClr val="595959"/>
                </a:solidFill>
                <a:latin typeface="Helvetica Light"/>
                <a:cs typeface="Helvetica Light"/>
              </a:rPr>
              <a:t>páginas</a:t>
            </a:r>
            <a:r>
              <a:rPr lang="en-US" dirty="0" smtClean="0">
                <a:solidFill>
                  <a:srgbClr val="595959"/>
                </a:solidFill>
                <a:latin typeface="Helvetica Light"/>
                <a:cs typeface="Helvetica Light"/>
              </a:rPr>
              <a:t>, Layouts, y </a:t>
            </a:r>
            <a:r>
              <a:rPr lang="en-US" dirty="0" err="1" smtClean="0">
                <a:solidFill>
                  <a:srgbClr val="595959"/>
                </a:solidFill>
                <a:latin typeface="Helvetica Light"/>
                <a:cs typeface="Helvetica Light"/>
              </a:rPr>
              <a:t>controles</a:t>
            </a:r>
            <a:endParaRPr lang="en-US" dirty="0" smtClean="0">
              <a:solidFill>
                <a:srgbClr val="595959"/>
              </a:solidFill>
              <a:latin typeface="Helvetica Light"/>
              <a:cs typeface="Helvetica Light"/>
            </a:endParaRPr>
          </a:p>
          <a:p>
            <a:pPr marL="514350" lvl="1" indent="-342900">
              <a:buFont typeface="Wingdings" charset="2"/>
              <a:buChar char="§"/>
            </a:pPr>
            <a:r>
              <a:rPr lang="en-US" dirty="0" smtClean="0">
                <a:solidFill>
                  <a:srgbClr val="595959"/>
                </a:solidFill>
                <a:latin typeface="Helvetica Light"/>
                <a:cs typeface="Helvetica Light"/>
              </a:rPr>
              <a:t>Se </a:t>
            </a:r>
            <a:r>
              <a:rPr lang="en-US" dirty="0" err="1" smtClean="0">
                <a:solidFill>
                  <a:srgbClr val="595959"/>
                </a:solidFill>
                <a:latin typeface="Helvetica Light"/>
                <a:cs typeface="Helvetica Light"/>
              </a:rPr>
              <a:t>puede</a:t>
            </a:r>
            <a:r>
              <a:rPr lang="en-US" dirty="0" smtClean="0">
                <a:solidFill>
                  <a:srgbClr val="595959"/>
                </a:solidFill>
                <a:latin typeface="Helvetica Light"/>
                <a:cs typeface="Helvetica Light"/>
              </a:rPr>
              <a:t> utilizer code behind o XAML</a:t>
            </a:r>
          </a:p>
          <a:p>
            <a:pPr marL="342900" indent="-342900">
              <a:buFont typeface="Wingdings" charset="2"/>
              <a:buChar char="§"/>
            </a:pPr>
            <a:endParaRPr lang="en-US" dirty="0">
              <a:solidFill>
                <a:srgbClr val="595959"/>
              </a:solidFill>
              <a:latin typeface="Helvetica Light"/>
              <a:cs typeface="Helvetica Light"/>
            </a:endParaRPr>
          </a:p>
          <a:p>
            <a:pPr marL="342900" indent="-342900">
              <a:buFont typeface="Wingdings" charset="2"/>
              <a:buChar char="§"/>
            </a:pPr>
            <a:r>
              <a:rPr lang="en-US" dirty="0" smtClean="0">
                <a:solidFill>
                  <a:srgbClr val="595959"/>
                </a:solidFill>
                <a:latin typeface="Helvetica Light"/>
                <a:cs typeface="Helvetica Light"/>
              </a:rPr>
              <a:t>Two-way Data Binding</a:t>
            </a:r>
          </a:p>
          <a:p>
            <a:endParaRPr lang="en-US" dirty="0" smtClean="0">
              <a:solidFill>
                <a:srgbClr val="595959"/>
              </a:solidFill>
              <a:latin typeface="Helvetica Light"/>
              <a:cs typeface="Helvetica Light"/>
            </a:endParaRPr>
          </a:p>
          <a:p>
            <a:pPr marL="342900" indent="-342900">
              <a:buFont typeface="Wingdings" charset="2"/>
              <a:buChar char="§"/>
            </a:pPr>
            <a:r>
              <a:rPr lang="en-US" dirty="0" err="1" smtClean="0">
                <a:solidFill>
                  <a:srgbClr val="595959"/>
                </a:solidFill>
                <a:latin typeface="Helvetica Light"/>
                <a:cs typeface="Helvetica Light"/>
              </a:rPr>
              <a:t>Navegación</a:t>
            </a:r>
            <a:endParaRPr lang="en-US" dirty="0" smtClean="0">
              <a:solidFill>
                <a:srgbClr val="595959"/>
              </a:solidFill>
              <a:latin typeface="Helvetica Light"/>
              <a:cs typeface="Helvetica Light"/>
            </a:endParaRPr>
          </a:p>
          <a:p>
            <a:pPr marL="342900" indent="-342900">
              <a:buFont typeface="Wingdings" charset="2"/>
              <a:buChar char="§"/>
            </a:pPr>
            <a:endParaRPr lang="en-US" dirty="0">
              <a:solidFill>
                <a:srgbClr val="595959"/>
              </a:solidFill>
              <a:latin typeface="Helvetica Light"/>
              <a:cs typeface="Helvetica Light"/>
            </a:endParaRPr>
          </a:p>
          <a:p>
            <a:pPr marL="342900" indent="-342900">
              <a:buFont typeface="Wingdings" charset="2"/>
              <a:buChar char="§"/>
            </a:pPr>
            <a:r>
              <a:rPr lang="en-US" dirty="0" smtClean="0">
                <a:solidFill>
                  <a:srgbClr val="595959"/>
                </a:solidFill>
                <a:latin typeface="Helvetica Light"/>
                <a:cs typeface="Helvetica Light"/>
              </a:rPr>
              <a:t>API de </a:t>
            </a:r>
            <a:r>
              <a:rPr lang="en-US" dirty="0" err="1" smtClean="0">
                <a:solidFill>
                  <a:srgbClr val="595959"/>
                </a:solidFill>
                <a:latin typeface="Helvetica Light"/>
                <a:cs typeface="Helvetica Light"/>
              </a:rPr>
              <a:t>animaciones</a:t>
            </a:r>
            <a:endParaRPr lang="en-US" dirty="0" smtClean="0">
              <a:solidFill>
                <a:srgbClr val="595959"/>
              </a:solidFill>
              <a:latin typeface="Helvetica Light"/>
              <a:cs typeface="Helvetica Light"/>
            </a:endParaRPr>
          </a:p>
          <a:p>
            <a:pPr marL="342900" indent="-342900">
              <a:buFont typeface="Wingdings" charset="2"/>
              <a:buChar char="§"/>
            </a:pPr>
            <a:endParaRPr lang="en-US" dirty="0">
              <a:solidFill>
                <a:srgbClr val="595959"/>
              </a:solidFill>
              <a:latin typeface="Helvetica Light"/>
              <a:cs typeface="Helvetica Light"/>
            </a:endParaRPr>
          </a:p>
          <a:p>
            <a:pPr marL="342900" indent="-342900">
              <a:buFont typeface="Wingdings" charset="2"/>
              <a:buChar char="§"/>
            </a:pPr>
            <a:r>
              <a:rPr lang="en-US" dirty="0" err="1" smtClean="0">
                <a:solidFill>
                  <a:srgbClr val="595959"/>
                </a:solidFill>
                <a:latin typeface="Helvetica Light"/>
                <a:cs typeface="Helvetica Light"/>
              </a:rPr>
              <a:t>Servicio</a:t>
            </a:r>
            <a:r>
              <a:rPr lang="en-US" dirty="0" smtClean="0">
                <a:solidFill>
                  <a:srgbClr val="595959"/>
                </a:solidFill>
                <a:latin typeface="Helvetica Light"/>
                <a:cs typeface="Helvetica Light"/>
              </a:rPr>
              <a:t> de </a:t>
            </a:r>
            <a:r>
              <a:rPr lang="en-US" dirty="0" err="1" smtClean="0">
                <a:solidFill>
                  <a:srgbClr val="595959"/>
                </a:solidFill>
                <a:latin typeface="Helvetica Light"/>
                <a:cs typeface="Helvetica Light"/>
              </a:rPr>
              <a:t>dependencias</a:t>
            </a:r>
            <a:endParaRPr lang="en-US" dirty="0" smtClean="0">
              <a:solidFill>
                <a:srgbClr val="595959"/>
              </a:solidFill>
              <a:latin typeface="Helvetica Light"/>
              <a:cs typeface="Helvetica Light"/>
            </a:endParaRPr>
          </a:p>
          <a:p>
            <a:pPr marL="342900" indent="-342900">
              <a:buFont typeface="Wingdings" charset="2"/>
              <a:buChar char="§"/>
            </a:pPr>
            <a:endParaRPr lang="en-US" dirty="0">
              <a:solidFill>
                <a:srgbClr val="595959"/>
              </a:solidFill>
              <a:latin typeface="Helvetica Light"/>
              <a:cs typeface="Helvetica Light"/>
            </a:endParaRPr>
          </a:p>
          <a:p>
            <a:pPr marL="342900" indent="-342900">
              <a:buFont typeface="Wingdings" charset="2"/>
              <a:buChar char="§"/>
            </a:pPr>
            <a:r>
              <a:rPr lang="en-US" dirty="0" smtClean="0">
                <a:solidFill>
                  <a:srgbClr val="595959"/>
                </a:solidFill>
                <a:latin typeface="Helvetica Light"/>
                <a:cs typeface="Helvetica Light"/>
              </a:rPr>
              <a:t>Messaging Center</a:t>
            </a:r>
          </a:p>
          <a:p>
            <a:pPr marL="342900" indent="-342900">
              <a:buFont typeface="Wingdings" charset="2"/>
              <a:buChar char="§"/>
            </a:pPr>
            <a:endParaRPr lang="en-US" dirty="0">
              <a:solidFill>
                <a:srgbClr val="595959"/>
              </a:solidFill>
              <a:latin typeface="Helvetica Light"/>
              <a:cs typeface="Helvetica Light"/>
            </a:endParaRPr>
          </a:p>
          <a:p>
            <a:pPr marL="342900" indent="-342900">
              <a:buFont typeface="Wingdings" charset="2"/>
              <a:buChar char="§"/>
            </a:pPr>
            <a:endParaRPr lang="en-US" dirty="0">
              <a:solidFill>
                <a:srgbClr val="595959"/>
              </a:solidFill>
              <a:latin typeface="Helvetica Light"/>
              <a:cs typeface="Helvetica Light"/>
            </a:endParaRPr>
          </a:p>
        </p:txBody>
      </p:sp>
      <p:pic>
        <p:nvPicPr>
          <p:cNvPr id="6" name="Picture 3" descr="uniqu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53504" y="1665111"/>
            <a:ext cx="3777230" cy="2762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95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ángulo 45"/>
          <p:cNvSpPr/>
          <p:nvPr/>
        </p:nvSpPr>
        <p:spPr>
          <a:xfrm>
            <a:off x="-1" y="-8013"/>
            <a:ext cx="621023" cy="6885384"/>
          </a:xfrm>
          <a:prstGeom prst="rect">
            <a:avLst/>
          </a:prstGeom>
          <a:solidFill>
            <a:srgbClr val="027F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9" name="Imagen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573" y="281479"/>
            <a:ext cx="1872208" cy="613754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755576" y="457200"/>
            <a:ext cx="6559624" cy="5905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 err="1" smtClean="0">
                <a:solidFill>
                  <a:schemeClr val="accent1"/>
                </a:solidFill>
              </a:rPr>
              <a:t>Páginas</a:t>
            </a:r>
            <a:endParaRPr lang="en-US" sz="3200" dirty="0">
              <a:solidFill>
                <a:schemeClr val="accent1"/>
              </a:solidFill>
            </a:endParaRPr>
          </a:p>
        </p:txBody>
      </p:sp>
      <p:pic>
        <p:nvPicPr>
          <p:cNvPr id="5" name="Picture 4" descr="Untitled@2x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32193" y="1534836"/>
            <a:ext cx="6620387" cy="2116642"/>
          </a:xfrm>
          <a:prstGeom prst="rect">
            <a:avLst/>
          </a:prstGeom>
        </p:spPr>
      </p:pic>
      <p:sp>
        <p:nvSpPr>
          <p:cNvPr id="6" name="TextBox 10"/>
          <p:cNvSpPr txBox="1"/>
          <p:nvPr/>
        </p:nvSpPr>
        <p:spPr>
          <a:xfrm>
            <a:off x="1532193" y="3528367"/>
            <a:ext cx="12618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rgbClr val="979E9F"/>
                </a:solidFill>
                <a:latin typeface="Helvetica"/>
                <a:cs typeface="Helvetica"/>
              </a:rPr>
              <a:t>Content</a:t>
            </a:r>
            <a:endParaRPr lang="en-US" sz="1000" dirty="0">
              <a:solidFill>
                <a:srgbClr val="979E9F"/>
              </a:solidFill>
              <a:latin typeface="Helvetica"/>
              <a:cs typeface="Helvetica"/>
            </a:endParaRPr>
          </a:p>
        </p:txBody>
      </p:sp>
      <p:sp>
        <p:nvSpPr>
          <p:cNvPr id="7" name="TextBox 12"/>
          <p:cNvSpPr txBox="1"/>
          <p:nvPr/>
        </p:nvSpPr>
        <p:spPr>
          <a:xfrm>
            <a:off x="2990645" y="3528367"/>
            <a:ext cx="9668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 smtClean="0">
                <a:solidFill>
                  <a:srgbClr val="979E9F"/>
                </a:solidFill>
                <a:latin typeface="Helvetica"/>
                <a:cs typeface="Helvetica"/>
              </a:rPr>
              <a:t>MasterDetail</a:t>
            </a:r>
            <a:endParaRPr lang="en-US" sz="1000" dirty="0">
              <a:solidFill>
                <a:srgbClr val="979E9F"/>
              </a:solidFill>
              <a:latin typeface="Helvetica"/>
              <a:cs typeface="Helvetica"/>
            </a:endParaRPr>
          </a:p>
        </p:txBody>
      </p:sp>
      <p:sp>
        <p:nvSpPr>
          <p:cNvPr id="8" name="TextBox 13"/>
          <p:cNvSpPr txBox="1"/>
          <p:nvPr/>
        </p:nvSpPr>
        <p:spPr>
          <a:xfrm>
            <a:off x="4298336" y="3557656"/>
            <a:ext cx="9668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rgbClr val="979E9F"/>
                </a:solidFill>
                <a:latin typeface="Helvetica"/>
                <a:cs typeface="Helvetica"/>
              </a:rPr>
              <a:t>Navigation</a:t>
            </a:r>
            <a:endParaRPr lang="en-US" sz="1000" dirty="0">
              <a:solidFill>
                <a:srgbClr val="979E9F"/>
              </a:solidFill>
              <a:latin typeface="Helvetica"/>
              <a:cs typeface="Helvetica"/>
            </a:endParaRPr>
          </a:p>
        </p:txBody>
      </p:sp>
      <p:sp>
        <p:nvSpPr>
          <p:cNvPr id="10" name="TextBox 14"/>
          <p:cNvSpPr txBox="1"/>
          <p:nvPr/>
        </p:nvSpPr>
        <p:spPr>
          <a:xfrm>
            <a:off x="5617496" y="3557656"/>
            <a:ext cx="9668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rgbClr val="979E9F"/>
                </a:solidFill>
                <a:latin typeface="Helvetica"/>
                <a:cs typeface="Helvetica"/>
              </a:rPr>
              <a:t>Tabbed</a:t>
            </a:r>
            <a:endParaRPr lang="en-US" sz="1000" dirty="0">
              <a:solidFill>
                <a:srgbClr val="979E9F"/>
              </a:solidFill>
              <a:latin typeface="Helvetica"/>
              <a:cs typeface="Helvetica"/>
            </a:endParaRPr>
          </a:p>
        </p:txBody>
      </p:sp>
      <p:sp>
        <p:nvSpPr>
          <p:cNvPr id="11" name="TextBox 15"/>
          <p:cNvSpPr txBox="1"/>
          <p:nvPr/>
        </p:nvSpPr>
        <p:spPr>
          <a:xfrm>
            <a:off x="6933379" y="3557656"/>
            <a:ext cx="9668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rgbClr val="979E9F"/>
                </a:solidFill>
                <a:latin typeface="Helvetica"/>
                <a:cs typeface="Helvetica"/>
              </a:rPr>
              <a:t>Carousel</a:t>
            </a:r>
            <a:endParaRPr lang="en-US" sz="1000" dirty="0">
              <a:solidFill>
                <a:srgbClr val="979E9F"/>
              </a:solidFill>
              <a:latin typeface="Helvetica"/>
              <a:cs typeface="Helvetica"/>
            </a:endParaRPr>
          </a:p>
        </p:txBody>
      </p:sp>
      <p:pic>
        <p:nvPicPr>
          <p:cNvPr id="12" name="Picture 1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05478" y="1874523"/>
            <a:ext cx="831403" cy="1408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658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0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ángulo 45"/>
          <p:cNvSpPr/>
          <p:nvPr/>
        </p:nvSpPr>
        <p:spPr>
          <a:xfrm>
            <a:off x="-1" y="-8013"/>
            <a:ext cx="621023" cy="6885384"/>
          </a:xfrm>
          <a:prstGeom prst="rect">
            <a:avLst/>
          </a:prstGeom>
          <a:solidFill>
            <a:srgbClr val="027F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9" name="Imagen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573" y="281479"/>
            <a:ext cx="1872208" cy="613754"/>
          </a:xfrm>
          <a:prstGeom prst="rect">
            <a:avLst/>
          </a:prstGeom>
        </p:spPr>
      </p:pic>
      <p:sp>
        <p:nvSpPr>
          <p:cNvPr id="13" name="Title 1"/>
          <p:cNvSpPr txBox="1">
            <a:spLocks/>
          </p:cNvSpPr>
          <p:nvPr/>
        </p:nvSpPr>
        <p:spPr>
          <a:xfrm>
            <a:off x="755575" y="905020"/>
            <a:ext cx="6863387" cy="5905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 smtClean="0">
                <a:solidFill>
                  <a:schemeClr val="accent1"/>
                </a:solidFill>
              </a:rPr>
              <a:t>Layouts</a:t>
            </a:r>
            <a:endParaRPr lang="en-US" sz="3200" dirty="0">
              <a:solidFill>
                <a:schemeClr val="accent1"/>
              </a:solidFill>
            </a:endParaRPr>
          </a:p>
        </p:txBody>
      </p:sp>
      <p:pic>
        <p:nvPicPr>
          <p:cNvPr id="14" name="Picture 6" descr="Untitled@2x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7544" y="2016436"/>
            <a:ext cx="8816438" cy="2006269"/>
          </a:xfrm>
          <a:prstGeom prst="rect">
            <a:avLst/>
          </a:prstGeom>
        </p:spPr>
      </p:pic>
      <p:sp>
        <p:nvSpPr>
          <p:cNvPr id="15" name="TextBox 20"/>
          <p:cNvSpPr txBox="1"/>
          <p:nvPr/>
        </p:nvSpPr>
        <p:spPr>
          <a:xfrm>
            <a:off x="639699" y="3899594"/>
            <a:ext cx="9094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rgbClr val="979E9F"/>
                </a:solidFill>
                <a:latin typeface="Helvetica"/>
                <a:cs typeface="Helvetica"/>
              </a:rPr>
              <a:t>Stack</a:t>
            </a:r>
            <a:endParaRPr lang="en-US" sz="1000" dirty="0">
              <a:solidFill>
                <a:srgbClr val="979E9F"/>
              </a:solidFill>
              <a:latin typeface="Helvetica"/>
              <a:cs typeface="Helvetica"/>
            </a:endParaRPr>
          </a:p>
        </p:txBody>
      </p:sp>
      <p:sp>
        <p:nvSpPr>
          <p:cNvPr id="16" name="TextBox 4"/>
          <p:cNvSpPr txBox="1"/>
          <p:nvPr/>
        </p:nvSpPr>
        <p:spPr>
          <a:xfrm>
            <a:off x="1890034" y="3898607"/>
            <a:ext cx="9094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rgbClr val="979E9F"/>
                </a:solidFill>
                <a:latin typeface="Helvetica"/>
                <a:cs typeface="Helvetica"/>
              </a:rPr>
              <a:t>Absolute</a:t>
            </a:r>
            <a:endParaRPr lang="en-US" sz="1000" dirty="0">
              <a:solidFill>
                <a:srgbClr val="979E9F"/>
              </a:solidFill>
              <a:latin typeface="Helvetica"/>
              <a:cs typeface="Helvetica"/>
            </a:endParaRPr>
          </a:p>
        </p:txBody>
      </p:sp>
      <p:sp>
        <p:nvSpPr>
          <p:cNvPr id="17" name="TextBox 5"/>
          <p:cNvSpPr txBox="1"/>
          <p:nvPr/>
        </p:nvSpPr>
        <p:spPr>
          <a:xfrm>
            <a:off x="3143648" y="3898607"/>
            <a:ext cx="9094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rgbClr val="979E9F"/>
                </a:solidFill>
                <a:latin typeface="Helvetica"/>
                <a:cs typeface="Helvetica"/>
              </a:rPr>
              <a:t>Relative</a:t>
            </a:r>
            <a:endParaRPr lang="en-US" sz="1000" dirty="0">
              <a:solidFill>
                <a:srgbClr val="979E9F"/>
              </a:solidFill>
              <a:latin typeface="Helvetica"/>
              <a:cs typeface="Helvetica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4389067" y="3898607"/>
            <a:ext cx="9094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rgbClr val="979E9F"/>
                </a:solidFill>
                <a:latin typeface="Helvetica"/>
                <a:cs typeface="Helvetica"/>
              </a:rPr>
              <a:t>Grid</a:t>
            </a:r>
            <a:endParaRPr lang="en-US" sz="1000" dirty="0">
              <a:solidFill>
                <a:srgbClr val="979E9F"/>
              </a:solidFill>
              <a:latin typeface="Helvetica"/>
              <a:cs typeface="Helvetica"/>
            </a:endParaRPr>
          </a:p>
        </p:txBody>
      </p:sp>
      <p:sp>
        <p:nvSpPr>
          <p:cNvPr id="19" name="TextBox 8"/>
          <p:cNvSpPr txBox="1"/>
          <p:nvPr/>
        </p:nvSpPr>
        <p:spPr>
          <a:xfrm>
            <a:off x="5642680" y="3897620"/>
            <a:ext cx="9094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 smtClean="0">
                <a:solidFill>
                  <a:srgbClr val="979E9F"/>
                </a:solidFill>
                <a:latin typeface="Helvetica"/>
                <a:cs typeface="Helvetica"/>
              </a:rPr>
              <a:t>ContentView</a:t>
            </a:r>
            <a:endParaRPr lang="en-US" sz="1000" dirty="0">
              <a:solidFill>
                <a:srgbClr val="979E9F"/>
              </a:solidFill>
              <a:latin typeface="Helvetica"/>
              <a:cs typeface="Helvetica"/>
            </a:endParaRPr>
          </a:p>
        </p:txBody>
      </p:sp>
      <p:sp>
        <p:nvSpPr>
          <p:cNvPr id="20" name="TextBox 9"/>
          <p:cNvSpPr txBox="1"/>
          <p:nvPr/>
        </p:nvSpPr>
        <p:spPr>
          <a:xfrm>
            <a:off x="6896293" y="3897620"/>
            <a:ext cx="9094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 smtClean="0">
                <a:solidFill>
                  <a:srgbClr val="979E9F"/>
                </a:solidFill>
                <a:latin typeface="Helvetica"/>
                <a:cs typeface="Helvetica"/>
              </a:rPr>
              <a:t>ScrollView</a:t>
            </a:r>
            <a:endParaRPr lang="en-US" sz="1000" dirty="0">
              <a:solidFill>
                <a:srgbClr val="979E9F"/>
              </a:solidFill>
              <a:latin typeface="Helvetica"/>
              <a:cs typeface="Helvetica"/>
            </a:endParaRPr>
          </a:p>
        </p:txBody>
      </p:sp>
      <p:sp>
        <p:nvSpPr>
          <p:cNvPr id="21" name="TextBox 10"/>
          <p:cNvSpPr txBox="1"/>
          <p:nvPr/>
        </p:nvSpPr>
        <p:spPr>
          <a:xfrm>
            <a:off x="8146630" y="3899594"/>
            <a:ext cx="9094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rgbClr val="979E9F"/>
                </a:solidFill>
                <a:latin typeface="Helvetica"/>
                <a:cs typeface="Helvetica"/>
              </a:rPr>
              <a:t>Frame</a:t>
            </a:r>
            <a:endParaRPr lang="en-US" sz="1000" dirty="0">
              <a:solidFill>
                <a:srgbClr val="979E9F"/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170514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  <p:bldP spid="19" grpId="0"/>
      <p:bldP spid="20" grpId="0"/>
      <p:bldP spid="21" grpId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3425</TotalTime>
  <Words>598</Words>
  <Application>Microsoft Office PowerPoint</Application>
  <PresentationFormat>Presentación en pantalla (4:3)</PresentationFormat>
  <Paragraphs>202</Paragraphs>
  <Slides>29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16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29</vt:i4>
      </vt:variant>
    </vt:vector>
  </HeadingPairs>
  <TitlesOfParts>
    <vt:vector size="46" baseType="lpstr">
      <vt:lpstr>ＭＳ Ｐゴシック</vt:lpstr>
      <vt:lpstr>Aller</vt:lpstr>
      <vt:lpstr>Arial</vt:lpstr>
      <vt:lpstr>Calibri</vt:lpstr>
      <vt:lpstr>Consolas</vt:lpstr>
      <vt:lpstr>Franklin Gothic Book</vt:lpstr>
      <vt:lpstr>Franklin Gothic Medium Cond</vt:lpstr>
      <vt:lpstr>Helvetica</vt:lpstr>
      <vt:lpstr>Helvetica Light</vt:lpstr>
      <vt:lpstr>Open Sans</vt:lpstr>
      <vt:lpstr>Open Sans Semibold</vt:lpstr>
      <vt:lpstr>Segoe UI</vt:lpstr>
      <vt:lpstr>Segoe WP Light</vt:lpstr>
      <vt:lpstr>Times New Roman</vt:lpstr>
      <vt:lpstr>Wingdings</vt:lpstr>
      <vt:lpstr>Wingdings 2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Steria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ANA MARTINEZ GONZALEZ</dc:creator>
  <cp:lastModifiedBy>Javier Suárez Ruiz</cp:lastModifiedBy>
  <cp:revision>229</cp:revision>
  <dcterms:created xsi:type="dcterms:W3CDTF">2013-01-31T07:53:29Z</dcterms:created>
  <dcterms:modified xsi:type="dcterms:W3CDTF">2015-02-03T08:31:09Z</dcterms:modified>
</cp:coreProperties>
</file>