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4" r:id="rId2"/>
    <p:sldId id="321" r:id="rId3"/>
    <p:sldId id="381" r:id="rId4"/>
    <p:sldId id="315" r:id="rId5"/>
    <p:sldId id="370" r:id="rId6"/>
    <p:sldId id="382" r:id="rId7"/>
    <p:sldId id="371" r:id="rId8"/>
    <p:sldId id="372" r:id="rId9"/>
    <p:sldId id="373" r:id="rId10"/>
    <p:sldId id="374" r:id="rId11"/>
    <p:sldId id="380" r:id="rId12"/>
    <p:sldId id="383" r:id="rId13"/>
    <p:sldId id="384" r:id="rId14"/>
    <p:sldId id="369" r:id="rId15"/>
    <p:sldId id="375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76" r:id="rId25"/>
    <p:sldId id="377" r:id="rId26"/>
    <p:sldId id="378" r:id="rId27"/>
    <p:sldId id="379" r:id="rId28"/>
    <p:sldId id="314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375" userDrawn="1">
          <p15:clr>
            <a:srgbClr val="A4A3A4"/>
          </p15:clr>
        </p15:guide>
        <p15:guide id="5" pos="1791" userDrawn="1">
          <p15:clr>
            <a:srgbClr val="A4A3A4"/>
          </p15:clr>
        </p15:guide>
        <p15:guide id="6" pos="2925" userDrawn="1">
          <p15:clr>
            <a:srgbClr val="A4A3A4"/>
          </p15:clr>
        </p15:guide>
        <p15:guide id="7" pos="2109" userDrawn="1">
          <p15:clr>
            <a:srgbClr val="A4A3A4"/>
          </p15:clr>
        </p15:guide>
        <p15:guide id="8" orient="horz" pos="1162">
          <p15:clr>
            <a:srgbClr val="A4A3A4"/>
          </p15:clr>
        </p15:guide>
        <p15:guide id="9" orient="horz" pos="935">
          <p15:clr>
            <a:srgbClr val="A4A3A4"/>
          </p15:clr>
        </p15:guide>
        <p15:guide id="10" pos="1746">
          <p15:clr>
            <a:srgbClr val="A4A3A4"/>
          </p15:clr>
        </p15:guide>
        <p15:guide id="11" pos="10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48A"/>
    <a:srgbClr val="03A8C9"/>
    <a:srgbClr val="027F98"/>
    <a:srgbClr val="CCEFFC"/>
    <a:srgbClr val="94A236"/>
    <a:srgbClr val="0295B2"/>
    <a:srgbClr val="F3FDFF"/>
    <a:srgbClr val="DDF9FF"/>
    <a:srgbClr val="E3E8BA"/>
    <a:srgbClr val="30C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96433" autoAdjust="0"/>
  </p:normalViewPr>
  <p:slideViewPr>
    <p:cSldViewPr>
      <p:cViewPr varScale="1">
        <p:scale>
          <a:sx n="58" d="100"/>
          <a:sy n="58" d="100"/>
        </p:scale>
        <p:origin x="1444" y="56"/>
      </p:cViewPr>
      <p:guideLst>
        <p:guide pos="5375"/>
        <p:guide pos="1791"/>
        <p:guide pos="2925"/>
        <p:guide pos="2109"/>
        <p:guide orient="horz" pos="1162"/>
        <p:guide orient="horz" pos="935"/>
        <p:guide pos="1746"/>
        <p:guide pos="10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8EAAE-94BC-4003-A85E-1F5837E16DF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57BE2-6BD7-4A93-94A1-5C2588BD2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35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6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6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6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2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70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6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28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48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445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2326218"/>
            <a:ext cx="8229600" cy="3674533"/>
          </a:xfrm>
        </p:spPr>
        <p:txBody>
          <a:bodyPr/>
          <a:lstStyle>
            <a:lvl2pPr marL="574675" indent="-114300">
              <a:defRPr/>
            </a:lvl2pPr>
            <a:lvl3pPr marL="1028700" indent="-114300">
              <a:defRPr/>
            </a:lvl3pPr>
            <a:lvl4pPr marL="1489075" indent="-114300">
              <a:defRPr/>
            </a:lvl4pPr>
            <a:lvl5pPr marL="1943100" indent="-114300"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1176020"/>
            <a:ext cx="8229600" cy="480731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719581"/>
            <a:ext cx="8229600" cy="309033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625" indent="0">
              <a:buNone/>
              <a:defRPr sz="1200">
                <a:solidFill>
                  <a:schemeClr val="tx1"/>
                </a:solidFill>
              </a:defRPr>
            </a:lvl2pPr>
            <a:lvl3pPr marL="342900" indent="0">
              <a:buNone/>
              <a:defRPr sz="1200">
                <a:solidFill>
                  <a:schemeClr val="tx1"/>
                </a:solidFill>
              </a:defRPr>
            </a:lvl3pPr>
            <a:lvl4pPr marL="517525" indent="0">
              <a:buNone/>
              <a:defRPr sz="1200">
                <a:solidFill>
                  <a:schemeClr val="tx1"/>
                </a:solidFill>
              </a:defRPr>
            </a:lvl4pPr>
            <a:lvl5pPr marL="685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DD3B76A-C5DE-4B9A-BEAE-BBF0DC17AAA8}" type="datetime1">
              <a:rPr lang="en-US" smtClean="0"/>
              <a:t>1/26/2015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5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84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17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67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23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66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38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15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84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95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eks.ms/blogs/jsuarez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mailto:javiersuarezruiz@Hot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5013176"/>
            <a:ext cx="9144000" cy="1224135"/>
          </a:xfrm>
          <a:prstGeom prst="rect">
            <a:avLst/>
          </a:prstGeom>
          <a:solidFill>
            <a:srgbClr val="0F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581561" y="5205101"/>
            <a:ext cx="4115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Franklin Gothic Medium Cond" pitchFamily="34" charset="0"/>
              </a:rPr>
              <a:t>Introducción a </a:t>
            </a:r>
            <a:r>
              <a:rPr lang="es-ES" sz="2800" dirty="0" err="1" smtClean="0">
                <a:solidFill>
                  <a:schemeClr val="bg1"/>
                </a:solidFill>
                <a:latin typeface="Franklin Gothic Medium Cond" pitchFamily="34" charset="0"/>
              </a:rPr>
              <a:t>Xamarin.Forms</a:t>
            </a:r>
            <a:endParaRPr lang="es-ES" sz="2800" dirty="0">
              <a:solidFill>
                <a:schemeClr val="bg1"/>
              </a:solidFill>
              <a:latin typeface="Franklin Gothic Medium Cond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147720" y="5728321"/>
            <a:ext cx="151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Franklin Gothic Medium Cond" pitchFamily="34" charset="0"/>
              </a:rPr>
              <a:t>Javier Suárez Ruiz</a:t>
            </a:r>
            <a:endParaRPr lang="es-ES" sz="1600" dirty="0">
              <a:solidFill>
                <a:schemeClr val="bg1"/>
              </a:solidFill>
              <a:latin typeface="Franklin Gothic Medium Cond" pitchFamily="34" charset="0"/>
            </a:endParaRPr>
          </a:p>
        </p:txBody>
      </p:sp>
      <p:pic>
        <p:nvPicPr>
          <p:cNvPr id="6149" name="Picture 5" descr="C:\Users\anamarti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2270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43" y="1602820"/>
            <a:ext cx="9164140" cy="341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56133" y="662636"/>
            <a:ext cx="6948129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accent1"/>
                </a:solidFill>
              </a:rPr>
              <a:t>Controles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5" name="Rounded Rectangle 2"/>
          <p:cNvSpPr/>
          <p:nvPr/>
        </p:nvSpPr>
        <p:spPr>
          <a:xfrm>
            <a:off x="656134" y="1510567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ActivityIndicator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6" name="Rounded Rectangle 10"/>
          <p:cNvSpPr/>
          <p:nvPr/>
        </p:nvSpPr>
        <p:spPr>
          <a:xfrm>
            <a:off x="2369815" y="1510567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BoxView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7" name="Rounded Rectangle 11"/>
          <p:cNvSpPr/>
          <p:nvPr/>
        </p:nvSpPr>
        <p:spPr>
          <a:xfrm>
            <a:off x="4083496" y="1510567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 Light"/>
                <a:cs typeface="Helvetica Light"/>
              </a:rPr>
              <a:t>Button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8" name="Rounded Rectangle 12"/>
          <p:cNvSpPr/>
          <p:nvPr/>
        </p:nvSpPr>
        <p:spPr>
          <a:xfrm>
            <a:off x="5797177" y="1510567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DatePicker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0" name="Rounded Rectangle 13"/>
          <p:cNvSpPr/>
          <p:nvPr/>
        </p:nvSpPr>
        <p:spPr>
          <a:xfrm>
            <a:off x="7510857" y="1510567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 Light"/>
                <a:cs typeface="Helvetica Light"/>
              </a:rPr>
              <a:t>Editor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1" name="Rounded Rectangle 14"/>
          <p:cNvSpPr/>
          <p:nvPr/>
        </p:nvSpPr>
        <p:spPr>
          <a:xfrm>
            <a:off x="656134" y="2206199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 Light"/>
                <a:cs typeface="Helvetica Light"/>
              </a:rPr>
              <a:t>Entry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2369815" y="2206199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 Light"/>
                <a:cs typeface="Helvetica Light"/>
              </a:rPr>
              <a:t>Image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3" name="Rounded Rectangle 16"/>
          <p:cNvSpPr/>
          <p:nvPr/>
        </p:nvSpPr>
        <p:spPr>
          <a:xfrm>
            <a:off x="4083496" y="2206199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 Light"/>
                <a:cs typeface="Helvetica Light"/>
              </a:rPr>
              <a:t>Label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4" name="Rounded Rectangle 17"/>
          <p:cNvSpPr/>
          <p:nvPr/>
        </p:nvSpPr>
        <p:spPr>
          <a:xfrm>
            <a:off x="5797177" y="2206199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ListView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5" name="Rounded Rectangle 18"/>
          <p:cNvSpPr/>
          <p:nvPr/>
        </p:nvSpPr>
        <p:spPr>
          <a:xfrm>
            <a:off x="7510857" y="2206199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 Light"/>
                <a:cs typeface="Helvetica Light"/>
              </a:rPr>
              <a:t>Map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6" name="Rounded Rectangle 19"/>
          <p:cNvSpPr/>
          <p:nvPr/>
        </p:nvSpPr>
        <p:spPr>
          <a:xfrm>
            <a:off x="656134" y="2901831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OpenGLView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7" name="Rounded Rectangle 20"/>
          <p:cNvSpPr/>
          <p:nvPr/>
        </p:nvSpPr>
        <p:spPr>
          <a:xfrm>
            <a:off x="2369815" y="2901831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 Light"/>
                <a:cs typeface="Helvetica Light"/>
              </a:rPr>
              <a:t>Picker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8" name="Rounded Rectangle 21"/>
          <p:cNvSpPr/>
          <p:nvPr/>
        </p:nvSpPr>
        <p:spPr>
          <a:xfrm>
            <a:off x="4083496" y="2901831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ProgressBar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9" name="Rounded Rectangle 22"/>
          <p:cNvSpPr/>
          <p:nvPr/>
        </p:nvSpPr>
        <p:spPr>
          <a:xfrm>
            <a:off x="5797177" y="2901831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SearchBar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0" name="Rounded Rectangle 23"/>
          <p:cNvSpPr/>
          <p:nvPr/>
        </p:nvSpPr>
        <p:spPr>
          <a:xfrm>
            <a:off x="7510857" y="2901831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 Light"/>
                <a:cs typeface="Helvetica Light"/>
              </a:rPr>
              <a:t>Slider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1" name="Rounded Rectangle 24"/>
          <p:cNvSpPr/>
          <p:nvPr/>
        </p:nvSpPr>
        <p:spPr>
          <a:xfrm>
            <a:off x="656134" y="3597463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 Light"/>
                <a:cs typeface="Helvetica Light"/>
              </a:rPr>
              <a:t>Stepper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2" name="Rounded Rectangle 25"/>
          <p:cNvSpPr/>
          <p:nvPr/>
        </p:nvSpPr>
        <p:spPr>
          <a:xfrm>
            <a:off x="2369815" y="3597463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TableView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3" name="Rounded Rectangle 26"/>
          <p:cNvSpPr/>
          <p:nvPr/>
        </p:nvSpPr>
        <p:spPr>
          <a:xfrm>
            <a:off x="4083496" y="3597463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TimePicker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4" name="Rounded Rectangle 27"/>
          <p:cNvSpPr/>
          <p:nvPr/>
        </p:nvSpPr>
        <p:spPr>
          <a:xfrm>
            <a:off x="5797177" y="3603198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WebView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5" name="Rounded Rectangle 28"/>
          <p:cNvSpPr/>
          <p:nvPr/>
        </p:nvSpPr>
        <p:spPr>
          <a:xfrm>
            <a:off x="7510857" y="3603198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EntryCell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6" name="Rounded Rectangle 29"/>
          <p:cNvSpPr/>
          <p:nvPr/>
        </p:nvSpPr>
        <p:spPr>
          <a:xfrm>
            <a:off x="656134" y="4293096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ImageCell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7" name="Rounded Rectangle 30"/>
          <p:cNvSpPr/>
          <p:nvPr/>
        </p:nvSpPr>
        <p:spPr>
          <a:xfrm>
            <a:off x="2369815" y="4293096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SwitchCell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8" name="Rounded Rectangle 31"/>
          <p:cNvSpPr/>
          <p:nvPr/>
        </p:nvSpPr>
        <p:spPr>
          <a:xfrm>
            <a:off x="4083496" y="4293096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TextCell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9" name="Rounded Rectangle 32"/>
          <p:cNvSpPr/>
          <p:nvPr/>
        </p:nvSpPr>
        <p:spPr>
          <a:xfrm>
            <a:off x="5797177" y="4293096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ViewCell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32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23" name="Text Placeholder 1"/>
          <p:cNvSpPr>
            <a:spLocks noGrp="1"/>
          </p:cNvSpPr>
          <p:nvPr/>
        </p:nvSpPr>
        <p:spPr>
          <a:xfrm>
            <a:off x="827584" y="1587840"/>
            <a:ext cx="778301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0F748A"/>
                </a:solidFill>
                <a:effectLst/>
              </a:rPr>
              <a:t>Button </a:t>
            </a:r>
            <a:r>
              <a:rPr lang="en-US" b="0" dirty="0" err="1">
                <a:solidFill>
                  <a:srgbClr val="0F748A"/>
                </a:solidFill>
                <a:effectLst/>
              </a:rPr>
              <a:t>button</a:t>
            </a:r>
            <a:r>
              <a:rPr lang="en-US" b="0" dirty="0">
                <a:solidFill>
                  <a:srgbClr val="0F748A"/>
                </a:solidFill>
                <a:effectLst/>
              </a:rPr>
              <a:t> = new Button</a:t>
            </a:r>
          </a:p>
          <a:p>
            <a:r>
              <a:rPr lang="en-US" b="0" dirty="0">
                <a:solidFill>
                  <a:srgbClr val="0F748A"/>
                </a:solidFill>
                <a:effectLst/>
              </a:rPr>
              <a:t>{</a:t>
            </a:r>
          </a:p>
          <a:p>
            <a:r>
              <a:rPr lang="en-US" b="0" dirty="0">
                <a:solidFill>
                  <a:srgbClr val="0F748A"/>
                </a:solidFill>
                <a:effectLst/>
              </a:rPr>
              <a:t>	Text = "Click Me!",</a:t>
            </a:r>
          </a:p>
          <a:p>
            <a:r>
              <a:rPr lang="en-US" b="0" dirty="0">
                <a:solidFill>
                  <a:srgbClr val="0F748A"/>
                </a:solidFill>
                <a:effectLst/>
              </a:rPr>
              <a:t>	Font = </a:t>
            </a:r>
            <a:r>
              <a:rPr lang="en-US" b="0" dirty="0" err="1">
                <a:solidFill>
                  <a:srgbClr val="0F748A"/>
                </a:solidFill>
                <a:effectLst/>
              </a:rPr>
              <a:t>Font.SystemFontOfSize</a:t>
            </a:r>
            <a:r>
              <a:rPr lang="en-US" b="0" dirty="0">
                <a:solidFill>
                  <a:srgbClr val="0F748A"/>
                </a:solidFill>
                <a:effectLst/>
              </a:rPr>
              <a:t>(</a:t>
            </a:r>
            <a:r>
              <a:rPr lang="en-US" b="0" dirty="0" err="1">
                <a:solidFill>
                  <a:srgbClr val="0F748A"/>
                </a:solidFill>
                <a:effectLst/>
              </a:rPr>
              <a:t>NamedSize.Large</a:t>
            </a:r>
            <a:r>
              <a:rPr lang="en-US" b="0" dirty="0">
                <a:solidFill>
                  <a:srgbClr val="0F748A"/>
                </a:solidFill>
                <a:effectLst/>
              </a:rPr>
              <a:t>),</a:t>
            </a:r>
          </a:p>
          <a:p>
            <a:r>
              <a:rPr lang="en-US" b="0" dirty="0">
                <a:solidFill>
                  <a:srgbClr val="0F748A"/>
                </a:solidFill>
                <a:effectLst/>
              </a:rPr>
              <a:t>	</a:t>
            </a:r>
            <a:r>
              <a:rPr lang="en-US" b="0" dirty="0" err="1">
                <a:solidFill>
                  <a:srgbClr val="0F748A"/>
                </a:solidFill>
                <a:effectLst/>
              </a:rPr>
              <a:t>BorderWidth</a:t>
            </a:r>
            <a:r>
              <a:rPr lang="en-US" b="0" dirty="0">
                <a:solidFill>
                  <a:srgbClr val="0F748A"/>
                </a:solidFill>
                <a:effectLst/>
              </a:rPr>
              <a:t> = 1,</a:t>
            </a:r>
          </a:p>
          <a:p>
            <a:r>
              <a:rPr lang="en-US" b="0" dirty="0">
                <a:solidFill>
                  <a:srgbClr val="0F748A"/>
                </a:solidFill>
                <a:effectLst/>
              </a:rPr>
              <a:t>	</a:t>
            </a:r>
            <a:r>
              <a:rPr lang="en-US" b="0" dirty="0" err="1">
                <a:solidFill>
                  <a:srgbClr val="0F748A"/>
                </a:solidFill>
                <a:effectLst/>
              </a:rPr>
              <a:t>HorizontalOptions</a:t>
            </a:r>
            <a:r>
              <a:rPr lang="en-US" b="0" dirty="0">
                <a:solidFill>
                  <a:srgbClr val="0F748A"/>
                </a:solidFill>
                <a:effectLst/>
              </a:rPr>
              <a:t> = </a:t>
            </a:r>
            <a:r>
              <a:rPr lang="en-US" b="0" dirty="0" err="1">
                <a:solidFill>
                  <a:srgbClr val="0F748A"/>
                </a:solidFill>
                <a:effectLst/>
              </a:rPr>
              <a:t>LayoutOptions.Center</a:t>
            </a:r>
            <a:r>
              <a:rPr lang="en-US" b="0" dirty="0">
                <a:solidFill>
                  <a:srgbClr val="0F748A"/>
                </a:solidFill>
                <a:effectLst/>
              </a:rPr>
              <a:t>,</a:t>
            </a:r>
          </a:p>
          <a:p>
            <a:r>
              <a:rPr lang="en-US" b="0" dirty="0">
                <a:solidFill>
                  <a:srgbClr val="0F748A"/>
                </a:solidFill>
                <a:effectLst/>
              </a:rPr>
              <a:t>	</a:t>
            </a:r>
            <a:r>
              <a:rPr lang="en-US" b="0" dirty="0" err="1">
                <a:solidFill>
                  <a:srgbClr val="0F748A"/>
                </a:solidFill>
                <a:effectLst/>
              </a:rPr>
              <a:t>VerticalOptions</a:t>
            </a:r>
            <a:r>
              <a:rPr lang="en-US" b="0" dirty="0">
                <a:solidFill>
                  <a:srgbClr val="0F748A"/>
                </a:solidFill>
                <a:effectLst/>
              </a:rPr>
              <a:t> = </a:t>
            </a:r>
            <a:r>
              <a:rPr lang="en-US" b="0" dirty="0" err="1">
                <a:solidFill>
                  <a:srgbClr val="0F748A"/>
                </a:solidFill>
                <a:effectLst/>
              </a:rPr>
              <a:t>LayoutOptions.CenterAndExpand</a:t>
            </a:r>
            <a:endParaRPr lang="en-US" b="0" dirty="0">
              <a:solidFill>
                <a:srgbClr val="0F748A"/>
              </a:solidFill>
              <a:effectLst/>
            </a:endParaRPr>
          </a:p>
          <a:p>
            <a:r>
              <a:rPr lang="en-US" b="0" dirty="0">
                <a:solidFill>
                  <a:srgbClr val="0F748A"/>
                </a:solidFill>
                <a:effectLst/>
              </a:rPr>
              <a:t>};</a:t>
            </a:r>
          </a:p>
          <a:p>
            <a:r>
              <a:rPr lang="en-US" b="0" dirty="0" err="1">
                <a:solidFill>
                  <a:srgbClr val="0F748A"/>
                </a:solidFill>
                <a:effectLst/>
              </a:rPr>
              <a:t>button.Clicked</a:t>
            </a:r>
            <a:r>
              <a:rPr lang="en-US" b="0" dirty="0">
                <a:solidFill>
                  <a:srgbClr val="0F748A"/>
                </a:solidFill>
                <a:effectLst/>
              </a:rPr>
              <a:t> += </a:t>
            </a:r>
            <a:r>
              <a:rPr lang="en-US" b="0" dirty="0" err="1">
                <a:solidFill>
                  <a:srgbClr val="0F748A"/>
                </a:solidFill>
                <a:effectLst/>
              </a:rPr>
              <a:t>OnButtonClicked</a:t>
            </a:r>
            <a:r>
              <a:rPr lang="en-US" b="0" dirty="0">
                <a:solidFill>
                  <a:srgbClr val="0F748A"/>
                </a:solidFill>
                <a:effectLst/>
              </a:rPr>
              <a:t>;</a:t>
            </a:r>
          </a:p>
        </p:txBody>
      </p:sp>
      <p:pic>
        <p:nvPicPr>
          <p:cNvPr id="2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77" y="4806441"/>
            <a:ext cx="2436845" cy="1225719"/>
          </a:xfrm>
          <a:prstGeom prst="rect">
            <a:avLst/>
          </a:prstGeom>
        </p:spPr>
      </p:pic>
      <p:pic>
        <p:nvPicPr>
          <p:cNvPr id="25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867573"/>
            <a:ext cx="2071396" cy="1103455"/>
          </a:xfrm>
          <a:prstGeom prst="rect">
            <a:avLst/>
          </a:prstGeom>
        </p:spPr>
      </p:pic>
      <p:pic>
        <p:nvPicPr>
          <p:cNvPr id="26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903864"/>
            <a:ext cx="1633970" cy="1024280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656133" y="662636"/>
            <a:ext cx="6948129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Un </a:t>
            </a:r>
            <a:r>
              <a:rPr lang="en-US" sz="2800" dirty="0" err="1" smtClean="0">
                <a:solidFill>
                  <a:schemeClr val="accent1"/>
                </a:solidFill>
              </a:rPr>
              <a:t>botón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en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Xamarin.Forms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5575" y="1212977"/>
            <a:ext cx="6736197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accent1"/>
                </a:solidFill>
              </a:rPr>
              <a:t>Creando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una</a:t>
            </a:r>
            <a:r>
              <a:rPr lang="en-US" sz="2800" dirty="0" smtClean="0">
                <a:solidFill>
                  <a:schemeClr val="accent1"/>
                </a:solidFill>
              </a:rPr>
              <a:t> App </a:t>
            </a:r>
            <a:r>
              <a:rPr lang="en-US" sz="3200" dirty="0" err="1" smtClean="0">
                <a:solidFill>
                  <a:schemeClr val="accent1"/>
                </a:solidFill>
              </a:rPr>
              <a:t>Xamarin.Forms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55576" y="2050503"/>
            <a:ext cx="29165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Plantillas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proyectos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Xamarin Studio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Visual Studio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Dos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formas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compartir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código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PCL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Shared</a:t>
            </a: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22" y="1916833"/>
            <a:ext cx="516113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8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5575" y="1212977"/>
            <a:ext cx="6736197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accent1"/>
                </a:solidFill>
              </a:rPr>
              <a:t>Esctructura</a:t>
            </a:r>
            <a:r>
              <a:rPr lang="en-US" sz="2800" dirty="0" smtClean="0">
                <a:solidFill>
                  <a:schemeClr val="accent1"/>
                </a:solidFill>
              </a:rPr>
              <a:t> de un Proyecto </a:t>
            </a:r>
            <a:r>
              <a:rPr lang="en-US" sz="3200" dirty="0" err="1" smtClean="0">
                <a:solidFill>
                  <a:schemeClr val="accent1"/>
                </a:solidFill>
              </a:rPr>
              <a:t>Xamarin.Forms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55576" y="2050503"/>
            <a:ext cx="13681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Proyectos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específicos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  <a:endParaRPr lang="en-US" sz="20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74" y="2492896"/>
            <a:ext cx="3868926" cy="2618019"/>
          </a:xfrm>
          <a:prstGeom prst="rect">
            <a:avLst/>
          </a:prstGeom>
        </p:spPr>
      </p:pic>
      <p:sp>
        <p:nvSpPr>
          <p:cNvPr id="7" name="Rectangle 2"/>
          <p:cNvSpPr/>
          <p:nvPr/>
        </p:nvSpPr>
        <p:spPr>
          <a:xfrm>
            <a:off x="7164288" y="4005064"/>
            <a:ext cx="16561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PCL o Proyecto Shared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que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contará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con la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lógica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compartida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e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incluso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UI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también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  <a:endParaRPr lang="en-US" sz="20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cxnSp>
        <p:nvCxnSpPr>
          <p:cNvPr id="4" name="Conector angular 3"/>
          <p:cNvCxnSpPr>
            <a:stCxn id="8" idx="2"/>
          </p:cNvCxnSpPr>
          <p:nvPr/>
        </p:nvCxnSpPr>
        <p:spPr>
          <a:xfrm rot="16200000" flipH="1">
            <a:off x="1454153" y="3667217"/>
            <a:ext cx="971417" cy="10004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7" idx="0"/>
          </p:cNvCxnSpPr>
          <p:nvPr/>
        </p:nvCxnSpPr>
        <p:spPr>
          <a:xfrm rot="16200000" flipV="1">
            <a:off x="5886146" y="1898830"/>
            <a:ext cx="432048" cy="37804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05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31840" y="2909544"/>
            <a:ext cx="5832648" cy="105027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Segoe WP Light"/>
                <a:cs typeface="Segoe WP Light"/>
              </a:rPr>
              <a:t>Nuestra</a:t>
            </a:r>
            <a:r>
              <a:rPr lang="en-US" dirty="0">
                <a:latin typeface="Segoe WP Light"/>
                <a:cs typeface="Segoe WP Light"/>
              </a:rPr>
              <a:t> </a:t>
            </a:r>
            <a:r>
              <a:rPr lang="en-US" dirty="0" err="1">
                <a:latin typeface="Segoe WP Light"/>
                <a:cs typeface="Segoe WP Light"/>
              </a:rPr>
              <a:t>primera</a:t>
            </a:r>
            <a:r>
              <a:rPr lang="en-US" dirty="0">
                <a:latin typeface="Segoe WP Light"/>
                <a:cs typeface="Segoe WP Light"/>
              </a:rPr>
              <a:t> App </a:t>
            </a:r>
            <a:r>
              <a:rPr lang="en-US" dirty="0" err="1">
                <a:latin typeface="Segoe WP Light"/>
                <a:cs typeface="Segoe WP Light"/>
              </a:rPr>
              <a:t>Xamarin.Forms</a:t>
            </a:r>
            <a:r>
              <a:rPr lang="en-US" dirty="0">
                <a:latin typeface="Segoe WP Light"/>
                <a:cs typeface="Segoe WP Light"/>
              </a:rPr>
              <a:t> </a:t>
            </a:r>
            <a:r>
              <a:rPr lang="en-US" dirty="0" err="1">
                <a:latin typeface="Segoe WP Light"/>
                <a:cs typeface="Segoe WP Light"/>
              </a:rPr>
              <a:t>utilizando</a:t>
            </a:r>
            <a:r>
              <a:rPr lang="en-US" dirty="0">
                <a:latin typeface="Segoe WP Light"/>
                <a:cs typeface="Segoe WP Light"/>
              </a:rPr>
              <a:t> </a:t>
            </a:r>
            <a:r>
              <a:rPr lang="en-US" dirty="0" smtClean="0">
                <a:latin typeface="Segoe WP Light"/>
                <a:cs typeface="Segoe WP Light"/>
              </a:rPr>
              <a:t>C#</a:t>
            </a:r>
            <a:endParaRPr lang="en-US" dirty="0">
              <a:latin typeface="Segoe WP Light"/>
              <a:cs typeface="Segoe WP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06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31840" y="2909544"/>
            <a:ext cx="5832648" cy="105027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Segoe WP Light"/>
                <a:cs typeface="Segoe WP Light"/>
              </a:rPr>
              <a:t>Nuestra</a:t>
            </a:r>
            <a:r>
              <a:rPr lang="en-US" dirty="0">
                <a:latin typeface="Segoe WP Light"/>
                <a:cs typeface="Segoe WP Light"/>
              </a:rPr>
              <a:t> </a:t>
            </a:r>
            <a:r>
              <a:rPr lang="en-US" dirty="0" err="1">
                <a:latin typeface="Segoe WP Light"/>
                <a:cs typeface="Segoe WP Light"/>
              </a:rPr>
              <a:t>primera</a:t>
            </a:r>
            <a:r>
              <a:rPr lang="en-US" dirty="0">
                <a:latin typeface="Segoe WP Light"/>
                <a:cs typeface="Segoe WP Light"/>
              </a:rPr>
              <a:t> App </a:t>
            </a:r>
            <a:r>
              <a:rPr lang="en-US" dirty="0" err="1">
                <a:latin typeface="Segoe WP Light"/>
                <a:cs typeface="Segoe WP Light"/>
              </a:rPr>
              <a:t>Xamarin.Forms</a:t>
            </a:r>
            <a:r>
              <a:rPr lang="en-US" dirty="0">
                <a:latin typeface="Segoe WP Light"/>
                <a:cs typeface="Segoe WP Light"/>
              </a:rPr>
              <a:t> </a:t>
            </a:r>
            <a:r>
              <a:rPr lang="en-US" dirty="0" err="1">
                <a:latin typeface="Segoe WP Light"/>
                <a:cs typeface="Segoe WP Light"/>
              </a:rPr>
              <a:t>utilizando</a:t>
            </a:r>
            <a:r>
              <a:rPr lang="en-US" dirty="0">
                <a:latin typeface="Segoe WP Light"/>
                <a:cs typeface="Segoe WP Light"/>
              </a:rPr>
              <a:t> XAML</a:t>
            </a: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1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13452" y="1480906"/>
            <a:ext cx="8229600" cy="65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Arquitectura</a:t>
            </a:r>
            <a:r>
              <a:rPr lang="en-US" sz="2800" dirty="0" smtClean="0">
                <a:solidFill>
                  <a:schemeClr val="accent5"/>
                </a:solidFill>
              </a:rPr>
              <a:t> de Apps con </a:t>
            </a:r>
            <a:r>
              <a:rPr lang="en-US" sz="2800" dirty="0" err="1" smtClean="0">
                <a:solidFill>
                  <a:schemeClr val="accent5"/>
                </a:solidFill>
              </a:rPr>
              <a:t>Xamarin.Forms</a:t>
            </a:r>
            <a:endParaRPr lang="it-IT" sz="2800" dirty="0">
              <a:solidFill>
                <a:schemeClr val="accent5"/>
              </a:solidFill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2138977" y="2293950"/>
            <a:ext cx="784372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View</a:t>
            </a:r>
          </a:p>
        </p:txBody>
      </p:sp>
      <p:sp>
        <p:nvSpPr>
          <p:cNvPr id="6" name="Rectangle 4"/>
          <p:cNvSpPr/>
          <p:nvPr/>
        </p:nvSpPr>
        <p:spPr>
          <a:xfrm>
            <a:off x="4211960" y="2293950"/>
            <a:ext cx="728345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 err="1"/>
              <a:t>ViewModel</a:t>
            </a:r>
            <a:endParaRPr lang="en-US" sz="1324" dirty="0"/>
          </a:p>
        </p:txBody>
      </p:sp>
      <p:sp>
        <p:nvSpPr>
          <p:cNvPr id="7" name="Rectangle 5"/>
          <p:cNvSpPr/>
          <p:nvPr/>
        </p:nvSpPr>
        <p:spPr>
          <a:xfrm>
            <a:off x="6284942" y="2309230"/>
            <a:ext cx="728345" cy="216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Model</a:t>
            </a:r>
          </a:p>
        </p:txBody>
      </p:sp>
      <p:cxnSp>
        <p:nvCxnSpPr>
          <p:cNvPr id="8" name="Straight Arrow Connector 6"/>
          <p:cNvCxnSpPr/>
          <p:nvPr/>
        </p:nvCxnSpPr>
        <p:spPr>
          <a:xfrm>
            <a:off x="3259509" y="3205655"/>
            <a:ext cx="84039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7"/>
          <p:cNvSpPr txBox="1"/>
          <p:nvPr/>
        </p:nvSpPr>
        <p:spPr>
          <a:xfrm>
            <a:off x="3315535" y="2701416"/>
            <a:ext cx="910045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2" dirty="0" err="1" smtClean="0"/>
              <a:t>Propiedades</a:t>
            </a:r>
            <a:endParaRPr lang="en-US" sz="882" dirty="0" smtClean="0"/>
          </a:p>
          <a:p>
            <a:r>
              <a:rPr lang="en-US" sz="882" dirty="0" err="1" smtClean="0"/>
              <a:t>Comandos</a:t>
            </a:r>
            <a:endParaRPr lang="en-US" sz="882" dirty="0"/>
          </a:p>
        </p:txBody>
      </p:sp>
      <p:cxnSp>
        <p:nvCxnSpPr>
          <p:cNvPr id="11" name="Straight Arrow Connector 8"/>
          <p:cNvCxnSpPr/>
          <p:nvPr/>
        </p:nvCxnSpPr>
        <p:spPr>
          <a:xfrm flipH="1">
            <a:off x="3259509" y="3821947"/>
            <a:ext cx="84039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9"/>
          <p:cNvSpPr txBox="1"/>
          <p:nvPr/>
        </p:nvSpPr>
        <p:spPr>
          <a:xfrm>
            <a:off x="3259509" y="3821947"/>
            <a:ext cx="952451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2" dirty="0" err="1" smtClean="0"/>
              <a:t>Notifica</a:t>
            </a:r>
            <a:r>
              <a:rPr lang="en-US" sz="882" dirty="0" smtClean="0"/>
              <a:t> </a:t>
            </a:r>
            <a:r>
              <a:rPr lang="en-US" sz="882" dirty="0" err="1" smtClean="0"/>
              <a:t>cambios</a:t>
            </a:r>
            <a:endParaRPr lang="en-US" sz="882" dirty="0"/>
          </a:p>
        </p:txBody>
      </p:sp>
      <p:cxnSp>
        <p:nvCxnSpPr>
          <p:cNvPr id="13" name="Straight Arrow Connector 10"/>
          <p:cNvCxnSpPr/>
          <p:nvPr/>
        </p:nvCxnSpPr>
        <p:spPr>
          <a:xfrm>
            <a:off x="5276464" y="3485788"/>
            <a:ext cx="896425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1"/>
          <p:cNvSpPr txBox="1"/>
          <p:nvPr/>
        </p:nvSpPr>
        <p:spPr>
          <a:xfrm>
            <a:off x="5276465" y="3088115"/>
            <a:ext cx="1064504" cy="77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2" dirty="0" smtClean="0"/>
              <a:t>C#</a:t>
            </a:r>
          </a:p>
          <a:p>
            <a:endParaRPr lang="en-US" sz="882" dirty="0"/>
          </a:p>
          <a:p>
            <a:endParaRPr lang="en-US" sz="882" dirty="0" smtClean="0"/>
          </a:p>
          <a:p>
            <a:endParaRPr lang="en-US" sz="882" dirty="0"/>
          </a:p>
          <a:p>
            <a:r>
              <a:rPr lang="en-US" sz="882" dirty="0" smtClean="0"/>
              <a:t>Model</a:t>
            </a:r>
            <a:endParaRPr lang="en-US" sz="882" dirty="0"/>
          </a:p>
        </p:txBody>
      </p:sp>
      <p:sp>
        <p:nvSpPr>
          <p:cNvPr id="15" name="Rectangle 12"/>
          <p:cNvSpPr/>
          <p:nvPr/>
        </p:nvSpPr>
        <p:spPr>
          <a:xfrm>
            <a:off x="2251031" y="2406003"/>
            <a:ext cx="784372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View</a:t>
            </a:r>
          </a:p>
        </p:txBody>
      </p:sp>
      <p:sp>
        <p:nvSpPr>
          <p:cNvPr id="16" name="Rectangle 13"/>
          <p:cNvSpPr/>
          <p:nvPr/>
        </p:nvSpPr>
        <p:spPr>
          <a:xfrm>
            <a:off x="2363084" y="2518056"/>
            <a:ext cx="784372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View</a:t>
            </a:r>
          </a:p>
        </p:txBody>
      </p:sp>
      <p:sp>
        <p:nvSpPr>
          <p:cNvPr id="17" name="Rectangle 14"/>
          <p:cNvSpPr/>
          <p:nvPr/>
        </p:nvSpPr>
        <p:spPr>
          <a:xfrm>
            <a:off x="4324013" y="2406003"/>
            <a:ext cx="728345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 err="1"/>
              <a:t>ViewModel</a:t>
            </a:r>
            <a:endParaRPr lang="en-US" sz="1324" dirty="0"/>
          </a:p>
        </p:txBody>
      </p:sp>
      <p:sp>
        <p:nvSpPr>
          <p:cNvPr id="18" name="Rectangle 15"/>
          <p:cNvSpPr/>
          <p:nvPr/>
        </p:nvSpPr>
        <p:spPr>
          <a:xfrm>
            <a:off x="4436066" y="2518056"/>
            <a:ext cx="728345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 err="1"/>
              <a:t>ViewModel</a:t>
            </a:r>
            <a:endParaRPr lang="en-US" sz="1324" dirty="0"/>
          </a:p>
        </p:txBody>
      </p:sp>
      <p:sp>
        <p:nvSpPr>
          <p:cNvPr id="19" name="Rectangle 16"/>
          <p:cNvSpPr/>
          <p:nvPr/>
        </p:nvSpPr>
        <p:spPr>
          <a:xfrm>
            <a:off x="6396996" y="2421283"/>
            <a:ext cx="728345" cy="216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Model</a:t>
            </a:r>
          </a:p>
        </p:txBody>
      </p:sp>
      <p:sp>
        <p:nvSpPr>
          <p:cNvPr id="20" name="Rectangle 17"/>
          <p:cNvSpPr/>
          <p:nvPr/>
        </p:nvSpPr>
        <p:spPr>
          <a:xfrm>
            <a:off x="6509049" y="2533336"/>
            <a:ext cx="728345" cy="216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Model</a:t>
            </a:r>
          </a:p>
        </p:txBody>
      </p:sp>
      <p:sp>
        <p:nvSpPr>
          <p:cNvPr id="21" name="Rectangle 18"/>
          <p:cNvSpPr/>
          <p:nvPr/>
        </p:nvSpPr>
        <p:spPr>
          <a:xfrm>
            <a:off x="2138977" y="4941167"/>
            <a:ext cx="5121633" cy="406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76" dirty="0">
                <a:solidFill>
                  <a:srgbClr val="0070C0"/>
                </a:solidFill>
              </a:rPr>
              <a:t>Cross Platform </a:t>
            </a:r>
            <a:r>
              <a:rPr lang="en-US" sz="1176" dirty="0" smtClean="0">
                <a:solidFill>
                  <a:srgbClr val="0070C0"/>
                </a:solidFill>
              </a:rPr>
              <a:t>–</a:t>
            </a:r>
            <a:r>
              <a:rPr lang="en-US" sz="1176" b="1" dirty="0" smtClean="0">
                <a:solidFill>
                  <a:srgbClr val="0070C0"/>
                </a:solidFill>
              </a:rPr>
              <a:t>PCL o Shared</a:t>
            </a:r>
            <a:endParaRPr lang="en-US" sz="1176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0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2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31840" y="2909544"/>
            <a:ext cx="5832648" cy="105027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Segoe WP Light"/>
                <a:cs typeface="Segoe WP Light"/>
              </a:rPr>
              <a:t>Patrón</a:t>
            </a:r>
            <a:r>
              <a:rPr lang="en-US" dirty="0" smtClean="0">
                <a:latin typeface="Segoe WP Light"/>
                <a:cs typeface="Segoe WP Light"/>
              </a:rPr>
              <a:t> MVVM </a:t>
            </a:r>
            <a:r>
              <a:rPr lang="en-US" dirty="0" err="1" smtClean="0">
                <a:latin typeface="Segoe WP Light"/>
                <a:cs typeface="Segoe WP Light"/>
              </a:rPr>
              <a:t>aplicado</a:t>
            </a:r>
            <a:r>
              <a:rPr lang="en-US" dirty="0" smtClean="0">
                <a:latin typeface="Segoe WP Light"/>
                <a:cs typeface="Segoe WP Light"/>
              </a:rPr>
              <a:t> </a:t>
            </a:r>
            <a:r>
              <a:rPr lang="en-US" dirty="0" err="1" smtClean="0">
                <a:latin typeface="Segoe WP Light"/>
                <a:cs typeface="Segoe WP Light"/>
              </a:rPr>
              <a:t>en</a:t>
            </a:r>
            <a:r>
              <a:rPr lang="en-US" dirty="0" smtClean="0">
                <a:latin typeface="Segoe WP Light"/>
                <a:cs typeface="Segoe WP Light"/>
              </a:rPr>
              <a:t> </a:t>
            </a:r>
            <a:r>
              <a:rPr lang="en-US" dirty="0" err="1" smtClean="0">
                <a:latin typeface="Segoe WP Light"/>
                <a:cs typeface="Segoe WP Light"/>
              </a:rPr>
              <a:t>una</a:t>
            </a:r>
            <a:r>
              <a:rPr lang="en-US" dirty="0" smtClean="0">
                <a:latin typeface="Segoe WP Light"/>
                <a:cs typeface="Segoe WP Light"/>
              </a:rPr>
              <a:t> </a:t>
            </a:r>
            <a:r>
              <a:rPr lang="en-US" dirty="0" err="1" smtClean="0">
                <a:latin typeface="Segoe WP Light"/>
                <a:cs typeface="Segoe WP Light"/>
              </a:rPr>
              <a:t>Aplicación</a:t>
            </a:r>
            <a:r>
              <a:rPr lang="en-US" dirty="0" smtClean="0">
                <a:latin typeface="Segoe WP Light"/>
                <a:cs typeface="Segoe WP Light"/>
              </a:rPr>
              <a:t> </a:t>
            </a:r>
            <a:r>
              <a:rPr lang="en-US" dirty="0" err="1" smtClean="0">
                <a:latin typeface="Segoe WP Light"/>
                <a:cs typeface="Segoe WP Light"/>
              </a:rPr>
              <a:t>Xamarin.Forms</a:t>
            </a:r>
            <a:endParaRPr lang="en-US" dirty="0">
              <a:latin typeface="Segoe WP Light"/>
              <a:cs typeface="Segoe WP Light"/>
            </a:endParaRP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7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5575" y="1212977"/>
            <a:ext cx="6736197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 smtClean="0">
                <a:solidFill>
                  <a:schemeClr val="accent1"/>
                </a:solidFill>
              </a:rPr>
              <a:t>Proyectos</a:t>
            </a:r>
            <a:r>
              <a:rPr lang="en-US" sz="3200" dirty="0" smtClean="0">
                <a:solidFill>
                  <a:schemeClr val="accent1"/>
                </a:solidFill>
              </a:rPr>
              <a:t> Shared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55575" y="2050503"/>
            <a:ext cx="77042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Los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Proyectos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Shared son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compilados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  <a:endParaRPr lang="en-US" sz="2400" dirty="0" smtClean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Podemos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definir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un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servicio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Proyecto de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y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utilizarlo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el Proyecto Shared.</a:t>
            </a: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549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5575" y="1212977"/>
            <a:ext cx="6736197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 smtClean="0">
                <a:solidFill>
                  <a:schemeClr val="accent1"/>
                </a:solidFill>
              </a:rPr>
              <a:t>Uso</a:t>
            </a:r>
            <a:r>
              <a:rPr lang="en-US" sz="3200" dirty="0" smtClean="0">
                <a:solidFill>
                  <a:schemeClr val="accent1"/>
                </a:solidFill>
              </a:rPr>
              <a:t> de APIs </a:t>
            </a:r>
            <a:r>
              <a:rPr lang="en-US" sz="3200" dirty="0" err="1" smtClean="0">
                <a:solidFill>
                  <a:schemeClr val="accent1"/>
                </a:solidFill>
              </a:rPr>
              <a:t>específicas</a:t>
            </a:r>
            <a:r>
              <a:rPr lang="en-US" sz="3200" dirty="0" smtClean="0">
                <a:solidFill>
                  <a:schemeClr val="accent1"/>
                </a:solidFill>
              </a:rPr>
              <a:t> de </a:t>
            </a:r>
            <a:r>
              <a:rPr lang="en-US" sz="3200" dirty="0" err="1" smtClean="0">
                <a:solidFill>
                  <a:schemeClr val="accent1"/>
                </a:solidFill>
              </a:rPr>
              <a:t>plataforma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55575" y="2050503"/>
            <a:ext cx="77042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La PCL no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puede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utilizer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directamente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código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específico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55575" y="3226996"/>
            <a:ext cx="3096344" cy="792088"/>
          </a:xfrm>
          <a:prstGeom prst="rect">
            <a:avLst/>
          </a:prstGeom>
          <a:solidFill>
            <a:srgbClr val="03A8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607677" y="3226996"/>
            <a:ext cx="309634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3210980" y="5589240"/>
            <a:ext cx="2088233" cy="792088"/>
          </a:xfrm>
          <a:prstGeom prst="rect">
            <a:avLst/>
          </a:prstGeom>
          <a:solidFill>
            <a:srgbClr val="03A8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5615788" y="5589240"/>
            <a:ext cx="2088233" cy="792088"/>
          </a:xfrm>
          <a:prstGeom prst="rect">
            <a:avLst/>
          </a:prstGeom>
          <a:solidFill>
            <a:srgbClr val="03A8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806172" y="5592365"/>
            <a:ext cx="2088233" cy="792088"/>
          </a:xfrm>
          <a:prstGeom prst="rect">
            <a:avLst/>
          </a:prstGeom>
          <a:solidFill>
            <a:srgbClr val="03A8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Conector recto de flecha 3"/>
          <p:cNvCxnSpPr>
            <a:stCxn id="2" idx="3"/>
            <a:endCxn id="7" idx="1"/>
          </p:cNvCxnSpPr>
          <p:nvPr/>
        </p:nvCxnSpPr>
        <p:spPr>
          <a:xfrm>
            <a:off x="3851919" y="3623040"/>
            <a:ext cx="7557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7" idx="2"/>
            <a:endCxn id="13" idx="0"/>
          </p:cNvCxnSpPr>
          <p:nvPr/>
        </p:nvCxnSpPr>
        <p:spPr>
          <a:xfrm rot="5400000">
            <a:off x="3216429" y="2652944"/>
            <a:ext cx="1573281" cy="43055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7" idx="2"/>
          </p:cNvCxnSpPr>
          <p:nvPr/>
        </p:nvCxnSpPr>
        <p:spPr>
          <a:xfrm>
            <a:off x="6155849" y="4019084"/>
            <a:ext cx="0" cy="1570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4123673" y="4804162"/>
            <a:ext cx="0" cy="785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2"/>
          <p:cNvSpPr/>
          <p:nvPr/>
        </p:nvSpPr>
        <p:spPr>
          <a:xfrm>
            <a:off x="1533061" y="3392207"/>
            <a:ext cx="1512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Helvetica Light"/>
                <a:cs typeface="Helvetica Light"/>
              </a:rPr>
              <a:t>PCL (C#)</a:t>
            </a:r>
            <a:endParaRPr lang="en-US" sz="2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4" name="Rectangle 2"/>
          <p:cNvSpPr/>
          <p:nvPr/>
        </p:nvSpPr>
        <p:spPr>
          <a:xfrm>
            <a:off x="5112897" y="3359397"/>
            <a:ext cx="2085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F748A"/>
                </a:solidFill>
                <a:latin typeface="Helvetica Light"/>
                <a:cs typeface="Helvetica Light"/>
              </a:rPr>
              <a:t>IPhoneDialer</a:t>
            </a:r>
            <a:endParaRPr lang="en-US" sz="2400" dirty="0">
              <a:solidFill>
                <a:srgbClr val="0F748A"/>
              </a:solidFill>
              <a:latin typeface="Helvetica Light"/>
              <a:cs typeface="Helvetica Light"/>
            </a:endParaRPr>
          </a:p>
        </p:txBody>
      </p:sp>
      <p:sp>
        <p:nvSpPr>
          <p:cNvPr id="25" name="Rectangle 2"/>
          <p:cNvSpPr/>
          <p:nvPr/>
        </p:nvSpPr>
        <p:spPr>
          <a:xfrm>
            <a:off x="806172" y="5756014"/>
            <a:ext cx="20882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PhoneDialerIOS</a:t>
            </a:r>
            <a:endParaRPr lang="en-US" sz="20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6" name="Rectangle 2"/>
          <p:cNvSpPr/>
          <p:nvPr/>
        </p:nvSpPr>
        <p:spPr>
          <a:xfrm>
            <a:off x="3210980" y="5772445"/>
            <a:ext cx="20882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PhoneDialerAndroid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5615787" y="5772444"/>
            <a:ext cx="20882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PhoneDialerWindows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266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4" grpId="0"/>
      <p:bldP spid="2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121512" y="2204864"/>
            <a:ext cx="4078148" cy="485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Javier Suárez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Text Placeholder 4"/>
          <p:cNvSpPr>
            <a:spLocks noGrp="1"/>
          </p:cNvSpPr>
          <p:nvPr/>
        </p:nvSpPr>
        <p:spPr>
          <a:xfrm>
            <a:off x="1121512" y="2791852"/>
            <a:ext cx="5328592" cy="3529925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Microsoft MVP Windows Platform Development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Blog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hlinkClick r:id="rId3"/>
              </a:rPr>
              <a:t>geeks.ms/blogs/jsuarez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Email: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hlinkClick r:id="rId4"/>
              </a:rPr>
              <a:t>javiersuarezruiz@hotmail.com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Twitter: @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</a:rPr>
              <a:t>jsuarezruiz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dirty="0" smtClean="0">
              <a:solidFill>
                <a:schemeClr val="accent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03" y="2278622"/>
            <a:ext cx="1981737" cy="213487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463" y="3538840"/>
            <a:ext cx="557377" cy="8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5575" y="1212977"/>
            <a:ext cx="6736197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 smtClean="0">
                <a:solidFill>
                  <a:schemeClr val="accent1"/>
                </a:solidFill>
              </a:rPr>
              <a:t>Localización</a:t>
            </a:r>
            <a:r>
              <a:rPr lang="en-US" sz="3200" dirty="0" smtClean="0">
                <a:solidFill>
                  <a:schemeClr val="accent1"/>
                </a:solidFill>
              </a:rPr>
              <a:t> de </a:t>
            </a:r>
            <a:r>
              <a:rPr lang="en-US" sz="3200" dirty="0" err="1" smtClean="0">
                <a:solidFill>
                  <a:schemeClr val="accent1"/>
                </a:solidFill>
              </a:rPr>
              <a:t>dependencias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55575" y="2050503"/>
            <a:ext cx="77042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incluye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lo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necesario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para la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gestión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dependencias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sin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necesidad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librerías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externas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  <a:p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Para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ello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Definimos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la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interfaz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la PCL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Añadimos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la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implementación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interfaz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Proyecto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específico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Añadimo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                                                                                                                                para registrar la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implementación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dependencia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Utilizamos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la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dependencia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cualquier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parte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necesaria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(PCL o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el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código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específico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)</a:t>
            </a: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29" y="4293096"/>
            <a:ext cx="5787983" cy="359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6285429"/>
            <a:ext cx="8042671" cy="33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0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31840" y="2909544"/>
            <a:ext cx="5832648" cy="105027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Segoe WP Light"/>
                <a:cs typeface="Segoe WP Light"/>
              </a:rPr>
              <a:t>Localización</a:t>
            </a:r>
            <a:r>
              <a:rPr lang="en-US" dirty="0" smtClean="0">
                <a:latin typeface="Segoe WP Light"/>
                <a:cs typeface="Segoe WP Light"/>
              </a:rPr>
              <a:t> de </a:t>
            </a:r>
            <a:r>
              <a:rPr lang="en-US" dirty="0" err="1" smtClean="0">
                <a:latin typeface="Segoe WP Light"/>
                <a:cs typeface="Segoe WP Light"/>
              </a:rPr>
              <a:t>dependencias</a:t>
            </a:r>
            <a:r>
              <a:rPr lang="en-US" dirty="0" smtClean="0">
                <a:latin typeface="Segoe WP Light"/>
                <a:cs typeface="Segoe WP Light"/>
              </a:rPr>
              <a:t>, </a:t>
            </a:r>
            <a:r>
              <a:rPr lang="en-US" dirty="0" err="1" smtClean="0">
                <a:latin typeface="Segoe WP Light"/>
                <a:cs typeface="Segoe WP Light"/>
              </a:rPr>
              <a:t>llamando</a:t>
            </a:r>
            <a:r>
              <a:rPr lang="en-US" dirty="0" smtClean="0">
                <a:latin typeface="Segoe WP Light"/>
                <a:cs typeface="Segoe WP Light"/>
              </a:rPr>
              <a:t> </a:t>
            </a:r>
            <a:r>
              <a:rPr lang="en-US" dirty="0" err="1" smtClean="0">
                <a:latin typeface="Segoe WP Light"/>
                <a:cs typeface="Segoe WP Light"/>
              </a:rPr>
              <a:t>por</a:t>
            </a:r>
            <a:r>
              <a:rPr lang="en-US" dirty="0" smtClean="0">
                <a:latin typeface="Segoe WP Light"/>
                <a:cs typeface="Segoe WP Light"/>
              </a:rPr>
              <a:t> </a:t>
            </a:r>
            <a:r>
              <a:rPr lang="en-US" dirty="0" err="1" smtClean="0">
                <a:latin typeface="Segoe WP Light"/>
                <a:cs typeface="Segoe WP Light"/>
              </a:rPr>
              <a:t>teléfono</a:t>
            </a:r>
            <a:endParaRPr lang="en-US" dirty="0">
              <a:latin typeface="Segoe WP Light"/>
              <a:cs typeface="Segoe WP Light"/>
            </a:endParaRP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58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5575" y="1212977"/>
            <a:ext cx="7806037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 smtClean="0">
                <a:solidFill>
                  <a:schemeClr val="accent1"/>
                </a:solidFill>
              </a:rPr>
              <a:t>Gestión</a:t>
            </a:r>
            <a:r>
              <a:rPr lang="en-US" sz="3200" dirty="0" smtClean="0">
                <a:solidFill>
                  <a:schemeClr val="accent1"/>
                </a:solidFill>
              </a:rPr>
              <a:t> de la </a:t>
            </a:r>
            <a:r>
              <a:rPr lang="en-US" sz="3200" dirty="0" err="1" smtClean="0">
                <a:solidFill>
                  <a:schemeClr val="accent1"/>
                </a:solidFill>
              </a:rPr>
              <a:t>navegación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en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Xamarin.Forms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621022" y="3433276"/>
            <a:ext cx="11341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Añade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una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página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a la cola y la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coloca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como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página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actual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099443"/>
            <a:ext cx="6050405" cy="3009528"/>
          </a:xfrm>
          <a:prstGeom prst="rect">
            <a:avLst/>
          </a:prstGeom>
        </p:spPr>
      </p:pic>
      <p:sp>
        <p:nvSpPr>
          <p:cNvPr id="10" name="Rectangle 2"/>
          <p:cNvSpPr/>
          <p:nvPr/>
        </p:nvSpPr>
        <p:spPr>
          <a:xfrm>
            <a:off x="907975" y="2202903"/>
            <a:ext cx="77042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La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navegación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gestionada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por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la interface </a:t>
            </a:r>
            <a:r>
              <a:rPr lang="en-US" sz="2400" i="1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INavigation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:</a:t>
            </a:r>
          </a:p>
        </p:txBody>
      </p:sp>
      <p:sp>
        <p:nvSpPr>
          <p:cNvPr id="11" name="Rectangle 2"/>
          <p:cNvSpPr/>
          <p:nvPr/>
        </p:nvSpPr>
        <p:spPr>
          <a:xfrm>
            <a:off x="7689116" y="3573016"/>
            <a:ext cx="11341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Elimina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la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página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actual de la cola y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navega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a la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página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anterior.</a:t>
            </a:r>
          </a:p>
        </p:txBody>
      </p:sp>
    </p:spTree>
    <p:extLst>
      <p:ext uri="{BB962C8B-B14F-4D97-AF65-F5344CB8AC3E}">
        <p14:creationId xmlns:p14="http://schemas.microsoft.com/office/powerpoint/2010/main" val="180523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31840" y="2909544"/>
            <a:ext cx="5832648" cy="105027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Segoe WP Light"/>
                <a:cs typeface="Segoe WP Light"/>
              </a:rPr>
              <a:t>Navegación</a:t>
            </a:r>
            <a:r>
              <a:rPr lang="en-US" dirty="0" smtClean="0">
                <a:latin typeface="Segoe WP Light"/>
                <a:cs typeface="Segoe WP Light"/>
              </a:rPr>
              <a:t> entre multiples </a:t>
            </a:r>
            <a:r>
              <a:rPr lang="en-US" dirty="0" err="1" smtClean="0">
                <a:latin typeface="Segoe WP Light"/>
                <a:cs typeface="Segoe WP Light"/>
              </a:rPr>
              <a:t>páginas</a:t>
            </a:r>
            <a:endParaRPr lang="en-US" dirty="0">
              <a:latin typeface="Segoe WP Light"/>
              <a:cs typeface="Segoe WP Light"/>
            </a:endParaRP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8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088" y="895233"/>
            <a:ext cx="8351912" cy="5432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3"/>
          <p:cNvSpPr txBox="1"/>
          <p:nvPr/>
        </p:nvSpPr>
        <p:spPr>
          <a:xfrm>
            <a:off x="1403649" y="5586198"/>
            <a:ext cx="7740352" cy="707886"/>
          </a:xfrm>
          <a:prstGeom prst="rect">
            <a:avLst/>
          </a:prstGeom>
          <a:solidFill>
            <a:srgbClr val="03A8C9">
              <a:alpha val="65098"/>
            </a:srgb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 smtClean="0">
                <a:solidFill>
                  <a:schemeClr val="bg1"/>
                </a:solidFill>
                <a:latin typeface="Segoe WP Light"/>
                <a:cs typeface="Segoe WP Light"/>
              </a:rPr>
              <a:t>Ecosistema</a:t>
            </a:r>
            <a:r>
              <a:rPr lang="en-US" sz="4000" dirty="0" smtClean="0">
                <a:solidFill>
                  <a:schemeClr val="bg1"/>
                </a:solidFill>
                <a:latin typeface="Segoe WP Light"/>
                <a:cs typeface="Segoe WP Light"/>
              </a:rPr>
              <a:t> de </a:t>
            </a:r>
            <a:r>
              <a:rPr lang="en-US" sz="4000" dirty="0" err="1" smtClean="0">
                <a:solidFill>
                  <a:schemeClr val="bg1"/>
                </a:solidFill>
                <a:latin typeface="Segoe WP Light"/>
                <a:cs typeface="Segoe WP Light"/>
              </a:rPr>
              <a:t>controles</a:t>
            </a:r>
            <a:r>
              <a:rPr lang="en-US" sz="4000" dirty="0" smtClean="0">
                <a:solidFill>
                  <a:schemeClr val="bg1"/>
                </a:solidFill>
                <a:latin typeface="Segoe WP Light"/>
                <a:cs typeface="Segoe WP Light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Segoe WP Light"/>
                <a:cs typeface="Segoe WP Light"/>
              </a:rPr>
              <a:t>creciente</a:t>
            </a:r>
            <a:r>
              <a:rPr lang="en-US" sz="4000" dirty="0" smtClean="0">
                <a:solidFill>
                  <a:schemeClr val="bg1"/>
                </a:solidFill>
                <a:latin typeface="Segoe WP Light"/>
                <a:cs typeface="Segoe WP Light"/>
              </a:rPr>
              <a:t>!</a:t>
            </a:r>
            <a:endParaRPr lang="ru-RU" sz="4000" dirty="0">
              <a:solidFill>
                <a:schemeClr val="bg1"/>
              </a:solidFill>
              <a:latin typeface="Segoe WP Light"/>
              <a:cs typeface="Segoe WP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403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31840" y="2909544"/>
            <a:ext cx="5832648" cy="10502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>
                <a:latin typeface="Segoe WP Light"/>
                <a:cs typeface="Segoe WP Light"/>
              </a:rPr>
              <a:t>XLabs</a:t>
            </a:r>
            <a:endParaRPr lang="en-US" sz="5400" dirty="0">
              <a:latin typeface="Segoe WP Light"/>
              <a:cs typeface="Segoe WP Light"/>
            </a:endParaRP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31840" y="2909544"/>
            <a:ext cx="5832648" cy="105027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Segoe WP Light"/>
                <a:cs typeface="Segoe WP Light"/>
              </a:rPr>
              <a:t>Usando</a:t>
            </a:r>
            <a:r>
              <a:rPr lang="en-US" dirty="0">
                <a:latin typeface="Segoe WP Light"/>
                <a:cs typeface="Segoe WP Light"/>
              </a:rPr>
              <a:t> MVVM Light con </a:t>
            </a:r>
            <a:r>
              <a:rPr lang="en-US" dirty="0" err="1">
                <a:latin typeface="Segoe WP Light"/>
                <a:cs typeface="Segoe WP Light"/>
              </a:rPr>
              <a:t>Xamarin.Forms</a:t>
            </a:r>
            <a:endParaRPr lang="en-US" dirty="0">
              <a:latin typeface="Segoe WP Light"/>
              <a:cs typeface="Segoe WP Light"/>
            </a:endParaRP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1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856843" y="1203239"/>
            <a:ext cx="8649883" cy="7701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Preguntas</a:t>
            </a:r>
            <a:r>
              <a:rPr lang="en-US" dirty="0" smtClean="0"/>
              <a:t> y </a:t>
            </a:r>
            <a:r>
              <a:rPr lang="en-US" dirty="0" err="1" smtClean="0"/>
              <a:t>respuestas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19836" y="2216157"/>
            <a:ext cx="8446254" cy="2304256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600" dirty="0">
                <a:solidFill>
                  <a:srgbClr val="027F98"/>
                </a:solidFill>
                <a:latin typeface="Aller" pitchFamily="2" charset="0"/>
              </a:rPr>
              <a:t>P</a:t>
            </a:r>
            <a:r>
              <a:rPr lang="en-US" sz="8800" dirty="0" smtClean="0">
                <a:solidFill>
                  <a:srgbClr val="027F98"/>
                </a:solidFill>
                <a:latin typeface="Aller" pitchFamily="2" charset="0"/>
              </a:rPr>
              <a:t>&amp;</a:t>
            </a:r>
            <a:r>
              <a:rPr lang="en-US" sz="16600" dirty="0">
                <a:solidFill>
                  <a:srgbClr val="027F98"/>
                </a:solidFill>
                <a:latin typeface="Aller" pitchFamily="2" charset="0"/>
              </a:rPr>
              <a:t>R</a:t>
            </a:r>
            <a:endParaRPr lang="ru-RU" sz="16600" dirty="0">
              <a:solidFill>
                <a:srgbClr val="027F98"/>
              </a:solidFill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715305" y="1588310"/>
            <a:ext cx="8587792" cy="6313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¿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Dudas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ru-RU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6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47" y="4061796"/>
            <a:ext cx="645964" cy="586826"/>
          </a:xfrm>
          <a:prstGeom prst="rect">
            <a:avLst/>
          </a:prstGeom>
        </p:spPr>
      </p:pic>
      <p:sp>
        <p:nvSpPr>
          <p:cNvPr id="17" name="15 CuadroTexto"/>
          <p:cNvSpPr txBox="1"/>
          <p:nvPr/>
        </p:nvSpPr>
        <p:spPr>
          <a:xfrm>
            <a:off x="8643872" y="441539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s-ES" sz="1500" dirty="0">
              <a:solidFill>
                <a:srgbClr val="94A236"/>
              </a:solidFill>
              <a:latin typeface="Franklin Gothic Medium Cond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275856" y="2744753"/>
            <a:ext cx="2658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Ven a conocer nuestras oficinas: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Avenida de Manoteras 38 – Oficina C311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28050 Madrid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1 Rectángulo"/>
          <p:cNvSpPr/>
          <p:nvPr/>
        </p:nvSpPr>
        <p:spPr>
          <a:xfrm>
            <a:off x="1878673" y="6277183"/>
            <a:ext cx="6840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sz="1600" dirty="0" smtClean="0">
                <a:solidFill>
                  <a:srgbClr val="94A236"/>
                </a:solidFill>
                <a:latin typeface="Franklin Gothic Medium Cond" panose="020B0606030402020204" pitchFamily="34" charset="0"/>
                <a:ea typeface="Open Sans Semibold" pitchFamily="34" charset="0"/>
                <a:cs typeface="Open Sans Semibold" pitchFamily="34" charset="0"/>
              </a:rPr>
              <a:t>Con Bravent tendrás proyectos cercanos. Conseguirás triunfos globales</a:t>
            </a:r>
            <a:endParaRPr lang="es-ES" sz="1600" dirty="0">
              <a:solidFill>
                <a:srgbClr val="94A236"/>
              </a:solidFill>
              <a:latin typeface="Franklin Gothic Medium Cond" panose="020B0606030402020204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72" y="2730592"/>
            <a:ext cx="393576" cy="3935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517232"/>
            <a:ext cx="563650" cy="563650"/>
          </a:xfrm>
          <a:prstGeom prst="rect">
            <a:avLst/>
          </a:prstGeom>
        </p:spPr>
      </p:pic>
      <p:sp>
        <p:nvSpPr>
          <p:cNvPr id="21" name="1 Rectángulo"/>
          <p:cNvSpPr/>
          <p:nvPr/>
        </p:nvSpPr>
        <p:spPr>
          <a:xfrm>
            <a:off x="2303240" y="2166926"/>
            <a:ext cx="6840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sz="1600" dirty="0" smtClean="0">
                <a:solidFill>
                  <a:srgbClr val="94A236"/>
                </a:solidFill>
                <a:latin typeface="Franklin Gothic Book" panose="020B0503020102020204" pitchFamily="34" charset="0"/>
                <a:ea typeface="Open Sans Semibold" pitchFamily="34" charset="0"/>
                <a:cs typeface="Open Sans Semibold" pitchFamily="34" charset="0"/>
              </a:rPr>
              <a:t>Contacta con nosotros:</a:t>
            </a:r>
            <a:endParaRPr lang="es-ES" sz="1600" dirty="0">
              <a:solidFill>
                <a:srgbClr val="94A236"/>
              </a:solidFill>
              <a:latin typeface="Franklin Gothic Book" panose="020B0503020102020204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288940" y="3484363"/>
            <a:ext cx="100540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Llámanos: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91 240 4785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275856" y="4005064"/>
            <a:ext cx="1473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Envíanos un e-mail: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info@bravent.net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bravent@bravent.net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275856" y="4860181"/>
            <a:ext cx="14285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Visita nuestra web: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www.bravent.net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275856" y="5517232"/>
            <a:ext cx="14911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Síguenos en twitter:</a:t>
            </a:r>
          </a:p>
          <a:p>
            <a:r>
              <a:rPr lang="es-ES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@bravent</a:t>
            </a:r>
            <a:endParaRPr lang="es-ES" sz="12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28" y="4860181"/>
            <a:ext cx="430889" cy="492444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495037"/>
            <a:ext cx="438019" cy="438019"/>
          </a:xfrm>
          <a:prstGeom prst="rect">
            <a:avLst/>
          </a:prstGeom>
        </p:spPr>
      </p:pic>
      <p:sp>
        <p:nvSpPr>
          <p:cNvPr id="18" name="17 CuadroTexto"/>
          <p:cNvSpPr txBox="1"/>
          <p:nvPr/>
        </p:nvSpPr>
        <p:spPr>
          <a:xfrm>
            <a:off x="8498074" y="6438528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smtClean="0">
                <a:solidFill>
                  <a:srgbClr val="0F748A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13</a:t>
            </a:r>
            <a:endParaRPr lang="es-ES" sz="900" dirty="0">
              <a:solidFill>
                <a:srgbClr val="0F748A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32" y="1020370"/>
            <a:ext cx="3449044" cy="113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683568" y="1429000"/>
            <a:ext cx="6792186" cy="569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Desarrollo </a:t>
            </a:r>
            <a:r>
              <a:rPr lang="en-US" sz="2800" dirty="0" err="1" smtClean="0">
                <a:solidFill>
                  <a:schemeClr val="accent1"/>
                </a:solidFill>
              </a:rPr>
              <a:t>en</a:t>
            </a:r>
            <a:r>
              <a:rPr lang="en-US" sz="2800" dirty="0" smtClean="0">
                <a:solidFill>
                  <a:schemeClr val="accent1"/>
                </a:solidFill>
              </a:rPr>
              <a:t> Xamarin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28" name="Picture 9" descr="uniq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568" y="2636912"/>
            <a:ext cx="3999463" cy="2664296"/>
          </a:xfrm>
          <a:prstGeom prst="rect">
            <a:avLst/>
          </a:prstGeom>
        </p:spPr>
      </p:pic>
      <p:sp>
        <p:nvSpPr>
          <p:cNvPr id="30" name="TextBox 26"/>
          <p:cNvSpPr txBox="1">
            <a:spLocks noChangeArrowheads="1"/>
          </p:cNvSpPr>
          <p:nvPr/>
        </p:nvSpPr>
        <p:spPr bwMode="auto">
          <a:xfrm>
            <a:off x="5100328" y="1918956"/>
            <a:ext cx="3996462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La UI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espec</a:t>
            </a:r>
            <a:r>
              <a:rPr lang="es-E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í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fica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La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lógica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Aplicación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C# y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compartida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mediante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el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uso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PCLs o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proyectos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Shared.</a:t>
            </a: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70%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aprox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 De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código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compartido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  <a:endParaRPr lang="en-US" sz="20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31" name="TextBox 31"/>
          <p:cNvSpPr txBox="1">
            <a:spLocks noChangeArrowheads="1"/>
          </p:cNvSpPr>
          <p:nvPr/>
        </p:nvSpPr>
        <p:spPr bwMode="auto">
          <a:xfrm>
            <a:off x="683569" y="2074774"/>
            <a:ext cx="3996462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El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enfoque</a:t>
            </a: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tradicional</a:t>
            </a: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Xamarin</a:t>
            </a:r>
            <a:endParaRPr lang="en-US" sz="16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61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683568" y="1429000"/>
            <a:ext cx="6792186" cy="569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Xamarin</a:t>
            </a:r>
            <a:r>
              <a:rPr lang="en-US" sz="3200" dirty="0" smtClean="0">
                <a:solidFill>
                  <a:schemeClr val="accent1"/>
                </a:solidFill>
              </a:rPr>
              <a:t> + </a:t>
            </a:r>
            <a:r>
              <a:rPr lang="en-US" sz="3200" dirty="0" err="1" smtClean="0">
                <a:solidFill>
                  <a:schemeClr val="accent1"/>
                </a:solidFill>
              </a:rPr>
              <a:t>Xamarin.Forms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28" name="Picture 9" descr="uniq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568" y="2636912"/>
            <a:ext cx="3999463" cy="2664296"/>
          </a:xfrm>
          <a:prstGeom prst="rect">
            <a:avLst/>
          </a:prstGeom>
        </p:spPr>
      </p:pic>
      <p:pic>
        <p:nvPicPr>
          <p:cNvPr id="29" name="Picture 10" descr="uniq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0327" y="2636912"/>
            <a:ext cx="3999463" cy="2664296"/>
          </a:xfrm>
          <a:prstGeom prst="rect">
            <a:avLst/>
          </a:prstGeom>
        </p:spPr>
      </p:pic>
      <p:sp>
        <p:nvSpPr>
          <p:cNvPr id="30" name="TextBox 26"/>
          <p:cNvSpPr txBox="1">
            <a:spLocks noChangeArrowheads="1"/>
          </p:cNvSpPr>
          <p:nvPr/>
        </p:nvSpPr>
        <p:spPr bwMode="auto">
          <a:xfrm>
            <a:off x="5100328" y="1918956"/>
            <a:ext cx="3996462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Con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1600" dirty="0">
                <a:solidFill>
                  <a:srgbClr val="595959"/>
                </a:solidFill>
                <a:latin typeface="Helvetica Light"/>
                <a:cs typeface="Helvetica Light"/>
              </a:rPr>
              <a:t>: </a:t>
            </a:r>
            <a:endParaRPr lang="en-US" sz="1600" dirty="0" smtClean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Se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comparte</a:t>
            </a: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más</a:t>
            </a: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,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controles</a:t>
            </a: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compartidos</a:t>
            </a:r>
            <a:endParaRPr lang="en-US" sz="16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31" name="TextBox 31"/>
          <p:cNvSpPr txBox="1">
            <a:spLocks noChangeArrowheads="1"/>
          </p:cNvSpPr>
          <p:nvPr/>
        </p:nvSpPr>
        <p:spPr bwMode="auto">
          <a:xfrm>
            <a:off x="683569" y="2074774"/>
            <a:ext cx="3996462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El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enfoque</a:t>
            </a: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tradicional</a:t>
            </a: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Xamarin</a:t>
            </a:r>
            <a:endParaRPr lang="en-US" sz="16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32" name="Rectangle 2"/>
          <p:cNvSpPr/>
          <p:nvPr/>
        </p:nvSpPr>
        <p:spPr>
          <a:xfrm>
            <a:off x="5100328" y="3199320"/>
            <a:ext cx="3996462" cy="65492"/>
          </a:xfrm>
          <a:prstGeom prst="rect">
            <a:avLst/>
          </a:prstGeom>
          <a:solidFill>
            <a:srgbClr val="EEF3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/>
          <p:cNvSpPr/>
          <p:nvPr/>
        </p:nvSpPr>
        <p:spPr>
          <a:xfrm>
            <a:off x="5100328" y="3267233"/>
            <a:ext cx="3996462" cy="478090"/>
          </a:xfrm>
          <a:prstGeom prst="rect">
            <a:avLst/>
          </a:prstGeom>
          <a:solidFill>
            <a:srgbClr val="216B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Light"/>
                <a:cs typeface="Helvetica Light"/>
              </a:rPr>
              <a:t>Shared UI Code</a:t>
            </a:r>
            <a:endParaRPr lang="en-US" sz="20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0752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5575" y="1212977"/>
            <a:ext cx="6736197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Xamarin</a:t>
            </a:r>
            <a:r>
              <a:rPr lang="en-US" sz="3200" dirty="0" smtClean="0">
                <a:solidFill>
                  <a:schemeClr val="accent1"/>
                </a:solidFill>
              </a:rPr>
              <a:t> + </a:t>
            </a:r>
            <a:r>
              <a:rPr lang="en-US" sz="3200" dirty="0" err="1" smtClean="0">
                <a:solidFill>
                  <a:schemeClr val="accent1"/>
                </a:solidFill>
              </a:rPr>
              <a:t>Xamarin.Forms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7" name="Picture 7" descr="uniq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0032" y="2420888"/>
            <a:ext cx="4147275" cy="2762763"/>
          </a:xfrm>
          <a:prstGeom prst="rect">
            <a:avLst/>
          </a:prstGeom>
        </p:spPr>
      </p:pic>
      <p:sp>
        <p:nvSpPr>
          <p:cNvPr id="8" name="Rectangle 2"/>
          <p:cNvSpPr/>
          <p:nvPr/>
        </p:nvSpPr>
        <p:spPr>
          <a:xfrm>
            <a:off x="755576" y="2050503"/>
            <a:ext cx="41044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Permite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crear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facilmente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y con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rapidez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interfaces de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usuario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nativas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compartidas</a:t>
            </a:r>
            <a:endParaRPr lang="en-US" sz="20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Los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elementos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son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mapeados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a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elementos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nativos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y behaviors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propios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20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Podemos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mezclar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con APIs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nativas</a:t>
            </a:r>
            <a:endParaRPr lang="en-US" sz="20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512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5575" y="1212977"/>
            <a:ext cx="6736197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accent1"/>
                </a:solidFill>
              </a:rPr>
              <a:t>Plataformas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soportadas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por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Xamarin.Forms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55576" y="2050503"/>
            <a:ext cx="41044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Soporta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:</a:t>
            </a:r>
          </a:p>
          <a:p>
            <a:endParaRPr lang="en-US" sz="28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Android 4.0+</a:t>
            </a:r>
          </a:p>
          <a:p>
            <a:endParaRPr lang="en-US" sz="2800" dirty="0" smtClean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iOS 6.1+</a:t>
            </a:r>
          </a:p>
          <a:p>
            <a:endParaRPr lang="en-US" sz="2800" dirty="0" smtClean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Windows Phone 8.0 (Silverlight)</a:t>
            </a:r>
            <a:endParaRPr lang="en-US" sz="28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13333"/>
            <a:ext cx="4000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8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3567" y="457200"/>
            <a:ext cx="6631633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accent1"/>
                </a:solidFill>
              </a:rPr>
              <a:t>Que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incluye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683567" y="1047767"/>
            <a:ext cx="42551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40+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tipos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páginas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, Layouts, y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controles</a:t>
            </a:r>
            <a:endParaRPr lang="en-US" dirty="0" smtClean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514350" lvl="1" indent="-342900">
              <a:buFont typeface="Wingdings" charset="2"/>
              <a:buChar char="§"/>
            </a:pP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Se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puede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utilizer code behind o XAML</a:t>
            </a:r>
          </a:p>
          <a:p>
            <a:pPr marL="342900" indent="-342900">
              <a:buFont typeface="Wingdings" charset="2"/>
              <a:buChar char="§"/>
            </a:pPr>
            <a:endParaRPr lang="en-US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Two-way Data Binding</a:t>
            </a:r>
          </a:p>
          <a:p>
            <a:endParaRPr lang="en-US" dirty="0" smtClean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Navegación</a:t>
            </a:r>
            <a:endParaRPr lang="en-US" dirty="0" smtClean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Wingdings" charset="2"/>
              <a:buChar char="§"/>
            </a:pPr>
            <a:endParaRPr lang="en-US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API de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animaciones</a:t>
            </a:r>
            <a:endParaRPr lang="en-US" dirty="0" smtClean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Wingdings" charset="2"/>
              <a:buChar char="§"/>
            </a:pPr>
            <a:endParaRPr lang="en-US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Servicio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dependencias</a:t>
            </a:r>
            <a:endParaRPr lang="en-US" dirty="0" smtClean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Wingdings" charset="2"/>
              <a:buChar char="§"/>
            </a:pPr>
            <a:endParaRPr lang="en-US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Messaging Center</a:t>
            </a:r>
          </a:p>
          <a:p>
            <a:pPr marL="342900" indent="-342900">
              <a:buFont typeface="Wingdings" charset="2"/>
              <a:buChar char="§"/>
            </a:pPr>
            <a:endParaRPr lang="en-US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Wingdings" charset="2"/>
              <a:buChar char="§"/>
            </a:pPr>
            <a:endParaRPr lang="en-US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6" name="Picture 3" descr="uniq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504" y="1665111"/>
            <a:ext cx="3777230" cy="27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55576" y="457200"/>
            <a:ext cx="6559624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accent1"/>
                </a:solidFill>
              </a:rPr>
              <a:t>Páginas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5" name="Picture 4" descr="Untitled@2x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2193" y="1534836"/>
            <a:ext cx="6620387" cy="2116642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1532193" y="3528367"/>
            <a:ext cx="1261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979E9F"/>
                </a:solidFill>
                <a:latin typeface="Helvetica"/>
                <a:cs typeface="Helvetica"/>
              </a:rPr>
              <a:t>Content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2990645" y="3528367"/>
            <a:ext cx="966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979E9F"/>
                </a:solidFill>
                <a:latin typeface="Helvetica"/>
                <a:cs typeface="Helvetica"/>
              </a:rPr>
              <a:t>MasterDetail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4298336" y="3557656"/>
            <a:ext cx="966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979E9F"/>
                </a:solidFill>
                <a:latin typeface="Helvetica"/>
                <a:cs typeface="Helvetica"/>
              </a:rPr>
              <a:t>Navigation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5617496" y="3557656"/>
            <a:ext cx="966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979E9F"/>
                </a:solidFill>
                <a:latin typeface="Helvetica"/>
                <a:cs typeface="Helvetica"/>
              </a:rPr>
              <a:t>Tabbed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6933379" y="3557656"/>
            <a:ext cx="966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979E9F"/>
                </a:solidFill>
                <a:latin typeface="Helvetica"/>
                <a:cs typeface="Helvetica"/>
              </a:rPr>
              <a:t>Carousel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pic>
        <p:nvPicPr>
          <p:cNvPr id="12" name="Picture 1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5478" y="1874523"/>
            <a:ext cx="831403" cy="140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5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755575" y="905020"/>
            <a:ext cx="6863387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Layouts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14" name="Picture 6" descr="Untitled@2x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2016436"/>
            <a:ext cx="8816438" cy="2006269"/>
          </a:xfrm>
          <a:prstGeom prst="rect">
            <a:avLst/>
          </a:prstGeom>
        </p:spPr>
      </p:pic>
      <p:sp>
        <p:nvSpPr>
          <p:cNvPr id="15" name="TextBox 20"/>
          <p:cNvSpPr txBox="1"/>
          <p:nvPr/>
        </p:nvSpPr>
        <p:spPr>
          <a:xfrm>
            <a:off x="639699" y="3899594"/>
            <a:ext cx="90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979E9F"/>
                </a:solidFill>
                <a:latin typeface="Helvetica"/>
                <a:cs typeface="Helvetica"/>
              </a:rPr>
              <a:t>Stack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1890034" y="3898607"/>
            <a:ext cx="90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979E9F"/>
                </a:solidFill>
                <a:latin typeface="Helvetica"/>
                <a:cs typeface="Helvetica"/>
              </a:rPr>
              <a:t>Absolute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3143648" y="3898607"/>
            <a:ext cx="90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979E9F"/>
                </a:solidFill>
                <a:latin typeface="Helvetica"/>
                <a:cs typeface="Helvetica"/>
              </a:rPr>
              <a:t>Relative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4389067" y="3898607"/>
            <a:ext cx="90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979E9F"/>
                </a:solidFill>
                <a:latin typeface="Helvetica"/>
                <a:cs typeface="Helvetica"/>
              </a:rPr>
              <a:t>Grid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5642680" y="3897620"/>
            <a:ext cx="90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979E9F"/>
                </a:solidFill>
                <a:latin typeface="Helvetica"/>
                <a:cs typeface="Helvetica"/>
              </a:rPr>
              <a:t>ContentView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20" name="TextBox 9"/>
          <p:cNvSpPr txBox="1"/>
          <p:nvPr/>
        </p:nvSpPr>
        <p:spPr>
          <a:xfrm>
            <a:off x="6896293" y="3897620"/>
            <a:ext cx="90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979E9F"/>
                </a:solidFill>
                <a:latin typeface="Helvetica"/>
                <a:cs typeface="Helvetica"/>
              </a:rPr>
              <a:t>ScrollView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21" name="TextBox 10"/>
          <p:cNvSpPr txBox="1"/>
          <p:nvPr/>
        </p:nvSpPr>
        <p:spPr>
          <a:xfrm>
            <a:off x="8146630" y="3899594"/>
            <a:ext cx="90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979E9F"/>
                </a:solidFill>
                <a:latin typeface="Helvetica"/>
                <a:cs typeface="Helvetica"/>
              </a:rPr>
              <a:t>Frame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7051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</TotalTime>
  <Words>578</Words>
  <Application>Microsoft Office PowerPoint</Application>
  <PresentationFormat>Presentación en pantalla (4:3)</PresentationFormat>
  <Paragraphs>195</Paragraphs>
  <Slides>28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45" baseType="lpstr">
      <vt:lpstr>ＭＳ Ｐゴシック</vt:lpstr>
      <vt:lpstr>Aller</vt:lpstr>
      <vt:lpstr>Arial</vt:lpstr>
      <vt:lpstr>Calibri</vt:lpstr>
      <vt:lpstr>Consolas</vt:lpstr>
      <vt:lpstr>Franklin Gothic Book</vt:lpstr>
      <vt:lpstr>Franklin Gothic Medium Cond</vt:lpstr>
      <vt:lpstr>Helvetica</vt:lpstr>
      <vt:lpstr>Helvetica Light</vt:lpstr>
      <vt:lpstr>Open Sans</vt:lpstr>
      <vt:lpstr>Open Sans Semibold</vt:lpstr>
      <vt:lpstr>Segoe UI</vt:lpstr>
      <vt:lpstr>Segoe WP Light</vt:lpstr>
      <vt:lpstr>Times New Roman</vt:lpstr>
      <vt:lpstr>Wingdings</vt:lpstr>
      <vt:lpstr>Wingdings 2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Steria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MARTINEZ GONZALEZ</dc:creator>
  <cp:lastModifiedBy>Javier Suárez Ruiz</cp:lastModifiedBy>
  <cp:revision>228</cp:revision>
  <dcterms:created xsi:type="dcterms:W3CDTF">2013-01-31T07:53:29Z</dcterms:created>
  <dcterms:modified xsi:type="dcterms:W3CDTF">2015-01-26T12:18:48Z</dcterms:modified>
</cp:coreProperties>
</file>