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0" r:id="rId5"/>
    <p:sldId id="259" r:id="rId6"/>
    <p:sldId id="266" r:id="rId7"/>
    <p:sldId id="264" r:id="rId8"/>
    <p:sldId id="261" r:id="rId9"/>
    <p:sldId id="270" r:id="rId10"/>
    <p:sldId id="267" r:id="rId11"/>
    <p:sldId id="276" r:id="rId12"/>
    <p:sldId id="268" r:id="rId13"/>
    <p:sldId id="269" r:id="rId14"/>
    <p:sldId id="271" r:id="rId15"/>
    <p:sldId id="272" r:id="rId16"/>
    <p:sldId id="265" r:id="rId17"/>
    <p:sldId id="273" r:id="rId18"/>
    <p:sldId id="274" r:id="rId19"/>
    <p:sldId id="275"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50980" autoAdjust="0"/>
  </p:normalViewPr>
  <p:slideViewPr>
    <p:cSldViewPr snapToGrid="0">
      <p:cViewPr varScale="1">
        <p:scale>
          <a:sx n="64" d="100"/>
          <a:sy n="64" d="100"/>
        </p:scale>
        <p:origin x="6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048D9-F442-410C-8FBE-A82C4774B991}"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US"/>
        </a:p>
      </dgm:t>
    </dgm:pt>
    <dgm:pt modelId="{CDB74A8F-3709-4689-8FEA-50151DD7DE54}">
      <dgm:prSet phldrT="[Text]"/>
      <dgm:spPr/>
      <dgm:t>
        <a:bodyPr/>
        <a:lstStyle/>
        <a:p>
          <a:r>
            <a:rPr lang="en-US" dirty="0"/>
            <a:t>Data Collection &amp; Processing</a:t>
          </a:r>
        </a:p>
      </dgm:t>
    </dgm:pt>
    <dgm:pt modelId="{713686CC-7A12-476C-8816-1C6315EFF06B}" type="parTrans" cxnId="{BA2C0468-97AA-4A29-BB5F-FBACF6857E4A}">
      <dgm:prSet/>
      <dgm:spPr/>
      <dgm:t>
        <a:bodyPr/>
        <a:lstStyle/>
        <a:p>
          <a:endParaRPr lang="en-US"/>
        </a:p>
      </dgm:t>
    </dgm:pt>
    <dgm:pt modelId="{51803077-03D5-4EED-9B4D-329E6B276E30}" type="sibTrans" cxnId="{BA2C0468-97AA-4A29-BB5F-FBACF6857E4A}">
      <dgm:prSet/>
      <dgm:spPr/>
      <dgm:t>
        <a:bodyPr/>
        <a:lstStyle/>
        <a:p>
          <a:endParaRPr lang="en-US"/>
        </a:p>
      </dgm:t>
    </dgm:pt>
    <dgm:pt modelId="{9301521A-C430-4D9D-B782-A0677CF786FE}">
      <dgm:prSet phldrT="[Text]"/>
      <dgm:spPr/>
      <dgm:t>
        <a:bodyPr/>
        <a:lstStyle/>
        <a:p>
          <a:r>
            <a:rPr lang="en-US" dirty="0"/>
            <a:t>Feature Selection</a:t>
          </a:r>
        </a:p>
      </dgm:t>
    </dgm:pt>
    <dgm:pt modelId="{89A7E2F4-6DBE-4FEA-9DDA-672C68E64E5D}" type="parTrans" cxnId="{09F3107A-A46B-4519-8117-1E719D58817B}">
      <dgm:prSet/>
      <dgm:spPr/>
      <dgm:t>
        <a:bodyPr/>
        <a:lstStyle/>
        <a:p>
          <a:endParaRPr lang="en-US"/>
        </a:p>
      </dgm:t>
    </dgm:pt>
    <dgm:pt modelId="{B4DDAE69-1BE3-45A4-9858-37BCB5E1D3BB}" type="sibTrans" cxnId="{09F3107A-A46B-4519-8117-1E719D58817B}">
      <dgm:prSet/>
      <dgm:spPr/>
      <dgm:t>
        <a:bodyPr/>
        <a:lstStyle/>
        <a:p>
          <a:endParaRPr lang="en-US"/>
        </a:p>
      </dgm:t>
    </dgm:pt>
    <dgm:pt modelId="{1A6D58A1-C695-45DF-B5F2-D82855D0D214}">
      <dgm:prSet phldrT="[Text]"/>
      <dgm:spPr/>
      <dgm:t>
        <a:bodyPr/>
        <a:lstStyle/>
        <a:p>
          <a:r>
            <a:rPr lang="en-US" dirty="0"/>
            <a:t>Model Development (Tensile Predictor)</a:t>
          </a:r>
        </a:p>
      </dgm:t>
    </dgm:pt>
    <dgm:pt modelId="{497FDF65-E374-4FA5-B90B-DDFF87919BEE}" type="parTrans" cxnId="{701C3849-E0FF-43BF-8F33-CB4646BA068B}">
      <dgm:prSet/>
      <dgm:spPr/>
      <dgm:t>
        <a:bodyPr/>
        <a:lstStyle/>
        <a:p>
          <a:endParaRPr lang="en-US"/>
        </a:p>
      </dgm:t>
    </dgm:pt>
    <dgm:pt modelId="{C857D0A4-6C88-48A2-8FAB-35807F1E23DC}" type="sibTrans" cxnId="{701C3849-E0FF-43BF-8F33-CB4646BA068B}">
      <dgm:prSet/>
      <dgm:spPr/>
      <dgm:t>
        <a:bodyPr/>
        <a:lstStyle/>
        <a:p>
          <a:endParaRPr lang="en-US"/>
        </a:p>
      </dgm:t>
    </dgm:pt>
    <dgm:pt modelId="{4E25AAE7-172E-44A8-99F8-41276D4FFDBD}">
      <dgm:prSet phldrT="[Text]"/>
      <dgm:spPr/>
      <dgm:t>
        <a:bodyPr/>
        <a:lstStyle/>
        <a:p>
          <a:r>
            <a:rPr lang="en-US" dirty="0"/>
            <a:t>Loss Function</a:t>
          </a:r>
        </a:p>
        <a:p>
          <a:r>
            <a:rPr lang="en-US" dirty="0"/>
            <a:t>&amp; Model Optimization </a:t>
          </a:r>
        </a:p>
      </dgm:t>
    </dgm:pt>
    <dgm:pt modelId="{2FE2DE7D-BBBF-45C3-A3D7-CEC412132881}" type="parTrans" cxnId="{4BC83921-E92F-4ECD-94CC-B4213027CA98}">
      <dgm:prSet/>
      <dgm:spPr/>
      <dgm:t>
        <a:bodyPr/>
        <a:lstStyle/>
        <a:p>
          <a:endParaRPr lang="en-US"/>
        </a:p>
      </dgm:t>
    </dgm:pt>
    <dgm:pt modelId="{CD9E27BD-B847-4231-A140-E15EDE7A5E2E}" type="sibTrans" cxnId="{4BC83921-E92F-4ECD-94CC-B4213027CA98}">
      <dgm:prSet/>
      <dgm:spPr/>
      <dgm:t>
        <a:bodyPr/>
        <a:lstStyle/>
        <a:p>
          <a:endParaRPr lang="en-US"/>
        </a:p>
      </dgm:t>
    </dgm:pt>
    <dgm:pt modelId="{AB94C11C-B7D2-40C3-BBB3-17429B356187}">
      <dgm:prSet phldrT="[Text]"/>
      <dgm:spPr/>
      <dgm:t>
        <a:bodyPr/>
        <a:lstStyle/>
        <a:p>
          <a:r>
            <a:rPr lang="en-US" dirty="0"/>
            <a:t>Training Process</a:t>
          </a:r>
        </a:p>
      </dgm:t>
    </dgm:pt>
    <dgm:pt modelId="{B29D6B46-C5B4-4866-A599-BD1C490362A2}" type="sibTrans" cxnId="{472B07A2-CE57-451A-8CA0-AED0FF91D2BB}">
      <dgm:prSet/>
      <dgm:spPr/>
      <dgm:t>
        <a:bodyPr/>
        <a:lstStyle/>
        <a:p>
          <a:endParaRPr lang="en-US"/>
        </a:p>
      </dgm:t>
    </dgm:pt>
    <dgm:pt modelId="{708CC46E-D78B-482C-85AD-CF151313CFBD}" type="parTrans" cxnId="{472B07A2-CE57-451A-8CA0-AED0FF91D2BB}">
      <dgm:prSet/>
      <dgm:spPr/>
      <dgm:t>
        <a:bodyPr/>
        <a:lstStyle/>
        <a:p>
          <a:endParaRPr lang="en-US"/>
        </a:p>
      </dgm:t>
    </dgm:pt>
    <dgm:pt modelId="{C1CEC581-7D52-4253-83CF-C7F2E7B626C6}">
      <dgm:prSet phldrT="[Text]"/>
      <dgm:spPr/>
      <dgm:t>
        <a:bodyPr/>
        <a:lstStyle/>
        <a:p>
          <a:r>
            <a:rPr lang="en-US" dirty="0"/>
            <a:t>Evaluation Process</a:t>
          </a:r>
        </a:p>
      </dgm:t>
    </dgm:pt>
    <dgm:pt modelId="{2D3623BE-F105-4E28-9327-3A06CBDA7173}" type="sibTrans" cxnId="{6892E4FC-69A8-43AF-B9BD-397704554931}">
      <dgm:prSet/>
      <dgm:spPr/>
      <dgm:t>
        <a:bodyPr/>
        <a:lstStyle/>
        <a:p>
          <a:endParaRPr lang="en-US"/>
        </a:p>
      </dgm:t>
    </dgm:pt>
    <dgm:pt modelId="{4537FED9-480F-41BC-92FC-5F14A8B93C67}" type="parTrans" cxnId="{6892E4FC-69A8-43AF-B9BD-397704554931}">
      <dgm:prSet/>
      <dgm:spPr/>
      <dgm:t>
        <a:bodyPr/>
        <a:lstStyle/>
        <a:p>
          <a:endParaRPr lang="en-US"/>
        </a:p>
      </dgm:t>
    </dgm:pt>
    <dgm:pt modelId="{DA793B03-75D3-401D-ABCD-8BF507A26721}">
      <dgm:prSet phldrT="[Text]"/>
      <dgm:spPr/>
      <dgm:t>
        <a:bodyPr/>
        <a:lstStyle/>
        <a:p>
          <a:r>
            <a:rPr lang="en-US" dirty="0"/>
            <a:t>Model Refinement &amp; Saving</a:t>
          </a:r>
        </a:p>
      </dgm:t>
    </dgm:pt>
    <dgm:pt modelId="{76C9EC7E-9A3F-48A3-AE9A-B0D88A3A575A}" type="sibTrans" cxnId="{E9CED5DC-C9D1-440B-BE85-80B45152135F}">
      <dgm:prSet/>
      <dgm:spPr/>
      <dgm:t>
        <a:bodyPr/>
        <a:lstStyle/>
        <a:p>
          <a:endParaRPr lang="en-US"/>
        </a:p>
      </dgm:t>
    </dgm:pt>
    <dgm:pt modelId="{5B775F76-50C4-49C6-B1E1-9FE0F53BCDAD}" type="parTrans" cxnId="{E9CED5DC-C9D1-440B-BE85-80B45152135F}">
      <dgm:prSet/>
      <dgm:spPr/>
      <dgm:t>
        <a:bodyPr/>
        <a:lstStyle/>
        <a:p>
          <a:endParaRPr lang="en-US"/>
        </a:p>
      </dgm:t>
    </dgm:pt>
    <dgm:pt modelId="{70CFC50C-8B3F-4367-B99B-1B183ED34191}">
      <dgm:prSet phldrT="[Text]"/>
      <dgm:spPr/>
      <dgm:t>
        <a:bodyPr/>
        <a:lstStyle/>
        <a:p>
          <a:r>
            <a:rPr lang="en-US" dirty="0"/>
            <a:t>Documentation &amp; Reporting</a:t>
          </a:r>
        </a:p>
      </dgm:t>
    </dgm:pt>
    <dgm:pt modelId="{8E8A4751-9984-468C-B4C7-7466730D0CBF}" type="sibTrans" cxnId="{8311529A-F932-40D8-9B35-438252EA3C91}">
      <dgm:prSet/>
      <dgm:spPr/>
      <dgm:t>
        <a:bodyPr/>
        <a:lstStyle/>
        <a:p>
          <a:endParaRPr lang="en-US"/>
        </a:p>
      </dgm:t>
    </dgm:pt>
    <dgm:pt modelId="{8CE9A508-EF7A-43C8-A937-0251601B564A}" type="parTrans" cxnId="{8311529A-F932-40D8-9B35-438252EA3C91}">
      <dgm:prSet/>
      <dgm:spPr/>
      <dgm:t>
        <a:bodyPr/>
        <a:lstStyle/>
        <a:p>
          <a:endParaRPr lang="en-US"/>
        </a:p>
      </dgm:t>
    </dgm:pt>
    <dgm:pt modelId="{86033155-D4E4-4A95-923C-B5B9A09D7303}" type="pres">
      <dgm:prSet presAssocID="{05E048D9-F442-410C-8FBE-A82C4774B991}" presName="diagram" presStyleCnt="0">
        <dgm:presLayoutVars>
          <dgm:dir/>
          <dgm:resizeHandles val="exact"/>
        </dgm:presLayoutVars>
      </dgm:prSet>
      <dgm:spPr/>
    </dgm:pt>
    <dgm:pt modelId="{120CA3F6-23D2-417A-872A-5901F4A283B8}" type="pres">
      <dgm:prSet presAssocID="{CDB74A8F-3709-4689-8FEA-50151DD7DE54}" presName="node" presStyleLbl="node1" presStyleIdx="0" presStyleCnt="8">
        <dgm:presLayoutVars>
          <dgm:bulletEnabled val="1"/>
        </dgm:presLayoutVars>
      </dgm:prSet>
      <dgm:spPr/>
    </dgm:pt>
    <dgm:pt modelId="{8C76C55A-20A7-4CFB-9F6D-94580773D258}" type="pres">
      <dgm:prSet presAssocID="{51803077-03D5-4EED-9B4D-329E6B276E30}" presName="sibTrans" presStyleLbl="sibTrans2D1" presStyleIdx="0" presStyleCnt="7"/>
      <dgm:spPr/>
    </dgm:pt>
    <dgm:pt modelId="{D70C0A41-1FB4-4DEF-A0F5-359F16873246}" type="pres">
      <dgm:prSet presAssocID="{51803077-03D5-4EED-9B4D-329E6B276E30}" presName="connectorText" presStyleLbl="sibTrans2D1" presStyleIdx="0" presStyleCnt="7"/>
      <dgm:spPr/>
    </dgm:pt>
    <dgm:pt modelId="{24EF172D-1415-4164-85EA-6258B64F64FE}" type="pres">
      <dgm:prSet presAssocID="{9301521A-C430-4D9D-B782-A0677CF786FE}" presName="node" presStyleLbl="node1" presStyleIdx="1" presStyleCnt="8">
        <dgm:presLayoutVars>
          <dgm:bulletEnabled val="1"/>
        </dgm:presLayoutVars>
      </dgm:prSet>
      <dgm:spPr/>
    </dgm:pt>
    <dgm:pt modelId="{C9EB98CD-31C7-47B9-968C-FFEB12937B81}" type="pres">
      <dgm:prSet presAssocID="{B4DDAE69-1BE3-45A4-9858-37BCB5E1D3BB}" presName="sibTrans" presStyleLbl="sibTrans2D1" presStyleIdx="1" presStyleCnt="7"/>
      <dgm:spPr/>
    </dgm:pt>
    <dgm:pt modelId="{EA31F0E3-D601-40A8-AD44-FAE30A88B68B}" type="pres">
      <dgm:prSet presAssocID="{B4DDAE69-1BE3-45A4-9858-37BCB5E1D3BB}" presName="connectorText" presStyleLbl="sibTrans2D1" presStyleIdx="1" presStyleCnt="7"/>
      <dgm:spPr/>
    </dgm:pt>
    <dgm:pt modelId="{36177FBE-DBA6-4ABF-94A6-6B3F43DC0226}" type="pres">
      <dgm:prSet presAssocID="{1A6D58A1-C695-45DF-B5F2-D82855D0D214}" presName="node" presStyleLbl="node1" presStyleIdx="2" presStyleCnt="8">
        <dgm:presLayoutVars>
          <dgm:bulletEnabled val="1"/>
        </dgm:presLayoutVars>
      </dgm:prSet>
      <dgm:spPr/>
    </dgm:pt>
    <dgm:pt modelId="{C031C04B-626B-45FA-B1AC-EF7416765939}" type="pres">
      <dgm:prSet presAssocID="{C857D0A4-6C88-48A2-8FAB-35807F1E23DC}" presName="sibTrans" presStyleLbl="sibTrans2D1" presStyleIdx="2" presStyleCnt="7"/>
      <dgm:spPr/>
    </dgm:pt>
    <dgm:pt modelId="{FD73C185-A197-4B3B-8E65-48C72876DBBC}" type="pres">
      <dgm:prSet presAssocID="{C857D0A4-6C88-48A2-8FAB-35807F1E23DC}" presName="connectorText" presStyleLbl="sibTrans2D1" presStyleIdx="2" presStyleCnt="7"/>
      <dgm:spPr/>
    </dgm:pt>
    <dgm:pt modelId="{934DBDB5-9350-4BDB-8E3E-8A111D22251A}" type="pres">
      <dgm:prSet presAssocID="{4E25AAE7-172E-44A8-99F8-41276D4FFDBD}" presName="node" presStyleLbl="node1" presStyleIdx="3" presStyleCnt="8">
        <dgm:presLayoutVars>
          <dgm:bulletEnabled val="1"/>
        </dgm:presLayoutVars>
      </dgm:prSet>
      <dgm:spPr/>
    </dgm:pt>
    <dgm:pt modelId="{8313B7E7-2642-4394-898B-882315F25020}" type="pres">
      <dgm:prSet presAssocID="{CD9E27BD-B847-4231-A140-E15EDE7A5E2E}" presName="sibTrans" presStyleLbl="sibTrans2D1" presStyleIdx="3" presStyleCnt="7"/>
      <dgm:spPr/>
    </dgm:pt>
    <dgm:pt modelId="{B879A0A6-06EB-4DCD-BE0C-0562B23A0472}" type="pres">
      <dgm:prSet presAssocID="{CD9E27BD-B847-4231-A140-E15EDE7A5E2E}" presName="connectorText" presStyleLbl="sibTrans2D1" presStyleIdx="3" presStyleCnt="7"/>
      <dgm:spPr/>
    </dgm:pt>
    <dgm:pt modelId="{0E91A900-E3D1-44BA-8385-A945452A2B60}" type="pres">
      <dgm:prSet presAssocID="{AB94C11C-B7D2-40C3-BBB3-17429B356187}" presName="node" presStyleLbl="node1" presStyleIdx="4" presStyleCnt="8">
        <dgm:presLayoutVars>
          <dgm:bulletEnabled val="1"/>
        </dgm:presLayoutVars>
      </dgm:prSet>
      <dgm:spPr/>
    </dgm:pt>
    <dgm:pt modelId="{FB0A37BA-2A4B-414A-BA56-D572D649A095}" type="pres">
      <dgm:prSet presAssocID="{B29D6B46-C5B4-4866-A599-BD1C490362A2}" presName="sibTrans" presStyleLbl="sibTrans2D1" presStyleIdx="4" presStyleCnt="7"/>
      <dgm:spPr/>
    </dgm:pt>
    <dgm:pt modelId="{1DB55FE1-23D2-43AE-B686-4CA200C148C7}" type="pres">
      <dgm:prSet presAssocID="{B29D6B46-C5B4-4866-A599-BD1C490362A2}" presName="connectorText" presStyleLbl="sibTrans2D1" presStyleIdx="4" presStyleCnt="7"/>
      <dgm:spPr/>
    </dgm:pt>
    <dgm:pt modelId="{8B9DA84E-A86D-42FD-8AA3-A1D2026EF180}" type="pres">
      <dgm:prSet presAssocID="{C1CEC581-7D52-4253-83CF-C7F2E7B626C6}" presName="node" presStyleLbl="node1" presStyleIdx="5" presStyleCnt="8">
        <dgm:presLayoutVars>
          <dgm:bulletEnabled val="1"/>
        </dgm:presLayoutVars>
      </dgm:prSet>
      <dgm:spPr/>
    </dgm:pt>
    <dgm:pt modelId="{CA7D8577-4EEE-43F1-8354-6DC5C59D11A3}" type="pres">
      <dgm:prSet presAssocID="{2D3623BE-F105-4E28-9327-3A06CBDA7173}" presName="sibTrans" presStyleLbl="sibTrans2D1" presStyleIdx="5" presStyleCnt="7"/>
      <dgm:spPr/>
    </dgm:pt>
    <dgm:pt modelId="{14A92898-4EDC-4371-9C74-22981ACC4A45}" type="pres">
      <dgm:prSet presAssocID="{2D3623BE-F105-4E28-9327-3A06CBDA7173}" presName="connectorText" presStyleLbl="sibTrans2D1" presStyleIdx="5" presStyleCnt="7"/>
      <dgm:spPr/>
    </dgm:pt>
    <dgm:pt modelId="{6DCB9129-8BE7-47CA-8CD2-563C640BC7B6}" type="pres">
      <dgm:prSet presAssocID="{DA793B03-75D3-401D-ABCD-8BF507A26721}" presName="node" presStyleLbl="node1" presStyleIdx="6" presStyleCnt="8">
        <dgm:presLayoutVars>
          <dgm:bulletEnabled val="1"/>
        </dgm:presLayoutVars>
      </dgm:prSet>
      <dgm:spPr/>
    </dgm:pt>
    <dgm:pt modelId="{D27C59EB-2A83-4852-A602-055F4334D7E9}" type="pres">
      <dgm:prSet presAssocID="{76C9EC7E-9A3F-48A3-AE9A-B0D88A3A575A}" presName="sibTrans" presStyleLbl="sibTrans2D1" presStyleIdx="6" presStyleCnt="7"/>
      <dgm:spPr/>
    </dgm:pt>
    <dgm:pt modelId="{6BE29990-3182-470F-B667-7F9D6BAF0380}" type="pres">
      <dgm:prSet presAssocID="{76C9EC7E-9A3F-48A3-AE9A-B0D88A3A575A}" presName="connectorText" presStyleLbl="sibTrans2D1" presStyleIdx="6" presStyleCnt="7"/>
      <dgm:spPr/>
    </dgm:pt>
    <dgm:pt modelId="{9872FF5B-3C9C-4C27-B371-E1D95CC53312}" type="pres">
      <dgm:prSet presAssocID="{70CFC50C-8B3F-4367-B99B-1B183ED34191}" presName="node" presStyleLbl="node1" presStyleIdx="7" presStyleCnt="8">
        <dgm:presLayoutVars>
          <dgm:bulletEnabled val="1"/>
        </dgm:presLayoutVars>
      </dgm:prSet>
      <dgm:spPr/>
    </dgm:pt>
  </dgm:ptLst>
  <dgm:cxnLst>
    <dgm:cxn modelId="{60F93808-C01E-4120-9C73-DA1ED7A0E63C}" type="presOf" srcId="{B29D6B46-C5B4-4866-A599-BD1C490362A2}" destId="{1DB55FE1-23D2-43AE-B686-4CA200C148C7}" srcOrd="1" destOrd="0" presId="urn:microsoft.com/office/officeart/2005/8/layout/process5"/>
    <dgm:cxn modelId="{96B35D09-46EE-4827-BDA9-8C4C25EAD1E7}" type="presOf" srcId="{05E048D9-F442-410C-8FBE-A82C4774B991}" destId="{86033155-D4E4-4A95-923C-B5B9A09D7303}" srcOrd="0" destOrd="0" presId="urn:microsoft.com/office/officeart/2005/8/layout/process5"/>
    <dgm:cxn modelId="{85727017-3FFC-4502-A818-EB393BB17F0B}" type="presOf" srcId="{DA793B03-75D3-401D-ABCD-8BF507A26721}" destId="{6DCB9129-8BE7-47CA-8CD2-563C640BC7B6}" srcOrd="0" destOrd="0" presId="urn:microsoft.com/office/officeart/2005/8/layout/process5"/>
    <dgm:cxn modelId="{4BC83921-E92F-4ECD-94CC-B4213027CA98}" srcId="{05E048D9-F442-410C-8FBE-A82C4774B991}" destId="{4E25AAE7-172E-44A8-99F8-41276D4FFDBD}" srcOrd="3" destOrd="0" parTransId="{2FE2DE7D-BBBF-45C3-A3D7-CEC412132881}" sibTransId="{CD9E27BD-B847-4231-A140-E15EDE7A5E2E}"/>
    <dgm:cxn modelId="{971CBD28-BD3D-4141-8BAD-44021F6007E9}" type="presOf" srcId="{B29D6B46-C5B4-4866-A599-BD1C490362A2}" destId="{FB0A37BA-2A4B-414A-BA56-D572D649A095}" srcOrd="0" destOrd="0" presId="urn:microsoft.com/office/officeart/2005/8/layout/process5"/>
    <dgm:cxn modelId="{5CF1F22A-F8E0-4846-A2F3-3631C792A484}" type="presOf" srcId="{B4DDAE69-1BE3-45A4-9858-37BCB5E1D3BB}" destId="{EA31F0E3-D601-40A8-AD44-FAE30A88B68B}" srcOrd="1" destOrd="0" presId="urn:microsoft.com/office/officeart/2005/8/layout/process5"/>
    <dgm:cxn modelId="{E1FE552D-2617-43AC-96F2-06E6EB7DAC69}" type="presOf" srcId="{51803077-03D5-4EED-9B4D-329E6B276E30}" destId="{D70C0A41-1FB4-4DEF-A0F5-359F16873246}" srcOrd="1" destOrd="0" presId="urn:microsoft.com/office/officeart/2005/8/layout/process5"/>
    <dgm:cxn modelId="{BA2C0468-97AA-4A29-BB5F-FBACF6857E4A}" srcId="{05E048D9-F442-410C-8FBE-A82C4774B991}" destId="{CDB74A8F-3709-4689-8FEA-50151DD7DE54}" srcOrd="0" destOrd="0" parTransId="{713686CC-7A12-476C-8816-1C6315EFF06B}" sibTransId="{51803077-03D5-4EED-9B4D-329E6B276E30}"/>
    <dgm:cxn modelId="{02626768-B9E0-4578-9EA8-D1CCB00294A2}" type="presOf" srcId="{76C9EC7E-9A3F-48A3-AE9A-B0D88A3A575A}" destId="{D27C59EB-2A83-4852-A602-055F4334D7E9}" srcOrd="0" destOrd="0" presId="urn:microsoft.com/office/officeart/2005/8/layout/process5"/>
    <dgm:cxn modelId="{701C3849-E0FF-43BF-8F33-CB4646BA068B}" srcId="{05E048D9-F442-410C-8FBE-A82C4774B991}" destId="{1A6D58A1-C695-45DF-B5F2-D82855D0D214}" srcOrd="2" destOrd="0" parTransId="{497FDF65-E374-4FA5-B90B-DDFF87919BEE}" sibTransId="{C857D0A4-6C88-48A2-8FAB-35807F1E23DC}"/>
    <dgm:cxn modelId="{1AB7836B-2D95-41F3-AEC4-08EF6FC98CA2}" type="presOf" srcId="{CDB74A8F-3709-4689-8FEA-50151DD7DE54}" destId="{120CA3F6-23D2-417A-872A-5901F4A283B8}" srcOrd="0" destOrd="0" presId="urn:microsoft.com/office/officeart/2005/8/layout/process5"/>
    <dgm:cxn modelId="{8C29C36C-B463-46D3-9D6B-A747486CA36A}" type="presOf" srcId="{CD9E27BD-B847-4231-A140-E15EDE7A5E2E}" destId="{B879A0A6-06EB-4DCD-BE0C-0562B23A0472}" srcOrd="1" destOrd="0" presId="urn:microsoft.com/office/officeart/2005/8/layout/process5"/>
    <dgm:cxn modelId="{F804454F-99FE-4BEE-B12D-2BED4C618E14}" type="presOf" srcId="{B4DDAE69-1BE3-45A4-9858-37BCB5E1D3BB}" destId="{C9EB98CD-31C7-47B9-968C-FFEB12937B81}" srcOrd="0" destOrd="0" presId="urn:microsoft.com/office/officeart/2005/8/layout/process5"/>
    <dgm:cxn modelId="{D4983F77-ED54-4806-B139-5C79DEAFA795}" type="presOf" srcId="{9301521A-C430-4D9D-B782-A0677CF786FE}" destId="{24EF172D-1415-4164-85EA-6258B64F64FE}" srcOrd="0" destOrd="0" presId="urn:microsoft.com/office/officeart/2005/8/layout/process5"/>
    <dgm:cxn modelId="{09F3107A-A46B-4519-8117-1E719D58817B}" srcId="{05E048D9-F442-410C-8FBE-A82C4774B991}" destId="{9301521A-C430-4D9D-B782-A0677CF786FE}" srcOrd="1" destOrd="0" parTransId="{89A7E2F4-6DBE-4FEA-9DDA-672C68E64E5D}" sibTransId="{B4DDAE69-1BE3-45A4-9858-37BCB5E1D3BB}"/>
    <dgm:cxn modelId="{15EE877A-25C7-4138-A972-E08F0F0653C9}" type="presOf" srcId="{70CFC50C-8B3F-4367-B99B-1B183ED34191}" destId="{9872FF5B-3C9C-4C27-B371-E1D95CC53312}" srcOrd="0" destOrd="0" presId="urn:microsoft.com/office/officeart/2005/8/layout/process5"/>
    <dgm:cxn modelId="{3FDC157F-166A-4F53-ADD9-F1F28DD71DB6}" type="presOf" srcId="{C857D0A4-6C88-48A2-8FAB-35807F1E23DC}" destId="{FD73C185-A197-4B3B-8E65-48C72876DBBC}" srcOrd="1" destOrd="0" presId="urn:microsoft.com/office/officeart/2005/8/layout/process5"/>
    <dgm:cxn modelId="{DA8DB08E-C7A3-4E4F-9A8C-280859F7173A}" type="presOf" srcId="{51803077-03D5-4EED-9B4D-329E6B276E30}" destId="{8C76C55A-20A7-4CFB-9F6D-94580773D258}" srcOrd="0" destOrd="0" presId="urn:microsoft.com/office/officeart/2005/8/layout/process5"/>
    <dgm:cxn modelId="{1B565D97-FBBF-4D30-9B2E-69F5D13CA22F}" type="presOf" srcId="{AB94C11C-B7D2-40C3-BBB3-17429B356187}" destId="{0E91A900-E3D1-44BA-8385-A945452A2B60}" srcOrd="0" destOrd="0" presId="urn:microsoft.com/office/officeart/2005/8/layout/process5"/>
    <dgm:cxn modelId="{8311529A-F932-40D8-9B35-438252EA3C91}" srcId="{05E048D9-F442-410C-8FBE-A82C4774B991}" destId="{70CFC50C-8B3F-4367-B99B-1B183ED34191}" srcOrd="7" destOrd="0" parTransId="{8CE9A508-EF7A-43C8-A937-0251601B564A}" sibTransId="{8E8A4751-9984-468C-B4C7-7466730D0CBF}"/>
    <dgm:cxn modelId="{472B07A2-CE57-451A-8CA0-AED0FF91D2BB}" srcId="{05E048D9-F442-410C-8FBE-A82C4774B991}" destId="{AB94C11C-B7D2-40C3-BBB3-17429B356187}" srcOrd="4" destOrd="0" parTransId="{708CC46E-D78B-482C-85AD-CF151313CFBD}" sibTransId="{B29D6B46-C5B4-4866-A599-BD1C490362A2}"/>
    <dgm:cxn modelId="{AA2D17A3-CA6B-4763-AB10-586D7BD8C5AF}" type="presOf" srcId="{2D3623BE-F105-4E28-9327-3A06CBDA7173}" destId="{CA7D8577-4EEE-43F1-8354-6DC5C59D11A3}" srcOrd="0" destOrd="0" presId="urn:microsoft.com/office/officeart/2005/8/layout/process5"/>
    <dgm:cxn modelId="{7FA971A4-B4D2-4076-8D2D-801FBC938C10}" type="presOf" srcId="{2D3623BE-F105-4E28-9327-3A06CBDA7173}" destId="{14A92898-4EDC-4371-9C74-22981ACC4A45}" srcOrd="1" destOrd="0" presId="urn:microsoft.com/office/officeart/2005/8/layout/process5"/>
    <dgm:cxn modelId="{8A69F6C1-ABAA-45A6-AAA3-CE794D1F6795}" type="presOf" srcId="{C857D0A4-6C88-48A2-8FAB-35807F1E23DC}" destId="{C031C04B-626B-45FA-B1AC-EF7416765939}" srcOrd="0" destOrd="0" presId="urn:microsoft.com/office/officeart/2005/8/layout/process5"/>
    <dgm:cxn modelId="{041D70C8-19C3-46B0-B222-E415B5EA43CB}" type="presOf" srcId="{1A6D58A1-C695-45DF-B5F2-D82855D0D214}" destId="{36177FBE-DBA6-4ABF-94A6-6B3F43DC0226}" srcOrd="0" destOrd="0" presId="urn:microsoft.com/office/officeart/2005/8/layout/process5"/>
    <dgm:cxn modelId="{BD870FD0-1B68-4733-9923-86211FF14B9C}" type="presOf" srcId="{C1CEC581-7D52-4253-83CF-C7F2E7B626C6}" destId="{8B9DA84E-A86D-42FD-8AA3-A1D2026EF180}" srcOrd="0" destOrd="0" presId="urn:microsoft.com/office/officeart/2005/8/layout/process5"/>
    <dgm:cxn modelId="{4588EFD3-B04B-4EAA-BC44-48237EABE8B3}" type="presOf" srcId="{4E25AAE7-172E-44A8-99F8-41276D4FFDBD}" destId="{934DBDB5-9350-4BDB-8E3E-8A111D22251A}" srcOrd="0" destOrd="0" presId="urn:microsoft.com/office/officeart/2005/8/layout/process5"/>
    <dgm:cxn modelId="{E9CED5DC-C9D1-440B-BE85-80B45152135F}" srcId="{05E048D9-F442-410C-8FBE-A82C4774B991}" destId="{DA793B03-75D3-401D-ABCD-8BF507A26721}" srcOrd="6" destOrd="0" parTransId="{5B775F76-50C4-49C6-B1E1-9FE0F53BCDAD}" sibTransId="{76C9EC7E-9A3F-48A3-AE9A-B0D88A3A575A}"/>
    <dgm:cxn modelId="{68B864ED-6B1A-431C-A3AF-4F420CC86BD0}" type="presOf" srcId="{CD9E27BD-B847-4231-A140-E15EDE7A5E2E}" destId="{8313B7E7-2642-4394-898B-882315F25020}" srcOrd="0" destOrd="0" presId="urn:microsoft.com/office/officeart/2005/8/layout/process5"/>
    <dgm:cxn modelId="{872383EE-80ED-4F07-8BF1-F62B5606466A}" type="presOf" srcId="{76C9EC7E-9A3F-48A3-AE9A-B0D88A3A575A}" destId="{6BE29990-3182-470F-B667-7F9D6BAF0380}" srcOrd="1" destOrd="0" presId="urn:microsoft.com/office/officeart/2005/8/layout/process5"/>
    <dgm:cxn modelId="{6892E4FC-69A8-43AF-B9BD-397704554931}" srcId="{05E048D9-F442-410C-8FBE-A82C4774B991}" destId="{C1CEC581-7D52-4253-83CF-C7F2E7B626C6}" srcOrd="5" destOrd="0" parTransId="{4537FED9-480F-41BC-92FC-5F14A8B93C67}" sibTransId="{2D3623BE-F105-4E28-9327-3A06CBDA7173}"/>
    <dgm:cxn modelId="{2761ECE7-84B9-4E75-81D6-1FB46A06B1EA}" type="presParOf" srcId="{86033155-D4E4-4A95-923C-B5B9A09D7303}" destId="{120CA3F6-23D2-417A-872A-5901F4A283B8}" srcOrd="0" destOrd="0" presId="urn:microsoft.com/office/officeart/2005/8/layout/process5"/>
    <dgm:cxn modelId="{93FC24E0-4056-4C75-967F-F28541DEF497}" type="presParOf" srcId="{86033155-D4E4-4A95-923C-B5B9A09D7303}" destId="{8C76C55A-20A7-4CFB-9F6D-94580773D258}" srcOrd="1" destOrd="0" presId="urn:microsoft.com/office/officeart/2005/8/layout/process5"/>
    <dgm:cxn modelId="{F75684C4-5D6B-436F-A2CE-8B01D6B34BE2}" type="presParOf" srcId="{8C76C55A-20A7-4CFB-9F6D-94580773D258}" destId="{D70C0A41-1FB4-4DEF-A0F5-359F16873246}" srcOrd="0" destOrd="0" presId="urn:microsoft.com/office/officeart/2005/8/layout/process5"/>
    <dgm:cxn modelId="{BEEE20D4-F620-4DF7-8A86-B98573DD4643}" type="presParOf" srcId="{86033155-D4E4-4A95-923C-B5B9A09D7303}" destId="{24EF172D-1415-4164-85EA-6258B64F64FE}" srcOrd="2" destOrd="0" presId="urn:microsoft.com/office/officeart/2005/8/layout/process5"/>
    <dgm:cxn modelId="{99776AA6-09E5-46E0-BE91-039007DBB7DE}" type="presParOf" srcId="{86033155-D4E4-4A95-923C-B5B9A09D7303}" destId="{C9EB98CD-31C7-47B9-968C-FFEB12937B81}" srcOrd="3" destOrd="0" presId="urn:microsoft.com/office/officeart/2005/8/layout/process5"/>
    <dgm:cxn modelId="{0F49C595-5A52-4476-9BE6-B791D5D06941}" type="presParOf" srcId="{C9EB98CD-31C7-47B9-968C-FFEB12937B81}" destId="{EA31F0E3-D601-40A8-AD44-FAE30A88B68B}" srcOrd="0" destOrd="0" presId="urn:microsoft.com/office/officeart/2005/8/layout/process5"/>
    <dgm:cxn modelId="{0EAC2560-A893-4D95-BAC9-62496B8F4A3D}" type="presParOf" srcId="{86033155-D4E4-4A95-923C-B5B9A09D7303}" destId="{36177FBE-DBA6-4ABF-94A6-6B3F43DC0226}" srcOrd="4" destOrd="0" presId="urn:microsoft.com/office/officeart/2005/8/layout/process5"/>
    <dgm:cxn modelId="{5ED96348-EF73-4701-962F-8058DC906213}" type="presParOf" srcId="{86033155-D4E4-4A95-923C-B5B9A09D7303}" destId="{C031C04B-626B-45FA-B1AC-EF7416765939}" srcOrd="5" destOrd="0" presId="urn:microsoft.com/office/officeart/2005/8/layout/process5"/>
    <dgm:cxn modelId="{674E0467-EA3F-40C2-8856-E9341812A765}" type="presParOf" srcId="{C031C04B-626B-45FA-B1AC-EF7416765939}" destId="{FD73C185-A197-4B3B-8E65-48C72876DBBC}" srcOrd="0" destOrd="0" presId="urn:microsoft.com/office/officeart/2005/8/layout/process5"/>
    <dgm:cxn modelId="{5F896F14-248F-4ED0-8C25-ACAE361EEEB4}" type="presParOf" srcId="{86033155-D4E4-4A95-923C-B5B9A09D7303}" destId="{934DBDB5-9350-4BDB-8E3E-8A111D22251A}" srcOrd="6" destOrd="0" presId="urn:microsoft.com/office/officeart/2005/8/layout/process5"/>
    <dgm:cxn modelId="{DE8E98FF-FBFA-425C-A4D2-8F9FAA0A4EE0}" type="presParOf" srcId="{86033155-D4E4-4A95-923C-B5B9A09D7303}" destId="{8313B7E7-2642-4394-898B-882315F25020}" srcOrd="7" destOrd="0" presId="urn:microsoft.com/office/officeart/2005/8/layout/process5"/>
    <dgm:cxn modelId="{DB7061E4-CBDD-443E-9157-43263FCCBC96}" type="presParOf" srcId="{8313B7E7-2642-4394-898B-882315F25020}" destId="{B879A0A6-06EB-4DCD-BE0C-0562B23A0472}" srcOrd="0" destOrd="0" presId="urn:microsoft.com/office/officeart/2005/8/layout/process5"/>
    <dgm:cxn modelId="{A5BDD287-AAC8-45FA-9506-AD795A00962C}" type="presParOf" srcId="{86033155-D4E4-4A95-923C-B5B9A09D7303}" destId="{0E91A900-E3D1-44BA-8385-A945452A2B60}" srcOrd="8" destOrd="0" presId="urn:microsoft.com/office/officeart/2005/8/layout/process5"/>
    <dgm:cxn modelId="{4080758C-3C22-4BAC-BDB0-626ECD44EDF6}" type="presParOf" srcId="{86033155-D4E4-4A95-923C-B5B9A09D7303}" destId="{FB0A37BA-2A4B-414A-BA56-D572D649A095}" srcOrd="9" destOrd="0" presId="urn:microsoft.com/office/officeart/2005/8/layout/process5"/>
    <dgm:cxn modelId="{6BCE274E-7E6D-43A3-9CB5-CF36856F18B5}" type="presParOf" srcId="{FB0A37BA-2A4B-414A-BA56-D572D649A095}" destId="{1DB55FE1-23D2-43AE-B686-4CA200C148C7}" srcOrd="0" destOrd="0" presId="urn:microsoft.com/office/officeart/2005/8/layout/process5"/>
    <dgm:cxn modelId="{034CCDF4-2945-4251-8DF6-C63A1CC87EC6}" type="presParOf" srcId="{86033155-D4E4-4A95-923C-B5B9A09D7303}" destId="{8B9DA84E-A86D-42FD-8AA3-A1D2026EF180}" srcOrd="10" destOrd="0" presId="urn:microsoft.com/office/officeart/2005/8/layout/process5"/>
    <dgm:cxn modelId="{EEC61268-B140-481A-AE9E-552F3A43ECF4}" type="presParOf" srcId="{86033155-D4E4-4A95-923C-B5B9A09D7303}" destId="{CA7D8577-4EEE-43F1-8354-6DC5C59D11A3}" srcOrd="11" destOrd="0" presId="urn:microsoft.com/office/officeart/2005/8/layout/process5"/>
    <dgm:cxn modelId="{7BAC1CC4-2600-4F3A-A8A6-7F057C9E8983}" type="presParOf" srcId="{CA7D8577-4EEE-43F1-8354-6DC5C59D11A3}" destId="{14A92898-4EDC-4371-9C74-22981ACC4A45}" srcOrd="0" destOrd="0" presId="urn:microsoft.com/office/officeart/2005/8/layout/process5"/>
    <dgm:cxn modelId="{4409118A-0B62-4705-91B2-F3997099B9B1}" type="presParOf" srcId="{86033155-D4E4-4A95-923C-B5B9A09D7303}" destId="{6DCB9129-8BE7-47CA-8CD2-563C640BC7B6}" srcOrd="12" destOrd="0" presId="urn:microsoft.com/office/officeart/2005/8/layout/process5"/>
    <dgm:cxn modelId="{51A65E0A-F159-4F38-BBCC-CCE9F8DFBE2E}" type="presParOf" srcId="{86033155-D4E4-4A95-923C-B5B9A09D7303}" destId="{D27C59EB-2A83-4852-A602-055F4334D7E9}" srcOrd="13" destOrd="0" presId="urn:microsoft.com/office/officeart/2005/8/layout/process5"/>
    <dgm:cxn modelId="{88F06241-8E78-427B-A2C0-0A1A9260CA1F}" type="presParOf" srcId="{D27C59EB-2A83-4852-A602-055F4334D7E9}" destId="{6BE29990-3182-470F-B667-7F9D6BAF0380}" srcOrd="0" destOrd="0" presId="urn:microsoft.com/office/officeart/2005/8/layout/process5"/>
    <dgm:cxn modelId="{74DE87B3-AD63-4860-A8F0-A6B1BDEA4CDB}" type="presParOf" srcId="{86033155-D4E4-4A95-923C-B5B9A09D7303}" destId="{9872FF5B-3C9C-4C27-B371-E1D95CC53312}"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CA3F6-23D2-417A-872A-5901F4A283B8}">
      <dsp:nvSpPr>
        <dsp:cNvPr id="0" name=""/>
        <dsp:cNvSpPr/>
      </dsp:nvSpPr>
      <dsp:spPr>
        <a:xfrm>
          <a:off x="5357" y="1038121"/>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Collection &amp; Processing</a:t>
          </a:r>
        </a:p>
      </dsp:txBody>
      <dsp:txXfrm>
        <a:off x="46524" y="1079288"/>
        <a:ext cx="2260220" cy="1323198"/>
      </dsp:txXfrm>
    </dsp:sp>
    <dsp:sp modelId="{8C76C55A-20A7-4CFB-9F6D-94580773D258}">
      <dsp:nvSpPr>
        <dsp:cNvPr id="0" name=""/>
        <dsp:cNvSpPr/>
      </dsp:nvSpPr>
      <dsp:spPr>
        <a:xfrm>
          <a:off x="2554057" y="1450410"/>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554057" y="1566601"/>
        <a:ext cx="347635" cy="348571"/>
      </dsp:txXfrm>
    </dsp:sp>
    <dsp:sp modelId="{24EF172D-1415-4164-85EA-6258B64F64FE}">
      <dsp:nvSpPr>
        <dsp:cNvPr id="0" name=""/>
        <dsp:cNvSpPr/>
      </dsp:nvSpPr>
      <dsp:spPr>
        <a:xfrm>
          <a:off x="3284934" y="1038121"/>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Feature Selection</a:t>
          </a:r>
        </a:p>
      </dsp:txBody>
      <dsp:txXfrm>
        <a:off x="3326101" y="1079288"/>
        <a:ext cx="2260220" cy="1323198"/>
      </dsp:txXfrm>
    </dsp:sp>
    <dsp:sp modelId="{C9EB98CD-31C7-47B9-968C-FFEB12937B81}">
      <dsp:nvSpPr>
        <dsp:cNvPr id="0" name=""/>
        <dsp:cNvSpPr/>
      </dsp:nvSpPr>
      <dsp:spPr>
        <a:xfrm>
          <a:off x="5833634" y="1450410"/>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833634" y="1566601"/>
        <a:ext cx="347635" cy="348571"/>
      </dsp:txXfrm>
    </dsp:sp>
    <dsp:sp modelId="{36177FBE-DBA6-4ABF-94A6-6B3F43DC0226}">
      <dsp:nvSpPr>
        <dsp:cNvPr id="0" name=""/>
        <dsp:cNvSpPr/>
      </dsp:nvSpPr>
      <dsp:spPr>
        <a:xfrm>
          <a:off x="6564511" y="1038121"/>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Development (Tensile Predictor)</a:t>
          </a:r>
        </a:p>
      </dsp:txBody>
      <dsp:txXfrm>
        <a:off x="6605678" y="1079288"/>
        <a:ext cx="2260220" cy="1323198"/>
      </dsp:txXfrm>
    </dsp:sp>
    <dsp:sp modelId="{C031C04B-626B-45FA-B1AC-EF7416765939}">
      <dsp:nvSpPr>
        <dsp:cNvPr id="0" name=""/>
        <dsp:cNvSpPr/>
      </dsp:nvSpPr>
      <dsp:spPr>
        <a:xfrm>
          <a:off x="9113211" y="1450410"/>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13211" y="1566601"/>
        <a:ext cx="347635" cy="348571"/>
      </dsp:txXfrm>
    </dsp:sp>
    <dsp:sp modelId="{934DBDB5-9350-4BDB-8E3E-8A111D22251A}">
      <dsp:nvSpPr>
        <dsp:cNvPr id="0" name=""/>
        <dsp:cNvSpPr/>
      </dsp:nvSpPr>
      <dsp:spPr>
        <a:xfrm>
          <a:off x="9844088" y="1038121"/>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Loss Function</a:t>
          </a:r>
        </a:p>
        <a:p>
          <a:pPr marL="0" lvl="0" indent="0" algn="ctr" defTabSz="977900">
            <a:lnSpc>
              <a:spcPct val="90000"/>
            </a:lnSpc>
            <a:spcBef>
              <a:spcPct val="0"/>
            </a:spcBef>
            <a:spcAft>
              <a:spcPct val="35000"/>
            </a:spcAft>
            <a:buNone/>
          </a:pPr>
          <a:r>
            <a:rPr lang="en-US" sz="2200" kern="1200" dirty="0"/>
            <a:t>&amp; Model Optimization </a:t>
          </a:r>
        </a:p>
      </dsp:txBody>
      <dsp:txXfrm>
        <a:off x="9885255" y="1079288"/>
        <a:ext cx="2260220" cy="1323198"/>
      </dsp:txXfrm>
    </dsp:sp>
    <dsp:sp modelId="{8313B7E7-2642-4394-898B-882315F25020}">
      <dsp:nvSpPr>
        <dsp:cNvPr id="0" name=""/>
        <dsp:cNvSpPr/>
      </dsp:nvSpPr>
      <dsp:spPr>
        <a:xfrm rot="5400000">
          <a:off x="10767054" y="2607632"/>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10841079" y="2649798"/>
        <a:ext cx="348571" cy="347635"/>
      </dsp:txXfrm>
    </dsp:sp>
    <dsp:sp modelId="{0E91A900-E3D1-44BA-8385-A945452A2B60}">
      <dsp:nvSpPr>
        <dsp:cNvPr id="0" name=""/>
        <dsp:cNvSpPr/>
      </dsp:nvSpPr>
      <dsp:spPr>
        <a:xfrm>
          <a:off x="9844088" y="3380675"/>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Training Process</a:t>
          </a:r>
        </a:p>
      </dsp:txBody>
      <dsp:txXfrm>
        <a:off x="9885255" y="3421842"/>
        <a:ext cx="2260220" cy="1323198"/>
      </dsp:txXfrm>
    </dsp:sp>
    <dsp:sp modelId="{FB0A37BA-2A4B-414A-BA56-D572D649A095}">
      <dsp:nvSpPr>
        <dsp:cNvPr id="0" name=""/>
        <dsp:cNvSpPr/>
      </dsp:nvSpPr>
      <dsp:spPr>
        <a:xfrm rot="10800000">
          <a:off x="9141321" y="3792965"/>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9290307" y="3909156"/>
        <a:ext cx="347635" cy="348571"/>
      </dsp:txXfrm>
    </dsp:sp>
    <dsp:sp modelId="{8B9DA84E-A86D-42FD-8AA3-A1D2026EF180}">
      <dsp:nvSpPr>
        <dsp:cNvPr id="0" name=""/>
        <dsp:cNvSpPr/>
      </dsp:nvSpPr>
      <dsp:spPr>
        <a:xfrm>
          <a:off x="6564511" y="3380675"/>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Evaluation Process</a:t>
          </a:r>
        </a:p>
      </dsp:txBody>
      <dsp:txXfrm>
        <a:off x="6605678" y="3421842"/>
        <a:ext cx="2260220" cy="1323198"/>
      </dsp:txXfrm>
    </dsp:sp>
    <dsp:sp modelId="{CA7D8577-4EEE-43F1-8354-6DC5C59D11A3}">
      <dsp:nvSpPr>
        <dsp:cNvPr id="0" name=""/>
        <dsp:cNvSpPr/>
      </dsp:nvSpPr>
      <dsp:spPr>
        <a:xfrm rot="10800000">
          <a:off x="5861745" y="3792965"/>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010731" y="3909156"/>
        <a:ext cx="347635" cy="348571"/>
      </dsp:txXfrm>
    </dsp:sp>
    <dsp:sp modelId="{6DCB9129-8BE7-47CA-8CD2-563C640BC7B6}">
      <dsp:nvSpPr>
        <dsp:cNvPr id="0" name=""/>
        <dsp:cNvSpPr/>
      </dsp:nvSpPr>
      <dsp:spPr>
        <a:xfrm>
          <a:off x="3284934" y="3380675"/>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Refinement &amp; Saving</a:t>
          </a:r>
        </a:p>
      </dsp:txBody>
      <dsp:txXfrm>
        <a:off x="3326101" y="3421842"/>
        <a:ext cx="2260220" cy="1323198"/>
      </dsp:txXfrm>
    </dsp:sp>
    <dsp:sp modelId="{D27C59EB-2A83-4852-A602-055F4334D7E9}">
      <dsp:nvSpPr>
        <dsp:cNvPr id="0" name=""/>
        <dsp:cNvSpPr/>
      </dsp:nvSpPr>
      <dsp:spPr>
        <a:xfrm rot="10800000">
          <a:off x="2582168" y="3792965"/>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731154" y="3909156"/>
        <a:ext cx="347635" cy="348571"/>
      </dsp:txXfrm>
    </dsp:sp>
    <dsp:sp modelId="{9872FF5B-3C9C-4C27-B371-E1D95CC53312}">
      <dsp:nvSpPr>
        <dsp:cNvPr id="0" name=""/>
        <dsp:cNvSpPr/>
      </dsp:nvSpPr>
      <dsp:spPr>
        <a:xfrm>
          <a:off x="5357" y="3380675"/>
          <a:ext cx="2342554" cy="1405532"/>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Documentation &amp; Reporting</a:t>
          </a:r>
        </a:p>
      </dsp:txBody>
      <dsp:txXfrm>
        <a:off x="46524" y="3421842"/>
        <a:ext cx="2260220" cy="13231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FD56F-B8AD-44BE-850F-A4452EBD433C}"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30FBC4-BBDC-4870-A6E6-9C855CFB0391}" type="slidenum">
              <a:rPr lang="en-US" smtClean="0"/>
              <a:t>‹#›</a:t>
            </a:fld>
            <a:endParaRPr lang="en-US"/>
          </a:p>
        </p:txBody>
      </p:sp>
    </p:spTree>
    <p:extLst>
      <p:ext uri="{BB962C8B-B14F-4D97-AF65-F5344CB8AC3E}">
        <p14:creationId xmlns:p14="http://schemas.microsoft.com/office/powerpoint/2010/main" val="228041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2	STATEMENT OF THE PROBLEM</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800"/>
              </a:spcAft>
            </a:pPr>
            <a:b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tensile strength of concrete is critical for the durability and integrity of structures. However, current methods to determine this are labor-intensive, time-consuming, and may lack precision. Additionally, it’s a misconception that high compressive strength guarantees high tensile strength. </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This project proposes to develop a Python-based neural network model to accurately predict concrete’s tensile strength, aiming to reduce testing time and costs, and enhance the efficiency of ensuring the quality and durability of concrete structures.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EC30FBC4-BBDC-4870-A6E6-9C855CFB0391}" type="slidenum">
              <a:rPr lang="en-US" smtClean="0"/>
              <a:t>3</a:t>
            </a:fld>
            <a:endParaRPr lang="en-US"/>
          </a:p>
        </p:txBody>
      </p:sp>
    </p:spTree>
    <p:extLst>
      <p:ext uri="{BB962C8B-B14F-4D97-AF65-F5344CB8AC3E}">
        <p14:creationId xmlns:p14="http://schemas.microsoft.com/office/powerpoint/2010/main" val="73109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loss function, like Mean Squared Error or Mean Absolute Error</a:t>
            </a:r>
            <a:endParaRPr lang="en-US" dirty="0"/>
          </a:p>
        </p:txBody>
      </p:sp>
      <p:sp>
        <p:nvSpPr>
          <p:cNvPr id="4" name="Slide Number Placeholder 3"/>
          <p:cNvSpPr>
            <a:spLocks noGrp="1"/>
          </p:cNvSpPr>
          <p:nvPr>
            <p:ph type="sldNum" sz="quarter" idx="5"/>
          </p:nvPr>
        </p:nvSpPr>
        <p:spPr/>
        <p:txBody>
          <a:bodyPr/>
          <a:lstStyle/>
          <a:p>
            <a:fld id="{BD2130E8-2C0C-4EDA-9BF4-A27B0FCACF5C}" type="slidenum">
              <a:rPr lang="en-US" smtClean="0"/>
              <a:t>10</a:t>
            </a:fld>
            <a:endParaRPr lang="en-US"/>
          </a:p>
        </p:txBody>
      </p:sp>
    </p:spTree>
    <p:extLst>
      <p:ext uri="{BB962C8B-B14F-4D97-AF65-F5344CB8AC3E}">
        <p14:creationId xmlns:p14="http://schemas.microsoft.com/office/powerpoint/2010/main" val="54887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30FBC4-BBDC-4870-A6E6-9C855CFB0391}" type="slidenum">
              <a:rPr lang="en-US" smtClean="0"/>
              <a:t>11</a:t>
            </a:fld>
            <a:endParaRPr lang="en-US"/>
          </a:p>
        </p:txBody>
      </p:sp>
    </p:spTree>
    <p:extLst>
      <p:ext uri="{BB962C8B-B14F-4D97-AF65-F5344CB8AC3E}">
        <p14:creationId xmlns:p14="http://schemas.microsoft.com/office/powerpoint/2010/main" val="356527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F78EDCC-A34D-4570-A28B-423E34578071}"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0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78EDCC-A34D-4570-A28B-423E34578071}"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14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78EDCC-A34D-4570-A28B-423E34578071}"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81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78EDCC-A34D-4570-A28B-423E34578071}"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68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78EDCC-A34D-4570-A28B-423E34578071}"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06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78EDCC-A34D-4570-A28B-423E34578071}"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33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F78EDCC-A34D-4570-A28B-423E34578071}"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29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F78EDCC-A34D-4570-A28B-423E34578071}"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266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F78EDCC-A34D-4570-A28B-423E34578071}" type="slidenum">
              <a:rPr lang="en-US" smtClean="0"/>
              <a:t>‹#›</a:t>
            </a:fld>
            <a:endParaRPr lang="en-US" dirty="0"/>
          </a:p>
        </p:txBody>
      </p:sp>
    </p:spTree>
    <p:extLst>
      <p:ext uri="{BB962C8B-B14F-4D97-AF65-F5344CB8AC3E}">
        <p14:creationId xmlns:p14="http://schemas.microsoft.com/office/powerpoint/2010/main" val="381239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044EB-1704-4901-BB9D-E1FE7BF0E847}" type="datetimeFigureOut">
              <a:rPr lang="en-US" smtClean="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F78EDCC-A34D-4570-A28B-423E34578071}"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2255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2044EB-1704-4901-BB9D-E1FE7BF0E847}" type="datetimeFigureOut">
              <a:rPr lang="en-US" smtClean="0"/>
              <a:t>4/19/2024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F78EDCC-A34D-4570-A28B-423E34578071}"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222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2044EB-1704-4901-BB9D-E1FE7BF0E847}" type="datetimeFigureOut">
              <a:rPr lang="en-US" smtClean="0"/>
              <a:t>4/19/2024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F78EDCC-A34D-4570-A28B-423E34578071}"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769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812D-DD7B-6773-60B8-E168ADD9BD39}"/>
              </a:ext>
            </a:extLst>
          </p:cNvPr>
          <p:cNvSpPr>
            <a:spLocks noGrp="1"/>
          </p:cNvSpPr>
          <p:nvPr>
            <p:ph type="ctrTitle"/>
          </p:nvPr>
        </p:nvSpPr>
        <p:spPr>
          <a:xfrm>
            <a:off x="337930" y="802298"/>
            <a:ext cx="11708295" cy="2541431"/>
          </a:xfrm>
        </p:spPr>
        <p:txBody>
          <a:bodyPr/>
          <a:lstStyle/>
          <a:p>
            <a:pPr algn="ct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ENHANCING CONCRETE STRUCTURAL DESIGN: PREDICTIVE MODELING FOR TENSILE STRENGTH EVALUATION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1A58ACC6-9D67-112B-551A-6CED8A54D023}"/>
              </a:ext>
            </a:extLst>
          </p:cNvPr>
          <p:cNvSpPr>
            <a:spLocks noGrp="1"/>
          </p:cNvSpPr>
          <p:nvPr>
            <p:ph type="subTitle" idx="1"/>
          </p:nvPr>
        </p:nvSpPr>
        <p:spPr>
          <a:xfrm>
            <a:off x="1524000" y="3602037"/>
            <a:ext cx="9144000" cy="2957789"/>
          </a:xfrm>
        </p:spPr>
        <p:txBody>
          <a:bodyPr>
            <a:noAutofit/>
          </a:bodyPr>
          <a:lstStyle/>
          <a:p>
            <a:pPr algn="l"/>
            <a:r>
              <a:rPr lang="en-US" sz="2500" dirty="0"/>
              <a:t>Nelly Nkirote			E033-01-2339/2020</a:t>
            </a:r>
          </a:p>
          <a:p>
            <a:pPr algn="l"/>
            <a:r>
              <a:rPr lang="en-US" sz="2500" dirty="0"/>
              <a:t>Joseph Gathithi Wathome	E033-01-1386/2020</a:t>
            </a:r>
          </a:p>
          <a:p>
            <a:pPr algn="ctr"/>
            <a:r>
              <a:rPr lang="en-US" sz="2500" dirty="0"/>
              <a:t>Supervisor</a:t>
            </a:r>
          </a:p>
          <a:p>
            <a:pPr algn="ctr"/>
            <a:r>
              <a:rPr lang="en-US" sz="2500" b="1" dirty="0">
                <a:effectLst/>
                <a:latin typeface="Times New Roman" panose="02020603050405020304" pitchFamily="18" charset="0"/>
                <a:ea typeface="Calibri" panose="020F0502020204030204" pitchFamily="34" charset="0"/>
              </a:rPr>
              <a:t>Dr. ERASTUS KAROKI</a:t>
            </a:r>
            <a:endParaRPr lang="en-US" sz="2500" b="1" dirty="0"/>
          </a:p>
        </p:txBody>
      </p:sp>
    </p:spTree>
    <p:extLst>
      <p:ext uri="{BB962C8B-B14F-4D97-AF65-F5344CB8AC3E}">
        <p14:creationId xmlns:p14="http://schemas.microsoft.com/office/powerpoint/2010/main" val="31739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1DD6-AD24-8E4A-794A-EADF0AC1739F}"/>
              </a:ext>
            </a:extLst>
          </p:cNvPr>
          <p:cNvSpPr>
            <a:spLocks noGrp="1"/>
          </p:cNvSpPr>
          <p:nvPr>
            <p:ph type="title"/>
          </p:nvPr>
        </p:nvSpPr>
        <p:spPr>
          <a:xfrm>
            <a:off x="1451579" y="1"/>
            <a:ext cx="9603275" cy="1853754"/>
          </a:xfrm>
        </p:spPr>
        <p:txBody>
          <a:bodyPr>
            <a:normAutofit/>
          </a:bodyPr>
          <a:lstStyle/>
          <a:p>
            <a:pPr algn="ctr"/>
            <a:r>
              <a:rPr lang="en-US" sz="3200" b="1" u="sng" dirty="0"/>
              <a:t>Specific objective 2</a:t>
            </a:r>
            <a:br>
              <a:rPr lang="en-US" sz="3200" dirty="0"/>
            </a:br>
            <a:r>
              <a:rPr lang="en-US" sz="3200" cap="none" dirty="0"/>
              <a:t>Construct and train a PyTorch neural network model specifically tailored to predict concrete tensile strength</a:t>
            </a:r>
            <a:br>
              <a:rPr lang="en-US" sz="3200" cap="none" dirty="0"/>
            </a:br>
            <a:endParaRPr lang="en-US" dirty="0"/>
          </a:p>
        </p:txBody>
      </p:sp>
      <p:sp>
        <p:nvSpPr>
          <p:cNvPr id="3" name="Content Placeholder 2">
            <a:extLst>
              <a:ext uri="{FF2B5EF4-FFF2-40B4-BE49-F238E27FC236}">
                <a16:creationId xmlns:a16="http://schemas.microsoft.com/office/drawing/2014/main" id="{A8E94B92-324B-9AB5-3AA3-7AF8C2E04C8A}"/>
              </a:ext>
            </a:extLst>
          </p:cNvPr>
          <p:cNvSpPr>
            <a:spLocks noGrp="1"/>
          </p:cNvSpPr>
          <p:nvPr>
            <p:ph idx="1"/>
          </p:nvPr>
        </p:nvSpPr>
        <p:spPr>
          <a:xfrm>
            <a:off x="1451579" y="2015732"/>
            <a:ext cx="9603275" cy="4146529"/>
          </a:xfrm>
        </p:spPr>
        <p:txBody>
          <a:bodyPr>
            <a:normAutofit/>
          </a:bodyPr>
          <a:lstStyle/>
          <a:p>
            <a:pPr marL="0" indent="0" algn="ctr">
              <a:buNone/>
            </a:pPr>
            <a:r>
              <a:rPr lang="en-US" sz="2500" b="1" dirty="0"/>
              <a:t>MODEL DEVELOPMENT (TENSILE PREDICTOR)</a:t>
            </a:r>
          </a:p>
          <a:p>
            <a:r>
              <a:rPr lang="en-US" sz="2500" dirty="0"/>
              <a:t>We had 2 layers and 10 hidden layers and had a function in between the layers that acted as the Gatekeeper in the model for deciding which features to move forward and which to be eliminated.</a:t>
            </a:r>
          </a:p>
          <a:p>
            <a:pPr marL="0" indent="0">
              <a:buNone/>
            </a:pPr>
            <a:endParaRPr lang="en-US" sz="2500" dirty="0"/>
          </a:p>
        </p:txBody>
      </p:sp>
      <p:sp>
        <p:nvSpPr>
          <p:cNvPr id="4" name="AutoShape 2">
            <a:extLst>
              <a:ext uri="{FF2B5EF4-FFF2-40B4-BE49-F238E27FC236}">
                <a16:creationId xmlns:a16="http://schemas.microsoft.com/office/drawing/2014/main" id="{139895EA-6DEF-A6DE-073B-716E87B896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E49522C-4985-340D-FB45-89613B3C0D2C}"/>
              </a:ext>
            </a:extLst>
          </p:cNvPr>
          <p:cNvPicPr>
            <a:picLocks noChangeAspect="1"/>
          </p:cNvPicPr>
          <p:nvPr/>
        </p:nvPicPr>
        <p:blipFill rotWithShape="1">
          <a:blip r:embed="rId3">
            <a:extLst>
              <a:ext uri="{28A0092B-C50C-407E-A947-70E740481C1C}">
                <a14:useLocalDpi xmlns:a14="http://schemas.microsoft.com/office/drawing/2010/main" val="0"/>
              </a:ext>
            </a:extLst>
          </a:blip>
          <a:srcRect l="3723" t="20354" r="31589" b="6921"/>
          <a:stretch/>
        </p:blipFill>
        <p:spPr>
          <a:xfrm>
            <a:off x="1739899" y="3949700"/>
            <a:ext cx="9603275" cy="2908300"/>
          </a:xfrm>
          <a:prstGeom prst="rect">
            <a:avLst/>
          </a:prstGeom>
          <a:noFill/>
        </p:spPr>
      </p:pic>
    </p:spTree>
    <p:extLst>
      <p:ext uri="{BB962C8B-B14F-4D97-AF65-F5344CB8AC3E}">
        <p14:creationId xmlns:p14="http://schemas.microsoft.com/office/powerpoint/2010/main" val="335836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5361-F2B5-E0D0-9A60-03FCEEF458D4}"/>
              </a:ext>
            </a:extLst>
          </p:cNvPr>
          <p:cNvSpPr>
            <a:spLocks noGrp="1"/>
          </p:cNvSpPr>
          <p:nvPr>
            <p:ph type="title"/>
          </p:nvPr>
        </p:nvSpPr>
        <p:spPr/>
        <p:txBody>
          <a:bodyPr/>
          <a:lstStyle/>
          <a:p>
            <a:pPr algn="ctr"/>
            <a:r>
              <a:rPr lang="en-US" sz="3200" b="1" u="sng" dirty="0"/>
              <a:t>Specific objective 2</a:t>
            </a:r>
            <a:endParaRPr lang="en-US" dirty="0"/>
          </a:p>
        </p:txBody>
      </p:sp>
      <p:sp>
        <p:nvSpPr>
          <p:cNvPr id="3" name="Content Placeholder 2">
            <a:extLst>
              <a:ext uri="{FF2B5EF4-FFF2-40B4-BE49-F238E27FC236}">
                <a16:creationId xmlns:a16="http://schemas.microsoft.com/office/drawing/2014/main" id="{8BA556C4-99B7-B405-7A06-EEB66830619F}"/>
              </a:ext>
            </a:extLst>
          </p:cNvPr>
          <p:cNvSpPr>
            <a:spLocks noGrp="1"/>
          </p:cNvSpPr>
          <p:nvPr>
            <p:ph idx="1"/>
          </p:nvPr>
        </p:nvSpPr>
        <p:spPr>
          <a:xfrm>
            <a:off x="337931" y="2015732"/>
            <a:ext cx="11340548" cy="4235981"/>
          </a:xfrm>
        </p:spPr>
        <p:txBody>
          <a:bodyPr>
            <a:normAutofit/>
          </a:bodyPr>
          <a:lstStyle/>
          <a:p>
            <a:pPr marL="0" indent="0" algn="ctr">
              <a:buNone/>
            </a:pPr>
            <a:r>
              <a:rPr lang="en-US" sz="2400" b="1" dirty="0"/>
              <a:t>Why Neural Network with PyTorch</a:t>
            </a:r>
          </a:p>
          <a:p>
            <a:r>
              <a:rPr lang="en-US" sz="2500" dirty="0"/>
              <a:t>PyTorch: Powerful &amp; flexible for neural networks.</a:t>
            </a:r>
          </a:p>
          <a:p>
            <a:r>
              <a:rPr lang="en-US" sz="2500" dirty="0"/>
              <a:t>Supports customization &amp; pre-trained models.</a:t>
            </a:r>
          </a:p>
          <a:p>
            <a:r>
              <a:rPr lang="en-US" sz="2500" dirty="0"/>
              <a:t>Strong community support &amp; easy experimentation.</a:t>
            </a:r>
          </a:p>
          <a:p>
            <a:r>
              <a:rPr lang="en-US" sz="2500" dirty="0"/>
              <a:t>Scalable &amp; provides interpretability techniques.</a:t>
            </a:r>
          </a:p>
        </p:txBody>
      </p:sp>
    </p:spTree>
    <p:extLst>
      <p:ext uri="{BB962C8B-B14F-4D97-AF65-F5344CB8AC3E}">
        <p14:creationId xmlns:p14="http://schemas.microsoft.com/office/powerpoint/2010/main" val="10975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B36E-35C2-D50A-93E7-96321F0A8988}"/>
              </a:ext>
            </a:extLst>
          </p:cNvPr>
          <p:cNvSpPr>
            <a:spLocks noGrp="1"/>
          </p:cNvSpPr>
          <p:nvPr>
            <p:ph type="title"/>
          </p:nvPr>
        </p:nvSpPr>
        <p:spPr>
          <a:xfrm>
            <a:off x="1451579" y="795129"/>
            <a:ext cx="9603275" cy="1058625"/>
          </a:xfrm>
        </p:spPr>
        <p:txBody>
          <a:bodyPr>
            <a:normAutofit/>
          </a:bodyPr>
          <a:lstStyle/>
          <a:p>
            <a:pPr algn="ctr"/>
            <a:r>
              <a:rPr lang="en-US" sz="3200" b="1" u="sng" dirty="0"/>
              <a:t>Specific objective 2</a:t>
            </a:r>
            <a:br>
              <a:rPr lang="en-US" sz="3200" dirty="0"/>
            </a:br>
            <a:endParaRPr lang="en-US" dirty="0"/>
          </a:p>
        </p:txBody>
      </p:sp>
      <p:sp>
        <p:nvSpPr>
          <p:cNvPr id="3" name="Content Placeholder 2">
            <a:extLst>
              <a:ext uri="{FF2B5EF4-FFF2-40B4-BE49-F238E27FC236}">
                <a16:creationId xmlns:a16="http://schemas.microsoft.com/office/drawing/2014/main" id="{BD37AAD4-7679-4DBA-F38F-A69A6061BE2A}"/>
              </a:ext>
            </a:extLst>
          </p:cNvPr>
          <p:cNvSpPr>
            <a:spLocks noGrp="1"/>
          </p:cNvSpPr>
          <p:nvPr>
            <p:ph idx="1"/>
          </p:nvPr>
        </p:nvSpPr>
        <p:spPr>
          <a:xfrm>
            <a:off x="1451579" y="2015732"/>
            <a:ext cx="9603275" cy="4353170"/>
          </a:xfrm>
        </p:spPr>
        <p:txBody>
          <a:bodyPr>
            <a:normAutofit/>
          </a:bodyPr>
          <a:lstStyle/>
          <a:p>
            <a:pPr marL="0" indent="0" algn="ctr">
              <a:buNone/>
            </a:pPr>
            <a:r>
              <a:rPr lang="en-US" sz="2500" b="1" dirty="0"/>
              <a:t>TRAINING PROCESS</a:t>
            </a:r>
          </a:p>
          <a:p>
            <a:r>
              <a:rPr lang="en-US" sz="2500" dirty="0"/>
              <a:t>We trained our model on 80% of the data using PyTorch, with the Adam optimizer and Mean Squared Error loss function for efficient learning and error minimization. We used 600 epochs.</a:t>
            </a:r>
          </a:p>
          <a:p>
            <a:endParaRPr lang="en-US" sz="2500" dirty="0"/>
          </a:p>
        </p:txBody>
      </p:sp>
      <p:pic>
        <p:nvPicPr>
          <p:cNvPr id="5" name="Picture 4">
            <a:extLst>
              <a:ext uri="{FF2B5EF4-FFF2-40B4-BE49-F238E27FC236}">
                <a16:creationId xmlns:a16="http://schemas.microsoft.com/office/drawing/2014/main" id="{587750EF-20B5-06DE-F94E-62BFA3748379}"/>
              </a:ext>
            </a:extLst>
          </p:cNvPr>
          <p:cNvPicPr>
            <a:picLocks noChangeAspect="1"/>
          </p:cNvPicPr>
          <p:nvPr/>
        </p:nvPicPr>
        <p:blipFill>
          <a:blip r:embed="rId2">
            <a:extLst>
              <a:ext uri="{28A0092B-C50C-407E-A947-70E740481C1C}">
                <a14:useLocalDpi xmlns:a14="http://schemas.microsoft.com/office/drawing/2010/main" val="0"/>
              </a:ext>
            </a:extLst>
          </a:blip>
          <a:srcRect t="3639" b="3639"/>
          <a:stretch/>
        </p:blipFill>
        <p:spPr>
          <a:xfrm>
            <a:off x="1626550" y="4192317"/>
            <a:ext cx="9253332" cy="2603645"/>
          </a:xfrm>
          <a:prstGeom prst="rect">
            <a:avLst/>
          </a:prstGeom>
        </p:spPr>
      </p:pic>
    </p:spTree>
    <p:extLst>
      <p:ext uri="{BB962C8B-B14F-4D97-AF65-F5344CB8AC3E}">
        <p14:creationId xmlns:p14="http://schemas.microsoft.com/office/powerpoint/2010/main" val="300305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9B4A-3D4E-8155-BCD8-082E2316FC63}"/>
              </a:ext>
            </a:extLst>
          </p:cNvPr>
          <p:cNvSpPr>
            <a:spLocks noGrp="1"/>
          </p:cNvSpPr>
          <p:nvPr>
            <p:ph type="title"/>
          </p:nvPr>
        </p:nvSpPr>
        <p:spPr>
          <a:xfrm>
            <a:off x="785191" y="129209"/>
            <a:ext cx="11261035" cy="1724545"/>
          </a:xfrm>
        </p:spPr>
        <p:txBody>
          <a:bodyPr>
            <a:normAutofit fontScale="90000"/>
          </a:bodyPr>
          <a:lstStyle/>
          <a:p>
            <a:pPr algn="ctr"/>
            <a:r>
              <a:rPr lang="en-US" sz="3200" b="1" u="sng" dirty="0"/>
              <a:t>Specific objective 3</a:t>
            </a:r>
            <a:br>
              <a:rPr lang="en-US" sz="3200" dirty="0"/>
            </a:br>
            <a:r>
              <a:rPr lang="en-US" sz="3200" cap="none" dirty="0"/>
              <a:t>Test the model with 20% data and three lab datasets, compare outputs with lab results, and refine accuracy by adjusting nodes, layers, weights, and biases</a:t>
            </a:r>
            <a:br>
              <a:rPr lang="en-US" sz="3200" dirty="0"/>
            </a:br>
            <a:endParaRPr lang="en-US" dirty="0"/>
          </a:p>
        </p:txBody>
      </p:sp>
      <p:sp>
        <p:nvSpPr>
          <p:cNvPr id="3" name="Content Placeholder 2">
            <a:extLst>
              <a:ext uri="{FF2B5EF4-FFF2-40B4-BE49-F238E27FC236}">
                <a16:creationId xmlns:a16="http://schemas.microsoft.com/office/drawing/2014/main" id="{28409DDE-29AD-F54A-3A64-98962F5A4975}"/>
              </a:ext>
            </a:extLst>
          </p:cNvPr>
          <p:cNvSpPr>
            <a:spLocks noGrp="1"/>
          </p:cNvSpPr>
          <p:nvPr>
            <p:ph idx="1"/>
          </p:nvPr>
        </p:nvSpPr>
        <p:spPr>
          <a:xfrm>
            <a:off x="95693" y="2015732"/>
            <a:ext cx="12096307" cy="4161784"/>
          </a:xfrm>
        </p:spPr>
        <p:txBody>
          <a:bodyPr>
            <a:noAutofit/>
          </a:bodyPr>
          <a:lstStyle/>
          <a:p>
            <a:pPr marL="0" indent="0" algn="ctr">
              <a:buNone/>
            </a:pPr>
            <a:r>
              <a:rPr lang="en-US" sz="2300" b="1" dirty="0"/>
              <a:t>EVALUATION PROCESS</a:t>
            </a:r>
          </a:p>
          <a:p>
            <a:r>
              <a:rPr lang="en-US" sz="2500" dirty="0"/>
              <a:t>Post-training, we evaluated our model on the remaining 20% of the data, achieving a Mean Squared Error of 31.36%.</a:t>
            </a:r>
            <a:endParaRPr lang="en-US" sz="2500" b="1" dirty="0"/>
          </a:p>
        </p:txBody>
      </p:sp>
      <p:pic>
        <p:nvPicPr>
          <p:cNvPr id="5" name="Picture 4">
            <a:extLst>
              <a:ext uri="{FF2B5EF4-FFF2-40B4-BE49-F238E27FC236}">
                <a16:creationId xmlns:a16="http://schemas.microsoft.com/office/drawing/2014/main" id="{4ED40367-BCAC-9D39-35FB-C7FE38FE77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2105" y="3746263"/>
            <a:ext cx="7447790" cy="2431253"/>
          </a:xfrm>
          <a:prstGeom prst="rect">
            <a:avLst/>
          </a:prstGeom>
        </p:spPr>
      </p:pic>
    </p:spTree>
    <p:extLst>
      <p:ext uri="{BB962C8B-B14F-4D97-AF65-F5344CB8AC3E}">
        <p14:creationId xmlns:p14="http://schemas.microsoft.com/office/powerpoint/2010/main" val="258594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5FF3-62A8-49A9-FBFB-0C99B9A6EED7}"/>
              </a:ext>
            </a:extLst>
          </p:cNvPr>
          <p:cNvSpPr>
            <a:spLocks noGrp="1"/>
          </p:cNvSpPr>
          <p:nvPr>
            <p:ph type="title"/>
          </p:nvPr>
        </p:nvSpPr>
        <p:spPr/>
        <p:txBody>
          <a:bodyPr/>
          <a:lstStyle/>
          <a:p>
            <a:pPr algn="ctr"/>
            <a:r>
              <a:rPr lang="en-US" sz="3200" b="1" u="sng" dirty="0"/>
              <a:t>Specific objective 3</a:t>
            </a:r>
            <a:br>
              <a:rPr lang="en-US" dirty="0"/>
            </a:br>
            <a:r>
              <a:rPr lang="en-US" sz="2800" dirty="0"/>
              <a:t>PREDICTION</a:t>
            </a:r>
            <a:endParaRPr lang="en-US" dirty="0"/>
          </a:p>
        </p:txBody>
      </p:sp>
      <p:sp>
        <p:nvSpPr>
          <p:cNvPr id="3" name="Content Placeholder 2">
            <a:extLst>
              <a:ext uri="{FF2B5EF4-FFF2-40B4-BE49-F238E27FC236}">
                <a16:creationId xmlns:a16="http://schemas.microsoft.com/office/drawing/2014/main" id="{23253B22-8EC3-EA9A-B1E4-14C3B922C03E}"/>
              </a:ext>
            </a:extLst>
          </p:cNvPr>
          <p:cNvSpPr>
            <a:spLocks noGrp="1"/>
          </p:cNvSpPr>
          <p:nvPr>
            <p:ph idx="1"/>
          </p:nvPr>
        </p:nvSpPr>
        <p:spPr/>
        <p:txBody>
          <a:bodyPr/>
          <a:lstStyle/>
          <a:p>
            <a:r>
              <a:rPr lang="en-US" sz="2500" dirty="0"/>
              <a:t>For further validation, we tested our model using 3 additional samples from the lab.</a:t>
            </a:r>
          </a:p>
          <a:p>
            <a:endParaRPr lang="en-US" dirty="0"/>
          </a:p>
        </p:txBody>
      </p:sp>
      <p:graphicFrame>
        <p:nvGraphicFramePr>
          <p:cNvPr id="4" name="Table 3">
            <a:extLst>
              <a:ext uri="{FF2B5EF4-FFF2-40B4-BE49-F238E27FC236}">
                <a16:creationId xmlns:a16="http://schemas.microsoft.com/office/drawing/2014/main" id="{87937E47-F1A2-8C23-ED46-FDA3382D30B4}"/>
              </a:ext>
            </a:extLst>
          </p:cNvPr>
          <p:cNvGraphicFramePr>
            <a:graphicFrameLocks noGrp="1"/>
          </p:cNvGraphicFramePr>
          <p:nvPr>
            <p:extLst>
              <p:ext uri="{D42A27DB-BD31-4B8C-83A1-F6EECF244321}">
                <p14:modId xmlns:p14="http://schemas.microsoft.com/office/powerpoint/2010/main" val="2285286686"/>
              </p:ext>
            </p:extLst>
          </p:nvPr>
        </p:nvGraphicFramePr>
        <p:xfrm>
          <a:off x="1137146" y="3239112"/>
          <a:ext cx="10074193" cy="2814369"/>
        </p:xfrm>
        <a:graphic>
          <a:graphicData uri="http://schemas.openxmlformats.org/drawingml/2006/table">
            <a:tbl>
              <a:tblPr firstRow="1" firstCol="1" bandRow="1">
                <a:tableStyleId>{5C22544A-7EE6-4342-B048-85BDC9FD1C3A}</a:tableStyleId>
              </a:tblPr>
              <a:tblGrid>
                <a:gridCol w="1578039">
                  <a:extLst>
                    <a:ext uri="{9D8B030D-6E8A-4147-A177-3AD203B41FA5}">
                      <a16:colId xmlns:a16="http://schemas.microsoft.com/office/drawing/2014/main" val="3503930116"/>
                    </a:ext>
                  </a:extLst>
                </a:gridCol>
                <a:gridCol w="3067705">
                  <a:extLst>
                    <a:ext uri="{9D8B030D-6E8A-4147-A177-3AD203B41FA5}">
                      <a16:colId xmlns:a16="http://schemas.microsoft.com/office/drawing/2014/main" val="3813324271"/>
                    </a:ext>
                  </a:extLst>
                </a:gridCol>
                <a:gridCol w="3105578">
                  <a:extLst>
                    <a:ext uri="{9D8B030D-6E8A-4147-A177-3AD203B41FA5}">
                      <a16:colId xmlns:a16="http://schemas.microsoft.com/office/drawing/2014/main" val="4176762673"/>
                    </a:ext>
                  </a:extLst>
                </a:gridCol>
                <a:gridCol w="2322871">
                  <a:extLst>
                    <a:ext uri="{9D8B030D-6E8A-4147-A177-3AD203B41FA5}">
                      <a16:colId xmlns:a16="http://schemas.microsoft.com/office/drawing/2014/main" val="521807554"/>
                    </a:ext>
                  </a:extLst>
                </a:gridCol>
              </a:tblGrid>
              <a:tr h="1430616">
                <a:tc>
                  <a:txBody>
                    <a:bodyPr/>
                    <a:lstStyle/>
                    <a:p>
                      <a:pPr marL="0" marR="0">
                        <a:lnSpc>
                          <a:spcPct val="107000"/>
                        </a:lnSpc>
                        <a:spcBef>
                          <a:spcPts val="0"/>
                        </a:spcBef>
                        <a:spcAft>
                          <a:spcPts val="800"/>
                        </a:spcAft>
                      </a:pPr>
                      <a:r>
                        <a:rPr lang="en-US" sz="2400" kern="100" dirty="0">
                          <a:effectLst/>
                        </a:rPr>
                        <a:t>Sample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Actual Tensile Strength (MPa)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Predicted Tensile Strength (MPa)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Percentage Accuracy (%)</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0803470"/>
                  </a:ext>
                </a:extLst>
              </a:tr>
              <a:tr h="461251">
                <a:tc>
                  <a:txBody>
                    <a:bodyPr/>
                    <a:lstStyle/>
                    <a:p>
                      <a:pPr marL="0" marR="0">
                        <a:lnSpc>
                          <a:spcPct val="107000"/>
                        </a:lnSpc>
                        <a:spcBef>
                          <a:spcPts val="0"/>
                        </a:spcBef>
                        <a:spcAft>
                          <a:spcPts val="0"/>
                        </a:spcAft>
                      </a:pPr>
                      <a:r>
                        <a:rPr lang="en-US" sz="2400" kern="100">
                          <a:effectLst/>
                        </a:rPr>
                        <a:t>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2.047115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2.04123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99.71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0926944"/>
                  </a:ext>
                </a:extLst>
              </a:tr>
              <a:tr h="461251">
                <a:tc>
                  <a:txBody>
                    <a:bodyPr/>
                    <a:lstStyle/>
                    <a:p>
                      <a:pPr marL="0" marR="0">
                        <a:lnSpc>
                          <a:spcPct val="107000"/>
                        </a:lnSpc>
                        <a:spcBef>
                          <a:spcPts val="0"/>
                        </a:spcBef>
                        <a:spcAft>
                          <a:spcPts val="0"/>
                        </a:spcAft>
                      </a:pPr>
                      <a:r>
                        <a:rPr lang="en-US" sz="2400" kern="100">
                          <a:effectLst/>
                        </a:rPr>
                        <a:t>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3.013026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1.61632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46.34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0666440"/>
                  </a:ext>
                </a:extLst>
              </a:tr>
              <a:tr h="461251">
                <a:tc>
                  <a:txBody>
                    <a:bodyPr/>
                    <a:lstStyle/>
                    <a:p>
                      <a:pPr marL="0" marR="0">
                        <a:lnSpc>
                          <a:spcPct val="107000"/>
                        </a:lnSpc>
                        <a:spcBef>
                          <a:spcPts val="0"/>
                        </a:spcBef>
                        <a:spcAft>
                          <a:spcPts val="0"/>
                        </a:spcAft>
                      </a:pPr>
                      <a:r>
                        <a:rPr lang="en-US" sz="2400" kern="100" dirty="0">
                          <a:effectLst/>
                        </a:rPr>
                        <a:t>3</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2.21254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1.72041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77.76</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4623282"/>
                  </a:ext>
                </a:extLst>
              </a:tr>
            </a:tbl>
          </a:graphicData>
        </a:graphic>
      </p:graphicFrame>
    </p:spTree>
    <p:extLst>
      <p:ext uri="{BB962C8B-B14F-4D97-AF65-F5344CB8AC3E}">
        <p14:creationId xmlns:p14="http://schemas.microsoft.com/office/powerpoint/2010/main" val="176217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2BCC01-0DF0-AFE1-D244-FC7B9EAAAA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9450"/>
          <a:stretch/>
        </p:blipFill>
        <p:spPr>
          <a:xfrm>
            <a:off x="6096000" y="1936405"/>
            <a:ext cx="4862022" cy="3067842"/>
          </a:xfrm>
        </p:spPr>
      </p:pic>
      <p:pic>
        <p:nvPicPr>
          <p:cNvPr id="7" name="Picture 6">
            <a:extLst>
              <a:ext uri="{FF2B5EF4-FFF2-40B4-BE49-F238E27FC236}">
                <a16:creationId xmlns:a16="http://schemas.microsoft.com/office/drawing/2014/main" id="{3FB0FF78-1C92-3605-5FEA-7D65CBA2450E}"/>
              </a:ext>
            </a:extLst>
          </p:cNvPr>
          <p:cNvPicPr>
            <a:picLocks noChangeAspect="1"/>
          </p:cNvPicPr>
          <p:nvPr/>
        </p:nvPicPr>
        <p:blipFill rotWithShape="1">
          <a:blip r:embed="rId3">
            <a:extLst>
              <a:ext uri="{28A0092B-C50C-407E-A947-70E740481C1C}">
                <a14:useLocalDpi xmlns:a14="http://schemas.microsoft.com/office/drawing/2010/main" val="0"/>
              </a:ext>
            </a:extLst>
          </a:blip>
          <a:srcRect l="7891" t="2695" r="6754" b="37344"/>
          <a:stretch/>
        </p:blipFill>
        <p:spPr>
          <a:xfrm>
            <a:off x="954155" y="1936405"/>
            <a:ext cx="4721087" cy="3225145"/>
          </a:xfrm>
          <a:prstGeom prst="rect">
            <a:avLst/>
          </a:prstGeom>
        </p:spPr>
      </p:pic>
      <p:sp>
        <p:nvSpPr>
          <p:cNvPr id="3" name="Title 2"/>
          <p:cNvSpPr>
            <a:spLocks noGrp="1"/>
          </p:cNvSpPr>
          <p:nvPr>
            <p:ph type="title"/>
          </p:nvPr>
        </p:nvSpPr>
        <p:spPr>
          <a:xfrm>
            <a:off x="1451579" y="447261"/>
            <a:ext cx="9603275" cy="1249189"/>
          </a:xfrm>
        </p:spPr>
        <p:txBody>
          <a:bodyPr/>
          <a:lstStyle/>
          <a:p>
            <a:pPr algn="ctr"/>
            <a:r>
              <a:rPr lang="en-US" sz="3200" b="1" u="sng" dirty="0"/>
              <a:t>Specific objective 3</a:t>
            </a:r>
            <a:br>
              <a:rPr lang="en-US" dirty="0"/>
            </a:br>
            <a:r>
              <a:rPr lang="en-US" dirty="0"/>
              <a:t>results</a:t>
            </a:r>
          </a:p>
        </p:txBody>
      </p:sp>
    </p:spTree>
    <p:extLst>
      <p:ext uri="{BB962C8B-B14F-4D97-AF65-F5344CB8AC3E}">
        <p14:creationId xmlns:p14="http://schemas.microsoft.com/office/powerpoint/2010/main" val="97758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CONCLUSION</a:t>
            </a:r>
            <a:br>
              <a:rPr lang="en-US" dirty="0"/>
            </a:br>
            <a:endParaRPr lang="en-US" dirty="0"/>
          </a:p>
        </p:txBody>
      </p:sp>
      <p:sp>
        <p:nvSpPr>
          <p:cNvPr id="3" name="Content Placeholder 2"/>
          <p:cNvSpPr>
            <a:spLocks noGrp="1"/>
          </p:cNvSpPr>
          <p:nvPr>
            <p:ph idx="1"/>
          </p:nvPr>
        </p:nvSpPr>
        <p:spPr>
          <a:xfrm>
            <a:off x="308113" y="2015732"/>
            <a:ext cx="11598966" cy="4037749"/>
          </a:xfrm>
        </p:spPr>
        <p:txBody>
          <a:bodyPr>
            <a:normAutofit/>
          </a:bodyPr>
          <a:lstStyle/>
          <a:p>
            <a:r>
              <a:rPr lang="en-US" dirty="0"/>
              <a:t>In conclusion, data collection was pivotal for our project. We gathered diverse data using Microsoft Excel, ensuring its cleanliness and accuracy. </a:t>
            </a:r>
          </a:p>
          <a:p>
            <a:r>
              <a:rPr lang="en-US" dirty="0"/>
              <a:t>Our study focused on factors affecting tensile strength, utilizing three cement types. However, time constraints limited data collection, and using only one admixture restricted data diversity.</a:t>
            </a:r>
          </a:p>
          <a:p>
            <a:r>
              <a:rPr lang="en-US" dirty="0"/>
              <a:t> In summary, while our model’s performance was satisfactory given the data we had, although there is potential for improvement. By diversifying data and dedicating more time to collection, future iterations can be more accurate. . Despite challenges, our commitment to refining the model remains strong.</a:t>
            </a:r>
          </a:p>
        </p:txBody>
      </p:sp>
    </p:spTree>
    <p:extLst>
      <p:ext uri="{BB962C8B-B14F-4D97-AF65-F5344CB8AC3E}">
        <p14:creationId xmlns:p14="http://schemas.microsoft.com/office/powerpoint/2010/main" val="336791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RECOMENDATION</a:t>
            </a:r>
          </a:p>
        </p:txBody>
      </p:sp>
      <p:sp>
        <p:nvSpPr>
          <p:cNvPr id="3" name="Content Placeholder 2"/>
          <p:cNvSpPr>
            <a:spLocks noGrp="1"/>
          </p:cNvSpPr>
          <p:nvPr>
            <p:ph idx="1"/>
          </p:nvPr>
        </p:nvSpPr>
        <p:spPr/>
        <p:txBody>
          <a:bodyPr/>
          <a:lstStyle/>
          <a:p>
            <a:pPr marL="0" indent="0">
              <a:buNone/>
            </a:pPr>
            <a:r>
              <a:rPr lang="en-US" dirty="0"/>
              <a:t>For future projects, we recommend:</a:t>
            </a:r>
          </a:p>
          <a:p>
            <a:r>
              <a:rPr lang="en-US" dirty="0"/>
              <a:t>Diversify Data: Include more cement types and admixtures for a comprehensive dataset.</a:t>
            </a:r>
          </a:p>
          <a:p>
            <a:r>
              <a:rPr lang="en-US" dirty="0"/>
              <a:t>Allocate More Time: Extend data collection time for a more robust dataset.</a:t>
            </a:r>
          </a:p>
          <a:p>
            <a:r>
              <a:rPr lang="en-US" dirty="0"/>
              <a:t>Ensure Material Availability: Secure a steady supply of materials to prevent disruptions</a:t>
            </a:r>
          </a:p>
        </p:txBody>
      </p:sp>
    </p:spTree>
    <p:extLst>
      <p:ext uri="{BB962C8B-B14F-4D97-AF65-F5344CB8AC3E}">
        <p14:creationId xmlns:p14="http://schemas.microsoft.com/office/powerpoint/2010/main" val="346971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3625" y="0"/>
            <a:ext cx="9604375" cy="1243012"/>
          </a:xfrm>
        </p:spPr>
        <p:txBody>
          <a:bodyPr/>
          <a:lstStyle/>
          <a:p>
            <a:pPr algn="ctr"/>
            <a:r>
              <a:rPr lang="en-US" dirty="0"/>
              <a:t>Work plan</a:t>
            </a:r>
          </a:p>
        </p:txBody>
      </p:sp>
      <p:graphicFrame>
        <p:nvGraphicFramePr>
          <p:cNvPr id="5" name="Content Placeholder 4">
            <a:extLst>
              <a:ext uri="{FF2B5EF4-FFF2-40B4-BE49-F238E27FC236}">
                <a16:creationId xmlns:a16="http://schemas.microsoft.com/office/drawing/2014/main" id="{835F3658-CEB4-8427-1886-E6F1A3BFA880}"/>
              </a:ext>
            </a:extLst>
          </p:cNvPr>
          <p:cNvGraphicFramePr>
            <a:graphicFrameLocks noGrp="1"/>
          </p:cNvGraphicFramePr>
          <p:nvPr>
            <p:ph idx="4294967295"/>
            <p:extLst>
              <p:ext uri="{D42A27DB-BD31-4B8C-83A1-F6EECF244321}">
                <p14:modId xmlns:p14="http://schemas.microsoft.com/office/powerpoint/2010/main" val="1073610383"/>
              </p:ext>
            </p:extLst>
          </p:nvPr>
        </p:nvGraphicFramePr>
        <p:xfrm>
          <a:off x="775252" y="1034223"/>
          <a:ext cx="10952922" cy="5108160"/>
        </p:xfrm>
        <a:graphic>
          <a:graphicData uri="http://schemas.openxmlformats.org/drawingml/2006/table">
            <a:tbl>
              <a:tblPr firstRow="1" firstCol="1" bandRow="1"/>
              <a:tblGrid>
                <a:gridCol w="2990773">
                  <a:extLst>
                    <a:ext uri="{9D8B030D-6E8A-4147-A177-3AD203B41FA5}">
                      <a16:colId xmlns:a16="http://schemas.microsoft.com/office/drawing/2014/main" val="4220631454"/>
                    </a:ext>
                  </a:extLst>
                </a:gridCol>
                <a:gridCol w="2407075">
                  <a:extLst>
                    <a:ext uri="{9D8B030D-6E8A-4147-A177-3AD203B41FA5}">
                      <a16:colId xmlns:a16="http://schemas.microsoft.com/office/drawing/2014/main" val="1615567715"/>
                    </a:ext>
                  </a:extLst>
                </a:gridCol>
                <a:gridCol w="2813679">
                  <a:extLst>
                    <a:ext uri="{9D8B030D-6E8A-4147-A177-3AD203B41FA5}">
                      <a16:colId xmlns:a16="http://schemas.microsoft.com/office/drawing/2014/main" val="2639452680"/>
                    </a:ext>
                  </a:extLst>
                </a:gridCol>
                <a:gridCol w="2741395">
                  <a:extLst>
                    <a:ext uri="{9D8B030D-6E8A-4147-A177-3AD203B41FA5}">
                      <a16:colId xmlns:a16="http://schemas.microsoft.com/office/drawing/2014/main" val="4279975567"/>
                    </a:ext>
                  </a:extLst>
                </a:gridCol>
              </a:tblGrid>
              <a:tr h="738013">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MONTH</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OCTOBER</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NOVEMBER</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DECEMBER</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2023</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4076705"/>
                  </a:ext>
                </a:extLst>
              </a:tr>
              <a:tr h="444674">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WEEK</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tabLst>
                          <a:tab pos="457200" algn="l"/>
                        </a:tabLs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9788498"/>
                  </a:ext>
                </a:extLst>
              </a:tr>
              <a:tr h="870684">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Selection of the project</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7104735"/>
                  </a:ext>
                </a:extLst>
              </a:tr>
              <a:tr h="444674">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8335951"/>
                  </a:ext>
                </a:extLst>
              </a:tr>
              <a:tr h="648419">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7116951"/>
                  </a:ext>
                </a:extLst>
              </a:tr>
              <a:tr h="980848">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Methodology and expected results</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672073917"/>
                  </a:ext>
                </a:extLst>
              </a:tr>
              <a:tr h="980848">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Final Project proposal presentation</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950" marR="639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469056697"/>
                  </a:ext>
                </a:extLst>
              </a:tr>
            </a:tbl>
          </a:graphicData>
        </a:graphic>
      </p:graphicFrame>
    </p:spTree>
    <p:extLst>
      <p:ext uri="{BB962C8B-B14F-4D97-AF65-F5344CB8AC3E}">
        <p14:creationId xmlns:p14="http://schemas.microsoft.com/office/powerpoint/2010/main" val="16799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3ECE7F-45A0-9205-10CB-E7E6CB9E1CBF}"/>
              </a:ext>
            </a:extLst>
          </p:cNvPr>
          <p:cNvGraphicFramePr>
            <a:graphicFrameLocks noGrp="1"/>
          </p:cNvGraphicFramePr>
          <p:nvPr>
            <p:extLst>
              <p:ext uri="{D42A27DB-BD31-4B8C-83A1-F6EECF244321}">
                <p14:modId xmlns:p14="http://schemas.microsoft.com/office/powerpoint/2010/main" val="610443760"/>
              </p:ext>
            </p:extLst>
          </p:nvPr>
        </p:nvGraphicFramePr>
        <p:xfrm>
          <a:off x="563219" y="1521024"/>
          <a:ext cx="10959547" cy="4561723"/>
        </p:xfrm>
        <a:graphic>
          <a:graphicData uri="http://schemas.openxmlformats.org/drawingml/2006/table">
            <a:tbl>
              <a:tblPr firstRow="1" firstCol="1" bandRow="1"/>
              <a:tblGrid>
                <a:gridCol w="2401955">
                  <a:extLst>
                    <a:ext uri="{9D8B030D-6E8A-4147-A177-3AD203B41FA5}">
                      <a16:colId xmlns:a16="http://schemas.microsoft.com/office/drawing/2014/main" val="2548583399"/>
                    </a:ext>
                  </a:extLst>
                </a:gridCol>
                <a:gridCol w="1948070">
                  <a:extLst>
                    <a:ext uri="{9D8B030D-6E8A-4147-A177-3AD203B41FA5}">
                      <a16:colId xmlns:a16="http://schemas.microsoft.com/office/drawing/2014/main" val="3441968349"/>
                    </a:ext>
                  </a:extLst>
                </a:gridCol>
                <a:gridCol w="2183295">
                  <a:extLst>
                    <a:ext uri="{9D8B030D-6E8A-4147-A177-3AD203B41FA5}">
                      <a16:colId xmlns:a16="http://schemas.microsoft.com/office/drawing/2014/main" val="158673352"/>
                    </a:ext>
                  </a:extLst>
                </a:gridCol>
                <a:gridCol w="685800">
                  <a:extLst>
                    <a:ext uri="{9D8B030D-6E8A-4147-A177-3AD203B41FA5}">
                      <a16:colId xmlns:a16="http://schemas.microsoft.com/office/drawing/2014/main" val="4044265430"/>
                    </a:ext>
                  </a:extLst>
                </a:gridCol>
                <a:gridCol w="748748">
                  <a:extLst>
                    <a:ext uri="{9D8B030D-6E8A-4147-A177-3AD203B41FA5}">
                      <a16:colId xmlns:a16="http://schemas.microsoft.com/office/drawing/2014/main" val="2328551248"/>
                    </a:ext>
                  </a:extLst>
                </a:gridCol>
                <a:gridCol w="612913">
                  <a:extLst>
                    <a:ext uri="{9D8B030D-6E8A-4147-A177-3AD203B41FA5}">
                      <a16:colId xmlns:a16="http://schemas.microsoft.com/office/drawing/2014/main" val="55578297"/>
                    </a:ext>
                  </a:extLst>
                </a:gridCol>
                <a:gridCol w="447261">
                  <a:extLst>
                    <a:ext uri="{9D8B030D-6E8A-4147-A177-3AD203B41FA5}">
                      <a16:colId xmlns:a16="http://schemas.microsoft.com/office/drawing/2014/main" val="3713102340"/>
                    </a:ext>
                  </a:extLst>
                </a:gridCol>
                <a:gridCol w="1931505">
                  <a:extLst>
                    <a:ext uri="{9D8B030D-6E8A-4147-A177-3AD203B41FA5}">
                      <a16:colId xmlns:a16="http://schemas.microsoft.com/office/drawing/2014/main" val="2766294735"/>
                    </a:ext>
                  </a:extLst>
                </a:gridCol>
              </a:tblGrid>
              <a:tr h="546772">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Project Research</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8485753"/>
                  </a:ext>
                </a:extLst>
              </a:tr>
              <a:tr h="546772">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Material Gathering</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9073616"/>
                  </a:ext>
                </a:extLst>
              </a:tr>
              <a:tr h="734319">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Project Progress Presentation 2</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6220272"/>
                  </a:ext>
                </a:extLst>
              </a:tr>
              <a:tr h="546772">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3619615"/>
                  </a:ext>
                </a:extLst>
              </a:tr>
              <a:tr h="546772">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Development</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7766488"/>
                  </a:ext>
                </a:extLst>
              </a:tr>
              <a:tr h="546772">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Training</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3846425"/>
                  </a:ext>
                </a:extLst>
              </a:tr>
              <a:tr h="546772">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Prediction</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3273335"/>
                  </a:ext>
                </a:extLst>
              </a:tr>
              <a:tr h="546772">
                <a:tc>
                  <a:txBody>
                    <a:bodyPr/>
                    <a:lstStyle/>
                    <a:p>
                      <a:pPr marL="0" marR="0">
                        <a:lnSpc>
                          <a:spcPct val="107000"/>
                        </a:lnSpc>
                        <a:spcBef>
                          <a:spcPts val="0"/>
                        </a:spcBef>
                        <a:spcAft>
                          <a:spcPts val="0"/>
                        </a:spcAft>
                      </a:pPr>
                      <a:r>
                        <a:rPr lang="en-GB" sz="200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Documentation</a:t>
                      </a:r>
                      <a:endParaRPr lang="en-US" sz="2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3402" marR="434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4255618288"/>
                  </a:ext>
                </a:extLst>
              </a:tr>
            </a:tbl>
          </a:graphicData>
        </a:graphic>
      </p:graphicFrame>
      <p:graphicFrame>
        <p:nvGraphicFramePr>
          <p:cNvPr id="3" name="Table 2">
            <a:extLst>
              <a:ext uri="{FF2B5EF4-FFF2-40B4-BE49-F238E27FC236}">
                <a16:creationId xmlns:a16="http://schemas.microsoft.com/office/drawing/2014/main" id="{F16DFACF-027C-B878-6BD0-EC280C52F7B8}"/>
              </a:ext>
            </a:extLst>
          </p:cNvPr>
          <p:cNvGraphicFramePr>
            <a:graphicFrameLocks noGrp="1"/>
          </p:cNvGraphicFramePr>
          <p:nvPr>
            <p:extLst>
              <p:ext uri="{D42A27DB-BD31-4B8C-83A1-F6EECF244321}">
                <p14:modId xmlns:p14="http://schemas.microsoft.com/office/powerpoint/2010/main" val="1392187386"/>
              </p:ext>
            </p:extLst>
          </p:nvPr>
        </p:nvGraphicFramePr>
        <p:xfrm>
          <a:off x="563219" y="574875"/>
          <a:ext cx="10926418" cy="946150"/>
        </p:xfrm>
        <a:graphic>
          <a:graphicData uri="http://schemas.openxmlformats.org/drawingml/2006/table">
            <a:tbl>
              <a:tblPr firstRow="1" firstCol="1" bandRow="1"/>
              <a:tblGrid>
                <a:gridCol w="2385391">
                  <a:extLst>
                    <a:ext uri="{9D8B030D-6E8A-4147-A177-3AD203B41FA5}">
                      <a16:colId xmlns:a16="http://schemas.microsoft.com/office/drawing/2014/main" val="2559513890"/>
                    </a:ext>
                  </a:extLst>
                </a:gridCol>
                <a:gridCol w="1938131">
                  <a:extLst>
                    <a:ext uri="{9D8B030D-6E8A-4147-A177-3AD203B41FA5}">
                      <a16:colId xmlns:a16="http://schemas.microsoft.com/office/drawing/2014/main" val="552078690"/>
                    </a:ext>
                  </a:extLst>
                </a:gridCol>
                <a:gridCol w="2226365">
                  <a:extLst>
                    <a:ext uri="{9D8B030D-6E8A-4147-A177-3AD203B41FA5}">
                      <a16:colId xmlns:a16="http://schemas.microsoft.com/office/drawing/2014/main" val="2310663175"/>
                    </a:ext>
                  </a:extLst>
                </a:gridCol>
                <a:gridCol w="675861">
                  <a:extLst>
                    <a:ext uri="{9D8B030D-6E8A-4147-A177-3AD203B41FA5}">
                      <a16:colId xmlns:a16="http://schemas.microsoft.com/office/drawing/2014/main" val="477053828"/>
                    </a:ext>
                  </a:extLst>
                </a:gridCol>
                <a:gridCol w="725556">
                  <a:extLst>
                    <a:ext uri="{9D8B030D-6E8A-4147-A177-3AD203B41FA5}">
                      <a16:colId xmlns:a16="http://schemas.microsoft.com/office/drawing/2014/main" val="2328533467"/>
                    </a:ext>
                  </a:extLst>
                </a:gridCol>
                <a:gridCol w="646044">
                  <a:extLst>
                    <a:ext uri="{9D8B030D-6E8A-4147-A177-3AD203B41FA5}">
                      <a16:colId xmlns:a16="http://schemas.microsoft.com/office/drawing/2014/main" val="3090208573"/>
                    </a:ext>
                  </a:extLst>
                </a:gridCol>
                <a:gridCol w="447261">
                  <a:extLst>
                    <a:ext uri="{9D8B030D-6E8A-4147-A177-3AD203B41FA5}">
                      <a16:colId xmlns:a16="http://schemas.microsoft.com/office/drawing/2014/main" val="4183409135"/>
                    </a:ext>
                  </a:extLst>
                </a:gridCol>
                <a:gridCol w="1881809">
                  <a:extLst>
                    <a:ext uri="{9D8B030D-6E8A-4147-A177-3AD203B41FA5}">
                      <a16:colId xmlns:a16="http://schemas.microsoft.com/office/drawing/2014/main" val="4092011954"/>
                    </a:ext>
                  </a:extLst>
                </a:gridCol>
              </a:tblGrid>
              <a:tr h="578098">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MONTH</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JANUARY</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2024</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FEBRUARY</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2024</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4">
                  <a:txBody>
                    <a:bodyPr/>
                    <a:lstStyle/>
                    <a:p>
                      <a:pPr marL="0" marR="0" algn="ctr">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MARCH 2024</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APRIL</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2024</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5890155"/>
                  </a:ext>
                </a:extLst>
              </a:tr>
              <a:tr h="281720">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WEEK</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0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GB" sz="2000" kern="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9514736"/>
                  </a:ext>
                </a:extLst>
              </a:tr>
            </a:tbl>
          </a:graphicData>
        </a:graphic>
      </p:graphicFrame>
      <p:sp>
        <p:nvSpPr>
          <p:cNvPr id="4" name="TextBox 3">
            <a:extLst>
              <a:ext uri="{FF2B5EF4-FFF2-40B4-BE49-F238E27FC236}">
                <a16:creationId xmlns:a16="http://schemas.microsoft.com/office/drawing/2014/main" id="{D0FA6018-73B9-0723-A936-77FAC3D2ACCF}"/>
              </a:ext>
            </a:extLst>
          </p:cNvPr>
          <p:cNvSpPr txBox="1"/>
          <p:nvPr/>
        </p:nvSpPr>
        <p:spPr>
          <a:xfrm>
            <a:off x="563219" y="-19878"/>
            <a:ext cx="8049768" cy="661207"/>
          </a:xfrm>
          <a:prstGeom prst="rect">
            <a:avLst/>
          </a:prstGeom>
          <a:noFill/>
        </p:spPr>
        <p:txBody>
          <a:bodyPr wrap="square">
            <a:spAutoFit/>
          </a:bodyPr>
          <a:lstStyle/>
          <a:p>
            <a:pPr>
              <a:lnSpc>
                <a:spcPct val="150000"/>
              </a:lnSpc>
              <a:spcAft>
                <a:spcPts val="1500"/>
              </a:spcAft>
            </a:pPr>
            <a:r>
              <a:rPr lang="en-US" sz="2800" b="1" dirty="0">
                <a:solidFill>
                  <a:srgbClr val="000000"/>
                </a:solidFill>
                <a:latin typeface="Times New Roman" panose="02020603050405020304" pitchFamily="18" charset="0"/>
                <a:ea typeface="Times New Roman" panose="02020603050405020304" pitchFamily="18" charset="0"/>
              </a:rPr>
              <a:t>Work plan</a:t>
            </a:r>
          </a:p>
        </p:txBody>
      </p:sp>
    </p:spTree>
    <p:extLst>
      <p:ext uri="{BB962C8B-B14F-4D97-AF65-F5344CB8AC3E}">
        <p14:creationId xmlns:p14="http://schemas.microsoft.com/office/powerpoint/2010/main" val="47351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F06C-DA13-97F5-B40B-9841E9EC17C8}"/>
              </a:ext>
            </a:extLst>
          </p:cNvPr>
          <p:cNvSpPr>
            <a:spLocks noGrp="1"/>
          </p:cNvSpPr>
          <p:nvPr>
            <p:ph type="title"/>
          </p:nvPr>
        </p:nvSpPr>
        <p:spPr/>
        <p:txBody>
          <a:bodyPr>
            <a:normAutofit/>
          </a:bodyPr>
          <a:lstStyle/>
          <a:p>
            <a:pPr algn="ctr"/>
            <a:r>
              <a:rPr lang="en-US" b="1" dirty="0"/>
              <a:t>INTRODUCTION</a:t>
            </a:r>
          </a:p>
        </p:txBody>
      </p:sp>
      <p:sp>
        <p:nvSpPr>
          <p:cNvPr id="3" name="Content Placeholder 2">
            <a:extLst>
              <a:ext uri="{FF2B5EF4-FFF2-40B4-BE49-F238E27FC236}">
                <a16:creationId xmlns:a16="http://schemas.microsoft.com/office/drawing/2014/main" id="{0D6C232A-530C-AB20-5375-7448658FE1FD}"/>
              </a:ext>
            </a:extLst>
          </p:cNvPr>
          <p:cNvSpPr>
            <a:spLocks noGrp="1"/>
          </p:cNvSpPr>
          <p:nvPr>
            <p:ph idx="1"/>
          </p:nvPr>
        </p:nvSpPr>
        <p:spPr/>
        <p:txBody>
          <a:bodyPr>
            <a:normAutofit/>
          </a:bodyPr>
          <a:lstStyle/>
          <a:p>
            <a:r>
              <a:rPr lang="en-US" sz="2500" dirty="0"/>
              <a:t>Predict concrete strength using PyTorch.</a:t>
            </a:r>
          </a:p>
          <a:p>
            <a:r>
              <a:rPr lang="en-US" sz="2500" dirty="0"/>
              <a:t>Consider cement type, water content, admixture,</a:t>
            </a:r>
          </a:p>
          <a:p>
            <a:pPr marL="0" indent="0">
              <a:buNone/>
            </a:pPr>
            <a:r>
              <a:rPr lang="en-US" sz="2500" dirty="0"/>
              <a:t>    curing time, and aggregates.</a:t>
            </a:r>
          </a:p>
          <a:p>
            <a:r>
              <a:rPr lang="en-US" sz="2500" i="0" dirty="0">
                <a:solidFill>
                  <a:srgbClr val="111111"/>
                </a:solidFill>
                <a:effectLst/>
                <a:latin typeface="Gill Sans MT (Body)"/>
                <a:cs typeface="Times New Roman" panose="02020603050405020304" pitchFamily="18" charset="0"/>
              </a:rPr>
              <a:t>Model tested on 20% data and extra lab samples.</a:t>
            </a:r>
          </a:p>
          <a:p>
            <a:r>
              <a:rPr lang="en-US" sz="2500" dirty="0"/>
              <a:t>Aim is to enhance civil engineering practices.</a:t>
            </a:r>
          </a:p>
        </p:txBody>
      </p:sp>
      <p:pic>
        <p:nvPicPr>
          <p:cNvPr id="4" name="Picture 3">
            <a:extLst>
              <a:ext uri="{FF2B5EF4-FFF2-40B4-BE49-F238E27FC236}">
                <a16:creationId xmlns:a16="http://schemas.microsoft.com/office/drawing/2014/main" id="{A4E2A499-E459-9BCC-3516-7A73D707C368}"/>
              </a:ext>
            </a:extLst>
          </p:cNvPr>
          <p:cNvPicPr>
            <a:picLocks noChangeAspect="1"/>
          </p:cNvPicPr>
          <p:nvPr/>
        </p:nvPicPr>
        <p:blipFill rotWithShape="1">
          <a:blip r:embed="rId2">
            <a:extLst>
              <a:ext uri="{28A0092B-C50C-407E-A947-70E740481C1C}">
                <a14:useLocalDpi xmlns:a14="http://schemas.microsoft.com/office/drawing/2010/main" val="0"/>
              </a:ext>
            </a:extLst>
          </a:blip>
          <a:srcRect t="2623" b="2623"/>
          <a:stretch/>
        </p:blipFill>
        <p:spPr>
          <a:xfrm>
            <a:off x="8555065" y="2015732"/>
            <a:ext cx="3257592" cy="3076443"/>
          </a:xfrm>
          <a:prstGeom prst="rect">
            <a:avLst/>
          </a:prstGeom>
        </p:spPr>
      </p:pic>
      <p:sp>
        <p:nvSpPr>
          <p:cNvPr id="5" name="TextBox 4">
            <a:extLst>
              <a:ext uri="{FF2B5EF4-FFF2-40B4-BE49-F238E27FC236}">
                <a16:creationId xmlns:a16="http://schemas.microsoft.com/office/drawing/2014/main" id="{54C0EF6B-B224-5029-2D17-6DB619EEF6AE}"/>
              </a:ext>
            </a:extLst>
          </p:cNvPr>
          <p:cNvSpPr txBox="1"/>
          <p:nvPr/>
        </p:nvSpPr>
        <p:spPr>
          <a:xfrm>
            <a:off x="9329064" y="5092175"/>
            <a:ext cx="2822713" cy="507831"/>
          </a:xfrm>
          <a:prstGeom prst="rect">
            <a:avLst/>
          </a:prstGeom>
          <a:noFill/>
        </p:spPr>
        <p:txBody>
          <a:bodyPr wrap="square" rtlCol="0">
            <a:spAutoFit/>
          </a:bodyPr>
          <a:lstStyle/>
          <a:p>
            <a:pPr algn="ctr"/>
            <a:r>
              <a:rPr lang="en-US" sz="2700" dirty="0"/>
              <a:t>Split Tensile Testing</a:t>
            </a:r>
          </a:p>
        </p:txBody>
      </p:sp>
    </p:spTree>
    <p:extLst>
      <p:ext uri="{BB962C8B-B14F-4D97-AF65-F5344CB8AC3E}">
        <p14:creationId xmlns:p14="http://schemas.microsoft.com/office/powerpoint/2010/main" val="404148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FCD6-3554-3FED-5DA8-5AE955B5B8FC}"/>
              </a:ext>
            </a:extLst>
          </p:cNvPr>
          <p:cNvSpPr>
            <a:spLocks noGrp="1"/>
          </p:cNvSpPr>
          <p:nvPr>
            <p:ph type="title"/>
          </p:nvPr>
        </p:nvSpPr>
        <p:spPr/>
        <p:txBody>
          <a:bodyPr/>
          <a:lstStyle/>
          <a:p>
            <a:pPr algn="ctr"/>
            <a:r>
              <a:rPr lang="en-US" dirty="0"/>
              <a:t>THE END</a:t>
            </a:r>
          </a:p>
        </p:txBody>
      </p:sp>
      <p:sp>
        <p:nvSpPr>
          <p:cNvPr id="3" name="Text Placeholder 2">
            <a:extLst>
              <a:ext uri="{FF2B5EF4-FFF2-40B4-BE49-F238E27FC236}">
                <a16:creationId xmlns:a16="http://schemas.microsoft.com/office/drawing/2014/main" id="{C962A492-87D1-B402-0975-94EFDEC94567}"/>
              </a:ext>
            </a:extLst>
          </p:cNvPr>
          <p:cNvSpPr>
            <a:spLocks noGrp="1"/>
          </p:cNvSpPr>
          <p:nvPr>
            <p:ph type="body" idx="1"/>
          </p:nvPr>
        </p:nvSpPr>
        <p:spPr>
          <a:xfrm>
            <a:off x="1454239" y="4094922"/>
            <a:ext cx="8630446" cy="724202"/>
          </a:xfrm>
        </p:spPr>
        <p:txBody>
          <a:bodyPr/>
          <a:lstStyle/>
          <a:p>
            <a:endParaRPr lang="en-US" dirty="0"/>
          </a:p>
        </p:txBody>
      </p:sp>
    </p:spTree>
    <p:extLst>
      <p:ext uri="{BB962C8B-B14F-4D97-AF65-F5344CB8AC3E}">
        <p14:creationId xmlns:p14="http://schemas.microsoft.com/office/powerpoint/2010/main" val="79195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613C-F1A0-9792-62BA-A0D11638B1EA}"/>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28D868A3-D2CD-887B-4C8D-EFF76C1C9E7A}"/>
              </a:ext>
            </a:extLst>
          </p:cNvPr>
          <p:cNvSpPr>
            <a:spLocks noGrp="1"/>
          </p:cNvSpPr>
          <p:nvPr>
            <p:ph idx="1"/>
          </p:nvPr>
        </p:nvSpPr>
        <p:spPr>
          <a:xfrm>
            <a:off x="745435" y="2120235"/>
            <a:ext cx="11001751" cy="3933246"/>
          </a:xfrm>
        </p:spPr>
        <p:txBody>
          <a:bodyPr>
            <a:normAutofit fontScale="25000" lnSpcReduction="20000"/>
          </a:bodyPr>
          <a:lstStyle/>
          <a:p>
            <a:pPr marL="0" indent="0" algn="ctr">
              <a:buNone/>
            </a:pPr>
            <a:r>
              <a:rPr lang="en-US" sz="10000" dirty="0"/>
              <a:t>This project proposed a Python-based neural network model to predict concrete's tensile strength, aiming to enhance efficiency and accuracy in civil engineering practices.</a:t>
            </a:r>
          </a:p>
          <a:p>
            <a:pPr marL="0" indent="0">
              <a:buNone/>
            </a:pPr>
            <a:endParaRPr lang="en-US" sz="7400" dirty="0"/>
          </a:p>
          <a:p>
            <a:pPr marL="0" indent="0" algn="ctr">
              <a:buNone/>
            </a:pPr>
            <a:r>
              <a:rPr lang="en-US" sz="11200" b="1" u="sng" dirty="0"/>
              <a:t>RESEARCH GAP</a:t>
            </a:r>
          </a:p>
          <a:p>
            <a:pPr marL="0" indent="0" algn="ctr">
              <a:buNone/>
            </a:pPr>
            <a:r>
              <a:rPr lang="en-US" sz="10000" dirty="0">
                <a:effectLst/>
                <a:latin typeface="Gill Sans MT (Body)"/>
                <a:ea typeface="Calibri" panose="020F0502020204030204" pitchFamily="34" charset="0"/>
              </a:rPr>
              <a:t>Currently Gaining Grounds in Kenya</a:t>
            </a:r>
          </a:p>
          <a:p>
            <a:pPr marL="0" indent="0" algn="ctr">
              <a:buNone/>
            </a:pPr>
            <a:r>
              <a:rPr lang="en-US" sz="10000" dirty="0">
                <a:effectLst/>
                <a:latin typeface="Gill Sans MT (Body)"/>
                <a:ea typeface="Calibri" panose="020F0502020204030204" pitchFamily="34" charset="0"/>
              </a:rPr>
              <a:t>Need for More Accurate Predictions</a:t>
            </a:r>
            <a:endParaRPr lang="en-US" sz="10000" dirty="0">
              <a:latin typeface="Gill Sans MT (Body)"/>
              <a:ea typeface="Calibri" panose="020F0502020204030204" pitchFamily="34" charset="0"/>
            </a:endParaRPr>
          </a:p>
          <a:p>
            <a:pPr marL="0" indent="0" algn="ctr">
              <a:buNone/>
            </a:pPr>
            <a:r>
              <a:rPr lang="en-US" sz="10000" dirty="0">
                <a:effectLst/>
                <a:latin typeface="Gill Sans MT (Body)"/>
                <a:ea typeface="Calibri" panose="020F0502020204030204" pitchFamily="34" charset="0"/>
              </a:rPr>
              <a:t>Need for Real-World Validation</a:t>
            </a:r>
            <a:endParaRPr lang="en-US" sz="10000" dirty="0">
              <a:latin typeface="Gill Sans MT (Body)"/>
            </a:endParaRPr>
          </a:p>
        </p:txBody>
      </p:sp>
    </p:spTree>
    <p:extLst>
      <p:ext uri="{BB962C8B-B14F-4D97-AF65-F5344CB8AC3E}">
        <p14:creationId xmlns:p14="http://schemas.microsoft.com/office/powerpoint/2010/main" val="311508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4DCF-9D1C-E5FA-48C9-A36BBC0DEE0D}"/>
              </a:ext>
            </a:extLst>
          </p:cNvPr>
          <p:cNvSpPr>
            <a:spLocks noGrp="1"/>
          </p:cNvSpPr>
          <p:nvPr>
            <p:ph type="title"/>
          </p:nvPr>
        </p:nvSpPr>
        <p:spPr/>
        <p:txBody>
          <a:bodyPr/>
          <a:lstStyle/>
          <a:p>
            <a:pPr algn="ctr"/>
            <a:r>
              <a:rPr lang="en-US" b="1" dirty="0"/>
              <a:t>LIMITATION OF STUDY</a:t>
            </a:r>
          </a:p>
        </p:txBody>
      </p:sp>
      <p:sp>
        <p:nvSpPr>
          <p:cNvPr id="3" name="Content Placeholder 2">
            <a:extLst>
              <a:ext uri="{FF2B5EF4-FFF2-40B4-BE49-F238E27FC236}">
                <a16:creationId xmlns:a16="http://schemas.microsoft.com/office/drawing/2014/main" id="{84002600-E532-5C3F-C644-0F539E8E61A5}"/>
              </a:ext>
            </a:extLst>
          </p:cNvPr>
          <p:cNvSpPr>
            <a:spLocks noGrp="1"/>
          </p:cNvSpPr>
          <p:nvPr>
            <p:ph idx="1"/>
          </p:nvPr>
        </p:nvSpPr>
        <p:spPr/>
        <p:txBody>
          <a:bodyPr>
            <a:normAutofit/>
          </a:bodyPr>
          <a:lstStyle/>
          <a:p>
            <a:r>
              <a:rPr lang="en-US" sz="2500" dirty="0">
                <a:effectLst/>
                <a:latin typeface="Gill Sans MT (Body)an"/>
                <a:ea typeface="Calibri" panose="020F0502020204030204" pitchFamily="34" charset="0"/>
              </a:rPr>
              <a:t>The accuracy of our concrete tensile </a:t>
            </a:r>
          </a:p>
          <a:p>
            <a:pPr marL="0" indent="0">
              <a:buNone/>
            </a:pPr>
            <a:r>
              <a:rPr lang="en-US" sz="2500" dirty="0">
                <a:effectLst/>
                <a:latin typeface="Gill Sans MT (Body)an"/>
                <a:ea typeface="Calibri" panose="020F0502020204030204" pitchFamily="34" charset="0"/>
              </a:rPr>
              <a:t>strength prediction model depends on: data</a:t>
            </a:r>
          </a:p>
          <a:p>
            <a:pPr marL="0" indent="0">
              <a:buNone/>
            </a:pPr>
            <a:r>
              <a:rPr lang="en-US" sz="2500" dirty="0">
                <a:effectLst/>
                <a:latin typeface="Gill Sans MT (Body)an"/>
                <a:ea typeface="Calibri" panose="020F0502020204030204" pitchFamily="34" charset="0"/>
              </a:rPr>
              <a:t> availability, model complexity, generalizability, </a:t>
            </a:r>
          </a:p>
          <a:p>
            <a:pPr marL="0" indent="0">
              <a:buNone/>
            </a:pPr>
            <a:r>
              <a:rPr lang="en-US" sz="2500" dirty="0">
                <a:effectLst/>
                <a:latin typeface="Gill Sans MT (Body)an"/>
                <a:ea typeface="Calibri" panose="020F0502020204030204" pitchFamily="34" charset="0"/>
              </a:rPr>
              <a:t>and underlying assumptions.</a:t>
            </a:r>
            <a:endParaRPr lang="en-US" sz="2500" dirty="0">
              <a:latin typeface="Gill Sans MT (Body)an"/>
            </a:endParaRPr>
          </a:p>
        </p:txBody>
      </p:sp>
      <p:pic>
        <p:nvPicPr>
          <p:cNvPr id="4" name="Picture 3">
            <a:extLst>
              <a:ext uri="{FF2B5EF4-FFF2-40B4-BE49-F238E27FC236}">
                <a16:creationId xmlns:a16="http://schemas.microsoft.com/office/drawing/2014/main" id="{69CA0BEC-E401-CA51-9818-D720E29C661E}"/>
              </a:ext>
            </a:extLst>
          </p:cNvPr>
          <p:cNvPicPr>
            <a:picLocks noChangeAspect="1"/>
          </p:cNvPicPr>
          <p:nvPr/>
        </p:nvPicPr>
        <p:blipFill rotWithShape="1">
          <a:blip r:embed="rId2">
            <a:extLst>
              <a:ext uri="{28A0092B-C50C-407E-A947-70E740481C1C}">
                <a14:useLocalDpi xmlns:a14="http://schemas.microsoft.com/office/drawing/2010/main" val="0"/>
              </a:ext>
            </a:extLst>
          </a:blip>
          <a:srcRect t="29249" b="29249"/>
          <a:stretch/>
        </p:blipFill>
        <p:spPr>
          <a:xfrm>
            <a:off x="8219659" y="2015732"/>
            <a:ext cx="3747053" cy="3451177"/>
          </a:xfrm>
          <a:prstGeom prst="rect">
            <a:avLst/>
          </a:prstGeom>
        </p:spPr>
      </p:pic>
      <p:sp>
        <p:nvSpPr>
          <p:cNvPr id="5" name="TextBox 4">
            <a:extLst>
              <a:ext uri="{FF2B5EF4-FFF2-40B4-BE49-F238E27FC236}">
                <a16:creationId xmlns:a16="http://schemas.microsoft.com/office/drawing/2014/main" id="{CC911CE0-1501-FE5B-2DDA-A4BE76DF9847}"/>
              </a:ext>
            </a:extLst>
          </p:cNvPr>
          <p:cNvSpPr txBox="1"/>
          <p:nvPr/>
        </p:nvSpPr>
        <p:spPr>
          <a:xfrm>
            <a:off x="8219660" y="5545650"/>
            <a:ext cx="3548269" cy="507831"/>
          </a:xfrm>
          <a:prstGeom prst="rect">
            <a:avLst/>
          </a:prstGeom>
          <a:noFill/>
        </p:spPr>
        <p:txBody>
          <a:bodyPr wrap="square" rtlCol="0">
            <a:spAutoFit/>
          </a:bodyPr>
          <a:lstStyle/>
          <a:p>
            <a:pPr algn="ctr"/>
            <a:r>
              <a:rPr lang="en-US" sz="2700" dirty="0"/>
              <a:t>Sample Examples</a:t>
            </a:r>
          </a:p>
        </p:txBody>
      </p:sp>
    </p:spTree>
    <p:extLst>
      <p:ext uri="{BB962C8B-B14F-4D97-AF65-F5344CB8AC3E}">
        <p14:creationId xmlns:p14="http://schemas.microsoft.com/office/powerpoint/2010/main" val="8708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2042-42F6-E25D-0D8A-E37ADDB9586B}"/>
              </a:ext>
            </a:extLst>
          </p:cNvPr>
          <p:cNvSpPr>
            <a:spLocks noGrp="1"/>
          </p:cNvSpPr>
          <p:nvPr>
            <p:ph type="title"/>
          </p:nvPr>
        </p:nvSpPr>
        <p:spPr>
          <a:xfrm>
            <a:off x="1451579" y="804519"/>
            <a:ext cx="9603275" cy="865255"/>
          </a:xfrm>
        </p:spPr>
        <p:txBody>
          <a:bodyPr/>
          <a:lstStyle/>
          <a:p>
            <a:pPr algn="ctr"/>
            <a:r>
              <a:rPr lang="en-US" dirty="0"/>
              <a:t>METHODOLOGY</a:t>
            </a:r>
          </a:p>
        </p:txBody>
      </p:sp>
      <p:graphicFrame>
        <p:nvGraphicFramePr>
          <p:cNvPr id="4" name="Content Placeholder 3">
            <a:extLst>
              <a:ext uri="{FF2B5EF4-FFF2-40B4-BE49-F238E27FC236}">
                <a16:creationId xmlns:a16="http://schemas.microsoft.com/office/drawing/2014/main" id="{ABE244A3-8D87-971F-60CE-015A6727FB8F}"/>
              </a:ext>
            </a:extLst>
          </p:cNvPr>
          <p:cNvGraphicFramePr>
            <a:graphicFrameLocks noGrp="1"/>
          </p:cNvGraphicFramePr>
          <p:nvPr>
            <p:ph idx="1"/>
            <p:extLst>
              <p:ext uri="{D42A27DB-BD31-4B8C-83A1-F6EECF244321}">
                <p14:modId xmlns:p14="http://schemas.microsoft.com/office/powerpoint/2010/main" val="991691019"/>
              </p:ext>
            </p:extLst>
          </p:nvPr>
        </p:nvGraphicFramePr>
        <p:xfrm>
          <a:off x="0" y="1451113"/>
          <a:ext cx="12192001" cy="582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1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91806"/>
          </a:xfrm>
        </p:spPr>
        <p:txBody>
          <a:bodyPr>
            <a:normAutofit fontScale="90000"/>
          </a:bodyPr>
          <a:lstStyle/>
          <a:p>
            <a:pPr algn="ctr"/>
            <a:r>
              <a:rPr lang="en-US" sz="3200" b="1" u="sng" dirty="0"/>
              <a:t>OBJECTIVE</a:t>
            </a:r>
            <a:br>
              <a:rPr lang="en-US" sz="3200" u="sng" dirty="0"/>
            </a:br>
            <a:endParaRPr lang="en-US" u="sng" dirty="0"/>
          </a:p>
        </p:txBody>
      </p:sp>
      <p:sp>
        <p:nvSpPr>
          <p:cNvPr id="3" name="Content Placeholder 2"/>
          <p:cNvSpPr>
            <a:spLocks noGrp="1"/>
          </p:cNvSpPr>
          <p:nvPr>
            <p:ph idx="1"/>
          </p:nvPr>
        </p:nvSpPr>
        <p:spPr>
          <a:xfrm>
            <a:off x="402957" y="1797804"/>
            <a:ext cx="11484244" cy="4255676"/>
          </a:xfrm>
        </p:spPr>
        <p:txBody>
          <a:bodyPr>
            <a:normAutofit lnSpcReduction="10000"/>
          </a:bodyPr>
          <a:lstStyle/>
          <a:p>
            <a:pPr marL="0" indent="0">
              <a:buNone/>
            </a:pPr>
            <a:r>
              <a:rPr lang="en-US" sz="2400" dirty="0"/>
              <a:t>Develop a Python-based neural network model using PyTorch to accurately predict concrete tensile strength in civil engineering application.</a:t>
            </a:r>
            <a:endParaRPr lang="en-US" sz="2400" u="sng" dirty="0"/>
          </a:p>
          <a:p>
            <a:pPr marL="0" indent="0" algn="ctr">
              <a:buNone/>
            </a:pPr>
            <a:r>
              <a:rPr lang="en-US" sz="2400" b="1" u="sng" dirty="0"/>
              <a:t>SPECIFIC OBJECTIVES</a:t>
            </a:r>
            <a:endParaRPr lang="en-US" sz="2400" b="1" dirty="0"/>
          </a:p>
          <a:p>
            <a:pPr marL="457200" indent="-457200">
              <a:buFont typeface="+mj-lt"/>
              <a:buAutoNum type="arabicPeriod"/>
            </a:pPr>
            <a:r>
              <a:rPr lang="en-US" sz="2400" dirty="0"/>
              <a:t> Consolidate essential parameters including cement type, curing duration, aggregate size, water content, and types of admixtures</a:t>
            </a:r>
          </a:p>
          <a:p>
            <a:pPr marL="457200" indent="-457200">
              <a:buFont typeface="+mj-lt"/>
              <a:buAutoNum type="arabicPeriod"/>
            </a:pPr>
            <a:r>
              <a:rPr lang="en-US" sz="2400" dirty="0"/>
              <a:t>Construct and train a </a:t>
            </a:r>
            <a:r>
              <a:rPr lang="en-US" sz="2400" dirty="0" err="1"/>
              <a:t>PyTorch</a:t>
            </a:r>
            <a:r>
              <a:rPr lang="en-US" sz="2400" dirty="0"/>
              <a:t> neural network model specifically tailored to predict concrete tensile strength</a:t>
            </a:r>
          </a:p>
          <a:p>
            <a:pPr marL="457200" indent="-457200">
              <a:buFont typeface="+mj-lt"/>
              <a:buAutoNum type="arabicPeriod"/>
            </a:pPr>
            <a:r>
              <a:rPr lang="en-US" sz="2400" dirty="0"/>
              <a:t>Test the model with 20% data and three lab datasets, compare outputs with lab results, and refine accuracy by adjusting nodes, layers, weights, and biases</a:t>
            </a:r>
          </a:p>
          <a:p>
            <a:pPr marL="0" indent="0">
              <a:buNone/>
            </a:pPr>
            <a:endParaRPr lang="en-US" dirty="0"/>
          </a:p>
        </p:txBody>
      </p:sp>
    </p:spTree>
    <p:extLst>
      <p:ext uri="{BB962C8B-B14F-4D97-AF65-F5344CB8AC3E}">
        <p14:creationId xmlns:p14="http://schemas.microsoft.com/office/powerpoint/2010/main" val="4195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35935"/>
            <a:ext cx="9603275" cy="1442562"/>
          </a:xfrm>
        </p:spPr>
        <p:txBody>
          <a:bodyPr>
            <a:normAutofit/>
          </a:bodyPr>
          <a:lstStyle/>
          <a:p>
            <a:pPr algn="ctr"/>
            <a:r>
              <a:rPr lang="en-US" sz="2800" b="1" u="sng" dirty="0"/>
              <a:t>Specific objective 1</a:t>
            </a:r>
            <a:br>
              <a:rPr lang="en-US" sz="2800" dirty="0"/>
            </a:br>
            <a:r>
              <a:rPr lang="en-US" sz="2800" cap="none" dirty="0"/>
              <a:t>Consolidate essential parameters including cement type, curing duration, aggregate size, water content, and types of admixtures</a:t>
            </a:r>
            <a:endParaRPr lang="en-US" sz="2800" dirty="0"/>
          </a:p>
        </p:txBody>
      </p:sp>
      <p:sp>
        <p:nvSpPr>
          <p:cNvPr id="3" name="Content Placeholder 2"/>
          <p:cNvSpPr>
            <a:spLocks noGrp="1"/>
          </p:cNvSpPr>
          <p:nvPr>
            <p:ph idx="1"/>
          </p:nvPr>
        </p:nvSpPr>
        <p:spPr>
          <a:xfrm>
            <a:off x="327991" y="1878497"/>
            <a:ext cx="11738112" cy="4263886"/>
          </a:xfrm>
        </p:spPr>
        <p:txBody>
          <a:bodyPr>
            <a:normAutofit/>
          </a:bodyPr>
          <a:lstStyle/>
          <a:p>
            <a:pPr marL="0" lvl="0" indent="0" algn="ctr">
              <a:buNone/>
            </a:pPr>
            <a:r>
              <a:rPr lang="en-US" sz="2500" b="1" dirty="0"/>
              <a:t>DATA COLLECTION &amp; PROCESSING</a:t>
            </a:r>
          </a:p>
          <a:p>
            <a:r>
              <a:rPr lang="en-US" sz="2500" dirty="0"/>
              <a:t>Prepared, cured, and tested concrete samples with varying parameters, recording the features and tensile strength for each of the 27 Samples.</a:t>
            </a:r>
          </a:p>
          <a:p>
            <a:r>
              <a:rPr lang="en-US" sz="2500" dirty="0"/>
              <a:t>Preprocessed and partition the collected data for use in the neural network model.</a:t>
            </a:r>
          </a:p>
          <a:p>
            <a:pPr lvl="0"/>
            <a:endParaRPr lang="en-US" dirty="0"/>
          </a:p>
          <a:p>
            <a:pPr lvl="0"/>
            <a:endParaRPr lang="en-US" dirty="0"/>
          </a:p>
        </p:txBody>
      </p:sp>
      <p:pic>
        <p:nvPicPr>
          <p:cNvPr id="4" name="Picture 3">
            <a:extLst>
              <a:ext uri="{FF2B5EF4-FFF2-40B4-BE49-F238E27FC236}">
                <a16:creationId xmlns:a16="http://schemas.microsoft.com/office/drawing/2014/main" id="{FC84425A-52EA-CD3A-14CD-629304250EF2}"/>
              </a:ext>
            </a:extLst>
          </p:cNvPr>
          <p:cNvPicPr>
            <a:picLocks noChangeAspect="1"/>
          </p:cNvPicPr>
          <p:nvPr/>
        </p:nvPicPr>
        <p:blipFill rotWithShape="1">
          <a:blip r:embed="rId2"/>
          <a:srcRect l="16117" t="8985"/>
          <a:stretch/>
        </p:blipFill>
        <p:spPr>
          <a:xfrm>
            <a:off x="3870252" y="4146698"/>
            <a:ext cx="5240464" cy="2275367"/>
          </a:xfrm>
          <a:prstGeom prst="rect">
            <a:avLst/>
          </a:prstGeom>
        </p:spPr>
      </p:pic>
    </p:spTree>
    <p:extLst>
      <p:ext uri="{BB962C8B-B14F-4D97-AF65-F5344CB8AC3E}">
        <p14:creationId xmlns:p14="http://schemas.microsoft.com/office/powerpoint/2010/main" val="37853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57F8-8AEA-376D-29C9-499779830F07}"/>
              </a:ext>
            </a:extLst>
          </p:cNvPr>
          <p:cNvSpPr>
            <a:spLocks noGrp="1"/>
          </p:cNvSpPr>
          <p:nvPr>
            <p:ph type="title"/>
          </p:nvPr>
        </p:nvSpPr>
        <p:spPr>
          <a:xfrm>
            <a:off x="1451579" y="464949"/>
            <a:ext cx="9603275" cy="1388805"/>
          </a:xfrm>
        </p:spPr>
        <p:txBody>
          <a:bodyPr>
            <a:normAutofit/>
          </a:bodyPr>
          <a:lstStyle/>
          <a:p>
            <a:pPr algn="ctr"/>
            <a:r>
              <a:rPr lang="en-US" sz="2800" b="1" u="sng" dirty="0"/>
              <a:t>Specific objective 1</a:t>
            </a:r>
            <a:br>
              <a:rPr lang="en-US" sz="2400" b="1" u="sng" dirty="0"/>
            </a:br>
            <a:br>
              <a:rPr lang="en-US" sz="2400" dirty="0"/>
            </a:br>
            <a:r>
              <a:rPr lang="en-US" sz="2400" b="1" dirty="0"/>
              <a:t>DATA COLLECTION</a:t>
            </a:r>
            <a:endParaRPr lang="en-US" b="1" dirty="0"/>
          </a:p>
        </p:txBody>
      </p:sp>
      <p:sp>
        <p:nvSpPr>
          <p:cNvPr id="3" name="TextBox 2">
            <a:extLst>
              <a:ext uri="{FF2B5EF4-FFF2-40B4-BE49-F238E27FC236}">
                <a16:creationId xmlns:a16="http://schemas.microsoft.com/office/drawing/2014/main" id="{61408BE8-C880-387D-8EF9-412D93D08FF7}"/>
              </a:ext>
            </a:extLst>
          </p:cNvPr>
          <p:cNvSpPr txBox="1"/>
          <p:nvPr/>
        </p:nvSpPr>
        <p:spPr>
          <a:xfrm>
            <a:off x="1037766" y="5555974"/>
            <a:ext cx="10620836" cy="461665"/>
          </a:xfrm>
          <a:prstGeom prst="rect">
            <a:avLst/>
          </a:prstGeom>
          <a:noFill/>
        </p:spPr>
        <p:txBody>
          <a:bodyPr wrap="square" rtlCol="0">
            <a:spAutoFit/>
          </a:bodyPr>
          <a:lstStyle/>
          <a:p>
            <a:pPr algn="ctr"/>
            <a:r>
              <a:rPr lang="en-US" sz="2400" dirty="0"/>
              <a:t>27 LAB SAMPLES</a:t>
            </a:r>
          </a:p>
        </p:txBody>
      </p:sp>
      <p:graphicFrame>
        <p:nvGraphicFramePr>
          <p:cNvPr id="7" name="Content Placeholder 3">
            <a:extLst>
              <a:ext uri="{FF2B5EF4-FFF2-40B4-BE49-F238E27FC236}">
                <a16:creationId xmlns:a16="http://schemas.microsoft.com/office/drawing/2014/main" id="{9D53E944-75BF-BE9B-FB0B-9716F250E4C6}"/>
              </a:ext>
            </a:extLst>
          </p:cNvPr>
          <p:cNvGraphicFramePr>
            <a:graphicFrameLocks noGrp="1"/>
          </p:cNvGraphicFramePr>
          <p:nvPr>
            <p:ph idx="1"/>
            <p:extLst>
              <p:ext uri="{D42A27DB-BD31-4B8C-83A1-F6EECF244321}">
                <p14:modId xmlns:p14="http://schemas.microsoft.com/office/powerpoint/2010/main" val="2689180365"/>
              </p:ext>
            </p:extLst>
          </p:nvPr>
        </p:nvGraphicFramePr>
        <p:xfrm>
          <a:off x="1311275" y="2016125"/>
          <a:ext cx="10620836" cy="3400797"/>
        </p:xfrm>
        <a:graphic>
          <a:graphicData uri="http://schemas.openxmlformats.org/drawingml/2006/table">
            <a:tbl>
              <a:tblPr firstRow="1" bandRow="1">
                <a:tableStyleId>{5C22544A-7EE6-4342-B048-85BDC9FD1C3A}</a:tableStyleId>
              </a:tblPr>
              <a:tblGrid>
                <a:gridCol w="2655209">
                  <a:extLst>
                    <a:ext uri="{9D8B030D-6E8A-4147-A177-3AD203B41FA5}">
                      <a16:colId xmlns:a16="http://schemas.microsoft.com/office/drawing/2014/main" val="3733629329"/>
                    </a:ext>
                  </a:extLst>
                </a:gridCol>
                <a:gridCol w="2655209">
                  <a:extLst>
                    <a:ext uri="{9D8B030D-6E8A-4147-A177-3AD203B41FA5}">
                      <a16:colId xmlns:a16="http://schemas.microsoft.com/office/drawing/2014/main" val="491167867"/>
                    </a:ext>
                  </a:extLst>
                </a:gridCol>
                <a:gridCol w="2655209">
                  <a:extLst>
                    <a:ext uri="{9D8B030D-6E8A-4147-A177-3AD203B41FA5}">
                      <a16:colId xmlns:a16="http://schemas.microsoft.com/office/drawing/2014/main" val="2743701769"/>
                    </a:ext>
                  </a:extLst>
                </a:gridCol>
                <a:gridCol w="2655209">
                  <a:extLst>
                    <a:ext uri="{9D8B030D-6E8A-4147-A177-3AD203B41FA5}">
                      <a16:colId xmlns:a16="http://schemas.microsoft.com/office/drawing/2014/main" val="559541335"/>
                    </a:ext>
                  </a:extLst>
                </a:gridCol>
              </a:tblGrid>
              <a:tr h="1069981">
                <a:tc>
                  <a:txBody>
                    <a:bodyPr/>
                    <a:lstStyle/>
                    <a:p>
                      <a:pPr marL="0" marR="0">
                        <a:lnSpc>
                          <a:spcPct val="107000"/>
                        </a:lnSpc>
                        <a:spcBef>
                          <a:spcPts val="0"/>
                        </a:spcBef>
                        <a:spcAft>
                          <a:spcPts val="0"/>
                        </a:spcAft>
                      </a:pPr>
                      <a:r>
                        <a:rPr lang="en-US" sz="2200" kern="100" dirty="0">
                          <a:effectLst/>
                        </a:rPr>
                        <a:t>Cement Type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71450" marB="171450" anchor="ctr"/>
                </a:tc>
                <a:tc>
                  <a:txBody>
                    <a:bodyPr/>
                    <a:lstStyle/>
                    <a:p>
                      <a:pPr marL="0" marR="0">
                        <a:lnSpc>
                          <a:spcPct val="107000"/>
                        </a:lnSpc>
                        <a:spcBef>
                          <a:spcPts val="0"/>
                        </a:spcBef>
                        <a:spcAft>
                          <a:spcPts val="0"/>
                        </a:spcAft>
                      </a:pPr>
                      <a:r>
                        <a:rPr lang="en-US" sz="2200" kern="100" dirty="0">
                          <a:effectLst/>
                        </a:rPr>
                        <a:t>Admixture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71450" marB="171450" anchor="ctr"/>
                </a:tc>
                <a:tc>
                  <a:txBody>
                    <a:bodyPr/>
                    <a:lstStyle/>
                    <a:p>
                      <a:pPr marL="0" marR="0">
                        <a:lnSpc>
                          <a:spcPct val="107000"/>
                        </a:lnSpc>
                        <a:spcBef>
                          <a:spcPts val="0"/>
                        </a:spcBef>
                        <a:spcAft>
                          <a:spcPts val="0"/>
                        </a:spcAft>
                      </a:pPr>
                      <a:r>
                        <a:rPr lang="en-US" sz="2200" kern="100" dirty="0">
                          <a:effectLst/>
                        </a:rPr>
                        <a:t>Cement-Water Ratio</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71450" marB="171450" anchor="ctr"/>
                </a:tc>
                <a:tc>
                  <a:txBody>
                    <a:bodyPr/>
                    <a:lstStyle/>
                    <a:p>
                      <a:pPr marL="0" marR="0">
                        <a:lnSpc>
                          <a:spcPct val="107000"/>
                        </a:lnSpc>
                        <a:spcBef>
                          <a:spcPts val="0"/>
                        </a:spcBef>
                        <a:spcAft>
                          <a:spcPts val="0"/>
                        </a:spcAft>
                      </a:pPr>
                      <a:r>
                        <a:rPr lang="en-US" sz="2200" kern="100" dirty="0">
                          <a:effectLst/>
                        </a:rPr>
                        <a:t>Aggregate Size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71450" marB="171450" anchor="ctr"/>
                </a:tc>
                <a:extLst>
                  <a:ext uri="{0D108BD9-81ED-4DB2-BD59-A6C34878D82A}">
                    <a16:rowId xmlns:a16="http://schemas.microsoft.com/office/drawing/2014/main" val="4237748341"/>
                  </a:ext>
                </a:extLst>
              </a:tr>
              <a:tr h="640998">
                <a:tc>
                  <a:txBody>
                    <a:bodyPr/>
                    <a:lstStyle/>
                    <a:p>
                      <a:pPr marL="0" marR="0">
                        <a:lnSpc>
                          <a:spcPct val="107000"/>
                        </a:lnSpc>
                        <a:spcBef>
                          <a:spcPts val="0"/>
                        </a:spcBef>
                        <a:spcAft>
                          <a:spcPts val="0"/>
                        </a:spcAft>
                      </a:pPr>
                      <a:r>
                        <a:rPr lang="en-US" sz="2200" kern="100" dirty="0">
                          <a:effectLst/>
                        </a:rPr>
                        <a:t>OPC</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gn="ctr">
                        <a:lnSpc>
                          <a:spcPct val="107000"/>
                        </a:lnSpc>
                        <a:spcBef>
                          <a:spcPts val="0"/>
                        </a:spcBef>
                        <a:spcAft>
                          <a:spcPts val="0"/>
                        </a:spcAft>
                      </a:pPr>
                      <a:r>
                        <a:rPr lang="en-US" sz="2200" kern="100" dirty="0">
                          <a:effectLst/>
                        </a:rPr>
                        <a:t>Air-Entraining</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0"/>
                        </a:spcAft>
                      </a:pPr>
                      <a:r>
                        <a:rPr lang="en-US" sz="2200" kern="100" dirty="0">
                          <a:effectLst/>
                        </a:rPr>
                        <a:t>0.45</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0"/>
                        </a:spcAft>
                      </a:pPr>
                      <a:r>
                        <a:rPr lang="en-US" sz="2200" kern="100" dirty="0">
                          <a:effectLst/>
                        </a:rPr>
                        <a:t>5mm</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2370779275"/>
                  </a:ext>
                </a:extLst>
              </a:tr>
              <a:tr h="1036940">
                <a:tc>
                  <a:txBody>
                    <a:bodyPr/>
                    <a:lstStyle/>
                    <a:p>
                      <a:pPr marL="0" marR="0">
                        <a:lnSpc>
                          <a:spcPct val="107000"/>
                        </a:lnSpc>
                        <a:spcBef>
                          <a:spcPts val="0"/>
                        </a:spcBef>
                        <a:spcAft>
                          <a:spcPts val="0"/>
                        </a:spcAft>
                      </a:pPr>
                      <a:r>
                        <a:rPr lang="en-US" sz="2200" kern="100" dirty="0">
                          <a:effectLst/>
                        </a:rPr>
                        <a:t>KP Silver</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gn="ctr">
                        <a:lnSpc>
                          <a:spcPct val="107000"/>
                        </a:lnSpc>
                        <a:spcBef>
                          <a:spcPts val="0"/>
                        </a:spcBef>
                        <a:spcAft>
                          <a:spcPts val="0"/>
                        </a:spcAft>
                      </a:pPr>
                      <a:r>
                        <a:rPr lang="en-US" sz="2200" kern="100" dirty="0">
                          <a:effectLst/>
                        </a:rPr>
                        <a: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0"/>
                        </a:spcAft>
                      </a:pPr>
                      <a:r>
                        <a:rPr lang="en-US" sz="2200" kern="100" dirty="0">
                          <a:effectLst/>
                        </a:rPr>
                        <a:t>0.50</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0"/>
                        </a:spcAft>
                      </a:pPr>
                      <a:r>
                        <a:rPr lang="en-US" sz="2200" kern="100" dirty="0">
                          <a:effectLst/>
                        </a:rPr>
                        <a:t>10mm</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682258400"/>
                  </a:ext>
                </a:extLst>
              </a:tr>
              <a:tr h="640998">
                <a:tc>
                  <a:txBody>
                    <a:bodyPr/>
                    <a:lstStyle/>
                    <a:p>
                      <a:pPr marL="0" marR="0">
                        <a:lnSpc>
                          <a:spcPct val="107000"/>
                        </a:lnSpc>
                        <a:spcBef>
                          <a:spcPts val="0"/>
                        </a:spcBef>
                        <a:spcAft>
                          <a:spcPts val="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White Cement</a:t>
                      </a:r>
                    </a:p>
                  </a:txBody>
                  <a:tcPr marL="152400" marR="152400" marT="152400" marB="152400" anchor="ctr"/>
                </a:tc>
                <a:tc>
                  <a:txBody>
                    <a:bodyPr/>
                    <a:lstStyle/>
                    <a:p>
                      <a:pPr marL="0" marR="0" algn="ctr">
                        <a:lnSpc>
                          <a:spcPct val="107000"/>
                        </a:lnSpc>
                        <a:spcBef>
                          <a:spcPts val="0"/>
                        </a:spcBef>
                        <a:spcAft>
                          <a:spcPts val="0"/>
                        </a:spcAft>
                      </a:pPr>
                      <a:r>
                        <a:rPr lang="en-US" sz="2200" kern="100" dirty="0">
                          <a:effectLst/>
                        </a:rPr>
                        <a: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0"/>
                        </a:spcAft>
                      </a:pPr>
                      <a:r>
                        <a:rPr lang="en-US" sz="2200" kern="100" dirty="0">
                          <a:effectLst/>
                        </a:rPr>
                        <a:t>0.60</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tc>
                  <a:txBody>
                    <a:bodyPr/>
                    <a:lstStyle/>
                    <a:p>
                      <a:pPr marL="0" marR="0">
                        <a:lnSpc>
                          <a:spcPct val="107000"/>
                        </a:lnSpc>
                        <a:spcBef>
                          <a:spcPts val="0"/>
                        </a:spcBef>
                        <a:spcAft>
                          <a:spcPts val="0"/>
                        </a:spcAft>
                      </a:pPr>
                      <a:r>
                        <a:rPr lang="en-US" sz="2200" kern="100" dirty="0">
                          <a:effectLst/>
                        </a:rPr>
                        <a:t>20mm</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152400" marT="152400" marB="152400" anchor="ctr"/>
                </a:tc>
                <a:extLst>
                  <a:ext uri="{0D108BD9-81ED-4DB2-BD59-A6C34878D82A}">
                    <a16:rowId xmlns:a16="http://schemas.microsoft.com/office/drawing/2014/main" val="1321131008"/>
                  </a:ext>
                </a:extLst>
              </a:tr>
            </a:tbl>
          </a:graphicData>
        </a:graphic>
      </p:graphicFrame>
    </p:spTree>
    <p:extLst>
      <p:ext uri="{BB962C8B-B14F-4D97-AF65-F5344CB8AC3E}">
        <p14:creationId xmlns:p14="http://schemas.microsoft.com/office/powerpoint/2010/main" val="3485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9664-AB01-FEE6-BE1E-2590301AA105}"/>
              </a:ext>
            </a:extLst>
          </p:cNvPr>
          <p:cNvSpPr>
            <a:spLocks noGrp="1"/>
          </p:cNvSpPr>
          <p:nvPr>
            <p:ph type="title"/>
          </p:nvPr>
        </p:nvSpPr>
        <p:spPr/>
        <p:txBody>
          <a:bodyPr/>
          <a:lstStyle/>
          <a:p>
            <a:pPr algn="ctr"/>
            <a:r>
              <a:rPr lang="en-US" sz="3200" b="1" u="sng" dirty="0"/>
              <a:t>Specific objective 1</a:t>
            </a:r>
            <a:endParaRPr lang="en-US" dirty="0"/>
          </a:p>
        </p:txBody>
      </p:sp>
      <p:sp>
        <p:nvSpPr>
          <p:cNvPr id="3" name="Content Placeholder 2">
            <a:extLst>
              <a:ext uri="{FF2B5EF4-FFF2-40B4-BE49-F238E27FC236}">
                <a16:creationId xmlns:a16="http://schemas.microsoft.com/office/drawing/2014/main" id="{FCB9A795-3416-8089-8DE2-7A6014FD978A}"/>
              </a:ext>
            </a:extLst>
          </p:cNvPr>
          <p:cNvSpPr>
            <a:spLocks noGrp="1"/>
          </p:cNvSpPr>
          <p:nvPr>
            <p:ph idx="1"/>
          </p:nvPr>
        </p:nvSpPr>
        <p:spPr>
          <a:xfrm>
            <a:off x="765313" y="2015732"/>
            <a:ext cx="10813774" cy="3758903"/>
          </a:xfrm>
        </p:spPr>
        <p:txBody>
          <a:bodyPr>
            <a:normAutofit/>
          </a:bodyPr>
          <a:lstStyle/>
          <a:p>
            <a:pPr marL="0" lvl="0" indent="0" algn="ctr">
              <a:buNone/>
            </a:pPr>
            <a:r>
              <a:rPr lang="en-US" sz="2800" b="1" dirty="0"/>
              <a:t>FEATURE SELECTION</a:t>
            </a:r>
          </a:p>
          <a:p>
            <a:r>
              <a:rPr lang="en-US" sz="2500" dirty="0"/>
              <a:t>We optimized critical parameters, including cement-water ratios, cement type, aggregate size, admixtures, and curing duration, through data preprocessing. This involved removing blank rows and explicitly labeling rows without admixtures as ‘No admixture’.</a:t>
            </a:r>
          </a:p>
          <a:p>
            <a:r>
              <a:rPr lang="en-US" sz="2500" dirty="0"/>
              <a:t>By Applying normalization to the features we optimized the models  </a:t>
            </a:r>
            <a:r>
              <a:rPr lang="en-US" sz="2500" dirty="0" err="1"/>
              <a:t>intergration</a:t>
            </a:r>
            <a:r>
              <a:rPr lang="en-US" sz="2500" dirty="0"/>
              <a:t> and learning speeds This resulted in less time for training.</a:t>
            </a:r>
          </a:p>
          <a:p>
            <a:pPr marL="0" indent="0">
              <a:buNone/>
            </a:pPr>
            <a:endParaRPr lang="en-US" dirty="0"/>
          </a:p>
        </p:txBody>
      </p:sp>
    </p:spTree>
    <p:extLst>
      <p:ext uri="{BB962C8B-B14F-4D97-AF65-F5344CB8AC3E}">
        <p14:creationId xmlns:p14="http://schemas.microsoft.com/office/powerpoint/2010/main" val="168731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1149</TotalTime>
  <Words>1089</Words>
  <Application>Microsoft Office PowerPoint</Application>
  <PresentationFormat>Widescreen</PresentationFormat>
  <Paragraphs>230</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Gill Sans MT</vt:lpstr>
      <vt:lpstr>Gill Sans MT (Body)</vt:lpstr>
      <vt:lpstr>Gill Sans MT (Body)an</vt:lpstr>
      <vt:lpstr>Times New Roman</vt:lpstr>
      <vt:lpstr>Gallery</vt:lpstr>
      <vt:lpstr>ENHANCING CONCRETE STRUCTURAL DESIGN: PREDICTIVE MODELING FOR TENSILE STRENGTH EVALUATION </vt:lpstr>
      <vt:lpstr>INTRODUCTION</vt:lpstr>
      <vt:lpstr>PROBLEM STATEMENT</vt:lpstr>
      <vt:lpstr>LIMITATION OF STUDY</vt:lpstr>
      <vt:lpstr>METHODOLOGY</vt:lpstr>
      <vt:lpstr>OBJECTIVE </vt:lpstr>
      <vt:lpstr>Specific objective 1 Consolidate essential parameters including cement type, curing duration, aggregate size, water content, and types of admixtures</vt:lpstr>
      <vt:lpstr>Specific objective 1  DATA COLLECTION</vt:lpstr>
      <vt:lpstr>Specific objective 1</vt:lpstr>
      <vt:lpstr>Specific objective 2 Construct and train a PyTorch neural network model specifically tailored to predict concrete tensile strength </vt:lpstr>
      <vt:lpstr>Specific objective 2</vt:lpstr>
      <vt:lpstr>Specific objective 2 </vt:lpstr>
      <vt:lpstr>Specific objective 3 Test the model with 20% data and three lab datasets, compare outputs with lab results, and refine accuracy by adjusting nodes, layers, weights, and biases </vt:lpstr>
      <vt:lpstr>Specific objective 3 PREDICTION</vt:lpstr>
      <vt:lpstr>Specific objective 3 results</vt:lpstr>
      <vt:lpstr>CONCLUSION </vt:lpstr>
      <vt:lpstr>RECOMENDATION</vt:lpstr>
      <vt:lpstr>Work plan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.G. Wathome</dc:creator>
  <cp:lastModifiedBy>Joseph .G. Wathome</cp:lastModifiedBy>
  <cp:revision>32</cp:revision>
  <dcterms:created xsi:type="dcterms:W3CDTF">2024-02-27T09:36:33Z</dcterms:created>
  <dcterms:modified xsi:type="dcterms:W3CDTF">2024-04-19T19:45:34Z</dcterms:modified>
</cp:coreProperties>
</file>