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9/17/14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9/17/14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9/17/14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9/17/14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9/17/14</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9/17/14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9/17/14</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mazon.com/Exploring-Everyday-Things-Ruby-Learning/dp/144931515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R	</a:t>
            </a:r>
            <a:endParaRPr lang="en-US" dirty="0"/>
          </a:p>
        </p:txBody>
      </p:sp>
      <p:sp>
        <p:nvSpPr>
          <p:cNvPr id="3" name="Subtitle 2"/>
          <p:cNvSpPr>
            <a:spLocks noGrp="1"/>
          </p:cNvSpPr>
          <p:nvPr>
            <p:ph type="subTitle" idx="1"/>
          </p:nvPr>
        </p:nvSpPr>
        <p:spPr>
          <a:xfrm>
            <a:off x="4800600" y="5562599"/>
            <a:ext cx="4038600" cy="1295401"/>
          </a:xfrm>
        </p:spPr>
        <p:txBody>
          <a:bodyPr>
            <a:normAutofit/>
          </a:bodyPr>
          <a:lstStyle/>
          <a:p>
            <a:r>
              <a:rPr lang="en-US" dirty="0" smtClean="0"/>
              <a:t>Jose C Fernandez</a:t>
            </a:r>
          </a:p>
          <a:p>
            <a:r>
              <a:rPr lang="pl-PL" dirty="0"/>
              <a:t>http://</a:t>
            </a:r>
            <a:r>
              <a:rPr lang="pl-PL" dirty="0" err="1"/>
              <a:t>www.joseworks.org</a:t>
            </a:r>
            <a:r>
              <a:rPr lang="pl-PL" dirty="0"/>
              <a:t>/</a:t>
            </a:r>
            <a:endParaRPr lang="nl-NL" dirty="0" smtClean="0"/>
          </a:p>
          <a:p>
            <a:r>
              <a:rPr lang="nl-NL" dirty="0" smtClean="0"/>
              <a:t>http</a:t>
            </a:r>
            <a:r>
              <a:rPr lang="nl-NL" dirty="0"/>
              <a:t>://</a:t>
            </a:r>
            <a:r>
              <a:rPr lang="nl-NL" dirty="0" err="1"/>
              <a:t>hacklabnobo.wordpress.com</a:t>
            </a:r>
            <a:r>
              <a:rPr lang="nl-NL" dirty="0"/>
              <a:t>/</a:t>
            </a:r>
            <a:endParaRPr lang="en-US" dirty="0" smtClean="0"/>
          </a:p>
          <a:p>
            <a:endParaRPr lang="en-US" dirty="0"/>
          </a:p>
        </p:txBody>
      </p:sp>
    </p:spTree>
    <p:extLst>
      <p:ext uri="{BB962C8B-B14F-4D97-AF65-F5344CB8AC3E}">
        <p14:creationId xmlns:p14="http://schemas.microsoft.com/office/powerpoint/2010/main" val="37630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98474" y="1958316"/>
            <a:ext cx="7556313" cy="4144963"/>
          </a:xfrm>
        </p:spPr>
        <p:txBody>
          <a:bodyPr>
            <a:normAutofit lnSpcReduction="10000"/>
          </a:bodyPr>
          <a:lstStyle/>
          <a:p>
            <a:r>
              <a:rPr lang="en-US" dirty="0" smtClean="0"/>
              <a:t>Based on :</a:t>
            </a:r>
          </a:p>
          <a:p>
            <a:r>
              <a:rPr lang="en-US" dirty="0" smtClean="0"/>
              <a:t>Exploring Everyday </a:t>
            </a:r>
            <a:r>
              <a:rPr lang="en-US" dirty="0" err="1" smtClean="0"/>
              <a:t>ththings</a:t>
            </a:r>
            <a:r>
              <a:rPr lang="en-US" dirty="0" smtClean="0"/>
              <a:t> with R and Ruby.</a:t>
            </a:r>
          </a:p>
          <a:p>
            <a:r>
              <a:rPr lang="en-US" dirty="0" err="1" smtClean="0"/>
              <a:t>Sau</a:t>
            </a:r>
            <a:r>
              <a:rPr lang="en-US" dirty="0" smtClean="0"/>
              <a:t> </a:t>
            </a:r>
            <a:r>
              <a:rPr lang="en-US" dirty="0" err="1" smtClean="0"/>
              <a:t>Sheong</a:t>
            </a:r>
            <a:r>
              <a:rPr lang="en-US" dirty="0" smtClean="0"/>
              <a:t> Chang </a:t>
            </a:r>
          </a:p>
          <a:p>
            <a:r>
              <a:rPr lang="en-US" dirty="0">
                <a:hlinkClick r:id="rId2"/>
              </a:rPr>
              <a:t>http://www.amazon.com/Exploring-Everyday-Things-Ruby-Learning/dp/1449315151</a:t>
            </a:r>
            <a:r>
              <a:rPr lang="en-US" dirty="0" smtClean="0">
                <a:hlinkClick r:id="rId2"/>
              </a:rPr>
              <a:t>#</a:t>
            </a:r>
            <a:endParaRPr lang="en-US" dirty="0" smtClean="0"/>
          </a:p>
          <a:p>
            <a:endParaRPr lang="en-US"/>
          </a:p>
          <a:p>
            <a:pPr marL="0" indent="0">
              <a:buNone/>
            </a:pPr>
            <a:endParaRPr lang="en-US" dirty="0" smtClean="0"/>
          </a:p>
          <a:p>
            <a:r>
              <a:rPr lang="en-US" dirty="0" smtClean="0"/>
              <a:t>Rest of the references at</a:t>
            </a:r>
            <a:r>
              <a:rPr lang="en-US" dirty="0"/>
              <a:t>: https://</a:t>
            </a:r>
            <a:r>
              <a:rPr lang="en-US" dirty="0" err="1"/>
              <a:t>github.com</a:t>
            </a:r>
            <a:r>
              <a:rPr lang="en-US" dirty="0"/>
              <a:t>/</a:t>
            </a:r>
            <a:r>
              <a:rPr lang="en-US" dirty="0" err="1"/>
              <a:t>Joseworks</a:t>
            </a:r>
            <a:r>
              <a:rPr lang="en-US" dirty="0"/>
              <a:t>/Learning-R</a:t>
            </a:r>
            <a:endParaRPr lang="en-US" dirty="0" smtClean="0"/>
          </a:p>
        </p:txBody>
      </p:sp>
    </p:spTree>
    <p:extLst>
      <p:ext uri="{BB962C8B-B14F-4D97-AF65-F5344CB8AC3E}">
        <p14:creationId xmlns:p14="http://schemas.microsoft.com/office/powerpoint/2010/main" val="292330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What is R?  </a:t>
            </a:r>
            <a:br>
              <a:rPr lang="en-US" dirty="0"/>
            </a:br>
            <a:endParaRPr lang="en-US" dirty="0"/>
          </a:p>
        </p:txBody>
      </p:sp>
      <p:sp>
        <p:nvSpPr>
          <p:cNvPr id="3" name="Content Placeholder 2"/>
          <p:cNvSpPr>
            <a:spLocks noGrp="1"/>
          </p:cNvSpPr>
          <p:nvPr>
            <p:ph idx="1"/>
          </p:nvPr>
        </p:nvSpPr>
        <p:spPr/>
        <p:txBody>
          <a:bodyPr/>
          <a:lstStyle/>
          <a:p>
            <a:r>
              <a:rPr lang="en-US" dirty="0"/>
              <a:t>R is a free software programming language and environment for statistical computing and graphics</a:t>
            </a:r>
            <a:r>
              <a:rPr lang="en-US" dirty="0" smtClean="0"/>
              <a:t>.</a:t>
            </a:r>
          </a:p>
          <a:p>
            <a:pPr lvl="0"/>
            <a:r>
              <a:rPr lang="en-US" dirty="0"/>
              <a:t>R offers a powerful and appealing interactive environment for exploring data, and us- </a:t>
            </a:r>
            <a:r>
              <a:rPr lang="en-US" dirty="0" err="1"/>
              <a:t>ing</a:t>
            </a:r>
            <a:r>
              <a:rPr lang="en-US" dirty="0"/>
              <a:t> that interactive environment is part of its appeal. The other reason why R is getting increasingly popular is that it is free. The existing batch of tools for data analysis—S, MATLAB, SPSS, and SAS—can be quite expensive, and R is a cost-effective way to achieve the same goals.</a:t>
            </a:r>
          </a:p>
          <a:p>
            <a:endParaRPr lang="en-US" dirty="0"/>
          </a:p>
        </p:txBody>
      </p:sp>
    </p:spTree>
    <p:extLst>
      <p:ext uri="{BB962C8B-B14F-4D97-AF65-F5344CB8AC3E}">
        <p14:creationId xmlns:p14="http://schemas.microsoft.com/office/powerpoint/2010/main" val="414858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Programming R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R code is essentially a series of </a:t>
            </a:r>
            <a:r>
              <a:rPr lang="en-US" i="1" dirty="0"/>
              <a:t>expressions </a:t>
            </a:r>
            <a:r>
              <a:rPr lang="en-US" dirty="0"/>
              <a:t>(in Ruby, they would be called statements). Expressions consist of objects and functions and are separated by a new line or a semi- colon. R is an object-oriented language, meaning that </a:t>
            </a:r>
            <a:r>
              <a:rPr lang="en-US" b="1" dirty="0"/>
              <a:t>everything in R that you interact with is an object, has a type, and belongs to a class.</a:t>
            </a:r>
            <a:r>
              <a:rPr lang="en-US" dirty="0"/>
              <a:t> Even functions are objects of the class function:</a:t>
            </a:r>
          </a:p>
          <a:p>
            <a:pPr marL="0" indent="0">
              <a:buNone/>
            </a:pPr>
            <a:r>
              <a:rPr lang="en-US" dirty="0"/>
              <a:t>&gt; </a:t>
            </a:r>
            <a:r>
              <a:rPr lang="en-US" dirty="0"/>
              <a:t>height &lt;- c(58, 59, 60, 61, 62, 63, 64, 65, 66, 67, 68, 69, 70, 71, 72)</a:t>
            </a:r>
            <a:endParaRPr lang="en-US" dirty="0" smtClean="0"/>
          </a:p>
          <a:p>
            <a:pPr marL="0" indent="0">
              <a:buNone/>
            </a:pPr>
            <a:r>
              <a:rPr lang="en-US" dirty="0"/>
              <a:t>&gt; class(height</a:t>
            </a:r>
            <a:r>
              <a:rPr lang="en-US" dirty="0" smtClean="0"/>
              <a:t>)</a:t>
            </a:r>
            <a:endParaRPr lang="en-US" dirty="0"/>
          </a:p>
          <a:p>
            <a:pPr marL="0" indent="0">
              <a:buNone/>
            </a:pPr>
            <a:r>
              <a:rPr lang="en-US" dirty="0" smtClean="0"/>
              <a:t> </a:t>
            </a:r>
            <a:r>
              <a:rPr lang="en-US" dirty="0"/>
              <a:t>"numeric"</a:t>
            </a:r>
          </a:p>
          <a:p>
            <a:pPr marL="0" indent="0">
              <a:buNone/>
            </a:pPr>
            <a:r>
              <a:rPr lang="en-US" dirty="0"/>
              <a:t>class(mean)</a:t>
            </a:r>
          </a:p>
          <a:p>
            <a:pPr marL="0" indent="0">
              <a:buNone/>
            </a:pPr>
            <a:r>
              <a:rPr lang="en-US" dirty="0" smtClean="0"/>
              <a:t>"</a:t>
            </a:r>
            <a:r>
              <a:rPr lang="en-US" dirty="0"/>
              <a:t>function"</a:t>
            </a:r>
          </a:p>
          <a:p>
            <a:endParaRPr lang="en-US" dirty="0"/>
          </a:p>
        </p:txBody>
      </p:sp>
    </p:spTree>
    <p:extLst>
      <p:ext uri="{BB962C8B-B14F-4D97-AF65-F5344CB8AC3E}">
        <p14:creationId xmlns:p14="http://schemas.microsoft.com/office/powerpoint/2010/main" val="141371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User </a:t>
            </a:r>
            <a:r>
              <a:rPr lang="en-US" dirty="0"/>
              <a:t>I</a:t>
            </a:r>
            <a:r>
              <a:rPr lang="en-US" dirty="0" smtClean="0"/>
              <a:t>nterface </a:t>
            </a:r>
            <a:endParaRPr lang="en-US" dirty="0"/>
          </a:p>
        </p:txBody>
      </p:sp>
      <p:sp>
        <p:nvSpPr>
          <p:cNvPr id="3" name="Content Placeholder 2"/>
          <p:cNvSpPr>
            <a:spLocks noGrp="1"/>
          </p:cNvSpPr>
          <p:nvPr>
            <p:ph idx="1"/>
          </p:nvPr>
        </p:nvSpPr>
        <p:spPr/>
        <p:txBody>
          <a:bodyPr/>
          <a:lstStyle/>
          <a:p>
            <a:pPr lvl="0"/>
            <a:r>
              <a:rPr lang="en-US" dirty="0"/>
              <a:t>The user interface for Windows and Mac OS X is quite similar and is the actual application that you start up. Alternatively, for Mac OS X and Linux, you can start R from the terminal:</a:t>
            </a:r>
          </a:p>
          <a:p>
            <a:r>
              <a:rPr lang="en-US" dirty="0"/>
              <a:t>  $</a:t>
            </a:r>
            <a:r>
              <a:rPr lang="en-US" b="1" dirty="0"/>
              <a:t>R </a:t>
            </a:r>
            <a:r>
              <a:rPr lang="en-US" b="1" dirty="0" smtClean="0"/>
              <a:t> to start. </a:t>
            </a:r>
          </a:p>
          <a:p>
            <a:r>
              <a:rPr lang="en-US" b="1" dirty="0" smtClean="0"/>
              <a:t> </a:t>
            </a:r>
            <a:r>
              <a:rPr lang="en-US" b="1" dirty="0"/>
              <a:t>T</a:t>
            </a:r>
            <a:r>
              <a:rPr lang="en-US" b="1" dirty="0" smtClean="0"/>
              <a:t>o </a:t>
            </a:r>
            <a:r>
              <a:rPr lang="en-US" b="1" dirty="0"/>
              <a:t>quit we use q()</a:t>
            </a:r>
            <a:endParaRPr lang="en-US" dirty="0"/>
          </a:p>
          <a:p>
            <a:pPr lvl="0"/>
            <a:r>
              <a:rPr lang="en-US" dirty="0"/>
              <a:t>There are also plenty of other unofficial R user interfaces, such as R Commander and </a:t>
            </a:r>
            <a:r>
              <a:rPr lang="en-US" dirty="0" err="1"/>
              <a:t>RStudio</a:t>
            </a:r>
            <a:r>
              <a:rPr lang="en-US" dirty="0"/>
              <a:t>. </a:t>
            </a:r>
            <a:r>
              <a:rPr lang="en-US" dirty="0" err="1"/>
              <a:t>RStudio</a:t>
            </a:r>
            <a:r>
              <a:rPr lang="en-US" dirty="0"/>
              <a:t> has a very nice R environment that runs on the server but is </a:t>
            </a:r>
            <a:r>
              <a:rPr lang="en-US" dirty="0" err="1"/>
              <a:t>acces</a:t>
            </a:r>
            <a:r>
              <a:rPr lang="en-US" dirty="0"/>
              <a:t>­ </a:t>
            </a:r>
            <a:r>
              <a:rPr lang="en-US" dirty="0" err="1"/>
              <a:t>sible</a:t>
            </a:r>
            <a:r>
              <a:rPr lang="en-US" dirty="0"/>
              <a:t> through the browser. Another alternative is to integrate the R interpreter with your favorite text editor.</a:t>
            </a:r>
          </a:p>
        </p:txBody>
      </p:sp>
    </p:spTree>
    <p:extLst>
      <p:ext uri="{BB962C8B-B14F-4D97-AF65-F5344CB8AC3E}">
        <p14:creationId xmlns:p14="http://schemas.microsoft.com/office/powerpoint/2010/main" val="264928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a:t>
            </a:r>
            <a:r>
              <a:rPr lang="en-US" dirty="0" smtClean="0"/>
              <a:t>ssignment In </a:t>
            </a:r>
            <a:r>
              <a:rPr lang="en-US" dirty="0"/>
              <a:t>R </a:t>
            </a:r>
          </a:p>
        </p:txBody>
      </p:sp>
      <p:sp>
        <p:nvSpPr>
          <p:cNvPr id="3" name="Content Placeholder 2"/>
          <p:cNvSpPr>
            <a:spLocks noGrp="1"/>
          </p:cNvSpPr>
          <p:nvPr>
            <p:ph idx="1"/>
          </p:nvPr>
        </p:nvSpPr>
        <p:spPr>
          <a:xfrm>
            <a:off x="498474" y="1155634"/>
            <a:ext cx="7556313" cy="4970529"/>
          </a:xfrm>
        </p:spPr>
        <p:txBody>
          <a:bodyPr>
            <a:normAutofit fontScale="77500" lnSpcReduction="20000"/>
          </a:bodyPr>
          <a:lstStyle/>
          <a:p>
            <a:r>
              <a:rPr lang="en-US" dirty="0"/>
              <a:t>Variable assignment in R is interesting because the language offers a few different assignment operators. The &lt;- is the most common assignment operator, and can be used anywhere. The -&gt; operator is exactly the same as &lt;-, but with the variable and the value reversed:</a:t>
            </a:r>
          </a:p>
          <a:p>
            <a:pPr marL="0" indent="0">
              <a:buNone/>
            </a:pPr>
            <a:r>
              <a:rPr lang="en-US" dirty="0"/>
              <a:t>    x &lt;- 1</a:t>
            </a:r>
          </a:p>
          <a:p>
            <a:r>
              <a:rPr lang="en-US" dirty="0"/>
              <a:t>    # is the same as</a:t>
            </a:r>
          </a:p>
          <a:p>
            <a:pPr marL="0" indent="0">
              <a:buNone/>
            </a:pPr>
            <a:r>
              <a:rPr lang="en-US" dirty="0"/>
              <a:t>    1 -&gt; x</a:t>
            </a:r>
          </a:p>
          <a:p>
            <a:r>
              <a:rPr lang="en-US" dirty="0"/>
              <a:t>The = assignment operator can be used only at the top level (directly from the console). Using it within a function scopes the variable within that function only. For example:</a:t>
            </a:r>
          </a:p>
          <a:p>
            <a:pPr marL="0" indent="0">
              <a:buNone/>
            </a:pPr>
            <a:r>
              <a:rPr lang="en-US" dirty="0"/>
              <a:t>&gt; </a:t>
            </a:r>
            <a:r>
              <a:rPr lang="en-US" b="1" dirty="0"/>
              <a:t>mean(x = 1:10</a:t>
            </a:r>
            <a:r>
              <a:rPr lang="en-US" b="1" dirty="0" smtClean="0"/>
              <a:t>)</a:t>
            </a:r>
          </a:p>
          <a:p>
            <a:r>
              <a:rPr lang="en-US" dirty="0"/>
              <a:t>The variable x is scoped within the mean() function only. However, if we use &lt;- instead, x will be defined at the user workspace and is available outside of the function:</a:t>
            </a:r>
          </a:p>
          <a:p>
            <a:pPr marL="0" indent="0">
              <a:buNone/>
            </a:pPr>
            <a:r>
              <a:rPr lang="en-US" dirty="0"/>
              <a:t>&gt; </a:t>
            </a:r>
            <a:r>
              <a:rPr lang="en-US" b="1" dirty="0"/>
              <a:t>mean(x &lt;- 1:10)</a:t>
            </a:r>
            <a:endParaRPr lang="en-US" dirty="0"/>
          </a:p>
          <a:p>
            <a:endParaRPr lang="en-US" dirty="0"/>
          </a:p>
          <a:p>
            <a:endParaRPr lang="en-US" dirty="0"/>
          </a:p>
        </p:txBody>
      </p:sp>
    </p:spTree>
    <p:extLst>
      <p:ext uri="{BB962C8B-B14F-4D97-AF65-F5344CB8AC3E}">
        <p14:creationId xmlns:p14="http://schemas.microsoft.com/office/powerpoint/2010/main" val="24099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429949" cy="1116106"/>
          </a:xfrm>
        </p:spPr>
        <p:txBody>
          <a:bodyPr/>
          <a:lstStyle/>
          <a:p>
            <a:r>
              <a:rPr lang="en-US" b="1" dirty="0"/>
              <a:t>Data Structures</a:t>
            </a:r>
            <a:r>
              <a:rPr lang="en-US" dirty="0"/>
              <a:t/>
            </a:r>
            <a:br>
              <a:rPr lang="en-US" dirty="0"/>
            </a:br>
            <a:endParaRPr lang="en-US" dirty="0"/>
          </a:p>
        </p:txBody>
      </p:sp>
      <p:sp>
        <p:nvSpPr>
          <p:cNvPr id="3" name="Content Placeholder 2"/>
          <p:cNvSpPr>
            <a:spLocks noGrp="1"/>
          </p:cNvSpPr>
          <p:nvPr>
            <p:ph idx="1"/>
          </p:nvPr>
        </p:nvSpPr>
        <p:spPr>
          <a:xfrm>
            <a:off x="498474" y="1064098"/>
            <a:ext cx="7556313" cy="5062065"/>
          </a:xfrm>
        </p:spPr>
        <p:txBody>
          <a:bodyPr>
            <a:normAutofit fontScale="77500" lnSpcReduction="20000"/>
          </a:bodyPr>
          <a:lstStyle/>
          <a:p>
            <a:r>
              <a:rPr lang="en-US" b="1" dirty="0" smtClean="0"/>
              <a:t>Vectors</a:t>
            </a:r>
            <a:endParaRPr lang="en-US" dirty="0"/>
          </a:p>
          <a:p>
            <a:r>
              <a:rPr lang="en-US" dirty="0"/>
              <a:t>A vector is a one-dimensional array that holds numeric, character, or logical data. It’s the most basic data structure and the one that is most frequently used. The easiest way to create a vector is through the combine function, c():</a:t>
            </a:r>
          </a:p>
          <a:p>
            <a:pPr marL="0" indent="0">
              <a:buNone/>
            </a:pPr>
            <a:r>
              <a:rPr lang="en-US" dirty="0"/>
              <a:t>&gt; </a:t>
            </a:r>
            <a:r>
              <a:rPr lang="en-US" b="1" dirty="0"/>
              <a:t>height &lt;- c(58, 59, 60, 61, 62, 63, 64, 65, 66, 67, 68, 69, 70, 71, 72)</a:t>
            </a:r>
            <a:endParaRPr lang="en-US" dirty="0"/>
          </a:p>
          <a:p>
            <a:r>
              <a:rPr lang="en-US" b="1" dirty="0"/>
              <a:t>Matrices</a:t>
            </a:r>
            <a:endParaRPr lang="en-US" dirty="0"/>
          </a:p>
          <a:p>
            <a:r>
              <a:rPr lang="en-US" dirty="0"/>
              <a:t>A matrix is a two-dimensional array. Just like vectors, matrices can hold elements only of the same type. Create a matrix using the matrix() function:</a:t>
            </a:r>
          </a:p>
          <a:p>
            <a:pPr marL="0" indent="0">
              <a:buNone/>
            </a:pPr>
            <a:r>
              <a:rPr lang="en-US" dirty="0"/>
              <a:t>&gt; </a:t>
            </a:r>
            <a:r>
              <a:rPr lang="en-US" b="1" dirty="0"/>
              <a:t>m &lt;- matrix(1:20, </a:t>
            </a:r>
            <a:r>
              <a:rPr lang="en-US" b="1" dirty="0" err="1"/>
              <a:t>nrow</a:t>
            </a:r>
            <a:r>
              <a:rPr lang="en-US" b="1" dirty="0"/>
              <a:t>=5, </a:t>
            </a:r>
            <a:r>
              <a:rPr lang="en-US" b="1" dirty="0" err="1"/>
              <a:t>ncol</a:t>
            </a:r>
            <a:r>
              <a:rPr lang="en-US" b="1" dirty="0"/>
              <a:t>=4</a:t>
            </a:r>
            <a:r>
              <a:rPr lang="en-US" b="1" dirty="0" smtClean="0"/>
              <a:t>)</a:t>
            </a:r>
          </a:p>
          <a:p>
            <a:r>
              <a:rPr lang="en-US" dirty="0"/>
              <a:t>If you provide only one number within the brackets, R will count by row and column to return the item with the specified number. In the previous example, therefore, m[10] indicates the 10th item in the matrix, in a running sequence column-wise. </a:t>
            </a:r>
            <a:r>
              <a:rPr lang="en-US" i="1" dirty="0"/>
              <a:t>It doesn’t matter whether you created the matrix by row</a:t>
            </a:r>
            <a:r>
              <a:rPr lang="en-US" dirty="0"/>
              <a:t>. If you specify both numbers, the item returned is based on </a:t>
            </a:r>
            <a:r>
              <a:rPr lang="en-US" i="1" dirty="0"/>
              <a:t>matrix[row, column]</a:t>
            </a:r>
            <a:r>
              <a:rPr lang="en-US" dirty="0"/>
              <a:t>. So, in the previous example, m[3,4] returns the item at row 3 and column 4. </a:t>
            </a:r>
            <a:endParaRPr lang="en-US" dirty="0"/>
          </a:p>
          <a:p>
            <a:endParaRPr lang="en-US" dirty="0"/>
          </a:p>
          <a:p>
            <a:endParaRPr lang="en-US" dirty="0"/>
          </a:p>
        </p:txBody>
      </p:sp>
    </p:spTree>
    <p:extLst>
      <p:ext uri="{BB962C8B-B14F-4D97-AF65-F5344CB8AC3E}">
        <p14:creationId xmlns:p14="http://schemas.microsoft.com/office/powerpoint/2010/main" val="160073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Data </a:t>
            </a:r>
            <a:r>
              <a:rPr lang="en-US" b="1" dirty="0"/>
              <a:t>Structures</a:t>
            </a:r>
            <a:r>
              <a:rPr lang="en-US" dirty="0"/>
              <a:t/>
            </a:r>
            <a:br>
              <a:rPr lang="en-US" dirty="0"/>
            </a:br>
            <a:endParaRPr lang="en-US" dirty="0"/>
          </a:p>
        </p:txBody>
      </p:sp>
      <p:sp>
        <p:nvSpPr>
          <p:cNvPr id="3" name="Content Placeholder 2"/>
          <p:cNvSpPr>
            <a:spLocks noGrp="1"/>
          </p:cNvSpPr>
          <p:nvPr>
            <p:ph idx="1"/>
          </p:nvPr>
        </p:nvSpPr>
        <p:spPr>
          <a:xfrm>
            <a:off x="498474" y="1123056"/>
            <a:ext cx="7556313" cy="5410280"/>
          </a:xfrm>
        </p:spPr>
        <p:txBody>
          <a:bodyPr>
            <a:normAutofit/>
          </a:bodyPr>
          <a:lstStyle/>
          <a:p>
            <a:r>
              <a:rPr lang="en-US" b="1" dirty="0"/>
              <a:t>Arrays </a:t>
            </a:r>
            <a:endParaRPr lang="en-US" dirty="0"/>
          </a:p>
          <a:p>
            <a:r>
              <a:rPr lang="en-US" b="1" dirty="0"/>
              <a:t>Factors </a:t>
            </a:r>
            <a:endParaRPr lang="en-US" dirty="0"/>
          </a:p>
          <a:p>
            <a:r>
              <a:rPr lang="is-IS" b="1" dirty="0"/>
              <a:t>Data frames </a:t>
            </a:r>
            <a:r>
              <a:rPr lang="is-IS" dirty="0" smtClean="0"/>
              <a:t>:</a:t>
            </a:r>
            <a:r>
              <a:rPr lang="en-US" dirty="0" smtClean="0"/>
              <a:t>The </a:t>
            </a:r>
            <a:r>
              <a:rPr lang="en-US" dirty="0"/>
              <a:t>data frame is </a:t>
            </a:r>
            <a:r>
              <a:rPr lang="en-US" dirty="0" smtClean="0"/>
              <a:t>one </a:t>
            </a:r>
            <a:r>
              <a:rPr lang="en-US" dirty="0"/>
              <a:t>of the most frequently used data structures in R. </a:t>
            </a:r>
            <a:endParaRPr lang="en-US" dirty="0" smtClean="0"/>
          </a:p>
          <a:p>
            <a:pPr marL="0" indent="0">
              <a:buNone/>
            </a:pPr>
            <a:r>
              <a:rPr lang="en-US" dirty="0" smtClean="0"/>
              <a:t>A </a:t>
            </a:r>
            <a:r>
              <a:rPr lang="en-US" dirty="0"/>
              <a:t>data frame is a list that contains multiple named vectors of the same length. It’s a lot like a spreadsheet or a database table, but don’t be fooled into thinking that it’s the same thing. While most of us use spreadsheets by row, and certainly database tables have records by row, data frames are constructed by columns. </a:t>
            </a:r>
            <a:endParaRPr lang="en-US" dirty="0"/>
          </a:p>
          <a:p>
            <a:endParaRPr lang="en-US" dirty="0"/>
          </a:p>
          <a:p>
            <a:endParaRPr lang="en-US" dirty="0"/>
          </a:p>
        </p:txBody>
      </p:sp>
    </p:spTree>
    <p:extLst>
      <p:ext uri="{BB962C8B-B14F-4D97-AF65-F5344CB8AC3E}">
        <p14:creationId xmlns:p14="http://schemas.microsoft.com/office/powerpoint/2010/main" val="137812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a:t>
            </a:r>
            <a:endParaRPr lang="en-US" dirty="0"/>
          </a:p>
        </p:txBody>
      </p:sp>
      <p:sp>
        <p:nvSpPr>
          <p:cNvPr id="3" name="Content Placeholder 2"/>
          <p:cNvSpPr>
            <a:spLocks noGrp="1"/>
          </p:cNvSpPr>
          <p:nvPr>
            <p:ph idx="1"/>
          </p:nvPr>
        </p:nvSpPr>
        <p:spPr>
          <a:xfrm>
            <a:off x="498474" y="1292937"/>
            <a:ext cx="7556313" cy="5151931"/>
          </a:xfrm>
        </p:spPr>
        <p:txBody>
          <a:bodyPr>
            <a:normAutofit fontScale="92500" lnSpcReduction="20000"/>
          </a:bodyPr>
          <a:lstStyle/>
          <a:p>
            <a:r>
              <a:rPr lang="en-US" dirty="0"/>
              <a:t>To create data frames, use the </a:t>
            </a:r>
            <a:r>
              <a:rPr lang="en-US" dirty="0" err="1"/>
              <a:t>data.frame</a:t>
            </a:r>
            <a:r>
              <a:rPr lang="en-US" dirty="0"/>
              <a:t>() function. Let’s see how we create a data frame to represent the league table for the top eight teams in the English Premier League (EPL) as of March 4, 2012: </a:t>
            </a:r>
            <a:endParaRPr lang="en-US" dirty="0"/>
          </a:p>
          <a:p>
            <a:pPr marL="0" indent="0">
              <a:buNone/>
            </a:pPr>
            <a:r>
              <a:rPr lang="en-US" dirty="0" smtClean="0"/>
              <a:t> </a:t>
            </a:r>
            <a:r>
              <a:rPr lang="en-US" b="1" dirty="0"/>
              <a:t>team &lt;- c('Man City', 'Man </a:t>
            </a:r>
            <a:r>
              <a:rPr lang="en-US" b="1" dirty="0" err="1"/>
              <a:t>Utd</a:t>
            </a:r>
            <a:r>
              <a:rPr lang="en-US" b="1" dirty="0"/>
              <a:t>', '</a:t>
            </a:r>
            <a:r>
              <a:rPr lang="en-US" b="1" dirty="0" err="1"/>
              <a:t>Totenham</a:t>
            </a:r>
            <a:r>
              <a:rPr lang="en-US" b="1" dirty="0"/>
              <a:t>', 'Arsenal', 'Chelsea', 'Newcastle', 'Liverpool', 'Stoke') </a:t>
            </a:r>
            <a:endParaRPr lang="en-US" dirty="0"/>
          </a:p>
          <a:p>
            <a:pPr marL="0" indent="0">
              <a:buNone/>
            </a:pPr>
            <a:r>
              <a:rPr lang="en-US" b="1" dirty="0" err="1" smtClean="0"/>
              <a:t>home_wins</a:t>
            </a:r>
            <a:r>
              <a:rPr lang="en-US" b="1" dirty="0" smtClean="0"/>
              <a:t> </a:t>
            </a:r>
            <a:r>
              <a:rPr lang="en-US" b="1" dirty="0"/>
              <a:t>&lt;- c(14, 10, 10, 9, 8, 7, 4, 6) </a:t>
            </a:r>
            <a:endParaRPr lang="en-US" b="1" dirty="0" smtClean="0"/>
          </a:p>
          <a:p>
            <a:pPr marL="0" indent="0">
              <a:buNone/>
            </a:pPr>
            <a:r>
              <a:rPr lang="en-US" dirty="0" smtClean="0"/>
              <a:t> </a:t>
            </a:r>
            <a:r>
              <a:rPr lang="en-US" b="1" dirty="0" err="1"/>
              <a:t>home_draws</a:t>
            </a:r>
            <a:r>
              <a:rPr lang="en-US" b="1" dirty="0"/>
              <a:t> &lt;- c(0, 1, 2, 2, 2, 4, 8, 4) </a:t>
            </a:r>
            <a:endParaRPr lang="en-US" dirty="0"/>
          </a:p>
          <a:p>
            <a:pPr marL="0" indent="0">
              <a:buNone/>
            </a:pPr>
            <a:r>
              <a:rPr lang="en-US" dirty="0" smtClean="0"/>
              <a:t> </a:t>
            </a:r>
            <a:r>
              <a:rPr lang="en-US" b="1" dirty="0" err="1"/>
              <a:t>home_losses</a:t>
            </a:r>
            <a:r>
              <a:rPr lang="en-US" b="1" dirty="0"/>
              <a:t> &lt;- c(0, 2, 1, 2, 3, 2, 1, 4) </a:t>
            </a:r>
            <a:endParaRPr lang="en-US" dirty="0"/>
          </a:p>
          <a:p>
            <a:pPr marL="0" indent="0">
              <a:buNone/>
            </a:pPr>
            <a:r>
              <a:rPr lang="en-US" dirty="0" smtClean="0"/>
              <a:t> </a:t>
            </a:r>
            <a:r>
              <a:rPr lang="en-US" b="1" dirty="0" err="1"/>
              <a:t>away_wins</a:t>
            </a:r>
            <a:r>
              <a:rPr lang="en-US" b="1" dirty="0"/>
              <a:t> &lt;- c(7, 9, 6, 6, 5, 5, 6, 4) </a:t>
            </a:r>
            <a:endParaRPr lang="en-US" dirty="0"/>
          </a:p>
          <a:p>
            <a:pPr marL="0" indent="0">
              <a:buNone/>
            </a:pPr>
            <a:r>
              <a:rPr lang="en-US" dirty="0" smtClean="0"/>
              <a:t> </a:t>
            </a:r>
            <a:r>
              <a:rPr lang="en-US" b="1" dirty="0" err="1"/>
              <a:t>away_draws</a:t>
            </a:r>
            <a:r>
              <a:rPr lang="en-US" b="1" dirty="0"/>
              <a:t> &lt;- c(3, 3, 3, 2, 5, 3, 1, 2)</a:t>
            </a:r>
            <a:br>
              <a:rPr lang="en-US" b="1" dirty="0"/>
            </a:br>
            <a:r>
              <a:rPr lang="en-US" dirty="0" smtClean="0"/>
              <a:t> </a:t>
            </a:r>
            <a:r>
              <a:rPr lang="en-US" b="1" dirty="0" err="1"/>
              <a:t>away_losses</a:t>
            </a:r>
            <a:r>
              <a:rPr lang="en-US" b="1" dirty="0"/>
              <a:t> &lt;- c(3, 1, 4, 6, 4, 5, 6, 7)</a:t>
            </a:r>
            <a:br>
              <a:rPr lang="en-US" b="1" dirty="0"/>
            </a:br>
            <a:r>
              <a:rPr lang="en-US" dirty="0" smtClean="0"/>
              <a:t> </a:t>
            </a:r>
            <a:r>
              <a:rPr lang="en-US" b="1" dirty="0" err="1"/>
              <a:t>league_table</a:t>
            </a:r>
            <a:r>
              <a:rPr lang="en-US" b="1" dirty="0"/>
              <a:t> &lt;- </a:t>
            </a:r>
            <a:r>
              <a:rPr lang="en-US" b="1" dirty="0" err="1"/>
              <a:t>data.frame</a:t>
            </a:r>
            <a:r>
              <a:rPr lang="en-US" b="1" dirty="0"/>
              <a:t>(team, </a:t>
            </a:r>
            <a:r>
              <a:rPr lang="en-US" b="1" dirty="0" err="1"/>
              <a:t>home_wins</a:t>
            </a:r>
            <a:r>
              <a:rPr lang="en-US" b="1" dirty="0"/>
              <a:t>, </a:t>
            </a:r>
            <a:r>
              <a:rPr lang="en-US" b="1" dirty="0" err="1"/>
              <a:t>home_draws</a:t>
            </a:r>
            <a:r>
              <a:rPr lang="en-US" b="1" dirty="0"/>
              <a:t>, </a:t>
            </a:r>
            <a:r>
              <a:rPr lang="en-US" b="1" dirty="0" err="1"/>
              <a:t>home_losses</a:t>
            </a:r>
            <a:r>
              <a:rPr lang="en-US" b="1" dirty="0"/>
              <a:t>, </a:t>
            </a:r>
            <a:r>
              <a:rPr lang="en-US" b="1" dirty="0" err="1" smtClean="0"/>
              <a:t>away_wins</a:t>
            </a:r>
            <a:r>
              <a:rPr lang="en-US" b="1" dirty="0"/>
              <a:t>, </a:t>
            </a:r>
            <a:r>
              <a:rPr lang="en-US" b="1" dirty="0" err="1"/>
              <a:t>away_draws</a:t>
            </a:r>
            <a:r>
              <a:rPr lang="en-US" b="1" dirty="0"/>
              <a:t>, </a:t>
            </a:r>
            <a:r>
              <a:rPr lang="en-US" b="1" dirty="0" err="1"/>
              <a:t>away_losses</a:t>
            </a:r>
            <a:r>
              <a:rPr lang="en-US" b="1" dirty="0"/>
              <a:t>) </a:t>
            </a:r>
            <a:endParaRPr lang="en-US" dirty="0"/>
          </a:p>
          <a:p>
            <a:endParaRPr lang="en-US" dirty="0"/>
          </a:p>
        </p:txBody>
      </p:sp>
    </p:spTree>
    <p:extLst>
      <p:ext uri="{BB962C8B-B14F-4D97-AF65-F5344CB8AC3E}">
        <p14:creationId xmlns:p14="http://schemas.microsoft.com/office/powerpoint/2010/main" val="407356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Even More </a:t>
            </a:r>
            <a:r>
              <a:rPr lang="en-US" dirty="0"/>
              <a:t>Data </a:t>
            </a:r>
            <a:r>
              <a:rPr lang="en-US" dirty="0" smtClean="0"/>
              <a:t>Frames.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refer to a specific column, specify it by name: </a:t>
            </a:r>
            <a:endParaRPr lang="en-US" dirty="0" smtClean="0"/>
          </a:p>
          <a:p>
            <a:pPr marL="0" indent="0">
              <a:buNone/>
            </a:pPr>
            <a:r>
              <a:rPr lang="en-US" dirty="0" smtClean="0"/>
              <a:t> </a:t>
            </a:r>
            <a:r>
              <a:rPr lang="en-US" b="1" dirty="0" err="1"/>
              <a:t>league_table$</a:t>
            </a:r>
            <a:r>
              <a:rPr lang="en-US" b="1" dirty="0" err="1" smtClean="0"/>
              <a:t>team</a:t>
            </a:r>
            <a:endParaRPr lang="en-US" b="1" dirty="0" smtClean="0"/>
          </a:p>
          <a:p>
            <a:pPr marL="0" indent="0">
              <a:buNone/>
            </a:pPr>
            <a:r>
              <a:rPr lang="en-US" dirty="0"/>
              <a:t>E</a:t>
            </a:r>
            <a:r>
              <a:rPr lang="en-US" dirty="0" smtClean="0"/>
              <a:t>xample</a:t>
            </a:r>
            <a:r>
              <a:rPr lang="en-US" dirty="0"/>
              <a:t>, we find out which teams have scored more than eight away goals: </a:t>
            </a:r>
            <a:endParaRPr lang="en-US" b="1" dirty="0"/>
          </a:p>
          <a:p>
            <a:pPr marL="0" indent="0">
              <a:buNone/>
            </a:pPr>
            <a:r>
              <a:rPr lang="en-US" b="1" dirty="0" err="1"/>
              <a:t>league_table$team</a:t>
            </a:r>
            <a:r>
              <a:rPr lang="en-US" b="1" dirty="0"/>
              <a:t>[</a:t>
            </a:r>
            <a:r>
              <a:rPr lang="en-US" b="1" dirty="0" err="1"/>
              <a:t>league_table$home_wins</a:t>
            </a:r>
            <a:r>
              <a:rPr lang="en-US" b="1" dirty="0"/>
              <a:t> &gt; </a:t>
            </a:r>
            <a:r>
              <a:rPr lang="en-US" b="1" dirty="0" smtClean="0"/>
              <a:t>8]</a:t>
            </a:r>
            <a:endParaRPr lang="en-US" dirty="0"/>
          </a:p>
          <a:p>
            <a:r>
              <a:rPr lang="en-US" dirty="0"/>
              <a:t>You can also use more than one column. In this next example, we find out which team has more away wins than home wins: </a:t>
            </a:r>
            <a:endParaRPr lang="en-US" dirty="0"/>
          </a:p>
          <a:p>
            <a:r>
              <a:rPr lang="en-US" b="1" dirty="0" err="1" smtClean="0"/>
              <a:t>league_table</a:t>
            </a:r>
            <a:r>
              <a:rPr lang="en-US" b="1" dirty="0" err="1"/>
              <a:t>$team</a:t>
            </a:r>
            <a:r>
              <a:rPr lang="en-US" b="1" dirty="0"/>
              <a:t>[</a:t>
            </a:r>
            <a:r>
              <a:rPr lang="en-US" b="1" dirty="0" err="1"/>
              <a:t>league_table$away_wins</a:t>
            </a:r>
            <a:r>
              <a:rPr lang="en-US" b="1" dirty="0"/>
              <a:t> &gt; </a:t>
            </a:r>
            <a:r>
              <a:rPr lang="en-US" b="1" dirty="0" err="1"/>
              <a:t>league_table$home_wins</a:t>
            </a:r>
            <a:r>
              <a:rPr lang="en-US" b="1" dirty="0"/>
              <a:t>]</a:t>
            </a:r>
            <a:br>
              <a:rPr lang="en-US" b="1" dirty="0"/>
            </a:br>
            <a:endParaRPr lang="en-US" dirty="0"/>
          </a:p>
          <a:p>
            <a:endParaRPr lang="en-US" dirty="0"/>
          </a:p>
        </p:txBody>
      </p:sp>
    </p:spTree>
    <p:extLst>
      <p:ext uri="{BB962C8B-B14F-4D97-AF65-F5344CB8AC3E}">
        <p14:creationId xmlns:p14="http://schemas.microsoft.com/office/powerpoint/2010/main" val="2914879640"/>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50</TotalTime>
  <Words>1188</Words>
  <Application>Microsoft Macintosh PowerPoint</Application>
  <PresentationFormat>On-screen Show (4:3)</PresentationFormat>
  <Paragraphs>64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Advantage</vt:lpstr>
      <vt:lpstr>Introduction to R </vt:lpstr>
      <vt:lpstr>What is R?   </vt:lpstr>
      <vt:lpstr>Programming R </vt:lpstr>
      <vt:lpstr>The User Interface </vt:lpstr>
      <vt:lpstr>Variable Assignment In R </vt:lpstr>
      <vt:lpstr>Data Structures </vt:lpstr>
      <vt:lpstr>More Data Structures </vt:lpstr>
      <vt:lpstr>Data Frames! </vt:lpstr>
      <vt:lpstr>And Even More Data Frames.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dc:title>
  <dc:creator>JC</dc:creator>
  <cp:lastModifiedBy>JC</cp:lastModifiedBy>
  <cp:revision>9</cp:revision>
  <dcterms:created xsi:type="dcterms:W3CDTF">2014-09-17T21:18:38Z</dcterms:created>
  <dcterms:modified xsi:type="dcterms:W3CDTF">2014-09-17T22:09:35Z</dcterms:modified>
</cp:coreProperties>
</file>