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6" r:id="rId6"/>
    <p:sldId id="276" r:id="rId7"/>
    <p:sldId id="277" r:id="rId8"/>
    <p:sldId id="26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NeuroCurrent</a:t>
            </a:r>
            <a:r>
              <a:rPr lang="en-US" altLang="zh-CN" dirty="0"/>
              <a:t>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Shifa Zhang</a:t>
            </a:r>
          </a:p>
          <a:p>
            <a:r>
              <a:rPr lang="en-US" altLang="zh-CN" dirty="0"/>
              <a:t>May,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Sensors and Drivers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Sensors:</a:t>
            </a:r>
          </a:p>
          <a:p>
            <a:pPr lvl="1"/>
            <a:r>
              <a:rPr lang="en-US" altLang="zh-CN" dirty="0"/>
              <a:t>Video cameras</a:t>
            </a:r>
          </a:p>
          <a:p>
            <a:pPr lvl="1"/>
            <a:r>
              <a:rPr lang="en-US" altLang="zh-CN" dirty="0"/>
              <a:t>Sound microphones</a:t>
            </a:r>
          </a:p>
          <a:p>
            <a:pPr lvl="1"/>
            <a:r>
              <a:rPr lang="en-US" altLang="zh-CN" dirty="0"/>
              <a:t>Vibration and Pressure sensors</a:t>
            </a:r>
          </a:p>
          <a:p>
            <a:r>
              <a:rPr lang="en-US" altLang="zh-CN" dirty="0"/>
              <a:t>Drivers:</a:t>
            </a:r>
          </a:p>
          <a:p>
            <a:pPr lvl="1"/>
            <a:r>
              <a:rPr lang="en-US" altLang="zh-CN" dirty="0"/>
              <a:t>Moving motors</a:t>
            </a:r>
          </a:p>
          <a:p>
            <a:pPr lvl="1"/>
            <a:r>
              <a:rPr lang="en-US" altLang="zh-CN" dirty="0"/>
              <a:t>Camera rotating motors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391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Hardware:</a:t>
            </a:r>
          </a:p>
          <a:p>
            <a:pPr lvl="1"/>
            <a:r>
              <a:rPr lang="en-US" altLang="zh-CN" dirty="0"/>
              <a:t>Front end: A self-moving car carries sensors</a:t>
            </a:r>
          </a:p>
          <a:p>
            <a:pPr lvl="1"/>
            <a:r>
              <a:rPr lang="en-US" altLang="zh-CN" dirty="0"/>
              <a:t>Back end: A computer runs neural circuit simulation and reasoning system, communicates with the front end through WIFI, receiving sensor signal and sending motor control instructions.</a:t>
            </a:r>
          </a:p>
          <a:p>
            <a:r>
              <a:rPr lang="en-US" altLang="zh-CN" dirty="0"/>
              <a:t>Back end platform:</a:t>
            </a:r>
          </a:p>
          <a:p>
            <a:pPr lvl="1"/>
            <a:r>
              <a:rPr lang="en-US" altLang="zh-CN" dirty="0"/>
              <a:t>Personal computer or server</a:t>
            </a:r>
          </a:p>
          <a:p>
            <a:pPr lvl="1"/>
            <a:r>
              <a:rPr lang="en-US" altLang="zh-CN" dirty="0"/>
              <a:t>Neural simulator and reasoning system software developed in C++</a:t>
            </a:r>
          </a:p>
          <a:p>
            <a:r>
              <a:rPr lang="en-US" altLang="zh-CN" dirty="0"/>
              <a:t>Neural circuit custom tool: </a:t>
            </a:r>
          </a:p>
          <a:p>
            <a:pPr lvl="1"/>
            <a:r>
              <a:rPr lang="en-US" altLang="zh-CN" dirty="0"/>
              <a:t>Provide Python3 library. Users can design their own neural circuit with the library.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17" y="1982782"/>
            <a:ext cx="3243440" cy="26327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88524" y="503026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Front end car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Idea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Simulates neural network continuously</a:t>
            </a:r>
          </a:p>
          <a:p>
            <a:r>
              <a:rPr lang="en-US" altLang="zh-CN" dirty="0"/>
              <a:t>Closes the loops of perceptions and actions</a:t>
            </a:r>
          </a:p>
          <a:p>
            <a:r>
              <a:rPr lang="en-US" altLang="zh-CN" dirty="0">
                <a:sym typeface="+mn-ea"/>
              </a:rPr>
              <a:t>Provides a framework </a:t>
            </a:r>
          </a:p>
          <a:p>
            <a:pPr lvl="1"/>
            <a:r>
              <a:rPr lang="en-US" altLang="zh-CN" dirty="0">
                <a:sym typeface="+mn-ea"/>
              </a:rPr>
              <a:t>Provides standard perception sensors and action drivers</a:t>
            </a:r>
          </a:p>
          <a:p>
            <a:pPr lvl="1"/>
            <a:r>
              <a:rPr lang="en-US" altLang="zh-CN" dirty="0">
                <a:sym typeface="+mn-ea"/>
              </a:rPr>
              <a:t>Supports neural circuit custom design</a:t>
            </a:r>
            <a:endParaRPr lang="en-US" altLang="zh-CN" dirty="0"/>
          </a:p>
          <a:p>
            <a:r>
              <a:rPr lang="en-US" altLang="zh-CN" dirty="0"/>
              <a:t>Combines reasoning system and neural circuit</a:t>
            </a:r>
          </a:p>
          <a:p>
            <a:pPr lvl="1"/>
            <a:r>
              <a:rPr lang="en-US" altLang="zh-CN" dirty="0"/>
              <a:t>Reasoning system provides expected results base on reasoning logic</a:t>
            </a:r>
          </a:p>
          <a:p>
            <a:pPr lvl="1"/>
            <a:r>
              <a:rPr lang="en-US" altLang="zh-CN" dirty="0"/>
              <a:t>Neural circuit processes senor signals and generate action controls</a:t>
            </a:r>
          </a:p>
          <a:p>
            <a:pPr lvl="0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5342" cy="43516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Sensors and drivers are standard to the framework</a:t>
            </a:r>
          </a:p>
          <a:p>
            <a:r>
              <a:rPr lang="en-US" altLang="zh-CN" dirty="0"/>
              <a:t>Neural circuit can be custom before each run</a:t>
            </a:r>
          </a:p>
          <a:p>
            <a:r>
              <a:rPr lang="en-US" altLang="zh-CN" dirty="0"/>
              <a:t>Reasoning system is event driven task management system. Each task performs a serial reasoning steps.</a:t>
            </a:r>
          </a:p>
          <a:p>
            <a:pPr lvl="1"/>
            <a:r>
              <a:rPr lang="en-US" altLang="zh-CN" dirty="0"/>
              <a:t>The reasoning rules are learned from the neural circuit</a:t>
            </a:r>
          </a:p>
          <a:p>
            <a:pPr lvl="1"/>
            <a:r>
              <a:rPr lang="en-US" altLang="zh-CN" dirty="0"/>
              <a:t>The outputs of the reasoning are neural signals to neural circuit</a:t>
            </a:r>
          </a:p>
        </p:txBody>
      </p:sp>
      <p:sp>
        <p:nvSpPr>
          <p:cNvPr id="5" name="矩形 4"/>
          <p:cNvSpPr/>
          <p:nvPr/>
        </p:nvSpPr>
        <p:spPr>
          <a:xfrm>
            <a:off x="6929120" y="2032635"/>
            <a:ext cx="2927985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Reasoning system</a:t>
            </a:r>
          </a:p>
        </p:txBody>
      </p:sp>
      <p:sp>
        <p:nvSpPr>
          <p:cNvPr id="6" name="矩形 5"/>
          <p:cNvSpPr/>
          <p:nvPr/>
        </p:nvSpPr>
        <p:spPr>
          <a:xfrm>
            <a:off x="6928485" y="2987675"/>
            <a:ext cx="292862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Neural circuit</a:t>
            </a:r>
          </a:p>
        </p:txBody>
      </p:sp>
      <p:sp>
        <p:nvSpPr>
          <p:cNvPr id="7" name="矩形 6"/>
          <p:cNvSpPr/>
          <p:nvPr/>
        </p:nvSpPr>
        <p:spPr>
          <a:xfrm>
            <a:off x="6928485" y="3953510"/>
            <a:ext cx="117729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Sensors</a:t>
            </a:r>
          </a:p>
        </p:txBody>
      </p:sp>
      <p:sp>
        <p:nvSpPr>
          <p:cNvPr id="8" name="矩形 7"/>
          <p:cNvSpPr/>
          <p:nvPr/>
        </p:nvSpPr>
        <p:spPr>
          <a:xfrm>
            <a:off x="8679815" y="3953510"/>
            <a:ext cx="1177290" cy="62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Drivers</a:t>
            </a: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7512050" y="3624580"/>
            <a:ext cx="5080" cy="32893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9265285" y="3613785"/>
            <a:ext cx="5080" cy="3289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389620" y="2658745"/>
            <a:ext cx="5080" cy="328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Neuron Model and Behaviors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70540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Integration</a:t>
            </a:r>
            <a:r>
              <a:rPr lang="en-US" altLang="zh-CN" dirty="0"/>
              <a:t>: Supports standard linear weighted accumulation integration of inputs or custom integration</a:t>
            </a:r>
          </a:p>
          <a:p>
            <a:pPr lvl="1"/>
            <a:r>
              <a:rPr lang="en-US" altLang="zh-CN" dirty="0" err="1"/>
              <a:t>neu</a:t>
            </a:r>
            <a:r>
              <a:rPr lang="en-US" altLang="zh-CN" dirty="0"/>
              <a:t> = </a:t>
            </a:r>
            <a:r>
              <a:rPr lang="en-US" altLang="zh-CN" dirty="0" err="1"/>
              <a:t>c_neuron</a:t>
            </a:r>
            <a:r>
              <a:rPr lang="en-US" altLang="zh-CN" dirty="0"/>
              <a:t>(b) #create a neuron “</a:t>
            </a:r>
            <a:r>
              <a:rPr lang="en-US" altLang="zh-CN" dirty="0" err="1"/>
              <a:t>neu</a:t>
            </a:r>
            <a:r>
              <a:rPr lang="en-US" altLang="zh-CN" dirty="0"/>
              <a:t>” with default value b</a:t>
            </a:r>
          </a:p>
          <a:p>
            <a:pPr lvl="1"/>
            <a:r>
              <a:rPr lang="en-US" altLang="zh-CN" dirty="0" err="1"/>
              <a:t>add_syn</a:t>
            </a:r>
            <a:r>
              <a:rPr lang="en-US" altLang="zh-CN" dirty="0"/>
              <a:t>(ax, </a:t>
            </a:r>
            <a:r>
              <a:rPr lang="en-US" altLang="zh-CN" dirty="0" err="1"/>
              <a:t>neu</a:t>
            </a:r>
            <a:r>
              <a:rPr lang="en-US" altLang="zh-CN" dirty="0"/>
              <a:t>, w, t) #add a synapse from an axon “ax” to a neuron “</a:t>
            </a:r>
            <a:r>
              <a:rPr lang="en-US" altLang="zh-CN" dirty="0" err="1"/>
              <a:t>neu</a:t>
            </a:r>
            <a:r>
              <a:rPr lang="en-US" altLang="zh-CN" dirty="0"/>
              <a:t>” with a weight “w” and delay “t”</a:t>
            </a:r>
          </a:p>
          <a:p>
            <a:pPr lvl="1"/>
            <a:r>
              <a:rPr lang="en-US" altLang="zh-CN" dirty="0"/>
              <a:t>Standard integration:</a:t>
            </a:r>
          </a:p>
          <a:p>
            <a:pPr lvl="2"/>
            <a:r>
              <a:rPr lang="en-US" altLang="zh-CN" dirty="0"/>
              <a:t>x = b +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∙W</a:t>
            </a:r>
            <a:r>
              <a:rPr lang="en-US" altLang="zh-CN" sz="2100" baseline="-25000" dirty="0" err="1"/>
              <a:t>i</a:t>
            </a:r>
            <a:r>
              <a:rPr lang="en-US" altLang="zh-CN" baseline="30000" dirty="0" err="1"/>
              <a:t>T</a:t>
            </a:r>
            <a:r>
              <a:rPr lang="en-US" altLang="zh-CN" dirty="0"/>
              <a:t> # create a virtual synapse</a:t>
            </a:r>
          </a:p>
          <a:p>
            <a:pPr marL="457200" lvl="1" indent="0">
              <a:buNone/>
            </a:pPr>
            <a:r>
              <a:rPr lang="en-US" altLang="zh-CN" dirty="0"/>
              <a:t>     where S</a:t>
            </a:r>
            <a:r>
              <a:rPr lang="en-US" altLang="zh-CN" baseline="-25000" dirty="0"/>
              <a:t>i</a:t>
            </a:r>
            <a:r>
              <a:rPr lang="en-US" altLang="zh-CN" dirty="0"/>
              <a:t> = (s</a:t>
            </a:r>
            <a:r>
              <a:rPr lang="en-US" altLang="zh-CN" sz="2500" baseline="-25000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s</a:t>
            </a:r>
            <a:r>
              <a:rPr lang="en-US" altLang="zh-CN" sz="2500" baseline="-25000" dirty="0"/>
              <a:t>i2</a:t>
            </a:r>
            <a:r>
              <a:rPr lang="en-US" altLang="zh-CN" dirty="0"/>
              <a:t>, s</a:t>
            </a:r>
            <a:r>
              <a:rPr lang="en-US" altLang="zh-CN" sz="2500" baseline="-25000" dirty="0"/>
              <a:t>i3</a:t>
            </a:r>
            <a:r>
              <a:rPr lang="en-US" altLang="zh-CN" dirty="0"/>
              <a:t>, …, s</a:t>
            </a:r>
            <a:r>
              <a:rPr lang="en-US" altLang="zh-CN" sz="2500" baseline="-25000" dirty="0"/>
              <a:t>in</a:t>
            </a:r>
            <a:r>
              <a:rPr lang="en-US" altLang="zh-CN" dirty="0"/>
              <a:t>), W</a:t>
            </a:r>
            <a:r>
              <a:rPr lang="en-US" altLang="zh-CN" baseline="-25000" dirty="0"/>
              <a:t>i</a:t>
            </a:r>
            <a:r>
              <a:rPr lang="en-US" altLang="zh-CN" dirty="0"/>
              <a:t> = (w</a:t>
            </a:r>
            <a:r>
              <a:rPr lang="en-US" altLang="zh-CN" sz="2500" baseline="-25000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w</a:t>
            </a:r>
            <a:r>
              <a:rPr lang="en-US" altLang="zh-CN" sz="2500" baseline="-25000" dirty="0"/>
              <a:t>i2</a:t>
            </a:r>
            <a:r>
              <a:rPr lang="en-US" altLang="zh-CN" dirty="0"/>
              <a:t>, w</a:t>
            </a:r>
            <a:r>
              <a:rPr lang="en-US" altLang="zh-CN" sz="2500" baseline="-25000" dirty="0"/>
              <a:t>i3</a:t>
            </a:r>
            <a:r>
              <a:rPr lang="en-US" altLang="zh-CN" dirty="0"/>
              <a:t>, …, w</a:t>
            </a:r>
            <a:r>
              <a:rPr lang="en-US" altLang="zh-CN" sz="2500" baseline="-25000" dirty="0"/>
              <a:t>in</a:t>
            </a:r>
            <a:r>
              <a:rPr lang="en-US" altLang="zh-CN" dirty="0"/>
              <a:t>), b is default value of neuron</a:t>
            </a:r>
          </a:p>
          <a:p>
            <a:pPr lvl="1"/>
            <a:r>
              <a:rPr lang="en-US" altLang="zh-CN" dirty="0"/>
              <a:t>User can write a function to define custom integration</a:t>
            </a:r>
          </a:p>
          <a:p>
            <a:r>
              <a:rPr lang="en-US" altLang="zh-CN" b="1" dirty="0"/>
              <a:t>Activation</a:t>
            </a:r>
            <a:r>
              <a:rPr lang="en-US" altLang="zh-CN" dirty="0"/>
              <a:t>: users can use </a:t>
            </a:r>
            <a:r>
              <a:rPr lang="en-US" altLang="zh-CN" dirty="0" err="1"/>
              <a:t>ReLU</a:t>
            </a:r>
            <a:r>
              <a:rPr lang="en-US" altLang="zh-CN" dirty="0"/>
              <a:t> (max(0,x)) or define custom functions to active the neuron and synapse</a:t>
            </a:r>
          </a:p>
          <a:p>
            <a:r>
              <a:rPr lang="en-US" altLang="zh-CN" b="1" dirty="0"/>
              <a:t>Learning</a:t>
            </a:r>
            <a:r>
              <a:rPr lang="en-US" altLang="zh-CN" dirty="0"/>
              <a:t>: Support Hebbian learning or custom learning algorithms. </a:t>
            </a:r>
          </a:p>
        </p:txBody>
      </p:sp>
      <p:sp>
        <p:nvSpPr>
          <p:cNvPr id="5" name="Oval 4"/>
          <p:cNvSpPr/>
          <p:nvPr/>
        </p:nvSpPr>
        <p:spPr>
          <a:xfrm>
            <a:off x="9945384" y="3184988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8887146" y="284599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i1</a:t>
            </a:r>
            <a:endParaRPr lang="zh-CN" alt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8887146" y="3590867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baseline="-25000" dirty="0"/>
              <a:t>in</a:t>
            </a:r>
            <a:endParaRPr lang="zh-CN" altLang="en-US" baseline="-25000" dirty="0"/>
          </a:p>
        </p:txBody>
      </p:sp>
      <p:cxnSp>
        <p:nvCxnSpPr>
          <p:cNvPr id="10" name="Straight Connector 9"/>
          <p:cNvCxnSpPr>
            <a:stCxn id="8" idx="6"/>
            <a:endCxn id="5" idx="3"/>
          </p:cNvCxnSpPr>
          <p:nvPr/>
        </p:nvCxnSpPr>
        <p:spPr>
          <a:xfrm flipV="1">
            <a:off x="9144000" y="3474383"/>
            <a:ext cx="838999" cy="28600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5" idx="1"/>
          </p:cNvCxnSpPr>
          <p:nvPr/>
        </p:nvCxnSpPr>
        <p:spPr>
          <a:xfrm>
            <a:off x="9144000" y="3015515"/>
            <a:ext cx="838999" cy="2191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>
            <a:off x="8373438" y="3015515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116584" y="278603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11447" y="359086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in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68301" y="3791364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02238" y="3364305"/>
            <a:ext cx="513708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844373" y="3179923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431676" y="278603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w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00854" y="3568012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w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in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945384" y="5299450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Basic Model of a Neuron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Circuit and Simulation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616" cy="4351338"/>
          </a:xfrm>
        </p:spPr>
        <p:txBody>
          <a:bodyPr/>
          <a:lstStyle/>
          <a:p>
            <a:r>
              <a:rPr lang="en-US" altLang="zh-CN" dirty="0"/>
              <a:t>The interconnected neurons form a neural circuit</a:t>
            </a:r>
          </a:p>
          <a:p>
            <a:r>
              <a:rPr lang="en-US" altLang="zh-CN" dirty="0"/>
              <a:t>Simulation</a:t>
            </a:r>
          </a:p>
          <a:p>
            <a:pPr lvl="1"/>
            <a:r>
              <a:rPr lang="en-US" altLang="zh-CN" dirty="0"/>
              <a:t>Calculate the values of very neuron in the network on very unit time</a:t>
            </a:r>
          </a:p>
          <a:p>
            <a:pPr lvl="1"/>
            <a:r>
              <a:rPr lang="en-US" altLang="zh-CN" dirty="0"/>
              <a:t>Unit time can be configured on system level, normally 10~100 ms</a:t>
            </a:r>
          </a:p>
          <a:p>
            <a:pPr lvl="1"/>
            <a:r>
              <a:rPr lang="en-US" altLang="zh-CN" dirty="0"/>
              <a:t>Interact with real world, real time simulation</a:t>
            </a:r>
          </a:p>
          <a:p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9408559" y="2553124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j1</a:t>
            </a:r>
            <a:endParaRPr lang="zh-CN" alt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9397829" y="402184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jm</a:t>
            </a:r>
            <a:endParaRPr lang="zh-CN" altLang="en-US" baseline="-25000" dirty="0"/>
          </a:p>
        </p:txBody>
      </p:sp>
      <p:cxnSp>
        <p:nvCxnSpPr>
          <p:cNvPr id="6" name="Straight Connector 5"/>
          <p:cNvCxnSpPr>
            <a:stCxn id="7" idx="6"/>
            <a:endCxn id="11" idx="2"/>
          </p:cNvCxnSpPr>
          <p:nvPr/>
        </p:nvCxnSpPr>
        <p:spPr>
          <a:xfrm>
            <a:off x="7795517" y="2842519"/>
            <a:ext cx="780379" cy="4965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538663" y="2672995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78465" y="2116526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r1</a:t>
            </a:r>
            <a:endParaRPr lang="zh-CN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8578465" y="4473904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rn</a:t>
            </a:r>
            <a:endParaRPr lang="zh-CN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8575896" y="272265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r2</a:t>
            </a:r>
            <a:endParaRPr lang="zh-CN" altLang="en-US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10395279" y="2105366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k1</a:t>
            </a:r>
            <a:endParaRPr lang="zh-CN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10395279" y="4477332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kq</a:t>
            </a:r>
            <a:endParaRPr lang="zh-CN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10401245" y="2722651"/>
            <a:ext cx="256854" cy="339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k2</a:t>
            </a:r>
            <a:endParaRPr lang="zh-CN" altLang="en-US" baseline="-25000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 flipV="1">
            <a:off x="7795517" y="2286050"/>
            <a:ext cx="782948" cy="55646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1"/>
          </p:cNvCxnSpPr>
          <p:nvPr/>
        </p:nvCxnSpPr>
        <p:spPr>
          <a:xfrm>
            <a:off x="7795517" y="2842519"/>
            <a:ext cx="820563" cy="168103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38663" y="373244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ip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6" idx="6"/>
            <a:endCxn id="11" idx="3"/>
          </p:cNvCxnSpPr>
          <p:nvPr/>
        </p:nvCxnSpPr>
        <p:spPr>
          <a:xfrm flipV="1">
            <a:off x="7795517" y="3012046"/>
            <a:ext cx="817994" cy="88992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6"/>
            <a:endCxn id="9" idx="3"/>
          </p:cNvCxnSpPr>
          <p:nvPr/>
        </p:nvCxnSpPr>
        <p:spPr>
          <a:xfrm flipV="1">
            <a:off x="7795517" y="2405921"/>
            <a:ext cx="820563" cy="149604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6"/>
            <a:endCxn id="10" idx="2"/>
          </p:cNvCxnSpPr>
          <p:nvPr/>
        </p:nvCxnSpPr>
        <p:spPr>
          <a:xfrm>
            <a:off x="7795517" y="3901970"/>
            <a:ext cx="782948" cy="74145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6"/>
            <a:endCxn id="4" idx="1"/>
          </p:cNvCxnSpPr>
          <p:nvPr/>
        </p:nvCxnSpPr>
        <p:spPr>
          <a:xfrm>
            <a:off x="8835319" y="2286050"/>
            <a:ext cx="610855" cy="31672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6"/>
            <a:endCxn id="5" idx="1"/>
          </p:cNvCxnSpPr>
          <p:nvPr/>
        </p:nvCxnSpPr>
        <p:spPr>
          <a:xfrm>
            <a:off x="8835319" y="2286050"/>
            <a:ext cx="600125" cy="178544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6"/>
            <a:endCxn id="5" idx="2"/>
          </p:cNvCxnSpPr>
          <p:nvPr/>
        </p:nvCxnSpPr>
        <p:spPr>
          <a:xfrm>
            <a:off x="8832750" y="2892175"/>
            <a:ext cx="565079" cy="129919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6"/>
            <a:endCxn id="4" idx="2"/>
          </p:cNvCxnSpPr>
          <p:nvPr/>
        </p:nvCxnSpPr>
        <p:spPr>
          <a:xfrm flipV="1">
            <a:off x="8832750" y="2722648"/>
            <a:ext cx="575809" cy="16952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6"/>
            <a:endCxn id="5" idx="3"/>
          </p:cNvCxnSpPr>
          <p:nvPr/>
        </p:nvCxnSpPr>
        <p:spPr>
          <a:xfrm flipV="1">
            <a:off x="8835319" y="4311236"/>
            <a:ext cx="600125" cy="332192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6"/>
            <a:endCxn id="4" idx="3"/>
          </p:cNvCxnSpPr>
          <p:nvPr/>
        </p:nvCxnSpPr>
        <p:spPr>
          <a:xfrm flipV="1">
            <a:off x="8835319" y="2842519"/>
            <a:ext cx="610855" cy="180090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6"/>
            <a:endCxn id="13" idx="2"/>
          </p:cNvCxnSpPr>
          <p:nvPr/>
        </p:nvCxnSpPr>
        <p:spPr>
          <a:xfrm flipV="1">
            <a:off x="9665413" y="2274890"/>
            <a:ext cx="729866" cy="44775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6"/>
            <a:endCxn id="15" idx="2"/>
          </p:cNvCxnSpPr>
          <p:nvPr/>
        </p:nvCxnSpPr>
        <p:spPr>
          <a:xfrm>
            <a:off x="9665413" y="2722648"/>
            <a:ext cx="735832" cy="169527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6"/>
            <a:endCxn id="14" idx="1"/>
          </p:cNvCxnSpPr>
          <p:nvPr/>
        </p:nvCxnSpPr>
        <p:spPr>
          <a:xfrm>
            <a:off x="9665413" y="2722648"/>
            <a:ext cx="767481" cy="180433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" idx="6"/>
            <a:endCxn id="14" idx="2"/>
          </p:cNvCxnSpPr>
          <p:nvPr/>
        </p:nvCxnSpPr>
        <p:spPr>
          <a:xfrm>
            <a:off x="9654683" y="4191365"/>
            <a:ext cx="740596" cy="45549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  <a:endCxn id="15" idx="3"/>
          </p:cNvCxnSpPr>
          <p:nvPr/>
        </p:nvCxnSpPr>
        <p:spPr>
          <a:xfrm flipV="1">
            <a:off x="9654683" y="3012046"/>
            <a:ext cx="784177" cy="117931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" idx="6"/>
            <a:endCxn id="13" idx="3"/>
          </p:cNvCxnSpPr>
          <p:nvPr/>
        </p:nvCxnSpPr>
        <p:spPr>
          <a:xfrm flipV="1">
            <a:off x="9654683" y="2394761"/>
            <a:ext cx="778211" cy="179660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3" idx="6"/>
            <a:endCxn id="104" idx="2"/>
          </p:cNvCxnSpPr>
          <p:nvPr/>
        </p:nvCxnSpPr>
        <p:spPr>
          <a:xfrm>
            <a:off x="10652133" y="2274890"/>
            <a:ext cx="444813" cy="93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" idx="6"/>
            <a:endCxn id="105" idx="2"/>
          </p:cNvCxnSpPr>
          <p:nvPr/>
        </p:nvCxnSpPr>
        <p:spPr>
          <a:xfrm>
            <a:off x="10658099" y="2892175"/>
            <a:ext cx="438847" cy="297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4" idx="6"/>
            <a:endCxn id="110" idx="2"/>
          </p:cNvCxnSpPr>
          <p:nvPr/>
        </p:nvCxnSpPr>
        <p:spPr>
          <a:xfrm flipV="1">
            <a:off x="10652133" y="4643428"/>
            <a:ext cx="406713" cy="342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096946" y="2106301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o1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96946" y="2725626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o2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1058846" y="4473904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a</a:t>
            </a:r>
            <a:r>
              <a:rPr lang="en-US" altLang="zh-CN" sz="1900" baseline="-25000" dirty="0">
                <a:solidFill>
                  <a:schemeClr val="tx1"/>
                </a:solidFill>
              </a:rPr>
              <a:t>oq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135381" y="5108643"/>
            <a:ext cx="256854" cy="33904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00" dirty="0">
                <a:solidFill>
                  <a:schemeClr val="tx1"/>
                </a:solidFill>
              </a:rPr>
              <a:t>Neural Circuit Model</a:t>
            </a:r>
            <a:endParaRPr lang="zh-CN" altLang="en-US" sz="19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Example 1: Neural Network for “Light Spot </a:t>
            </a:r>
            <a:r>
              <a:rPr lang="en-US" altLang="zh-CN" dirty="0" err="1">
                <a:sym typeface="+mn-ea"/>
              </a:rPr>
              <a:t>Orientator</a:t>
            </a:r>
            <a:r>
              <a:rPr lang="en-US" altLang="zh-CN" dirty="0">
                <a:sym typeface="+mn-ea"/>
              </a:rPr>
              <a:t>”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8080"/>
            <a:ext cx="9764395" cy="1219200"/>
          </a:xfrm>
        </p:spPr>
        <p:txBody>
          <a:bodyPr/>
          <a:lstStyle/>
          <a:p>
            <a:r>
              <a:rPr lang="en-US" altLang="zh-CN"/>
              <a:t>Light Spot Orientator: always turning to the direction facing the lightest spot in the perception field.</a:t>
            </a:r>
          </a:p>
        </p:txBody>
      </p:sp>
      <p:sp>
        <p:nvSpPr>
          <p:cNvPr id="5" name="Oval 4"/>
          <p:cNvSpPr/>
          <p:nvPr/>
        </p:nvSpPr>
        <p:spPr>
          <a:xfrm>
            <a:off x="2541050" y="1982454"/>
            <a:ext cx="6096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2750056" y="2322089"/>
            <a:ext cx="209006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81210" y="377891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 useBgFill="1">
        <p:nvSpPr>
          <p:cNvPr id="62" name="Action Button: Video 61">
            <a:hlinkClick r:id="" action="ppaction://noaction" highlightClick="1"/>
          </p:cNvPr>
          <p:cNvSpPr/>
          <p:nvPr/>
        </p:nvSpPr>
        <p:spPr>
          <a:xfrm flipH="1">
            <a:off x="1201888" y="2148103"/>
            <a:ext cx="750013" cy="6828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88532" y="3751291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 rot="20940000">
            <a:off x="3989070" y="2063115"/>
            <a:ext cx="935355" cy="948690"/>
          </a:xfrm>
          <a:prstGeom prst="parallelogram">
            <a:avLst>
              <a:gd name="adj" fmla="val 20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5825490" y="1862455"/>
            <a:ext cx="974725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sosceles Triangle 52"/>
          <p:cNvSpPr/>
          <p:nvPr/>
        </p:nvSpPr>
        <p:spPr>
          <a:xfrm rot="5400000">
            <a:off x="5508625" y="2193925"/>
            <a:ext cx="960120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52"/>
          <p:cNvSpPr/>
          <p:nvPr/>
        </p:nvSpPr>
        <p:spPr>
          <a:xfrm rot="5400000">
            <a:off x="5110480" y="2569210"/>
            <a:ext cx="944245" cy="631190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53"/>
          <p:cNvSpPr txBox="1"/>
          <p:nvPr/>
        </p:nvSpPr>
        <p:spPr>
          <a:xfrm>
            <a:off x="3740745" y="3751610"/>
            <a:ext cx="80835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Virtual</a:t>
            </a:r>
          </a:p>
          <a:p>
            <a:r>
              <a:rPr lang="en-US" altLang="zh-CN" dirty="0"/>
              <a:t>Screen</a:t>
            </a:r>
          </a:p>
        </p:txBody>
      </p:sp>
      <p:sp>
        <p:nvSpPr>
          <p:cNvPr id="11" name="TextBox 53"/>
          <p:cNvSpPr txBox="1"/>
          <p:nvPr/>
        </p:nvSpPr>
        <p:spPr>
          <a:xfrm>
            <a:off x="5511125" y="3751610"/>
            <a:ext cx="88074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Vertical</a:t>
            </a:r>
          </a:p>
          <a:p>
            <a:r>
              <a:rPr lang="en-US" altLang="zh-CN" dirty="0"/>
              <a:t>Max</a:t>
            </a:r>
          </a:p>
        </p:txBody>
      </p:sp>
      <p:sp>
        <p:nvSpPr>
          <p:cNvPr id="74" name="Oval 73"/>
          <p:cNvSpPr/>
          <p:nvPr/>
        </p:nvSpPr>
        <p:spPr>
          <a:xfrm>
            <a:off x="7472391" y="198263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73"/>
          <p:cNvSpPr/>
          <p:nvPr/>
        </p:nvSpPr>
        <p:spPr>
          <a:xfrm>
            <a:off x="7311736" y="236617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73"/>
          <p:cNvSpPr/>
          <p:nvPr/>
        </p:nvSpPr>
        <p:spPr>
          <a:xfrm>
            <a:off x="7101551" y="274209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53"/>
          <p:cNvSpPr txBox="1"/>
          <p:nvPr/>
        </p:nvSpPr>
        <p:spPr>
          <a:xfrm>
            <a:off x="6901775" y="3782725"/>
            <a:ext cx="90424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Horizon</a:t>
            </a:r>
          </a:p>
          <a:p>
            <a:r>
              <a:rPr lang="en-US" altLang="zh-CN" dirty="0"/>
              <a:t>Max</a:t>
            </a:r>
          </a:p>
        </p:txBody>
      </p:sp>
      <p:sp>
        <p:nvSpPr>
          <p:cNvPr id="16" name="Oval 73"/>
          <p:cNvSpPr/>
          <p:nvPr/>
        </p:nvSpPr>
        <p:spPr>
          <a:xfrm>
            <a:off x="9038301" y="203724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73"/>
          <p:cNvSpPr/>
          <p:nvPr/>
        </p:nvSpPr>
        <p:spPr>
          <a:xfrm>
            <a:off x="9038301" y="274336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53" idx="0"/>
            <a:endCxn id="13" idx="1"/>
          </p:cNvCxnSpPr>
          <p:nvPr/>
        </p:nvCxnSpPr>
        <p:spPr>
          <a:xfrm>
            <a:off x="6628765" y="2178685"/>
            <a:ext cx="728345" cy="2292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0"/>
            <a:endCxn id="14" idx="2"/>
          </p:cNvCxnSpPr>
          <p:nvPr/>
        </p:nvCxnSpPr>
        <p:spPr>
          <a:xfrm>
            <a:off x="6304280" y="2509520"/>
            <a:ext cx="797560" cy="3752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14" idx="3"/>
          </p:cNvCxnSpPr>
          <p:nvPr/>
        </p:nvCxnSpPr>
        <p:spPr>
          <a:xfrm>
            <a:off x="5898515" y="2885440"/>
            <a:ext cx="1248410" cy="1003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  <a:endCxn id="13" idx="2"/>
          </p:cNvCxnSpPr>
          <p:nvPr/>
        </p:nvCxnSpPr>
        <p:spPr>
          <a:xfrm flipV="1">
            <a:off x="6304280" y="2508885"/>
            <a:ext cx="1007745" cy="6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0"/>
            <a:endCxn id="74" idx="3"/>
          </p:cNvCxnSpPr>
          <p:nvPr/>
        </p:nvCxnSpPr>
        <p:spPr>
          <a:xfrm flipV="1">
            <a:off x="5898515" y="2226310"/>
            <a:ext cx="1619250" cy="6591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0"/>
            <a:endCxn id="74" idx="2"/>
          </p:cNvCxnSpPr>
          <p:nvPr/>
        </p:nvCxnSpPr>
        <p:spPr>
          <a:xfrm flipV="1">
            <a:off x="6304280" y="2125345"/>
            <a:ext cx="1168400" cy="3841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3" idx="0"/>
            <a:endCxn id="74" idx="1"/>
          </p:cNvCxnSpPr>
          <p:nvPr/>
        </p:nvCxnSpPr>
        <p:spPr>
          <a:xfrm flipV="1">
            <a:off x="6628765" y="2024380"/>
            <a:ext cx="889000" cy="15430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3" idx="0"/>
            <a:endCxn id="14" idx="1"/>
          </p:cNvCxnSpPr>
          <p:nvPr/>
        </p:nvCxnSpPr>
        <p:spPr>
          <a:xfrm>
            <a:off x="6628765" y="2178685"/>
            <a:ext cx="518160" cy="6051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0"/>
            <a:endCxn id="13" idx="3"/>
          </p:cNvCxnSpPr>
          <p:nvPr/>
        </p:nvCxnSpPr>
        <p:spPr>
          <a:xfrm flipV="1">
            <a:off x="5898515" y="2609850"/>
            <a:ext cx="1458595" cy="2755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4" idx="6"/>
            <a:endCxn id="17" idx="1"/>
          </p:cNvCxnSpPr>
          <p:nvPr/>
        </p:nvCxnSpPr>
        <p:spPr>
          <a:xfrm>
            <a:off x="7782560" y="2125345"/>
            <a:ext cx="1301115" cy="65976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6"/>
            <a:endCxn id="17" idx="3"/>
          </p:cNvCxnSpPr>
          <p:nvPr/>
        </p:nvCxnSpPr>
        <p:spPr>
          <a:xfrm>
            <a:off x="7411720" y="2884805"/>
            <a:ext cx="1671955" cy="10223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7" idx="2"/>
          </p:cNvCxnSpPr>
          <p:nvPr/>
        </p:nvCxnSpPr>
        <p:spPr>
          <a:xfrm>
            <a:off x="7621905" y="2508885"/>
            <a:ext cx="1416685" cy="3771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4" idx="6"/>
            <a:endCxn id="16" idx="1"/>
          </p:cNvCxnSpPr>
          <p:nvPr/>
        </p:nvCxnSpPr>
        <p:spPr>
          <a:xfrm flipV="1">
            <a:off x="7782560" y="2078990"/>
            <a:ext cx="1301115" cy="4635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6" idx="2"/>
          </p:cNvCxnSpPr>
          <p:nvPr/>
        </p:nvCxnSpPr>
        <p:spPr>
          <a:xfrm flipV="1">
            <a:off x="7621905" y="2179955"/>
            <a:ext cx="1416685" cy="32893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6"/>
            <a:endCxn id="16" idx="3"/>
          </p:cNvCxnSpPr>
          <p:nvPr/>
        </p:nvCxnSpPr>
        <p:spPr>
          <a:xfrm flipV="1">
            <a:off x="7411720" y="2280920"/>
            <a:ext cx="1671955" cy="603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348470" y="2148205"/>
            <a:ext cx="1287145" cy="3175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348470" y="2886075"/>
            <a:ext cx="1287145" cy="3175"/>
          </a:xfrm>
          <a:prstGeom prst="line">
            <a:avLst/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2"/>
          <p:cNvSpPr txBox="1"/>
          <p:nvPr/>
        </p:nvSpPr>
        <p:spPr>
          <a:xfrm>
            <a:off x="9641642" y="1761201"/>
            <a:ext cx="961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Turn left</a:t>
            </a:r>
          </a:p>
        </p:txBody>
      </p:sp>
      <p:sp>
        <p:nvSpPr>
          <p:cNvPr id="36" name="TextBox 62"/>
          <p:cNvSpPr txBox="1"/>
          <p:nvPr/>
        </p:nvSpPr>
        <p:spPr>
          <a:xfrm>
            <a:off x="9674027" y="2507961"/>
            <a:ext cx="1085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Turn right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 Operation Neural Network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238375" cy="4351655"/>
          </a:xfrm>
        </p:spPr>
        <p:txBody>
          <a:bodyPr/>
          <a:lstStyle/>
          <a:p>
            <a:r>
              <a:rPr lang="en-US" altLang="zh-CN"/>
              <a:t>4 input Max network example</a:t>
            </a:r>
          </a:p>
        </p:txBody>
      </p:sp>
      <p:sp>
        <p:nvSpPr>
          <p:cNvPr id="4" name="椭圆 3"/>
          <p:cNvSpPr/>
          <p:nvPr/>
        </p:nvSpPr>
        <p:spPr>
          <a:xfrm>
            <a:off x="4104640" y="2334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04640" y="3223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04640" y="412051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04640" y="501840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25060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25060" y="352742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25060" y="43916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44515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44515" y="352742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55715" y="26549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27545" y="298513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27545" y="338074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027545" y="393573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27545" y="453644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70495" y="2334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770495" y="322326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770495" y="412051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770495" y="5018405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54440" y="3679190"/>
            <a:ext cx="173990" cy="184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7" idx="6"/>
            <a:endCxn id="22" idx="2"/>
          </p:cNvCxnSpPr>
          <p:nvPr/>
        </p:nvCxnSpPr>
        <p:spPr>
          <a:xfrm>
            <a:off x="4278630" y="5111115"/>
            <a:ext cx="3491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1" idx="2"/>
          </p:cNvCxnSpPr>
          <p:nvPr/>
        </p:nvCxnSpPr>
        <p:spPr>
          <a:xfrm>
            <a:off x="4278630" y="4211955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0" idx="2"/>
          </p:cNvCxnSpPr>
          <p:nvPr/>
        </p:nvCxnSpPr>
        <p:spPr>
          <a:xfrm>
            <a:off x="4278630" y="3314700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9" idx="2"/>
          </p:cNvCxnSpPr>
          <p:nvPr/>
        </p:nvCxnSpPr>
        <p:spPr>
          <a:xfrm>
            <a:off x="4278630" y="2425700"/>
            <a:ext cx="3491865" cy="12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55820" y="2954020"/>
            <a:ext cx="0" cy="215900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1" idx="3"/>
          </p:cNvCxnSpPr>
          <p:nvPr/>
        </p:nvCxnSpPr>
        <p:spPr>
          <a:xfrm flipV="1">
            <a:off x="4655820" y="454914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655820" y="367919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655820" y="279019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392420" y="3004820"/>
            <a:ext cx="0" cy="1202055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392420" y="3691890"/>
            <a:ext cx="294640" cy="17208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074410" y="283972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6078220" y="3004820"/>
            <a:ext cx="2540" cy="31115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392420" y="2839720"/>
            <a:ext cx="294640" cy="1720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9" idx="1"/>
          </p:cNvCxnSpPr>
          <p:nvPr/>
        </p:nvCxnSpPr>
        <p:spPr>
          <a:xfrm>
            <a:off x="4698365" y="2428875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92420" y="2426970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16955" y="2426970"/>
            <a:ext cx="252095" cy="253365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0" idx="1"/>
          </p:cNvCxnSpPr>
          <p:nvPr/>
        </p:nvCxnSpPr>
        <p:spPr>
          <a:xfrm>
            <a:off x="4779010" y="3315970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515610" y="3309620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6"/>
            <a:endCxn id="18" idx="3"/>
          </p:cNvCxnSpPr>
          <p:nvPr/>
        </p:nvCxnSpPr>
        <p:spPr>
          <a:xfrm>
            <a:off x="5099050" y="4484370"/>
            <a:ext cx="1953895" cy="20955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7" idx="3"/>
          </p:cNvCxnSpPr>
          <p:nvPr/>
        </p:nvCxnSpPr>
        <p:spPr>
          <a:xfrm flipV="1">
            <a:off x="5104765" y="4093210"/>
            <a:ext cx="1948180" cy="39306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779010" y="4213225"/>
            <a:ext cx="171450" cy="238760"/>
          </a:xfrm>
          <a:prstGeom prst="line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0" idx="6"/>
            <a:endCxn id="18" idx="2"/>
          </p:cNvCxnSpPr>
          <p:nvPr/>
        </p:nvCxnSpPr>
        <p:spPr>
          <a:xfrm>
            <a:off x="5099050" y="3620135"/>
            <a:ext cx="1928495" cy="100901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18" idx="1"/>
          </p:cNvCxnSpPr>
          <p:nvPr/>
        </p:nvCxnSpPr>
        <p:spPr>
          <a:xfrm>
            <a:off x="5121910" y="2750820"/>
            <a:ext cx="1931035" cy="18129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3" idx="6"/>
            <a:endCxn id="17" idx="2"/>
          </p:cNvCxnSpPr>
          <p:nvPr/>
        </p:nvCxnSpPr>
        <p:spPr>
          <a:xfrm>
            <a:off x="5818505" y="3620135"/>
            <a:ext cx="1209040" cy="40830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6"/>
            <a:endCxn id="16" idx="3"/>
          </p:cNvCxnSpPr>
          <p:nvPr/>
        </p:nvCxnSpPr>
        <p:spPr>
          <a:xfrm flipV="1">
            <a:off x="5818505" y="3538220"/>
            <a:ext cx="1234440" cy="8191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4" idx="6"/>
            <a:endCxn id="15" idx="1"/>
          </p:cNvCxnSpPr>
          <p:nvPr/>
        </p:nvCxnSpPr>
        <p:spPr>
          <a:xfrm>
            <a:off x="6529705" y="2747645"/>
            <a:ext cx="523240" cy="26479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2" idx="6"/>
            <a:endCxn id="15" idx="2"/>
          </p:cNvCxnSpPr>
          <p:nvPr/>
        </p:nvCxnSpPr>
        <p:spPr>
          <a:xfrm>
            <a:off x="5818505" y="2747645"/>
            <a:ext cx="1209040" cy="3302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9" idx="6"/>
            <a:endCxn id="15" idx="3"/>
          </p:cNvCxnSpPr>
          <p:nvPr/>
        </p:nvCxnSpPr>
        <p:spPr>
          <a:xfrm>
            <a:off x="5099050" y="2747645"/>
            <a:ext cx="1953895" cy="39497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4" idx="6"/>
            <a:endCxn id="16" idx="1"/>
          </p:cNvCxnSpPr>
          <p:nvPr/>
        </p:nvCxnSpPr>
        <p:spPr>
          <a:xfrm>
            <a:off x="6529705" y="2747645"/>
            <a:ext cx="523240" cy="6604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6"/>
            <a:endCxn id="17" idx="1"/>
          </p:cNvCxnSpPr>
          <p:nvPr/>
        </p:nvCxnSpPr>
        <p:spPr>
          <a:xfrm>
            <a:off x="5818505" y="2747645"/>
            <a:ext cx="1234440" cy="121539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8" idx="6"/>
            <a:endCxn id="22" idx="1"/>
          </p:cNvCxnSpPr>
          <p:nvPr/>
        </p:nvCxnSpPr>
        <p:spPr>
          <a:xfrm>
            <a:off x="7201535" y="4629150"/>
            <a:ext cx="594360" cy="41656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7" idx="6"/>
            <a:endCxn id="21" idx="1"/>
          </p:cNvCxnSpPr>
          <p:nvPr/>
        </p:nvCxnSpPr>
        <p:spPr>
          <a:xfrm>
            <a:off x="7201535" y="4028440"/>
            <a:ext cx="594360" cy="11938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6" idx="6"/>
            <a:endCxn id="20" idx="3"/>
          </p:cNvCxnSpPr>
          <p:nvPr/>
        </p:nvCxnSpPr>
        <p:spPr>
          <a:xfrm flipV="1">
            <a:off x="7201535" y="3380740"/>
            <a:ext cx="594360" cy="9271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0" idx="6"/>
            <a:endCxn id="16" idx="2"/>
          </p:cNvCxnSpPr>
          <p:nvPr/>
        </p:nvCxnSpPr>
        <p:spPr>
          <a:xfrm flipV="1">
            <a:off x="5099050" y="3473450"/>
            <a:ext cx="1928495" cy="14668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5" idx="6"/>
            <a:endCxn id="19" idx="3"/>
          </p:cNvCxnSpPr>
          <p:nvPr/>
        </p:nvCxnSpPr>
        <p:spPr>
          <a:xfrm flipV="1">
            <a:off x="7201535" y="2491740"/>
            <a:ext cx="594360" cy="58610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9" idx="6"/>
            <a:endCxn id="23" idx="1"/>
          </p:cNvCxnSpPr>
          <p:nvPr/>
        </p:nvCxnSpPr>
        <p:spPr>
          <a:xfrm>
            <a:off x="7944485" y="2426970"/>
            <a:ext cx="935355" cy="12795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0" idx="6"/>
            <a:endCxn id="23" idx="2"/>
          </p:cNvCxnSpPr>
          <p:nvPr/>
        </p:nvCxnSpPr>
        <p:spPr>
          <a:xfrm>
            <a:off x="7944485" y="3315970"/>
            <a:ext cx="909955" cy="45593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1" idx="6"/>
            <a:endCxn id="23" idx="2"/>
          </p:cNvCxnSpPr>
          <p:nvPr/>
        </p:nvCxnSpPr>
        <p:spPr>
          <a:xfrm flipV="1">
            <a:off x="7944485" y="3771900"/>
            <a:ext cx="909955" cy="44132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2" idx="6"/>
            <a:endCxn id="23" idx="3"/>
          </p:cNvCxnSpPr>
          <p:nvPr/>
        </p:nvCxnSpPr>
        <p:spPr>
          <a:xfrm flipV="1">
            <a:off x="7944485" y="3836670"/>
            <a:ext cx="935355" cy="127444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3"/>
          <p:cNvSpPr txBox="1"/>
          <p:nvPr/>
        </p:nvSpPr>
        <p:spPr>
          <a:xfrm>
            <a:off x="4778970" y="5438170"/>
            <a:ext cx="1847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Comparing matrix</a:t>
            </a:r>
          </a:p>
        </p:txBody>
      </p:sp>
      <p:sp>
        <p:nvSpPr>
          <p:cNvPr id="64" name="TextBox 53"/>
          <p:cNvSpPr txBox="1"/>
          <p:nvPr/>
        </p:nvSpPr>
        <p:spPr>
          <a:xfrm>
            <a:off x="6739215" y="5438170"/>
            <a:ext cx="749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NAND</a:t>
            </a:r>
          </a:p>
        </p:txBody>
      </p:sp>
      <p:sp>
        <p:nvSpPr>
          <p:cNvPr id="65" name="TextBox 53"/>
          <p:cNvSpPr txBox="1"/>
          <p:nvPr/>
        </p:nvSpPr>
        <p:spPr>
          <a:xfrm>
            <a:off x="7628215" y="5438805"/>
            <a:ext cx="108331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Shunting</a:t>
            </a:r>
          </a:p>
          <a:p>
            <a:r>
              <a:rPr lang="en-US" altLang="zh-CN" dirty="0"/>
              <a:t>Inhibitant</a:t>
            </a:r>
          </a:p>
        </p:txBody>
      </p:sp>
      <p:sp>
        <p:nvSpPr>
          <p:cNvPr id="66" name="TextBox 53"/>
          <p:cNvSpPr txBox="1"/>
          <p:nvPr/>
        </p:nvSpPr>
        <p:spPr>
          <a:xfrm>
            <a:off x="8570555" y="4452015"/>
            <a:ext cx="45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</a:p>
        </p:txBody>
      </p:sp>
      <p:cxnSp>
        <p:nvCxnSpPr>
          <p:cNvPr id="67" name="直接连接符 66"/>
          <p:cNvCxnSpPr>
            <a:stCxn id="23" idx="6"/>
          </p:cNvCxnSpPr>
          <p:nvPr/>
        </p:nvCxnSpPr>
        <p:spPr>
          <a:xfrm>
            <a:off x="9028430" y="3771900"/>
            <a:ext cx="343535" cy="3175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3"/>
          <p:cNvSpPr txBox="1"/>
          <p:nvPr/>
        </p:nvSpPr>
        <p:spPr>
          <a:xfrm>
            <a:off x="4716740" y="448440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0" name="TextBox 53"/>
          <p:cNvSpPr txBox="1"/>
          <p:nvPr/>
        </p:nvSpPr>
        <p:spPr>
          <a:xfrm>
            <a:off x="4653875" y="362016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1" name="TextBox 53"/>
          <p:cNvSpPr txBox="1"/>
          <p:nvPr/>
        </p:nvSpPr>
        <p:spPr>
          <a:xfrm>
            <a:off x="4716740" y="270957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2" name="TextBox 53"/>
          <p:cNvSpPr txBox="1"/>
          <p:nvPr/>
        </p:nvSpPr>
        <p:spPr>
          <a:xfrm>
            <a:off x="5453340" y="277434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3" name="TextBox 53"/>
          <p:cNvSpPr txBox="1"/>
          <p:nvPr/>
        </p:nvSpPr>
        <p:spPr>
          <a:xfrm>
            <a:off x="5444450" y="3629055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4" name="TextBox 53"/>
          <p:cNvSpPr txBox="1"/>
          <p:nvPr/>
        </p:nvSpPr>
        <p:spPr>
          <a:xfrm>
            <a:off x="6116915" y="277498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75" name="TextBox 53"/>
          <p:cNvSpPr txBox="1"/>
          <p:nvPr/>
        </p:nvSpPr>
        <p:spPr>
          <a:xfrm>
            <a:off x="4628475" y="242954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6" name="TextBox 53"/>
          <p:cNvSpPr txBox="1"/>
          <p:nvPr/>
        </p:nvSpPr>
        <p:spPr>
          <a:xfrm>
            <a:off x="4672290" y="326139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7" name="TextBox 53"/>
          <p:cNvSpPr txBox="1"/>
          <p:nvPr/>
        </p:nvSpPr>
        <p:spPr>
          <a:xfrm>
            <a:off x="5391745" y="322392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8" name="TextBox 53"/>
          <p:cNvSpPr txBox="1"/>
          <p:nvPr/>
        </p:nvSpPr>
        <p:spPr>
          <a:xfrm>
            <a:off x="5391745" y="249240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79" name="TextBox 53"/>
          <p:cNvSpPr txBox="1"/>
          <p:nvPr/>
        </p:nvSpPr>
        <p:spPr>
          <a:xfrm>
            <a:off x="6074370" y="251971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0" name="TextBox 53"/>
          <p:cNvSpPr txBox="1"/>
          <p:nvPr/>
        </p:nvSpPr>
        <p:spPr>
          <a:xfrm>
            <a:off x="4676735" y="414848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1" name="TextBox 53"/>
          <p:cNvSpPr txBox="1"/>
          <p:nvPr/>
        </p:nvSpPr>
        <p:spPr>
          <a:xfrm>
            <a:off x="6779220" y="4636800"/>
            <a:ext cx="526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+++</a:t>
            </a:r>
          </a:p>
        </p:txBody>
      </p:sp>
      <p:sp>
        <p:nvSpPr>
          <p:cNvPr id="83" name="TextBox 53"/>
          <p:cNvSpPr txBox="1"/>
          <p:nvPr/>
        </p:nvSpPr>
        <p:spPr>
          <a:xfrm>
            <a:off x="7052905" y="3641120"/>
            <a:ext cx="48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-++</a:t>
            </a:r>
          </a:p>
        </p:txBody>
      </p:sp>
      <p:sp>
        <p:nvSpPr>
          <p:cNvPr id="84" name="TextBox 53"/>
          <p:cNvSpPr txBox="1"/>
          <p:nvPr/>
        </p:nvSpPr>
        <p:spPr>
          <a:xfrm>
            <a:off x="7027505" y="3385215"/>
            <a:ext cx="43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--+</a:t>
            </a:r>
          </a:p>
        </p:txBody>
      </p:sp>
      <p:sp>
        <p:nvSpPr>
          <p:cNvPr id="85" name="TextBox 53"/>
          <p:cNvSpPr txBox="1"/>
          <p:nvPr/>
        </p:nvSpPr>
        <p:spPr>
          <a:xfrm>
            <a:off x="6869390" y="2681000"/>
            <a:ext cx="392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---</a:t>
            </a:r>
          </a:p>
        </p:txBody>
      </p:sp>
      <p:sp>
        <p:nvSpPr>
          <p:cNvPr id="86" name="TextBox 53"/>
          <p:cNvSpPr txBox="1"/>
          <p:nvPr/>
        </p:nvSpPr>
        <p:spPr>
          <a:xfrm>
            <a:off x="7552015" y="249240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7" name="TextBox 53"/>
          <p:cNvSpPr txBox="1"/>
          <p:nvPr/>
        </p:nvSpPr>
        <p:spPr>
          <a:xfrm>
            <a:off x="7542490" y="206187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88" name="TextBox 53"/>
          <p:cNvSpPr txBox="1"/>
          <p:nvPr/>
        </p:nvSpPr>
        <p:spPr>
          <a:xfrm>
            <a:off x="7543125" y="327282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89" name="TextBox 53"/>
          <p:cNvSpPr txBox="1"/>
          <p:nvPr/>
        </p:nvSpPr>
        <p:spPr>
          <a:xfrm>
            <a:off x="7534235" y="2985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90" name="TextBox 53"/>
          <p:cNvSpPr txBox="1"/>
          <p:nvPr/>
        </p:nvSpPr>
        <p:spPr>
          <a:xfrm>
            <a:off x="7542490" y="3808125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7562175" y="41872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  <p:sp>
        <p:nvSpPr>
          <p:cNvPr id="92" name="TextBox 53"/>
          <p:cNvSpPr txBox="1"/>
          <p:nvPr/>
        </p:nvSpPr>
        <p:spPr>
          <a:xfrm>
            <a:off x="7607895" y="467744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</a:p>
        </p:txBody>
      </p:sp>
      <p:sp>
        <p:nvSpPr>
          <p:cNvPr id="93" name="TextBox 53"/>
          <p:cNvSpPr txBox="1"/>
          <p:nvPr/>
        </p:nvSpPr>
        <p:spPr>
          <a:xfrm>
            <a:off x="7496770" y="50705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454055" y="3221974"/>
            <a:ext cx="609600" cy="97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2: Object Spatial Temporal Aware Visual Processing</a:t>
            </a:r>
            <a:endParaRPr lang="zh-CN" altLang="en-US" dirty="0"/>
          </a:p>
        </p:txBody>
      </p:sp>
      <p:sp>
        <p:nvSpPr>
          <p:cNvPr id="4" name="Oval 3"/>
          <p:cNvSpPr/>
          <p:nvPr/>
        </p:nvSpPr>
        <p:spPr>
          <a:xfrm>
            <a:off x="2663061" y="3561609"/>
            <a:ext cx="209006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20715" y="3056512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441" y="3210625"/>
            <a:ext cx="306365" cy="984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23650" y="3416891"/>
            <a:ext cx="293156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63623" y="3669439"/>
            <a:ext cx="6605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23650" y="3944786"/>
            <a:ext cx="293156" cy="25254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20715" y="4299686"/>
            <a:ext cx="306365" cy="984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08238" y="4566813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41953" y="3046238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41953" y="3046238"/>
            <a:ext cx="296091" cy="1449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41953" y="3405196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41953" y="3405196"/>
            <a:ext cx="264976" cy="21404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41953" y="3822619"/>
            <a:ext cx="29609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41953" y="3822619"/>
            <a:ext cx="0" cy="2140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35693" y="4268864"/>
            <a:ext cx="20235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241953" y="4268864"/>
            <a:ext cx="93740" cy="2140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flipH="1">
            <a:off x="4734692" y="3043497"/>
            <a:ext cx="453765" cy="484549"/>
          </a:xfrm>
          <a:prstGeom prst="arc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Arc 46"/>
          <p:cNvSpPr/>
          <p:nvPr/>
        </p:nvSpPr>
        <p:spPr>
          <a:xfrm flipH="1" flipV="1">
            <a:off x="4734692" y="3350156"/>
            <a:ext cx="453765" cy="319283"/>
          </a:xfrm>
          <a:prstGeom prst="arc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rc 47"/>
          <p:cNvSpPr/>
          <p:nvPr/>
        </p:nvSpPr>
        <p:spPr>
          <a:xfrm flipV="1">
            <a:off x="4529797" y="3539569"/>
            <a:ext cx="453493" cy="507985"/>
          </a:xfrm>
          <a:prstGeom prst="arc">
            <a:avLst>
              <a:gd name="adj1" fmla="val 15872973"/>
              <a:gd name="adj2" fmla="val 4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Arc 48"/>
          <p:cNvSpPr/>
          <p:nvPr/>
        </p:nvSpPr>
        <p:spPr>
          <a:xfrm>
            <a:off x="4529797" y="4299686"/>
            <a:ext cx="453493" cy="399961"/>
          </a:xfrm>
          <a:prstGeom prst="arc">
            <a:avLst>
              <a:gd name="adj1" fmla="val 15872973"/>
              <a:gd name="adj2" fmla="val 4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5546400" y="2982393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5546400" y="3266865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5546400" y="3595148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Isosceles Triangle 52"/>
          <p:cNvSpPr/>
          <p:nvPr/>
        </p:nvSpPr>
        <p:spPr>
          <a:xfrm rot="5400000">
            <a:off x="5546400" y="3945200"/>
            <a:ext cx="482885" cy="631467"/>
          </a:xfrm>
          <a:prstGeom prst="triangle">
            <a:avLst/>
          </a:prstGeom>
          <a:solidFill>
            <a:schemeClr val="bg1">
              <a:alpha val="6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94215" y="501843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61565" y="501843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90814" y="5033356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20063" y="5033356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Object mapping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 useBgFill="1">
        <p:nvSpPr>
          <p:cNvPr id="62" name="Action Button: Video 61">
            <a:hlinkClick r:id="" action="ppaction://noaction" highlightClick="1"/>
          </p:cNvPr>
          <p:cNvSpPr/>
          <p:nvPr/>
        </p:nvSpPr>
        <p:spPr>
          <a:xfrm flipH="1">
            <a:off x="1114893" y="3387623"/>
            <a:ext cx="750013" cy="6828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833922" y="5033356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</a:p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64" name="Arrow: Striped Right 63"/>
          <p:cNvSpPr/>
          <p:nvPr/>
        </p:nvSpPr>
        <p:spPr>
          <a:xfrm>
            <a:off x="8969339" y="3430392"/>
            <a:ext cx="657547" cy="72193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Cloud 64"/>
          <p:cNvSpPr/>
          <p:nvPr/>
        </p:nvSpPr>
        <p:spPr>
          <a:xfrm>
            <a:off x="6189355" y="1690688"/>
            <a:ext cx="2384370" cy="6107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Surveillance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407613" y="2245784"/>
            <a:ext cx="74765" cy="69262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611137" y="2302414"/>
            <a:ext cx="87004" cy="7532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284869" y="2262984"/>
            <a:ext cx="486365" cy="75326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071706" y="3055681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Oval 72"/>
          <p:cNvSpPr/>
          <p:nvPr/>
        </p:nvSpPr>
        <p:spPr>
          <a:xfrm>
            <a:off x="7071706" y="3443580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73"/>
          <p:cNvSpPr/>
          <p:nvPr/>
        </p:nvSpPr>
        <p:spPr>
          <a:xfrm>
            <a:off x="7071706" y="4189896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Straight Arrow Connector 74"/>
          <p:cNvCxnSpPr>
            <a:stCxn id="53" idx="0"/>
            <a:endCxn id="74" idx="2"/>
          </p:cNvCxnSpPr>
          <p:nvPr/>
        </p:nvCxnSpPr>
        <p:spPr>
          <a:xfrm>
            <a:off x="6103576" y="4260934"/>
            <a:ext cx="968130" cy="717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0"/>
            <a:endCxn id="73" idx="3"/>
          </p:cNvCxnSpPr>
          <p:nvPr/>
        </p:nvCxnSpPr>
        <p:spPr>
          <a:xfrm flipV="1">
            <a:off x="6103576" y="3687248"/>
            <a:ext cx="1013504" cy="57368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0"/>
            <a:endCxn id="73" idx="2"/>
          </p:cNvCxnSpPr>
          <p:nvPr/>
        </p:nvCxnSpPr>
        <p:spPr>
          <a:xfrm flipV="1">
            <a:off x="6103576" y="3586318"/>
            <a:ext cx="968130" cy="3245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3" idx="0"/>
            <a:endCxn id="72" idx="3"/>
          </p:cNvCxnSpPr>
          <p:nvPr/>
        </p:nvCxnSpPr>
        <p:spPr>
          <a:xfrm flipV="1">
            <a:off x="6103576" y="3299349"/>
            <a:ext cx="1013504" cy="9615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2" idx="0"/>
            <a:endCxn id="74" idx="1"/>
          </p:cNvCxnSpPr>
          <p:nvPr/>
        </p:nvCxnSpPr>
        <p:spPr>
          <a:xfrm>
            <a:off x="6103576" y="3910882"/>
            <a:ext cx="1013504" cy="3208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2" idx="0"/>
            <a:endCxn id="72" idx="2"/>
          </p:cNvCxnSpPr>
          <p:nvPr/>
        </p:nvCxnSpPr>
        <p:spPr>
          <a:xfrm flipV="1">
            <a:off x="6103576" y="3198419"/>
            <a:ext cx="968130" cy="7124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0"/>
            <a:endCxn id="73" idx="2"/>
          </p:cNvCxnSpPr>
          <p:nvPr/>
        </p:nvCxnSpPr>
        <p:spPr>
          <a:xfrm>
            <a:off x="6103576" y="3298127"/>
            <a:ext cx="968130" cy="28819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0" idx="0"/>
            <a:endCxn id="74" idx="1"/>
          </p:cNvCxnSpPr>
          <p:nvPr/>
        </p:nvCxnSpPr>
        <p:spPr>
          <a:xfrm>
            <a:off x="6103576" y="3298127"/>
            <a:ext cx="1013504" cy="933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0" idx="0"/>
            <a:endCxn id="72" idx="2"/>
          </p:cNvCxnSpPr>
          <p:nvPr/>
        </p:nvCxnSpPr>
        <p:spPr>
          <a:xfrm flipV="1">
            <a:off x="6103576" y="3198419"/>
            <a:ext cx="968130" cy="99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71234" y="3016251"/>
            <a:ext cx="0" cy="141731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74" idx="3"/>
          </p:cNvCxnSpPr>
          <p:nvPr/>
        </p:nvCxnSpPr>
        <p:spPr>
          <a:xfrm flipV="1">
            <a:off x="6771233" y="4433564"/>
            <a:ext cx="345847" cy="31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769178" y="3713960"/>
            <a:ext cx="345847" cy="318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773775" y="3292083"/>
            <a:ext cx="345847" cy="318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7863836" y="3299484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Oval 120"/>
          <p:cNvSpPr/>
          <p:nvPr/>
        </p:nvSpPr>
        <p:spPr>
          <a:xfrm>
            <a:off x="7863836" y="3865650"/>
            <a:ext cx="309834" cy="28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Straight Arrow Connector 121"/>
          <p:cNvCxnSpPr>
            <a:stCxn id="72" idx="6"/>
            <a:endCxn id="120" idx="1"/>
          </p:cNvCxnSpPr>
          <p:nvPr/>
        </p:nvCxnSpPr>
        <p:spPr>
          <a:xfrm>
            <a:off x="7381540" y="3198419"/>
            <a:ext cx="527670" cy="14287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121" idx="2"/>
          </p:cNvCxnSpPr>
          <p:nvPr/>
        </p:nvCxnSpPr>
        <p:spPr>
          <a:xfrm>
            <a:off x="7381540" y="3586318"/>
            <a:ext cx="482296" cy="4220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6"/>
            <a:endCxn id="121" idx="3"/>
          </p:cNvCxnSpPr>
          <p:nvPr/>
        </p:nvCxnSpPr>
        <p:spPr>
          <a:xfrm flipV="1">
            <a:off x="7381540" y="4109318"/>
            <a:ext cx="527670" cy="2233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7"/>
            <a:endCxn id="120" idx="3"/>
          </p:cNvCxnSpPr>
          <p:nvPr/>
        </p:nvCxnSpPr>
        <p:spPr>
          <a:xfrm flipV="1">
            <a:off x="7336166" y="3543152"/>
            <a:ext cx="573044" cy="6885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3" idx="6"/>
            <a:endCxn id="120" idx="2"/>
          </p:cNvCxnSpPr>
          <p:nvPr/>
        </p:nvCxnSpPr>
        <p:spPr>
          <a:xfrm flipV="1">
            <a:off x="7381540" y="3442222"/>
            <a:ext cx="482296" cy="14409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2" idx="6"/>
            <a:endCxn id="121" idx="1"/>
          </p:cNvCxnSpPr>
          <p:nvPr/>
        </p:nvCxnSpPr>
        <p:spPr>
          <a:xfrm>
            <a:off x="7381540" y="3198419"/>
            <a:ext cx="527670" cy="7090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loud 139"/>
          <p:cNvSpPr/>
          <p:nvPr/>
        </p:nvSpPr>
        <p:spPr>
          <a:xfrm>
            <a:off x="3719206" y="1685945"/>
            <a:ext cx="2384370" cy="61072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Spatial Temporal 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Reasoning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a multi-task reasoning system</a:t>
            </a:r>
          </a:p>
          <a:p>
            <a:r>
              <a:rPr lang="en-US" altLang="zh-CN" dirty="0"/>
              <a:t>Internal status includes:</a:t>
            </a:r>
          </a:p>
          <a:p>
            <a:pPr lvl="1"/>
            <a:r>
              <a:rPr lang="en-US" altLang="zh-CN" dirty="0"/>
              <a:t>Rules, relations</a:t>
            </a:r>
          </a:p>
          <a:p>
            <a:pPr lvl="1"/>
            <a:r>
              <a:rPr lang="en-US" altLang="zh-CN" dirty="0"/>
              <a:t>Reasoning programs</a:t>
            </a:r>
          </a:p>
          <a:p>
            <a:r>
              <a:rPr lang="en-US" altLang="zh-CN" dirty="0"/>
              <a:t>Each task run a set of reasoning program, create outputs to the neural circuit according to the inputs from the neural circuit and internal 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600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NeuroCurrent Architecture</vt:lpstr>
      <vt:lpstr>General Idea</vt:lpstr>
      <vt:lpstr>Framework</vt:lpstr>
      <vt:lpstr>Neuron Model and Behaviors</vt:lpstr>
      <vt:lpstr>Neural Circuit and Simulation</vt:lpstr>
      <vt:lpstr>Example 1: Neural Network for “Light Spot Orientator”</vt:lpstr>
      <vt:lpstr>Max Operation Neural Network</vt:lpstr>
      <vt:lpstr>Example 2: Object Spatial Temporal Aware Visual Processing</vt:lpstr>
      <vt:lpstr>Reasoning System</vt:lpstr>
      <vt:lpstr>Sensors and Drivers</vt:lpstr>
      <vt:lpstr>System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NeuSim Architecture Specs</dc:title>
  <dc:creator>zsf</dc:creator>
  <cp:lastModifiedBy>Shifa Zhang</cp:lastModifiedBy>
  <cp:revision>82</cp:revision>
  <dcterms:created xsi:type="dcterms:W3CDTF">2015-05-05T08:02:00Z</dcterms:created>
  <dcterms:modified xsi:type="dcterms:W3CDTF">2017-05-14T02:49:55Z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