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7" r:id="rId9"/>
    <p:sldId id="268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263" autoAdjust="0"/>
  </p:normalViewPr>
  <p:slideViewPr>
    <p:cSldViewPr snapToGrid="0">
      <p:cViewPr varScale="1">
        <p:scale>
          <a:sx n="87" d="100"/>
          <a:sy n="87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55B75-8515-4E8F-A340-9F8E4413A8C8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D236F-C911-49A8-8BD3-65E05B569D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0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D236F-C911-49A8-8BD3-65E05B569D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575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Minmax normalization or ratings plotted against the original publishing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D236F-C911-49A8-8BD3-65E05B569D9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411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D236F-C911-49A8-8BD3-65E05B569D9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36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We’ve streamlined the code, everything is shorter and sweeter. </a:t>
            </a:r>
          </a:p>
          <a:p>
            <a:endParaRPr lang="en-GB" dirty="0"/>
          </a:p>
          <a:p>
            <a:r>
              <a:rPr lang="en-GB" dirty="0"/>
              <a:t>All data has been scraped, cleaned and formatted. Our delays and blocks were gone from the off set today.</a:t>
            </a:r>
          </a:p>
          <a:p>
            <a:endParaRPr lang="en-GB" dirty="0"/>
          </a:p>
          <a:p>
            <a:r>
              <a:rPr lang="en-GB" dirty="0"/>
              <a:t>Got GitHub organized, its tough to deal with something as delicate as GitHub branches with a team, so we decided to allocate a GitHub manager to keep things in check.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D236F-C911-49A8-8BD3-65E05B569D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90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Best example of overly messy and complex code is mine, the before snippet was me trying to clean the original data set we had, </a:t>
            </a:r>
          </a:p>
          <a:p>
            <a:r>
              <a:rPr lang="en-GB" dirty="0"/>
              <a:t>then replacing the CSV column to then work.</a:t>
            </a:r>
          </a:p>
          <a:p>
            <a:endParaRPr lang="en-GB" dirty="0"/>
          </a:p>
          <a:p>
            <a:r>
              <a:rPr lang="en-GB" dirty="0"/>
              <a:t>Today we had a beautiful clean data set, and the code could come down to 2 simple lines. From complex to concise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D236F-C911-49A8-8BD3-65E05B569D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524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today we were working with a limited data set that had some missing and uncleaned information. </a:t>
            </a:r>
          </a:p>
          <a:p>
            <a:endParaRPr lang="en-GB" dirty="0"/>
          </a:p>
          <a:p>
            <a:r>
              <a:rPr lang="en-GB" dirty="0"/>
              <a:t>With the amazing work of our scrapers we started the day strong with all scarping related setbacks resolved.</a:t>
            </a:r>
          </a:p>
          <a:p>
            <a:endParaRPr lang="en-GB" dirty="0"/>
          </a:p>
          <a:p>
            <a:r>
              <a:rPr lang="en-GB" dirty="0"/>
              <a:t>Not only did we have all the data but it was cleaned and ready for us modify our work to have it fit with the new column names and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D236F-C911-49A8-8BD3-65E05B569D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68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day wouldn’t have gone so smoothly if it wasn’t for this key point. </a:t>
            </a:r>
          </a:p>
          <a:p>
            <a:endParaRPr lang="en-GB" dirty="0"/>
          </a:p>
          <a:p>
            <a:r>
              <a:rPr lang="en-GB" dirty="0"/>
              <a:t>The allocation of a GitHub manger. </a:t>
            </a:r>
          </a:p>
          <a:p>
            <a:endParaRPr lang="en-GB" dirty="0"/>
          </a:p>
          <a:p>
            <a:r>
              <a:rPr lang="en-GB" dirty="0"/>
              <a:t>This person will be the one that keeps your whole project on track.</a:t>
            </a:r>
          </a:p>
          <a:p>
            <a:endParaRPr lang="en-GB" dirty="0"/>
          </a:p>
          <a:p>
            <a:r>
              <a:rPr lang="en-GB" dirty="0"/>
              <a:t>Once we started working with the full data set and finalized work was ready to be uploaded to GitHub, </a:t>
            </a:r>
          </a:p>
          <a:p>
            <a:endParaRPr lang="en-GB" dirty="0"/>
          </a:p>
          <a:p>
            <a:r>
              <a:rPr lang="en-GB" dirty="0"/>
              <a:t>the manger made sure no work was missing by using the projects feature and most </a:t>
            </a:r>
            <a:r>
              <a:rPr lang="en-GB" dirty="0" err="1"/>
              <a:t>importaly</a:t>
            </a:r>
            <a:r>
              <a:rPr lang="en-GB" dirty="0"/>
              <a:t>, </a:t>
            </a:r>
          </a:p>
          <a:p>
            <a:endParaRPr lang="en-GB" dirty="0"/>
          </a:p>
          <a:p>
            <a:r>
              <a:rPr lang="en-GB" dirty="0"/>
              <a:t>no merge conflicts where generated with the main branch. </a:t>
            </a:r>
          </a:p>
          <a:p>
            <a:endParaRPr lang="en-GB" dirty="0"/>
          </a:p>
          <a:p>
            <a:r>
              <a:rPr lang="en-GB" dirty="0"/>
              <a:t>They kept </a:t>
            </a:r>
            <a:r>
              <a:rPr lang="en-GB" dirty="0" err="1"/>
              <a:t>ontop</a:t>
            </a:r>
            <a:r>
              <a:rPr lang="en-GB" dirty="0"/>
              <a:t> of the whole projects track and made sure nothing crashed along the way with success. </a:t>
            </a:r>
          </a:p>
          <a:p>
            <a:endParaRPr lang="en-GB" dirty="0"/>
          </a:p>
          <a:p>
            <a:r>
              <a:rPr lang="en-GB" dirty="0"/>
              <a:t>A vital role added to the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D236F-C911-49A8-8BD3-65E05B569D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362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Exploratory data analysis:</a:t>
            </a:r>
          </a:p>
          <a:p>
            <a:endParaRPr lang="en-GB" dirty="0"/>
          </a:p>
          <a:p>
            <a:r>
              <a:rPr lang="en-GB" dirty="0"/>
              <a:t>Scatter plot = Epic fantasy's with under 1,000 pages have the most ratings</a:t>
            </a:r>
          </a:p>
          <a:p>
            <a:endParaRPr lang="en-GB" dirty="0"/>
          </a:p>
          <a:p>
            <a:r>
              <a:rPr lang="en-GB" dirty="0"/>
              <a:t>Histogram = From top 1,000 fantasy books, they are most likely to have a 4.2 star rating. If not then much more likely to have less than 4.2 than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D236F-C911-49A8-8BD3-65E05B569D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147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Minmax normalized ratings</a:t>
            </a:r>
          </a:p>
          <a:p>
            <a:endParaRPr lang="en-GB" dirty="0"/>
          </a:p>
          <a:p>
            <a:r>
              <a:rPr lang="en-GB" dirty="0"/>
              <a:t>Graph above shows all possible lines of best fit</a:t>
            </a:r>
          </a:p>
          <a:p>
            <a:endParaRPr lang="en-GB" dirty="0"/>
          </a:p>
          <a:p>
            <a:r>
              <a:rPr lang="en-GB" dirty="0"/>
              <a:t>Graph below shows the best fit distribution</a:t>
            </a:r>
          </a:p>
          <a:p>
            <a:endParaRPr lang="en-GB" dirty="0"/>
          </a:p>
          <a:p>
            <a:r>
              <a:rPr lang="en-GB" dirty="0"/>
              <a:t>With Cleaned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D236F-C911-49A8-8BD3-65E05B569D9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273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Minmax normalization against mean normalization</a:t>
            </a:r>
          </a:p>
          <a:p>
            <a:endParaRPr lang="en-GB" dirty="0"/>
          </a:p>
          <a:p>
            <a:r>
              <a:rPr lang="en-GB" dirty="0"/>
              <a:t>The graphs show the same levels, shifted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D236F-C911-49A8-8BD3-65E05B569D9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193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Average ratings histograms, not normalized vs minmax normalized (1 – 10)</a:t>
            </a:r>
          </a:p>
          <a:p>
            <a:endParaRPr lang="en-GB" dirty="0"/>
          </a:p>
          <a:p>
            <a:r>
              <a:rPr lang="en-GB" dirty="0"/>
              <a:t>The left sides more complete visualization of the data shows both the minmax and mean, and both not normalized vs normalized</a:t>
            </a:r>
          </a:p>
          <a:p>
            <a:r>
              <a:rPr lang="en-GB" dirty="0"/>
              <a:t>	- Shows that the figures are identical when not normalized, and indecently in their changes when normalized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D236F-C911-49A8-8BD3-65E05B569D9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0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4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5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6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9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6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6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2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8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9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1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12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F8756-EB4B-4CEC-AE90-AC1642440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GB" sz="4400" dirty="0"/>
              <a:t>Hufflepuff – Complexity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94B7A-0A0E-40A4-ACDE-B23E03FD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Members – Magdalena, Alessio, Gavaskar and Josh</a:t>
            </a:r>
          </a:p>
        </p:txBody>
      </p:sp>
      <p:pic>
        <p:nvPicPr>
          <p:cNvPr id="4" name="Picture 3" descr="An overlapping skeleton of leaves">
            <a:extLst>
              <a:ext uri="{FF2B5EF4-FFF2-40B4-BE49-F238E27FC236}">
                <a16:creationId xmlns:a16="http://schemas.microsoft.com/office/drawing/2014/main" id="{8EDFDFF0-E07C-42C0-8390-14EE13B760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99" r="9152" b="1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5668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5B9688-28B2-49CE-8BD3-0A5369AA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62888" y="-798159"/>
            <a:ext cx="5330951" cy="692727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9726BC6-C2EE-4BF5-A91C-32C2041F5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19" y="944768"/>
            <a:ext cx="6564216" cy="45584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A4AB9-F0FC-432E-B1BC-3A2D4CF9D34F}"/>
              </a:ext>
            </a:extLst>
          </p:cNvPr>
          <p:cNvSpPr txBox="1"/>
          <p:nvPr/>
        </p:nvSpPr>
        <p:spPr>
          <a:xfrm>
            <a:off x="3033547" y="5909810"/>
            <a:ext cx="495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original publishing year line graph</a:t>
            </a:r>
          </a:p>
        </p:txBody>
      </p:sp>
    </p:spTree>
    <p:extLst>
      <p:ext uri="{BB962C8B-B14F-4D97-AF65-F5344CB8AC3E}">
        <p14:creationId xmlns:p14="http://schemas.microsoft.com/office/powerpoint/2010/main" val="424021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F2E94ED-9EAC-4540-B972-B11CAA852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73597" y="835592"/>
            <a:ext cx="6095980" cy="5948805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FC4E0-42C8-4749-A31F-3CB0B5E4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666995"/>
            <a:ext cx="4572000" cy="1524010"/>
          </a:xfrm>
        </p:spPr>
        <p:txBody>
          <a:bodyPr anchor="t">
            <a:normAutofit fontScale="90000"/>
          </a:bodyPr>
          <a:lstStyle/>
          <a:p>
            <a:r>
              <a:rPr lang="en-GB" sz="4800" dirty="0"/>
              <a:t>Thank you for listening!</a:t>
            </a:r>
            <a:br>
              <a:rPr lang="en-GB" sz="4800" dirty="0"/>
            </a:br>
            <a:br>
              <a:rPr lang="en-GB" sz="4800" dirty="0"/>
            </a:br>
            <a:r>
              <a:rPr lang="en-GB" sz="4800" dirty="0"/>
              <a:t>Can’t wait to show you our new tool on Friday…</a:t>
            </a:r>
          </a:p>
        </p:txBody>
      </p:sp>
    </p:spTree>
    <p:extLst>
      <p:ext uri="{BB962C8B-B14F-4D97-AF65-F5344CB8AC3E}">
        <p14:creationId xmlns:p14="http://schemas.microsoft.com/office/powerpoint/2010/main" val="201183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E991-1BB2-403E-B5E4-FEA0C0CC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FB36-7936-4837-BD17-796C341B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Code simplified</a:t>
            </a:r>
          </a:p>
          <a:p>
            <a:r>
              <a:rPr lang="en-GB" dirty="0"/>
              <a:t>1,000 data:</a:t>
            </a:r>
          </a:p>
          <a:p>
            <a:pPr lvl="1"/>
            <a:r>
              <a:rPr lang="en-GB" dirty="0"/>
              <a:t>Scraped</a:t>
            </a:r>
          </a:p>
          <a:p>
            <a:pPr lvl="1"/>
            <a:r>
              <a:rPr lang="en-GB" dirty="0"/>
              <a:t>Cleaned and formatted</a:t>
            </a:r>
          </a:p>
          <a:p>
            <a:pPr lvl="1"/>
            <a:r>
              <a:rPr lang="en-GB" dirty="0"/>
              <a:t>All previous work adjusted to function with new CSV file</a:t>
            </a:r>
          </a:p>
          <a:p>
            <a:r>
              <a:rPr lang="en-GB" dirty="0"/>
              <a:t>Allocated dedicated GitHub manger</a:t>
            </a:r>
          </a:p>
          <a:p>
            <a:pPr lvl="1"/>
            <a:r>
              <a:rPr lang="en-GB" dirty="0"/>
              <a:t>Less confusion</a:t>
            </a:r>
          </a:p>
          <a:p>
            <a:pPr lvl="1"/>
            <a:r>
              <a:rPr lang="en-GB" dirty="0"/>
              <a:t>More productivity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26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E69B-E406-4217-BD07-CB5F5ED8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608276"/>
            <a:ext cx="5334000" cy="1153486"/>
          </a:xfrm>
        </p:spPr>
        <p:txBody>
          <a:bodyPr/>
          <a:lstStyle/>
          <a:p>
            <a:r>
              <a:rPr lang="en-GB" dirty="0"/>
              <a:t>Complex -&gt; Concise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979F4CE-BBFD-4971-870C-22AB49153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65355"/>
            <a:ext cx="3835272" cy="38179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025A6E-3282-4482-9168-0BCD3E6808EE}"/>
              </a:ext>
            </a:extLst>
          </p:cNvPr>
          <p:cNvSpPr txBox="1"/>
          <p:nvPr/>
        </p:nvSpPr>
        <p:spPr>
          <a:xfrm>
            <a:off x="762000" y="2391011"/>
            <a:ext cx="383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Before</a:t>
            </a:r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1F5D793-2BAF-4CE4-A287-BE89D936B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803" y="2865355"/>
            <a:ext cx="4748197" cy="38179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DA45AB-4C89-4373-B8A6-E0FF78CB3ED3}"/>
              </a:ext>
            </a:extLst>
          </p:cNvPr>
          <p:cNvSpPr txBox="1"/>
          <p:nvPr/>
        </p:nvSpPr>
        <p:spPr>
          <a:xfrm>
            <a:off x="6681802" y="2391011"/>
            <a:ext cx="474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75402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09523-EDFF-4494-BE41-880527F5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656" y="28790"/>
            <a:ext cx="6030686" cy="7402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100 Data -&gt; 1,000 Data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A8321CC-D2AE-46A5-B72E-D845784CE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6" y="2607021"/>
            <a:ext cx="5871753" cy="4250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409A8E-C3AA-47E9-99D3-753B4DC2D683}"/>
              </a:ext>
            </a:extLst>
          </p:cNvPr>
          <p:cNvSpPr txBox="1"/>
          <p:nvPr/>
        </p:nvSpPr>
        <p:spPr>
          <a:xfrm>
            <a:off x="1009259" y="980571"/>
            <a:ext cx="4142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100 Rows CSV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Numbered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Column 3 was string data (uncleaned)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Missing number of ratings column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71872-351C-4A3A-B32A-F5B10E8D062D}"/>
              </a:ext>
            </a:extLst>
          </p:cNvPr>
          <p:cNvSpPr txBox="1"/>
          <p:nvPr/>
        </p:nvSpPr>
        <p:spPr>
          <a:xfrm>
            <a:off x="7008089" y="1063892"/>
            <a:ext cx="4142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1,000 Rows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Labelled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Column 3 are now viewed as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Number of ratings column added</a:t>
            </a:r>
          </a:p>
        </p:txBody>
      </p:sp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E9F03DF-D03F-4F2F-849C-D8F674E06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18" y="2601088"/>
            <a:ext cx="5776536" cy="425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4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A37989-53E3-4D7B-A423-60DD369BB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17358">
            <a:off x="-800363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6FDC6-81E8-453B-9ACE-28E45D95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346" y="222185"/>
            <a:ext cx="4247307" cy="685030"/>
          </a:xfrm>
        </p:spPr>
        <p:txBody>
          <a:bodyPr anchor="t">
            <a:normAutofit/>
          </a:bodyPr>
          <a:lstStyle/>
          <a:p>
            <a:r>
              <a:rPr lang="en-GB" sz="3200" dirty="0"/>
              <a:t>GitHub Management</a:t>
            </a:r>
          </a:p>
        </p:txBody>
      </p:sp>
      <p:pic>
        <p:nvPicPr>
          <p:cNvPr id="10" name="Content Placeholder 9" descr="A picture containing text, monitor, indoor, screen&#10;&#10;Description automatically generated">
            <a:extLst>
              <a:ext uri="{FF2B5EF4-FFF2-40B4-BE49-F238E27FC236}">
                <a16:creationId xmlns:a16="http://schemas.microsoft.com/office/drawing/2014/main" id="{7D1BF4FE-89FD-4F53-A63C-59538882D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92" y="895351"/>
            <a:ext cx="8006616" cy="35874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028F1E-7533-47DA-A432-72AA02AB6D32}"/>
              </a:ext>
            </a:extLst>
          </p:cNvPr>
          <p:cNvSpPr txBox="1"/>
          <p:nvPr/>
        </p:nvSpPr>
        <p:spPr>
          <a:xfrm>
            <a:off x="2130730" y="4823927"/>
            <a:ext cx="7930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Overview of a GitHub managers role: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Keeps our project aligned, can manipulate the final folders content -&gt; Leads to less mistakes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Project tab management means nothing gets forgotten. Knows what needs to be done and who's doing what</a:t>
            </a:r>
          </a:p>
        </p:txBody>
      </p:sp>
    </p:spTree>
    <p:extLst>
      <p:ext uri="{BB962C8B-B14F-4D97-AF65-F5344CB8AC3E}">
        <p14:creationId xmlns:p14="http://schemas.microsoft.com/office/powerpoint/2010/main" val="380907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815A23-71BB-4173-B4BF-E90CD9D2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08054" y="0"/>
            <a:ext cx="4583947" cy="6131671"/>
          </a:xfrm>
          <a:custGeom>
            <a:avLst/>
            <a:gdLst>
              <a:gd name="connsiteX0" fmla="*/ 1303111 w 4583947"/>
              <a:gd name="connsiteY0" fmla="*/ 0 h 6131671"/>
              <a:gd name="connsiteX1" fmla="*/ 4583947 w 4583947"/>
              <a:gd name="connsiteY1" fmla="*/ 0 h 6131671"/>
              <a:gd name="connsiteX2" fmla="*/ 4583947 w 4583947"/>
              <a:gd name="connsiteY2" fmla="*/ 4228311 h 6131671"/>
              <a:gd name="connsiteX3" fmla="*/ 4541880 w 4583947"/>
              <a:gd name="connsiteY3" fmla="*/ 4258857 h 6131671"/>
              <a:gd name="connsiteX4" fmla="*/ 4128523 w 4583947"/>
              <a:gd name="connsiteY4" fmla="*/ 4540543 h 6131671"/>
              <a:gd name="connsiteX5" fmla="*/ 1946719 w 4583947"/>
              <a:gd name="connsiteY5" fmla="*/ 5933430 h 6131671"/>
              <a:gd name="connsiteX6" fmla="*/ 393090 w 4583947"/>
              <a:gd name="connsiteY6" fmla="*/ 5653230 h 6131671"/>
              <a:gd name="connsiteX7" fmla="*/ 62 w 4583947"/>
              <a:gd name="connsiteY7" fmla="*/ 4146595 h 6131671"/>
              <a:gd name="connsiteX8" fmla="*/ 1277882 w 4583947"/>
              <a:gd name="connsiteY8" fmla="*/ 32051 h 613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3947" h="6131671">
                <a:moveTo>
                  <a:pt x="1303111" y="0"/>
                </a:moveTo>
                <a:lnTo>
                  <a:pt x="4583947" y="0"/>
                </a:lnTo>
                <a:lnTo>
                  <a:pt x="4583947" y="4228311"/>
                </a:lnTo>
                <a:lnTo>
                  <a:pt x="4541880" y="4258857"/>
                </a:lnTo>
                <a:cubicBezTo>
                  <a:pt x="4395640" y="4361102"/>
                  <a:pt x="4254236" y="4453840"/>
                  <a:pt x="4128523" y="4540543"/>
                </a:cubicBezTo>
                <a:cubicBezTo>
                  <a:pt x="3416510" y="5032410"/>
                  <a:pt x="2702940" y="5523262"/>
                  <a:pt x="1946719" y="5933430"/>
                </a:cubicBezTo>
                <a:cubicBezTo>
                  <a:pt x="1506382" y="6172525"/>
                  <a:pt x="872113" y="6310628"/>
                  <a:pt x="393090" y="5653230"/>
                </a:cubicBezTo>
                <a:cubicBezTo>
                  <a:pt x="73281" y="5214029"/>
                  <a:pt x="-2478" y="4628756"/>
                  <a:pt x="62" y="4146595"/>
                </a:cubicBezTo>
                <a:cubicBezTo>
                  <a:pt x="8670" y="2518973"/>
                  <a:pt x="544344" y="1015353"/>
                  <a:pt x="1277882" y="320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23BB46-9386-40B6-B6A8-70CDDE734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9075" y="16663"/>
            <a:ext cx="4352924" cy="6092804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3578025 w 4496214"/>
              <a:gd name="connsiteY2" fmla="*/ 3466740 h 4650427"/>
              <a:gd name="connsiteX3" fmla="*/ 1946719 w 4496214"/>
              <a:gd name="connsiteY3" fmla="*/ 4497028 h 4650427"/>
              <a:gd name="connsiteX4" fmla="*/ 393090 w 4496214"/>
              <a:gd name="connsiteY4" fmla="*/ 4216828 h 4650427"/>
              <a:gd name="connsiteX5" fmla="*/ 62 w 4496214"/>
              <a:gd name="connsiteY5" fmla="*/ 2710193 h 4650427"/>
              <a:gd name="connsiteX6" fmla="*/ 513680 w 4496214"/>
              <a:gd name="connsiteY6" fmla="*/ 0 h 4650427"/>
              <a:gd name="connsiteX0" fmla="*/ 4496214 w 4496214"/>
              <a:gd name="connsiteY0" fmla="*/ 2853699 h 4650427"/>
              <a:gd name="connsiteX1" fmla="*/ 3578025 w 4496214"/>
              <a:gd name="connsiteY1" fmla="*/ 3466740 h 4650427"/>
              <a:gd name="connsiteX2" fmla="*/ 1946719 w 4496214"/>
              <a:gd name="connsiteY2" fmla="*/ 4497028 h 4650427"/>
              <a:gd name="connsiteX3" fmla="*/ 393090 w 4496214"/>
              <a:gd name="connsiteY3" fmla="*/ 4216828 h 4650427"/>
              <a:gd name="connsiteX4" fmla="*/ 62 w 4496214"/>
              <a:gd name="connsiteY4" fmla="*/ 2710193 h 4650427"/>
              <a:gd name="connsiteX5" fmla="*/ 513680 w 4496214"/>
              <a:gd name="connsiteY5" fmla="*/ 0 h 4650427"/>
              <a:gd name="connsiteX0" fmla="*/ 3578025 w 3578025"/>
              <a:gd name="connsiteY0" fmla="*/ 3466740 h 4650427"/>
              <a:gd name="connsiteX1" fmla="*/ 1946719 w 3578025"/>
              <a:gd name="connsiteY1" fmla="*/ 4497028 h 4650427"/>
              <a:gd name="connsiteX2" fmla="*/ 393090 w 3578025"/>
              <a:gd name="connsiteY2" fmla="*/ 4216828 h 4650427"/>
              <a:gd name="connsiteX3" fmla="*/ 62 w 3578025"/>
              <a:gd name="connsiteY3" fmla="*/ 2710193 h 4650427"/>
              <a:gd name="connsiteX4" fmla="*/ 513680 w 3578025"/>
              <a:gd name="connsiteY4" fmla="*/ 0 h 4650427"/>
              <a:gd name="connsiteX0" fmla="*/ 3578025 w 3578025"/>
              <a:gd name="connsiteY0" fmla="*/ 3466740 h 4705670"/>
              <a:gd name="connsiteX1" fmla="*/ 1946719 w 3578025"/>
              <a:gd name="connsiteY1" fmla="*/ 4497028 h 4705670"/>
              <a:gd name="connsiteX2" fmla="*/ 393090 w 3578025"/>
              <a:gd name="connsiteY2" fmla="*/ 4216828 h 4705670"/>
              <a:gd name="connsiteX3" fmla="*/ 62 w 3578025"/>
              <a:gd name="connsiteY3" fmla="*/ 2710193 h 4705670"/>
              <a:gd name="connsiteX4" fmla="*/ 513680 w 3578025"/>
              <a:gd name="connsiteY4" fmla="*/ 0 h 470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025" h="4705670">
                <a:moveTo>
                  <a:pt x="3578025" y="3466740"/>
                </a:moveTo>
                <a:cubicBezTo>
                  <a:pt x="3034256" y="3810169"/>
                  <a:pt x="2520630" y="4206761"/>
                  <a:pt x="1946719" y="4497028"/>
                </a:cubicBezTo>
                <a:cubicBezTo>
                  <a:pt x="1423184" y="4761816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A776710-6C31-47C6-BFB0-FBEBD9455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6" y="1119673"/>
            <a:ext cx="5122377" cy="36181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952CFE-1761-41BD-9D44-995BF470EC40}"/>
              </a:ext>
            </a:extLst>
          </p:cNvPr>
          <p:cNvSpPr txBox="1"/>
          <p:nvPr/>
        </p:nvSpPr>
        <p:spPr>
          <a:xfrm>
            <a:off x="410676" y="4948005"/>
            <a:ext cx="5122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Scatter Plot – Number of pages against number of ratings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1F2D9107-668A-441E-A81C-90E81AA9A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046" y="1119673"/>
            <a:ext cx="5427278" cy="36181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89CCEB-312C-4428-818F-1DA10FB560DF}"/>
              </a:ext>
            </a:extLst>
          </p:cNvPr>
          <p:cNvSpPr txBox="1"/>
          <p:nvPr/>
        </p:nvSpPr>
        <p:spPr>
          <a:xfrm>
            <a:off x="6354046" y="4948005"/>
            <a:ext cx="512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Histogram Plot – Average ratings</a:t>
            </a:r>
          </a:p>
        </p:txBody>
      </p:sp>
    </p:spTree>
    <p:extLst>
      <p:ext uri="{BB962C8B-B14F-4D97-AF65-F5344CB8AC3E}">
        <p14:creationId xmlns:p14="http://schemas.microsoft.com/office/powerpoint/2010/main" val="338448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788DC3B-B7F7-4C0D-BF0A-A032335D5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4" y="284299"/>
            <a:ext cx="4523799" cy="624027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78250CD-7D5B-4AA8-86A1-6F67C4D0A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946" y="1782684"/>
            <a:ext cx="6665470" cy="472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345830-0D45-44D3-988A-D562C1DE61B3}"/>
              </a:ext>
            </a:extLst>
          </p:cNvPr>
          <p:cNvSpPr txBox="1"/>
          <p:nvPr/>
        </p:nvSpPr>
        <p:spPr>
          <a:xfrm>
            <a:off x="5188946" y="1079653"/>
            <a:ext cx="546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Minmax normalized ratings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51056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BEFC76-DF96-440C-8FFB-F4B77A19C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7" y="885220"/>
            <a:ext cx="5285355" cy="293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8BDF57C-DC28-4F10-B887-85B8411E1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7" y="4054292"/>
            <a:ext cx="5285355" cy="200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F16B586-C157-4D36-AD48-D83ACD55C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260" y="877679"/>
            <a:ext cx="6378383" cy="405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3DDA93-20D6-4C67-A4C9-7810734BB284}"/>
              </a:ext>
            </a:extLst>
          </p:cNvPr>
          <p:cNvSpPr txBox="1"/>
          <p:nvPr/>
        </p:nvSpPr>
        <p:spPr>
          <a:xfrm>
            <a:off x="5661260" y="5166911"/>
            <a:ext cx="626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Comparison between minmax normalization and mean normalization.</a:t>
            </a:r>
          </a:p>
          <a:p>
            <a:endParaRPr lang="en-GB" dirty="0"/>
          </a:p>
          <a:p>
            <a:r>
              <a:rPr lang="en-GB" dirty="0"/>
              <a:t>Above is complex. Left is Concise</a:t>
            </a:r>
          </a:p>
        </p:txBody>
      </p:sp>
    </p:spTree>
    <p:extLst>
      <p:ext uri="{BB962C8B-B14F-4D97-AF65-F5344CB8AC3E}">
        <p14:creationId xmlns:p14="http://schemas.microsoft.com/office/powerpoint/2010/main" val="244295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155F39-C54B-41B2-AC11-5AE351233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" y="26581"/>
            <a:ext cx="3778592" cy="37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75E1A85-497E-48E3-8246-C2B59C96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" y="3890321"/>
            <a:ext cx="4712441" cy="294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A1C16D9-6BF9-4589-8F1E-EB0C0903C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274" y="1602452"/>
            <a:ext cx="7234499" cy="522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5DB01D-7FC9-49A5-A3CB-32D043521041}"/>
              </a:ext>
            </a:extLst>
          </p:cNvPr>
          <p:cNvSpPr txBox="1"/>
          <p:nvPr/>
        </p:nvSpPr>
        <p:spPr>
          <a:xfrm>
            <a:off x="7616274" y="67559"/>
            <a:ext cx="4285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Average rating histograms. Not normalized vs minmax normalized (1 – 10)</a:t>
            </a:r>
          </a:p>
          <a:p>
            <a:endParaRPr lang="en-GB" dirty="0"/>
          </a:p>
          <a:p>
            <a:r>
              <a:rPr lang="en-GB" dirty="0"/>
              <a:t>Below is complex. Left is Concise</a:t>
            </a:r>
          </a:p>
        </p:txBody>
      </p:sp>
    </p:spTree>
    <p:extLst>
      <p:ext uri="{BB962C8B-B14F-4D97-AF65-F5344CB8AC3E}">
        <p14:creationId xmlns:p14="http://schemas.microsoft.com/office/powerpoint/2010/main" val="123770389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251A2F"/>
      </a:dk2>
      <a:lt2>
        <a:srgbClr val="F3F2F0"/>
      </a:lt2>
      <a:accent1>
        <a:srgbClr val="4D70C3"/>
      </a:accent1>
      <a:accent2>
        <a:srgbClr val="4C3EB3"/>
      </a:accent2>
      <a:accent3>
        <a:srgbClr val="8C4DC3"/>
      </a:accent3>
      <a:accent4>
        <a:srgbClr val="AC3BB1"/>
      </a:accent4>
      <a:accent5>
        <a:srgbClr val="C34D97"/>
      </a:accent5>
      <a:accent6>
        <a:srgbClr val="B13B54"/>
      </a:accent6>
      <a:hlink>
        <a:srgbClr val="A68537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673</Words>
  <Application>Microsoft Office PowerPoint</Application>
  <PresentationFormat>Widescreen</PresentationFormat>
  <Paragraphs>98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Hufflepuff – Complexity day</vt:lpstr>
      <vt:lpstr>Overview</vt:lpstr>
      <vt:lpstr>Complex -&gt; Concise</vt:lpstr>
      <vt:lpstr>100 Data -&gt; 1,000 Data</vt:lpstr>
      <vt:lpstr>GitHub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listening!  Can’t wait to show you our new tool on Friday…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Hufflepuff – Complexity day</dc:title>
  <dc:creator>Joshua Batt</dc:creator>
  <cp:lastModifiedBy>Joshua Batt</cp:lastModifiedBy>
  <cp:revision>22</cp:revision>
  <dcterms:created xsi:type="dcterms:W3CDTF">2021-04-14T10:59:18Z</dcterms:created>
  <dcterms:modified xsi:type="dcterms:W3CDTF">2021-04-14T15:47:44Z</dcterms:modified>
</cp:coreProperties>
</file>