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1" r:id="rId1"/>
  </p:sldMasterIdLst>
  <p:sldIdLst>
    <p:sldId id="256" r:id="rId2"/>
    <p:sldId id="258" r:id="rId3"/>
    <p:sldId id="257" r:id="rId4"/>
    <p:sldId id="275" r:id="rId5"/>
    <p:sldId id="272" r:id="rId6"/>
    <p:sldId id="266" r:id="rId7"/>
    <p:sldId id="259" r:id="rId8"/>
    <p:sldId id="276" r:id="rId9"/>
    <p:sldId id="262" r:id="rId10"/>
    <p:sldId id="271" r:id="rId11"/>
    <p:sldId id="269" r:id="rId12"/>
    <p:sldId id="273" r:id="rId13"/>
    <p:sldId id="268" r:id="rId14"/>
    <p:sldId id="270" r:id="rId15"/>
    <p:sldId id="267" r:id="rId16"/>
    <p:sldId id="265"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78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5/25/2020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73477950"/>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5/25/2020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220863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5/25/2020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860743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5/25/2020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3553735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7" name="Date Placeholder 6"/>
          <p:cNvSpPr>
            <a:spLocks noGrp="1"/>
          </p:cNvSpPr>
          <p:nvPr>
            <p:ph type="dt" sz="half" idx="10"/>
          </p:nvPr>
        </p:nvSpPr>
        <p:spPr/>
        <p:txBody>
          <a:bodyPr/>
          <a:lstStyle/>
          <a:p>
            <a:fld id="{846CE7D5-CF57-46EF-B807-FDD0502418D4}" type="datetimeFigureOut">
              <a:rPr lang="en-US" smtClean="0"/>
              <a:t>5/25/2020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86719165"/>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846CE7D5-CF57-46EF-B807-FDD0502418D4}" type="datetimeFigureOut">
              <a:rPr lang="en-US" smtClean="0"/>
              <a:t>5/25/2020</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9853476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7" name="Date Placeholder 6"/>
          <p:cNvSpPr>
            <a:spLocks noGrp="1"/>
          </p:cNvSpPr>
          <p:nvPr>
            <p:ph type="dt" sz="half" idx="10"/>
          </p:nvPr>
        </p:nvSpPr>
        <p:spPr/>
        <p:txBody>
          <a:bodyPr/>
          <a:lstStyle/>
          <a:p>
            <a:fld id="{846CE7D5-CF57-46EF-B807-FDD0502418D4}" type="datetimeFigureOut">
              <a:rPr lang="en-US" smtClean="0"/>
              <a:t>5/25/2020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1866202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5/25/2020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8793562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5/25/2020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1158291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9" name="Date Placeholder 8"/>
          <p:cNvSpPr>
            <a:spLocks noGrp="1"/>
          </p:cNvSpPr>
          <p:nvPr>
            <p:ph type="dt" sz="half" idx="10"/>
          </p:nvPr>
        </p:nvSpPr>
        <p:spPr/>
        <p:txBody>
          <a:bodyPr/>
          <a:lstStyle/>
          <a:p>
            <a:fld id="{846CE7D5-CF57-46EF-B807-FDD0502418D4}" type="datetimeFigureOut">
              <a:rPr lang="en-US" smtClean="0"/>
              <a:t>5/25/2020</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9511581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846CE7D5-CF57-46EF-B807-FDD0502418D4}" type="datetimeFigureOut">
              <a:rPr lang="en-US" smtClean="0"/>
              <a:t>5/25/2020</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6116910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846CE7D5-CF57-46EF-B807-FDD0502418D4}" type="datetimeFigureOut">
              <a:rPr lang="en-US" smtClean="0"/>
              <a:t>5/25/2020</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3022999059"/>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gif"/><Relationship Id="rId1" Type="http://schemas.openxmlformats.org/officeDocument/2006/relationships/slideLayout" Target="../slideLayouts/slideLayout7.xml"/><Relationship Id="rId5" Type="http://schemas.openxmlformats.org/officeDocument/2006/relationships/image" Target="../media/image15.png"/><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www.maa.org/press/periodicals/loci/joma/the-sir-model-for-spread-of-disease-the-differential-equation-model" TargetMode="External"/><Relationship Id="rId2" Type="http://schemas.openxmlformats.org/officeDocument/2006/relationships/hyperlink" Target="https://www.cdc.gov/vhf/ebola/outbreaks/2014-west-africa/cumulative-cases-graphs.html" TargetMode="External"/><Relationship Id="rId1" Type="http://schemas.openxmlformats.org/officeDocument/2006/relationships/slideLayout" Target="../slideLayouts/slideLayout2.xml"/><Relationship Id="rId5" Type="http://schemas.openxmlformats.org/officeDocument/2006/relationships/hyperlink" Target="https://www.huffingtonpost.com/2014/08/02/ebola-symptoms-infection-virus_n_5639456.html" TargetMode="External"/><Relationship Id="rId4" Type="http://schemas.openxmlformats.org/officeDocument/2006/relationships/hyperlink" Target="http://www.who.int/mediacentre/factsheets/fs103/en/"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Modeling the 2014 Ebola Outbreak</a:t>
            </a:r>
          </a:p>
        </p:txBody>
      </p:sp>
      <p:sp>
        <p:nvSpPr>
          <p:cNvPr id="3" name="Subtitle 2"/>
          <p:cNvSpPr>
            <a:spLocks noGrp="1"/>
          </p:cNvSpPr>
          <p:nvPr>
            <p:ph type="subTitle" idx="1"/>
          </p:nvPr>
        </p:nvSpPr>
        <p:spPr/>
        <p:txBody>
          <a:bodyPr vert="horz" lIns="91440" tIns="45720" rIns="91440" bIns="45720" rtlCol="0" anchor="t">
            <a:normAutofit/>
          </a:bodyPr>
          <a:lstStyle/>
          <a:p>
            <a:r>
              <a:rPr lang="en-US" dirty="0"/>
              <a:t>Math 470, Project 3</a:t>
            </a:r>
          </a:p>
          <a:p>
            <a:r>
              <a:rPr lang="en-US" dirty="0"/>
              <a:t>Josh Fontes &amp; Zack Tweedy</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E0F0A-E455-4E80-A827-2C1382A2EAE7}"/>
              </a:ext>
            </a:extLst>
          </p:cNvPr>
          <p:cNvSpPr>
            <a:spLocks noGrp="1"/>
          </p:cNvSpPr>
          <p:nvPr>
            <p:ph type="title"/>
          </p:nvPr>
        </p:nvSpPr>
        <p:spPr>
          <a:xfrm>
            <a:off x="2075663" y="351950"/>
            <a:ext cx="7729728" cy="1188720"/>
          </a:xfrm>
        </p:spPr>
        <p:txBody>
          <a:bodyPr/>
          <a:lstStyle/>
          <a:p>
            <a:r>
              <a:rPr lang="en-US" dirty="0"/>
              <a:t>The Generalized SIR model</a:t>
            </a:r>
          </a:p>
        </p:txBody>
      </p:sp>
      <p:pic>
        <p:nvPicPr>
          <p:cNvPr id="4" name="Picture 4" descr="Screen Shot 2017-12-07 at 12.46.01 PM.png">
            <a:extLst>
              <a:ext uri="{FF2B5EF4-FFF2-40B4-BE49-F238E27FC236}">
                <a16:creationId xmlns:a16="http://schemas.microsoft.com/office/drawing/2014/main" id="{B9F19494-FEE3-4F9D-BB76-4BAE4B052F93}"/>
              </a:ext>
            </a:extLst>
          </p:cNvPr>
          <p:cNvPicPr>
            <a:picLocks noGrp="1" noChangeAspect="1"/>
          </p:cNvPicPr>
          <p:nvPr>
            <p:ph idx="1"/>
          </p:nvPr>
        </p:nvPicPr>
        <p:blipFill>
          <a:blip r:embed="rId2"/>
          <a:stretch>
            <a:fillRect/>
          </a:stretch>
        </p:blipFill>
        <p:spPr>
          <a:xfrm>
            <a:off x="6251475" y="2451370"/>
            <a:ext cx="4815627" cy="2750435"/>
          </a:xfrm>
          <a:prstGeom prst="rect">
            <a:avLst/>
          </a:prstGeom>
        </p:spPr>
      </p:pic>
      <p:pic>
        <p:nvPicPr>
          <p:cNvPr id="3" name="Picture 2">
            <a:extLst>
              <a:ext uri="{FF2B5EF4-FFF2-40B4-BE49-F238E27FC236}">
                <a16:creationId xmlns:a16="http://schemas.microsoft.com/office/drawing/2014/main" id="{4021EE32-D3B8-4E1C-A92D-63ABDC441DBC}"/>
              </a:ext>
            </a:extLst>
          </p:cNvPr>
          <p:cNvPicPr>
            <a:picLocks noChangeAspect="1"/>
          </p:cNvPicPr>
          <p:nvPr/>
        </p:nvPicPr>
        <p:blipFill>
          <a:blip r:embed="rId3"/>
          <a:stretch>
            <a:fillRect/>
          </a:stretch>
        </p:blipFill>
        <p:spPr>
          <a:xfrm>
            <a:off x="764837" y="1982354"/>
            <a:ext cx="5181278" cy="3679143"/>
          </a:xfrm>
          <a:prstGeom prst="rect">
            <a:avLst/>
          </a:prstGeom>
        </p:spPr>
      </p:pic>
    </p:spTree>
    <p:extLst>
      <p:ext uri="{BB962C8B-B14F-4D97-AF65-F5344CB8AC3E}">
        <p14:creationId xmlns:p14="http://schemas.microsoft.com/office/powerpoint/2010/main" val="38363700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D4D70-C895-4158-A998-9F03AD034597}"/>
              </a:ext>
            </a:extLst>
          </p:cNvPr>
          <p:cNvSpPr>
            <a:spLocks noGrp="1"/>
          </p:cNvSpPr>
          <p:nvPr>
            <p:ph type="title"/>
          </p:nvPr>
        </p:nvSpPr>
        <p:spPr>
          <a:xfrm>
            <a:off x="1065229" y="474498"/>
            <a:ext cx="9360816" cy="1188720"/>
          </a:xfrm>
        </p:spPr>
        <p:txBody>
          <a:bodyPr/>
          <a:lstStyle/>
          <a:p>
            <a:r>
              <a:rPr lang="en-US" dirty="0"/>
              <a:t>How We Developed Our Model</a:t>
            </a:r>
          </a:p>
        </p:txBody>
      </p:sp>
      <p:sp>
        <p:nvSpPr>
          <p:cNvPr id="3" name="Content Placeholder 2">
            <a:extLst>
              <a:ext uri="{FF2B5EF4-FFF2-40B4-BE49-F238E27FC236}">
                <a16:creationId xmlns:a16="http://schemas.microsoft.com/office/drawing/2014/main" id="{96531B39-50AB-4106-B526-4666A75E11B5}"/>
              </a:ext>
            </a:extLst>
          </p:cNvPr>
          <p:cNvSpPr>
            <a:spLocks noGrp="1"/>
          </p:cNvSpPr>
          <p:nvPr>
            <p:ph idx="1"/>
          </p:nvPr>
        </p:nvSpPr>
        <p:spPr>
          <a:xfrm>
            <a:off x="1065229" y="2315183"/>
            <a:ext cx="9360816" cy="3578125"/>
          </a:xfrm>
        </p:spPr>
        <p:txBody>
          <a:bodyPr vert="horz" lIns="91440" tIns="45720" rIns="91440" bIns="45720" rtlCol="0" anchor="t">
            <a:normAutofit/>
          </a:bodyPr>
          <a:lstStyle/>
          <a:p>
            <a:pPr marL="0" indent="0">
              <a:buNone/>
            </a:pPr>
            <a:r>
              <a:rPr lang="en-US" dirty="0"/>
              <a:t>1) Gather initial values and data regarding the 2014 outbreak.</a:t>
            </a:r>
          </a:p>
          <a:p>
            <a:pPr marL="0" indent="0">
              <a:buNone/>
            </a:pPr>
            <a:r>
              <a:rPr lang="en-US" dirty="0"/>
              <a:t>2) Using the data, created initial values and conditions for our equations.</a:t>
            </a:r>
          </a:p>
          <a:p>
            <a:pPr marL="0" indent="0">
              <a:buNone/>
            </a:pPr>
            <a:r>
              <a:rPr lang="en-US" dirty="0"/>
              <a:t>3) Using Euler's Method, constructed recurrence equations from the differential equations in our initial findings.</a:t>
            </a:r>
          </a:p>
          <a:p>
            <a:pPr marL="0" indent="0">
              <a:buNone/>
            </a:pPr>
            <a:r>
              <a:rPr lang="en-US" dirty="0"/>
              <a:t>4) Used Excel to plot the values and constructed graphs of each value over time. </a:t>
            </a:r>
          </a:p>
          <a:p>
            <a:pPr marL="0" indent="0">
              <a:buNone/>
            </a:pPr>
            <a:r>
              <a:rPr lang="en-US" dirty="0"/>
              <a:t>5) Adjusted our parameter values (</a:t>
            </a:r>
            <a:r>
              <a:rPr lang="en-US" dirty="0" err="1"/>
              <a:t>b,k</a:t>
            </a:r>
            <a:r>
              <a:rPr lang="en-US" dirty="0"/>
              <a:t>) to best fit the data presented. </a:t>
            </a:r>
          </a:p>
          <a:p>
            <a:pPr lvl="2"/>
            <a:r>
              <a:rPr lang="en-US" dirty="0"/>
              <a:t>k value was chosen based on the average amount of time it takes to recover/perish from Ebola (8 days… so on any given week one person on average has a 7/8 chance of recovering)</a:t>
            </a:r>
          </a:p>
          <a:p>
            <a:pPr lvl="2"/>
            <a:r>
              <a:rPr lang="en-US" dirty="0"/>
              <a:t>b value was adjusted until our model accurately represented the actual data set on spread of Ebola</a:t>
            </a:r>
          </a:p>
        </p:txBody>
      </p:sp>
    </p:spTree>
    <p:extLst>
      <p:ext uri="{BB962C8B-B14F-4D97-AF65-F5344CB8AC3E}">
        <p14:creationId xmlns:p14="http://schemas.microsoft.com/office/powerpoint/2010/main" val="15629227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B21BDA-D23E-48CB-806B-0475F94C27C9}"/>
              </a:ext>
            </a:extLst>
          </p:cNvPr>
          <p:cNvSpPr>
            <a:spLocks noGrp="1"/>
          </p:cNvSpPr>
          <p:nvPr>
            <p:ph type="title"/>
          </p:nvPr>
        </p:nvSpPr>
        <p:spPr>
          <a:xfrm>
            <a:off x="716929" y="122594"/>
            <a:ext cx="5649209" cy="287338"/>
          </a:xfrm>
        </p:spPr>
        <p:txBody>
          <a:bodyPr>
            <a:normAutofit fontScale="90000"/>
          </a:bodyPr>
          <a:lstStyle/>
          <a:p>
            <a:r>
              <a:rPr lang="en-US" sz="2000" dirty="0"/>
              <a:t>Pre-Model Data Collection</a:t>
            </a:r>
          </a:p>
        </p:txBody>
      </p:sp>
      <p:pic>
        <p:nvPicPr>
          <p:cNvPr id="4" name="Picture 4" descr="Screen Shot 2017-12-07 at 1.12.35 PM.png">
            <a:extLst>
              <a:ext uri="{FF2B5EF4-FFF2-40B4-BE49-F238E27FC236}">
                <a16:creationId xmlns:a16="http://schemas.microsoft.com/office/drawing/2014/main" id="{A9B2EE01-DA4F-4E8E-BFE3-2A2F033860CA}"/>
              </a:ext>
            </a:extLst>
          </p:cNvPr>
          <p:cNvPicPr>
            <a:picLocks noGrp="1" noChangeAspect="1"/>
          </p:cNvPicPr>
          <p:nvPr>
            <p:ph idx="1"/>
          </p:nvPr>
        </p:nvPicPr>
        <p:blipFill>
          <a:blip r:embed="rId2"/>
          <a:stretch>
            <a:fillRect/>
          </a:stretch>
        </p:blipFill>
        <p:spPr>
          <a:xfrm>
            <a:off x="409575" y="485775"/>
            <a:ext cx="6263919" cy="6249631"/>
          </a:xfrm>
          <a:prstGeom prst="rect">
            <a:avLst/>
          </a:prstGeom>
        </p:spPr>
      </p:pic>
      <p:pic>
        <p:nvPicPr>
          <p:cNvPr id="6" name="Picture 6" descr="Screen Shot 2017-12-07 at 1.13.01 PM.png">
            <a:extLst>
              <a:ext uri="{FF2B5EF4-FFF2-40B4-BE49-F238E27FC236}">
                <a16:creationId xmlns:a16="http://schemas.microsoft.com/office/drawing/2014/main" id="{80497B66-3573-43F0-92D4-2FE178EF4DC1}"/>
              </a:ext>
            </a:extLst>
          </p:cNvPr>
          <p:cNvPicPr>
            <a:picLocks noChangeAspect="1"/>
          </p:cNvPicPr>
          <p:nvPr/>
        </p:nvPicPr>
        <p:blipFill>
          <a:blip r:embed="rId3"/>
          <a:stretch>
            <a:fillRect/>
          </a:stretch>
        </p:blipFill>
        <p:spPr>
          <a:xfrm>
            <a:off x="6753225" y="458788"/>
            <a:ext cx="5243543" cy="3897580"/>
          </a:xfrm>
          <a:prstGeom prst="rect">
            <a:avLst/>
          </a:prstGeom>
        </p:spPr>
      </p:pic>
      <p:sp>
        <p:nvSpPr>
          <p:cNvPr id="8" name="TextBox 7">
            <a:extLst>
              <a:ext uri="{FF2B5EF4-FFF2-40B4-BE49-F238E27FC236}">
                <a16:creationId xmlns:a16="http://schemas.microsoft.com/office/drawing/2014/main" id="{DAE4D51B-E56A-4E4C-8AE1-0DAE6A0B9A3E}"/>
              </a:ext>
            </a:extLst>
          </p:cNvPr>
          <p:cNvSpPr txBox="1"/>
          <p:nvPr/>
        </p:nvSpPr>
        <p:spPr>
          <a:xfrm>
            <a:off x="6819900" y="4895850"/>
            <a:ext cx="6096000" cy="646331"/>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https://www.cdc.gov/vhf/ebola/outbreaks/2014-west-africa/cumulative-cases-graphs.html</a:t>
            </a:r>
          </a:p>
        </p:txBody>
      </p:sp>
    </p:spTree>
    <p:extLst>
      <p:ext uri="{BB962C8B-B14F-4D97-AF65-F5344CB8AC3E}">
        <p14:creationId xmlns:p14="http://schemas.microsoft.com/office/powerpoint/2010/main" val="40378084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8" descr="Screen Shot 2017-12-07 at 12.31.20 PM.png">
            <a:extLst>
              <a:ext uri="{FF2B5EF4-FFF2-40B4-BE49-F238E27FC236}">
                <a16:creationId xmlns:a16="http://schemas.microsoft.com/office/drawing/2014/main" id="{00557FF4-7474-4905-A8E9-DABFB5AA6029}"/>
              </a:ext>
            </a:extLst>
          </p:cNvPr>
          <p:cNvPicPr>
            <a:picLocks noChangeAspect="1"/>
          </p:cNvPicPr>
          <p:nvPr/>
        </p:nvPicPr>
        <p:blipFill>
          <a:blip r:embed="rId2"/>
          <a:stretch>
            <a:fillRect/>
          </a:stretch>
        </p:blipFill>
        <p:spPr>
          <a:xfrm>
            <a:off x="5581649" y="4129537"/>
            <a:ext cx="6318250" cy="2465822"/>
          </a:xfrm>
          <a:prstGeom prst="rect">
            <a:avLst/>
          </a:prstGeom>
        </p:spPr>
      </p:pic>
      <p:pic>
        <p:nvPicPr>
          <p:cNvPr id="4" name="Picture 3">
            <a:extLst>
              <a:ext uri="{FF2B5EF4-FFF2-40B4-BE49-F238E27FC236}">
                <a16:creationId xmlns:a16="http://schemas.microsoft.com/office/drawing/2014/main" id="{C75628B7-443A-4489-9716-72DA48C97CF6}"/>
              </a:ext>
            </a:extLst>
          </p:cNvPr>
          <p:cNvPicPr>
            <a:picLocks noChangeAspect="1"/>
          </p:cNvPicPr>
          <p:nvPr/>
        </p:nvPicPr>
        <p:blipFill>
          <a:blip r:embed="rId3"/>
          <a:stretch>
            <a:fillRect/>
          </a:stretch>
        </p:blipFill>
        <p:spPr>
          <a:xfrm>
            <a:off x="450715" y="311285"/>
            <a:ext cx="4709493" cy="6235430"/>
          </a:xfrm>
          <a:prstGeom prst="rect">
            <a:avLst/>
          </a:prstGeom>
        </p:spPr>
      </p:pic>
      <p:pic>
        <p:nvPicPr>
          <p:cNvPr id="2" name="Picture 1">
            <a:extLst>
              <a:ext uri="{FF2B5EF4-FFF2-40B4-BE49-F238E27FC236}">
                <a16:creationId xmlns:a16="http://schemas.microsoft.com/office/drawing/2014/main" id="{49F0546F-8FA8-46C6-9A52-1D905055FCA6}"/>
              </a:ext>
            </a:extLst>
          </p:cNvPr>
          <p:cNvPicPr>
            <a:picLocks noChangeAspect="1"/>
          </p:cNvPicPr>
          <p:nvPr/>
        </p:nvPicPr>
        <p:blipFill>
          <a:blip r:embed="rId4"/>
          <a:stretch>
            <a:fillRect/>
          </a:stretch>
        </p:blipFill>
        <p:spPr>
          <a:xfrm>
            <a:off x="5581649" y="573324"/>
            <a:ext cx="5448300" cy="3143250"/>
          </a:xfrm>
          <a:prstGeom prst="rect">
            <a:avLst/>
          </a:prstGeom>
        </p:spPr>
      </p:pic>
    </p:spTree>
    <p:extLst>
      <p:ext uri="{BB962C8B-B14F-4D97-AF65-F5344CB8AC3E}">
        <p14:creationId xmlns:p14="http://schemas.microsoft.com/office/powerpoint/2010/main" val="17760428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5" descr="https://www.maa.org/sites/default/files/images/cms_upload/sir159072.gif">
            <a:extLst>
              <a:ext uri="{FF2B5EF4-FFF2-40B4-BE49-F238E27FC236}">
                <a16:creationId xmlns:a16="http://schemas.microsoft.com/office/drawing/2014/main" id="{BC529B66-F384-4588-9AB7-6E8475DC77E8}"/>
              </a:ext>
            </a:extLst>
          </p:cNvPr>
          <p:cNvPicPr>
            <a:picLocks noChangeAspect="1"/>
          </p:cNvPicPr>
          <p:nvPr/>
        </p:nvPicPr>
        <p:blipFill rotWithShape="1">
          <a:blip r:embed="rId2"/>
          <a:srcRect l="2998" r="2998"/>
          <a:stretch/>
        </p:blipFill>
        <p:spPr>
          <a:xfrm>
            <a:off x="6362701" y="3429000"/>
            <a:ext cx="5172925" cy="3080152"/>
          </a:xfrm>
          <a:prstGeom prst="rect">
            <a:avLst/>
          </a:prstGeom>
        </p:spPr>
      </p:pic>
      <p:pic>
        <p:nvPicPr>
          <p:cNvPr id="2" name="Picture 1">
            <a:extLst>
              <a:ext uri="{FF2B5EF4-FFF2-40B4-BE49-F238E27FC236}">
                <a16:creationId xmlns:a16="http://schemas.microsoft.com/office/drawing/2014/main" id="{49809664-EDE9-4193-9CEF-5C2189139589}"/>
              </a:ext>
            </a:extLst>
          </p:cNvPr>
          <p:cNvPicPr>
            <a:picLocks noChangeAspect="1"/>
          </p:cNvPicPr>
          <p:nvPr/>
        </p:nvPicPr>
        <p:blipFill>
          <a:blip r:embed="rId3"/>
          <a:stretch>
            <a:fillRect/>
          </a:stretch>
        </p:blipFill>
        <p:spPr>
          <a:xfrm>
            <a:off x="6719002" y="441323"/>
            <a:ext cx="4999153" cy="2706859"/>
          </a:xfrm>
          <a:prstGeom prst="rect">
            <a:avLst/>
          </a:prstGeom>
        </p:spPr>
      </p:pic>
      <p:pic>
        <p:nvPicPr>
          <p:cNvPr id="3" name="Picture 2">
            <a:extLst>
              <a:ext uri="{FF2B5EF4-FFF2-40B4-BE49-F238E27FC236}">
                <a16:creationId xmlns:a16="http://schemas.microsoft.com/office/drawing/2014/main" id="{E21B977E-FC7B-48FC-A799-19C0623F88DE}"/>
              </a:ext>
            </a:extLst>
          </p:cNvPr>
          <p:cNvPicPr>
            <a:picLocks noChangeAspect="1"/>
          </p:cNvPicPr>
          <p:nvPr/>
        </p:nvPicPr>
        <p:blipFill>
          <a:blip r:embed="rId4"/>
          <a:stretch>
            <a:fillRect/>
          </a:stretch>
        </p:blipFill>
        <p:spPr>
          <a:xfrm>
            <a:off x="804213" y="3615646"/>
            <a:ext cx="5291787" cy="2706859"/>
          </a:xfrm>
          <a:prstGeom prst="rect">
            <a:avLst/>
          </a:prstGeom>
        </p:spPr>
      </p:pic>
      <p:pic>
        <p:nvPicPr>
          <p:cNvPr id="4" name="Picture 3">
            <a:extLst>
              <a:ext uri="{FF2B5EF4-FFF2-40B4-BE49-F238E27FC236}">
                <a16:creationId xmlns:a16="http://schemas.microsoft.com/office/drawing/2014/main" id="{0093C282-2560-4280-8813-4BF3AEAE9D2D}"/>
              </a:ext>
            </a:extLst>
          </p:cNvPr>
          <p:cNvPicPr>
            <a:picLocks noChangeAspect="1"/>
          </p:cNvPicPr>
          <p:nvPr/>
        </p:nvPicPr>
        <p:blipFill>
          <a:blip r:embed="rId5"/>
          <a:stretch>
            <a:fillRect/>
          </a:stretch>
        </p:blipFill>
        <p:spPr>
          <a:xfrm>
            <a:off x="868768" y="441322"/>
            <a:ext cx="5243014" cy="2706859"/>
          </a:xfrm>
          <a:prstGeom prst="rect">
            <a:avLst/>
          </a:prstGeom>
        </p:spPr>
      </p:pic>
    </p:spTree>
    <p:extLst>
      <p:ext uri="{BB962C8B-B14F-4D97-AF65-F5344CB8AC3E}">
        <p14:creationId xmlns:p14="http://schemas.microsoft.com/office/powerpoint/2010/main" val="40209953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97341-8AE1-434C-AD14-D79FBE011D3F}"/>
              </a:ext>
            </a:extLst>
          </p:cNvPr>
          <p:cNvSpPr>
            <a:spLocks noGrp="1"/>
          </p:cNvSpPr>
          <p:nvPr>
            <p:ph type="title"/>
          </p:nvPr>
        </p:nvSpPr>
        <p:spPr>
          <a:xfrm>
            <a:off x="1725168" y="475946"/>
            <a:ext cx="8741664" cy="1035439"/>
          </a:xfrm>
        </p:spPr>
        <p:txBody>
          <a:bodyPr/>
          <a:lstStyle/>
          <a:p>
            <a:r>
              <a:rPr lang="en-US" dirty="0"/>
              <a:t>How They Managed Ebola  &amp; Limitations</a:t>
            </a:r>
          </a:p>
        </p:txBody>
      </p:sp>
      <p:sp>
        <p:nvSpPr>
          <p:cNvPr id="3" name="Content Placeholder 2">
            <a:extLst>
              <a:ext uri="{FF2B5EF4-FFF2-40B4-BE49-F238E27FC236}">
                <a16:creationId xmlns:a16="http://schemas.microsoft.com/office/drawing/2014/main" id="{11D7B77A-6B62-4C99-AF30-73BDC2439412}"/>
              </a:ext>
            </a:extLst>
          </p:cNvPr>
          <p:cNvSpPr>
            <a:spLocks noGrp="1"/>
          </p:cNvSpPr>
          <p:nvPr>
            <p:ph idx="1"/>
          </p:nvPr>
        </p:nvSpPr>
        <p:spPr>
          <a:xfrm>
            <a:off x="1725167" y="2217906"/>
            <a:ext cx="8741663" cy="3522121"/>
          </a:xfrm>
        </p:spPr>
        <p:txBody>
          <a:bodyPr vert="horz" lIns="91440" tIns="45720" rIns="91440" bIns="45720" rtlCol="0" anchor="t">
            <a:normAutofit/>
          </a:bodyPr>
          <a:lstStyle/>
          <a:p>
            <a:pPr marL="0" indent="0">
              <a:buNone/>
            </a:pPr>
            <a:r>
              <a:rPr lang="en-US" dirty="0"/>
              <a:t>Contrary to our model, Ebola only managed to infect 0.122%  of the population in West Africa. Our model predicted 0.143%. What changed?</a:t>
            </a:r>
          </a:p>
          <a:p>
            <a:pPr marL="0" indent="0">
              <a:buNone/>
            </a:pPr>
            <a:r>
              <a:rPr lang="en-US" dirty="0"/>
              <a:t>- High mortality rates made it difficult to model spread of Ebola</a:t>
            </a:r>
          </a:p>
          <a:p>
            <a:pPr marL="0" indent="0">
              <a:buNone/>
            </a:pPr>
            <a:r>
              <a:rPr lang="en-US" dirty="0"/>
              <a:t>- Because there is no vaccine, avoidance of high probable transmission areas such as funerals and facilities where patients are being treated.</a:t>
            </a:r>
          </a:p>
          <a:p>
            <a:pPr marL="0" indent="0">
              <a:buNone/>
            </a:pPr>
            <a:r>
              <a:rPr lang="en-US" dirty="0"/>
              <a:t>- Quarantining infected patients once they are infected.</a:t>
            </a:r>
          </a:p>
          <a:p>
            <a:pPr marL="0" indent="0">
              <a:buNone/>
            </a:pPr>
            <a:r>
              <a:rPr lang="en-US" dirty="0"/>
              <a:t>- Avoidance of bats or nonhuman primates, and fluids / meats from these animals.</a:t>
            </a:r>
          </a:p>
          <a:p>
            <a:pPr marL="0" indent="0">
              <a:buNone/>
            </a:pPr>
            <a:r>
              <a:rPr lang="en-US" dirty="0"/>
              <a:t>- Practice careful hygiene. </a:t>
            </a:r>
          </a:p>
        </p:txBody>
      </p:sp>
    </p:spTree>
    <p:extLst>
      <p:ext uri="{BB962C8B-B14F-4D97-AF65-F5344CB8AC3E}">
        <p14:creationId xmlns:p14="http://schemas.microsoft.com/office/powerpoint/2010/main" val="2559129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C0F3E-2763-455C-AD09-A93344BE54F7}"/>
              </a:ext>
            </a:extLst>
          </p:cNvPr>
          <p:cNvSpPr>
            <a:spLocks noGrp="1"/>
          </p:cNvSpPr>
          <p:nvPr>
            <p:ph type="title"/>
          </p:nvPr>
        </p:nvSpPr>
        <p:spPr/>
        <p:txBody>
          <a:bodyPr/>
          <a:lstStyle/>
          <a:p>
            <a:r>
              <a:rPr lang="en-US"/>
              <a:t>Bibliography </a:t>
            </a:r>
          </a:p>
        </p:txBody>
      </p:sp>
      <p:sp>
        <p:nvSpPr>
          <p:cNvPr id="11" name="Content Placeholder 10">
            <a:extLst>
              <a:ext uri="{FF2B5EF4-FFF2-40B4-BE49-F238E27FC236}">
                <a16:creationId xmlns:a16="http://schemas.microsoft.com/office/drawing/2014/main" id="{5369A842-B7CC-44CB-99E3-957493E38A4F}"/>
              </a:ext>
            </a:extLst>
          </p:cNvPr>
          <p:cNvSpPr>
            <a:spLocks noGrp="1"/>
          </p:cNvSpPr>
          <p:nvPr>
            <p:ph idx="1"/>
          </p:nvPr>
        </p:nvSpPr>
        <p:spPr/>
        <p:txBody>
          <a:bodyPr vert="horz" lIns="91440" tIns="45720" rIns="91440" bIns="45720" rtlCol="0" anchor="t">
            <a:normAutofit/>
          </a:bodyPr>
          <a:lstStyle/>
          <a:p>
            <a:r>
              <a:rPr lang="en-US" dirty="0">
                <a:hlinkClick r:id="rId2"/>
              </a:rPr>
              <a:t>https://www.cdc.gov/vhf/ebola/outbreaks/2014-west-africa/cumulative-cases-graphs.html</a:t>
            </a:r>
          </a:p>
          <a:p>
            <a:r>
              <a:rPr lang="en-US" dirty="0">
                <a:hlinkClick r:id="rId3"/>
              </a:rPr>
              <a:t>https://www.maa.org/press/periodicals/loci/joma/the-sir-model-for-spread-of-disease-the-differential-equation-model</a:t>
            </a:r>
          </a:p>
          <a:p>
            <a:r>
              <a:rPr lang="en-US" dirty="0">
                <a:hlinkClick r:id="rId4"/>
              </a:rPr>
              <a:t>http://www.who.int/mediacentre/factsheets/fs103/en/</a:t>
            </a:r>
          </a:p>
          <a:p>
            <a:r>
              <a:rPr lang="en-US" dirty="0">
                <a:hlinkClick r:id="rId5"/>
              </a:rPr>
              <a:t>https://www.huffingtonpost.com/2014/08/02/ebola-symptoms-infection-virus_n_5639456.html</a:t>
            </a:r>
          </a:p>
          <a:p>
            <a:endParaRPr lang="en-US" dirty="0"/>
          </a:p>
          <a:p>
            <a:endParaRPr lang="en-US"/>
          </a:p>
        </p:txBody>
      </p:sp>
    </p:spTree>
    <p:extLst>
      <p:ext uri="{BB962C8B-B14F-4D97-AF65-F5344CB8AC3E}">
        <p14:creationId xmlns:p14="http://schemas.microsoft.com/office/powerpoint/2010/main" val="26917510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E78D1-3DCB-4366-A5A4-6739B576CFA8}"/>
              </a:ext>
            </a:extLst>
          </p:cNvPr>
          <p:cNvSpPr>
            <a:spLocks noGrp="1"/>
          </p:cNvSpPr>
          <p:nvPr>
            <p:ph type="title"/>
          </p:nvPr>
        </p:nvSpPr>
        <p:spPr>
          <a:xfrm>
            <a:off x="1759215" y="600253"/>
            <a:ext cx="8673570" cy="1035439"/>
          </a:xfrm>
        </p:spPr>
        <p:txBody>
          <a:bodyPr/>
          <a:lstStyle/>
          <a:p>
            <a:r>
              <a:rPr lang="en-US" dirty="0"/>
              <a:t>The 2014 Ebola Outbreak</a:t>
            </a:r>
          </a:p>
        </p:txBody>
      </p:sp>
      <p:sp>
        <p:nvSpPr>
          <p:cNvPr id="3" name="Content Placeholder 2">
            <a:extLst>
              <a:ext uri="{FF2B5EF4-FFF2-40B4-BE49-F238E27FC236}">
                <a16:creationId xmlns:a16="http://schemas.microsoft.com/office/drawing/2014/main" id="{B8B7F816-D53D-4F26-82D9-1EC8021C58B5}"/>
              </a:ext>
            </a:extLst>
          </p:cNvPr>
          <p:cNvSpPr>
            <a:spLocks noGrp="1"/>
          </p:cNvSpPr>
          <p:nvPr>
            <p:ph idx="1"/>
          </p:nvPr>
        </p:nvSpPr>
        <p:spPr>
          <a:xfrm>
            <a:off x="1759215" y="2130358"/>
            <a:ext cx="9242768" cy="3609670"/>
          </a:xfrm>
        </p:spPr>
        <p:txBody>
          <a:bodyPr vert="horz" lIns="91440" tIns="45720" rIns="91440" bIns="45720" rtlCol="0" anchor="t">
            <a:normAutofit/>
          </a:bodyPr>
          <a:lstStyle/>
          <a:p>
            <a:pPr marL="0" indent="0">
              <a:buNone/>
            </a:pPr>
            <a:r>
              <a:rPr lang="en-US" dirty="0"/>
              <a:t>Beginning in West Africa, the 2014 outbreak of Ebola was the worst outbreak of Ebola in its' history. </a:t>
            </a:r>
          </a:p>
          <a:p>
            <a:pPr marL="0" indent="0">
              <a:buNone/>
            </a:pPr>
            <a:r>
              <a:rPr lang="en-US" dirty="0"/>
              <a:t>Approximately 28,000 people became infected, with around 11,000 deaths. </a:t>
            </a:r>
          </a:p>
          <a:p>
            <a:pPr marL="0" indent="0">
              <a:buNone/>
            </a:pPr>
            <a:r>
              <a:rPr lang="en-US" dirty="0"/>
              <a:t>The outbreak lasted from March 2014 through to June 2016. Several countries were involved, with the worst hit being Guinea, Liberia, and Sierra Leone.</a:t>
            </a:r>
          </a:p>
          <a:p>
            <a:pPr marL="0" indent="0">
              <a:buNone/>
            </a:pPr>
            <a:r>
              <a:rPr lang="en-US" dirty="0"/>
              <a:t>Our project will be modelling this outbreak, using the information gathered from various sources and incorporating the SIR model.</a:t>
            </a:r>
          </a:p>
        </p:txBody>
      </p:sp>
    </p:spTree>
    <p:extLst>
      <p:ext uri="{BB962C8B-B14F-4D97-AF65-F5344CB8AC3E}">
        <p14:creationId xmlns:p14="http://schemas.microsoft.com/office/powerpoint/2010/main" val="6194403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1124E-935A-4300-9791-63DD05A71A05}"/>
              </a:ext>
            </a:extLst>
          </p:cNvPr>
          <p:cNvSpPr>
            <a:spLocks noGrp="1"/>
          </p:cNvSpPr>
          <p:nvPr>
            <p:ph type="title"/>
          </p:nvPr>
        </p:nvSpPr>
        <p:spPr>
          <a:xfrm>
            <a:off x="1066800" y="454793"/>
            <a:ext cx="10058400" cy="1054310"/>
          </a:xfrm>
        </p:spPr>
        <p:txBody>
          <a:bodyPr/>
          <a:lstStyle/>
          <a:p>
            <a:r>
              <a:rPr lang="en-US" dirty="0"/>
              <a:t>Background</a:t>
            </a:r>
          </a:p>
        </p:txBody>
      </p:sp>
      <p:sp>
        <p:nvSpPr>
          <p:cNvPr id="3" name="Content Placeholder 2">
            <a:extLst>
              <a:ext uri="{FF2B5EF4-FFF2-40B4-BE49-F238E27FC236}">
                <a16:creationId xmlns:a16="http://schemas.microsoft.com/office/drawing/2014/main" id="{02413CAA-866D-488A-A166-7AA58337A1A4}"/>
              </a:ext>
            </a:extLst>
          </p:cNvPr>
          <p:cNvSpPr>
            <a:spLocks noGrp="1"/>
          </p:cNvSpPr>
          <p:nvPr>
            <p:ph idx="1"/>
          </p:nvPr>
        </p:nvSpPr>
        <p:spPr>
          <a:xfrm>
            <a:off x="838199" y="2056826"/>
            <a:ext cx="4210455" cy="4609028"/>
          </a:xfrm>
        </p:spPr>
        <p:txBody>
          <a:bodyPr vert="horz" lIns="91440" tIns="45720" rIns="91440" bIns="45720" rtlCol="0" anchor="t">
            <a:normAutofit/>
          </a:bodyPr>
          <a:lstStyle/>
          <a:p>
            <a:r>
              <a:rPr lang="en-US" dirty="0"/>
              <a:t>The Ebola Virus Disease (EVD), formally known as Ebola Hemorrhagic Fever, is a severe and often fatal disease.</a:t>
            </a:r>
          </a:p>
          <a:p>
            <a:r>
              <a:rPr lang="en-US" dirty="0"/>
              <a:t>The disease is initially transmitted from humans contact with certain carriers of the disease, such as chimpanzees, fruit bats, gorillas, and other animals found in the forest. From there, transmission is based upon direct contact through blood, open wounds, and other fluids.</a:t>
            </a:r>
          </a:p>
        </p:txBody>
      </p:sp>
      <p:pic>
        <p:nvPicPr>
          <p:cNvPr id="4" name="Picture 3">
            <a:extLst>
              <a:ext uri="{FF2B5EF4-FFF2-40B4-BE49-F238E27FC236}">
                <a16:creationId xmlns:a16="http://schemas.microsoft.com/office/drawing/2014/main" id="{1531D586-3A64-48BE-83D3-663191A56734}"/>
              </a:ext>
            </a:extLst>
          </p:cNvPr>
          <p:cNvPicPr>
            <a:picLocks noChangeAspect="1"/>
          </p:cNvPicPr>
          <p:nvPr/>
        </p:nvPicPr>
        <p:blipFill>
          <a:blip r:embed="rId2"/>
          <a:stretch>
            <a:fillRect/>
          </a:stretch>
        </p:blipFill>
        <p:spPr>
          <a:xfrm>
            <a:off x="5223753" y="2056826"/>
            <a:ext cx="6352162" cy="3242906"/>
          </a:xfrm>
          <a:prstGeom prst="rect">
            <a:avLst/>
          </a:prstGeom>
        </p:spPr>
      </p:pic>
    </p:spTree>
    <p:extLst>
      <p:ext uri="{BB962C8B-B14F-4D97-AF65-F5344CB8AC3E}">
        <p14:creationId xmlns:p14="http://schemas.microsoft.com/office/powerpoint/2010/main" val="25116473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A9E737F-DD3A-4EA0-AFC5-C46D0881E511}"/>
              </a:ext>
            </a:extLst>
          </p:cNvPr>
          <p:cNvSpPr>
            <a:spLocks noGrp="1"/>
          </p:cNvSpPr>
          <p:nvPr>
            <p:ph idx="1"/>
          </p:nvPr>
        </p:nvSpPr>
        <p:spPr>
          <a:xfrm>
            <a:off x="1066800" y="2210028"/>
            <a:ext cx="10058400" cy="3101983"/>
          </a:xfrm>
        </p:spPr>
        <p:txBody>
          <a:bodyPr/>
          <a:lstStyle/>
          <a:p>
            <a:r>
              <a:rPr lang="en-US" dirty="0"/>
              <a:t>The mortality rate is on average 50%, though in certain areas that mortality rate varies between 25% and 90%. </a:t>
            </a:r>
          </a:p>
          <a:p>
            <a:r>
              <a:rPr lang="en-US" dirty="0"/>
              <a:t>Symptoms include sudden onset of fever, fatigue, muscle pain, headache and sore throat. This is followed by vomiting, diarrhea, rash, symptoms of impaired kidney and liver function, and in some cases, both internal and external bleeding.</a:t>
            </a:r>
          </a:p>
          <a:p>
            <a:r>
              <a:rPr lang="en-US" dirty="0"/>
              <a:t>There is no vaccine, and no medicine. If you get this disease, the best thing for you is to hope that you survive. You will be provided with electrolytes and fluids, and recovery from this disease is dependent on good supportive care and your immune response. </a:t>
            </a:r>
          </a:p>
          <a:p>
            <a:endParaRPr lang="en-US" dirty="0"/>
          </a:p>
          <a:p>
            <a:endParaRPr lang="en-US" dirty="0"/>
          </a:p>
        </p:txBody>
      </p:sp>
      <p:sp>
        <p:nvSpPr>
          <p:cNvPr id="4" name="Title 1">
            <a:extLst>
              <a:ext uri="{FF2B5EF4-FFF2-40B4-BE49-F238E27FC236}">
                <a16:creationId xmlns:a16="http://schemas.microsoft.com/office/drawing/2014/main" id="{2D1B52D1-09B4-4EFC-8363-587B1CC979CB}"/>
              </a:ext>
            </a:extLst>
          </p:cNvPr>
          <p:cNvSpPr txBox="1">
            <a:spLocks/>
          </p:cNvSpPr>
          <p:nvPr/>
        </p:nvSpPr>
        <p:spPr bwMode="black">
          <a:xfrm>
            <a:off x="1066800" y="454793"/>
            <a:ext cx="10058400" cy="105431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en-US"/>
              <a:t>Background</a:t>
            </a:r>
            <a:endParaRPr lang="en-US" dirty="0"/>
          </a:p>
        </p:txBody>
      </p:sp>
    </p:spTree>
    <p:extLst>
      <p:ext uri="{BB962C8B-B14F-4D97-AF65-F5344CB8AC3E}">
        <p14:creationId xmlns:p14="http://schemas.microsoft.com/office/powerpoint/2010/main" val="34523631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97B8B-8895-41B3-AA96-A0819B41C97D}"/>
              </a:ext>
            </a:extLst>
          </p:cNvPr>
          <p:cNvSpPr>
            <a:spLocks noGrp="1"/>
          </p:cNvSpPr>
          <p:nvPr>
            <p:ph type="title"/>
          </p:nvPr>
        </p:nvSpPr>
        <p:spPr>
          <a:xfrm>
            <a:off x="2225113" y="173355"/>
            <a:ext cx="7729728" cy="1188720"/>
          </a:xfrm>
        </p:spPr>
        <p:txBody>
          <a:bodyPr/>
          <a:lstStyle/>
          <a:p>
            <a:r>
              <a:rPr lang="en-US" dirty="0"/>
              <a:t>How the Disease Works</a:t>
            </a:r>
          </a:p>
        </p:txBody>
      </p:sp>
      <p:pic>
        <p:nvPicPr>
          <p:cNvPr id="4" name="Picture 4" descr="Screen Shot 2017-12-07 at 12.50.39 PM.png">
            <a:extLst>
              <a:ext uri="{FF2B5EF4-FFF2-40B4-BE49-F238E27FC236}">
                <a16:creationId xmlns:a16="http://schemas.microsoft.com/office/drawing/2014/main" id="{5ABE0909-E3AD-45DB-B5B0-0DA79922D18A}"/>
              </a:ext>
            </a:extLst>
          </p:cNvPr>
          <p:cNvPicPr>
            <a:picLocks noGrp="1" noChangeAspect="1"/>
          </p:cNvPicPr>
          <p:nvPr>
            <p:ph idx="1"/>
          </p:nvPr>
        </p:nvPicPr>
        <p:blipFill>
          <a:blip r:embed="rId2"/>
          <a:stretch>
            <a:fillRect/>
          </a:stretch>
        </p:blipFill>
        <p:spPr>
          <a:xfrm>
            <a:off x="2189672" y="1444792"/>
            <a:ext cx="7800610" cy="5239853"/>
          </a:xfrm>
          <a:prstGeom prst="rect">
            <a:avLst/>
          </a:prstGeom>
        </p:spPr>
      </p:pic>
    </p:spTree>
    <p:extLst>
      <p:ext uri="{BB962C8B-B14F-4D97-AF65-F5344CB8AC3E}">
        <p14:creationId xmlns:p14="http://schemas.microsoft.com/office/powerpoint/2010/main" val="40580938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https://www.cdc.gov/vhf/ebola/images/west-africa-distribution-map.jpg">
            <a:extLst>
              <a:ext uri="{FF2B5EF4-FFF2-40B4-BE49-F238E27FC236}">
                <a16:creationId xmlns:a16="http://schemas.microsoft.com/office/drawing/2014/main" id="{D3926D2C-34B3-4F65-A113-456AAC857F43}"/>
              </a:ext>
            </a:extLst>
          </p:cNvPr>
          <p:cNvPicPr>
            <a:picLocks noChangeAspect="1"/>
          </p:cNvPicPr>
          <p:nvPr/>
        </p:nvPicPr>
        <p:blipFill>
          <a:blip r:embed="rId2"/>
          <a:stretch>
            <a:fillRect/>
          </a:stretch>
        </p:blipFill>
        <p:spPr>
          <a:xfrm>
            <a:off x="304800" y="200025"/>
            <a:ext cx="7855143" cy="6677347"/>
          </a:xfrm>
          <a:prstGeom prst="rect">
            <a:avLst/>
          </a:prstGeom>
        </p:spPr>
      </p:pic>
      <p:pic>
        <p:nvPicPr>
          <p:cNvPr id="3" name="Picture 3" descr="Screen Shot 2017-12-07 at 12.54.47 PM.png">
            <a:extLst>
              <a:ext uri="{FF2B5EF4-FFF2-40B4-BE49-F238E27FC236}">
                <a16:creationId xmlns:a16="http://schemas.microsoft.com/office/drawing/2014/main" id="{F115FF95-BB14-4274-AF59-129A576CC322}"/>
              </a:ext>
            </a:extLst>
          </p:cNvPr>
          <p:cNvPicPr>
            <a:picLocks noChangeAspect="1"/>
          </p:cNvPicPr>
          <p:nvPr/>
        </p:nvPicPr>
        <p:blipFill>
          <a:blip r:embed="rId3"/>
          <a:stretch>
            <a:fillRect/>
          </a:stretch>
        </p:blipFill>
        <p:spPr>
          <a:xfrm>
            <a:off x="8296275" y="1228725"/>
            <a:ext cx="3858345" cy="2939901"/>
          </a:xfrm>
          <a:prstGeom prst="rect">
            <a:avLst/>
          </a:prstGeom>
        </p:spPr>
      </p:pic>
    </p:spTree>
    <p:extLst>
      <p:ext uri="{BB962C8B-B14F-4D97-AF65-F5344CB8AC3E}">
        <p14:creationId xmlns:p14="http://schemas.microsoft.com/office/powerpoint/2010/main" val="35625291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85C28-9893-4067-B4AF-D7CB7FBDB77E}"/>
              </a:ext>
            </a:extLst>
          </p:cNvPr>
          <p:cNvSpPr>
            <a:spLocks noGrp="1"/>
          </p:cNvSpPr>
          <p:nvPr>
            <p:ph type="title"/>
          </p:nvPr>
        </p:nvSpPr>
        <p:spPr>
          <a:xfrm>
            <a:off x="1291472" y="523613"/>
            <a:ext cx="9238268" cy="1188720"/>
          </a:xfrm>
        </p:spPr>
        <p:txBody>
          <a:bodyPr/>
          <a:lstStyle/>
          <a:p>
            <a:r>
              <a:rPr lang="en-US" dirty="0"/>
              <a:t>The SIR model</a:t>
            </a:r>
          </a:p>
        </p:txBody>
      </p:sp>
      <p:sp>
        <p:nvSpPr>
          <p:cNvPr id="3" name="Content Placeholder 2">
            <a:extLst>
              <a:ext uri="{FF2B5EF4-FFF2-40B4-BE49-F238E27FC236}">
                <a16:creationId xmlns:a16="http://schemas.microsoft.com/office/drawing/2014/main" id="{AE7C5BA9-69E3-48D0-A9EC-1E740C582916}"/>
              </a:ext>
            </a:extLst>
          </p:cNvPr>
          <p:cNvSpPr>
            <a:spLocks noGrp="1"/>
          </p:cNvSpPr>
          <p:nvPr>
            <p:ph idx="1"/>
          </p:nvPr>
        </p:nvSpPr>
        <p:spPr>
          <a:xfrm>
            <a:off x="1291473" y="2253006"/>
            <a:ext cx="9407950" cy="3629320"/>
          </a:xfrm>
        </p:spPr>
        <p:txBody>
          <a:bodyPr vert="horz" lIns="91440" tIns="45720" rIns="91440" bIns="45720" rtlCol="0" anchor="t">
            <a:normAutofit/>
          </a:bodyPr>
          <a:lstStyle/>
          <a:p>
            <a:pPr marL="0" indent="0">
              <a:buNone/>
            </a:pPr>
            <a:r>
              <a:rPr lang="en-US" dirty="0"/>
              <a:t>The SIR model (susceptible, infected, recovered) models the rate and spread of disease. It finds the number of people who can become infected with a contagious illness given a fixed total population over time. </a:t>
            </a:r>
          </a:p>
          <a:p>
            <a:pPr marL="0" indent="0">
              <a:buNone/>
            </a:pPr>
            <a:r>
              <a:rPr lang="en-US" dirty="0"/>
              <a:t>Using differential equations, the rates of change for the Susceptible, Infected, and "Recovered" populations are modeled.</a:t>
            </a:r>
          </a:p>
          <a:p>
            <a:pPr marL="0" indent="0">
              <a:buNone/>
            </a:pPr>
            <a:r>
              <a:rPr lang="en-US" dirty="0"/>
              <a:t>In our model, we are lumping together those who survived the virus and those who did not survive the virus together in the "recovered" population.</a:t>
            </a:r>
          </a:p>
        </p:txBody>
      </p:sp>
    </p:spTree>
    <p:extLst>
      <p:ext uri="{BB962C8B-B14F-4D97-AF65-F5344CB8AC3E}">
        <p14:creationId xmlns:p14="http://schemas.microsoft.com/office/powerpoint/2010/main" val="5286745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71BA4-68A7-416F-B176-F38AC9826E0C}"/>
              </a:ext>
            </a:extLst>
          </p:cNvPr>
          <p:cNvSpPr>
            <a:spLocks noGrp="1"/>
          </p:cNvSpPr>
          <p:nvPr>
            <p:ph type="title"/>
          </p:nvPr>
        </p:nvSpPr>
        <p:spPr>
          <a:xfrm>
            <a:off x="1352939" y="523613"/>
            <a:ext cx="9330612" cy="1188720"/>
          </a:xfrm>
        </p:spPr>
        <p:txBody>
          <a:bodyPr/>
          <a:lstStyle/>
          <a:p>
            <a:r>
              <a:rPr lang="en-US" dirty="0"/>
              <a:t>Assumptions</a:t>
            </a:r>
          </a:p>
        </p:txBody>
      </p:sp>
      <p:sp>
        <p:nvSpPr>
          <p:cNvPr id="3" name="Content Placeholder 2">
            <a:extLst>
              <a:ext uri="{FF2B5EF4-FFF2-40B4-BE49-F238E27FC236}">
                <a16:creationId xmlns:a16="http://schemas.microsoft.com/office/drawing/2014/main" id="{2FF39286-A03E-4C4A-A54F-80A90D5CCAA2}"/>
              </a:ext>
            </a:extLst>
          </p:cNvPr>
          <p:cNvSpPr>
            <a:spLocks noGrp="1"/>
          </p:cNvSpPr>
          <p:nvPr>
            <p:ph idx="1"/>
          </p:nvPr>
        </p:nvSpPr>
        <p:spPr>
          <a:xfrm>
            <a:off x="1511559" y="2348796"/>
            <a:ext cx="9171992" cy="3101983"/>
          </a:xfrm>
        </p:spPr>
        <p:txBody>
          <a:bodyPr>
            <a:normAutofit/>
          </a:bodyPr>
          <a:lstStyle/>
          <a:p>
            <a:r>
              <a:rPr lang="en-US" dirty="0"/>
              <a:t>Independent variable is time “t” weeks</a:t>
            </a:r>
          </a:p>
          <a:p>
            <a:r>
              <a:rPr lang="en-US" dirty="0"/>
              <a:t>A number of people get infected every week (person moves from susceptible group to infected group)</a:t>
            </a:r>
          </a:p>
          <a:p>
            <a:r>
              <a:rPr lang="en-US" dirty="0"/>
              <a:t>A number of people will recover/perish every week (person moves from infected group to recovered group)</a:t>
            </a:r>
          </a:p>
          <a:p>
            <a:r>
              <a:rPr lang="en-US" dirty="0"/>
              <a:t>No one is added to the susceptible groups</a:t>
            </a:r>
          </a:p>
          <a:p>
            <a:pPr lvl="1"/>
            <a:r>
              <a:rPr lang="en-US" dirty="0"/>
              <a:t>No births or immigration is included</a:t>
            </a:r>
          </a:p>
          <a:p>
            <a:endParaRPr lang="en-US" dirty="0"/>
          </a:p>
          <a:p>
            <a:pPr marL="228600" lvl="1" indent="0">
              <a:buNone/>
            </a:pPr>
            <a:endParaRPr lang="en-US" dirty="0"/>
          </a:p>
        </p:txBody>
      </p:sp>
    </p:spTree>
    <p:extLst>
      <p:ext uri="{BB962C8B-B14F-4D97-AF65-F5344CB8AC3E}">
        <p14:creationId xmlns:p14="http://schemas.microsoft.com/office/powerpoint/2010/main" val="8847895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31DBF-090F-48B7-A54E-56DC32078004}"/>
              </a:ext>
            </a:extLst>
          </p:cNvPr>
          <p:cNvSpPr>
            <a:spLocks noGrp="1"/>
          </p:cNvSpPr>
          <p:nvPr>
            <p:ph type="title"/>
          </p:nvPr>
        </p:nvSpPr>
        <p:spPr>
          <a:xfrm>
            <a:off x="1177047" y="523613"/>
            <a:ext cx="8783817" cy="1188720"/>
          </a:xfrm>
        </p:spPr>
        <p:txBody>
          <a:bodyPr/>
          <a:lstStyle/>
          <a:p>
            <a:r>
              <a:rPr lang="en-US" dirty="0"/>
              <a:t>SIR model, Terms and Definitions </a:t>
            </a:r>
          </a:p>
        </p:txBody>
      </p:sp>
      <p:sp>
        <p:nvSpPr>
          <p:cNvPr id="3" name="Content Placeholder 2">
            <a:extLst>
              <a:ext uri="{FF2B5EF4-FFF2-40B4-BE49-F238E27FC236}">
                <a16:creationId xmlns:a16="http://schemas.microsoft.com/office/drawing/2014/main" id="{D3F6F1D0-7717-4BE0-B67F-E813C70079CE}"/>
              </a:ext>
            </a:extLst>
          </p:cNvPr>
          <p:cNvSpPr>
            <a:spLocks noGrp="1"/>
          </p:cNvSpPr>
          <p:nvPr>
            <p:ph idx="1"/>
          </p:nvPr>
        </p:nvSpPr>
        <p:spPr>
          <a:xfrm>
            <a:off x="1177047" y="2286000"/>
            <a:ext cx="9319098" cy="3813243"/>
          </a:xfrm>
        </p:spPr>
        <p:txBody>
          <a:bodyPr vert="horz" lIns="91440" tIns="45720" rIns="91440" bIns="45720" rtlCol="0" anchor="t">
            <a:normAutofit/>
          </a:bodyPr>
          <a:lstStyle/>
          <a:p>
            <a:pPr marL="0" indent="0">
              <a:buNone/>
            </a:pPr>
            <a:r>
              <a:rPr lang="en-US" dirty="0"/>
              <a:t>s(t) ; the susceptible fraction of the population.</a:t>
            </a:r>
          </a:p>
          <a:p>
            <a:pPr marL="0" indent="0">
              <a:buNone/>
            </a:pPr>
            <a:r>
              <a:rPr lang="en-US" dirty="0" err="1"/>
              <a:t>i</a:t>
            </a:r>
            <a:r>
              <a:rPr lang="en-US" dirty="0"/>
              <a:t>(t) ; the infected fraction of the population.</a:t>
            </a:r>
          </a:p>
          <a:p>
            <a:pPr marL="0" indent="0">
              <a:buNone/>
            </a:pPr>
            <a:r>
              <a:rPr lang="en-US" dirty="0"/>
              <a:t>r(t) ; the recovered fraction of the population.</a:t>
            </a:r>
          </a:p>
          <a:p>
            <a:pPr marL="0" indent="0">
              <a:buNone/>
            </a:pPr>
            <a:r>
              <a:rPr lang="en-US" dirty="0"/>
              <a:t>b ; the fixed number of contacts per day of an infected person with any other person.</a:t>
            </a:r>
          </a:p>
          <a:p>
            <a:pPr marL="0" indent="0">
              <a:buNone/>
            </a:pPr>
            <a:r>
              <a:rPr lang="en-US" dirty="0"/>
              <a:t>k ; the fixed fraction of the infected group that could recover, on any given day.</a:t>
            </a:r>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1974732774"/>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TM10001115[[fn=Parcel]]</Template>
  <TotalTime>205</TotalTime>
  <Words>869</Words>
  <Application>Microsoft Office PowerPoint</Application>
  <PresentationFormat>Widescreen</PresentationFormat>
  <Paragraphs>56</Paragraphs>
  <Slides>16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Arial</vt:lpstr>
      <vt:lpstr>Gill Sans MT</vt:lpstr>
      <vt:lpstr>Parcel</vt:lpstr>
      <vt:lpstr>Modeling the 2014 Ebola Outbreak</vt:lpstr>
      <vt:lpstr>The 2014 Ebola Outbreak</vt:lpstr>
      <vt:lpstr>Background</vt:lpstr>
      <vt:lpstr>PowerPoint Presentation</vt:lpstr>
      <vt:lpstr>How the Disease Works</vt:lpstr>
      <vt:lpstr>PowerPoint Presentation</vt:lpstr>
      <vt:lpstr>The SIR model</vt:lpstr>
      <vt:lpstr>Assumptions</vt:lpstr>
      <vt:lpstr>SIR model, Terms and Definitions </vt:lpstr>
      <vt:lpstr>The Generalized SIR model</vt:lpstr>
      <vt:lpstr>How We Developed Our Model</vt:lpstr>
      <vt:lpstr>Pre-Model Data Collection</vt:lpstr>
      <vt:lpstr>PowerPoint Presentation</vt:lpstr>
      <vt:lpstr>PowerPoint Presentation</vt:lpstr>
      <vt:lpstr>How They Managed Ebola  &amp; Limitations</vt:lpstr>
      <vt:lpstr>Bibliography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2014 Ebola Outbreak</dc:title>
  <dc:creator>Paula</dc:creator>
  <cp:lastModifiedBy>Josh Fontes</cp:lastModifiedBy>
  <cp:revision>101</cp:revision>
  <dcterms:modified xsi:type="dcterms:W3CDTF">2020-05-25T20:17:42Z</dcterms:modified>
</cp:coreProperties>
</file>