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CCC520-6FE9-4FE1-A0C7-874D2943D25B}">
  <a:tblStyle styleId="{B1CCC520-6FE9-4FE1-A0C7-874D2943D2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5178a315a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c5178a315a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5178a315a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c5178a315a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Commerce account allows for Customer Accounts, which would be needed to make sure only logged-in users can access the Looker reports/dashboards.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5178a315a_2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c5178a315a_2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5178a315a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c5178a315a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19fd7d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19fd7d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19fd7db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19fd7db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19fd7db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319fd7db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19fd7db0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319fd7db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1a3dc2f4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1a3dc2f4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1a3dc2f4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1a3dc2f4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and Dashboards can be embedded in webpages either using private embedding (shown here) where a user needs to provide credentials to log-in. They can also be embedded using SSO (single sign on) but this would be a link to a specific Look/Dashboard so could be problematic where we want to control parameter inputs through user attributes.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5178a315a_2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c5178a315a_2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www.squarespace.com/pric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docs.looker.com/sharing-and-publishing/embedding#enable_login_screen_for_private_embeds" TargetMode="Externa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domains.google.com/registrar/search?searchTerm=vivino.solutions&amp;tab=1&amp;sort=3&amp;pli=1" TargetMode="External"/><Relationship Id="rId10" Type="http://schemas.openxmlformats.org/officeDocument/2006/relationships/hyperlink" Target="https://domains.google.com/registrar/search?searchTerm=vivino.services&amp;tab=1&amp;sort=3&amp;pli=1" TargetMode="External"/><Relationship Id="rId13" Type="http://schemas.openxmlformats.org/officeDocument/2006/relationships/hyperlink" Target="https://domains.google.com/registrar/search?searchTerm=vivino.works&amp;tab=1&amp;sort=3&amp;pli=1" TargetMode="External"/><Relationship Id="rId12" Type="http://schemas.openxmlformats.org/officeDocument/2006/relationships/hyperlink" Target="https://domains.google.com/registrar/search?searchTerm=vivino.tools&amp;tab=1&amp;sort=3&amp;pli=1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hyperlink" Target="https://domains.google.com/registrar/search?searchTerm=vivino.one&amp;tab=1&amp;sort=3&amp;pli=1" TargetMode="External"/><Relationship Id="rId9" Type="http://schemas.openxmlformats.org/officeDocument/2006/relationships/hyperlink" Target="https://domains.google.com/registrar/search?searchTerm=vivino.plus&amp;tab=1&amp;sort=3&amp;pli=1" TargetMode="External"/><Relationship Id="rId5" Type="http://schemas.openxmlformats.org/officeDocument/2006/relationships/hyperlink" Target="https://domains.google.com/registrar/search?searchTerm=vivino.tech&amp;tab=1&amp;sort=3&amp;pli=1" TargetMode="External"/><Relationship Id="rId6" Type="http://schemas.openxmlformats.org/officeDocument/2006/relationships/hyperlink" Target="https://domains.google.com/registrar/search?searchTerm=vivino.live&amp;tab=1&amp;sort=3&amp;pli=1" TargetMode="External"/><Relationship Id="rId7" Type="http://schemas.openxmlformats.org/officeDocument/2006/relationships/hyperlink" Target="https://domains.google.com/registrar/search?searchTerm=vivino.ceo&amp;tab=1&amp;sort=3&amp;pli=1" TargetMode="External"/><Relationship Id="rId8" Type="http://schemas.openxmlformats.org/officeDocument/2006/relationships/hyperlink" Target="https://domains.google.com/registrar/search?searchTerm=vivino.me&amp;tab=1&amp;sort=3&amp;pli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E041A"/>
            </a:gs>
            <a:gs pos="100000">
              <a:srgbClr val="BA1628"/>
            </a:gs>
          </a:gsLst>
          <a:lin ang="16200038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1806263"/>
            <a:ext cx="85206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Vivino Portal Proposal</a:t>
            </a:r>
            <a:endParaRPr b="1" sz="4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54463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Strategic Brand and Retail Producer Partnerships</a:t>
            </a:r>
            <a:endParaRPr sz="240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00" y="3978225"/>
            <a:ext cx="2223857" cy="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type="title"/>
          </p:nvPr>
        </p:nvSpPr>
        <p:spPr>
          <a:xfrm>
            <a:off x="418850" y="564400"/>
            <a:ext cx="29712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000">
                <a:solidFill>
                  <a:srgbClr val="8E04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Hosting: Squarespace</a:t>
            </a:r>
            <a:r>
              <a:rPr b="1" lang="en" sz="3000">
                <a:solidFill>
                  <a:srgbClr val="8E04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3000">
              <a:solidFill>
                <a:srgbClr val="8E041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7450" y="4431575"/>
            <a:ext cx="194000" cy="34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100" y="290744"/>
            <a:ext cx="5388901" cy="414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4858650" y="4527900"/>
            <a:ext cx="31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https://www.squarespace.com/pricing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E041A"/>
            </a:gs>
            <a:gs pos="100000">
              <a:srgbClr val="BA1628"/>
            </a:gs>
          </a:gsLst>
          <a:lin ang="16200038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00" y="3978225"/>
            <a:ext cx="2223857" cy="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5"/>
          <p:cNvSpPr txBox="1"/>
          <p:nvPr>
            <p:ph type="ctrTitle"/>
          </p:nvPr>
        </p:nvSpPr>
        <p:spPr>
          <a:xfrm>
            <a:off x="311700" y="1806263"/>
            <a:ext cx="85206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1" sz="4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311700" y="2149338"/>
            <a:ext cx="85206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solidFill>
                  <a:srgbClr val="8E04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Client Experience</a:t>
            </a:r>
            <a:endParaRPr b="1" sz="4500">
              <a:solidFill>
                <a:srgbClr val="8E041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Sponsored Partnerships - Winery Dashboard</a:t>
            </a:r>
            <a:endParaRPr/>
          </a:p>
        </p:txBody>
      </p:sp>
      <p:pic>
        <p:nvPicPr>
          <p:cNvPr id="112" name="Google Shape;1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0" y="1017725"/>
            <a:ext cx="8400098" cy="41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Sponsored Partnerships - Custom Reports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675" y="1017725"/>
            <a:ext cx="7134625" cy="40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ctrTitle"/>
          </p:nvPr>
        </p:nvSpPr>
        <p:spPr>
          <a:xfrm>
            <a:off x="311700" y="2149338"/>
            <a:ext cx="85206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>
                <a:solidFill>
                  <a:srgbClr val="8E04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Vivino Portal: </a:t>
            </a:r>
            <a:endParaRPr b="1" sz="4500">
              <a:solidFill>
                <a:srgbClr val="8E041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>
                <a:solidFill>
                  <a:srgbClr val="8E041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Curated Client Experience</a:t>
            </a:r>
            <a:endParaRPr b="1" sz="3000">
              <a:solidFill>
                <a:srgbClr val="8E041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Sponsored Partnerships - Winery Dashboard</a:t>
            </a:r>
            <a:endParaRPr/>
          </a:p>
        </p:txBody>
      </p:sp>
      <p:pic>
        <p:nvPicPr>
          <p:cNvPr id="129" name="Google Shape;1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00" y="1017725"/>
            <a:ext cx="7886208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Sponsored Partnerships - Custom Reports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25" y="1017725"/>
            <a:ext cx="7897727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311700" y="200850"/>
            <a:ext cx="8520600" cy="5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Embedding Looker in a Webpage</a:t>
            </a:r>
            <a:endParaRPr/>
          </a:p>
        </p:txBody>
      </p:sp>
      <p:pic>
        <p:nvPicPr>
          <p:cNvPr id="141" name="Google Shape;1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325" y="843225"/>
            <a:ext cx="6744685" cy="3841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/>
        </p:nvSpPr>
        <p:spPr>
          <a:xfrm>
            <a:off x="767863" y="4685200"/>
            <a:ext cx="783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https://docs.looker.com/sharing-and-publishing/embedding#enable_login_screen_for_private_embeds</a:t>
            </a:r>
            <a:r>
              <a:rPr lang="en" sz="13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type="title"/>
          </p:nvPr>
        </p:nvSpPr>
        <p:spPr>
          <a:xfrm>
            <a:off x="418850" y="324400"/>
            <a:ext cx="48081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000">
                <a:solidFill>
                  <a:srgbClr val="1E1E1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Hosting</a:t>
            </a:r>
            <a:endParaRPr b="1" sz="3000">
              <a:solidFill>
                <a:srgbClr val="1E1E1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8" name="Google Shape;148;p33"/>
          <p:cNvGraphicFramePr/>
          <p:nvPr/>
        </p:nvGraphicFramePr>
        <p:xfrm>
          <a:off x="418850" y="91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{B1CCC520-6FE9-4FE1-A0C7-874D2943D25B}</a:tableStyleId>
              </a:tblPr>
              <a:tblGrid>
                <a:gridCol w="2404050"/>
                <a:gridCol w="2404050"/>
              </a:tblGrid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4"/>
                        </a:rPr>
                        <a:t>vivino.one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$12/year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5"/>
                        </a:rPr>
                        <a:t>vivino.tech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$40/year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6"/>
                        </a:rPr>
                        <a:t>vivino.live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$20/year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7"/>
                        </a:rPr>
                        <a:t>vivino.ceo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$100/year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8"/>
                        </a:rPr>
                        <a:t>vivino.me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$20/year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9"/>
                        </a:rPr>
                        <a:t>vivino.plus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$40/year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0"/>
                        </a:rPr>
                        <a:t>vivino.services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$30/year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1"/>
                        </a:rPr>
                        <a:t>vivino.solutions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$20/year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2"/>
                        </a:rPr>
                        <a:t>vivino.tools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$30/year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13"/>
                        </a:rPr>
                        <a:t>vivino.works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$30/year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