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2D2DDF-437E-E6CA-C664-D3997B0F2DCF}" name="Ness, Joshua" initials="JN" userId="S::joshua.s.ness@ndus.edu::b858dc0c-9962-4c0b-b1e7-759637d935f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16A6A6"/>
    <a:srgbClr val="445AFE"/>
    <a:srgbClr val="A7D0F5"/>
    <a:srgbClr val="ABDBF1"/>
    <a:srgbClr val="AAA4F8"/>
    <a:srgbClr val="AFEDCF"/>
    <a:srgbClr val="ABF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F8B0-A945-223A-CAFC-084709775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E83BF-CD64-E9BB-B656-5A612444B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CA284-BC30-75D8-E641-9B6AB1F8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424F-8D3B-482F-A23B-431F5FE4940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317E3-C38B-0764-FF96-FD29CCF6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69287-9ADF-F07C-D216-C38891EC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F92D-8BA4-435B-91D6-B5EBEF1B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4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E0ED-A2F0-C800-4CA1-FD468A31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A96E8-08D7-147C-13B3-DE8155FEC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4C1FB-7660-60AE-5701-F29B880C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424F-8D3B-482F-A23B-431F5FE4940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45CD3-0AE1-5EAC-4AE9-D91D1D17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07C42-6DD8-5974-B807-21E53E8B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F92D-8BA4-435B-91D6-B5EBEF1B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8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C834B-1029-C53F-93B7-40341D89E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82AE7-30BE-31B4-1407-FF63E9EE5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AD07B-2B40-06C4-C1D4-201719FC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424F-8D3B-482F-A23B-431F5FE4940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7BCE-3857-AC77-5D7D-C54351FD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26671-36E6-D2D4-9AEB-235CEC24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F92D-8BA4-435B-91D6-B5EBEF1B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5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9DDF-BD3A-E810-D71F-754401E3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69B43-1C96-EFD3-1281-F2D20734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AEE9D-00C5-1F29-E70A-40F7790D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424F-8D3B-482F-A23B-431F5FE4940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183B6-1F31-432F-E5A5-735D54F1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09B7D-3441-7B31-4DD0-89F127EC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F92D-8BA4-435B-91D6-B5EBEF1B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4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9B85-6772-95D1-0E74-1AF6573B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612BF-DA0D-6A8D-3705-06B5205A7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B5924-3A00-EC20-C0B0-B0A82A3E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424F-8D3B-482F-A23B-431F5FE4940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13BB0-AC61-E082-32DA-0FEFD6E1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14F85-4133-E740-7038-C9F25826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F92D-8BA4-435B-91D6-B5EBEF1B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DC8E-0634-5D28-9071-9045F64E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C617-C7B8-E6DB-1483-C32AFCBD0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337F1-70EF-95A6-191D-E75A3A19F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11F29-56C0-F997-85D7-5050C155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424F-8D3B-482F-A23B-431F5FE4940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71EC7-E6E7-8C02-5710-A6023F98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A31BE-97DA-F1FF-AB74-E5BEBCF7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F92D-8BA4-435B-91D6-B5EBEF1B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3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EB1A-3750-FE1B-2065-EA1118D9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D0CE0-CDC2-8931-2D09-30874E4BD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120BE-E980-486B-5399-75E592AE8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D78FA-47B9-C1BA-D5FE-AA3332EBA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FDAE2-AEA6-AD93-6E94-A2C24AAA4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7831E-B1B0-AE8F-A854-D8A50FE5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424F-8D3B-482F-A23B-431F5FE4940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2869D-5937-FE6C-9C68-F54FEBDA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654C1-6515-A8B0-BBEE-845DE946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F92D-8BA4-435B-91D6-B5EBEF1B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7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B973-B5F3-4077-F9AA-BEF48A18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F8685-3E40-B697-8498-C4784AD4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424F-8D3B-482F-A23B-431F5FE4940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779C3-510F-226F-943C-3DE78D4C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B03A3-F986-84F5-9306-E43B0012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F92D-8BA4-435B-91D6-B5EBEF1B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0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E7CEF-A853-B047-4801-F52BF89C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424F-8D3B-482F-A23B-431F5FE4940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C1033-8FF6-151E-917D-B4A10E6A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98504-AEF9-9399-046A-DCB8A079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F92D-8BA4-435B-91D6-B5EBEF1B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2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047E-10F3-DEB3-8226-CC173FAD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7FB3F-244A-D514-EAE6-B425D2711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30B6B-12CF-3397-9CE0-1A40E46F1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DCCE6-3FE7-4D09-4591-F8A179E5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424F-8D3B-482F-A23B-431F5FE4940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21AED-F919-285B-F376-4B90832C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DE4D3-32CD-A5C6-ACD3-A704EFF9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F92D-8BA4-435B-91D6-B5EBEF1B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5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DF15-AF97-5E1B-1BC9-D73CF1A3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A82E78-C59B-8FB4-3DDF-C7B2A9720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8BF14-E404-6538-03E5-71F3E255F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21202-5F51-9931-556A-721646F1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424F-8D3B-482F-A23B-431F5FE4940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936C7-64DC-3E7D-BE83-196779CB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8B9C3-0A38-407A-5AC7-56278C83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F92D-8BA4-435B-91D6-B5EBEF1B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2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4D62F-AFBA-391C-1CFD-3EA791B7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4B9B3-A781-7246-6809-96DF180C7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68D7-0C8C-0DA3-DBA4-5E7835D85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2424F-8D3B-482F-A23B-431F5FE4940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3692B-7883-B8E7-2D1F-61F2838DD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D964B-8BC3-7F80-AB7F-D696FCCB6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7F92D-8BA4-435B-91D6-B5EBEF1B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5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gitnux.com/sports-betting-statistics/#:~:text=Highlights%3A%20The%20Most%20Important%20Sports%20Betting%20Statistics%201,valued%20at%20%2420%20billion%20in%202019.%20More%20item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9B2130-563C-29C2-2D92-86C449162623}"/>
              </a:ext>
            </a:extLst>
          </p:cNvPr>
          <p:cNvSpPr/>
          <p:nvPr/>
        </p:nvSpPr>
        <p:spPr>
          <a:xfrm>
            <a:off x="2281382" y="1745673"/>
            <a:ext cx="7970982" cy="368530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93ACB-F4A4-4B15-EC7B-C3314BACC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NFL Betting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93706-4149-D8F8-BB09-811D82AD1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Josh Ness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Sports betting with data-driven decisions</a:t>
            </a:r>
          </a:p>
        </p:txBody>
      </p:sp>
    </p:spTree>
    <p:extLst>
      <p:ext uri="{BB962C8B-B14F-4D97-AF65-F5344CB8AC3E}">
        <p14:creationId xmlns:p14="http://schemas.microsoft.com/office/powerpoint/2010/main" val="151873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FB1BEF-4BAC-EB75-7FA5-9D5B07F29A53}"/>
              </a:ext>
            </a:extLst>
          </p:cNvPr>
          <p:cNvSpPr/>
          <p:nvPr/>
        </p:nvSpPr>
        <p:spPr>
          <a:xfrm>
            <a:off x="258619" y="193964"/>
            <a:ext cx="11674764" cy="1422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Business Goal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FF4C1-6B70-E701-C68E-0DD6A560A798}"/>
              </a:ext>
            </a:extLst>
          </p:cNvPr>
          <p:cNvSpPr txBox="1"/>
          <p:nvPr/>
        </p:nvSpPr>
        <p:spPr>
          <a:xfrm>
            <a:off x="258619" y="1863306"/>
            <a:ext cx="11674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Business goal: </a:t>
            </a:r>
            <a:r>
              <a:rPr lang="en-US" dirty="0"/>
              <a:t>To build a comprehensive data pipeline to allow for in depth analysis of NFL statistics and betting odds. The long-term goal is to provide data-driven insights through a marketable app towards bettors.</a:t>
            </a:r>
          </a:p>
          <a:p>
            <a:r>
              <a:rPr lang="en-US" dirty="0"/>
              <a:t>	- Pipeline should allow for addition of other sports in the future</a:t>
            </a:r>
          </a:p>
          <a:p>
            <a:r>
              <a:rPr lang="en-US" dirty="0"/>
              <a:t>	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23E179-AC88-9E63-394A-50A2647B5E56}"/>
              </a:ext>
            </a:extLst>
          </p:cNvPr>
          <p:cNvSpPr/>
          <p:nvPr/>
        </p:nvSpPr>
        <p:spPr>
          <a:xfrm>
            <a:off x="4691332" y="3810030"/>
            <a:ext cx="2622430" cy="238951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02060"/>
                </a:solidFill>
              </a:rPr>
              <a:t>By 2024, the global sports betting market is expected to be valued at 155.48 billion USD. That is more than the combined worth of every NFL  team.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EF3F36-3142-AF9C-D851-E247397A87A7}"/>
              </a:ext>
            </a:extLst>
          </p:cNvPr>
          <p:cNvSpPr/>
          <p:nvPr/>
        </p:nvSpPr>
        <p:spPr>
          <a:xfrm>
            <a:off x="180980" y="3817400"/>
            <a:ext cx="2622430" cy="238951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02060"/>
                </a:solidFill>
              </a:rPr>
              <a:t>In 2020, 61.6% of online gambling revenue came from sports betting.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CA8DF0-27C1-0536-65D1-E07D537C26FD}"/>
              </a:ext>
            </a:extLst>
          </p:cNvPr>
          <p:cNvSpPr/>
          <p:nvPr/>
        </p:nvSpPr>
        <p:spPr>
          <a:xfrm>
            <a:off x="9310953" y="3794366"/>
            <a:ext cx="2622430" cy="238951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02060"/>
                </a:solidFill>
              </a:rPr>
              <a:t>Online sports betting market is predicted to maintain a 14.6% compound annual growth rate through 2030.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CAD7AA-5823-5D33-9558-647487323807}"/>
              </a:ext>
            </a:extLst>
          </p:cNvPr>
          <p:cNvSpPr/>
          <p:nvPr/>
        </p:nvSpPr>
        <p:spPr>
          <a:xfrm>
            <a:off x="180980" y="2877101"/>
            <a:ext cx="11674764" cy="5519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Quick statistics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E4A3C-246A-D6DE-0353-3F20F1C35CD7}"/>
              </a:ext>
            </a:extLst>
          </p:cNvPr>
          <p:cNvSpPr txBox="1"/>
          <p:nvPr/>
        </p:nvSpPr>
        <p:spPr>
          <a:xfrm>
            <a:off x="4543244" y="6642556"/>
            <a:ext cx="3105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>
                <a:hlinkClick r:id="rId2"/>
              </a:rPr>
              <a:t>Must-Know Sports Betting Statistics [Latest Report] • </a:t>
            </a:r>
            <a:r>
              <a:rPr lang="en-US" sz="800" dirty="0" err="1">
                <a:hlinkClick r:id="rId2"/>
              </a:rPr>
              <a:t>Gitnux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5476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B6CDB78-7936-0240-B603-4299B07894FF}"/>
              </a:ext>
            </a:extLst>
          </p:cNvPr>
          <p:cNvSpPr/>
          <p:nvPr/>
        </p:nvSpPr>
        <p:spPr>
          <a:xfrm>
            <a:off x="258619" y="193964"/>
            <a:ext cx="11674764" cy="1422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Architecture Diagram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C3D46D-648B-54E3-AC7F-3DB1358E621D}"/>
              </a:ext>
            </a:extLst>
          </p:cNvPr>
          <p:cNvCxnSpPr>
            <a:cxnSpLocks/>
            <a:stCxn id="6" idx="2"/>
            <a:endCxn id="31" idx="0"/>
          </p:cNvCxnSpPr>
          <p:nvPr/>
        </p:nvCxnSpPr>
        <p:spPr>
          <a:xfrm>
            <a:off x="1431812" y="3565846"/>
            <a:ext cx="14550" cy="71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3E03A4-67DE-96F0-FBC1-6F4F85AC701E}"/>
              </a:ext>
            </a:extLst>
          </p:cNvPr>
          <p:cNvCxnSpPr>
            <a:stCxn id="9" idx="2"/>
            <a:endCxn id="16" idx="0"/>
          </p:cNvCxnSpPr>
          <p:nvPr/>
        </p:nvCxnSpPr>
        <p:spPr>
          <a:xfrm flipH="1">
            <a:off x="4810664" y="3565846"/>
            <a:ext cx="1" cy="71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8F870D-4BF7-7625-7734-E70A54C3ED93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 flipV="1">
            <a:off x="5983856" y="2689227"/>
            <a:ext cx="764875" cy="246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946D4D-B271-35F7-0416-98E4B60085F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616680" y="2692474"/>
            <a:ext cx="1020792" cy="269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A246634-E854-F1D2-082D-821F81A472E9}"/>
              </a:ext>
            </a:extLst>
          </p:cNvPr>
          <p:cNvCxnSpPr>
            <a:stCxn id="22" idx="3"/>
            <a:endCxn id="42" idx="1"/>
          </p:cNvCxnSpPr>
          <p:nvPr/>
        </p:nvCxnSpPr>
        <p:spPr>
          <a:xfrm>
            <a:off x="9095116" y="2689227"/>
            <a:ext cx="480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9FEE65F-23FF-17BB-053A-F5D866247760}"/>
              </a:ext>
            </a:extLst>
          </p:cNvPr>
          <p:cNvGrpSpPr/>
          <p:nvPr/>
        </p:nvGrpSpPr>
        <p:grpSpPr>
          <a:xfrm>
            <a:off x="258618" y="1815855"/>
            <a:ext cx="11663087" cy="4956442"/>
            <a:chOff x="258618" y="1815855"/>
            <a:chExt cx="11663087" cy="495644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B844EDB-2B48-4906-8EE2-78051FC4613F}"/>
                </a:ext>
              </a:extLst>
            </p:cNvPr>
            <p:cNvGrpSpPr/>
            <p:nvPr/>
          </p:nvGrpSpPr>
          <p:grpSpPr>
            <a:xfrm>
              <a:off x="258619" y="1815855"/>
              <a:ext cx="11663086" cy="4214009"/>
              <a:chOff x="258619" y="2307561"/>
              <a:chExt cx="11663086" cy="435647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F24E30C-1625-8327-348D-70DCBD72DA67}"/>
                  </a:ext>
                </a:extLst>
              </p:cNvPr>
              <p:cNvGrpSpPr/>
              <p:nvPr/>
            </p:nvGrpSpPr>
            <p:grpSpPr>
              <a:xfrm>
                <a:off x="258619" y="2310918"/>
                <a:ext cx="2346385" cy="1805797"/>
                <a:chOff x="0" y="2117304"/>
                <a:chExt cx="2346385" cy="1805797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467E09B3-BD15-2E6F-8110-D64E089F7139}"/>
                    </a:ext>
                  </a:extLst>
                </p:cNvPr>
                <p:cNvSpPr/>
                <p:nvPr/>
              </p:nvSpPr>
              <p:spPr>
                <a:xfrm>
                  <a:off x="0" y="2117304"/>
                  <a:ext cx="2346385" cy="180579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rgbClr val="002060"/>
                      </a:solidFill>
                    </a:rPr>
                    <a:t>Ingestion</a:t>
                  </a:r>
                </a:p>
              </p:txBody>
            </p:sp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74B3CC57-82D9-B1FB-6E89-F334CA5966D9}"/>
                    </a:ext>
                  </a:extLst>
                </p:cNvPr>
                <p:cNvSpPr/>
                <p:nvPr/>
              </p:nvSpPr>
              <p:spPr>
                <a:xfrm>
                  <a:off x="155275" y="2707602"/>
                  <a:ext cx="2061713" cy="510051"/>
                </a:xfrm>
                <a:prstGeom prst="round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400" dirty="0">
                      <a:solidFill>
                        <a:schemeClr val="bg1"/>
                      </a:solidFill>
                    </a:rPr>
                    <a:t>Dataset 1 - NFL Data</a:t>
                  </a:r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989D3805-C0A5-4CBF-57F7-0EAF3830A286}"/>
                    </a:ext>
                  </a:extLst>
                </p:cNvPr>
                <p:cNvSpPr/>
                <p:nvPr/>
              </p:nvSpPr>
              <p:spPr>
                <a:xfrm>
                  <a:off x="155275" y="3368413"/>
                  <a:ext cx="2061713" cy="510051"/>
                </a:xfrm>
                <a:prstGeom prst="round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400" dirty="0">
                      <a:solidFill>
                        <a:schemeClr val="bg1"/>
                      </a:solidFill>
                    </a:rPr>
                    <a:t>Dataset 2 - Betting Odds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A34A869-D83E-E2B2-3DCD-35E080EDFA54}"/>
                  </a:ext>
                </a:extLst>
              </p:cNvPr>
              <p:cNvGrpSpPr/>
              <p:nvPr/>
            </p:nvGrpSpPr>
            <p:grpSpPr>
              <a:xfrm>
                <a:off x="3637472" y="2310918"/>
                <a:ext cx="2346385" cy="1805797"/>
                <a:chOff x="0" y="2117304"/>
                <a:chExt cx="2346385" cy="1805797"/>
              </a:xfrm>
            </p:grpSpPr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690CEE7D-432E-A50B-47F6-95F0534D16AE}"/>
                    </a:ext>
                  </a:extLst>
                </p:cNvPr>
                <p:cNvSpPr/>
                <p:nvPr/>
              </p:nvSpPr>
              <p:spPr>
                <a:xfrm>
                  <a:off x="0" y="2117304"/>
                  <a:ext cx="2346385" cy="180579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rgbClr val="002060"/>
                      </a:solidFill>
                    </a:rPr>
                    <a:t>Azure Blob Storage</a:t>
                  </a:r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5165D686-2686-C106-2210-303569E9CD77}"/>
                    </a:ext>
                  </a:extLst>
                </p:cNvPr>
                <p:cNvSpPr/>
                <p:nvPr/>
              </p:nvSpPr>
              <p:spPr>
                <a:xfrm>
                  <a:off x="155275" y="2707602"/>
                  <a:ext cx="2061713" cy="510051"/>
                </a:xfrm>
                <a:prstGeom prst="round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400" dirty="0">
                      <a:solidFill>
                        <a:schemeClr val="bg1"/>
                      </a:solidFill>
                    </a:rPr>
                    <a:t>Container 1 - NFL Data</a:t>
                  </a:r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6E12F1B9-D593-3B5F-8331-7E58A2F00C0C}"/>
                    </a:ext>
                  </a:extLst>
                </p:cNvPr>
                <p:cNvSpPr/>
                <p:nvPr/>
              </p:nvSpPr>
              <p:spPr>
                <a:xfrm>
                  <a:off x="155275" y="3368413"/>
                  <a:ext cx="2061713" cy="510051"/>
                </a:xfrm>
                <a:prstGeom prst="round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400" dirty="0">
                      <a:solidFill>
                        <a:schemeClr val="bg1"/>
                      </a:solidFill>
                    </a:rPr>
                    <a:t>Container 2- Betting Odds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B727E9D-C226-38CA-6031-1587B22F97D3}"/>
                  </a:ext>
                </a:extLst>
              </p:cNvPr>
              <p:cNvGrpSpPr/>
              <p:nvPr/>
            </p:nvGrpSpPr>
            <p:grpSpPr>
              <a:xfrm>
                <a:off x="3637471" y="4858239"/>
                <a:ext cx="2346385" cy="1805797"/>
                <a:chOff x="12938" y="2435040"/>
                <a:chExt cx="2346385" cy="1805797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3162E8D5-A1D8-B0A9-A95B-4A8E2EDC215E}"/>
                    </a:ext>
                  </a:extLst>
                </p:cNvPr>
                <p:cNvSpPr/>
                <p:nvPr/>
              </p:nvSpPr>
              <p:spPr>
                <a:xfrm>
                  <a:off x="12938" y="2435040"/>
                  <a:ext cx="2346385" cy="180579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rgbClr val="002060"/>
                      </a:solidFill>
                    </a:rPr>
                    <a:t>Azure Functions</a:t>
                  </a:r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3678FCEB-5437-E6A6-53DC-E372844FE517}"/>
                    </a:ext>
                  </a:extLst>
                </p:cNvPr>
                <p:cNvSpPr/>
                <p:nvPr/>
              </p:nvSpPr>
              <p:spPr>
                <a:xfrm>
                  <a:off x="168213" y="2943623"/>
                  <a:ext cx="2061713" cy="510051"/>
                </a:xfrm>
                <a:prstGeom prst="round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400" dirty="0">
                      <a:solidFill>
                        <a:schemeClr val="bg1"/>
                      </a:solidFill>
                    </a:rPr>
                    <a:t>Blob Trigger Functions</a:t>
                  </a:r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8A3D3DC9-B1BE-D4EC-C053-5A16FFFC6DA1}"/>
                    </a:ext>
                  </a:extLst>
                </p:cNvPr>
                <p:cNvSpPr/>
                <p:nvPr/>
              </p:nvSpPr>
              <p:spPr>
                <a:xfrm>
                  <a:off x="155275" y="3569410"/>
                  <a:ext cx="2061713" cy="510051"/>
                </a:xfrm>
                <a:prstGeom prst="round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400" dirty="0">
                      <a:solidFill>
                        <a:schemeClr val="bg1"/>
                      </a:solidFill>
                    </a:rPr>
                    <a:t>Soon: Function to execute SQL procedure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C0B7B0F-1C8F-E2AE-51BC-BE078395F10C}"/>
                  </a:ext>
                </a:extLst>
              </p:cNvPr>
              <p:cNvGrpSpPr/>
              <p:nvPr/>
            </p:nvGrpSpPr>
            <p:grpSpPr>
              <a:xfrm>
                <a:off x="6748731" y="2307561"/>
                <a:ext cx="2346385" cy="1805797"/>
                <a:chOff x="0" y="2117304"/>
                <a:chExt cx="2346385" cy="1805797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1ADA821C-FB5E-9E54-94A2-C3E7221FBDEC}"/>
                    </a:ext>
                  </a:extLst>
                </p:cNvPr>
                <p:cNvSpPr/>
                <p:nvPr/>
              </p:nvSpPr>
              <p:spPr>
                <a:xfrm>
                  <a:off x="0" y="2117304"/>
                  <a:ext cx="2346385" cy="180579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rgbClr val="002060"/>
                      </a:solidFill>
                    </a:rPr>
                    <a:t>SQL Server</a:t>
                  </a:r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AF415A05-A769-3E90-AA50-94A61FCD2483}"/>
                    </a:ext>
                  </a:extLst>
                </p:cNvPr>
                <p:cNvSpPr/>
                <p:nvPr/>
              </p:nvSpPr>
              <p:spPr>
                <a:xfrm>
                  <a:off x="155275" y="2592308"/>
                  <a:ext cx="2061713" cy="510051"/>
                </a:xfrm>
                <a:prstGeom prst="round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400" dirty="0">
                      <a:solidFill>
                        <a:schemeClr val="bg1"/>
                      </a:solidFill>
                    </a:rPr>
                    <a:t>Data loaded into staging tables</a:t>
                  </a:r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172C48E2-6D4C-1046-8E7D-4504567E2474}"/>
                    </a:ext>
                  </a:extLst>
                </p:cNvPr>
                <p:cNvSpPr/>
                <p:nvPr/>
              </p:nvSpPr>
              <p:spPr>
                <a:xfrm>
                  <a:off x="155275" y="3176106"/>
                  <a:ext cx="2061713" cy="702358"/>
                </a:xfrm>
                <a:prstGeom prst="round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400" dirty="0">
                      <a:solidFill>
                        <a:schemeClr val="bg1"/>
                      </a:solidFill>
                    </a:rPr>
                    <a:t>Stored procedure transforms data and inserts into star schema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546EF82-D7F6-860B-47A3-BCA8FCC4CF9D}"/>
                  </a:ext>
                </a:extLst>
              </p:cNvPr>
              <p:cNvGrpSpPr/>
              <p:nvPr/>
            </p:nvGrpSpPr>
            <p:grpSpPr>
              <a:xfrm>
                <a:off x="273169" y="4858238"/>
                <a:ext cx="2346385" cy="1805797"/>
                <a:chOff x="0" y="2117304"/>
                <a:chExt cx="2346385" cy="1805797"/>
              </a:xfrm>
            </p:grpSpPr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976913BA-988D-A52D-CBE6-5766B4C98F1C}"/>
                    </a:ext>
                  </a:extLst>
                </p:cNvPr>
                <p:cNvSpPr/>
                <p:nvPr/>
              </p:nvSpPr>
              <p:spPr>
                <a:xfrm>
                  <a:off x="0" y="2117304"/>
                  <a:ext cx="2346385" cy="180579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rgbClr val="002060"/>
                      </a:solidFill>
                    </a:rPr>
                    <a:t>Minor, lightweight data manipulation</a:t>
                  </a:r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A44CC866-4F0B-FA16-B66E-516FB6989378}"/>
                    </a:ext>
                  </a:extLst>
                </p:cNvPr>
                <p:cNvSpPr/>
                <p:nvPr/>
              </p:nvSpPr>
              <p:spPr>
                <a:xfrm>
                  <a:off x="140724" y="2929922"/>
                  <a:ext cx="2061713" cy="510051"/>
                </a:xfrm>
                <a:prstGeom prst="round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400" dirty="0">
                      <a:solidFill>
                        <a:schemeClr val="bg1"/>
                      </a:solidFill>
                    </a:rPr>
                    <a:t>Column selection and column names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035A870-FF15-5806-E2B7-28B4DE4F3E7E}"/>
                  </a:ext>
                </a:extLst>
              </p:cNvPr>
              <p:cNvGrpSpPr/>
              <p:nvPr/>
            </p:nvGrpSpPr>
            <p:grpSpPr>
              <a:xfrm>
                <a:off x="9575320" y="2307562"/>
                <a:ext cx="2346385" cy="1805797"/>
                <a:chOff x="-11676" y="2158585"/>
                <a:chExt cx="2346385" cy="1805797"/>
              </a:xfrm>
            </p:grpSpPr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1AD6A309-4493-9FC9-7D86-A3F0C6B21E34}"/>
                    </a:ext>
                  </a:extLst>
                </p:cNvPr>
                <p:cNvSpPr/>
                <p:nvPr/>
              </p:nvSpPr>
              <p:spPr>
                <a:xfrm>
                  <a:off x="-11676" y="2158585"/>
                  <a:ext cx="2346385" cy="180579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rgbClr val="002060"/>
                      </a:solidFill>
                    </a:rPr>
                    <a:t>Serving</a:t>
                  </a:r>
                </a:p>
              </p:txBody>
            </p: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A5E00061-B9A3-37EA-C54C-A33D1CE8D32C}"/>
                    </a:ext>
                  </a:extLst>
                </p:cNvPr>
                <p:cNvSpPr/>
                <p:nvPr/>
              </p:nvSpPr>
              <p:spPr>
                <a:xfrm>
                  <a:off x="155275" y="2592308"/>
                  <a:ext cx="2061713" cy="510051"/>
                </a:xfrm>
                <a:prstGeom prst="round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400" dirty="0">
                      <a:solidFill>
                        <a:schemeClr val="bg1"/>
                      </a:solidFill>
                    </a:rPr>
                    <a:t>PowerBI interactive visualizations</a:t>
                  </a:r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4BF70030-250C-0496-AB63-C3A76EDA7A95}"/>
                    </a:ext>
                  </a:extLst>
                </p:cNvPr>
                <p:cNvSpPr/>
                <p:nvPr/>
              </p:nvSpPr>
              <p:spPr>
                <a:xfrm>
                  <a:off x="155275" y="3176106"/>
                  <a:ext cx="2061713" cy="702358"/>
                </a:xfrm>
                <a:prstGeom prst="round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400" dirty="0">
                      <a:solidFill>
                        <a:schemeClr val="bg1"/>
                      </a:solidFill>
                    </a:rPr>
                    <a:t>Future: Marketed application</a:t>
                  </a:r>
                </a:p>
              </p:txBody>
            </p:sp>
          </p:grpSp>
        </p:grpSp>
        <p:sp>
          <p:nvSpPr>
            <p:cNvPr id="51" name="Left Brace 50">
              <a:extLst>
                <a:ext uri="{FF2B5EF4-FFF2-40B4-BE49-F238E27FC236}">
                  <a16:creationId xmlns:a16="http://schemas.microsoft.com/office/drawing/2014/main" id="{E94C2134-F5F1-C848-7A0C-864139EFF3E7}"/>
                </a:ext>
              </a:extLst>
            </p:cNvPr>
            <p:cNvSpPr/>
            <p:nvPr/>
          </p:nvSpPr>
          <p:spPr>
            <a:xfrm rot="16200000">
              <a:off x="5648763" y="595572"/>
              <a:ext cx="765077" cy="11545367"/>
            </a:xfrm>
            <a:prstGeom prst="leftBrace">
              <a:avLst>
                <a:gd name="adj1" fmla="val 0"/>
                <a:gd name="adj2" fmla="val 45375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6036E774-CF6B-F839-70AB-0B908A4DDBAD}"/>
                </a:ext>
              </a:extLst>
            </p:cNvPr>
            <p:cNvSpPr/>
            <p:nvPr/>
          </p:nvSpPr>
          <p:spPr>
            <a:xfrm>
              <a:off x="4402346" y="6141815"/>
              <a:ext cx="2346385" cy="63048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Logging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65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81C049-8E57-906C-EB61-3195847E5FB5}"/>
              </a:ext>
            </a:extLst>
          </p:cNvPr>
          <p:cNvSpPr/>
          <p:nvPr/>
        </p:nvSpPr>
        <p:spPr>
          <a:xfrm>
            <a:off x="258619" y="193964"/>
            <a:ext cx="11674764" cy="1422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Ingestion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9E60A-3472-4CEB-0088-2F3B842809C5}"/>
              </a:ext>
            </a:extLst>
          </p:cNvPr>
          <p:cNvSpPr txBox="1"/>
          <p:nvPr/>
        </p:nvSpPr>
        <p:spPr>
          <a:xfrm>
            <a:off x="258619" y="2078966"/>
            <a:ext cx="40890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Dataset 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Python script loads data from client library in four different </a:t>
            </a:r>
            <a:r>
              <a:rPr lang="en-US" dirty="0" err="1">
                <a:solidFill>
                  <a:srgbClr val="002060"/>
                </a:solidFill>
              </a:rPr>
              <a:t>DataFrames</a:t>
            </a:r>
            <a:r>
              <a:rPr lang="en-US" dirty="0">
                <a:solidFill>
                  <a:srgbClr val="002060"/>
                </a:solidFill>
              </a:rPr>
              <a:t> [</a:t>
            </a:r>
            <a:r>
              <a:rPr lang="en-US" dirty="0" err="1">
                <a:solidFill>
                  <a:srgbClr val="002060"/>
                </a:solidFill>
              </a:rPr>
              <a:t>PlayByPlay</a:t>
            </a:r>
            <a:r>
              <a:rPr lang="en-US" dirty="0">
                <a:solidFill>
                  <a:srgbClr val="002060"/>
                </a:solidFill>
              </a:rPr>
              <a:t>, Injuries, Schedules, Rosters]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Data is loaded for entire current season (by force) but gets condensed to most recent week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Time zone normalization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Each table gets sent to a custom “</a:t>
            </a:r>
            <a:r>
              <a:rPr lang="en-US" dirty="0" err="1">
                <a:solidFill>
                  <a:srgbClr val="002060"/>
                </a:solidFill>
              </a:rPr>
              <a:t>upload_file</a:t>
            </a:r>
            <a:r>
              <a:rPr lang="en-US" dirty="0">
                <a:solidFill>
                  <a:srgbClr val="002060"/>
                </a:solidFill>
              </a:rPr>
              <a:t>” function that maps the table to its location in Azure. The function uses a buffer to upload the file without it ever being stored in local storage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Logging throughout entire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689390-E546-3610-D107-8934A762FAB2}"/>
              </a:ext>
            </a:extLst>
          </p:cNvPr>
          <p:cNvSpPr txBox="1"/>
          <p:nvPr/>
        </p:nvSpPr>
        <p:spPr>
          <a:xfrm>
            <a:off x="4474060" y="2078966"/>
            <a:ext cx="40890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Dataset Two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Python script requests player-props betting data from API and response is loaded into a DataFrame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JSON contained within DataFrame is flattened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Mapping adds week to the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Time zone normalization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Table gets sent to a custom “</a:t>
            </a:r>
            <a:r>
              <a:rPr lang="en-US" dirty="0" err="1">
                <a:solidFill>
                  <a:srgbClr val="002060"/>
                </a:solidFill>
              </a:rPr>
              <a:t>upload_file</a:t>
            </a:r>
            <a:r>
              <a:rPr lang="en-US" dirty="0">
                <a:solidFill>
                  <a:srgbClr val="002060"/>
                </a:solidFill>
              </a:rPr>
              <a:t>” function that maps the table to its location in Azure. The function uses a buffer to upload the file without it ever being stored in the local storage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Logging throughout entire process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1BB644-A8EE-4B5D-CC21-6E91C95E7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343" y="2018580"/>
            <a:ext cx="3615214" cy="436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2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911A5D8-ABB5-735B-18CA-6E87E43EB6A3}"/>
              </a:ext>
            </a:extLst>
          </p:cNvPr>
          <p:cNvSpPr/>
          <p:nvPr/>
        </p:nvSpPr>
        <p:spPr>
          <a:xfrm>
            <a:off x="258619" y="193964"/>
            <a:ext cx="11674764" cy="1422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Transformation overview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E390FC6-0547-3F9E-D429-8C975457D381}"/>
              </a:ext>
            </a:extLst>
          </p:cNvPr>
          <p:cNvGrpSpPr/>
          <p:nvPr/>
        </p:nvGrpSpPr>
        <p:grpSpPr>
          <a:xfrm>
            <a:off x="402393" y="1993741"/>
            <a:ext cx="2366686" cy="4786622"/>
            <a:chOff x="402393" y="1993741"/>
            <a:chExt cx="2366686" cy="478662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AFECE49-4650-B1D3-6E69-F9729428C2BC}"/>
                </a:ext>
              </a:extLst>
            </p:cNvPr>
            <p:cNvSpPr/>
            <p:nvPr/>
          </p:nvSpPr>
          <p:spPr>
            <a:xfrm>
              <a:off x="402393" y="1993741"/>
              <a:ext cx="2366686" cy="930345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Azure Functions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02982D6-403A-44B3-BC6D-412F116D3ACD}"/>
                </a:ext>
              </a:extLst>
            </p:cNvPr>
            <p:cNvSpPr/>
            <p:nvPr/>
          </p:nvSpPr>
          <p:spPr>
            <a:xfrm>
              <a:off x="402393" y="2978566"/>
              <a:ext cx="2366686" cy="83921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</a:rPr>
                <a:t>Blob Trigger Functions detect any new files within Azure storage account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D122320-EFAE-D601-D36E-26038DFE471D}"/>
                </a:ext>
              </a:extLst>
            </p:cNvPr>
            <p:cNvSpPr/>
            <p:nvPr/>
          </p:nvSpPr>
          <p:spPr>
            <a:xfrm>
              <a:off x="402393" y="3879434"/>
              <a:ext cx="2366686" cy="12200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</a:rPr>
                <a:t>Blob Trigger Functions detect any new files within Azure storage account and automatically loads into a DataFrame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162DB92-A7DD-3BB8-71DD-39FC4932F224}"/>
                </a:ext>
              </a:extLst>
            </p:cNvPr>
            <p:cNvSpPr/>
            <p:nvPr/>
          </p:nvSpPr>
          <p:spPr>
            <a:xfrm>
              <a:off x="402393" y="5155041"/>
              <a:ext cx="2366686" cy="83921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</a:rPr>
                <a:t>Custom function crafts a BULK INSERT SQL query by using column names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0F52B57-1445-0CC8-B813-7C2206C88544}"/>
                </a:ext>
              </a:extLst>
            </p:cNvPr>
            <p:cNvSpPr/>
            <p:nvPr/>
          </p:nvSpPr>
          <p:spPr>
            <a:xfrm>
              <a:off x="402393" y="6049819"/>
              <a:ext cx="2366686" cy="73054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</a:rPr>
                <a:t>Data is inserted into staging tables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8C07FE-AFEC-9ADF-F18E-95442C5F12BA}"/>
              </a:ext>
            </a:extLst>
          </p:cNvPr>
          <p:cNvGrpSpPr/>
          <p:nvPr/>
        </p:nvGrpSpPr>
        <p:grpSpPr>
          <a:xfrm>
            <a:off x="4290030" y="1993741"/>
            <a:ext cx="5285285" cy="2725992"/>
            <a:chOff x="402392" y="1993741"/>
            <a:chExt cx="5285285" cy="272599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F5430E-01E8-6F3E-56FC-1061A10B21C4}"/>
                </a:ext>
              </a:extLst>
            </p:cNvPr>
            <p:cNvSpPr/>
            <p:nvPr/>
          </p:nvSpPr>
          <p:spPr>
            <a:xfrm>
              <a:off x="402392" y="1993741"/>
              <a:ext cx="5285285" cy="930345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SQL Wrangling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470B1BD-7315-5D8E-F79A-52E8FCACF447}"/>
                </a:ext>
              </a:extLst>
            </p:cNvPr>
            <p:cNvSpPr/>
            <p:nvPr/>
          </p:nvSpPr>
          <p:spPr>
            <a:xfrm>
              <a:off x="402393" y="2978566"/>
              <a:ext cx="2595198" cy="95534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</a:rPr>
                <a:t>Betting odds data combines various values of associated players to create a unique ID for each player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450B706-AF6E-D57D-B29E-47AFEAA1436F}"/>
                </a:ext>
              </a:extLst>
            </p:cNvPr>
            <p:cNvSpPr/>
            <p:nvPr/>
          </p:nvSpPr>
          <p:spPr>
            <a:xfrm>
              <a:off x="3092481" y="2978566"/>
              <a:ext cx="2595196" cy="95534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</a:rPr>
                <a:t>Betting odds player ID merged onto similarly crafted column of player table of dataset 1 to obtain reliable </a:t>
              </a:r>
              <a:r>
                <a:rPr lang="en-US" sz="1400" dirty="0" err="1">
                  <a:solidFill>
                    <a:srgbClr val="002060"/>
                  </a:solidFill>
                </a:rPr>
                <a:t>playerID</a:t>
              </a:r>
              <a:endParaRPr 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434B7F7-0309-ACD7-0D86-358F9C59A3F8}"/>
                </a:ext>
              </a:extLst>
            </p:cNvPr>
            <p:cNvSpPr/>
            <p:nvPr/>
          </p:nvSpPr>
          <p:spPr>
            <a:xfrm>
              <a:off x="402392" y="3988395"/>
              <a:ext cx="2595198" cy="73133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</a:rPr>
                <a:t>Minor transformations such as converting field goal result strings to 0 or 1 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8657BFC-3523-EBFD-50AF-B7C5933835E5}"/>
                </a:ext>
              </a:extLst>
            </p:cNvPr>
            <p:cNvSpPr/>
            <p:nvPr/>
          </p:nvSpPr>
          <p:spPr>
            <a:xfrm>
              <a:off x="3092480" y="3989189"/>
              <a:ext cx="2595197" cy="73054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</a:rPr>
                <a:t>Unnecessary columns are dropped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1A4CC89-8A4A-E031-F111-6FC06F5D1968}"/>
              </a:ext>
            </a:extLst>
          </p:cNvPr>
          <p:cNvSpPr/>
          <p:nvPr/>
        </p:nvSpPr>
        <p:spPr>
          <a:xfrm>
            <a:off x="4290030" y="4774213"/>
            <a:ext cx="2595198" cy="73054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All data is wrangled into the star schema defined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6FE121-EF13-AD1B-0366-962BDE59CF9F}"/>
              </a:ext>
            </a:extLst>
          </p:cNvPr>
          <p:cNvSpPr/>
          <p:nvPr/>
        </p:nvSpPr>
        <p:spPr>
          <a:xfrm>
            <a:off x="6980119" y="4774213"/>
            <a:ext cx="2595198" cy="73054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New data is inserted. If the PK already exists, it checks for differences and updates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0D4AEF3-D2E9-6849-92B1-17393B71C9B5}"/>
              </a:ext>
            </a:extLst>
          </p:cNvPr>
          <p:cNvSpPr/>
          <p:nvPr/>
        </p:nvSpPr>
        <p:spPr>
          <a:xfrm>
            <a:off x="4290030" y="5574648"/>
            <a:ext cx="2595198" cy="73054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If any issue arises during the process, it is logged in an error table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6D1E930-702F-D619-CCAC-D6E9405104F0}"/>
              </a:ext>
            </a:extLst>
          </p:cNvPr>
          <p:cNvSpPr/>
          <p:nvPr/>
        </p:nvSpPr>
        <p:spPr>
          <a:xfrm>
            <a:off x="6980119" y="5574648"/>
            <a:ext cx="2595198" cy="73054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Data dropped from staging tables after success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63050DB-C2EF-7167-14D9-0DA89B9117D8}"/>
              </a:ext>
            </a:extLst>
          </p:cNvPr>
          <p:cNvSpPr/>
          <p:nvPr/>
        </p:nvSpPr>
        <p:spPr>
          <a:xfrm rot="5400000">
            <a:off x="6774621" y="4011100"/>
            <a:ext cx="316104" cy="52852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B542C4-5792-27FE-3B61-847FDDCD952E}"/>
              </a:ext>
            </a:extLst>
          </p:cNvPr>
          <p:cNvSpPr txBox="1"/>
          <p:nvPr/>
        </p:nvSpPr>
        <p:spPr>
          <a:xfrm>
            <a:off x="5495026" y="6366294"/>
            <a:ext cx="259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161658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312D0E-016A-D75C-27C2-F3454118BAB7}"/>
              </a:ext>
            </a:extLst>
          </p:cNvPr>
          <p:cNvSpPr/>
          <p:nvPr/>
        </p:nvSpPr>
        <p:spPr>
          <a:xfrm>
            <a:off x="258619" y="193964"/>
            <a:ext cx="11674764" cy="1422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Serving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C99DCD-42CA-F6D3-87C9-089C9D9E3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183" y="1716308"/>
            <a:ext cx="8839200" cy="49477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ED0080-EFF0-7BD1-5D44-CBCDD44F88C6}"/>
              </a:ext>
            </a:extLst>
          </p:cNvPr>
          <p:cNvSpPr txBox="1"/>
          <p:nvPr/>
        </p:nvSpPr>
        <p:spPr>
          <a:xfrm>
            <a:off x="73891" y="1716308"/>
            <a:ext cx="28170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PowerBI connected to the database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Visualization will be made to allow easy in-depth analysis of any player and any potential bet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the right, is just a basic level example of a single players receiving stats at a high level compared to what is possible</a:t>
            </a:r>
          </a:p>
        </p:txBody>
      </p:sp>
    </p:spTree>
    <p:extLst>
      <p:ext uri="{BB962C8B-B14F-4D97-AF65-F5344CB8AC3E}">
        <p14:creationId xmlns:p14="http://schemas.microsoft.com/office/powerpoint/2010/main" val="410551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A777F3-9542-052E-ACF7-FE5956F5F9F8}"/>
              </a:ext>
            </a:extLst>
          </p:cNvPr>
          <p:cNvSpPr/>
          <p:nvPr/>
        </p:nvSpPr>
        <p:spPr>
          <a:xfrm>
            <a:off x="258619" y="193964"/>
            <a:ext cx="11674764" cy="1422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Key technologies and 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357A05-EB37-8216-15D3-EFAB637F2826}"/>
              </a:ext>
            </a:extLst>
          </p:cNvPr>
          <p:cNvSpPr txBox="1"/>
          <p:nvPr/>
        </p:nvSpPr>
        <p:spPr>
          <a:xfrm>
            <a:off x="355120" y="3904018"/>
            <a:ext cx="11481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Challenges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Player mapping between datasets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Especially hard since data sources for player props are relatively new and actively being improved.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Player information within my API source was limited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Datetime normalization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SQL Inexperience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88377A-E8BB-9D6D-847D-877840280F6A}"/>
              </a:ext>
            </a:extLst>
          </p:cNvPr>
          <p:cNvSpPr txBox="1"/>
          <p:nvPr/>
        </p:nvSpPr>
        <p:spPr>
          <a:xfrm>
            <a:off x="355120" y="1810327"/>
            <a:ext cx="114817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Technologies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Python &amp; libraries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Azure Blob Storage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Azure 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SQL Server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PowerBI</a:t>
            </a:r>
          </a:p>
        </p:txBody>
      </p:sp>
    </p:spTree>
    <p:extLst>
      <p:ext uri="{BB962C8B-B14F-4D97-AF65-F5344CB8AC3E}">
        <p14:creationId xmlns:p14="http://schemas.microsoft.com/office/powerpoint/2010/main" val="192674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629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NFL Betting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Ness, Joshua</dc:creator>
  <cp:lastModifiedBy>Ness, Joshua</cp:lastModifiedBy>
  <cp:revision>2</cp:revision>
  <dcterms:created xsi:type="dcterms:W3CDTF">2023-12-03T19:04:37Z</dcterms:created>
  <dcterms:modified xsi:type="dcterms:W3CDTF">2023-12-04T01:59:33Z</dcterms:modified>
</cp:coreProperties>
</file>