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6"/>
  </p:notesMasterIdLst>
  <p:sldIdLst>
    <p:sldId id="256" r:id="rId2"/>
    <p:sldId id="257" r:id="rId3"/>
    <p:sldId id="259" r:id="rId4"/>
    <p:sldId id="261" r:id="rId5"/>
    <p:sldId id="267" r:id="rId6"/>
    <p:sldId id="269" r:id="rId7"/>
    <p:sldId id="262" r:id="rId8"/>
    <p:sldId id="263" r:id="rId9"/>
    <p:sldId id="264" r:id="rId10"/>
    <p:sldId id="265" r:id="rId11"/>
    <p:sldId id="266" r:id="rId12"/>
    <p:sldId id="258" r:id="rId13"/>
    <p:sldId id="270"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B5BCC1-7FE3-084C-8CB7-EA55D1DE6442}">
          <p14:sldIdLst>
            <p14:sldId id="256"/>
          </p14:sldIdLst>
        </p14:section>
        <p14:section name="Agenda" id="{0189F8A2-6EBC-1249-B626-2ABE3370CD6A}">
          <p14:sldIdLst>
            <p14:sldId id="257"/>
            <p14:sldId id="259"/>
            <p14:sldId id="261"/>
            <p14:sldId id="267"/>
            <p14:sldId id="269"/>
          </p14:sldIdLst>
        </p14:section>
        <p14:section name="CoPilot Super Powers" id="{DDB5A5DB-85FA-E64C-AE46-B274E9E016C9}">
          <p14:sldIdLst>
            <p14:sldId id="262"/>
            <p14:sldId id="263"/>
            <p14:sldId id="264"/>
            <p14:sldId id="265"/>
            <p14:sldId id="266"/>
            <p14:sldId id="258"/>
            <p14:sldId id="270"/>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65"/>
    <p:restoredTop sz="94681"/>
  </p:normalViewPr>
  <p:slideViewPr>
    <p:cSldViewPr snapToGrid="0">
      <p:cViewPr varScale="1">
        <p:scale>
          <a:sx n="114" d="100"/>
          <a:sy n="114" d="100"/>
        </p:scale>
        <p:origin x="14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9F18C-E5F1-794B-9A1A-98E4674D31F9}"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4FAC8-96A6-7B40-A438-82537307F8A3}" type="slidenum">
              <a:rPr lang="en-US" smtClean="0"/>
              <a:t>‹#›</a:t>
            </a:fld>
            <a:endParaRPr lang="en-US"/>
          </a:p>
        </p:txBody>
      </p:sp>
    </p:spTree>
    <p:extLst>
      <p:ext uri="{BB962C8B-B14F-4D97-AF65-F5344CB8AC3E}">
        <p14:creationId xmlns:p14="http://schemas.microsoft.com/office/powerpoint/2010/main" val="373985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94FAC8-96A6-7B40-A438-82537307F8A3}" type="slidenum">
              <a:rPr lang="en-US" smtClean="0"/>
              <a:t>3</a:t>
            </a:fld>
            <a:endParaRPr lang="en-US"/>
          </a:p>
        </p:txBody>
      </p:sp>
    </p:spTree>
    <p:extLst>
      <p:ext uri="{BB962C8B-B14F-4D97-AF65-F5344CB8AC3E}">
        <p14:creationId xmlns:p14="http://schemas.microsoft.com/office/powerpoint/2010/main" val="1798858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94FAC8-96A6-7B40-A438-82537307F8A3}" type="slidenum">
              <a:rPr lang="en-US" smtClean="0"/>
              <a:t>4</a:t>
            </a:fld>
            <a:endParaRPr lang="en-US"/>
          </a:p>
        </p:txBody>
      </p:sp>
    </p:spTree>
    <p:extLst>
      <p:ext uri="{BB962C8B-B14F-4D97-AF65-F5344CB8AC3E}">
        <p14:creationId xmlns:p14="http://schemas.microsoft.com/office/powerpoint/2010/main" val="289497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the right expectations and mindset is essential for using M365 Copilot. It's a digital assistant that uses human language, but it doesn't think, feel, or learn. It's a powerful tool, but it needs context and clear instructions to help you. Copilot is a copilot, not an autopilot - it augments your productivity, but you remain in the driver's seat. It's an augmentation, not an automation - it is designed to help you, not to replace you. Always review and edit the outputs before using them for your purposes.
Original Content:
Mindset
Having the right expectations and mindset is important to your first interactions with M365 Copilot.  Copilot is a digital assistant that uses human language, but it </a:t>
            </a:r>
            <a:r>
              <a:rPr lang="en-US" dirty="0" err="1"/>
              <a:t>doesn</a:t>
            </a:r>
            <a:r>
              <a:rPr lang="en-US" dirty="0"/>
              <a:t> t think, feel, or learn.  Its context about your needs is limited to your current conversation.  M365 Copilot is a very powerful tool, but it can t read minds. Think of M365 Copilot as the world s smartest personal </a:t>
            </a:r>
            <a:r>
              <a:rPr lang="en-US" dirty="0" err="1"/>
              <a:t>assistantintern</a:t>
            </a:r>
            <a:r>
              <a:rPr lang="en-US" dirty="0"/>
              <a:t> [KS10] on their first day. Your </a:t>
            </a:r>
            <a:r>
              <a:rPr lang="en-US" dirty="0" err="1"/>
              <a:t>assistantIt</a:t>
            </a:r>
            <a:r>
              <a:rPr lang="en-US" dirty="0"/>
              <a:t> [KS11] </a:t>
            </a:r>
            <a:r>
              <a:rPr lang="en-US" dirty="0" err="1"/>
              <a:t>iis</a:t>
            </a:r>
            <a:r>
              <a:rPr lang="en-US" dirty="0"/>
              <a:t> very intelligent and capable but it </a:t>
            </a:r>
            <a:r>
              <a:rPr lang="en-US" dirty="0" err="1"/>
              <a:t>doesn</a:t>
            </a:r>
            <a:r>
              <a:rPr lang="en-US" dirty="0"/>
              <a:t> t know how you think, so the more context and clarity you give it, the better it can help </a:t>
            </a:r>
            <a:r>
              <a:rPr lang="en-US" dirty="0" err="1"/>
              <a:t>youwill</a:t>
            </a:r>
            <a:r>
              <a:rPr lang="en-US" dirty="0"/>
              <a:t> your need context and clear instructions in order to best help you[KS12] .. You[MY13] [ME14]  will need to state your goal[KS15] , turn the implicit into explicit, and organize work into multiple steps. It s also meant to be iterative, so you work alongside the AI Copilot works best when you give it the chance to build on itself, so don t hesitate to let it know when you were looking for something different or more.
This is a new skill and there is a learning curve. To harness its full potential, embrace the right mindset. Here s how to approach using M365 Copilot to  are essential our tried and tested tips to unleash M365 </a:t>
            </a:r>
            <a:r>
              <a:rPr lang="en-US" dirty="0" err="1"/>
              <a:t>Copilotit's</a:t>
            </a:r>
            <a:r>
              <a:rPr lang="en-US" dirty="0"/>
              <a:t> magic:
Know that it  s a copilot, not an autopilot.  Copilot augments your productivity, but you remain in the driver  s seat.  The LLMs and the data Copilot uses have limits.  Use Copilot as a source of </a:t>
            </a:r>
            <a:r>
              <a:rPr lang="en-US" dirty="0" err="1"/>
              <a:t>inspirati</a:t>
            </a:r>
            <a:endParaRPr lang="en-US" dirty="0"/>
          </a:p>
        </p:txBody>
      </p:sp>
      <p:sp>
        <p:nvSpPr>
          <p:cNvPr id="4" name="Slide Number Placeholder 3"/>
          <p:cNvSpPr>
            <a:spLocks noGrp="1"/>
          </p:cNvSpPr>
          <p:nvPr>
            <p:ph type="sldNum" sz="quarter" idx="5"/>
          </p:nvPr>
        </p:nvSpPr>
        <p:spPr/>
        <p:txBody>
          <a:bodyPr/>
          <a:lstStyle/>
          <a:p>
            <a:fld id="{C5521470-9FAA-4951-9B94-CBCD454B3E75}" type="slidenum">
              <a:rPr lang="en-US" smtClean="0"/>
              <a:t>5</a:t>
            </a:fld>
            <a:endParaRPr lang="en-US"/>
          </a:p>
        </p:txBody>
      </p:sp>
    </p:spTree>
    <p:extLst>
      <p:ext uri="{BB962C8B-B14F-4D97-AF65-F5344CB8AC3E}">
        <p14:creationId xmlns:p14="http://schemas.microsoft.com/office/powerpoint/2010/main" val="97284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Copilot is best used when you collaborate with it, provide feedback, and iterate on the results. You should also use your own creativity, logic, and judgment to improve the outputs. It's important to optimize the ingredients of your prompt to Copilot. The model is learning from your inputs, so be open to learning and experimenting with Copilot and try different things to see what works best. Use friendly language like you would with a colleague to get better results. Be polite and use polite professional language to help improve quality. If at first you don't succeed, try again. Embrace your learning curve, remain flexible, and try more than one approach.
Original Content:
Copilot is a co-creator, not a solo artist. It works best when you collaborate with it, provide feedback, and iterate on the results. You should also use your own creativity, logic, and judgment to improve the outputs. &lt;should we point to the WTI here on the skills needed for AI Aptitude?&gt;Use the best ingredients. You  ll unlock more value when you optimize the ingredients of your prompt to Copilot (see next section)
Copilot is a learn-it-all, not a know-it-all. The model is learning from your inputs. You should also be open to learning and experimenting with Copilot and try different things to see what works best.[KS17] [ME18]
Copilot is a partner. Use friendly language like you would with a colleague to get better results. Rude, abusive, or slang language can cause confusion in the large language model (LLM).[KS19] [ME20] [MY21] Be polite. Using polite professional language helps improve quality, not because Copilot has feelings, but because the LLMs  responses reflect the probability of how a human would respond.
If at first you don t succeed, try again.  Copilot is based on stable yet constantly evolving technology.  Embrace your learning curve, remain flexible, and try more than one approach.
</a:t>
            </a:r>
          </a:p>
        </p:txBody>
      </p:sp>
      <p:sp>
        <p:nvSpPr>
          <p:cNvPr id="4" name="Slide Number Placeholder 3"/>
          <p:cNvSpPr>
            <a:spLocks noGrp="1"/>
          </p:cNvSpPr>
          <p:nvPr>
            <p:ph type="sldNum" sz="quarter" idx="5"/>
          </p:nvPr>
        </p:nvSpPr>
        <p:spPr/>
        <p:txBody>
          <a:bodyPr/>
          <a:lstStyle/>
          <a:p>
            <a:fld id="{C5521470-9FAA-4951-9B94-CBCD454B3E75}" type="slidenum">
              <a:rPr lang="en-US" smtClean="0"/>
              <a:t>6</a:t>
            </a:fld>
            <a:endParaRPr lang="en-US"/>
          </a:p>
        </p:txBody>
      </p:sp>
    </p:spTree>
    <p:extLst>
      <p:ext uri="{BB962C8B-B14F-4D97-AF65-F5344CB8AC3E}">
        <p14:creationId xmlns:p14="http://schemas.microsoft.com/office/powerpoint/2010/main" val="320899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Thursday, January 4, 2024</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4303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Thursday, January 4,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82570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Thursday, January 4,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4923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Thursday, January 4, 2024</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79062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Thursday, January 4, 2024</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8736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Thursday, January 4,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67753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Thursday, January 4, 2024</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18772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Thursday, January 4, 2024</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17852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Thursday, January 4,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67398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Thursday, January 4,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0988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Thursday, January 4,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81552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94CDC665-7415-4DAF-AE09-B9BBC1907393}" type="datetime2">
              <a:rPr lang="en-US" smtClean="0"/>
              <a:t>Thursday, January 4, 2024</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83550872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blog/2023-05-17-how-github-copilot-is-getting-better-at-understanding-your-code/#how-github-copilot-understands-your-co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ing.com/images/crea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EFF37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44997-E971-4216-D5E2-6B8A4D9F3524}"/>
              </a:ext>
            </a:extLst>
          </p:cNvPr>
          <p:cNvSpPr>
            <a:spLocks noGrp="1"/>
          </p:cNvSpPr>
          <p:nvPr>
            <p:ph type="ctrTitle"/>
          </p:nvPr>
        </p:nvSpPr>
        <p:spPr>
          <a:xfrm>
            <a:off x="422899" y="3854831"/>
            <a:ext cx="5278995" cy="2156581"/>
          </a:xfrm>
        </p:spPr>
        <p:txBody>
          <a:bodyPr anchor="t">
            <a:normAutofit/>
          </a:bodyPr>
          <a:lstStyle/>
          <a:p>
            <a:pPr algn="l"/>
            <a:r>
              <a:rPr lang="en-US" sz="4800" dirty="0"/>
              <a:t>Coding with Intelligence</a:t>
            </a:r>
          </a:p>
        </p:txBody>
      </p:sp>
      <p:sp>
        <p:nvSpPr>
          <p:cNvPr id="3" name="Subtitle 2">
            <a:extLst>
              <a:ext uri="{FF2B5EF4-FFF2-40B4-BE49-F238E27FC236}">
                <a16:creationId xmlns:a16="http://schemas.microsoft.com/office/drawing/2014/main" id="{4C8D8596-10A7-C0CA-3D4E-C9DB049F98F1}"/>
              </a:ext>
            </a:extLst>
          </p:cNvPr>
          <p:cNvSpPr>
            <a:spLocks noGrp="1"/>
          </p:cNvSpPr>
          <p:nvPr>
            <p:ph type="subTitle" idx="1"/>
          </p:nvPr>
        </p:nvSpPr>
        <p:spPr>
          <a:xfrm>
            <a:off x="6156182" y="3854830"/>
            <a:ext cx="4700133" cy="2156579"/>
          </a:xfrm>
        </p:spPr>
        <p:txBody>
          <a:bodyPr anchor="t">
            <a:normAutofit/>
          </a:bodyPr>
          <a:lstStyle/>
          <a:p>
            <a:pPr algn="l"/>
            <a:r>
              <a:rPr lang="en-US" sz="2200" dirty="0"/>
              <a:t>Presented by:</a:t>
            </a:r>
          </a:p>
          <a:p>
            <a:pPr algn="l"/>
            <a:endParaRPr lang="en-US" sz="2200" dirty="0"/>
          </a:p>
          <a:p>
            <a:pPr algn="l"/>
            <a:r>
              <a:rPr lang="en-US" sz="2200" dirty="0"/>
              <a:t>John Dohoney, Jr.</a:t>
            </a:r>
          </a:p>
          <a:p>
            <a:pPr algn="l"/>
            <a:r>
              <a:rPr lang="en-US" sz="2200" dirty="0"/>
              <a:t>SDP, US West</a:t>
            </a:r>
          </a:p>
        </p:txBody>
      </p:sp>
      <p:pic>
        <p:nvPicPr>
          <p:cNvPr id="4" name="Picture 3" descr="A colorful light bulb with business icons">
            <a:extLst>
              <a:ext uri="{FF2B5EF4-FFF2-40B4-BE49-F238E27FC236}">
                <a16:creationId xmlns:a16="http://schemas.microsoft.com/office/drawing/2014/main" id="{8A6A6FED-2CE4-CA91-6202-D79206915A3F}"/>
              </a:ext>
            </a:extLst>
          </p:cNvPr>
          <p:cNvPicPr>
            <a:picLocks noChangeAspect="1"/>
          </p:cNvPicPr>
          <p:nvPr/>
        </p:nvPicPr>
        <p:blipFill rotWithShape="1">
          <a:blip r:embed="rId2"/>
          <a:srcRect t="28448" r="-1" b="25159"/>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03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10654232" cy="5435683"/>
          </a:xfrm>
        </p:spPr>
        <p:txBody>
          <a:bodyPr>
            <a:normAutofit/>
          </a:bodyPr>
          <a:lstStyle/>
          <a:p>
            <a:pPr marL="0" indent="0">
              <a:buNone/>
            </a:pPr>
            <a:r>
              <a:rPr lang="en-US" sz="4400" b="1" dirty="0"/>
              <a:t>Prompting – Best Practices</a:t>
            </a:r>
          </a:p>
          <a:p>
            <a:pPr algn="l"/>
            <a:r>
              <a:rPr lang="en-US" b="1" i="0" u="none" strike="noStrike" dirty="0">
                <a:effectLst/>
                <a:latin typeface="-apple-system-font"/>
              </a:rPr>
              <a:t> Give GitHub Copilot an example or two</a:t>
            </a:r>
          </a:p>
          <a:p>
            <a:pPr lvl="1"/>
            <a:r>
              <a:rPr lang="en-US" b="0" i="0" u="none" strike="noStrike" dirty="0">
                <a:effectLst/>
                <a:latin typeface="-apple-system-font"/>
              </a:rPr>
              <a:t>Learning from examples is not only useful for humans, but also for your AI pair programmer.</a:t>
            </a:r>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Thursday, January 4, 2024</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10</a:t>
            </a:fld>
            <a:endParaRPr lang="en-US"/>
          </a:p>
        </p:txBody>
      </p:sp>
      <p:pic>
        <p:nvPicPr>
          <p:cNvPr id="2" name="Picture 1">
            <a:extLst>
              <a:ext uri="{FF2B5EF4-FFF2-40B4-BE49-F238E27FC236}">
                <a16:creationId xmlns:a16="http://schemas.microsoft.com/office/drawing/2014/main" id="{D3D4CD06-4BA5-A84E-C401-2955686536C2}"/>
              </a:ext>
            </a:extLst>
          </p:cNvPr>
          <p:cNvPicPr>
            <a:picLocks noChangeAspect="1"/>
          </p:cNvPicPr>
          <p:nvPr/>
        </p:nvPicPr>
        <p:blipFill>
          <a:blip r:embed="rId2"/>
          <a:stretch>
            <a:fillRect/>
          </a:stretch>
        </p:blipFill>
        <p:spPr>
          <a:xfrm>
            <a:off x="2415540" y="2781300"/>
            <a:ext cx="3600450" cy="3787140"/>
          </a:xfrm>
          <a:prstGeom prst="rect">
            <a:avLst/>
          </a:prstGeom>
        </p:spPr>
      </p:pic>
      <p:pic>
        <p:nvPicPr>
          <p:cNvPr id="7" name="Picture 6">
            <a:extLst>
              <a:ext uri="{FF2B5EF4-FFF2-40B4-BE49-F238E27FC236}">
                <a16:creationId xmlns:a16="http://schemas.microsoft.com/office/drawing/2014/main" id="{ACDC3B62-8B4E-5BA7-6C65-B4B2017465F2}"/>
              </a:ext>
            </a:extLst>
          </p:cNvPr>
          <p:cNvPicPr>
            <a:picLocks noChangeAspect="1"/>
          </p:cNvPicPr>
          <p:nvPr/>
        </p:nvPicPr>
        <p:blipFill>
          <a:blip r:embed="rId3"/>
          <a:stretch>
            <a:fillRect/>
          </a:stretch>
        </p:blipFill>
        <p:spPr>
          <a:xfrm>
            <a:off x="7213462" y="2548678"/>
            <a:ext cx="3666766" cy="3787140"/>
          </a:xfrm>
          <a:prstGeom prst="rect">
            <a:avLst/>
          </a:prstGeom>
        </p:spPr>
      </p:pic>
    </p:spTree>
    <p:extLst>
      <p:ext uri="{BB962C8B-B14F-4D97-AF65-F5344CB8AC3E}">
        <p14:creationId xmlns:p14="http://schemas.microsoft.com/office/powerpoint/2010/main" val="1184927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10654232" cy="5435683"/>
          </a:xfrm>
        </p:spPr>
        <p:txBody>
          <a:bodyPr>
            <a:normAutofit/>
          </a:bodyPr>
          <a:lstStyle/>
          <a:p>
            <a:pPr marL="0" indent="0">
              <a:buNone/>
            </a:pPr>
            <a:r>
              <a:rPr lang="en-US" sz="4400" b="1" dirty="0"/>
              <a:t>Prompting – Basics</a:t>
            </a:r>
          </a:p>
          <a:p>
            <a:pPr algn="l"/>
            <a:r>
              <a:rPr lang="en-US" sz="1800" b="1" i="0" u="none" strike="noStrike" dirty="0">
                <a:effectLst/>
                <a:latin typeface="-apple-system-font"/>
              </a:rPr>
              <a:t>  Experiment with your prompts.</a:t>
            </a:r>
          </a:p>
          <a:p>
            <a:pPr lvl="1"/>
            <a:r>
              <a:rPr lang="en-US" sz="1800" b="0" i="0" u="none" strike="noStrike" dirty="0">
                <a:effectLst/>
                <a:latin typeface="-apple-system-font"/>
              </a:rPr>
              <a:t>Just how conversation is more of an art than a science, so is prompt crafting. So, if you don’t receive what you want on the first try, recraft your prompt by following the best practices in the previous slides.</a:t>
            </a:r>
          </a:p>
          <a:p>
            <a:r>
              <a:rPr lang="en-US" sz="1800" b="1" i="0" u="none" strike="noStrike" dirty="0">
                <a:effectLst/>
                <a:latin typeface="-apple-system-font"/>
              </a:rPr>
              <a:t> Keep a couple of relevant tabs open</a:t>
            </a:r>
          </a:p>
          <a:p>
            <a:pPr lvl="1"/>
            <a:r>
              <a:rPr lang="en-US" sz="1800" b="0" i="0" u="none" strike="noStrike" dirty="0">
                <a:effectLst/>
                <a:latin typeface="-apple-system-font"/>
              </a:rPr>
              <a:t>No exact number of tabs is documented that you should keep open to help GitHub Copilot contextualize your code, but from my experience, I found that one or two is helpful.</a:t>
            </a:r>
          </a:p>
          <a:p>
            <a:pPr lvl="1"/>
            <a:r>
              <a:rPr lang="en-US" sz="1800" b="0" i="0" u="none" strike="noStrike" dirty="0">
                <a:solidFill>
                  <a:srgbClr val="5AC8FA"/>
                </a:solidFill>
                <a:effectLst/>
                <a:latin typeface="-apple-system-font"/>
                <a:hlinkClick r:id="rId2"/>
              </a:rPr>
              <a:t>GitHub Copilot uses a technique called neighboring tabs</a:t>
            </a:r>
            <a:r>
              <a:rPr lang="en-US" sz="1800" b="0" i="0" u="none" strike="noStrike" dirty="0">
                <a:effectLst/>
                <a:latin typeface="-apple-system-font"/>
              </a:rPr>
              <a:t> that allows the AI pair programmer to contextualize your code by processing all of the files open in your IDE instead of just the single file you’re working on. However, it’s not guaranteed that Github Copilot will deem all open files as necessary context for your code.</a:t>
            </a:r>
          </a:p>
          <a:p>
            <a:r>
              <a:rPr lang="en-US" sz="1800" b="1" i="0" u="none" strike="noStrike" dirty="0">
                <a:effectLst/>
                <a:latin typeface="-apple-system-font"/>
              </a:rPr>
              <a:t> Use good coding practices.</a:t>
            </a:r>
          </a:p>
          <a:p>
            <a:pPr lvl="1"/>
            <a:r>
              <a:rPr lang="en-US" sz="1800" b="0" i="0" u="none" strike="noStrike" dirty="0">
                <a:effectLst/>
                <a:latin typeface="-apple-system-font"/>
              </a:rPr>
              <a:t>Provide descriptive variable names and functions.  </a:t>
            </a:r>
            <a:r>
              <a:rPr lang="en-US" sz="1800" dirty="0">
                <a:latin typeface="-apple-system-font"/>
              </a:rPr>
              <a:t>F</a:t>
            </a:r>
            <a:r>
              <a:rPr lang="en-US" sz="1800" b="0" i="0" u="none" strike="noStrike" dirty="0">
                <a:effectLst/>
                <a:latin typeface="-apple-system-font"/>
              </a:rPr>
              <a:t>ollow consistent coding styles and patterns. I’ve found that working with GitHub Copilot encourages me to follow good coding practices learned throughout </a:t>
            </a:r>
            <a:r>
              <a:rPr lang="en-US" sz="1800" dirty="0">
                <a:latin typeface="-apple-system-font"/>
              </a:rPr>
              <a:t>my development </a:t>
            </a:r>
            <a:r>
              <a:rPr lang="en-US" sz="1800" b="0" i="0" u="none" strike="noStrike" dirty="0">
                <a:effectLst/>
                <a:latin typeface="-apple-system-font"/>
              </a:rPr>
              <a:t>career.</a:t>
            </a:r>
            <a:endParaRPr lang="en-US" sz="1800" b="1" i="0" u="none" strike="noStrike" dirty="0">
              <a:effectLst/>
              <a:latin typeface="-apple-system-font"/>
            </a:endParaRPr>
          </a:p>
          <a:p>
            <a:endParaRPr lang="en-US" b="1" i="0" u="none" strike="noStrike" dirty="0">
              <a:effectLst/>
              <a:latin typeface="-apple-system-font"/>
            </a:endParaRPr>
          </a:p>
          <a:p>
            <a:pPr lvl="1"/>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Thursday, January 4, 2024</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11</a:t>
            </a:fld>
            <a:endParaRPr lang="en-US"/>
          </a:p>
        </p:txBody>
      </p:sp>
    </p:spTree>
    <p:extLst>
      <p:ext uri="{BB962C8B-B14F-4D97-AF65-F5344CB8AC3E}">
        <p14:creationId xmlns:p14="http://schemas.microsoft.com/office/powerpoint/2010/main" val="231380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5C22-BB51-04E5-4EA2-FA7B350CAE4E}"/>
              </a:ext>
            </a:extLst>
          </p:cNvPr>
          <p:cNvSpPr>
            <a:spLocks noGrp="1"/>
          </p:cNvSpPr>
          <p:nvPr>
            <p:ph type="title"/>
          </p:nvPr>
        </p:nvSpPr>
        <p:spPr/>
        <p:txBody>
          <a:bodyPr/>
          <a:lstStyle/>
          <a:p>
            <a:r>
              <a:rPr lang="en-US" dirty="0"/>
              <a:t>What does Copilot do best</a:t>
            </a:r>
          </a:p>
        </p:txBody>
      </p:sp>
      <p:sp>
        <p:nvSpPr>
          <p:cNvPr id="3" name="Content Placeholder 2">
            <a:extLst>
              <a:ext uri="{FF2B5EF4-FFF2-40B4-BE49-F238E27FC236}">
                <a16:creationId xmlns:a16="http://schemas.microsoft.com/office/drawing/2014/main" id="{410CA6CF-DB57-F4C8-9907-598EA9ABCC33}"/>
              </a:ext>
            </a:extLst>
          </p:cNvPr>
          <p:cNvSpPr>
            <a:spLocks noGrp="1"/>
          </p:cNvSpPr>
          <p:nvPr>
            <p:ph idx="1"/>
          </p:nvPr>
        </p:nvSpPr>
        <p:spPr>
          <a:xfrm>
            <a:off x="541494" y="3043785"/>
            <a:ext cx="1839100" cy="770430"/>
          </a:xfrm>
        </p:spPr>
        <p:txBody>
          <a:bodyPr>
            <a:normAutofit fontScale="85000" lnSpcReduction="10000"/>
          </a:bodyPr>
          <a:lstStyle/>
          <a:p>
            <a:r>
              <a:rPr lang="en-US" dirty="0"/>
              <a:t>Pair Programming</a:t>
            </a:r>
          </a:p>
        </p:txBody>
      </p:sp>
      <p:sp>
        <p:nvSpPr>
          <p:cNvPr id="4" name="Date Placeholder 3">
            <a:extLst>
              <a:ext uri="{FF2B5EF4-FFF2-40B4-BE49-F238E27FC236}">
                <a16:creationId xmlns:a16="http://schemas.microsoft.com/office/drawing/2014/main" id="{22CC52CC-51FB-8C1E-10F6-BC463EE61C09}"/>
              </a:ext>
            </a:extLst>
          </p:cNvPr>
          <p:cNvSpPr>
            <a:spLocks noGrp="1"/>
          </p:cNvSpPr>
          <p:nvPr>
            <p:ph type="dt" sz="half" idx="10"/>
          </p:nvPr>
        </p:nvSpPr>
        <p:spPr/>
        <p:txBody>
          <a:bodyPr/>
          <a:lstStyle/>
          <a:p>
            <a:fld id="{57997BA6-BEF8-495F-ACCD-8D19769E4FC6}" type="datetime2">
              <a:rPr lang="en-US" smtClean="0"/>
              <a:t>Thursday, January 4, 2024</a:t>
            </a:fld>
            <a:endParaRPr lang="en-US" dirty="0"/>
          </a:p>
        </p:txBody>
      </p:sp>
      <p:sp>
        <p:nvSpPr>
          <p:cNvPr id="5" name="Footer Placeholder 4">
            <a:extLst>
              <a:ext uri="{FF2B5EF4-FFF2-40B4-BE49-F238E27FC236}">
                <a16:creationId xmlns:a16="http://schemas.microsoft.com/office/drawing/2014/main" id="{951DD9F3-2AC5-236B-FF3C-CDCF4A5C06BB}"/>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4357DC63-81E5-32F8-4B94-30789A7E5E78}"/>
              </a:ext>
            </a:extLst>
          </p:cNvPr>
          <p:cNvSpPr>
            <a:spLocks noGrp="1"/>
          </p:cNvSpPr>
          <p:nvPr>
            <p:ph type="sldNum" sz="quarter" idx="12"/>
          </p:nvPr>
        </p:nvSpPr>
        <p:spPr/>
        <p:txBody>
          <a:bodyPr/>
          <a:lstStyle/>
          <a:p>
            <a:fld id="{7BE69E03-4804-4553-A1EC-F089884EF50F}" type="slidenum">
              <a:rPr lang="en-US" smtClean="0"/>
              <a:t>12</a:t>
            </a:fld>
            <a:endParaRPr lang="en-US"/>
          </a:p>
        </p:txBody>
      </p:sp>
      <p:sp>
        <p:nvSpPr>
          <p:cNvPr id="7" name="Content Placeholder 2">
            <a:extLst>
              <a:ext uri="{FF2B5EF4-FFF2-40B4-BE49-F238E27FC236}">
                <a16:creationId xmlns:a16="http://schemas.microsoft.com/office/drawing/2014/main" id="{CFB79F9C-14B3-9E99-6C08-8D89A1B58A1E}"/>
              </a:ext>
            </a:extLst>
          </p:cNvPr>
          <p:cNvSpPr txBox="1">
            <a:spLocks/>
          </p:cNvSpPr>
          <p:nvPr/>
        </p:nvSpPr>
        <p:spPr>
          <a:xfrm>
            <a:off x="6219900" y="1924825"/>
            <a:ext cx="1959969" cy="85976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Code Conversion</a:t>
            </a:r>
          </a:p>
        </p:txBody>
      </p:sp>
      <p:sp>
        <p:nvSpPr>
          <p:cNvPr id="8" name="Content Placeholder 2">
            <a:extLst>
              <a:ext uri="{FF2B5EF4-FFF2-40B4-BE49-F238E27FC236}">
                <a16:creationId xmlns:a16="http://schemas.microsoft.com/office/drawing/2014/main" id="{D2CF9226-A737-AD6C-D46F-7D671F0F0B1C}"/>
              </a:ext>
            </a:extLst>
          </p:cNvPr>
          <p:cNvSpPr txBox="1">
            <a:spLocks/>
          </p:cNvSpPr>
          <p:nvPr/>
        </p:nvSpPr>
        <p:spPr>
          <a:xfrm>
            <a:off x="6779172" y="4546783"/>
            <a:ext cx="1933483" cy="11171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Refactoring Assistant</a:t>
            </a:r>
          </a:p>
        </p:txBody>
      </p:sp>
      <p:sp>
        <p:nvSpPr>
          <p:cNvPr id="9" name="Content Placeholder 2">
            <a:extLst>
              <a:ext uri="{FF2B5EF4-FFF2-40B4-BE49-F238E27FC236}">
                <a16:creationId xmlns:a16="http://schemas.microsoft.com/office/drawing/2014/main" id="{BE0CB734-0677-EAD7-EE92-300F111D80E4}"/>
              </a:ext>
            </a:extLst>
          </p:cNvPr>
          <p:cNvSpPr txBox="1">
            <a:spLocks/>
          </p:cNvSpPr>
          <p:nvPr/>
        </p:nvSpPr>
        <p:spPr>
          <a:xfrm>
            <a:off x="843008" y="4430125"/>
            <a:ext cx="2580080" cy="103654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Case Coverage advisor</a:t>
            </a:r>
          </a:p>
        </p:txBody>
      </p:sp>
      <p:pic>
        <p:nvPicPr>
          <p:cNvPr id="10" name="Picture 9">
            <a:extLst>
              <a:ext uri="{FF2B5EF4-FFF2-40B4-BE49-F238E27FC236}">
                <a16:creationId xmlns:a16="http://schemas.microsoft.com/office/drawing/2014/main" id="{0B3AB566-823F-275D-71C7-9F38D4D86449}"/>
              </a:ext>
            </a:extLst>
          </p:cNvPr>
          <p:cNvPicPr>
            <a:picLocks noChangeAspect="1"/>
          </p:cNvPicPr>
          <p:nvPr/>
        </p:nvPicPr>
        <p:blipFill>
          <a:blip r:embed="rId2"/>
          <a:stretch>
            <a:fillRect/>
          </a:stretch>
        </p:blipFill>
        <p:spPr>
          <a:xfrm>
            <a:off x="843008" y="1390698"/>
            <a:ext cx="1621878" cy="1595070"/>
          </a:xfrm>
          <a:prstGeom prst="rect">
            <a:avLst/>
          </a:prstGeom>
        </p:spPr>
      </p:pic>
      <p:pic>
        <p:nvPicPr>
          <p:cNvPr id="11" name="Picture 10">
            <a:extLst>
              <a:ext uri="{FF2B5EF4-FFF2-40B4-BE49-F238E27FC236}">
                <a16:creationId xmlns:a16="http://schemas.microsoft.com/office/drawing/2014/main" id="{C8903730-73EC-8561-AE0E-34C620094A6A}"/>
              </a:ext>
            </a:extLst>
          </p:cNvPr>
          <p:cNvPicPr>
            <a:picLocks noChangeAspect="1"/>
          </p:cNvPicPr>
          <p:nvPr/>
        </p:nvPicPr>
        <p:blipFill>
          <a:blip r:embed="rId3"/>
          <a:stretch>
            <a:fillRect/>
          </a:stretch>
        </p:blipFill>
        <p:spPr>
          <a:xfrm>
            <a:off x="8095577" y="844668"/>
            <a:ext cx="2435997" cy="2274067"/>
          </a:xfrm>
          <a:prstGeom prst="rect">
            <a:avLst/>
          </a:prstGeom>
        </p:spPr>
      </p:pic>
      <p:pic>
        <p:nvPicPr>
          <p:cNvPr id="12" name="Picture 11">
            <a:extLst>
              <a:ext uri="{FF2B5EF4-FFF2-40B4-BE49-F238E27FC236}">
                <a16:creationId xmlns:a16="http://schemas.microsoft.com/office/drawing/2014/main" id="{1BABB7DE-8D58-BD7C-7FBB-D55D72FE44A8}"/>
              </a:ext>
            </a:extLst>
          </p:cNvPr>
          <p:cNvPicPr>
            <a:picLocks noChangeAspect="1"/>
          </p:cNvPicPr>
          <p:nvPr/>
        </p:nvPicPr>
        <p:blipFill>
          <a:blip r:embed="rId4"/>
          <a:stretch>
            <a:fillRect/>
          </a:stretch>
        </p:blipFill>
        <p:spPr>
          <a:xfrm>
            <a:off x="3252799" y="4000116"/>
            <a:ext cx="2160030" cy="2039283"/>
          </a:xfrm>
          <a:prstGeom prst="rect">
            <a:avLst/>
          </a:prstGeom>
        </p:spPr>
      </p:pic>
      <p:pic>
        <p:nvPicPr>
          <p:cNvPr id="13" name="Picture 12">
            <a:extLst>
              <a:ext uri="{FF2B5EF4-FFF2-40B4-BE49-F238E27FC236}">
                <a16:creationId xmlns:a16="http://schemas.microsoft.com/office/drawing/2014/main" id="{6F9401E0-D216-F34C-12CD-0018870537B9}"/>
              </a:ext>
            </a:extLst>
          </p:cNvPr>
          <p:cNvPicPr>
            <a:picLocks noChangeAspect="1"/>
          </p:cNvPicPr>
          <p:nvPr/>
        </p:nvPicPr>
        <p:blipFill>
          <a:blip r:embed="rId5"/>
          <a:stretch>
            <a:fillRect/>
          </a:stretch>
        </p:blipFill>
        <p:spPr>
          <a:xfrm>
            <a:off x="8908379" y="3555588"/>
            <a:ext cx="2742127" cy="2557782"/>
          </a:xfrm>
          <a:prstGeom prst="rect">
            <a:avLst/>
          </a:prstGeom>
        </p:spPr>
      </p:pic>
    </p:spTree>
    <p:extLst>
      <p:ext uri="{BB962C8B-B14F-4D97-AF65-F5344CB8AC3E}">
        <p14:creationId xmlns:p14="http://schemas.microsoft.com/office/powerpoint/2010/main" val="171685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AB16-E853-C85C-FD80-A4234062569C}"/>
              </a:ext>
            </a:extLst>
          </p:cNvPr>
          <p:cNvSpPr>
            <a:spLocks noGrp="1"/>
          </p:cNvSpPr>
          <p:nvPr>
            <p:ph type="title"/>
          </p:nvPr>
        </p:nvSpPr>
        <p:spPr/>
        <p:txBody>
          <a:bodyPr/>
          <a:lstStyle/>
          <a:p>
            <a:r>
              <a:rPr lang="en-US" dirty="0"/>
              <a:t>Prompting Exercise – With Dall-E</a:t>
            </a:r>
          </a:p>
        </p:txBody>
      </p:sp>
      <p:sp>
        <p:nvSpPr>
          <p:cNvPr id="3" name="Content Placeholder 2">
            <a:extLst>
              <a:ext uri="{FF2B5EF4-FFF2-40B4-BE49-F238E27FC236}">
                <a16:creationId xmlns:a16="http://schemas.microsoft.com/office/drawing/2014/main" id="{7294AC07-40CA-6541-5B32-CC628EE0409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B9B0FA9-FC8B-1544-27AB-9DBB792A4E0D}"/>
              </a:ext>
            </a:extLst>
          </p:cNvPr>
          <p:cNvSpPr>
            <a:spLocks noGrp="1"/>
          </p:cNvSpPr>
          <p:nvPr>
            <p:ph type="dt" sz="half" idx="10"/>
          </p:nvPr>
        </p:nvSpPr>
        <p:spPr/>
        <p:txBody>
          <a:bodyPr/>
          <a:lstStyle/>
          <a:p>
            <a:fld id="{57997BA6-BEF8-495F-ACCD-8D19769E4FC6}" type="datetime2">
              <a:rPr lang="en-US" smtClean="0"/>
              <a:t>Thursday, January 4, 2024</a:t>
            </a:fld>
            <a:endParaRPr lang="en-US" dirty="0"/>
          </a:p>
        </p:txBody>
      </p:sp>
      <p:sp>
        <p:nvSpPr>
          <p:cNvPr id="5" name="Footer Placeholder 4">
            <a:extLst>
              <a:ext uri="{FF2B5EF4-FFF2-40B4-BE49-F238E27FC236}">
                <a16:creationId xmlns:a16="http://schemas.microsoft.com/office/drawing/2014/main" id="{785F0B5F-8FE8-3498-39B6-B9CA3D9F1F2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C2B9416-DC40-3341-1842-C5E3EDDA6D78}"/>
              </a:ext>
            </a:extLst>
          </p:cNvPr>
          <p:cNvSpPr>
            <a:spLocks noGrp="1"/>
          </p:cNvSpPr>
          <p:nvPr>
            <p:ph type="sldNum" sz="quarter" idx="12"/>
          </p:nvPr>
        </p:nvSpPr>
        <p:spPr/>
        <p:txBody>
          <a:bodyPr/>
          <a:lstStyle/>
          <a:p>
            <a:fld id="{7BE69E03-4804-4553-A1EC-F089884EF50F}" type="slidenum">
              <a:rPr lang="en-US" smtClean="0"/>
              <a:t>13</a:t>
            </a:fld>
            <a:endParaRPr lang="en-US"/>
          </a:p>
        </p:txBody>
      </p:sp>
    </p:spTree>
    <p:extLst>
      <p:ext uri="{BB962C8B-B14F-4D97-AF65-F5344CB8AC3E}">
        <p14:creationId xmlns:p14="http://schemas.microsoft.com/office/powerpoint/2010/main" val="1601495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EDAAE-0D12-93A0-4CB2-8624F4345F4F}"/>
              </a:ext>
            </a:extLst>
          </p:cNvPr>
          <p:cNvSpPr>
            <a:spLocks noGrp="1"/>
          </p:cNvSpPr>
          <p:nvPr>
            <p:ph idx="1"/>
          </p:nvPr>
        </p:nvSpPr>
        <p:spPr/>
        <p:txBody>
          <a:bodyPr/>
          <a:lstStyle/>
          <a:p>
            <a:pPr marL="0" indent="0">
              <a:buNone/>
            </a:pPr>
            <a:r>
              <a:rPr lang="en-US" sz="3200" b="1" dirty="0"/>
              <a:t>Labs</a:t>
            </a:r>
          </a:p>
          <a:p>
            <a:pPr marL="514350" indent="-514350">
              <a:buAutoNum type="arabicPeriod"/>
            </a:pPr>
            <a:r>
              <a:rPr lang="en-US" sz="3200" b="1" dirty="0"/>
              <a:t>Setting up CoPilot on CodeSpaces</a:t>
            </a:r>
          </a:p>
          <a:p>
            <a:pPr marL="457200" indent="-457200">
              <a:buAutoNum type="arabicPeriod"/>
            </a:pPr>
            <a:r>
              <a:rPr lang="en-US" sz="3200" b="1" dirty="0"/>
              <a:t>Copilot and Infrastructure as Code (IAC)</a:t>
            </a:r>
          </a:p>
          <a:p>
            <a:pPr marL="457200" indent="-457200">
              <a:buAutoNum type="arabicPeriod"/>
            </a:pPr>
            <a:r>
              <a:rPr lang="en-US" sz="3200" b="1" dirty="0"/>
              <a:t>Copilot and Python, </a:t>
            </a:r>
            <a:r>
              <a:rPr lang="en-US" sz="3200" b="1" dirty="0" err="1"/>
              <a:t>APIFlask</a:t>
            </a:r>
            <a:r>
              <a:rPr lang="en-US" sz="3200" b="1" dirty="0"/>
              <a:t>, and </a:t>
            </a:r>
            <a:r>
              <a:rPr lang="en-US" sz="3200" b="1" dirty="0" err="1"/>
              <a:t>OpenAPI</a:t>
            </a:r>
            <a:endParaRPr lang="en-US" sz="3200" b="1" dirty="0"/>
          </a:p>
          <a:p>
            <a:pPr marL="457200" indent="-457200">
              <a:buAutoNum type="arabicPeriod"/>
            </a:pPr>
            <a:r>
              <a:rPr lang="en-US" sz="3200" b="1" dirty="0"/>
              <a:t>CoPilot and </a:t>
            </a:r>
            <a:r>
              <a:rPr lang="en-US" sz="3200" b="1"/>
              <a:t>Machine Learning</a:t>
            </a:r>
            <a:endParaRPr lang="en-US" dirty="0"/>
          </a:p>
        </p:txBody>
      </p:sp>
      <p:sp>
        <p:nvSpPr>
          <p:cNvPr id="4" name="Date Placeholder 3">
            <a:extLst>
              <a:ext uri="{FF2B5EF4-FFF2-40B4-BE49-F238E27FC236}">
                <a16:creationId xmlns:a16="http://schemas.microsoft.com/office/drawing/2014/main" id="{092DDEF2-C407-63DD-C54B-A9872C87F8C2}"/>
              </a:ext>
            </a:extLst>
          </p:cNvPr>
          <p:cNvSpPr>
            <a:spLocks noGrp="1"/>
          </p:cNvSpPr>
          <p:nvPr>
            <p:ph type="dt" sz="half" idx="10"/>
          </p:nvPr>
        </p:nvSpPr>
        <p:spPr/>
        <p:txBody>
          <a:bodyPr/>
          <a:lstStyle/>
          <a:p>
            <a:fld id="{57997BA6-BEF8-495F-ACCD-8D19769E4FC6}" type="datetime2">
              <a:rPr lang="en-US" smtClean="0"/>
              <a:t>Thursday, January 4, 2024</a:t>
            </a:fld>
            <a:endParaRPr lang="en-US" dirty="0"/>
          </a:p>
        </p:txBody>
      </p:sp>
      <p:sp>
        <p:nvSpPr>
          <p:cNvPr id="5" name="Footer Placeholder 4">
            <a:extLst>
              <a:ext uri="{FF2B5EF4-FFF2-40B4-BE49-F238E27FC236}">
                <a16:creationId xmlns:a16="http://schemas.microsoft.com/office/drawing/2014/main" id="{631FDAE0-B2E6-04F1-215B-AD661D9CE553}"/>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54A1BA0D-69BD-2EAB-38A3-051C2D5A96DE}"/>
              </a:ext>
            </a:extLst>
          </p:cNvPr>
          <p:cNvSpPr>
            <a:spLocks noGrp="1"/>
          </p:cNvSpPr>
          <p:nvPr>
            <p:ph type="sldNum" sz="quarter" idx="12"/>
          </p:nvPr>
        </p:nvSpPr>
        <p:spPr/>
        <p:txBody>
          <a:bodyPr/>
          <a:lstStyle/>
          <a:p>
            <a:fld id="{7BE69E03-4804-4553-A1EC-F089884EF50F}" type="slidenum">
              <a:rPr lang="en-US" smtClean="0"/>
              <a:t>14</a:t>
            </a:fld>
            <a:endParaRPr lang="en-US"/>
          </a:p>
        </p:txBody>
      </p:sp>
      <p:pic>
        <p:nvPicPr>
          <p:cNvPr id="7" name="Picture 6">
            <a:extLst>
              <a:ext uri="{FF2B5EF4-FFF2-40B4-BE49-F238E27FC236}">
                <a16:creationId xmlns:a16="http://schemas.microsoft.com/office/drawing/2014/main" id="{D8433132-A87C-48ED-63B4-A86EEA22E5DC}"/>
              </a:ext>
            </a:extLst>
          </p:cNvPr>
          <p:cNvPicPr>
            <a:picLocks noChangeAspect="1"/>
          </p:cNvPicPr>
          <p:nvPr/>
        </p:nvPicPr>
        <p:blipFill>
          <a:blip r:embed="rId2"/>
          <a:stretch>
            <a:fillRect/>
          </a:stretch>
        </p:blipFill>
        <p:spPr>
          <a:xfrm>
            <a:off x="420624" y="324612"/>
            <a:ext cx="1628518" cy="1468859"/>
          </a:xfrm>
          <a:prstGeom prst="rect">
            <a:avLst/>
          </a:prstGeom>
        </p:spPr>
      </p:pic>
    </p:spTree>
    <p:extLst>
      <p:ext uri="{BB962C8B-B14F-4D97-AF65-F5344CB8AC3E}">
        <p14:creationId xmlns:p14="http://schemas.microsoft.com/office/powerpoint/2010/main" val="180743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FEF359">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0" name="Rectangle 19">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70B0496-6508-C757-A014-6C5B599279DE}"/>
              </a:ext>
            </a:extLst>
          </p:cNvPr>
          <p:cNvSpPr>
            <a:spLocks noGrp="1"/>
          </p:cNvSpPr>
          <p:nvPr>
            <p:ph type="sldNum" sz="quarter" idx="12"/>
          </p:nvPr>
        </p:nvSpPr>
        <p:spPr>
          <a:xfrm>
            <a:off x="11503152" y="-1828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pic>
        <p:nvPicPr>
          <p:cNvPr id="9" name="Picture 8">
            <a:extLst>
              <a:ext uri="{FF2B5EF4-FFF2-40B4-BE49-F238E27FC236}">
                <a16:creationId xmlns:a16="http://schemas.microsoft.com/office/drawing/2014/main" id="{2DF7558C-3833-DD68-3C45-9F063184AA81}"/>
              </a:ext>
            </a:extLst>
          </p:cNvPr>
          <p:cNvPicPr>
            <a:picLocks noChangeAspect="1"/>
          </p:cNvPicPr>
          <p:nvPr/>
        </p:nvPicPr>
        <p:blipFill rotWithShape="1">
          <a:blip r:embed="rId2"/>
          <a:srcRect l="19455" r="12647" b="-1"/>
          <a:stretch/>
        </p:blipFill>
        <p:spPr>
          <a:xfrm>
            <a:off x="422145" y="1785655"/>
            <a:ext cx="2160173" cy="2909124"/>
          </a:xfrm>
          <a:prstGeom prst="rect">
            <a:avLst/>
          </a:prstGeom>
        </p:spPr>
      </p:pic>
      <p:sp>
        <p:nvSpPr>
          <p:cNvPr id="3" name="Content Placeholder 2">
            <a:extLst>
              <a:ext uri="{FF2B5EF4-FFF2-40B4-BE49-F238E27FC236}">
                <a16:creationId xmlns:a16="http://schemas.microsoft.com/office/drawing/2014/main" id="{AC6EB4C7-87AD-F4DC-1488-70C059F5A09C}"/>
              </a:ext>
            </a:extLst>
          </p:cNvPr>
          <p:cNvSpPr>
            <a:spLocks noGrp="1"/>
          </p:cNvSpPr>
          <p:nvPr>
            <p:ph idx="1"/>
          </p:nvPr>
        </p:nvSpPr>
        <p:spPr>
          <a:xfrm>
            <a:off x="5132026" y="2880452"/>
            <a:ext cx="5828376" cy="3095445"/>
          </a:xfrm>
        </p:spPr>
        <p:txBody>
          <a:bodyPr anchor="t">
            <a:normAutofit/>
          </a:bodyPr>
          <a:lstStyle/>
          <a:p>
            <a:r>
              <a:rPr lang="en-US" sz="1800" dirty="0">
                <a:solidFill>
                  <a:schemeClr val="tx1"/>
                </a:solidFill>
              </a:rPr>
              <a:t>What does Copilot do for you</a:t>
            </a:r>
          </a:p>
          <a:p>
            <a:r>
              <a:rPr lang="en-US" sz="1800" dirty="0">
                <a:solidFill>
                  <a:schemeClr val="tx1"/>
                </a:solidFill>
              </a:rPr>
              <a:t>Prompting</a:t>
            </a:r>
          </a:p>
          <a:p>
            <a:r>
              <a:rPr lang="en-US" sz="1800" dirty="0">
                <a:solidFill>
                  <a:schemeClr val="tx1"/>
                </a:solidFill>
              </a:rPr>
              <a:t>How do you squeeze the most out of Co-Pilot</a:t>
            </a:r>
          </a:p>
          <a:p>
            <a:r>
              <a:rPr lang="en-US" sz="1800" dirty="0">
                <a:solidFill>
                  <a:schemeClr val="tx1"/>
                </a:solidFill>
              </a:rPr>
              <a:t>Labs</a:t>
            </a:r>
          </a:p>
          <a:p>
            <a:pPr lvl="1"/>
            <a:r>
              <a:rPr lang="en-US" sz="1800" dirty="0">
                <a:solidFill>
                  <a:schemeClr val="tx1"/>
                </a:solidFill>
              </a:rPr>
              <a:t>CoPilot Setup and </a:t>
            </a:r>
            <a:r>
              <a:rPr lang="en-US" sz="1800" dirty="0" err="1">
                <a:solidFill>
                  <a:schemeClr val="tx1"/>
                </a:solidFill>
              </a:rPr>
              <a:t>CodeSpaces</a:t>
            </a:r>
            <a:endParaRPr lang="en-US" sz="1800" dirty="0">
              <a:solidFill>
                <a:schemeClr val="tx1"/>
              </a:solidFill>
            </a:endParaRPr>
          </a:p>
        </p:txBody>
      </p:sp>
      <p:sp>
        <p:nvSpPr>
          <p:cNvPr id="4" name="Date Placeholder 3">
            <a:extLst>
              <a:ext uri="{FF2B5EF4-FFF2-40B4-BE49-F238E27FC236}">
                <a16:creationId xmlns:a16="http://schemas.microsoft.com/office/drawing/2014/main" id="{B346CBEA-CFD9-CBE3-6B49-429692AD25D4}"/>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January 4, 2024</a:t>
            </a:fld>
            <a:endParaRPr lang="en-US"/>
          </a:p>
        </p:txBody>
      </p:sp>
      <p:sp>
        <p:nvSpPr>
          <p:cNvPr id="5" name="Footer Placeholder 4">
            <a:extLst>
              <a:ext uri="{FF2B5EF4-FFF2-40B4-BE49-F238E27FC236}">
                <a16:creationId xmlns:a16="http://schemas.microsoft.com/office/drawing/2014/main" id="{77A3949C-C127-55D2-100B-5544320DCC67}"/>
              </a:ext>
            </a:extLst>
          </p:cNvPr>
          <p:cNvSpPr>
            <a:spLocks noGrp="1"/>
          </p:cNvSpPr>
          <p:nvPr>
            <p:ph type="ftr" sz="quarter" idx="11"/>
          </p:nvPr>
        </p:nvSpPr>
        <p:spPr>
          <a:xfrm>
            <a:off x="3767328" y="6217920"/>
            <a:ext cx="7196328" cy="640080"/>
          </a:xfrm>
        </p:spPr>
        <p:txBody>
          <a:bodyPr>
            <a:normAutofit/>
          </a:bodyPr>
          <a:lstStyle/>
          <a:p>
            <a:pPr>
              <a:spcAft>
                <a:spcPts val="600"/>
              </a:spcAft>
            </a:pPr>
            <a:r>
              <a:rPr lang="en-US" dirty="0"/>
              <a:t>GitHub Copilot Workshop</a:t>
            </a:r>
          </a:p>
        </p:txBody>
      </p:sp>
      <p:cxnSp>
        <p:nvCxnSpPr>
          <p:cNvPr id="22" name="Straight Connector 21">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EF359"/>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EF359"/>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68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51B2E-4F74-C78D-3147-F65178CF4B72}"/>
              </a:ext>
            </a:extLst>
          </p:cNvPr>
          <p:cNvSpPr>
            <a:spLocks noGrp="1"/>
          </p:cNvSpPr>
          <p:nvPr>
            <p:ph idx="1"/>
          </p:nvPr>
        </p:nvSpPr>
        <p:spPr>
          <a:xfrm>
            <a:off x="667759" y="2156426"/>
            <a:ext cx="10515600" cy="4206383"/>
          </a:xfrm>
        </p:spPr>
        <p:txBody>
          <a:bodyPr/>
          <a:lstStyle/>
          <a:p>
            <a:r>
              <a:rPr lang="en-US" dirty="0"/>
              <a:t>Prompts by John Dohoney</a:t>
            </a:r>
          </a:p>
          <a:p>
            <a:r>
              <a:rPr lang="en-US" dirty="0"/>
              <a:t>Image Creation by DALL-E</a:t>
            </a:r>
          </a:p>
          <a:p>
            <a:pPr lvl="1"/>
            <a:r>
              <a:rPr lang="en-US" dirty="0">
                <a:hlinkClick r:id="rId3"/>
              </a:rPr>
              <a:t>https://www.bing.com/images/create</a:t>
            </a:r>
            <a:endParaRPr lang="en-US" dirty="0"/>
          </a:p>
          <a:p>
            <a:r>
              <a:rPr lang="en-US" dirty="0"/>
              <a:t> </a:t>
            </a:r>
          </a:p>
          <a:p>
            <a:pPr lvl="1"/>
            <a:endParaRPr lang="en-US" dirty="0"/>
          </a:p>
        </p:txBody>
      </p:sp>
      <p:sp>
        <p:nvSpPr>
          <p:cNvPr id="4" name="Date Placeholder 3">
            <a:extLst>
              <a:ext uri="{FF2B5EF4-FFF2-40B4-BE49-F238E27FC236}">
                <a16:creationId xmlns:a16="http://schemas.microsoft.com/office/drawing/2014/main" id="{3BF1609E-3299-1DA0-30CB-096E65B58B09}"/>
              </a:ext>
            </a:extLst>
          </p:cNvPr>
          <p:cNvSpPr>
            <a:spLocks noGrp="1"/>
          </p:cNvSpPr>
          <p:nvPr>
            <p:ph type="dt" sz="half" idx="10"/>
          </p:nvPr>
        </p:nvSpPr>
        <p:spPr/>
        <p:txBody>
          <a:bodyPr/>
          <a:lstStyle/>
          <a:p>
            <a:fld id="{57997BA6-BEF8-495F-ACCD-8D19769E4FC6}" type="datetime2">
              <a:rPr lang="en-US" smtClean="0"/>
              <a:t>Thursday, January 4, 2024</a:t>
            </a:fld>
            <a:endParaRPr lang="en-US" dirty="0"/>
          </a:p>
        </p:txBody>
      </p:sp>
      <p:sp>
        <p:nvSpPr>
          <p:cNvPr id="5" name="Footer Placeholder 4">
            <a:extLst>
              <a:ext uri="{FF2B5EF4-FFF2-40B4-BE49-F238E27FC236}">
                <a16:creationId xmlns:a16="http://schemas.microsoft.com/office/drawing/2014/main" id="{1E174ADA-7ED7-E938-9B5D-E12A59305E9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6C0B4376-70BD-DF96-48F6-3C5D17B26C10}"/>
              </a:ext>
            </a:extLst>
          </p:cNvPr>
          <p:cNvSpPr>
            <a:spLocks noGrp="1"/>
          </p:cNvSpPr>
          <p:nvPr>
            <p:ph type="sldNum" sz="quarter" idx="12"/>
          </p:nvPr>
        </p:nvSpPr>
        <p:spPr/>
        <p:txBody>
          <a:bodyPr/>
          <a:lstStyle/>
          <a:p>
            <a:fld id="{7BE69E03-4804-4553-A1EC-F089884EF50F}" type="slidenum">
              <a:rPr lang="en-US" smtClean="0"/>
              <a:t>3</a:t>
            </a:fld>
            <a:endParaRPr lang="en-US"/>
          </a:p>
        </p:txBody>
      </p:sp>
      <p:pic>
        <p:nvPicPr>
          <p:cNvPr id="10" name="Picture 9">
            <a:extLst>
              <a:ext uri="{FF2B5EF4-FFF2-40B4-BE49-F238E27FC236}">
                <a16:creationId xmlns:a16="http://schemas.microsoft.com/office/drawing/2014/main" id="{A7F04F39-39D2-497B-B789-1FA40EEC27BE}"/>
              </a:ext>
            </a:extLst>
          </p:cNvPr>
          <p:cNvPicPr>
            <a:picLocks noChangeAspect="1"/>
          </p:cNvPicPr>
          <p:nvPr/>
        </p:nvPicPr>
        <p:blipFill>
          <a:blip r:embed="rId4"/>
          <a:stretch>
            <a:fillRect/>
          </a:stretch>
        </p:blipFill>
        <p:spPr>
          <a:xfrm>
            <a:off x="141351" y="92676"/>
            <a:ext cx="2228850" cy="2063750"/>
          </a:xfrm>
          <a:prstGeom prst="rect">
            <a:avLst/>
          </a:prstGeom>
        </p:spPr>
      </p:pic>
    </p:spTree>
    <p:extLst>
      <p:ext uri="{BB962C8B-B14F-4D97-AF65-F5344CB8AC3E}">
        <p14:creationId xmlns:p14="http://schemas.microsoft.com/office/powerpoint/2010/main" val="238679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F1609E-3299-1DA0-30CB-096E65B58B09}"/>
              </a:ext>
            </a:extLst>
          </p:cNvPr>
          <p:cNvSpPr>
            <a:spLocks noGrp="1"/>
          </p:cNvSpPr>
          <p:nvPr>
            <p:ph type="dt" sz="half" idx="10"/>
          </p:nvPr>
        </p:nvSpPr>
        <p:spPr/>
        <p:txBody>
          <a:bodyPr/>
          <a:lstStyle/>
          <a:p>
            <a:fld id="{57997BA6-BEF8-495F-ACCD-8D19769E4FC6}" type="datetime2">
              <a:rPr lang="en-US" smtClean="0"/>
              <a:t>Thursday, January 4, 2024</a:t>
            </a:fld>
            <a:endParaRPr lang="en-US" dirty="0"/>
          </a:p>
        </p:txBody>
      </p:sp>
      <p:sp>
        <p:nvSpPr>
          <p:cNvPr id="5" name="Footer Placeholder 4">
            <a:extLst>
              <a:ext uri="{FF2B5EF4-FFF2-40B4-BE49-F238E27FC236}">
                <a16:creationId xmlns:a16="http://schemas.microsoft.com/office/drawing/2014/main" id="{1E174ADA-7ED7-E938-9B5D-E12A59305E9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6C0B4376-70BD-DF96-48F6-3C5D17B26C10}"/>
              </a:ext>
            </a:extLst>
          </p:cNvPr>
          <p:cNvSpPr>
            <a:spLocks noGrp="1"/>
          </p:cNvSpPr>
          <p:nvPr>
            <p:ph type="sldNum" sz="quarter" idx="12"/>
          </p:nvPr>
        </p:nvSpPr>
        <p:spPr/>
        <p:txBody>
          <a:bodyPr/>
          <a:lstStyle/>
          <a:p>
            <a:fld id="{7BE69E03-4804-4553-A1EC-F089884EF50F}" type="slidenum">
              <a:rPr lang="en-US" smtClean="0"/>
              <a:t>4</a:t>
            </a:fld>
            <a:endParaRPr lang="en-US"/>
          </a:p>
        </p:txBody>
      </p:sp>
      <p:sp>
        <p:nvSpPr>
          <p:cNvPr id="9" name="Text Placeholder 1">
            <a:extLst>
              <a:ext uri="{FF2B5EF4-FFF2-40B4-BE49-F238E27FC236}">
                <a16:creationId xmlns:a16="http://schemas.microsoft.com/office/drawing/2014/main" id="{9BCB8901-2296-B356-2A97-23F2CA424134}"/>
              </a:ext>
            </a:extLst>
          </p:cNvPr>
          <p:cNvSpPr txBox="1">
            <a:spLocks/>
          </p:cNvSpPr>
          <p:nvPr/>
        </p:nvSpPr>
        <p:spPr>
          <a:xfrm>
            <a:off x="1531702" y="3429000"/>
            <a:ext cx="10946045" cy="1192634"/>
          </a:xfrm>
          <a:prstGeom prst="rect">
            <a:avLst/>
          </a:prstGeom>
        </p:spPr>
        <p:txBody>
          <a:bodyPr vert="horz" lIns="91440" tIns="45720" rIns="91440" bIns="45720" rtlCol="0" anchor="b"/>
          <a:lstStyle>
            <a:defPPr>
              <a:defRPr lang="en-US"/>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0" b="1" i="1" dirty="0" err="1">
                <a:gradFill flip="none" rotWithShape="1">
                  <a:gsLst>
                    <a:gs pos="0">
                      <a:schemeClr val="accent2"/>
                    </a:gs>
                    <a:gs pos="100000">
                      <a:srgbClr val="371E67"/>
                    </a:gs>
                  </a:gsLst>
                  <a:lin ang="0" scaled="1"/>
                  <a:tileRect/>
                </a:gradFill>
                <a:latin typeface="Raleway" pitchFamily="2" charset="0"/>
              </a:rPr>
              <a:t>co·pi</a:t>
            </a:r>
            <a:r>
              <a:rPr lang="en-US" sz="5000" b="1" dirty="0" err="1">
                <a:gradFill flip="none" rotWithShape="1">
                  <a:gsLst>
                    <a:gs pos="0">
                      <a:schemeClr val="accent2"/>
                    </a:gs>
                    <a:gs pos="100000">
                      <a:srgbClr val="371E67"/>
                    </a:gs>
                  </a:gsLst>
                  <a:lin ang="0" scaled="1"/>
                  <a:tileRect/>
                </a:gradFill>
                <a:latin typeface="Raleway" pitchFamily="2" charset="0"/>
              </a:rPr>
              <a:t>·</a:t>
            </a:r>
            <a:r>
              <a:rPr lang="en-US" sz="5000" b="1" i="1" dirty="0" err="1">
                <a:gradFill flip="none" rotWithShape="1">
                  <a:gsLst>
                    <a:gs pos="0">
                      <a:schemeClr val="accent2"/>
                    </a:gs>
                    <a:gs pos="100000">
                      <a:srgbClr val="371E67"/>
                    </a:gs>
                  </a:gsLst>
                  <a:lin ang="0" scaled="1"/>
                  <a:tileRect/>
                </a:gradFill>
                <a:latin typeface="Raleway" pitchFamily="2" charset="0"/>
              </a:rPr>
              <a:t>lot</a:t>
            </a:r>
            <a:r>
              <a:rPr lang="en-US" sz="5000" b="1" i="1" dirty="0">
                <a:gradFill flip="none" rotWithShape="1">
                  <a:gsLst>
                    <a:gs pos="0">
                      <a:schemeClr val="accent2"/>
                    </a:gs>
                    <a:gs pos="100000">
                      <a:srgbClr val="371E67"/>
                    </a:gs>
                  </a:gsLst>
                  <a:lin ang="0" scaled="1"/>
                  <a:tileRect/>
                </a:gradFill>
                <a:latin typeface="Raleway" pitchFamily="2" charset="0"/>
              </a:rPr>
              <a:t> (ˈ</a:t>
            </a:r>
            <a:r>
              <a:rPr lang="en-US" sz="5000" b="1" i="1" dirty="0" err="1">
                <a:gradFill flip="none" rotWithShape="1">
                  <a:gsLst>
                    <a:gs pos="0">
                      <a:schemeClr val="accent2"/>
                    </a:gs>
                    <a:gs pos="100000">
                      <a:srgbClr val="371E67"/>
                    </a:gs>
                  </a:gsLst>
                  <a:lin ang="0" scaled="1"/>
                  <a:tileRect/>
                </a:gradFill>
                <a:latin typeface="Raleway" pitchFamily="2" charset="0"/>
              </a:rPr>
              <a:t>kōˌpīlət</a:t>
            </a:r>
            <a:r>
              <a:rPr lang="en-US" sz="5000" b="1" i="1" dirty="0">
                <a:gradFill flip="none" rotWithShape="1">
                  <a:gsLst>
                    <a:gs pos="0">
                      <a:schemeClr val="accent2"/>
                    </a:gs>
                    <a:gs pos="100000">
                      <a:srgbClr val="371E67"/>
                    </a:gs>
                  </a:gsLst>
                  <a:lin ang="0" scaled="1"/>
                  <a:tileRect/>
                </a:gradFill>
                <a:latin typeface="Raleway" pitchFamily="2" charset="0"/>
              </a:rPr>
              <a:t>/)</a:t>
            </a:r>
            <a:br>
              <a:rPr lang="en-US" sz="2400" b="1" i="1" dirty="0">
                <a:gradFill flip="none" rotWithShape="1">
                  <a:gsLst>
                    <a:gs pos="0">
                      <a:schemeClr val="accent2"/>
                    </a:gs>
                    <a:gs pos="100000">
                      <a:srgbClr val="371E67"/>
                    </a:gs>
                  </a:gsLst>
                  <a:lin ang="0" scaled="1"/>
                  <a:tileRect/>
                </a:gradFill>
                <a:latin typeface="Raleway" pitchFamily="2" charset="0"/>
              </a:rPr>
            </a:br>
            <a:br>
              <a:rPr lang="en-US" sz="1500" b="1" i="1" dirty="0">
                <a:gradFill flip="none" rotWithShape="1">
                  <a:gsLst>
                    <a:gs pos="0">
                      <a:schemeClr val="accent2"/>
                    </a:gs>
                    <a:gs pos="100000">
                      <a:srgbClr val="371E67"/>
                    </a:gs>
                  </a:gsLst>
                  <a:lin ang="0" scaled="1"/>
                  <a:tileRect/>
                </a:gradFill>
                <a:latin typeface="Raleway" pitchFamily="2" charset="0"/>
              </a:rPr>
            </a:br>
            <a:r>
              <a:rPr lang="en-US" sz="2600" i="1" dirty="0">
                <a:gradFill flip="none" rotWithShape="1">
                  <a:gsLst>
                    <a:gs pos="0">
                      <a:schemeClr val="accent2"/>
                    </a:gs>
                    <a:gs pos="100000">
                      <a:srgbClr val="371E67"/>
                    </a:gs>
                  </a:gsLst>
                  <a:lin ang="0" scaled="1"/>
                  <a:tileRect/>
                </a:gradFill>
                <a:latin typeface="Raleway" pitchFamily="2" charset="0"/>
              </a:rPr>
              <a:t>a qualified pilot who assists or relieves the pilot but is not in command</a:t>
            </a:r>
          </a:p>
          <a:p>
            <a:endParaRPr lang="en-US" sz="2600" i="1" dirty="0">
              <a:gradFill flip="none" rotWithShape="1">
                <a:gsLst>
                  <a:gs pos="0">
                    <a:schemeClr val="accent2"/>
                  </a:gs>
                  <a:gs pos="100000">
                    <a:srgbClr val="371E67"/>
                  </a:gs>
                </a:gsLst>
                <a:lin ang="0" scaled="1"/>
                <a:tileRect/>
              </a:gradFill>
              <a:latin typeface="Raleway" pitchFamily="2" charset="0"/>
            </a:endParaRPr>
          </a:p>
          <a:p>
            <a:r>
              <a:rPr lang="en-US" sz="2600" i="1" dirty="0">
                <a:gradFill flip="none" rotWithShape="1">
                  <a:gsLst>
                    <a:gs pos="0">
                      <a:schemeClr val="accent2"/>
                    </a:gs>
                    <a:gs pos="100000">
                      <a:srgbClr val="371E67"/>
                    </a:gs>
                  </a:gsLst>
                  <a:lin ang="0" scaled="1"/>
                  <a:tileRect/>
                </a:gradFill>
                <a:latin typeface="Raleway" pitchFamily="2" charset="0"/>
              </a:rPr>
              <a:t>The design pattern for Microsoft/</a:t>
            </a:r>
            <a:r>
              <a:rPr lang="en-US" sz="2600" i="1" dirty="0" err="1">
                <a:gradFill flip="none" rotWithShape="1">
                  <a:gsLst>
                    <a:gs pos="0">
                      <a:schemeClr val="accent2"/>
                    </a:gs>
                    <a:gs pos="100000">
                      <a:srgbClr val="371E67"/>
                    </a:gs>
                  </a:gsLst>
                  <a:lin ang="0" scaled="1"/>
                  <a:tileRect/>
                </a:gradFill>
                <a:latin typeface="Raleway" pitchFamily="2" charset="0"/>
              </a:rPr>
              <a:t>Github</a:t>
            </a:r>
            <a:r>
              <a:rPr lang="en-US" sz="2600" i="1" dirty="0">
                <a:gradFill flip="none" rotWithShape="1">
                  <a:gsLst>
                    <a:gs pos="0">
                      <a:schemeClr val="accent2"/>
                    </a:gs>
                    <a:gs pos="100000">
                      <a:srgbClr val="371E67"/>
                    </a:gs>
                  </a:gsLst>
                  <a:lin ang="0" scaled="1"/>
                  <a:tileRect/>
                </a:gradFill>
                <a:latin typeface="Raleway" pitchFamily="2" charset="0"/>
              </a:rPr>
              <a:t> AI tools</a:t>
            </a:r>
            <a:endParaRPr lang="en-US" sz="2600" dirty="0"/>
          </a:p>
        </p:txBody>
      </p:sp>
      <p:pic>
        <p:nvPicPr>
          <p:cNvPr id="12" name="Picture 11" descr="A couple of people wearing pilot uniforms&#10;&#10;Description automatically generated">
            <a:extLst>
              <a:ext uri="{FF2B5EF4-FFF2-40B4-BE49-F238E27FC236}">
                <a16:creationId xmlns:a16="http://schemas.microsoft.com/office/drawing/2014/main" id="{84688236-E85E-909D-8B4F-91F28D7F5E45}"/>
              </a:ext>
            </a:extLst>
          </p:cNvPr>
          <p:cNvPicPr>
            <a:picLocks noChangeAspect="1"/>
          </p:cNvPicPr>
          <p:nvPr/>
        </p:nvPicPr>
        <p:blipFill>
          <a:blip r:embed="rId3"/>
          <a:stretch>
            <a:fillRect/>
          </a:stretch>
        </p:blipFill>
        <p:spPr>
          <a:xfrm>
            <a:off x="420624" y="154429"/>
            <a:ext cx="2222157" cy="2222157"/>
          </a:xfrm>
          <a:prstGeom prst="rect">
            <a:avLst/>
          </a:prstGeom>
        </p:spPr>
      </p:pic>
    </p:spTree>
    <p:extLst>
      <p:ext uri="{BB962C8B-B14F-4D97-AF65-F5344CB8AC3E}">
        <p14:creationId xmlns:p14="http://schemas.microsoft.com/office/powerpoint/2010/main" val="241525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79C1-79D2-D4C6-F8CC-C366C0116630}"/>
              </a:ext>
            </a:extLst>
          </p:cNvPr>
          <p:cNvSpPr>
            <a:spLocks noGrp="1"/>
          </p:cNvSpPr>
          <p:nvPr>
            <p:ph type="title"/>
          </p:nvPr>
        </p:nvSpPr>
        <p:spPr>
          <a:xfrm>
            <a:off x="5080216" y="1076324"/>
            <a:ext cx="6272784" cy="861533"/>
          </a:xfrm>
        </p:spPr>
        <p:txBody>
          <a:bodyPr anchor="b">
            <a:normAutofit/>
          </a:bodyPr>
          <a:lstStyle/>
          <a:p>
            <a:r>
              <a:rPr lang="en-US" sz="4000" dirty="0"/>
              <a:t>Tips for Using GitHub Copilot</a:t>
            </a:r>
          </a:p>
        </p:txBody>
      </p:sp>
      <p:pic>
        <p:nvPicPr>
          <p:cNvPr id="5" name="Picture 4" descr="Graph on document with pen">
            <a:extLst>
              <a:ext uri="{FF2B5EF4-FFF2-40B4-BE49-F238E27FC236}">
                <a16:creationId xmlns:a16="http://schemas.microsoft.com/office/drawing/2014/main" id="{93669605-AF54-3944-47F4-39BF43E77741}"/>
              </a:ext>
            </a:extLst>
          </p:cNvPr>
          <p:cNvPicPr>
            <a:picLocks noChangeAspect="1"/>
          </p:cNvPicPr>
          <p:nvPr/>
        </p:nvPicPr>
        <p:blipFill rotWithShape="1">
          <a:blip r:embed="rId3"/>
          <a:srcRect l="35132" r="21081" b="-3"/>
          <a:stretch/>
        </p:blipFill>
        <p:spPr>
          <a:xfrm>
            <a:off x="20" y="10"/>
            <a:ext cx="4505305" cy="6857990"/>
          </a:xfrm>
          <a:prstGeom prst="rect">
            <a:avLst/>
          </a:prstGeom>
        </p:spPr>
      </p:pic>
      <p:sp>
        <p:nvSpPr>
          <p:cNvPr id="3" name="Content Placeholder 2">
            <a:extLst>
              <a:ext uri="{FF2B5EF4-FFF2-40B4-BE49-F238E27FC236}">
                <a16:creationId xmlns:a16="http://schemas.microsoft.com/office/drawing/2014/main" id="{B9F3032C-A605-1655-84B2-E0861B9EF114}"/>
              </a:ext>
            </a:extLst>
          </p:cNvPr>
          <p:cNvSpPr>
            <a:spLocks noGrp="1"/>
          </p:cNvSpPr>
          <p:nvPr>
            <p:ph idx="1"/>
          </p:nvPr>
        </p:nvSpPr>
        <p:spPr>
          <a:xfrm>
            <a:off x="5080216" y="2449585"/>
            <a:ext cx="6272784" cy="3727377"/>
          </a:xfrm>
        </p:spPr>
        <p:txBody>
          <a:bodyPr>
            <a:normAutofit/>
          </a:bodyPr>
          <a:lstStyle/>
          <a:p>
            <a:r>
              <a:rPr lang="en-US" sz="1500" dirty="0"/>
              <a:t>Know that it's a copilot, not an autopilot</a:t>
            </a:r>
          </a:p>
          <a:p>
            <a:pPr lvl="1"/>
            <a:r>
              <a:rPr lang="en-US" sz="1500" dirty="0"/>
              <a:t>Copilot augments your productivity, but you remain in the driver's seat</a:t>
            </a:r>
          </a:p>
          <a:p>
            <a:pPr lvl="1"/>
            <a:r>
              <a:rPr lang="en-US" sz="1500" dirty="0"/>
              <a:t>Use Copilot as a source of inspiration and guidance, then use your own creativity, logic, and judgment before acting or finalizing</a:t>
            </a:r>
          </a:p>
          <a:p>
            <a:pPr lvl="1"/>
            <a:r>
              <a:rPr lang="en-US" sz="1500" dirty="0"/>
              <a:t>Copilot is a co-creator, not a solo artist!</a:t>
            </a:r>
          </a:p>
          <a:p>
            <a:r>
              <a:rPr lang="en-US" sz="1500" dirty="0"/>
              <a:t>Copilot is an augmentation, not an automation</a:t>
            </a:r>
          </a:p>
          <a:p>
            <a:pPr lvl="1"/>
            <a:r>
              <a:rPr lang="en-US" sz="1500" dirty="0"/>
              <a:t>It is designed to help you, not to replace you</a:t>
            </a:r>
          </a:p>
          <a:p>
            <a:pPr lvl="1"/>
            <a:r>
              <a:rPr lang="en-US" sz="1500" dirty="0"/>
              <a:t>Always review and edit the outputs before using them for your purposes</a:t>
            </a:r>
          </a:p>
          <a:p>
            <a:pPr indent="0">
              <a:buNone/>
            </a:pPr>
            <a:endParaRPr lang="en-US" sz="1500" dirty="0"/>
          </a:p>
        </p:txBody>
      </p:sp>
    </p:spTree>
    <p:extLst>
      <p:ext uri="{BB962C8B-B14F-4D97-AF65-F5344CB8AC3E}">
        <p14:creationId xmlns:p14="http://schemas.microsoft.com/office/powerpoint/2010/main" val="29672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4978-DC35-C5BB-9C1E-D39A59D943E4}"/>
              </a:ext>
            </a:extLst>
          </p:cNvPr>
          <p:cNvSpPr>
            <a:spLocks noGrp="1"/>
          </p:cNvSpPr>
          <p:nvPr>
            <p:ph type="title"/>
          </p:nvPr>
        </p:nvSpPr>
        <p:spPr>
          <a:xfrm>
            <a:off x="411480" y="987552"/>
            <a:ext cx="4485861" cy="1088136"/>
          </a:xfrm>
        </p:spPr>
        <p:txBody>
          <a:bodyPr anchor="b">
            <a:normAutofit/>
          </a:bodyPr>
          <a:lstStyle/>
          <a:p>
            <a:r>
              <a:rPr lang="en-US" sz="3100"/>
              <a:t>Collaborating with Copilot for Better Results</a:t>
            </a:r>
          </a:p>
        </p:txBody>
      </p:sp>
      <p:sp>
        <p:nvSpPr>
          <p:cNvPr id="3" name="Content Placeholder 2">
            <a:extLst>
              <a:ext uri="{FF2B5EF4-FFF2-40B4-BE49-F238E27FC236}">
                <a16:creationId xmlns:a16="http://schemas.microsoft.com/office/drawing/2014/main" id="{939F3225-6F19-650B-A8AD-8C89E188508E}"/>
              </a:ext>
            </a:extLst>
          </p:cNvPr>
          <p:cNvSpPr>
            <a:spLocks noGrp="1"/>
          </p:cNvSpPr>
          <p:nvPr>
            <p:ph idx="1"/>
          </p:nvPr>
        </p:nvSpPr>
        <p:spPr>
          <a:xfrm>
            <a:off x="411479" y="2688336"/>
            <a:ext cx="4498848" cy="3584448"/>
          </a:xfrm>
        </p:spPr>
        <p:txBody>
          <a:bodyPr anchor="t">
            <a:normAutofit lnSpcReduction="10000"/>
          </a:bodyPr>
          <a:lstStyle/>
          <a:p>
            <a:r>
              <a:rPr lang="en-US" sz="1400"/>
              <a:t>Copilot is a co-creator, not a solo artist - collaborate with it, provide feedback, and iterate on the results.</a:t>
            </a:r>
          </a:p>
          <a:p>
            <a:r>
              <a:rPr lang="en-US" sz="1400"/>
              <a:t>Use your own creativity, logic, and judgment to improve the outputs.</a:t>
            </a:r>
          </a:p>
          <a:p>
            <a:r>
              <a:rPr lang="en-US" sz="1400"/>
              <a:t>Optimize the ingredients of your prompt to Copilot.</a:t>
            </a:r>
          </a:p>
          <a:p>
            <a:r>
              <a:rPr lang="en-US" sz="1400"/>
              <a:t>Copilot is a learn-it-all, not a know-it-all - be open to learning and experimenting.</a:t>
            </a:r>
          </a:p>
          <a:p>
            <a:r>
              <a:rPr lang="en-US" sz="1400"/>
              <a:t>Use friendly language like you would with a colleague to get better results.</a:t>
            </a:r>
          </a:p>
          <a:p>
            <a:r>
              <a:rPr lang="en-US" sz="1400"/>
              <a:t>Be polite - using polite professional language helps improve quality.</a:t>
            </a:r>
          </a:p>
          <a:p>
            <a:r>
              <a:rPr lang="en-US" sz="1400"/>
              <a:t>If at first you don't succeed, try again - embrace your learning curve and remain flexible.</a:t>
            </a:r>
          </a:p>
          <a:p>
            <a:pPr indent="0">
              <a:buNone/>
            </a:pPr>
            <a:endParaRPr lang="en-US" sz="1400"/>
          </a:p>
        </p:txBody>
      </p:sp>
      <p:pic>
        <p:nvPicPr>
          <p:cNvPr id="5" name="Picture 4" descr="Light bulb on yellow background with sketched light beams and cord">
            <a:extLst>
              <a:ext uri="{FF2B5EF4-FFF2-40B4-BE49-F238E27FC236}">
                <a16:creationId xmlns:a16="http://schemas.microsoft.com/office/drawing/2014/main" id="{BDE94094-713E-7475-B57E-49368ED8183F}"/>
              </a:ext>
            </a:extLst>
          </p:cNvPr>
          <p:cNvPicPr>
            <a:picLocks noChangeAspect="1"/>
          </p:cNvPicPr>
          <p:nvPr/>
        </p:nvPicPr>
        <p:blipFill rotWithShape="1">
          <a:blip r:embed="rId3"/>
          <a:srcRect l="38243" r="3" b="3"/>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57831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4" name="Picture 26">
            <a:extLst>
              <a:ext uri="{FF2B5EF4-FFF2-40B4-BE49-F238E27FC236}">
                <a16:creationId xmlns:a16="http://schemas.microsoft.com/office/drawing/2014/main" id="{5F4DEDB1-36F8-0032-02FB-E29F1724E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944" y="2835816"/>
            <a:ext cx="1614833" cy="1630587"/>
          </a:xfrm>
          <a:prstGeom prst="rect">
            <a:avLst/>
          </a:prstGeom>
          <a:solidFill>
            <a:schemeClr val="accent1"/>
          </a:solidFill>
        </p:spPr>
      </p:pic>
      <p:pic>
        <p:nvPicPr>
          <p:cNvPr id="16" name="Picture 15">
            <a:extLst>
              <a:ext uri="{FF2B5EF4-FFF2-40B4-BE49-F238E27FC236}">
                <a16:creationId xmlns:a16="http://schemas.microsoft.com/office/drawing/2014/main" id="{568214A1-B67B-8806-7FE7-A2E67B3F65E4}"/>
              </a:ext>
            </a:extLst>
          </p:cNvPr>
          <p:cNvPicPr>
            <a:picLocks noChangeAspect="1"/>
          </p:cNvPicPr>
          <p:nvPr/>
        </p:nvPicPr>
        <p:blipFill>
          <a:blip r:embed="rId3"/>
          <a:stretch>
            <a:fillRect/>
          </a:stretch>
        </p:blipFill>
        <p:spPr>
          <a:xfrm>
            <a:off x="5614839" y="679022"/>
            <a:ext cx="5888313" cy="2631605"/>
          </a:xfrm>
          <a:prstGeom prst="rect">
            <a:avLst/>
          </a:prstGeom>
        </p:spPr>
      </p:pic>
      <p:sp>
        <p:nvSpPr>
          <p:cNvPr id="2" name="Title 1">
            <a:extLst>
              <a:ext uri="{FF2B5EF4-FFF2-40B4-BE49-F238E27FC236}">
                <a16:creationId xmlns:a16="http://schemas.microsoft.com/office/drawing/2014/main" id="{44DFFE62-934C-F5B4-D469-31E75F11F603}"/>
              </a:ext>
            </a:extLst>
          </p:cNvPr>
          <p:cNvSpPr>
            <a:spLocks noGrp="1"/>
          </p:cNvSpPr>
          <p:nvPr>
            <p:ph type="title"/>
          </p:nvPr>
        </p:nvSpPr>
        <p:spPr>
          <a:xfrm>
            <a:off x="3101578" y="2083892"/>
            <a:ext cx="969563" cy="685800"/>
          </a:xfrm>
        </p:spPr>
        <p:txBody>
          <a:bodyPr>
            <a:normAutofit/>
          </a:bodyPr>
          <a:lstStyle/>
          <a:p>
            <a:r>
              <a:rPr lang="en-US" sz="2000" dirty="0"/>
              <a:t>OpenAI</a:t>
            </a:r>
            <a:br>
              <a:rPr lang="en-US" sz="2000" dirty="0"/>
            </a:br>
            <a:r>
              <a:rPr lang="en-US" sz="2000" dirty="0"/>
              <a:t>Codex</a:t>
            </a:r>
          </a:p>
        </p:txBody>
      </p:sp>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95124" y="222422"/>
            <a:ext cx="2827073" cy="5435683"/>
          </a:xfrm>
        </p:spPr>
        <p:txBody>
          <a:bodyPr/>
          <a:lstStyle/>
          <a:p>
            <a:pPr marL="0" indent="0">
              <a:buNone/>
            </a:pPr>
            <a:r>
              <a:rPr lang="en-US" sz="4400" b="1" dirty="0"/>
              <a:t>Prompting</a:t>
            </a:r>
          </a:p>
          <a:p>
            <a:r>
              <a:rPr lang="en-US" dirty="0"/>
              <a:t>Be specific</a:t>
            </a:r>
          </a:p>
          <a:p>
            <a:r>
              <a:rPr lang="en-US" dirty="0"/>
              <a:t>Be clear about what you want done</a:t>
            </a:r>
          </a:p>
          <a:p>
            <a:r>
              <a:rPr lang="en-US" dirty="0"/>
              <a:t>The more information, the better the result</a:t>
            </a:r>
          </a:p>
          <a:p>
            <a:r>
              <a:rPr lang="en-US" dirty="0"/>
              <a:t>Operates off plain English – no special syntax</a:t>
            </a:r>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Thursday, January 4, 2024</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7</a:t>
            </a:fld>
            <a:endParaRPr lang="en-US"/>
          </a:p>
        </p:txBody>
      </p:sp>
      <p:pic>
        <p:nvPicPr>
          <p:cNvPr id="2064" name="Picture 16">
            <a:extLst>
              <a:ext uri="{FF2B5EF4-FFF2-40B4-BE49-F238E27FC236}">
                <a16:creationId xmlns:a16="http://schemas.microsoft.com/office/drawing/2014/main" id="{80A1474D-AF72-6D88-4A76-4264CC133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98" y="2610762"/>
            <a:ext cx="2303677" cy="2295815"/>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a:extLst>
              <a:ext uri="{FF2B5EF4-FFF2-40B4-BE49-F238E27FC236}">
                <a16:creationId xmlns:a16="http://schemas.microsoft.com/office/drawing/2014/main" id="{4CD6E04B-CD98-9850-7D12-5AE71D302C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4153" y="4846908"/>
            <a:ext cx="1664208" cy="163058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75203E6B-0EDF-7051-5116-801736BD4A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8361" y="4846908"/>
            <a:ext cx="1664208" cy="163058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F554C65D-9934-C824-5961-23D4F11131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815" y="4846908"/>
            <a:ext cx="1664208" cy="162239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A561EBEF-8AE4-0E41-278C-BB46CCC1C7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2658" y="4846908"/>
            <a:ext cx="1664208" cy="1630587"/>
          </a:xfrm>
          <a:prstGeom prst="rect">
            <a:avLst/>
          </a:prstGeom>
          <a:noFill/>
          <a:extLst>
            <a:ext uri="{909E8E84-426E-40DD-AFC4-6F175D3DCCD1}">
              <a14:hiddenFill xmlns:a14="http://schemas.microsoft.com/office/drawing/2010/main">
                <a:solidFill>
                  <a:srgbClr val="FFFFFF"/>
                </a:solidFill>
              </a14:hiddenFill>
            </a:ext>
          </a:extLst>
        </p:spPr>
      </p:pic>
      <p:sp>
        <p:nvSpPr>
          <p:cNvPr id="11" name="Left-Right Arrow 10">
            <a:extLst>
              <a:ext uri="{FF2B5EF4-FFF2-40B4-BE49-F238E27FC236}">
                <a16:creationId xmlns:a16="http://schemas.microsoft.com/office/drawing/2014/main" id="{A8A96515-5A7D-030B-5BAB-6126760E8AC7}"/>
              </a:ext>
            </a:extLst>
          </p:cNvPr>
          <p:cNvSpPr/>
          <p:nvPr/>
        </p:nvSpPr>
        <p:spPr>
          <a:xfrm>
            <a:off x="4455407" y="3573447"/>
            <a:ext cx="864973" cy="315477"/>
          </a:xfrm>
          <a:prstGeom prst="lef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a:extLst>
              <a:ext uri="{FF2B5EF4-FFF2-40B4-BE49-F238E27FC236}">
                <a16:creationId xmlns:a16="http://schemas.microsoft.com/office/drawing/2014/main" id="{C25767BC-31CC-FB8D-5DEE-28290BB471EB}"/>
              </a:ext>
            </a:extLst>
          </p:cNvPr>
          <p:cNvSpPr/>
          <p:nvPr/>
        </p:nvSpPr>
        <p:spPr>
          <a:xfrm>
            <a:off x="7004172" y="3087111"/>
            <a:ext cx="2964757" cy="743868"/>
          </a:xfrm>
          <a:prstGeom prst="bentUp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Prompts and Suggestions</a:t>
            </a:r>
          </a:p>
        </p:txBody>
      </p:sp>
      <p:sp>
        <p:nvSpPr>
          <p:cNvPr id="18" name="Left-Up Arrow 17">
            <a:extLst>
              <a:ext uri="{FF2B5EF4-FFF2-40B4-BE49-F238E27FC236}">
                <a16:creationId xmlns:a16="http://schemas.microsoft.com/office/drawing/2014/main" id="{B7C103BC-A31C-1ADA-7AB9-796F3323141D}"/>
              </a:ext>
            </a:extLst>
          </p:cNvPr>
          <p:cNvSpPr/>
          <p:nvPr/>
        </p:nvSpPr>
        <p:spPr>
          <a:xfrm>
            <a:off x="6544397" y="2610763"/>
            <a:ext cx="1729946" cy="952696"/>
          </a:xfrm>
          <a:prstGeom prst="leftUp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Context</a:t>
            </a:r>
          </a:p>
        </p:txBody>
      </p:sp>
    </p:spTree>
    <p:extLst>
      <p:ext uri="{BB962C8B-B14F-4D97-AF65-F5344CB8AC3E}">
        <p14:creationId xmlns:p14="http://schemas.microsoft.com/office/powerpoint/2010/main" val="342443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9732212" cy="5435683"/>
          </a:xfrm>
        </p:spPr>
        <p:txBody>
          <a:bodyPr>
            <a:normAutofit/>
          </a:bodyPr>
          <a:lstStyle/>
          <a:p>
            <a:pPr marL="0" indent="0">
              <a:buNone/>
            </a:pPr>
            <a:r>
              <a:rPr lang="en-US" sz="4400" b="1" dirty="0"/>
              <a:t>Prompting – Best Practices</a:t>
            </a:r>
          </a:p>
          <a:p>
            <a:r>
              <a:rPr lang="en-US" b="1" dirty="0"/>
              <a:t>Set the stage with a High-Level Goal</a:t>
            </a:r>
          </a:p>
          <a:p>
            <a:pPr lvl="1"/>
            <a:r>
              <a:rPr lang="en-US" b="0" i="0" u="none" strike="noStrike" dirty="0">
                <a:effectLst/>
                <a:latin typeface="-apple-system-font"/>
              </a:rPr>
              <a:t>This is most helpful if you have a blank file or empty codebase. In other words, if GitHub Copilot has zero context of what you want to build or accomplish, setting the stage for the AI pair programmer can be really useful. It helps to prime GitHub Copilot with a big picture description of what you want it to generate—before you jump in with the details.</a:t>
            </a:r>
          </a:p>
          <a:p>
            <a:pPr lvl="1"/>
            <a:r>
              <a:rPr lang="en-US" b="0" i="0" u="none" strike="noStrike" dirty="0">
                <a:effectLst/>
                <a:latin typeface="-apple-system-font"/>
              </a:rPr>
              <a:t>When prompting GitHub Copilot, think of the process as having a conversation with someone: How should I break down the problem so we can solve it together? How would I approach pair programming with this person?</a:t>
            </a:r>
          </a:p>
          <a:p>
            <a:pPr lvl="1"/>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Thursday, January 4, 2024</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8</a:t>
            </a:fld>
            <a:endParaRPr lang="en-US"/>
          </a:p>
        </p:txBody>
      </p:sp>
    </p:spTree>
    <p:extLst>
      <p:ext uri="{BB962C8B-B14F-4D97-AF65-F5344CB8AC3E}">
        <p14:creationId xmlns:p14="http://schemas.microsoft.com/office/powerpoint/2010/main" val="451138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10654232" cy="5435683"/>
          </a:xfrm>
        </p:spPr>
        <p:txBody>
          <a:bodyPr>
            <a:normAutofit/>
          </a:bodyPr>
          <a:lstStyle/>
          <a:p>
            <a:pPr marL="0" indent="0">
              <a:buNone/>
            </a:pPr>
            <a:r>
              <a:rPr lang="en-US" sz="4400" b="1" dirty="0"/>
              <a:t>Prompting – Best Practices</a:t>
            </a:r>
          </a:p>
          <a:p>
            <a:pPr algn="l"/>
            <a:r>
              <a:rPr lang="en-US" b="1" i="0" u="none" strike="noStrike" dirty="0">
                <a:effectLst/>
                <a:latin typeface="-apple-system-font"/>
              </a:rPr>
              <a:t> Make your ask simple and specific. Aim to receive short output from GitHub Copilot</a:t>
            </a:r>
          </a:p>
          <a:p>
            <a:pPr lvl="1"/>
            <a:r>
              <a:rPr lang="en-US" b="0" i="0" u="none" strike="noStrike" dirty="0">
                <a:effectLst/>
                <a:latin typeface="-apple-system-font"/>
              </a:rPr>
              <a:t>Once you communicate your main goal to the AI pair programmer, </a:t>
            </a:r>
            <a:r>
              <a:rPr lang="en-US" b="1" i="0" u="none" strike="noStrike" dirty="0">
                <a:effectLst/>
                <a:latin typeface="-apple-system-font"/>
              </a:rPr>
              <a:t>articulate the logic and steps it needs to follow for achieving that goal</a:t>
            </a:r>
            <a:r>
              <a:rPr lang="en-US" b="0" i="0" u="none" strike="noStrike" dirty="0">
                <a:effectLst/>
                <a:latin typeface="-apple-system-font"/>
              </a:rPr>
              <a:t>. GitHub Copilot better understands your goal when you break things down. </a:t>
            </a:r>
          </a:p>
          <a:p>
            <a:pPr lvl="2"/>
            <a:r>
              <a:rPr lang="en-US" b="0" i="0" u="none" strike="noStrike" dirty="0">
                <a:effectLst/>
                <a:latin typeface="-apple-system-font"/>
              </a:rPr>
              <a:t>(Imagine you’re writing a recipe. You’d break the cooking process down into discrete steps–not write a paragraph describing the dish you want to make.)</a:t>
            </a:r>
          </a:p>
          <a:p>
            <a:pPr lvl="1"/>
            <a:r>
              <a:rPr lang="en-US" b="1" i="0" u="none" strike="noStrike" dirty="0">
                <a:effectLst/>
                <a:latin typeface="-apple-system-font"/>
              </a:rPr>
              <a:t>Let GitHub Copilot generate the code after each step</a:t>
            </a:r>
            <a:r>
              <a:rPr lang="en-US" b="0" i="0" u="none" strike="noStrike" dirty="0">
                <a:effectLst/>
                <a:latin typeface="-apple-system-font"/>
              </a:rPr>
              <a:t>, rather than asking it to generate a bunch of code all at once.</a:t>
            </a:r>
          </a:p>
          <a:p>
            <a:pPr lvl="1"/>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Thursday, January 4, 2024</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9</a:t>
            </a:fld>
            <a:endParaRPr lang="en-US"/>
          </a:p>
        </p:txBody>
      </p:sp>
    </p:spTree>
    <p:extLst>
      <p:ext uri="{BB962C8B-B14F-4D97-AF65-F5344CB8AC3E}">
        <p14:creationId xmlns:p14="http://schemas.microsoft.com/office/powerpoint/2010/main" val="2490968408"/>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4873</TotalTime>
  <Words>1680</Words>
  <Application>Microsoft Office PowerPoint</Application>
  <PresentationFormat>Widescreen</PresentationFormat>
  <Paragraphs>111</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-apple-system-font</vt:lpstr>
      <vt:lpstr>Aptos</vt:lpstr>
      <vt:lpstr>Arial</vt:lpstr>
      <vt:lpstr>Dante</vt:lpstr>
      <vt:lpstr>Dante (Headings)2</vt:lpstr>
      <vt:lpstr>Helvetica Neue Medium</vt:lpstr>
      <vt:lpstr>Raleway</vt:lpstr>
      <vt:lpstr>Wingdings 2</vt:lpstr>
      <vt:lpstr>OffsetVTI</vt:lpstr>
      <vt:lpstr>Coding with Intelligence</vt:lpstr>
      <vt:lpstr>PowerPoint Presentation</vt:lpstr>
      <vt:lpstr>PowerPoint Presentation</vt:lpstr>
      <vt:lpstr>PowerPoint Presentation</vt:lpstr>
      <vt:lpstr>Tips for Using GitHub Copilot</vt:lpstr>
      <vt:lpstr>Collaborating with Copilot for Better Results</vt:lpstr>
      <vt:lpstr>OpenAI Codex</vt:lpstr>
      <vt:lpstr>PowerPoint Presentation</vt:lpstr>
      <vt:lpstr>PowerPoint Presentation</vt:lpstr>
      <vt:lpstr>PowerPoint Presentation</vt:lpstr>
      <vt:lpstr>PowerPoint Presentation</vt:lpstr>
      <vt:lpstr>What does Copilot do best</vt:lpstr>
      <vt:lpstr>Prompting Exercise – With Dall-E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with Intelligence</dc:title>
  <dc:creator>John Dohoney</dc:creator>
  <cp:lastModifiedBy>John Dohoney</cp:lastModifiedBy>
  <cp:revision>7</cp:revision>
  <dcterms:created xsi:type="dcterms:W3CDTF">2023-10-31T21:50:37Z</dcterms:created>
  <dcterms:modified xsi:type="dcterms:W3CDTF">2024-01-05T17:25:16Z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2023-11-06T05:02:02Z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781363a7-13aa-49ac-a038-2074176d7327</vt:lpwstr>
  </property>
  <property fmtid="{D5CDD505-2E9C-101B-9397-08002B2CF9AE}" pid="8" name="MSIP_Label_f42aa342-8706-4288-bd11-ebb85995028c_ContentBits">
    <vt:lpwstr>0</vt:lpwstr>
  </property>
</Properties>
</file>