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13"/>
  </p:notesMasterIdLst>
  <p:sldIdLst>
    <p:sldId id="256" r:id="rId2"/>
    <p:sldId id="257" r:id="rId3"/>
    <p:sldId id="259" r:id="rId4"/>
    <p:sldId id="261" r:id="rId5"/>
    <p:sldId id="262" r:id="rId6"/>
    <p:sldId id="263" r:id="rId7"/>
    <p:sldId id="264" r:id="rId8"/>
    <p:sldId id="265" r:id="rId9"/>
    <p:sldId id="266" r:id="rId10"/>
    <p:sldId id="258"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BB5BCC1-7FE3-084C-8CB7-EA55D1DE6442}">
          <p14:sldIdLst>
            <p14:sldId id="256"/>
          </p14:sldIdLst>
        </p14:section>
        <p14:section name="Agenda" id="{0189F8A2-6EBC-1249-B626-2ABE3370CD6A}">
          <p14:sldIdLst>
            <p14:sldId id="257"/>
            <p14:sldId id="259"/>
            <p14:sldId id="261"/>
          </p14:sldIdLst>
        </p14:section>
        <p14:section name="CoPilot Super Powers" id="{DDB5A5DB-85FA-E64C-AE46-B274E9E016C9}">
          <p14:sldIdLst>
            <p14:sldId id="262"/>
            <p14:sldId id="263"/>
            <p14:sldId id="264"/>
            <p14:sldId id="265"/>
            <p14:sldId id="266"/>
            <p14:sldId id="258"/>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865"/>
    <p:restoredTop sz="94681"/>
  </p:normalViewPr>
  <p:slideViewPr>
    <p:cSldViewPr snapToGrid="0">
      <p:cViewPr varScale="1">
        <p:scale>
          <a:sx n="114" d="100"/>
          <a:sy n="114" d="100"/>
        </p:scale>
        <p:origin x="14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B9F18C-E5F1-794B-9A1A-98E4674D31F9}" type="datetimeFigureOut">
              <a:rPr lang="en-US" smtClean="0"/>
              <a:t>12/20/2023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94FAC8-96A6-7B40-A438-82537307F8A3}" type="slidenum">
              <a:rPr lang="en-US" smtClean="0"/>
              <a:t>‹#›</a:t>
            </a:fld>
            <a:endParaRPr lang="en-US"/>
          </a:p>
        </p:txBody>
      </p:sp>
    </p:spTree>
    <p:extLst>
      <p:ext uri="{BB962C8B-B14F-4D97-AF65-F5344CB8AC3E}">
        <p14:creationId xmlns:p14="http://schemas.microsoft.com/office/powerpoint/2010/main" val="3739850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94FAC8-96A6-7B40-A438-82537307F8A3}" type="slidenum">
              <a:rPr lang="en-US" smtClean="0"/>
              <a:t>3</a:t>
            </a:fld>
            <a:endParaRPr lang="en-US"/>
          </a:p>
        </p:txBody>
      </p:sp>
    </p:spTree>
    <p:extLst>
      <p:ext uri="{BB962C8B-B14F-4D97-AF65-F5344CB8AC3E}">
        <p14:creationId xmlns:p14="http://schemas.microsoft.com/office/powerpoint/2010/main" val="1798858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94FAC8-96A6-7B40-A438-82537307F8A3}" type="slidenum">
              <a:rPr lang="en-US" smtClean="0"/>
              <a:t>4</a:t>
            </a:fld>
            <a:endParaRPr lang="en-US"/>
          </a:p>
        </p:txBody>
      </p:sp>
    </p:spTree>
    <p:extLst>
      <p:ext uri="{BB962C8B-B14F-4D97-AF65-F5344CB8AC3E}">
        <p14:creationId xmlns:p14="http://schemas.microsoft.com/office/powerpoint/2010/main" val="2894978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490472"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490472" y="3943232"/>
            <a:ext cx="9144000" cy="1655762"/>
          </a:xfrm>
        </p:spPr>
        <p:txBody>
          <a:bodyPr>
            <a:normAutofit/>
          </a:bodyPr>
          <a:lstStyle>
            <a:lvl1pPr marL="0" indent="0" algn="ctr">
              <a:lnSpc>
                <a:spcPct val="1100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Date Placeholder 13">
            <a:extLst>
              <a:ext uri="{FF2B5EF4-FFF2-40B4-BE49-F238E27FC236}">
                <a16:creationId xmlns:a16="http://schemas.microsoft.com/office/drawing/2014/main" id="{46538D75-00C2-DE73-4C65-FE94AC658370}"/>
              </a:ext>
            </a:extLst>
          </p:cNvPr>
          <p:cNvSpPr>
            <a:spLocks noGrp="1"/>
          </p:cNvSpPr>
          <p:nvPr>
            <p:ph type="dt" sz="half" idx="10"/>
          </p:nvPr>
        </p:nvSpPr>
        <p:spPr/>
        <p:txBody>
          <a:bodyPr/>
          <a:lstStyle/>
          <a:p>
            <a:fld id="{17F50B8E-A176-49F2-A3C1-FEDA0200170B}" type="datetime2">
              <a:rPr lang="en-US" smtClean="0"/>
              <a:t>Wednesday, December 20, 2023</a:t>
            </a:fld>
            <a:endParaRPr lang="en-US" dirty="0"/>
          </a:p>
        </p:txBody>
      </p:sp>
      <p:sp>
        <p:nvSpPr>
          <p:cNvPr id="16" name="Footer Placeholder 15">
            <a:extLst>
              <a:ext uri="{FF2B5EF4-FFF2-40B4-BE49-F238E27FC236}">
                <a16:creationId xmlns:a16="http://schemas.microsoft.com/office/drawing/2014/main" id="{6B601B81-68C1-B63A-105C-EC637DF56CB7}"/>
              </a:ext>
            </a:extLst>
          </p:cNvPr>
          <p:cNvSpPr>
            <a:spLocks noGrp="1"/>
          </p:cNvSpPr>
          <p:nvPr>
            <p:ph type="ftr" sz="quarter" idx="11"/>
          </p:nvPr>
        </p:nvSpPr>
        <p:spPr/>
        <p:txBody>
          <a:bodyPr/>
          <a:lstStyle/>
          <a:p>
            <a:r>
              <a:rPr lang="en-US"/>
              <a:t>Sample Footer Text</a:t>
            </a:r>
          </a:p>
        </p:txBody>
      </p:sp>
      <p:sp>
        <p:nvSpPr>
          <p:cNvPr id="17" name="Slide Number Placeholder 16">
            <a:extLst>
              <a:ext uri="{FF2B5EF4-FFF2-40B4-BE49-F238E27FC236}">
                <a16:creationId xmlns:a16="http://schemas.microsoft.com/office/drawing/2014/main" id="{E9F3E495-0415-392A-9A07-34555BBC7F4C}"/>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44303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2268C47-2910-B99C-EC67-F6649ADC29A4}"/>
              </a:ext>
            </a:extLst>
          </p:cNvPr>
          <p:cNvSpPr>
            <a:spLocks noGrp="1"/>
          </p:cNvSpPr>
          <p:nvPr>
            <p:ph type="dt" sz="half" idx="10"/>
          </p:nvPr>
        </p:nvSpPr>
        <p:spPr/>
        <p:txBody>
          <a:bodyPr/>
          <a:lstStyle/>
          <a:p>
            <a:fld id="{0512A49D-4A7C-4944-9802-8EE0B5A6CEDD}" type="datetime2">
              <a:rPr lang="en-US" smtClean="0"/>
              <a:t>Wednesday, December 20, 2023</a:t>
            </a:fld>
            <a:endParaRPr lang="en-US"/>
          </a:p>
        </p:txBody>
      </p:sp>
      <p:sp>
        <p:nvSpPr>
          <p:cNvPr id="8" name="Footer Placeholder 7">
            <a:extLst>
              <a:ext uri="{FF2B5EF4-FFF2-40B4-BE49-F238E27FC236}">
                <a16:creationId xmlns:a16="http://schemas.microsoft.com/office/drawing/2014/main" id="{D8019515-4A04-FBE0-E89C-86ECBB7E98A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C3D9C272-2490-C827-9BE5-9CEE41850423}"/>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825701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32613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43943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BFF68BE-C313-C839-B719-0339AC3444DF}"/>
              </a:ext>
            </a:extLst>
          </p:cNvPr>
          <p:cNvSpPr>
            <a:spLocks noGrp="1"/>
          </p:cNvSpPr>
          <p:nvPr>
            <p:ph type="dt" sz="half" idx="10"/>
          </p:nvPr>
        </p:nvSpPr>
        <p:spPr/>
        <p:txBody>
          <a:bodyPr/>
          <a:lstStyle/>
          <a:p>
            <a:fld id="{5D689DDD-3B11-4150-8B39-3662C10D8BF9}" type="datetime2">
              <a:rPr lang="en-US" smtClean="0"/>
              <a:t>Wednesday, December 20, 2023</a:t>
            </a:fld>
            <a:endParaRPr lang="en-US"/>
          </a:p>
        </p:txBody>
      </p:sp>
      <p:sp>
        <p:nvSpPr>
          <p:cNvPr id="8" name="Footer Placeholder 7">
            <a:extLst>
              <a:ext uri="{FF2B5EF4-FFF2-40B4-BE49-F238E27FC236}">
                <a16:creationId xmlns:a16="http://schemas.microsoft.com/office/drawing/2014/main" id="{A14F4E5F-FFF4-F934-3DD9-134F8D24262D}"/>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6CFE0F82-88EB-FAE2-FC02-99D5EE30110A}"/>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4049238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4" y="1825625"/>
            <a:ext cx="10515600" cy="4206383"/>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A25CBB87-BE9B-82CE-8A24-F21EEA0366C3}"/>
              </a:ext>
            </a:extLst>
          </p:cNvPr>
          <p:cNvSpPr>
            <a:spLocks noGrp="1"/>
          </p:cNvSpPr>
          <p:nvPr>
            <p:ph type="dt" sz="half" idx="10"/>
          </p:nvPr>
        </p:nvSpPr>
        <p:spPr/>
        <p:txBody>
          <a:bodyPr/>
          <a:lstStyle/>
          <a:p>
            <a:fld id="{57997BA6-BEF8-495F-ACCD-8D19769E4FC6}" type="datetime2">
              <a:rPr lang="en-US" smtClean="0"/>
              <a:t>Wednesday, December 20, 2023</a:t>
            </a:fld>
            <a:endParaRPr lang="en-US" dirty="0"/>
          </a:p>
        </p:txBody>
      </p:sp>
      <p:sp>
        <p:nvSpPr>
          <p:cNvPr id="12" name="Footer Placeholder 11">
            <a:extLst>
              <a:ext uri="{FF2B5EF4-FFF2-40B4-BE49-F238E27FC236}">
                <a16:creationId xmlns:a16="http://schemas.microsoft.com/office/drawing/2014/main" id="{B2131628-C033-9728-C4CF-90CDBCB89F7F}"/>
              </a:ext>
            </a:extLst>
          </p:cNvPr>
          <p:cNvSpPr>
            <a:spLocks noGrp="1"/>
          </p:cNvSpPr>
          <p:nvPr>
            <p:ph type="ftr" sz="quarter" idx="11"/>
          </p:nvPr>
        </p:nvSpPr>
        <p:spPr/>
        <p:txBody>
          <a:bodyPr/>
          <a:lstStyle/>
          <a:p>
            <a:r>
              <a:rPr lang="en-US" dirty="0"/>
              <a:t>Sample Footer Text</a:t>
            </a:r>
          </a:p>
        </p:txBody>
      </p:sp>
      <p:sp>
        <p:nvSpPr>
          <p:cNvPr id="13" name="Slide Number Placeholder 12">
            <a:extLst>
              <a:ext uri="{FF2B5EF4-FFF2-40B4-BE49-F238E27FC236}">
                <a16:creationId xmlns:a16="http://schemas.microsoft.com/office/drawing/2014/main" id="{B67216CA-9A26-BBE7-68A3-9237D22CDFC8}"/>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790627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15600" cy="1500187"/>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9">
            <a:extLst>
              <a:ext uri="{FF2B5EF4-FFF2-40B4-BE49-F238E27FC236}">
                <a16:creationId xmlns:a16="http://schemas.microsoft.com/office/drawing/2014/main" id="{6B034DD9-4A61-318F-88CF-79721B55AC5B}"/>
              </a:ext>
            </a:extLst>
          </p:cNvPr>
          <p:cNvSpPr>
            <a:spLocks noGrp="1"/>
          </p:cNvSpPr>
          <p:nvPr>
            <p:ph type="dt" sz="half" idx="10"/>
          </p:nvPr>
        </p:nvSpPr>
        <p:spPr/>
        <p:txBody>
          <a:bodyPr/>
          <a:lstStyle/>
          <a:p>
            <a:fld id="{4857292D-4609-4E55-92E3-C12C6A1234E8}" type="datetime2">
              <a:rPr lang="en-US" smtClean="0"/>
              <a:t>Wednesday, December 20, 2023</a:t>
            </a:fld>
            <a:endParaRPr lang="en-US" dirty="0"/>
          </a:p>
        </p:txBody>
      </p:sp>
      <p:sp>
        <p:nvSpPr>
          <p:cNvPr id="11" name="Footer Placeholder 10">
            <a:extLst>
              <a:ext uri="{FF2B5EF4-FFF2-40B4-BE49-F238E27FC236}">
                <a16:creationId xmlns:a16="http://schemas.microsoft.com/office/drawing/2014/main" id="{D496DA99-E916-9F7C-9E88-AA06046AE94C}"/>
              </a:ext>
            </a:extLst>
          </p:cNvPr>
          <p:cNvSpPr>
            <a:spLocks noGrp="1"/>
          </p:cNvSpPr>
          <p:nvPr>
            <p:ph type="ftr" sz="quarter" idx="11"/>
          </p:nvPr>
        </p:nvSpPr>
        <p:spPr/>
        <p:txBody>
          <a:bodyPr/>
          <a:lstStyle/>
          <a:p>
            <a:r>
              <a:rPr lang="en-US"/>
              <a:t>Sample Footer Text</a:t>
            </a:r>
          </a:p>
        </p:txBody>
      </p:sp>
      <p:sp>
        <p:nvSpPr>
          <p:cNvPr id="12" name="Slide Number Placeholder 11">
            <a:extLst>
              <a:ext uri="{FF2B5EF4-FFF2-40B4-BE49-F238E27FC236}">
                <a16:creationId xmlns:a16="http://schemas.microsoft.com/office/drawing/2014/main" id="{21CC86B5-B6B3-4633-0D90-AACB44D0D409}"/>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987367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8F7F10-35F6-E392-D41B-3CD300D5CCF8}"/>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181600" cy="4206382"/>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Char char="¬"/>
            </a:pPr>
            <a:r>
              <a:rPr lang="en-US"/>
              <a:t>Click to edit Master text styles</a:t>
            </a:r>
          </a:p>
          <a:p>
            <a:pPr lvl="1">
              <a:buChar char="¬"/>
            </a:pPr>
            <a:r>
              <a:rPr lang="en-US"/>
              <a:t>Second level</a:t>
            </a:r>
          </a:p>
          <a:p>
            <a:pPr lvl="2">
              <a:buChar char="¬"/>
            </a:pPr>
            <a:r>
              <a:rPr lang="en-US"/>
              <a:t>Third level</a:t>
            </a:r>
          </a:p>
          <a:p>
            <a:pPr lvl="3">
              <a:buChar char="¬"/>
            </a:pPr>
            <a:r>
              <a:rPr lang="en-US"/>
              <a:t>Fourth level</a:t>
            </a:r>
          </a:p>
          <a:p>
            <a:pPr lvl="4">
              <a:buChar char="¬"/>
            </a:pPr>
            <a:r>
              <a:rPr lang="en-US"/>
              <a:t>Fifth level</a:t>
            </a:r>
            <a:endParaRPr lang="en-US"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5756178" y="1825625"/>
            <a:ext cx="518004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Date Placeholder 14">
            <a:extLst>
              <a:ext uri="{FF2B5EF4-FFF2-40B4-BE49-F238E27FC236}">
                <a16:creationId xmlns:a16="http://schemas.microsoft.com/office/drawing/2014/main" id="{35274CEC-210E-BC97-9B79-A7D801E4B5F6}"/>
              </a:ext>
            </a:extLst>
          </p:cNvPr>
          <p:cNvSpPr>
            <a:spLocks noGrp="1"/>
          </p:cNvSpPr>
          <p:nvPr>
            <p:ph type="dt" sz="half" idx="10"/>
          </p:nvPr>
        </p:nvSpPr>
        <p:spPr/>
        <p:txBody>
          <a:bodyPr/>
          <a:lstStyle/>
          <a:p>
            <a:fld id="{003E0E29-2C79-4A2A-B61C-A21B8362A50A}" type="datetime2">
              <a:rPr lang="en-US" smtClean="0"/>
              <a:t>Wednesday, December 20, 2023</a:t>
            </a:fld>
            <a:endParaRPr lang="en-US"/>
          </a:p>
        </p:txBody>
      </p:sp>
      <p:sp>
        <p:nvSpPr>
          <p:cNvPr id="16" name="Footer Placeholder 15">
            <a:extLst>
              <a:ext uri="{FF2B5EF4-FFF2-40B4-BE49-F238E27FC236}">
                <a16:creationId xmlns:a16="http://schemas.microsoft.com/office/drawing/2014/main" id="{486B3D53-F805-C08E-2359-498218FC6898}"/>
              </a:ext>
            </a:extLst>
          </p:cNvPr>
          <p:cNvSpPr>
            <a:spLocks noGrp="1"/>
          </p:cNvSpPr>
          <p:nvPr>
            <p:ph type="ftr" sz="quarter" idx="11"/>
          </p:nvPr>
        </p:nvSpPr>
        <p:spPr/>
        <p:txBody>
          <a:bodyPr/>
          <a:lstStyle/>
          <a:p>
            <a:r>
              <a:rPr lang="en-US"/>
              <a:t>Sample Footer Text</a:t>
            </a:r>
          </a:p>
        </p:txBody>
      </p:sp>
      <p:sp>
        <p:nvSpPr>
          <p:cNvPr id="17" name="Slide Number Placeholder 16">
            <a:extLst>
              <a:ext uri="{FF2B5EF4-FFF2-40B4-BE49-F238E27FC236}">
                <a16:creationId xmlns:a16="http://schemas.microsoft.com/office/drawing/2014/main" id="{61C4695B-D7BD-45F7-EB23-6FDAF2410BB2}"/>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677534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A1F52B7-5271-53AA-8260-0CF50FF8DA3C}"/>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2178" y="365125"/>
            <a:ext cx="10515600"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2178" y="1681163"/>
            <a:ext cx="515778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2178" y="2505075"/>
            <a:ext cx="515778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754590" y="1681163"/>
            <a:ext cx="5183188"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754590" y="2505075"/>
            <a:ext cx="5183188"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7198C3F1-4E77-7888-CDB8-CF9406E4A2E0}"/>
              </a:ext>
            </a:extLst>
          </p:cNvPr>
          <p:cNvSpPr>
            <a:spLocks noGrp="1"/>
          </p:cNvSpPr>
          <p:nvPr>
            <p:ph type="dt" sz="half" idx="10"/>
          </p:nvPr>
        </p:nvSpPr>
        <p:spPr/>
        <p:txBody>
          <a:bodyPr/>
          <a:lstStyle/>
          <a:p>
            <a:fld id="{B0CA0177-5432-41AC-9593-8EC96BFF4F82}" type="datetime2">
              <a:rPr lang="en-US" smtClean="0"/>
              <a:t>Wednesday, December 20, 2023</a:t>
            </a:fld>
            <a:endParaRPr lang="en-US" dirty="0"/>
          </a:p>
        </p:txBody>
      </p:sp>
      <p:sp>
        <p:nvSpPr>
          <p:cNvPr id="11" name="Footer Placeholder 10">
            <a:extLst>
              <a:ext uri="{FF2B5EF4-FFF2-40B4-BE49-F238E27FC236}">
                <a16:creationId xmlns:a16="http://schemas.microsoft.com/office/drawing/2014/main" id="{493561D3-90F6-AD82-BCFE-90F9427D867B}"/>
              </a:ext>
            </a:extLst>
          </p:cNvPr>
          <p:cNvSpPr>
            <a:spLocks noGrp="1"/>
          </p:cNvSpPr>
          <p:nvPr>
            <p:ph type="ftr" sz="quarter" idx="11"/>
          </p:nvPr>
        </p:nvSpPr>
        <p:spPr/>
        <p:txBody>
          <a:bodyPr/>
          <a:lstStyle/>
          <a:p>
            <a:r>
              <a:rPr lang="en-US"/>
              <a:t>Sample Footer Text</a:t>
            </a:r>
          </a:p>
        </p:txBody>
      </p:sp>
      <p:sp>
        <p:nvSpPr>
          <p:cNvPr id="12" name="Slide Number Placeholder 11">
            <a:extLst>
              <a:ext uri="{FF2B5EF4-FFF2-40B4-BE49-F238E27FC236}">
                <a16:creationId xmlns:a16="http://schemas.microsoft.com/office/drawing/2014/main" id="{932F9B33-3FA7-526F-7B45-342EB64A1CDB}"/>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187725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15600" cy="1325563"/>
          </a:xfrm>
        </p:spPr>
        <p:txBody>
          <a:bodyPr>
            <a:normAutofit/>
          </a:bodyPr>
          <a:lstStyle>
            <a:lvl1pPr>
              <a:defRPr sz="5200"/>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A9328E63-E075-39E2-BAA7-30CCAE2E779E}"/>
              </a:ext>
            </a:extLst>
          </p:cNvPr>
          <p:cNvSpPr>
            <a:spLocks noGrp="1"/>
          </p:cNvSpPr>
          <p:nvPr>
            <p:ph type="dt" sz="half" idx="10"/>
          </p:nvPr>
        </p:nvSpPr>
        <p:spPr/>
        <p:txBody>
          <a:bodyPr/>
          <a:lstStyle/>
          <a:p>
            <a:fld id="{EED29A7B-B2F1-41A3-B969-4E25F618B967}" type="datetime2">
              <a:rPr lang="en-US" smtClean="0"/>
              <a:t>Wednesday, December 20, 2023</a:t>
            </a:fld>
            <a:endParaRPr lang="en-US" dirty="0"/>
          </a:p>
        </p:txBody>
      </p:sp>
      <p:sp>
        <p:nvSpPr>
          <p:cNvPr id="9" name="Footer Placeholder 8">
            <a:extLst>
              <a:ext uri="{FF2B5EF4-FFF2-40B4-BE49-F238E27FC236}">
                <a16:creationId xmlns:a16="http://schemas.microsoft.com/office/drawing/2014/main" id="{2A5894A5-0E01-F43E-C68A-2EFAB2EB89D8}"/>
              </a:ext>
            </a:extLst>
          </p:cNvPr>
          <p:cNvSpPr>
            <a:spLocks noGrp="1"/>
          </p:cNvSpPr>
          <p:nvPr>
            <p:ph type="ftr" sz="quarter" idx="11"/>
          </p:nvPr>
        </p:nvSpPr>
        <p:spPr/>
        <p:txBody>
          <a:bodyPr/>
          <a:lstStyle/>
          <a:p>
            <a:r>
              <a:rPr lang="en-US"/>
              <a:t>Sample Footer Text</a:t>
            </a:r>
          </a:p>
        </p:txBody>
      </p:sp>
      <p:sp>
        <p:nvSpPr>
          <p:cNvPr id="10" name="Slide Number Placeholder 9">
            <a:extLst>
              <a:ext uri="{FF2B5EF4-FFF2-40B4-BE49-F238E27FC236}">
                <a16:creationId xmlns:a16="http://schemas.microsoft.com/office/drawing/2014/main" id="{7250128C-CE40-2B40-1B89-7E9AAAAC4393}"/>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178526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281B99-C6A0-F92A-BDD3-BB362196501C}"/>
              </a:ext>
            </a:extLst>
          </p:cNvPr>
          <p:cNvSpPr/>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id="{3EB8367C-67E1-A50A-1584-F859A6FED9C9}"/>
              </a:ext>
            </a:extLst>
          </p:cNvPr>
          <p:cNvSpPr/>
          <p:nvPr/>
        </p:nvSpPr>
        <p:spPr>
          <a:xfrm>
            <a:off x="0"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Date Placeholder 4">
            <a:extLst>
              <a:ext uri="{FF2B5EF4-FFF2-40B4-BE49-F238E27FC236}">
                <a16:creationId xmlns:a16="http://schemas.microsoft.com/office/drawing/2014/main" id="{2ABB8861-51D7-741E-6B2C-25412D40E5BD}"/>
              </a:ext>
            </a:extLst>
          </p:cNvPr>
          <p:cNvSpPr>
            <a:spLocks noGrp="1"/>
          </p:cNvSpPr>
          <p:nvPr>
            <p:ph type="dt" sz="half" idx="10"/>
          </p:nvPr>
        </p:nvSpPr>
        <p:spPr/>
        <p:txBody>
          <a:bodyPr/>
          <a:lstStyle/>
          <a:p>
            <a:fld id="{4EE98B79-F222-4FD1-8713-07459E1B5004}" type="datetime2">
              <a:rPr lang="en-US" smtClean="0"/>
              <a:t>Wednesday, December 20, 2023</a:t>
            </a:fld>
            <a:endParaRPr lang="en-US"/>
          </a:p>
        </p:txBody>
      </p:sp>
      <p:sp>
        <p:nvSpPr>
          <p:cNvPr id="6" name="Footer Placeholder 5">
            <a:extLst>
              <a:ext uri="{FF2B5EF4-FFF2-40B4-BE49-F238E27FC236}">
                <a16:creationId xmlns:a16="http://schemas.microsoft.com/office/drawing/2014/main" id="{63D69A2F-0657-B33B-8334-C458A9538368}"/>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EB4FC84-48ED-0480-2497-FCD84C1276C6}"/>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673989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12425" cy="1600200"/>
          </a:xfrm>
        </p:spPr>
        <p:txBody>
          <a:bodyPr anchor="b">
            <a:norm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4782830" y="2199340"/>
            <a:ext cx="6172200"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23F37370-7C05-0AAE-A0C3-9EE620A84EBB}"/>
              </a:ext>
            </a:extLst>
          </p:cNvPr>
          <p:cNvSpPr>
            <a:spLocks noGrp="1"/>
          </p:cNvSpPr>
          <p:nvPr>
            <p:ph type="dt" sz="half" idx="10"/>
          </p:nvPr>
        </p:nvSpPr>
        <p:spPr/>
        <p:txBody>
          <a:bodyPr/>
          <a:lstStyle/>
          <a:p>
            <a:fld id="{792630FD-0818-4065-B5FE-410552D9B1BC}" type="datetime2">
              <a:rPr lang="en-US" smtClean="0"/>
              <a:t>Wednesday, December 20, 2023</a:t>
            </a:fld>
            <a:endParaRPr lang="en-US"/>
          </a:p>
        </p:txBody>
      </p:sp>
      <p:sp>
        <p:nvSpPr>
          <p:cNvPr id="9" name="Footer Placeholder 8">
            <a:extLst>
              <a:ext uri="{FF2B5EF4-FFF2-40B4-BE49-F238E27FC236}">
                <a16:creationId xmlns:a16="http://schemas.microsoft.com/office/drawing/2014/main" id="{0900B8E3-39E6-A88A-BBFB-717596EB347E}"/>
              </a:ext>
            </a:extLst>
          </p:cNvPr>
          <p:cNvSpPr>
            <a:spLocks noGrp="1"/>
          </p:cNvSpPr>
          <p:nvPr>
            <p:ph type="ftr" sz="quarter" idx="11"/>
          </p:nvPr>
        </p:nvSpPr>
        <p:spPr/>
        <p:txBody>
          <a:bodyPr/>
          <a:lstStyle/>
          <a:p>
            <a:r>
              <a:rPr lang="en-US"/>
              <a:t>Sample Footer Text</a:t>
            </a:r>
          </a:p>
        </p:txBody>
      </p:sp>
      <p:sp>
        <p:nvSpPr>
          <p:cNvPr id="10" name="Slide Number Placeholder 9">
            <a:extLst>
              <a:ext uri="{FF2B5EF4-FFF2-40B4-BE49-F238E27FC236}">
                <a16:creationId xmlns:a16="http://schemas.microsoft.com/office/drawing/2014/main" id="{348E340D-1840-D987-3EEA-963BDDE31400}"/>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409887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3932237"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4781276"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0F28E44-58BB-553B-BBD0-F292C66CCA94}"/>
              </a:ext>
            </a:extLst>
          </p:cNvPr>
          <p:cNvSpPr>
            <a:spLocks noGrp="1"/>
          </p:cNvSpPr>
          <p:nvPr>
            <p:ph type="dt" sz="half" idx="10"/>
          </p:nvPr>
        </p:nvSpPr>
        <p:spPr/>
        <p:txBody>
          <a:bodyPr/>
          <a:lstStyle/>
          <a:p>
            <a:fld id="{93C2D289-0EBF-40C7-B6E8-60285281F180}" type="datetime2">
              <a:rPr lang="en-US" smtClean="0"/>
              <a:t>Wednesday, December 20, 2023</a:t>
            </a:fld>
            <a:endParaRPr lang="en-US"/>
          </a:p>
        </p:txBody>
      </p:sp>
      <p:sp>
        <p:nvSpPr>
          <p:cNvPr id="10" name="Footer Placeholder 9">
            <a:extLst>
              <a:ext uri="{FF2B5EF4-FFF2-40B4-BE49-F238E27FC236}">
                <a16:creationId xmlns:a16="http://schemas.microsoft.com/office/drawing/2014/main" id="{8F22D156-E5FE-F118-0553-B401F19652DE}"/>
              </a:ext>
            </a:extLst>
          </p:cNvPr>
          <p:cNvSpPr>
            <a:spLocks noGrp="1"/>
          </p:cNvSpPr>
          <p:nvPr>
            <p:ph type="ftr" sz="quarter" idx="11"/>
          </p:nvPr>
        </p:nvSpPr>
        <p:spPr/>
        <p:txBody>
          <a:bodyPr/>
          <a:lstStyle/>
          <a:p>
            <a:r>
              <a:rPr lang="en-US"/>
              <a:t>Sample Footer Text</a:t>
            </a:r>
          </a:p>
        </p:txBody>
      </p:sp>
      <p:sp>
        <p:nvSpPr>
          <p:cNvPr id="11" name="Slide Number Placeholder 10">
            <a:extLst>
              <a:ext uri="{FF2B5EF4-FFF2-40B4-BE49-F238E27FC236}">
                <a16:creationId xmlns:a16="http://schemas.microsoft.com/office/drawing/2014/main" id="{88AEE0A6-6120-9BA2-5751-E0E2D8CF0F58}"/>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815526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4B53B4F-080C-8523-03AD-871CC3B8D168}"/>
              </a:ext>
            </a:extLst>
          </p:cNvPr>
          <p:cNvSpPr/>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D53B790B-70BD-FD52-2540-F1DA4882170E}"/>
              </a:ext>
            </a:extLst>
          </p:cNvPr>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descr="Tag=AccentColor&#10;Flavor=Light&#10;Target=Line">
            <a:extLst>
              <a:ext uri="{FF2B5EF4-FFF2-40B4-BE49-F238E27FC236}">
                <a16:creationId xmlns:a16="http://schemas.microsoft.com/office/drawing/2014/main" id="{7D4FC5F0-CBD6-AEEB-4902-28D624068890}"/>
              </a:ext>
            </a:extLst>
          </p:cNvPr>
          <p:cNvCxnSpPr>
            <a:cxnSpLocks/>
          </p:cNvCxnSpPr>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descr="Tag=AccentColor&#10;Flavor=Light&#10;Target=Line">
            <a:extLst>
              <a:ext uri="{FF2B5EF4-FFF2-40B4-BE49-F238E27FC236}">
                <a16:creationId xmlns:a16="http://schemas.microsoft.com/office/drawing/2014/main" id="{FA9EB4DB-DDA5-1A45-7D87-B2BF67D2D1C3}"/>
              </a:ext>
            </a:extLst>
          </p:cNvPr>
          <p:cNvCxnSpPr>
            <a:cxnSpLocks/>
          </p:cNvCxnSpPr>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fld id="{94CDC665-7415-4DAF-AE09-B9BBC1907393}" type="datetime2">
              <a:rPr lang="en-US" smtClean="0"/>
              <a:t>Wednesday, December 20, 2023</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18288"/>
            <a:ext cx="685800" cy="685800"/>
          </a:xfrm>
          <a:prstGeom prst="rect">
            <a:avLst/>
          </a:prstGeom>
        </p:spPr>
        <p:txBody>
          <a:bodyPr vert="horz" lIns="91440" tIns="45720" rIns="91440" bIns="45720" rtlCol="0" anchor="ctr"/>
          <a:lstStyle>
            <a:lvl1pPr algn="ctr">
              <a:defRPr sz="1200">
                <a:solidFill>
                  <a:schemeClr val="tx2"/>
                </a:solidFill>
              </a:defRPr>
            </a:lvl1pPr>
          </a:lstStyle>
          <a:p>
            <a:fld id="{7BE69E03-4804-4553-A1EC-F089884EF50F}" type="slidenum">
              <a:rPr lang="en-US" smtClean="0"/>
              <a:t>‹#›</a:t>
            </a:fld>
            <a:endParaRPr lang="en-US"/>
          </a:p>
        </p:txBody>
      </p:sp>
    </p:spTree>
    <p:extLst>
      <p:ext uri="{BB962C8B-B14F-4D97-AF65-F5344CB8AC3E}">
        <p14:creationId xmlns:p14="http://schemas.microsoft.com/office/powerpoint/2010/main" val="283550872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bing.com/images/creat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blog/2023-05-17-how-github-copilot-is-getting-better-at-understanding-your-code/#how-github-copilot-understands-your-cod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955B3A-C08D-43E6-ABEF-A4F616FB6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C719694A-8B4E-4127-9C08-9B8F39B6F2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816D2053-BB10-4615-A38D-86EEC0D86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422144" cy="3599020"/>
          </a:xfrm>
          <a:prstGeom prst="rect">
            <a:avLst/>
          </a:prstGeom>
          <a:solidFill>
            <a:srgbClr val="EFF372">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15" name="Rectangle 14">
            <a:extLst>
              <a:ext uri="{FF2B5EF4-FFF2-40B4-BE49-F238E27FC236}">
                <a16:creationId xmlns:a16="http://schemas.microsoft.com/office/drawing/2014/main" id="{52D36E6B-D7EF-409B-B48D-1628C06EE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F44997-E971-4216-D5E2-6B8A4D9F3524}"/>
              </a:ext>
            </a:extLst>
          </p:cNvPr>
          <p:cNvSpPr>
            <a:spLocks noGrp="1"/>
          </p:cNvSpPr>
          <p:nvPr>
            <p:ph type="ctrTitle"/>
          </p:nvPr>
        </p:nvSpPr>
        <p:spPr>
          <a:xfrm>
            <a:off x="422899" y="3854831"/>
            <a:ext cx="5278995" cy="2156581"/>
          </a:xfrm>
        </p:spPr>
        <p:txBody>
          <a:bodyPr anchor="t">
            <a:normAutofit/>
          </a:bodyPr>
          <a:lstStyle/>
          <a:p>
            <a:pPr algn="l"/>
            <a:r>
              <a:rPr lang="en-US" sz="4800" dirty="0"/>
              <a:t>Coding with Intelligence</a:t>
            </a:r>
          </a:p>
        </p:txBody>
      </p:sp>
      <p:sp>
        <p:nvSpPr>
          <p:cNvPr id="3" name="Subtitle 2">
            <a:extLst>
              <a:ext uri="{FF2B5EF4-FFF2-40B4-BE49-F238E27FC236}">
                <a16:creationId xmlns:a16="http://schemas.microsoft.com/office/drawing/2014/main" id="{4C8D8596-10A7-C0CA-3D4E-C9DB049F98F1}"/>
              </a:ext>
            </a:extLst>
          </p:cNvPr>
          <p:cNvSpPr>
            <a:spLocks noGrp="1"/>
          </p:cNvSpPr>
          <p:nvPr>
            <p:ph type="subTitle" idx="1"/>
          </p:nvPr>
        </p:nvSpPr>
        <p:spPr>
          <a:xfrm>
            <a:off x="6156182" y="3854830"/>
            <a:ext cx="4700133" cy="2156579"/>
          </a:xfrm>
        </p:spPr>
        <p:txBody>
          <a:bodyPr anchor="t">
            <a:normAutofit/>
          </a:bodyPr>
          <a:lstStyle/>
          <a:p>
            <a:pPr algn="l"/>
            <a:r>
              <a:rPr lang="en-US" sz="2200" dirty="0"/>
              <a:t>Presented by:</a:t>
            </a:r>
          </a:p>
          <a:p>
            <a:pPr algn="l"/>
            <a:endParaRPr lang="en-US" sz="2200" dirty="0"/>
          </a:p>
          <a:p>
            <a:pPr algn="l"/>
            <a:r>
              <a:rPr lang="en-US" sz="2200" dirty="0"/>
              <a:t>John Dohoney, Jr.</a:t>
            </a:r>
          </a:p>
          <a:p>
            <a:pPr algn="l"/>
            <a:r>
              <a:rPr lang="en-US" sz="2200" dirty="0"/>
              <a:t>SDP, US West</a:t>
            </a:r>
          </a:p>
        </p:txBody>
      </p:sp>
      <p:pic>
        <p:nvPicPr>
          <p:cNvPr id="4" name="Picture 3" descr="A colorful light bulb with business icons">
            <a:extLst>
              <a:ext uri="{FF2B5EF4-FFF2-40B4-BE49-F238E27FC236}">
                <a16:creationId xmlns:a16="http://schemas.microsoft.com/office/drawing/2014/main" id="{8A6A6FED-2CE4-CA91-6202-D79206915A3F}"/>
              </a:ext>
            </a:extLst>
          </p:cNvPr>
          <p:cNvPicPr>
            <a:picLocks noChangeAspect="1"/>
          </p:cNvPicPr>
          <p:nvPr/>
        </p:nvPicPr>
        <p:blipFill rotWithShape="1">
          <a:blip r:embed="rId2"/>
          <a:srcRect t="28448" r="-1" b="25159"/>
          <a:stretch/>
        </p:blipFill>
        <p:spPr>
          <a:xfrm>
            <a:off x="422145" y="10"/>
            <a:ext cx="11082529" cy="3599011"/>
          </a:xfrm>
          <a:prstGeom prst="rect">
            <a:avLst/>
          </a:prstGeom>
        </p:spPr>
      </p:pic>
      <p:cxnSp>
        <p:nvCxnSpPr>
          <p:cNvPr id="17" name="Straight Connector 16">
            <a:extLst>
              <a:ext uri="{FF2B5EF4-FFF2-40B4-BE49-F238E27FC236}">
                <a16:creationId xmlns:a16="http://schemas.microsoft.com/office/drawing/2014/main" id="{CF2CC60F-C99A-48C5-856F-3C79856E9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EFF372"/>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8A2ED1C-4B10-41E7-9BF6-7447B99B98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EFF372"/>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2032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35C22-BB51-04E5-4EA2-FA7B350CAE4E}"/>
              </a:ext>
            </a:extLst>
          </p:cNvPr>
          <p:cNvSpPr>
            <a:spLocks noGrp="1"/>
          </p:cNvSpPr>
          <p:nvPr>
            <p:ph type="title"/>
          </p:nvPr>
        </p:nvSpPr>
        <p:spPr/>
        <p:txBody>
          <a:bodyPr/>
          <a:lstStyle/>
          <a:p>
            <a:r>
              <a:rPr lang="en-US" dirty="0"/>
              <a:t>What does Copilot do best</a:t>
            </a:r>
          </a:p>
        </p:txBody>
      </p:sp>
      <p:sp>
        <p:nvSpPr>
          <p:cNvPr id="3" name="Content Placeholder 2">
            <a:extLst>
              <a:ext uri="{FF2B5EF4-FFF2-40B4-BE49-F238E27FC236}">
                <a16:creationId xmlns:a16="http://schemas.microsoft.com/office/drawing/2014/main" id="{410CA6CF-DB57-F4C8-9907-598EA9ABCC33}"/>
              </a:ext>
            </a:extLst>
          </p:cNvPr>
          <p:cNvSpPr>
            <a:spLocks noGrp="1"/>
          </p:cNvSpPr>
          <p:nvPr>
            <p:ph idx="1"/>
          </p:nvPr>
        </p:nvSpPr>
        <p:spPr>
          <a:xfrm>
            <a:off x="541494" y="3043785"/>
            <a:ext cx="1839100" cy="770430"/>
          </a:xfrm>
        </p:spPr>
        <p:txBody>
          <a:bodyPr>
            <a:normAutofit fontScale="85000" lnSpcReduction="10000"/>
          </a:bodyPr>
          <a:lstStyle/>
          <a:p>
            <a:r>
              <a:rPr lang="en-US" dirty="0"/>
              <a:t>Pair Programming</a:t>
            </a:r>
          </a:p>
        </p:txBody>
      </p:sp>
      <p:sp>
        <p:nvSpPr>
          <p:cNvPr id="4" name="Date Placeholder 3">
            <a:extLst>
              <a:ext uri="{FF2B5EF4-FFF2-40B4-BE49-F238E27FC236}">
                <a16:creationId xmlns:a16="http://schemas.microsoft.com/office/drawing/2014/main" id="{22CC52CC-51FB-8C1E-10F6-BC463EE61C09}"/>
              </a:ext>
            </a:extLst>
          </p:cNvPr>
          <p:cNvSpPr>
            <a:spLocks noGrp="1"/>
          </p:cNvSpPr>
          <p:nvPr>
            <p:ph type="dt" sz="half" idx="10"/>
          </p:nvPr>
        </p:nvSpPr>
        <p:spPr/>
        <p:txBody>
          <a:bodyPr/>
          <a:lstStyle/>
          <a:p>
            <a:fld id="{57997BA6-BEF8-495F-ACCD-8D19769E4FC6}" type="datetime2">
              <a:rPr lang="en-US" smtClean="0"/>
              <a:t>Wednesday, December 20, 2023</a:t>
            </a:fld>
            <a:endParaRPr lang="en-US" dirty="0"/>
          </a:p>
        </p:txBody>
      </p:sp>
      <p:sp>
        <p:nvSpPr>
          <p:cNvPr id="5" name="Footer Placeholder 4">
            <a:extLst>
              <a:ext uri="{FF2B5EF4-FFF2-40B4-BE49-F238E27FC236}">
                <a16:creationId xmlns:a16="http://schemas.microsoft.com/office/drawing/2014/main" id="{951DD9F3-2AC5-236B-FF3C-CDCF4A5C06BB}"/>
              </a:ext>
            </a:extLst>
          </p:cNvPr>
          <p:cNvSpPr>
            <a:spLocks noGrp="1"/>
          </p:cNvSpPr>
          <p:nvPr>
            <p:ph type="ftr" sz="quarter" idx="11"/>
          </p:nvPr>
        </p:nvSpPr>
        <p:spPr/>
        <p:txBody>
          <a:bodyPr/>
          <a:lstStyle/>
          <a:p>
            <a:pPr>
              <a:spcAft>
                <a:spcPts val="600"/>
              </a:spcAft>
            </a:pPr>
            <a:r>
              <a:rPr lang="en-US" dirty="0"/>
              <a:t>GitHub Copilot Workshop</a:t>
            </a:r>
          </a:p>
        </p:txBody>
      </p:sp>
      <p:sp>
        <p:nvSpPr>
          <p:cNvPr id="6" name="Slide Number Placeholder 5">
            <a:extLst>
              <a:ext uri="{FF2B5EF4-FFF2-40B4-BE49-F238E27FC236}">
                <a16:creationId xmlns:a16="http://schemas.microsoft.com/office/drawing/2014/main" id="{4357DC63-81E5-32F8-4B94-30789A7E5E78}"/>
              </a:ext>
            </a:extLst>
          </p:cNvPr>
          <p:cNvSpPr>
            <a:spLocks noGrp="1"/>
          </p:cNvSpPr>
          <p:nvPr>
            <p:ph type="sldNum" sz="quarter" idx="12"/>
          </p:nvPr>
        </p:nvSpPr>
        <p:spPr/>
        <p:txBody>
          <a:bodyPr/>
          <a:lstStyle/>
          <a:p>
            <a:fld id="{7BE69E03-4804-4553-A1EC-F089884EF50F}" type="slidenum">
              <a:rPr lang="en-US" smtClean="0"/>
              <a:t>10</a:t>
            </a:fld>
            <a:endParaRPr lang="en-US"/>
          </a:p>
        </p:txBody>
      </p:sp>
      <p:sp>
        <p:nvSpPr>
          <p:cNvPr id="7" name="Content Placeholder 2">
            <a:extLst>
              <a:ext uri="{FF2B5EF4-FFF2-40B4-BE49-F238E27FC236}">
                <a16:creationId xmlns:a16="http://schemas.microsoft.com/office/drawing/2014/main" id="{CFB79F9C-14B3-9E99-6C08-8D89A1B58A1E}"/>
              </a:ext>
            </a:extLst>
          </p:cNvPr>
          <p:cNvSpPr txBox="1">
            <a:spLocks/>
          </p:cNvSpPr>
          <p:nvPr/>
        </p:nvSpPr>
        <p:spPr>
          <a:xfrm>
            <a:off x="6219900" y="1924825"/>
            <a:ext cx="1959969" cy="85976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Code Conversion</a:t>
            </a:r>
          </a:p>
        </p:txBody>
      </p:sp>
      <p:sp>
        <p:nvSpPr>
          <p:cNvPr id="8" name="Content Placeholder 2">
            <a:extLst>
              <a:ext uri="{FF2B5EF4-FFF2-40B4-BE49-F238E27FC236}">
                <a16:creationId xmlns:a16="http://schemas.microsoft.com/office/drawing/2014/main" id="{D2CF9226-A737-AD6C-D46F-7D671F0F0B1C}"/>
              </a:ext>
            </a:extLst>
          </p:cNvPr>
          <p:cNvSpPr txBox="1">
            <a:spLocks/>
          </p:cNvSpPr>
          <p:nvPr/>
        </p:nvSpPr>
        <p:spPr>
          <a:xfrm>
            <a:off x="6779172" y="4546783"/>
            <a:ext cx="1933483" cy="111715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Refactoring Assistant</a:t>
            </a:r>
          </a:p>
        </p:txBody>
      </p:sp>
      <p:sp>
        <p:nvSpPr>
          <p:cNvPr id="9" name="Content Placeholder 2">
            <a:extLst>
              <a:ext uri="{FF2B5EF4-FFF2-40B4-BE49-F238E27FC236}">
                <a16:creationId xmlns:a16="http://schemas.microsoft.com/office/drawing/2014/main" id="{BE0CB734-0677-EAD7-EE92-300F111D80E4}"/>
              </a:ext>
            </a:extLst>
          </p:cNvPr>
          <p:cNvSpPr txBox="1">
            <a:spLocks/>
          </p:cNvSpPr>
          <p:nvPr/>
        </p:nvSpPr>
        <p:spPr>
          <a:xfrm>
            <a:off x="843008" y="4430125"/>
            <a:ext cx="2580080" cy="103654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Test Case Coverage advisor</a:t>
            </a:r>
          </a:p>
        </p:txBody>
      </p:sp>
      <p:pic>
        <p:nvPicPr>
          <p:cNvPr id="10" name="Picture 9">
            <a:extLst>
              <a:ext uri="{FF2B5EF4-FFF2-40B4-BE49-F238E27FC236}">
                <a16:creationId xmlns:a16="http://schemas.microsoft.com/office/drawing/2014/main" id="{0B3AB566-823F-275D-71C7-9F38D4D86449}"/>
              </a:ext>
            </a:extLst>
          </p:cNvPr>
          <p:cNvPicPr>
            <a:picLocks noChangeAspect="1"/>
          </p:cNvPicPr>
          <p:nvPr/>
        </p:nvPicPr>
        <p:blipFill>
          <a:blip r:embed="rId2"/>
          <a:stretch>
            <a:fillRect/>
          </a:stretch>
        </p:blipFill>
        <p:spPr>
          <a:xfrm>
            <a:off x="843008" y="1390698"/>
            <a:ext cx="1621878" cy="1595070"/>
          </a:xfrm>
          <a:prstGeom prst="rect">
            <a:avLst/>
          </a:prstGeom>
        </p:spPr>
      </p:pic>
      <p:pic>
        <p:nvPicPr>
          <p:cNvPr id="11" name="Picture 10">
            <a:extLst>
              <a:ext uri="{FF2B5EF4-FFF2-40B4-BE49-F238E27FC236}">
                <a16:creationId xmlns:a16="http://schemas.microsoft.com/office/drawing/2014/main" id="{C8903730-73EC-8561-AE0E-34C620094A6A}"/>
              </a:ext>
            </a:extLst>
          </p:cNvPr>
          <p:cNvPicPr>
            <a:picLocks noChangeAspect="1"/>
          </p:cNvPicPr>
          <p:nvPr/>
        </p:nvPicPr>
        <p:blipFill>
          <a:blip r:embed="rId3"/>
          <a:stretch>
            <a:fillRect/>
          </a:stretch>
        </p:blipFill>
        <p:spPr>
          <a:xfrm>
            <a:off x="8095577" y="844668"/>
            <a:ext cx="2435997" cy="2274067"/>
          </a:xfrm>
          <a:prstGeom prst="rect">
            <a:avLst/>
          </a:prstGeom>
        </p:spPr>
      </p:pic>
      <p:pic>
        <p:nvPicPr>
          <p:cNvPr id="12" name="Picture 11">
            <a:extLst>
              <a:ext uri="{FF2B5EF4-FFF2-40B4-BE49-F238E27FC236}">
                <a16:creationId xmlns:a16="http://schemas.microsoft.com/office/drawing/2014/main" id="{1BABB7DE-8D58-BD7C-7FBB-D55D72FE44A8}"/>
              </a:ext>
            </a:extLst>
          </p:cNvPr>
          <p:cNvPicPr>
            <a:picLocks noChangeAspect="1"/>
          </p:cNvPicPr>
          <p:nvPr/>
        </p:nvPicPr>
        <p:blipFill>
          <a:blip r:embed="rId4"/>
          <a:stretch>
            <a:fillRect/>
          </a:stretch>
        </p:blipFill>
        <p:spPr>
          <a:xfrm>
            <a:off x="3252799" y="4000116"/>
            <a:ext cx="2160030" cy="2039283"/>
          </a:xfrm>
          <a:prstGeom prst="rect">
            <a:avLst/>
          </a:prstGeom>
        </p:spPr>
      </p:pic>
      <p:pic>
        <p:nvPicPr>
          <p:cNvPr id="13" name="Picture 12">
            <a:extLst>
              <a:ext uri="{FF2B5EF4-FFF2-40B4-BE49-F238E27FC236}">
                <a16:creationId xmlns:a16="http://schemas.microsoft.com/office/drawing/2014/main" id="{6F9401E0-D216-F34C-12CD-0018870537B9}"/>
              </a:ext>
            </a:extLst>
          </p:cNvPr>
          <p:cNvPicPr>
            <a:picLocks noChangeAspect="1"/>
          </p:cNvPicPr>
          <p:nvPr/>
        </p:nvPicPr>
        <p:blipFill>
          <a:blip r:embed="rId5"/>
          <a:stretch>
            <a:fillRect/>
          </a:stretch>
        </p:blipFill>
        <p:spPr>
          <a:xfrm>
            <a:off x="8908379" y="3555588"/>
            <a:ext cx="2742127" cy="2557782"/>
          </a:xfrm>
          <a:prstGeom prst="rect">
            <a:avLst/>
          </a:prstGeom>
        </p:spPr>
      </p:pic>
    </p:spTree>
    <p:extLst>
      <p:ext uri="{BB962C8B-B14F-4D97-AF65-F5344CB8AC3E}">
        <p14:creationId xmlns:p14="http://schemas.microsoft.com/office/powerpoint/2010/main" val="1716855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0EDAAE-0D12-93A0-4CB2-8624F4345F4F}"/>
              </a:ext>
            </a:extLst>
          </p:cNvPr>
          <p:cNvSpPr>
            <a:spLocks noGrp="1"/>
          </p:cNvSpPr>
          <p:nvPr>
            <p:ph idx="1"/>
          </p:nvPr>
        </p:nvSpPr>
        <p:spPr/>
        <p:txBody>
          <a:bodyPr/>
          <a:lstStyle/>
          <a:p>
            <a:pPr marL="0" indent="0">
              <a:buNone/>
            </a:pPr>
            <a:r>
              <a:rPr lang="en-US" sz="3200" b="1" dirty="0"/>
              <a:t>Labs</a:t>
            </a:r>
          </a:p>
          <a:p>
            <a:pPr marL="514350" indent="-514350">
              <a:buAutoNum type="arabicPeriod"/>
            </a:pPr>
            <a:r>
              <a:rPr lang="en-US" sz="3200" b="1" dirty="0"/>
              <a:t>Setting up CoPilot on CodeSpaces</a:t>
            </a:r>
          </a:p>
          <a:p>
            <a:pPr marL="457200" indent="-457200">
              <a:buAutoNum type="arabicPeriod"/>
            </a:pPr>
            <a:r>
              <a:rPr lang="en-US" sz="3200" b="1" dirty="0"/>
              <a:t>Copilot and Infrastructure as Code (IAC)</a:t>
            </a:r>
          </a:p>
          <a:p>
            <a:pPr marL="457200" indent="-457200">
              <a:buAutoNum type="arabicPeriod"/>
            </a:pPr>
            <a:r>
              <a:rPr lang="en-US" sz="3200" b="1" dirty="0"/>
              <a:t>Copilot and Python, </a:t>
            </a:r>
            <a:r>
              <a:rPr lang="en-US" sz="3200" b="1" dirty="0" err="1"/>
              <a:t>APIFlask</a:t>
            </a:r>
            <a:r>
              <a:rPr lang="en-US" sz="3200" b="1" dirty="0"/>
              <a:t>, and </a:t>
            </a:r>
            <a:r>
              <a:rPr lang="en-US" sz="3200" b="1" dirty="0" err="1"/>
              <a:t>OpenAPI</a:t>
            </a:r>
            <a:endParaRPr lang="en-US" sz="3200" b="1" dirty="0"/>
          </a:p>
          <a:p>
            <a:pPr marL="457200" indent="-457200">
              <a:buAutoNum type="arabicPeriod"/>
            </a:pPr>
            <a:r>
              <a:rPr lang="en-US" sz="3200" b="1" dirty="0"/>
              <a:t>CoPilot and </a:t>
            </a:r>
            <a:r>
              <a:rPr lang="en-US" sz="3200" b="1"/>
              <a:t>Machine Learning</a:t>
            </a:r>
            <a:endParaRPr lang="en-US" dirty="0"/>
          </a:p>
        </p:txBody>
      </p:sp>
      <p:sp>
        <p:nvSpPr>
          <p:cNvPr id="4" name="Date Placeholder 3">
            <a:extLst>
              <a:ext uri="{FF2B5EF4-FFF2-40B4-BE49-F238E27FC236}">
                <a16:creationId xmlns:a16="http://schemas.microsoft.com/office/drawing/2014/main" id="{092DDEF2-C407-63DD-C54B-A9872C87F8C2}"/>
              </a:ext>
            </a:extLst>
          </p:cNvPr>
          <p:cNvSpPr>
            <a:spLocks noGrp="1"/>
          </p:cNvSpPr>
          <p:nvPr>
            <p:ph type="dt" sz="half" idx="10"/>
          </p:nvPr>
        </p:nvSpPr>
        <p:spPr/>
        <p:txBody>
          <a:bodyPr/>
          <a:lstStyle/>
          <a:p>
            <a:fld id="{57997BA6-BEF8-495F-ACCD-8D19769E4FC6}" type="datetime2">
              <a:rPr lang="en-US" smtClean="0"/>
              <a:t>Wednesday, December 20, 2023</a:t>
            </a:fld>
            <a:endParaRPr lang="en-US" dirty="0"/>
          </a:p>
        </p:txBody>
      </p:sp>
      <p:sp>
        <p:nvSpPr>
          <p:cNvPr id="5" name="Footer Placeholder 4">
            <a:extLst>
              <a:ext uri="{FF2B5EF4-FFF2-40B4-BE49-F238E27FC236}">
                <a16:creationId xmlns:a16="http://schemas.microsoft.com/office/drawing/2014/main" id="{631FDAE0-B2E6-04F1-215B-AD661D9CE553}"/>
              </a:ext>
            </a:extLst>
          </p:cNvPr>
          <p:cNvSpPr>
            <a:spLocks noGrp="1"/>
          </p:cNvSpPr>
          <p:nvPr>
            <p:ph type="ftr" sz="quarter" idx="11"/>
          </p:nvPr>
        </p:nvSpPr>
        <p:spPr/>
        <p:txBody>
          <a:bodyPr/>
          <a:lstStyle/>
          <a:p>
            <a:pPr>
              <a:spcAft>
                <a:spcPts val="600"/>
              </a:spcAft>
            </a:pPr>
            <a:r>
              <a:rPr lang="en-US" dirty="0"/>
              <a:t>GitHub Copilot Workshop</a:t>
            </a:r>
          </a:p>
        </p:txBody>
      </p:sp>
      <p:sp>
        <p:nvSpPr>
          <p:cNvPr id="6" name="Slide Number Placeholder 5">
            <a:extLst>
              <a:ext uri="{FF2B5EF4-FFF2-40B4-BE49-F238E27FC236}">
                <a16:creationId xmlns:a16="http://schemas.microsoft.com/office/drawing/2014/main" id="{54A1BA0D-69BD-2EAB-38A3-051C2D5A96DE}"/>
              </a:ext>
            </a:extLst>
          </p:cNvPr>
          <p:cNvSpPr>
            <a:spLocks noGrp="1"/>
          </p:cNvSpPr>
          <p:nvPr>
            <p:ph type="sldNum" sz="quarter" idx="12"/>
          </p:nvPr>
        </p:nvSpPr>
        <p:spPr/>
        <p:txBody>
          <a:bodyPr/>
          <a:lstStyle/>
          <a:p>
            <a:fld id="{7BE69E03-4804-4553-A1EC-F089884EF50F}" type="slidenum">
              <a:rPr lang="en-US" smtClean="0"/>
              <a:t>11</a:t>
            </a:fld>
            <a:endParaRPr lang="en-US"/>
          </a:p>
        </p:txBody>
      </p:sp>
      <p:pic>
        <p:nvPicPr>
          <p:cNvPr id="7" name="Picture 6">
            <a:extLst>
              <a:ext uri="{FF2B5EF4-FFF2-40B4-BE49-F238E27FC236}">
                <a16:creationId xmlns:a16="http://schemas.microsoft.com/office/drawing/2014/main" id="{D8433132-A87C-48ED-63B4-A86EEA22E5DC}"/>
              </a:ext>
            </a:extLst>
          </p:cNvPr>
          <p:cNvPicPr>
            <a:picLocks noChangeAspect="1"/>
          </p:cNvPicPr>
          <p:nvPr/>
        </p:nvPicPr>
        <p:blipFill>
          <a:blip r:embed="rId2"/>
          <a:stretch>
            <a:fillRect/>
          </a:stretch>
        </p:blipFill>
        <p:spPr>
          <a:xfrm>
            <a:off x="420624" y="324612"/>
            <a:ext cx="1628518" cy="1468859"/>
          </a:xfrm>
          <a:prstGeom prst="rect">
            <a:avLst/>
          </a:prstGeom>
        </p:spPr>
      </p:pic>
    </p:spTree>
    <p:extLst>
      <p:ext uri="{BB962C8B-B14F-4D97-AF65-F5344CB8AC3E}">
        <p14:creationId xmlns:p14="http://schemas.microsoft.com/office/powerpoint/2010/main" val="1807434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9CE9782-0FD1-493B-9C50-C51AB7C5E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F6619023-691E-4F1C-A10A-0EA3D044EE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Rectangle 17">
            <a:extLst>
              <a:ext uri="{FF2B5EF4-FFF2-40B4-BE49-F238E27FC236}">
                <a16:creationId xmlns:a16="http://schemas.microsoft.com/office/drawing/2014/main" id="{36F31C88-3DEF-4EA8-AE3A-49441413F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85800"/>
            <a:ext cx="422144" cy="5486400"/>
          </a:xfrm>
          <a:prstGeom prst="rect">
            <a:avLst/>
          </a:prstGeom>
          <a:solidFill>
            <a:srgbClr val="FEF359">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20" name="Rectangle 19">
            <a:extLst>
              <a:ext uri="{FF2B5EF4-FFF2-40B4-BE49-F238E27FC236}">
                <a16:creationId xmlns:a16="http://schemas.microsoft.com/office/drawing/2014/main" id="{147EAFFD-2BD1-4600-B034-EEF700787D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070B0496-6508-C757-A014-6C5B599279DE}"/>
              </a:ext>
            </a:extLst>
          </p:cNvPr>
          <p:cNvSpPr>
            <a:spLocks noGrp="1"/>
          </p:cNvSpPr>
          <p:nvPr>
            <p:ph type="sldNum" sz="quarter" idx="12"/>
          </p:nvPr>
        </p:nvSpPr>
        <p:spPr>
          <a:xfrm>
            <a:off x="11503152" y="-18288"/>
            <a:ext cx="685800" cy="685800"/>
          </a:xfrm>
        </p:spPr>
        <p:txBody>
          <a:bodyPr>
            <a:normAutofit/>
          </a:bodyPr>
          <a:lstStyle/>
          <a:p>
            <a:pPr>
              <a:spcAft>
                <a:spcPts val="600"/>
              </a:spcAft>
            </a:pPr>
            <a:fld id="{7BE69E03-4804-4553-A1EC-F089884EF50F}" type="slidenum">
              <a:rPr lang="en-US" smtClean="0"/>
              <a:pPr>
                <a:spcAft>
                  <a:spcPts val="600"/>
                </a:spcAft>
              </a:pPr>
              <a:t>2</a:t>
            </a:fld>
            <a:endParaRPr lang="en-US"/>
          </a:p>
        </p:txBody>
      </p:sp>
      <p:pic>
        <p:nvPicPr>
          <p:cNvPr id="9" name="Picture 8">
            <a:extLst>
              <a:ext uri="{FF2B5EF4-FFF2-40B4-BE49-F238E27FC236}">
                <a16:creationId xmlns:a16="http://schemas.microsoft.com/office/drawing/2014/main" id="{2DF7558C-3833-DD68-3C45-9F063184AA81}"/>
              </a:ext>
            </a:extLst>
          </p:cNvPr>
          <p:cNvPicPr>
            <a:picLocks noChangeAspect="1"/>
          </p:cNvPicPr>
          <p:nvPr/>
        </p:nvPicPr>
        <p:blipFill rotWithShape="1">
          <a:blip r:embed="rId2"/>
          <a:srcRect l="19455" r="12647" b="-1"/>
          <a:stretch/>
        </p:blipFill>
        <p:spPr>
          <a:xfrm>
            <a:off x="422145" y="1530304"/>
            <a:ext cx="2753096" cy="3707618"/>
          </a:xfrm>
          <a:prstGeom prst="rect">
            <a:avLst/>
          </a:prstGeom>
        </p:spPr>
      </p:pic>
      <p:sp>
        <p:nvSpPr>
          <p:cNvPr id="3" name="Content Placeholder 2">
            <a:extLst>
              <a:ext uri="{FF2B5EF4-FFF2-40B4-BE49-F238E27FC236}">
                <a16:creationId xmlns:a16="http://schemas.microsoft.com/office/drawing/2014/main" id="{AC6EB4C7-87AD-F4DC-1488-70C059F5A09C}"/>
              </a:ext>
            </a:extLst>
          </p:cNvPr>
          <p:cNvSpPr>
            <a:spLocks noGrp="1"/>
          </p:cNvSpPr>
          <p:nvPr>
            <p:ph idx="1"/>
          </p:nvPr>
        </p:nvSpPr>
        <p:spPr>
          <a:xfrm>
            <a:off x="5132026" y="2880452"/>
            <a:ext cx="5828376" cy="3095445"/>
          </a:xfrm>
        </p:spPr>
        <p:txBody>
          <a:bodyPr anchor="t">
            <a:normAutofit/>
          </a:bodyPr>
          <a:lstStyle/>
          <a:p>
            <a:r>
              <a:rPr lang="en-US" sz="1800" dirty="0">
                <a:solidFill>
                  <a:schemeClr val="tx1"/>
                </a:solidFill>
              </a:rPr>
              <a:t>What does Copilot do for you</a:t>
            </a:r>
          </a:p>
          <a:p>
            <a:r>
              <a:rPr lang="en-US" sz="1800" dirty="0">
                <a:solidFill>
                  <a:schemeClr val="tx1"/>
                </a:solidFill>
              </a:rPr>
              <a:t>Prompting</a:t>
            </a:r>
          </a:p>
          <a:p>
            <a:r>
              <a:rPr lang="en-US" sz="1800" dirty="0">
                <a:solidFill>
                  <a:schemeClr val="tx1"/>
                </a:solidFill>
              </a:rPr>
              <a:t>How do you squeeze the most out of Co-Pilot</a:t>
            </a:r>
          </a:p>
          <a:p>
            <a:r>
              <a:rPr lang="en-US" sz="1800" dirty="0">
                <a:solidFill>
                  <a:schemeClr val="tx1"/>
                </a:solidFill>
              </a:rPr>
              <a:t>Labs</a:t>
            </a:r>
          </a:p>
          <a:p>
            <a:pPr lvl="1"/>
            <a:r>
              <a:rPr lang="en-US" sz="1800" dirty="0">
                <a:solidFill>
                  <a:schemeClr val="tx1"/>
                </a:solidFill>
              </a:rPr>
              <a:t>CoPilot Setup and CodeSpaces</a:t>
            </a:r>
          </a:p>
          <a:p>
            <a:pPr lvl="1"/>
            <a:r>
              <a:rPr lang="en-US" sz="1800" dirty="0">
                <a:solidFill>
                  <a:schemeClr val="tx1"/>
                </a:solidFill>
              </a:rPr>
              <a:t>Using CoPilot for Infrastructure as Code – ARM/Terraform</a:t>
            </a:r>
          </a:p>
        </p:txBody>
      </p:sp>
      <p:sp>
        <p:nvSpPr>
          <p:cNvPr id="4" name="Date Placeholder 3">
            <a:extLst>
              <a:ext uri="{FF2B5EF4-FFF2-40B4-BE49-F238E27FC236}">
                <a16:creationId xmlns:a16="http://schemas.microsoft.com/office/drawing/2014/main" id="{B346CBEA-CFD9-CBE3-6B49-429692AD25D4}"/>
              </a:ext>
            </a:extLst>
          </p:cNvPr>
          <p:cNvSpPr>
            <a:spLocks noGrp="1"/>
          </p:cNvSpPr>
          <p:nvPr>
            <p:ph type="dt" sz="half" idx="10"/>
          </p:nvPr>
        </p:nvSpPr>
        <p:spPr>
          <a:xfrm>
            <a:off x="422899" y="6217920"/>
            <a:ext cx="2743200" cy="640080"/>
          </a:xfrm>
        </p:spPr>
        <p:txBody>
          <a:bodyPr>
            <a:normAutofit/>
          </a:bodyPr>
          <a:lstStyle/>
          <a:p>
            <a:pPr>
              <a:spcAft>
                <a:spcPts val="600"/>
              </a:spcAft>
            </a:pPr>
            <a:fld id="{57997BA6-BEF8-495F-ACCD-8D19769E4FC6}" type="datetime2">
              <a:rPr lang="en-US" smtClean="0"/>
              <a:pPr>
                <a:spcAft>
                  <a:spcPts val="600"/>
                </a:spcAft>
              </a:pPr>
              <a:t>Wednesday, December 20, 2023</a:t>
            </a:fld>
            <a:endParaRPr lang="en-US"/>
          </a:p>
        </p:txBody>
      </p:sp>
      <p:sp>
        <p:nvSpPr>
          <p:cNvPr id="5" name="Footer Placeholder 4">
            <a:extLst>
              <a:ext uri="{FF2B5EF4-FFF2-40B4-BE49-F238E27FC236}">
                <a16:creationId xmlns:a16="http://schemas.microsoft.com/office/drawing/2014/main" id="{77A3949C-C127-55D2-100B-5544320DCC67}"/>
              </a:ext>
            </a:extLst>
          </p:cNvPr>
          <p:cNvSpPr>
            <a:spLocks noGrp="1"/>
          </p:cNvSpPr>
          <p:nvPr>
            <p:ph type="ftr" sz="quarter" idx="11"/>
          </p:nvPr>
        </p:nvSpPr>
        <p:spPr>
          <a:xfrm>
            <a:off x="3767328" y="6217920"/>
            <a:ext cx="7196328" cy="640080"/>
          </a:xfrm>
        </p:spPr>
        <p:txBody>
          <a:bodyPr>
            <a:normAutofit/>
          </a:bodyPr>
          <a:lstStyle/>
          <a:p>
            <a:pPr>
              <a:spcAft>
                <a:spcPts val="600"/>
              </a:spcAft>
            </a:pPr>
            <a:r>
              <a:rPr lang="en-US" dirty="0"/>
              <a:t>GitHub Copilot Workshop</a:t>
            </a:r>
          </a:p>
        </p:txBody>
      </p:sp>
      <p:cxnSp>
        <p:nvCxnSpPr>
          <p:cNvPr id="22" name="Straight Connector 21">
            <a:extLst>
              <a:ext uri="{FF2B5EF4-FFF2-40B4-BE49-F238E27FC236}">
                <a16:creationId xmlns:a16="http://schemas.microsoft.com/office/drawing/2014/main" id="{8D4B5F26-8713-4267-9186-183BB809C0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FEF359"/>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72C66DF-2004-4C24-8C07-554E41490D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FEF359"/>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8684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651B2E-4F74-C78D-3147-F65178CF4B72}"/>
              </a:ext>
            </a:extLst>
          </p:cNvPr>
          <p:cNvSpPr>
            <a:spLocks noGrp="1"/>
          </p:cNvSpPr>
          <p:nvPr>
            <p:ph idx="1"/>
          </p:nvPr>
        </p:nvSpPr>
        <p:spPr>
          <a:xfrm>
            <a:off x="667759" y="2156426"/>
            <a:ext cx="10515600" cy="4206383"/>
          </a:xfrm>
        </p:spPr>
        <p:txBody>
          <a:bodyPr/>
          <a:lstStyle/>
          <a:p>
            <a:r>
              <a:rPr lang="en-US" dirty="0"/>
              <a:t>Prompts by John Dohoney</a:t>
            </a:r>
          </a:p>
          <a:p>
            <a:r>
              <a:rPr lang="en-US" dirty="0"/>
              <a:t>Image Creation by DALL-E</a:t>
            </a:r>
          </a:p>
          <a:p>
            <a:pPr lvl="1"/>
            <a:r>
              <a:rPr lang="en-US" dirty="0">
                <a:hlinkClick r:id="rId3"/>
              </a:rPr>
              <a:t>https://www.bing.com/images/create</a:t>
            </a:r>
            <a:endParaRPr lang="en-US" dirty="0"/>
          </a:p>
          <a:p>
            <a:r>
              <a:rPr lang="en-US" dirty="0"/>
              <a:t> </a:t>
            </a:r>
          </a:p>
          <a:p>
            <a:pPr lvl="1"/>
            <a:endParaRPr lang="en-US" dirty="0"/>
          </a:p>
        </p:txBody>
      </p:sp>
      <p:sp>
        <p:nvSpPr>
          <p:cNvPr id="4" name="Date Placeholder 3">
            <a:extLst>
              <a:ext uri="{FF2B5EF4-FFF2-40B4-BE49-F238E27FC236}">
                <a16:creationId xmlns:a16="http://schemas.microsoft.com/office/drawing/2014/main" id="{3BF1609E-3299-1DA0-30CB-096E65B58B09}"/>
              </a:ext>
            </a:extLst>
          </p:cNvPr>
          <p:cNvSpPr>
            <a:spLocks noGrp="1"/>
          </p:cNvSpPr>
          <p:nvPr>
            <p:ph type="dt" sz="half" idx="10"/>
          </p:nvPr>
        </p:nvSpPr>
        <p:spPr/>
        <p:txBody>
          <a:bodyPr/>
          <a:lstStyle/>
          <a:p>
            <a:fld id="{57997BA6-BEF8-495F-ACCD-8D19769E4FC6}" type="datetime2">
              <a:rPr lang="en-US" smtClean="0"/>
              <a:t>Wednesday, December 20, 2023</a:t>
            </a:fld>
            <a:endParaRPr lang="en-US" dirty="0"/>
          </a:p>
        </p:txBody>
      </p:sp>
      <p:sp>
        <p:nvSpPr>
          <p:cNvPr id="5" name="Footer Placeholder 4">
            <a:extLst>
              <a:ext uri="{FF2B5EF4-FFF2-40B4-BE49-F238E27FC236}">
                <a16:creationId xmlns:a16="http://schemas.microsoft.com/office/drawing/2014/main" id="{1E174ADA-7ED7-E938-9B5D-E12A59305E9F}"/>
              </a:ext>
            </a:extLst>
          </p:cNvPr>
          <p:cNvSpPr>
            <a:spLocks noGrp="1"/>
          </p:cNvSpPr>
          <p:nvPr>
            <p:ph type="ftr" sz="quarter" idx="11"/>
          </p:nvPr>
        </p:nvSpPr>
        <p:spPr/>
        <p:txBody>
          <a:bodyPr/>
          <a:lstStyle/>
          <a:p>
            <a:pPr>
              <a:spcAft>
                <a:spcPts val="600"/>
              </a:spcAft>
            </a:pPr>
            <a:r>
              <a:rPr lang="en-US" dirty="0"/>
              <a:t>GitHub Copilot Workshop</a:t>
            </a:r>
          </a:p>
        </p:txBody>
      </p:sp>
      <p:sp>
        <p:nvSpPr>
          <p:cNvPr id="6" name="Slide Number Placeholder 5">
            <a:extLst>
              <a:ext uri="{FF2B5EF4-FFF2-40B4-BE49-F238E27FC236}">
                <a16:creationId xmlns:a16="http://schemas.microsoft.com/office/drawing/2014/main" id="{6C0B4376-70BD-DF96-48F6-3C5D17B26C10}"/>
              </a:ext>
            </a:extLst>
          </p:cNvPr>
          <p:cNvSpPr>
            <a:spLocks noGrp="1"/>
          </p:cNvSpPr>
          <p:nvPr>
            <p:ph type="sldNum" sz="quarter" idx="12"/>
          </p:nvPr>
        </p:nvSpPr>
        <p:spPr/>
        <p:txBody>
          <a:bodyPr/>
          <a:lstStyle/>
          <a:p>
            <a:fld id="{7BE69E03-4804-4553-A1EC-F089884EF50F}" type="slidenum">
              <a:rPr lang="en-US" smtClean="0"/>
              <a:t>3</a:t>
            </a:fld>
            <a:endParaRPr lang="en-US"/>
          </a:p>
        </p:txBody>
      </p:sp>
      <p:pic>
        <p:nvPicPr>
          <p:cNvPr id="10" name="Picture 9">
            <a:extLst>
              <a:ext uri="{FF2B5EF4-FFF2-40B4-BE49-F238E27FC236}">
                <a16:creationId xmlns:a16="http://schemas.microsoft.com/office/drawing/2014/main" id="{A7F04F39-39D2-497B-B789-1FA40EEC27BE}"/>
              </a:ext>
            </a:extLst>
          </p:cNvPr>
          <p:cNvPicPr>
            <a:picLocks noChangeAspect="1"/>
          </p:cNvPicPr>
          <p:nvPr/>
        </p:nvPicPr>
        <p:blipFill>
          <a:blip r:embed="rId4"/>
          <a:stretch>
            <a:fillRect/>
          </a:stretch>
        </p:blipFill>
        <p:spPr>
          <a:xfrm>
            <a:off x="141351" y="92676"/>
            <a:ext cx="2228850" cy="2063750"/>
          </a:xfrm>
          <a:prstGeom prst="rect">
            <a:avLst/>
          </a:prstGeom>
        </p:spPr>
      </p:pic>
    </p:spTree>
    <p:extLst>
      <p:ext uri="{BB962C8B-B14F-4D97-AF65-F5344CB8AC3E}">
        <p14:creationId xmlns:p14="http://schemas.microsoft.com/office/powerpoint/2010/main" val="2386791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BF1609E-3299-1DA0-30CB-096E65B58B09}"/>
              </a:ext>
            </a:extLst>
          </p:cNvPr>
          <p:cNvSpPr>
            <a:spLocks noGrp="1"/>
          </p:cNvSpPr>
          <p:nvPr>
            <p:ph type="dt" sz="half" idx="10"/>
          </p:nvPr>
        </p:nvSpPr>
        <p:spPr/>
        <p:txBody>
          <a:bodyPr/>
          <a:lstStyle/>
          <a:p>
            <a:fld id="{57997BA6-BEF8-495F-ACCD-8D19769E4FC6}" type="datetime2">
              <a:rPr lang="en-US" smtClean="0"/>
              <a:t>Wednesday, December 20, 2023</a:t>
            </a:fld>
            <a:endParaRPr lang="en-US" dirty="0"/>
          </a:p>
        </p:txBody>
      </p:sp>
      <p:sp>
        <p:nvSpPr>
          <p:cNvPr id="5" name="Footer Placeholder 4">
            <a:extLst>
              <a:ext uri="{FF2B5EF4-FFF2-40B4-BE49-F238E27FC236}">
                <a16:creationId xmlns:a16="http://schemas.microsoft.com/office/drawing/2014/main" id="{1E174ADA-7ED7-E938-9B5D-E12A59305E9F}"/>
              </a:ext>
            </a:extLst>
          </p:cNvPr>
          <p:cNvSpPr>
            <a:spLocks noGrp="1"/>
          </p:cNvSpPr>
          <p:nvPr>
            <p:ph type="ftr" sz="quarter" idx="11"/>
          </p:nvPr>
        </p:nvSpPr>
        <p:spPr/>
        <p:txBody>
          <a:bodyPr/>
          <a:lstStyle/>
          <a:p>
            <a:pPr>
              <a:spcAft>
                <a:spcPts val="600"/>
              </a:spcAft>
            </a:pPr>
            <a:r>
              <a:rPr lang="en-US" dirty="0"/>
              <a:t>GitHub Copilot Workshop</a:t>
            </a:r>
          </a:p>
        </p:txBody>
      </p:sp>
      <p:sp>
        <p:nvSpPr>
          <p:cNvPr id="6" name="Slide Number Placeholder 5">
            <a:extLst>
              <a:ext uri="{FF2B5EF4-FFF2-40B4-BE49-F238E27FC236}">
                <a16:creationId xmlns:a16="http://schemas.microsoft.com/office/drawing/2014/main" id="{6C0B4376-70BD-DF96-48F6-3C5D17B26C10}"/>
              </a:ext>
            </a:extLst>
          </p:cNvPr>
          <p:cNvSpPr>
            <a:spLocks noGrp="1"/>
          </p:cNvSpPr>
          <p:nvPr>
            <p:ph type="sldNum" sz="quarter" idx="12"/>
          </p:nvPr>
        </p:nvSpPr>
        <p:spPr/>
        <p:txBody>
          <a:bodyPr/>
          <a:lstStyle/>
          <a:p>
            <a:fld id="{7BE69E03-4804-4553-A1EC-F089884EF50F}" type="slidenum">
              <a:rPr lang="en-US" smtClean="0"/>
              <a:t>4</a:t>
            </a:fld>
            <a:endParaRPr lang="en-US"/>
          </a:p>
        </p:txBody>
      </p:sp>
      <p:sp>
        <p:nvSpPr>
          <p:cNvPr id="9" name="Text Placeholder 1">
            <a:extLst>
              <a:ext uri="{FF2B5EF4-FFF2-40B4-BE49-F238E27FC236}">
                <a16:creationId xmlns:a16="http://schemas.microsoft.com/office/drawing/2014/main" id="{9BCB8901-2296-B356-2A97-23F2CA424134}"/>
              </a:ext>
            </a:extLst>
          </p:cNvPr>
          <p:cNvSpPr txBox="1">
            <a:spLocks/>
          </p:cNvSpPr>
          <p:nvPr/>
        </p:nvSpPr>
        <p:spPr>
          <a:xfrm>
            <a:off x="1531702" y="3429000"/>
            <a:ext cx="10946045" cy="1192634"/>
          </a:xfrm>
          <a:prstGeom prst="rect">
            <a:avLst/>
          </a:prstGeom>
        </p:spPr>
        <p:txBody>
          <a:bodyPr vert="horz" lIns="91440" tIns="45720" rIns="91440" bIns="45720" rtlCol="0" anchor="b"/>
          <a:lstStyle>
            <a:defPPr>
              <a:defRPr lang="en-US"/>
            </a:defPPr>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000" b="1" i="1" dirty="0" err="1">
                <a:gradFill flip="none" rotWithShape="1">
                  <a:gsLst>
                    <a:gs pos="0">
                      <a:schemeClr val="accent2"/>
                    </a:gs>
                    <a:gs pos="100000">
                      <a:srgbClr val="371E67"/>
                    </a:gs>
                  </a:gsLst>
                  <a:lin ang="0" scaled="1"/>
                  <a:tileRect/>
                </a:gradFill>
                <a:latin typeface="Raleway" pitchFamily="2" charset="0"/>
              </a:rPr>
              <a:t>co·pi</a:t>
            </a:r>
            <a:r>
              <a:rPr lang="en-US" sz="5000" b="1" dirty="0" err="1">
                <a:gradFill flip="none" rotWithShape="1">
                  <a:gsLst>
                    <a:gs pos="0">
                      <a:schemeClr val="accent2"/>
                    </a:gs>
                    <a:gs pos="100000">
                      <a:srgbClr val="371E67"/>
                    </a:gs>
                  </a:gsLst>
                  <a:lin ang="0" scaled="1"/>
                  <a:tileRect/>
                </a:gradFill>
                <a:latin typeface="Raleway" pitchFamily="2" charset="0"/>
              </a:rPr>
              <a:t>·</a:t>
            </a:r>
            <a:r>
              <a:rPr lang="en-US" sz="5000" b="1" i="1" dirty="0" err="1">
                <a:gradFill flip="none" rotWithShape="1">
                  <a:gsLst>
                    <a:gs pos="0">
                      <a:schemeClr val="accent2"/>
                    </a:gs>
                    <a:gs pos="100000">
                      <a:srgbClr val="371E67"/>
                    </a:gs>
                  </a:gsLst>
                  <a:lin ang="0" scaled="1"/>
                  <a:tileRect/>
                </a:gradFill>
                <a:latin typeface="Raleway" pitchFamily="2" charset="0"/>
              </a:rPr>
              <a:t>lot</a:t>
            </a:r>
            <a:r>
              <a:rPr lang="en-US" sz="5000" b="1" i="1" dirty="0">
                <a:gradFill flip="none" rotWithShape="1">
                  <a:gsLst>
                    <a:gs pos="0">
                      <a:schemeClr val="accent2"/>
                    </a:gs>
                    <a:gs pos="100000">
                      <a:srgbClr val="371E67"/>
                    </a:gs>
                  </a:gsLst>
                  <a:lin ang="0" scaled="1"/>
                  <a:tileRect/>
                </a:gradFill>
                <a:latin typeface="Raleway" pitchFamily="2" charset="0"/>
              </a:rPr>
              <a:t> (ˈ</a:t>
            </a:r>
            <a:r>
              <a:rPr lang="en-US" sz="5000" b="1" i="1" dirty="0" err="1">
                <a:gradFill flip="none" rotWithShape="1">
                  <a:gsLst>
                    <a:gs pos="0">
                      <a:schemeClr val="accent2"/>
                    </a:gs>
                    <a:gs pos="100000">
                      <a:srgbClr val="371E67"/>
                    </a:gs>
                  </a:gsLst>
                  <a:lin ang="0" scaled="1"/>
                  <a:tileRect/>
                </a:gradFill>
                <a:latin typeface="Raleway" pitchFamily="2" charset="0"/>
              </a:rPr>
              <a:t>kōˌpīlət</a:t>
            </a:r>
            <a:r>
              <a:rPr lang="en-US" sz="5000" b="1" i="1" dirty="0">
                <a:gradFill flip="none" rotWithShape="1">
                  <a:gsLst>
                    <a:gs pos="0">
                      <a:schemeClr val="accent2"/>
                    </a:gs>
                    <a:gs pos="100000">
                      <a:srgbClr val="371E67"/>
                    </a:gs>
                  </a:gsLst>
                  <a:lin ang="0" scaled="1"/>
                  <a:tileRect/>
                </a:gradFill>
                <a:latin typeface="Raleway" pitchFamily="2" charset="0"/>
              </a:rPr>
              <a:t>/)</a:t>
            </a:r>
            <a:br>
              <a:rPr lang="en-US" sz="2400" b="1" i="1" dirty="0">
                <a:gradFill flip="none" rotWithShape="1">
                  <a:gsLst>
                    <a:gs pos="0">
                      <a:schemeClr val="accent2"/>
                    </a:gs>
                    <a:gs pos="100000">
                      <a:srgbClr val="371E67"/>
                    </a:gs>
                  </a:gsLst>
                  <a:lin ang="0" scaled="1"/>
                  <a:tileRect/>
                </a:gradFill>
                <a:latin typeface="Raleway" pitchFamily="2" charset="0"/>
              </a:rPr>
            </a:br>
            <a:br>
              <a:rPr lang="en-US" sz="1500" b="1" i="1" dirty="0">
                <a:gradFill flip="none" rotWithShape="1">
                  <a:gsLst>
                    <a:gs pos="0">
                      <a:schemeClr val="accent2"/>
                    </a:gs>
                    <a:gs pos="100000">
                      <a:srgbClr val="371E67"/>
                    </a:gs>
                  </a:gsLst>
                  <a:lin ang="0" scaled="1"/>
                  <a:tileRect/>
                </a:gradFill>
                <a:latin typeface="Raleway" pitchFamily="2" charset="0"/>
              </a:rPr>
            </a:br>
            <a:r>
              <a:rPr lang="en-US" sz="2600" i="1" dirty="0">
                <a:gradFill flip="none" rotWithShape="1">
                  <a:gsLst>
                    <a:gs pos="0">
                      <a:schemeClr val="accent2"/>
                    </a:gs>
                    <a:gs pos="100000">
                      <a:srgbClr val="371E67"/>
                    </a:gs>
                  </a:gsLst>
                  <a:lin ang="0" scaled="1"/>
                  <a:tileRect/>
                </a:gradFill>
                <a:latin typeface="Raleway" pitchFamily="2" charset="0"/>
              </a:rPr>
              <a:t>a qualified pilot who assists or relieves the pilot but is not in command</a:t>
            </a:r>
          </a:p>
          <a:p>
            <a:endParaRPr lang="en-US" sz="2600" i="1" dirty="0">
              <a:gradFill flip="none" rotWithShape="1">
                <a:gsLst>
                  <a:gs pos="0">
                    <a:schemeClr val="accent2"/>
                  </a:gs>
                  <a:gs pos="100000">
                    <a:srgbClr val="371E67"/>
                  </a:gs>
                </a:gsLst>
                <a:lin ang="0" scaled="1"/>
                <a:tileRect/>
              </a:gradFill>
              <a:latin typeface="Raleway" pitchFamily="2" charset="0"/>
            </a:endParaRPr>
          </a:p>
          <a:p>
            <a:r>
              <a:rPr lang="en-US" sz="2600" i="1" dirty="0">
                <a:gradFill flip="none" rotWithShape="1">
                  <a:gsLst>
                    <a:gs pos="0">
                      <a:schemeClr val="accent2"/>
                    </a:gs>
                    <a:gs pos="100000">
                      <a:srgbClr val="371E67"/>
                    </a:gs>
                  </a:gsLst>
                  <a:lin ang="0" scaled="1"/>
                  <a:tileRect/>
                </a:gradFill>
                <a:latin typeface="Raleway" pitchFamily="2" charset="0"/>
              </a:rPr>
              <a:t>The design pattern for Microsoft/</a:t>
            </a:r>
            <a:r>
              <a:rPr lang="en-US" sz="2600" i="1" dirty="0" err="1">
                <a:gradFill flip="none" rotWithShape="1">
                  <a:gsLst>
                    <a:gs pos="0">
                      <a:schemeClr val="accent2"/>
                    </a:gs>
                    <a:gs pos="100000">
                      <a:srgbClr val="371E67"/>
                    </a:gs>
                  </a:gsLst>
                  <a:lin ang="0" scaled="1"/>
                  <a:tileRect/>
                </a:gradFill>
                <a:latin typeface="Raleway" pitchFamily="2" charset="0"/>
              </a:rPr>
              <a:t>Github</a:t>
            </a:r>
            <a:r>
              <a:rPr lang="en-US" sz="2600" i="1" dirty="0">
                <a:gradFill flip="none" rotWithShape="1">
                  <a:gsLst>
                    <a:gs pos="0">
                      <a:schemeClr val="accent2"/>
                    </a:gs>
                    <a:gs pos="100000">
                      <a:srgbClr val="371E67"/>
                    </a:gs>
                  </a:gsLst>
                  <a:lin ang="0" scaled="1"/>
                  <a:tileRect/>
                </a:gradFill>
                <a:latin typeface="Raleway" pitchFamily="2" charset="0"/>
              </a:rPr>
              <a:t> AI tools</a:t>
            </a:r>
            <a:endParaRPr lang="en-US" sz="2600" dirty="0"/>
          </a:p>
        </p:txBody>
      </p:sp>
      <p:pic>
        <p:nvPicPr>
          <p:cNvPr id="12" name="Picture 11" descr="A couple of people wearing pilot uniforms&#10;&#10;Description automatically generated">
            <a:extLst>
              <a:ext uri="{FF2B5EF4-FFF2-40B4-BE49-F238E27FC236}">
                <a16:creationId xmlns:a16="http://schemas.microsoft.com/office/drawing/2014/main" id="{84688236-E85E-909D-8B4F-91F28D7F5E45}"/>
              </a:ext>
            </a:extLst>
          </p:cNvPr>
          <p:cNvPicPr>
            <a:picLocks noChangeAspect="1"/>
          </p:cNvPicPr>
          <p:nvPr/>
        </p:nvPicPr>
        <p:blipFill>
          <a:blip r:embed="rId3"/>
          <a:stretch>
            <a:fillRect/>
          </a:stretch>
        </p:blipFill>
        <p:spPr>
          <a:xfrm>
            <a:off x="420624" y="154429"/>
            <a:ext cx="2222157" cy="2222157"/>
          </a:xfrm>
          <a:prstGeom prst="rect">
            <a:avLst/>
          </a:prstGeom>
        </p:spPr>
      </p:pic>
    </p:spTree>
    <p:extLst>
      <p:ext uri="{BB962C8B-B14F-4D97-AF65-F5344CB8AC3E}">
        <p14:creationId xmlns:p14="http://schemas.microsoft.com/office/powerpoint/2010/main" val="2415253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4" name="Picture 26">
            <a:extLst>
              <a:ext uri="{FF2B5EF4-FFF2-40B4-BE49-F238E27FC236}">
                <a16:creationId xmlns:a16="http://schemas.microsoft.com/office/drawing/2014/main" id="{5F4DEDB1-36F8-0032-02FB-E29F1724E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8944" y="2835816"/>
            <a:ext cx="1614833" cy="1630587"/>
          </a:xfrm>
          <a:prstGeom prst="rect">
            <a:avLst/>
          </a:prstGeom>
          <a:solidFill>
            <a:schemeClr val="accent1"/>
          </a:solidFill>
        </p:spPr>
      </p:pic>
      <p:pic>
        <p:nvPicPr>
          <p:cNvPr id="16" name="Picture 15">
            <a:extLst>
              <a:ext uri="{FF2B5EF4-FFF2-40B4-BE49-F238E27FC236}">
                <a16:creationId xmlns:a16="http://schemas.microsoft.com/office/drawing/2014/main" id="{568214A1-B67B-8806-7FE7-A2E67B3F65E4}"/>
              </a:ext>
            </a:extLst>
          </p:cNvPr>
          <p:cNvPicPr>
            <a:picLocks noChangeAspect="1"/>
          </p:cNvPicPr>
          <p:nvPr/>
        </p:nvPicPr>
        <p:blipFill>
          <a:blip r:embed="rId3"/>
          <a:stretch>
            <a:fillRect/>
          </a:stretch>
        </p:blipFill>
        <p:spPr>
          <a:xfrm>
            <a:off x="5614839" y="679022"/>
            <a:ext cx="5888313" cy="2631605"/>
          </a:xfrm>
          <a:prstGeom prst="rect">
            <a:avLst/>
          </a:prstGeom>
        </p:spPr>
      </p:pic>
      <p:sp>
        <p:nvSpPr>
          <p:cNvPr id="2" name="Title 1">
            <a:extLst>
              <a:ext uri="{FF2B5EF4-FFF2-40B4-BE49-F238E27FC236}">
                <a16:creationId xmlns:a16="http://schemas.microsoft.com/office/drawing/2014/main" id="{44DFFE62-934C-F5B4-D469-31E75F11F603}"/>
              </a:ext>
            </a:extLst>
          </p:cNvPr>
          <p:cNvSpPr>
            <a:spLocks noGrp="1"/>
          </p:cNvSpPr>
          <p:nvPr>
            <p:ph type="title"/>
          </p:nvPr>
        </p:nvSpPr>
        <p:spPr>
          <a:xfrm>
            <a:off x="3101578" y="2083892"/>
            <a:ext cx="969563" cy="685800"/>
          </a:xfrm>
        </p:spPr>
        <p:txBody>
          <a:bodyPr>
            <a:normAutofit/>
          </a:bodyPr>
          <a:lstStyle/>
          <a:p>
            <a:r>
              <a:rPr lang="en-US" sz="2000" dirty="0"/>
              <a:t>OpenAI</a:t>
            </a:r>
            <a:br>
              <a:rPr lang="en-US" sz="2000" dirty="0"/>
            </a:br>
            <a:r>
              <a:rPr lang="en-US" sz="2000" dirty="0"/>
              <a:t>Codex</a:t>
            </a:r>
          </a:p>
        </p:txBody>
      </p:sp>
      <p:sp>
        <p:nvSpPr>
          <p:cNvPr id="3" name="Content Placeholder 2">
            <a:extLst>
              <a:ext uri="{FF2B5EF4-FFF2-40B4-BE49-F238E27FC236}">
                <a16:creationId xmlns:a16="http://schemas.microsoft.com/office/drawing/2014/main" id="{148321E6-F91F-F7FD-2745-477F8A58B6FB}"/>
              </a:ext>
            </a:extLst>
          </p:cNvPr>
          <p:cNvSpPr>
            <a:spLocks noGrp="1"/>
          </p:cNvSpPr>
          <p:nvPr>
            <p:ph idx="1"/>
          </p:nvPr>
        </p:nvSpPr>
        <p:spPr>
          <a:xfrm>
            <a:off x="195124" y="222422"/>
            <a:ext cx="2827073" cy="5435683"/>
          </a:xfrm>
        </p:spPr>
        <p:txBody>
          <a:bodyPr/>
          <a:lstStyle/>
          <a:p>
            <a:pPr marL="0" indent="0">
              <a:buNone/>
            </a:pPr>
            <a:r>
              <a:rPr lang="en-US" sz="4400" b="1" dirty="0"/>
              <a:t>Prompting</a:t>
            </a:r>
          </a:p>
          <a:p>
            <a:r>
              <a:rPr lang="en-US" dirty="0"/>
              <a:t>Be specific</a:t>
            </a:r>
          </a:p>
          <a:p>
            <a:r>
              <a:rPr lang="en-US" dirty="0"/>
              <a:t>Be clear about what you want done</a:t>
            </a:r>
          </a:p>
          <a:p>
            <a:r>
              <a:rPr lang="en-US" dirty="0"/>
              <a:t>The more information, the better the result</a:t>
            </a:r>
          </a:p>
          <a:p>
            <a:r>
              <a:rPr lang="en-US" dirty="0"/>
              <a:t>Operates off plain English – no special syntax</a:t>
            </a:r>
          </a:p>
        </p:txBody>
      </p:sp>
      <p:sp>
        <p:nvSpPr>
          <p:cNvPr id="4" name="Date Placeholder 3">
            <a:extLst>
              <a:ext uri="{FF2B5EF4-FFF2-40B4-BE49-F238E27FC236}">
                <a16:creationId xmlns:a16="http://schemas.microsoft.com/office/drawing/2014/main" id="{801B4FD5-DB95-B31B-78F2-33F13EF577C2}"/>
              </a:ext>
            </a:extLst>
          </p:cNvPr>
          <p:cNvSpPr>
            <a:spLocks noGrp="1"/>
          </p:cNvSpPr>
          <p:nvPr>
            <p:ph type="dt" sz="half" idx="10"/>
          </p:nvPr>
        </p:nvSpPr>
        <p:spPr/>
        <p:txBody>
          <a:bodyPr/>
          <a:lstStyle/>
          <a:p>
            <a:fld id="{57997BA6-BEF8-495F-ACCD-8D19769E4FC6}" type="datetime2">
              <a:rPr lang="en-US" smtClean="0"/>
              <a:t>Wednesday, December 20, 2023</a:t>
            </a:fld>
            <a:endParaRPr lang="en-US" dirty="0"/>
          </a:p>
        </p:txBody>
      </p:sp>
      <p:sp>
        <p:nvSpPr>
          <p:cNvPr id="5" name="Footer Placeholder 4">
            <a:extLst>
              <a:ext uri="{FF2B5EF4-FFF2-40B4-BE49-F238E27FC236}">
                <a16:creationId xmlns:a16="http://schemas.microsoft.com/office/drawing/2014/main" id="{D4ECD59A-7298-C3B3-CD76-FEC4DDE5250F}"/>
              </a:ext>
            </a:extLst>
          </p:cNvPr>
          <p:cNvSpPr>
            <a:spLocks noGrp="1"/>
          </p:cNvSpPr>
          <p:nvPr>
            <p:ph type="ftr" sz="quarter" idx="11"/>
          </p:nvPr>
        </p:nvSpPr>
        <p:spPr/>
        <p:txBody>
          <a:bodyPr/>
          <a:lstStyle/>
          <a:p>
            <a:pPr>
              <a:spcAft>
                <a:spcPts val="600"/>
              </a:spcAft>
            </a:pPr>
            <a:r>
              <a:rPr lang="en-US" dirty="0"/>
              <a:t>GitHub Copilot Workshop</a:t>
            </a:r>
          </a:p>
        </p:txBody>
      </p:sp>
      <p:sp>
        <p:nvSpPr>
          <p:cNvPr id="6" name="Slide Number Placeholder 5">
            <a:extLst>
              <a:ext uri="{FF2B5EF4-FFF2-40B4-BE49-F238E27FC236}">
                <a16:creationId xmlns:a16="http://schemas.microsoft.com/office/drawing/2014/main" id="{97B3B3E1-B781-AD28-0D34-29FAFC0D7EA6}"/>
              </a:ext>
            </a:extLst>
          </p:cNvPr>
          <p:cNvSpPr>
            <a:spLocks noGrp="1"/>
          </p:cNvSpPr>
          <p:nvPr>
            <p:ph type="sldNum" sz="quarter" idx="12"/>
          </p:nvPr>
        </p:nvSpPr>
        <p:spPr/>
        <p:txBody>
          <a:bodyPr/>
          <a:lstStyle/>
          <a:p>
            <a:fld id="{7BE69E03-4804-4553-A1EC-F089884EF50F}" type="slidenum">
              <a:rPr lang="en-US" smtClean="0"/>
              <a:t>5</a:t>
            </a:fld>
            <a:endParaRPr lang="en-US"/>
          </a:p>
        </p:txBody>
      </p:sp>
      <p:pic>
        <p:nvPicPr>
          <p:cNvPr id="2064" name="Picture 16">
            <a:extLst>
              <a:ext uri="{FF2B5EF4-FFF2-40B4-BE49-F238E27FC236}">
                <a16:creationId xmlns:a16="http://schemas.microsoft.com/office/drawing/2014/main" id="{80A1474D-AF72-6D88-4A76-4264CC1336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98" y="2610762"/>
            <a:ext cx="2303677" cy="2295815"/>
          </a:xfrm>
          <a:prstGeom prst="rect">
            <a:avLst/>
          </a:prstGeom>
          <a:noFill/>
          <a:extLst>
            <a:ext uri="{909E8E84-426E-40DD-AFC4-6F175D3DCCD1}">
              <a14:hiddenFill xmlns:a14="http://schemas.microsoft.com/office/drawing/2010/main">
                <a:solidFill>
                  <a:srgbClr val="FFFFFF"/>
                </a:solidFill>
              </a14:hiddenFill>
            </a:ext>
          </a:extLst>
        </p:spPr>
      </p:pic>
      <p:pic>
        <p:nvPicPr>
          <p:cNvPr id="2065" name="Picture 17">
            <a:extLst>
              <a:ext uri="{FF2B5EF4-FFF2-40B4-BE49-F238E27FC236}">
                <a16:creationId xmlns:a16="http://schemas.microsoft.com/office/drawing/2014/main" id="{4CD6E04B-CD98-9850-7D12-5AE71D302C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4153" y="4846908"/>
            <a:ext cx="1664208" cy="1630588"/>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75203E6B-0EDF-7051-5116-801736BD4A4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8361" y="4846908"/>
            <a:ext cx="1664208" cy="1630587"/>
          </a:xfrm>
          <a:prstGeom prst="rect">
            <a:avLst/>
          </a:prstGeom>
          <a:noFill/>
          <a:extLst>
            <a:ext uri="{909E8E84-426E-40DD-AFC4-6F175D3DCCD1}">
              <a14:hiddenFill xmlns:a14="http://schemas.microsoft.com/office/drawing/2010/main">
                <a:solidFill>
                  <a:srgbClr val="FFFFFF"/>
                </a:solidFill>
              </a14:hiddenFill>
            </a:ext>
          </a:extLst>
        </p:spPr>
      </p:pic>
      <p:pic>
        <p:nvPicPr>
          <p:cNvPr id="2067" name="Picture 19">
            <a:extLst>
              <a:ext uri="{FF2B5EF4-FFF2-40B4-BE49-F238E27FC236}">
                <a16:creationId xmlns:a16="http://schemas.microsoft.com/office/drawing/2014/main" id="{F554C65D-9934-C824-5961-23D4F11131F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2815" y="4846908"/>
            <a:ext cx="1664208" cy="1622394"/>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a:extLst>
              <a:ext uri="{FF2B5EF4-FFF2-40B4-BE49-F238E27FC236}">
                <a16:creationId xmlns:a16="http://schemas.microsoft.com/office/drawing/2014/main" id="{A561EBEF-8AE4-0E41-278C-BB46CCC1C7B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62658" y="4846908"/>
            <a:ext cx="1664208" cy="1630587"/>
          </a:xfrm>
          <a:prstGeom prst="rect">
            <a:avLst/>
          </a:prstGeom>
          <a:noFill/>
          <a:extLst>
            <a:ext uri="{909E8E84-426E-40DD-AFC4-6F175D3DCCD1}">
              <a14:hiddenFill xmlns:a14="http://schemas.microsoft.com/office/drawing/2010/main">
                <a:solidFill>
                  <a:srgbClr val="FFFFFF"/>
                </a:solidFill>
              </a14:hiddenFill>
            </a:ext>
          </a:extLst>
        </p:spPr>
      </p:pic>
      <p:sp>
        <p:nvSpPr>
          <p:cNvPr id="11" name="Left-Right Arrow 10">
            <a:extLst>
              <a:ext uri="{FF2B5EF4-FFF2-40B4-BE49-F238E27FC236}">
                <a16:creationId xmlns:a16="http://schemas.microsoft.com/office/drawing/2014/main" id="{A8A96515-5A7D-030B-5BAB-6126760E8AC7}"/>
              </a:ext>
            </a:extLst>
          </p:cNvPr>
          <p:cNvSpPr/>
          <p:nvPr/>
        </p:nvSpPr>
        <p:spPr>
          <a:xfrm>
            <a:off x="4455407" y="3573447"/>
            <a:ext cx="864973" cy="315477"/>
          </a:xfrm>
          <a:prstGeom prst="leftRightArrow">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Bent-Up Arrow 16">
            <a:extLst>
              <a:ext uri="{FF2B5EF4-FFF2-40B4-BE49-F238E27FC236}">
                <a16:creationId xmlns:a16="http://schemas.microsoft.com/office/drawing/2014/main" id="{C25767BC-31CC-FB8D-5DEE-28290BB471EB}"/>
              </a:ext>
            </a:extLst>
          </p:cNvPr>
          <p:cNvSpPr/>
          <p:nvPr/>
        </p:nvSpPr>
        <p:spPr>
          <a:xfrm>
            <a:off x="7004172" y="3087111"/>
            <a:ext cx="2964757" cy="743868"/>
          </a:xfrm>
          <a:prstGeom prst="bentUpArrow">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Prompts and Suggestions</a:t>
            </a:r>
          </a:p>
        </p:txBody>
      </p:sp>
      <p:sp>
        <p:nvSpPr>
          <p:cNvPr id="18" name="Left-Up Arrow 17">
            <a:extLst>
              <a:ext uri="{FF2B5EF4-FFF2-40B4-BE49-F238E27FC236}">
                <a16:creationId xmlns:a16="http://schemas.microsoft.com/office/drawing/2014/main" id="{B7C103BC-A31C-1ADA-7AB9-796F3323141D}"/>
              </a:ext>
            </a:extLst>
          </p:cNvPr>
          <p:cNvSpPr/>
          <p:nvPr/>
        </p:nvSpPr>
        <p:spPr>
          <a:xfrm>
            <a:off x="6544397" y="2610763"/>
            <a:ext cx="1729946" cy="952696"/>
          </a:xfrm>
          <a:prstGeom prst="leftUp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Context</a:t>
            </a:r>
          </a:p>
        </p:txBody>
      </p:sp>
    </p:spTree>
    <p:extLst>
      <p:ext uri="{BB962C8B-B14F-4D97-AF65-F5344CB8AC3E}">
        <p14:creationId xmlns:p14="http://schemas.microsoft.com/office/powerpoint/2010/main" val="3424437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8321E6-F91F-F7FD-2745-477F8A58B6FB}"/>
              </a:ext>
            </a:extLst>
          </p:cNvPr>
          <p:cNvSpPr>
            <a:spLocks noGrp="1"/>
          </p:cNvSpPr>
          <p:nvPr>
            <p:ph idx="1"/>
          </p:nvPr>
        </p:nvSpPr>
        <p:spPr>
          <a:xfrm>
            <a:off x="1423468" y="667512"/>
            <a:ext cx="9732212" cy="5435683"/>
          </a:xfrm>
        </p:spPr>
        <p:txBody>
          <a:bodyPr>
            <a:normAutofit/>
          </a:bodyPr>
          <a:lstStyle/>
          <a:p>
            <a:pPr marL="0" indent="0">
              <a:buNone/>
            </a:pPr>
            <a:r>
              <a:rPr lang="en-US" sz="4400" b="1" dirty="0"/>
              <a:t>Prompting – Best Practices</a:t>
            </a:r>
          </a:p>
          <a:p>
            <a:r>
              <a:rPr lang="en-US" b="1" dirty="0"/>
              <a:t>Set the stage with a High-Level Goal</a:t>
            </a:r>
          </a:p>
          <a:p>
            <a:pPr lvl="1"/>
            <a:r>
              <a:rPr lang="en-US" b="0" i="0" u="none" strike="noStrike" dirty="0">
                <a:effectLst/>
                <a:latin typeface="-apple-system-font"/>
              </a:rPr>
              <a:t>This is most helpful if you have a blank file or empty codebase. In other words, if GitHub Copilot has zero context of what you want to build or accomplish, setting the stage for the AI pair programmer can be really useful. It helps to prime GitHub Copilot with a big picture description of what you want it to generate—before you jump in with the details.</a:t>
            </a:r>
          </a:p>
          <a:p>
            <a:pPr lvl="1"/>
            <a:r>
              <a:rPr lang="en-US" b="0" i="0" u="none" strike="noStrike" dirty="0">
                <a:effectLst/>
                <a:latin typeface="-apple-system-font"/>
              </a:rPr>
              <a:t>When prompting GitHub Copilot, think of the process as having a conversation with someone: How should I break down the problem so we can solve it together? How would I approach pair programming with this person?</a:t>
            </a:r>
          </a:p>
          <a:p>
            <a:pPr lvl="1"/>
            <a:endParaRPr lang="en-US" dirty="0"/>
          </a:p>
        </p:txBody>
      </p:sp>
      <p:sp>
        <p:nvSpPr>
          <p:cNvPr id="4" name="Date Placeholder 3">
            <a:extLst>
              <a:ext uri="{FF2B5EF4-FFF2-40B4-BE49-F238E27FC236}">
                <a16:creationId xmlns:a16="http://schemas.microsoft.com/office/drawing/2014/main" id="{801B4FD5-DB95-B31B-78F2-33F13EF577C2}"/>
              </a:ext>
            </a:extLst>
          </p:cNvPr>
          <p:cNvSpPr>
            <a:spLocks noGrp="1"/>
          </p:cNvSpPr>
          <p:nvPr>
            <p:ph type="dt" sz="half" idx="10"/>
          </p:nvPr>
        </p:nvSpPr>
        <p:spPr/>
        <p:txBody>
          <a:bodyPr/>
          <a:lstStyle/>
          <a:p>
            <a:fld id="{57997BA6-BEF8-495F-ACCD-8D19769E4FC6}" type="datetime2">
              <a:rPr lang="en-US" smtClean="0"/>
              <a:t>Wednesday, December 20, 2023</a:t>
            </a:fld>
            <a:endParaRPr lang="en-US" dirty="0"/>
          </a:p>
        </p:txBody>
      </p:sp>
      <p:sp>
        <p:nvSpPr>
          <p:cNvPr id="5" name="Footer Placeholder 4">
            <a:extLst>
              <a:ext uri="{FF2B5EF4-FFF2-40B4-BE49-F238E27FC236}">
                <a16:creationId xmlns:a16="http://schemas.microsoft.com/office/drawing/2014/main" id="{D4ECD59A-7298-C3B3-CD76-FEC4DDE5250F}"/>
              </a:ext>
            </a:extLst>
          </p:cNvPr>
          <p:cNvSpPr>
            <a:spLocks noGrp="1"/>
          </p:cNvSpPr>
          <p:nvPr>
            <p:ph type="ftr" sz="quarter" idx="11"/>
          </p:nvPr>
        </p:nvSpPr>
        <p:spPr/>
        <p:txBody>
          <a:bodyPr/>
          <a:lstStyle/>
          <a:p>
            <a:pPr>
              <a:spcAft>
                <a:spcPts val="600"/>
              </a:spcAft>
            </a:pPr>
            <a:r>
              <a:rPr lang="en-US" dirty="0"/>
              <a:t>GitHub Copilot Workshop</a:t>
            </a:r>
          </a:p>
        </p:txBody>
      </p:sp>
      <p:sp>
        <p:nvSpPr>
          <p:cNvPr id="6" name="Slide Number Placeholder 5">
            <a:extLst>
              <a:ext uri="{FF2B5EF4-FFF2-40B4-BE49-F238E27FC236}">
                <a16:creationId xmlns:a16="http://schemas.microsoft.com/office/drawing/2014/main" id="{97B3B3E1-B781-AD28-0D34-29FAFC0D7EA6}"/>
              </a:ext>
            </a:extLst>
          </p:cNvPr>
          <p:cNvSpPr>
            <a:spLocks noGrp="1"/>
          </p:cNvSpPr>
          <p:nvPr>
            <p:ph type="sldNum" sz="quarter" idx="12"/>
          </p:nvPr>
        </p:nvSpPr>
        <p:spPr/>
        <p:txBody>
          <a:bodyPr/>
          <a:lstStyle/>
          <a:p>
            <a:fld id="{7BE69E03-4804-4553-A1EC-F089884EF50F}" type="slidenum">
              <a:rPr lang="en-US" smtClean="0"/>
              <a:t>6</a:t>
            </a:fld>
            <a:endParaRPr lang="en-US"/>
          </a:p>
        </p:txBody>
      </p:sp>
    </p:spTree>
    <p:extLst>
      <p:ext uri="{BB962C8B-B14F-4D97-AF65-F5344CB8AC3E}">
        <p14:creationId xmlns:p14="http://schemas.microsoft.com/office/powerpoint/2010/main" val="451138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8321E6-F91F-F7FD-2745-477F8A58B6FB}"/>
              </a:ext>
            </a:extLst>
          </p:cNvPr>
          <p:cNvSpPr>
            <a:spLocks noGrp="1"/>
          </p:cNvSpPr>
          <p:nvPr>
            <p:ph idx="1"/>
          </p:nvPr>
        </p:nvSpPr>
        <p:spPr>
          <a:xfrm>
            <a:off x="1423468" y="667512"/>
            <a:ext cx="10654232" cy="5435683"/>
          </a:xfrm>
        </p:spPr>
        <p:txBody>
          <a:bodyPr>
            <a:normAutofit/>
          </a:bodyPr>
          <a:lstStyle/>
          <a:p>
            <a:pPr marL="0" indent="0">
              <a:buNone/>
            </a:pPr>
            <a:r>
              <a:rPr lang="en-US" sz="4400" b="1" dirty="0"/>
              <a:t>Prompting – Best Practices</a:t>
            </a:r>
          </a:p>
          <a:p>
            <a:pPr algn="l"/>
            <a:r>
              <a:rPr lang="en-US" b="1" i="0" u="none" strike="noStrike" dirty="0">
                <a:effectLst/>
                <a:latin typeface="-apple-system-font"/>
              </a:rPr>
              <a:t> Make your ask simple and specific. Aim to receive short output from GitHub Copilot</a:t>
            </a:r>
          </a:p>
          <a:p>
            <a:pPr lvl="1"/>
            <a:r>
              <a:rPr lang="en-US" b="0" i="0" u="none" strike="noStrike" dirty="0">
                <a:effectLst/>
                <a:latin typeface="-apple-system-font"/>
              </a:rPr>
              <a:t>Once you communicate your main goal to the AI pair programmer, </a:t>
            </a:r>
            <a:r>
              <a:rPr lang="en-US" b="1" i="0" u="none" strike="noStrike" dirty="0">
                <a:effectLst/>
                <a:latin typeface="-apple-system-font"/>
              </a:rPr>
              <a:t>articulate the logic and steps it needs to follow for achieving that goal</a:t>
            </a:r>
            <a:r>
              <a:rPr lang="en-US" b="0" i="0" u="none" strike="noStrike" dirty="0">
                <a:effectLst/>
                <a:latin typeface="-apple-system-font"/>
              </a:rPr>
              <a:t>. GitHub Copilot better understands your goal when you break things down. </a:t>
            </a:r>
          </a:p>
          <a:p>
            <a:pPr lvl="2"/>
            <a:r>
              <a:rPr lang="en-US" b="0" i="0" u="none" strike="noStrike" dirty="0">
                <a:effectLst/>
                <a:latin typeface="-apple-system-font"/>
              </a:rPr>
              <a:t>(Imagine you’re writing a recipe. You’d break the cooking process down into discrete steps–not write a paragraph describing the dish you want to make.)</a:t>
            </a:r>
          </a:p>
          <a:p>
            <a:pPr lvl="1"/>
            <a:r>
              <a:rPr lang="en-US" b="1" i="0" u="none" strike="noStrike" dirty="0">
                <a:effectLst/>
                <a:latin typeface="-apple-system-font"/>
              </a:rPr>
              <a:t>Let GitHub Copilot generate the code after each step</a:t>
            </a:r>
            <a:r>
              <a:rPr lang="en-US" b="0" i="0" u="none" strike="noStrike" dirty="0">
                <a:effectLst/>
                <a:latin typeface="-apple-system-font"/>
              </a:rPr>
              <a:t>, rather than asking it to generate a bunch of code all at once.</a:t>
            </a:r>
          </a:p>
          <a:p>
            <a:pPr lvl="1"/>
            <a:endParaRPr lang="en-US" dirty="0"/>
          </a:p>
        </p:txBody>
      </p:sp>
      <p:sp>
        <p:nvSpPr>
          <p:cNvPr id="4" name="Date Placeholder 3">
            <a:extLst>
              <a:ext uri="{FF2B5EF4-FFF2-40B4-BE49-F238E27FC236}">
                <a16:creationId xmlns:a16="http://schemas.microsoft.com/office/drawing/2014/main" id="{801B4FD5-DB95-B31B-78F2-33F13EF577C2}"/>
              </a:ext>
            </a:extLst>
          </p:cNvPr>
          <p:cNvSpPr>
            <a:spLocks noGrp="1"/>
          </p:cNvSpPr>
          <p:nvPr>
            <p:ph type="dt" sz="half" idx="10"/>
          </p:nvPr>
        </p:nvSpPr>
        <p:spPr/>
        <p:txBody>
          <a:bodyPr/>
          <a:lstStyle/>
          <a:p>
            <a:fld id="{57997BA6-BEF8-495F-ACCD-8D19769E4FC6}" type="datetime2">
              <a:rPr lang="en-US" smtClean="0"/>
              <a:t>Wednesday, December 20, 2023</a:t>
            </a:fld>
            <a:endParaRPr lang="en-US" dirty="0"/>
          </a:p>
        </p:txBody>
      </p:sp>
      <p:sp>
        <p:nvSpPr>
          <p:cNvPr id="5" name="Footer Placeholder 4">
            <a:extLst>
              <a:ext uri="{FF2B5EF4-FFF2-40B4-BE49-F238E27FC236}">
                <a16:creationId xmlns:a16="http://schemas.microsoft.com/office/drawing/2014/main" id="{D4ECD59A-7298-C3B3-CD76-FEC4DDE5250F}"/>
              </a:ext>
            </a:extLst>
          </p:cNvPr>
          <p:cNvSpPr>
            <a:spLocks noGrp="1"/>
          </p:cNvSpPr>
          <p:nvPr>
            <p:ph type="ftr" sz="quarter" idx="11"/>
          </p:nvPr>
        </p:nvSpPr>
        <p:spPr/>
        <p:txBody>
          <a:bodyPr/>
          <a:lstStyle/>
          <a:p>
            <a:pPr>
              <a:spcAft>
                <a:spcPts val="600"/>
              </a:spcAft>
            </a:pPr>
            <a:r>
              <a:rPr lang="en-US" dirty="0"/>
              <a:t>GitHub Copilot Workshop</a:t>
            </a:r>
          </a:p>
        </p:txBody>
      </p:sp>
      <p:sp>
        <p:nvSpPr>
          <p:cNvPr id="6" name="Slide Number Placeholder 5">
            <a:extLst>
              <a:ext uri="{FF2B5EF4-FFF2-40B4-BE49-F238E27FC236}">
                <a16:creationId xmlns:a16="http://schemas.microsoft.com/office/drawing/2014/main" id="{97B3B3E1-B781-AD28-0D34-29FAFC0D7EA6}"/>
              </a:ext>
            </a:extLst>
          </p:cNvPr>
          <p:cNvSpPr>
            <a:spLocks noGrp="1"/>
          </p:cNvSpPr>
          <p:nvPr>
            <p:ph type="sldNum" sz="quarter" idx="12"/>
          </p:nvPr>
        </p:nvSpPr>
        <p:spPr/>
        <p:txBody>
          <a:bodyPr/>
          <a:lstStyle/>
          <a:p>
            <a:fld id="{7BE69E03-4804-4553-A1EC-F089884EF50F}" type="slidenum">
              <a:rPr lang="en-US" smtClean="0"/>
              <a:t>7</a:t>
            </a:fld>
            <a:endParaRPr lang="en-US"/>
          </a:p>
        </p:txBody>
      </p:sp>
    </p:spTree>
    <p:extLst>
      <p:ext uri="{BB962C8B-B14F-4D97-AF65-F5344CB8AC3E}">
        <p14:creationId xmlns:p14="http://schemas.microsoft.com/office/powerpoint/2010/main" val="2490968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8321E6-F91F-F7FD-2745-477F8A58B6FB}"/>
              </a:ext>
            </a:extLst>
          </p:cNvPr>
          <p:cNvSpPr>
            <a:spLocks noGrp="1"/>
          </p:cNvSpPr>
          <p:nvPr>
            <p:ph idx="1"/>
          </p:nvPr>
        </p:nvSpPr>
        <p:spPr>
          <a:xfrm>
            <a:off x="1423468" y="667512"/>
            <a:ext cx="10654232" cy="5435683"/>
          </a:xfrm>
        </p:spPr>
        <p:txBody>
          <a:bodyPr>
            <a:normAutofit/>
          </a:bodyPr>
          <a:lstStyle/>
          <a:p>
            <a:pPr marL="0" indent="0">
              <a:buNone/>
            </a:pPr>
            <a:r>
              <a:rPr lang="en-US" sz="4400" b="1" dirty="0"/>
              <a:t>Prompting – Best Practices</a:t>
            </a:r>
          </a:p>
          <a:p>
            <a:pPr algn="l"/>
            <a:r>
              <a:rPr lang="en-US" b="1" i="0" u="none" strike="noStrike" dirty="0">
                <a:effectLst/>
                <a:latin typeface="-apple-system-font"/>
              </a:rPr>
              <a:t> Give GitHub Copilot an example or two</a:t>
            </a:r>
          </a:p>
          <a:p>
            <a:pPr lvl="1"/>
            <a:r>
              <a:rPr lang="en-US" b="0" i="0" u="none" strike="noStrike" dirty="0">
                <a:effectLst/>
                <a:latin typeface="-apple-system-font"/>
              </a:rPr>
              <a:t>Learning from examples is not only useful for humans, but also for your AI pair programmer.</a:t>
            </a:r>
            <a:endParaRPr lang="en-US" dirty="0"/>
          </a:p>
        </p:txBody>
      </p:sp>
      <p:sp>
        <p:nvSpPr>
          <p:cNvPr id="4" name="Date Placeholder 3">
            <a:extLst>
              <a:ext uri="{FF2B5EF4-FFF2-40B4-BE49-F238E27FC236}">
                <a16:creationId xmlns:a16="http://schemas.microsoft.com/office/drawing/2014/main" id="{801B4FD5-DB95-B31B-78F2-33F13EF577C2}"/>
              </a:ext>
            </a:extLst>
          </p:cNvPr>
          <p:cNvSpPr>
            <a:spLocks noGrp="1"/>
          </p:cNvSpPr>
          <p:nvPr>
            <p:ph type="dt" sz="half" idx="10"/>
          </p:nvPr>
        </p:nvSpPr>
        <p:spPr/>
        <p:txBody>
          <a:bodyPr/>
          <a:lstStyle/>
          <a:p>
            <a:fld id="{57997BA6-BEF8-495F-ACCD-8D19769E4FC6}" type="datetime2">
              <a:rPr lang="en-US" smtClean="0"/>
              <a:t>Wednesday, December 20, 2023</a:t>
            </a:fld>
            <a:endParaRPr lang="en-US" dirty="0"/>
          </a:p>
        </p:txBody>
      </p:sp>
      <p:sp>
        <p:nvSpPr>
          <p:cNvPr id="5" name="Footer Placeholder 4">
            <a:extLst>
              <a:ext uri="{FF2B5EF4-FFF2-40B4-BE49-F238E27FC236}">
                <a16:creationId xmlns:a16="http://schemas.microsoft.com/office/drawing/2014/main" id="{D4ECD59A-7298-C3B3-CD76-FEC4DDE5250F}"/>
              </a:ext>
            </a:extLst>
          </p:cNvPr>
          <p:cNvSpPr>
            <a:spLocks noGrp="1"/>
          </p:cNvSpPr>
          <p:nvPr>
            <p:ph type="ftr" sz="quarter" idx="11"/>
          </p:nvPr>
        </p:nvSpPr>
        <p:spPr/>
        <p:txBody>
          <a:bodyPr/>
          <a:lstStyle/>
          <a:p>
            <a:pPr>
              <a:spcAft>
                <a:spcPts val="600"/>
              </a:spcAft>
            </a:pPr>
            <a:r>
              <a:rPr lang="en-US" dirty="0"/>
              <a:t>GitHub Copilot Workshop</a:t>
            </a:r>
          </a:p>
        </p:txBody>
      </p:sp>
      <p:sp>
        <p:nvSpPr>
          <p:cNvPr id="6" name="Slide Number Placeholder 5">
            <a:extLst>
              <a:ext uri="{FF2B5EF4-FFF2-40B4-BE49-F238E27FC236}">
                <a16:creationId xmlns:a16="http://schemas.microsoft.com/office/drawing/2014/main" id="{97B3B3E1-B781-AD28-0D34-29FAFC0D7EA6}"/>
              </a:ext>
            </a:extLst>
          </p:cNvPr>
          <p:cNvSpPr>
            <a:spLocks noGrp="1"/>
          </p:cNvSpPr>
          <p:nvPr>
            <p:ph type="sldNum" sz="quarter" idx="12"/>
          </p:nvPr>
        </p:nvSpPr>
        <p:spPr/>
        <p:txBody>
          <a:bodyPr/>
          <a:lstStyle/>
          <a:p>
            <a:fld id="{7BE69E03-4804-4553-A1EC-F089884EF50F}" type="slidenum">
              <a:rPr lang="en-US" smtClean="0"/>
              <a:t>8</a:t>
            </a:fld>
            <a:endParaRPr lang="en-US"/>
          </a:p>
        </p:txBody>
      </p:sp>
      <p:pic>
        <p:nvPicPr>
          <p:cNvPr id="2" name="Picture 1">
            <a:extLst>
              <a:ext uri="{FF2B5EF4-FFF2-40B4-BE49-F238E27FC236}">
                <a16:creationId xmlns:a16="http://schemas.microsoft.com/office/drawing/2014/main" id="{D3D4CD06-4BA5-A84E-C401-2955686536C2}"/>
              </a:ext>
            </a:extLst>
          </p:cNvPr>
          <p:cNvPicPr>
            <a:picLocks noChangeAspect="1"/>
          </p:cNvPicPr>
          <p:nvPr/>
        </p:nvPicPr>
        <p:blipFill>
          <a:blip r:embed="rId2"/>
          <a:stretch>
            <a:fillRect/>
          </a:stretch>
        </p:blipFill>
        <p:spPr>
          <a:xfrm>
            <a:off x="2415540" y="2781300"/>
            <a:ext cx="3600450" cy="3787140"/>
          </a:xfrm>
          <a:prstGeom prst="rect">
            <a:avLst/>
          </a:prstGeom>
        </p:spPr>
      </p:pic>
      <p:pic>
        <p:nvPicPr>
          <p:cNvPr id="7" name="Picture 6">
            <a:extLst>
              <a:ext uri="{FF2B5EF4-FFF2-40B4-BE49-F238E27FC236}">
                <a16:creationId xmlns:a16="http://schemas.microsoft.com/office/drawing/2014/main" id="{ACDC3B62-8B4E-5BA7-6C65-B4B2017465F2}"/>
              </a:ext>
            </a:extLst>
          </p:cNvPr>
          <p:cNvPicPr>
            <a:picLocks noChangeAspect="1"/>
          </p:cNvPicPr>
          <p:nvPr/>
        </p:nvPicPr>
        <p:blipFill>
          <a:blip r:embed="rId3"/>
          <a:stretch>
            <a:fillRect/>
          </a:stretch>
        </p:blipFill>
        <p:spPr>
          <a:xfrm>
            <a:off x="7213462" y="2548678"/>
            <a:ext cx="3666766" cy="3787140"/>
          </a:xfrm>
          <a:prstGeom prst="rect">
            <a:avLst/>
          </a:prstGeom>
        </p:spPr>
      </p:pic>
    </p:spTree>
    <p:extLst>
      <p:ext uri="{BB962C8B-B14F-4D97-AF65-F5344CB8AC3E}">
        <p14:creationId xmlns:p14="http://schemas.microsoft.com/office/powerpoint/2010/main" val="1184927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8321E6-F91F-F7FD-2745-477F8A58B6FB}"/>
              </a:ext>
            </a:extLst>
          </p:cNvPr>
          <p:cNvSpPr>
            <a:spLocks noGrp="1"/>
          </p:cNvSpPr>
          <p:nvPr>
            <p:ph idx="1"/>
          </p:nvPr>
        </p:nvSpPr>
        <p:spPr>
          <a:xfrm>
            <a:off x="1423468" y="667512"/>
            <a:ext cx="10654232" cy="5435683"/>
          </a:xfrm>
        </p:spPr>
        <p:txBody>
          <a:bodyPr>
            <a:normAutofit/>
          </a:bodyPr>
          <a:lstStyle/>
          <a:p>
            <a:pPr marL="0" indent="0">
              <a:buNone/>
            </a:pPr>
            <a:r>
              <a:rPr lang="en-US" sz="4400" b="1" dirty="0"/>
              <a:t>Prompting – Basics</a:t>
            </a:r>
          </a:p>
          <a:p>
            <a:pPr algn="l"/>
            <a:r>
              <a:rPr lang="en-US" sz="1800" b="1" i="0" u="none" strike="noStrike" dirty="0">
                <a:effectLst/>
                <a:latin typeface="-apple-system-font"/>
              </a:rPr>
              <a:t>  Experiment with your prompts.</a:t>
            </a:r>
          </a:p>
          <a:p>
            <a:pPr lvl="1"/>
            <a:r>
              <a:rPr lang="en-US" sz="1800" b="0" i="0" u="none" strike="noStrike" dirty="0">
                <a:effectLst/>
                <a:latin typeface="-apple-system-font"/>
              </a:rPr>
              <a:t>Just how conversation is more of an art than a science, so is prompt crafting. So, if you don’t receive what you want on the first try, recraft your prompt by following the best practices in the previous slides.</a:t>
            </a:r>
          </a:p>
          <a:p>
            <a:r>
              <a:rPr lang="en-US" sz="1800" b="1" i="0" u="none" strike="noStrike" dirty="0">
                <a:effectLst/>
                <a:latin typeface="-apple-system-font"/>
              </a:rPr>
              <a:t> Keep a couple of relevant tabs open</a:t>
            </a:r>
          </a:p>
          <a:p>
            <a:pPr lvl="1"/>
            <a:r>
              <a:rPr lang="en-US" sz="1800" b="0" i="0" u="none" strike="noStrike" dirty="0">
                <a:effectLst/>
                <a:latin typeface="-apple-system-font"/>
              </a:rPr>
              <a:t>No exact number of tabs is documented that you should keep open to help GitHub Copilot contextualize your code, but from my experience, I found that one or two is helpful.</a:t>
            </a:r>
          </a:p>
          <a:p>
            <a:pPr lvl="1"/>
            <a:r>
              <a:rPr lang="en-US" sz="1800" b="0" i="0" u="none" strike="noStrike" dirty="0">
                <a:solidFill>
                  <a:srgbClr val="5AC8FA"/>
                </a:solidFill>
                <a:effectLst/>
                <a:latin typeface="-apple-system-font"/>
                <a:hlinkClick r:id="rId2"/>
              </a:rPr>
              <a:t>GitHub Copilot uses a technique called neighboring tabs</a:t>
            </a:r>
            <a:r>
              <a:rPr lang="en-US" sz="1800" b="0" i="0" u="none" strike="noStrike" dirty="0">
                <a:effectLst/>
                <a:latin typeface="-apple-system-font"/>
              </a:rPr>
              <a:t> that allows the AI pair programmer to contextualize your code by processing all of the files open in your IDE instead of just the single file you’re working on. However, it’s not guaranteed that Github Copilot will deem all open files as necessary context for your code.</a:t>
            </a:r>
          </a:p>
          <a:p>
            <a:r>
              <a:rPr lang="en-US" sz="1800" b="1" i="0" u="none" strike="noStrike" dirty="0">
                <a:effectLst/>
                <a:latin typeface="-apple-system-font"/>
              </a:rPr>
              <a:t> Use good coding practices.</a:t>
            </a:r>
          </a:p>
          <a:p>
            <a:pPr lvl="1"/>
            <a:r>
              <a:rPr lang="en-US" sz="1800" b="0" i="0" u="none" strike="noStrike" dirty="0">
                <a:effectLst/>
                <a:latin typeface="-apple-system-font"/>
              </a:rPr>
              <a:t>Provide descriptive variable names and functions.  </a:t>
            </a:r>
            <a:r>
              <a:rPr lang="en-US" sz="1800" dirty="0">
                <a:latin typeface="-apple-system-font"/>
              </a:rPr>
              <a:t>F</a:t>
            </a:r>
            <a:r>
              <a:rPr lang="en-US" sz="1800" b="0" i="0" u="none" strike="noStrike" dirty="0">
                <a:effectLst/>
                <a:latin typeface="-apple-system-font"/>
              </a:rPr>
              <a:t>ollow consistent coding styles and patterns. I’ve found that working with GitHub Copilot encourages me to follow good coding practices learned throughout </a:t>
            </a:r>
            <a:r>
              <a:rPr lang="en-US" sz="1800" dirty="0">
                <a:latin typeface="-apple-system-font"/>
              </a:rPr>
              <a:t>my development </a:t>
            </a:r>
            <a:r>
              <a:rPr lang="en-US" sz="1800" b="0" i="0" u="none" strike="noStrike" dirty="0">
                <a:effectLst/>
                <a:latin typeface="-apple-system-font"/>
              </a:rPr>
              <a:t>career.</a:t>
            </a:r>
            <a:endParaRPr lang="en-US" sz="1800" b="1" i="0" u="none" strike="noStrike" dirty="0">
              <a:effectLst/>
              <a:latin typeface="-apple-system-font"/>
            </a:endParaRPr>
          </a:p>
          <a:p>
            <a:endParaRPr lang="en-US" b="1" i="0" u="none" strike="noStrike" dirty="0">
              <a:effectLst/>
              <a:latin typeface="-apple-system-font"/>
            </a:endParaRPr>
          </a:p>
          <a:p>
            <a:pPr lvl="1"/>
            <a:endParaRPr lang="en-US" dirty="0"/>
          </a:p>
        </p:txBody>
      </p:sp>
      <p:sp>
        <p:nvSpPr>
          <p:cNvPr id="4" name="Date Placeholder 3">
            <a:extLst>
              <a:ext uri="{FF2B5EF4-FFF2-40B4-BE49-F238E27FC236}">
                <a16:creationId xmlns:a16="http://schemas.microsoft.com/office/drawing/2014/main" id="{801B4FD5-DB95-B31B-78F2-33F13EF577C2}"/>
              </a:ext>
            </a:extLst>
          </p:cNvPr>
          <p:cNvSpPr>
            <a:spLocks noGrp="1"/>
          </p:cNvSpPr>
          <p:nvPr>
            <p:ph type="dt" sz="half" idx="10"/>
          </p:nvPr>
        </p:nvSpPr>
        <p:spPr/>
        <p:txBody>
          <a:bodyPr/>
          <a:lstStyle/>
          <a:p>
            <a:fld id="{57997BA6-BEF8-495F-ACCD-8D19769E4FC6}" type="datetime2">
              <a:rPr lang="en-US" smtClean="0"/>
              <a:t>Wednesday, December 20, 2023</a:t>
            </a:fld>
            <a:endParaRPr lang="en-US" dirty="0"/>
          </a:p>
        </p:txBody>
      </p:sp>
      <p:sp>
        <p:nvSpPr>
          <p:cNvPr id="5" name="Footer Placeholder 4">
            <a:extLst>
              <a:ext uri="{FF2B5EF4-FFF2-40B4-BE49-F238E27FC236}">
                <a16:creationId xmlns:a16="http://schemas.microsoft.com/office/drawing/2014/main" id="{D4ECD59A-7298-C3B3-CD76-FEC4DDE5250F}"/>
              </a:ext>
            </a:extLst>
          </p:cNvPr>
          <p:cNvSpPr>
            <a:spLocks noGrp="1"/>
          </p:cNvSpPr>
          <p:nvPr>
            <p:ph type="ftr" sz="quarter" idx="11"/>
          </p:nvPr>
        </p:nvSpPr>
        <p:spPr/>
        <p:txBody>
          <a:bodyPr/>
          <a:lstStyle/>
          <a:p>
            <a:pPr>
              <a:spcAft>
                <a:spcPts val="600"/>
              </a:spcAft>
            </a:pPr>
            <a:r>
              <a:rPr lang="en-US" dirty="0"/>
              <a:t>GitHub Copilot Workshop</a:t>
            </a:r>
          </a:p>
        </p:txBody>
      </p:sp>
      <p:sp>
        <p:nvSpPr>
          <p:cNvPr id="6" name="Slide Number Placeholder 5">
            <a:extLst>
              <a:ext uri="{FF2B5EF4-FFF2-40B4-BE49-F238E27FC236}">
                <a16:creationId xmlns:a16="http://schemas.microsoft.com/office/drawing/2014/main" id="{97B3B3E1-B781-AD28-0D34-29FAFC0D7EA6}"/>
              </a:ext>
            </a:extLst>
          </p:cNvPr>
          <p:cNvSpPr>
            <a:spLocks noGrp="1"/>
          </p:cNvSpPr>
          <p:nvPr>
            <p:ph type="sldNum" sz="quarter" idx="12"/>
          </p:nvPr>
        </p:nvSpPr>
        <p:spPr/>
        <p:txBody>
          <a:bodyPr/>
          <a:lstStyle/>
          <a:p>
            <a:fld id="{7BE69E03-4804-4553-A1EC-F089884EF50F}" type="slidenum">
              <a:rPr lang="en-US" smtClean="0"/>
              <a:t>9</a:t>
            </a:fld>
            <a:endParaRPr lang="en-US"/>
          </a:p>
        </p:txBody>
      </p:sp>
    </p:spTree>
    <p:extLst>
      <p:ext uri="{BB962C8B-B14F-4D97-AF65-F5344CB8AC3E}">
        <p14:creationId xmlns:p14="http://schemas.microsoft.com/office/powerpoint/2010/main" val="2313802213"/>
      </p:ext>
    </p:extLst>
  </p:cSld>
  <p:clrMapOvr>
    <a:masterClrMapping/>
  </p:clrMapOvr>
</p:sld>
</file>

<file path=ppt/theme/theme1.xml><?xml version="1.0" encoding="utf-8"?>
<a:theme xmlns:a="http://schemas.openxmlformats.org/drawingml/2006/main" name="OffsetVTI">
  <a:themeElements>
    <a:clrScheme name="Office">
      <a:dk1>
        <a:srgbClr val="000000"/>
      </a:dk1>
      <a:lt1>
        <a:srgbClr val="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3569</TotalTime>
  <Words>686</Words>
  <Application>Microsoft Office PowerPoint</Application>
  <PresentationFormat>Widescreen</PresentationFormat>
  <Paragraphs>88</Paragraphs>
  <Slides>11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-apple-system-font</vt:lpstr>
      <vt:lpstr>Aptos</vt:lpstr>
      <vt:lpstr>Arial</vt:lpstr>
      <vt:lpstr>Dante</vt:lpstr>
      <vt:lpstr>Dante (Headings)2</vt:lpstr>
      <vt:lpstr>Helvetica Neue Medium</vt:lpstr>
      <vt:lpstr>Raleway</vt:lpstr>
      <vt:lpstr>Wingdings 2</vt:lpstr>
      <vt:lpstr>OffsetVTI</vt:lpstr>
      <vt:lpstr>Coding with Intelligence</vt:lpstr>
      <vt:lpstr>PowerPoint Presentation</vt:lpstr>
      <vt:lpstr>PowerPoint Presentation</vt:lpstr>
      <vt:lpstr>PowerPoint Presentation</vt:lpstr>
      <vt:lpstr>OpenAI Codex</vt:lpstr>
      <vt:lpstr>PowerPoint Presentation</vt:lpstr>
      <vt:lpstr>PowerPoint Presentation</vt:lpstr>
      <vt:lpstr>PowerPoint Presentation</vt:lpstr>
      <vt:lpstr>PowerPoint Presentation</vt:lpstr>
      <vt:lpstr>What does Copilot do best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with Intelligence</dc:title>
  <dc:creator>John Dohoney</dc:creator>
  <cp:lastModifiedBy>John Dohoney</cp:lastModifiedBy>
  <cp:revision>6</cp:revision>
  <dcterms:created xsi:type="dcterms:W3CDTF">2023-10-31T21:50:37Z</dcterms:created>
  <dcterms:modified xsi:type="dcterms:W3CDTF">2023-12-21T02:14:35Z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2023-11-06T05:02:02Z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781363a7-13aa-49ac-a038-2074176d7327</vt:lpwstr>
  </property>
  <property fmtid="{D5CDD505-2E9C-101B-9397-08002B2CF9AE}" pid="8" name="MSIP_Label_f42aa342-8706-4288-bd11-ebb85995028c_ContentBits">
    <vt:lpwstr>0</vt:lpwstr>
  </property>
</Properties>
</file>