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3"/>
  </p:notesMasterIdLst>
  <p:sldIdLst>
    <p:sldId id="256" r:id="rId2"/>
    <p:sldId id="257" r:id="rId3"/>
    <p:sldId id="258" r:id="rId4"/>
    <p:sldId id="259" r:id="rId5"/>
    <p:sldId id="266"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7386" autoAdjust="0"/>
  </p:normalViewPr>
  <p:slideViewPr>
    <p:cSldViewPr snapToGrid="0">
      <p:cViewPr varScale="1">
        <p:scale>
          <a:sx n="155" d="100"/>
          <a:sy n="155" d="100"/>
        </p:scale>
        <p:origin x="468"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5205D2-466A-45CB-9597-6237CD659A4A}" type="doc">
      <dgm:prSet loTypeId="urn:microsoft.com/office/officeart/2005/8/layout/cycle1" loCatId="cycle" qsTypeId="urn:microsoft.com/office/officeart/2005/8/quickstyle/simple1" qsCatId="simple" csTypeId="urn:microsoft.com/office/officeart/2005/8/colors/accent1_2" csCatId="accent1"/>
      <dgm:spPr/>
      <dgm:t>
        <a:bodyPr/>
        <a:lstStyle/>
        <a:p>
          <a:endParaRPr lang="en-US"/>
        </a:p>
      </dgm:t>
    </dgm:pt>
    <dgm:pt modelId="{2A3F8070-760B-4565-B4BB-11811D618E67}">
      <dgm:prSet/>
      <dgm:spPr/>
      <dgm:t>
        <a:bodyPr/>
        <a:lstStyle/>
        <a:p>
          <a:r>
            <a:rPr lang="en-US" b="1" u="sng" dirty="0">
              <a:latin typeface="Aptos" panose="020B0004020202020204" pitchFamily="34" charset="0"/>
            </a:rPr>
            <a:t>Introduction</a:t>
          </a:r>
          <a:r>
            <a:rPr lang="en-US" b="1" dirty="0">
              <a:latin typeface="Aptos" panose="020B0004020202020204" pitchFamily="34" charset="0"/>
            </a:rPr>
            <a:t>:</a:t>
          </a:r>
          <a:endParaRPr lang="en-US" dirty="0">
            <a:latin typeface="Aptos" panose="020B0004020202020204" pitchFamily="34" charset="0"/>
          </a:endParaRPr>
        </a:p>
      </dgm:t>
    </dgm:pt>
    <dgm:pt modelId="{AC3F22EC-1612-49CC-82B4-93A15BC6C1EA}" type="parTrans" cxnId="{D6579F8C-CE59-4BBC-B669-FD42FAD01D48}">
      <dgm:prSet/>
      <dgm:spPr/>
      <dgm:t>
        <a:bodyPr/>
        <a:lstStyle/>
        <a:p>
          <a:endParaRPr lang="en-US"/>
        </a:p>
      </dgm:t>
    </dgm:pt>
    <dgm:pt modelId="{D91D371F-A47D-40C6-87D7-09AECCCD9F7F}" type="sibTrans" cxnId="{D6579F8C-CE59-4BBC-B669-FD42FAD01D48}">
      <dgm:prSet/>
      <dgm:spPr/>
      <dgm:t>
        <a:bodyPr/>
        <a:lstStyle/>
        <a:p>
          <a:endParaRPr lang="en-US"/>
        </a:p>
      </dgm:t>
    </dgm:pt>
    <dgm:pt modelId="{F07B7946-CB70-43C5-A3A3-C21E82DC30F4}">
      <dgm:prSet/>
      <dgm:spPr/>
      <dgm:t>
        <a:bodyPr/>
        <a:lstStyle/>
        <a:p>
          <a:r>
            <a:rPr lang="en-US" b="1" u="sng" dirty="0">
              <a:latin typeface="Aptos" panose="020B0004020202020204" pitchFamily="34" charset="0"/>
            </a:rPr>
            <a:t>Analyst</a:t>
          </a:r>
          <a:r>
            <a:rPr lang="en-US" b="1" dirty="0">
              <a:latin typeface="Aptos" panose="020B0004020202020204" pitchFamily="34" charset="0"/>
            </a:rPr>
            <a:t>:</a:t>
          </a:r>
          <a:r>
            <a:rPr lang="en-US" dirty="0">
              <a:latin typeface="Aptos" panose="020B0004020202020204" pitchFamily="34" charset="0"/>
            </a:rPr>
            <a:t> Josh Rogers</a:t>
          </a:r>
        </a:p>
      </dgm:t>
    </dgm:pt>
    <dgm:pt modelId="{007DD54A-CD09-493C-92BD-36951AFE72B7}" type="parTrans" cxnId="{75246E58-43B0-45A4-87D0-C98409451C5A}">
      <dgm:prSet/>
      <dgm:spPr/>
      <dgm:t>
        <a:bodyPr/>
        <a:lstStyle/>
        <a:p>
          <a:endParaRPr lang="en-US"/>
        </a:p>
      </dgm:t>
    </dgm:pt>
    <dgm:pt modelId="{C4CF5606-BC3E-4F8E-A072-B7984942B283}" type="sibTrans" cxnId="{75246E58-43B0-45A4-87D0-C98409451C5A}">
      <dgm:prSet/>
      <dgm:spPr/>
      <dgm:t>
        <a:bodyPr/>
        <a:lstStyle/>
        <a:p>
          <a:endParaRPr lang="en-US"/>
        </a:p>
      </dgm:t>
    </dgm:pt>
    <dgm:pt modelId="{CB4F8B0F-F4B3-435E-AEE7-D328015FCBA4}">
      <dgm:prSet/>
      <dgm:spPr/>
      <dgm:t>
        <a:bodyPr/>
        <a:lstStyle/>
        <a:p>
          <a:r>
            <a:rPr lang="en-US" b="1" u="sng" dirty="0">
              <a:latin typeface="Aptos" panose="020B0004020202020204" pitchFamily="34" charset="0"/>
            </a:rPr>
            <a:t>Role</a:t>
          </a:r>
          <a:r>
            <a:rPr lang="en-US" b="1" dirty="0">
              <a:latin typeface="Aptos" panose="020B0004020202020204" pitchFamily="34" charset="0"/>
            </a:rPr>
            <a:t>:</a:t>
          </a:r>
          <a:r>
            <a:rPr lang="en-US" dirty="0">
              <a:latin typeface="Aptos" panose="020B0004020202020204" pitchFamily="34" charset="0"/>
            </a:rPr>
            <a:t> Reporting Compliance Analyst</a:t>
          </a:r>
        </a:p>
      </dgm:t>
    </dgm:pt>
    <dgm:pt modelId="{12501325-1EDA-4D43-B962-56089EAFE718}" type="parTrans" cxnId="{934CA7D8-F227-4018-A330-C49A15F79206}">
      <dgm:prSet/>
      <dgm:spPr/>
      <dgm:t>
        <a:bodyPr/>
        <a:lstStyle/>
        <a:p>
          <a:endParaRPr lang="en-US"/>
        </a:p>
      </dgm:t>
    </dgm:pt>
    <dgm:pt modelId="{DFCDA422-8438-4C42-9951-2CEDF02DD66E}" type="sibTrans" cxnId="{934CA7D8-F227-4018-A330-C49A15F79206}">
      <dgm:prSet/>
      <dgm:spPr/>
      <dgm:t>
        <a:bodyPr/>
        <a:lstStyle/>
        <a:p>
          <a:endParaRPr lang="en-US"/>
        </a:p>
      </dgm:t>
    </dgm:pt>
    <dgm:pt modelId="{DA399A9C-C3C9-43A4-BC3D-B43B4154E9E7}">
      <dgm:prSet/>
      <dgm:spPr/>
      <dgm:t>
        <a:bodyPr/>
        <a:lstStyle/>
        <a:p>
          <a:r>
            <a:rPr lang="en-US" b="1" u="sng" dirty="0">
              <a:latin typeface="Aptos" panose="020B0004020202020204" pitchFamily="34" charset="0"/>
            </a:rPr>
            <a:t>Purpose</a:t>
          </a:r>
          <a:r>
            <a:rPr lang="en-US" b="1" dirty="0">
              <a:latin typeface="Aptos" panose="020B0004020202020204" pitchFamily="34" charset="0"/>
            </a:rPr>
            <a:t>:</a:t>
          </a:r>
          <a:r>
            <a:rPr lang="en-US" dirty="0">
              <a:latin typeface="Aptos" panose="020B0004020202020204" pitchFamily="34" charset="0"/>
            </a:rPr>
            <a:t> Analyze and identify key features impacting used vehicle pricing</a:t>
          </a:r>
        </a:p>
      </dgm:t>
    </dgm:pt>
    <dgm:pt modelId="{2EB49D63-7273-4C4F-B9D0-471AD1620860}" type="parTrans" cxnId="{C1F29444-7BE1-494A-A04D-BA34165982D6}">
      <dgm:prSet/>
      <dgm:spPr/>
      <dgm:t>
        <a:bodyPr/>
        <a:lstStyle/>
        <a:p>
          <a:endParaRPr lang="en-US"/>
        </a:p>
      </dgm:t>
    </dgm:pt>
    <dgm:pt modelId="{2141D257-4D89-4D21-A314-4186840C9A51}" type="sibTrans" cxnId="{C1F29444-7BE1-494A-A04D-BA34165982D6}">
      <dgm:prSet/>
      <dgm:spPr/>
      <dgm:t>
        <a:bodyPr/>
        <a:lstStyle/>
        <a:p>
          <a:endParaRPr lang="en-US"/>
        </a:p>
      </dgm:t>
    </dgm:pt>
    <dgm:pt modelId="{AE6EFAAD-2F3D-4633-BA98-D8342FEC958F}">
      <dgm:prSet/>
      <dgm:spPr/>
      <dgm:t>
        <a:bodyPr/>
        <a:lstStyle/>
        <a:p>
          <a:r>
            <a:rPr lang="en-US" b="1" u="sng" dirty="0">
              <a:latin typeface="Aptos" panose="020B0004020202020204" pitchFamily="34" charset="0"/>
            </a:rPr>
            <a:t>Method</a:t>
          </a:r>
          <a:r>
            <a:rPr lang="en-US" b="1" dirty="0">
              <a:latin typeface="Aptos" panose="020B0004020202020204" pitchFamily="34" charset="0"/>
            </a:rPr>
            <a:t>:</a:t>
          </a:r>
          <a:r>
            <a:rPr lang="en-US" dirty="0">
              <a:latin typeface="Aptos" panose="020B0004020202020204" pitchFamily="34" charset="0"/>
            </a:rPr>
            <a:t> A multiple linear regression model aimed to predict what variables impact used vehicle pricing differentials</a:t>
          </a:r>
        </a:p>
      </dgm:t>
    </dgm:pt>
    <dgm:pt modelId="{41640C15-310D-4252-960C-C2929245748C}" type="parTrans" cxnId="{2304AB7B-C7C5-4837-AADF-F65606F62B6B}">
      <dgm:prSet/>
      <dgm:spPr/>
      <dgm:t>
        <a:bodyPr/>
        <a:lstStyle/>
        <a:p>
          <a:endParaRPr lang="en-US"/>
        </a:p>
      </dgm:t>
    </dgm:pt>
    <dgm:pt modelId="{08226E2E-95E6-4DB5-9DEB-7818E202E742}" type="sibTrans" cxnId="{2304AB7B-C7C5-4837-AADF-F65606F62B6B}">
      <dgm:prSet/>
      <dgm:spPr/>
      <dgm:t>
        <a:bodyPr/>
        <a:lstStyle/>
        <a:p>
          <a:endParaRPr lang="en-US"/>
        </a:p>
      </dgm:t>
    </dgm:pt>
    <dgm:pt modelId="{93846289-CE4A-4A59-BE3D-7498B8FE9615}" type="pres">
      <dgm:prSet presAssocID="{9C5205D2-466A-45CB-9597-6237CD659A4A}" presName="cycle" presStyleCnt="0">
        <dgm:presLayoutVars>
          <dgm:dir/>
          <dgm:resizeHandles val="exact"/>
        </dgm:presLayoutVars>
      </dgm:prSet>
      <dgm:spPr/>
    </dgm:pt>
    <dgm:pt modelId="{C446E9E8-AFB6-4AD6-96C4-FCBA15161820}" type="pres">
      <dgm:prSet presAssocID="{2A3F8070-760B-4565-B4BB-11811D618E67}" presName="node" presStyleLbl="revTx" presStyleIdx="0" presStyleCnt="1">
        <dgm:presLayoutVars>
          <dgm:bulletEnabled val="1"/>
        </dgm:presLayoutVars>
      </dgm:prSet>
      <dgm:spPr/>
    </dgm:pt>
  </dgm:ptLst>
  <dgm:cxnLst>
    <dgm:cxn modelId="{CD501B0C-B4DB-4BCD-A684-371F2291AA8A}" type="presOf" srcId="{DA399A9C-C3C9-43A4-BC3D-B43B4154E9E7}" destId="{C446E9E8-AFB6-4AD6-96C4-FCBA15161820}" srcOrd="0" destOrd="3" presId="urn:microsoft.com/office/officeart/2005/8/layout/cycle1"/>
    <dgm:cxn modelId="{76E6301A-EF3D-458A-80CC-A00BC04F7E3C}" type="presOf" srcId="{CB4F8B0F-F4B3-435E-AEE7-D328015FCBA4}" destId="{C446E9E8-AFB6-4AD6-96C4-FCBA15161820}" srcOrd="0" destOrd="2" presId="urn:microsoft.com/office/officeart/2005/8/layout/cycle1"/>
    <dgm:cxn modelId="{C17E0235-1633-42F9-A64B-950704904330}" type="presOf" srcId="{9C5205D2-466A-45CB-9597-6237CD659A4A}" destId="{93846289-CE4A-4A59-BE3D-7498B8FE9615}" srcOrd="0" destOrd="0" presId="urn:microsoft.com/office/officeart/2005/8/layout/cycle1"/>
    <dgm:cxn modelId="{B4981235-5BED-4919-954A-23100E03F28C}" type="presOf" srcId="{AE6EFAAD-2F3D-4633-BA98-D8342FEC958F}" destId="{C446E9E8-AFB6-4AD6-96C4-FCBA15161820}" srcOrd="0" destOrd="4" presId="urn:microsoft.com/office/officeart/2005/8/layout/cycle1"/>
    <dgm:cxn modelId="{C1F29444-7BE1-494A-A04D-BA34165982D6}" srcId="{2A3F8070-760B-4565-B4BB-11811D618E67}" destId="{DA399A9C-C3C9-43A4-BC3D-B43B4154E9E7}" srcOrd="2" destOrd="0" parTransId="{2EB49D63-7273-4C4F-B9D0-471AD1620860}" sibTransId="{2141D257-4D89-4D21-A314-4186840C9A51}"/>
    <dgm:cxn modelId="{F0621F66-5A5F-4899-922D-F272F2D6902A}" type="presOf" srcId="{2A3F8070-760B-4565-B4BB-11811D618E67}" destId="{C446E9E8-AFB6-4AD6-96C4-FCBA15161820}" srcOrd="0" destOrd="0" presId="urn:microsoft.com/office/officeart/2005/8/layout/cycle1"/>
    <dgm:cxn modelId="{644EE769-9042-44F7-8897-A81655874C3D}" type="presOf" srcId="{F07B7946-CB70-43C5-A3A3-C21E82DC30F4}" destId="{C446E9E8-AFB6-4AD6-96C4-FCBA15161820}" srcOrd="0" destOrd="1" presId="urn:microsoft.com/office/officeart/2005/8/layout/cycle1"/>
    <dgm:cxn modelId="{75246E58-43B0-45A4-87D0-C98409451C5A}" srcId="{2A3F8070-760B-4565-B4BB-11811D618E67}" destId="{F07B7946-CB70-43C5-A3A3-C21E82DC30F4}" srcOrd="0" destOrd="0" parTransId="{007DD54A-CD09-493C-92BD-36951AFE72B7}" sibTransId="{C4CF5606-BC3E-4F8E-A072-B7984942B283}"/>
    <dgm:cxn modelId="{2304AB7B-C7C5-4837-AADF-F65606F62B6B}" srcId="{2A3F8070-760B-4565-B4BB-11811D618E67}" destId="{AE6EFAAD-2F3D-4633-BA98-D8342FEC958F}" srcOrd="3" destOrd="0" parTransId="{41640C15-310D-4252-960C-C2929245748C}" sibTransId="{08226E2E-95E6-4DB5-9DEB-7818E202E742}"/>
    <dgm:cxn modelId="{D6579F8C-CE59-4BBC-B669-FD42FAD01D48}" srcId="{9C5205D2-466A-45CB-9597-6237CD659A4A}" destId="{2A3F8070-760B-4565-B4BB-11811D618E67}" srcOrd="0" destOrd="0" parTransId="{AC3F22EC-1612-49CC-82B4-93A15BC6C1EA}" sibTransId="{D91D371F-A47D-40C6-87D7-09AECCCD9F7F}"/>
    <dgm:cxn modelId="{934CA7D8-F227-4018-A330-C49A15F79206}" srcId="{2A3F8070-760B-4565-B4BB-11811D618E67}" destId="{CB4F8B0F-F4B3-435E-AEE7-D328015FCBA4}" srcOrd="1" destOrd="0" parTransId="{12501325-1EDA-4D43-B962-56089EAFE718}" sibTransId="{DFCDA422-8438-4C42-9951-2CEDF02DD66E}"/>
    <dgm:cxn modelId="{54E829EC-FAC7-4E51-9CDB-6D1B32016FC7}" type="presParOf" srcId="{93846289-CE4A-4A59-BE3D-7498B8FE9615}" destId="{C446E9E8-AFB6-4AD6-96C4-FCBA15161820}" srcOrd="0" destOrd="0" presId="urn:microsoft.com/office/officeart/2005/8/layout/cycle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03CD8E-FA27-4B5F-8417-A2434333B9B6}" type="doc">
      <dgm:prSet loTypeId="urn:microsoft.com/office/officeart/2016/7/layout/BasicLinearProcessNumbered" loCatId="process" qsTypeId="urn:microsoft.com/office/officeart/2005/8/quickstyle/simple1" qsCatId="simple" csTypeId="urn:microsoft.com/office/officeart/2005/8/colors/colorful1" csCatId="colorful" phldr="1"/>
      <dgm:spPr/>
      <dgm:t>
        <a:bodyPr/>
        <a:lstStyle/>
        <a:p>
          <a:endParaRPr lang="en-US"/>
        </a:p>
      </dgm:t>
    </dgm:pt>
    <dgm:pt modelId="{A330829F-3EE5-4F83-B837-17F8B12C1B2B}">
      <dgm:prSet/>
      <dgm:spPr/>
      <dgm:t>
        <a:bodyPr/>
        <a:lstStyle/>
        <a:p>
          <a:pPr algn="ctr"/>
          <a:r>
            <a:rPr lang="en-US" baseline="0" dirty="0">
              <a:latin typeface="Aptos" panose="020B0004020202020204" pitchFamily="34" charset="0"/>
            </a:rPr>
            <a:t>Even though it would demand more computational power, the inclusion of more variables like state, color, and interior could be considered.</a:t>
          </a:r>
          <a:endParaRPr lang="en-US" dirty="0">
            <a:latin typeface="Aptos" panose="020B0004020202020204" pitchFamily="34" charset="0"/>
          </a:endParaRPr>
        </a:p>
      </dgm:t>
    </dgm:pt>
    <dgm:pt modelId="{FDAA8297-A91D-4628-8B37-0A6DD042774F}" type="parTrans" cxnId="{50D85B20-301C-47A2-BF54-BDFD240B734B}">
      <dgm:prSet/>
      <dgm:spPr/>
      <dgm:t>
        <a:bodyPr/>
        <a:lstStyle/>
        <a:p>
          <a:endParaRPr lang="en-US"/>
        </a:p>
      </dgm:t>
    </dgm:pt>
    <dgm:pt modelId="{FD27B2FA-0E67-49FF-9D7E-FD9C4457DDE8}" type="sibTrans" cxnId="{50D85B20-301C-47A2-BF54-BDFD240B734B}">
      <dgm:prSet phldrT="1" phldr="0"/>
      <dgm:spPr/>
      <dgm:t>
        <a:bodyPr/>
        <a:lstStyle/>
        <a:p>
          <a:r>
            <a:rPr lang="en-US"/>
            <a:t>1</a:t>
          </a:r>
        </a:p>
      </dgm:t>
    </dgm:pt>
    <dgm:pt modelId="{39E57CDD-7FBA-4483-9564-A474A45D2BA4}">
      <dgm:prSet/>
      <dgm:spPr/>
      <dgm:t>
        <a:bodyPr/>
        <a:lstStyle/>
        <a:p>
          <a:pPr algn="ctr"/>
          <a:r>
            <a:rPr lang="en-US" baseline="0" dirty="0">
              <a:latin typeface="Aptos" panose="020B0004020202020204" pitchFamily="34" charset="0"/>
            </a:rPr>
            <a:t>The implementation of nonlinear models like random forest or decision trees can be utilized.</a:t>
          </a:r>
          <a:endParaRPr lang="en-US" dirty="0">
            <a:latin typeface="Aptos" panose="020B0004020202020204" pitchFamily="34" charset="0"/>
          </a:endParaRPr>
        </a:p>
      </dgm:t>
    </dgm:pt>
    <dgm:pt modelId="{DFD7F137-6A61-408C-9D4D-AD8E0B52BE26}" type="parTrans" cxnId="{CBFBC680-F87A-40F7-A402-3253C0EDAB38}">
      <dgm:prSet/>
      <dgm:spPr/>
      <dgm:t>
        <a:bodyPr/>
        <a:lstStyle/>
        <a:p>
          <a:endParaRPr lang="en-US"/>
        </a:p>
      </dgm:t>
    </dgm:pt>
    <dgm:pt modelId="{AD753E55-560B-4840-AEC7-1B288450E102}" type="sibTrans" cxnId="{CBFBC680-F87A-40F7-A402-3253C0EDAB38}">
      <dgm:prSet phldrT="2" phldr="0"/>
      <dgm:spPr/>
      <dgm:t>
        <a:bodyPr/>
        <a:lstStyle/>
        <a:p>
          <a:r>
            <a:rPr lang="en-US"/>
            <a:t>2</a:t>
          </a:r>
        </a:p>
      </dgm:t>
    </dgm:pt>
    <dgm:pt modelId="{0D18B184-BA5D-4564-9377-B6215926CDF5}">
      <dgm:prSet/>
      <dgm:spPr/>
      <dgm:t>
        <a:bodyPr/>
        <a:lstStyle/>
        <a:p>
          <a:pPr algn="ctr"/>
          <a:r>
            <a:rPr lang="en-US" baseline="0" dirty="0">
              <a:latin typeface="Aptos" panose="020B0004020202020204" pitchFamily="34" charset="0"/>
            </a:rPr>
            <a:t>Reconsider values eliminated by Lasso regression and those that were omitted based on their P-values.</a:t>
          </a:r>
          <a:endParaRPr lang="en-US" dirty="0">
            <a:latin typeface="Aptos" panose="020B0004020202020204" pitchFamily="34" charset="0"/>
          </a:endParaRPr>
        </a:p>
      </dgm:t>
    </dgm:pt>
    <dgm:pt modelId="{DD3AC9E1-E04C-4BF1-8E77-5BF332F86275}" type="parTrans" cxnId="{BFB9B17B-7445-4704-8E1F-565345F736BC}">
      <dgm:prSet/>
      <dgm:spPr/>
      <dgm:t>
        <a:bodyPr/>
        <a:lstStyle/>
        <a:p>
          <a:endParaRPr lang="en-US"/>
        </a:p>
      </dgm:t>
    </dgm:pt>
    <dgm:pt modelId="{0F5EE665-7BBA-4EB9-827C-E21BED95E1DF}" type="sibTrans" cxnId="{BFB9B17B-7445-4704-8E1F-565345F736BC}">
      <dgm:prSet phldrT="3" phldr="0"/>
      <dgm:spPr/>
      <dgm:t>
        <a:bodyPr/>
        <a:lstStyle/>
        <a:p>
          <a:r>
            <a:rPr lang="en-US"/>
            <a:t>3</a:t>
          </a:r>
        </a:p>
      </dgm:t>
    </dgm:pt>
    <dgm:pt modelId="{8AF5BB5E-2FCC-454C-95CC-43772FB2DCD6}" type="pres">
      <dgm:prSet presAssocID="{0603CD8E-FA27-4B5F-8417-A2434333B9B6}" presName="Name0" presStyleCnt="0">
        <dgm:presLayoutVars>
          <dgm:animLvl val="lvl"/>
          <dgm:resizeHandles val="exact"/>
        </dgm:presLayoutVars>
      </dgm:prSet>
      <dgm:spPr/>
    </dgm:pt>
    <dgm:pt modelId="{FE7F6AEB-E056-4094-BD6E-A021CFF9CBA6}" type="pres">
      <dgm:prSet presAssocID="{A330829F-3EE5-4F83-B837-17F8B12C1B2B}" presName="compositeNode" presStyleCnt="0">
        <dgm:presLayoutVars>
          <dgm:bulletEnabled val="1"/>
        </dgm:presLayoutVars>
      </dgm:prSet>
      <dgm:spPr/>
    </dgm:pt>
    <dgm:pt modelId="{C88317D2-AF35-49E6-8684-AE7A34AC81FE}" type="pres">
      <dgm:prSet presAssocID="{A330829F-3EE5-4F83-B837-17F8B12C1B2B}" presName="bgRect" presStyleLbl="bgAccFollowNode1" presStyleIdx="0" presStyleCnt="3"/>
      <dgm:spPr/>
    </dgm:pt>
    <dgm:pt modelId="{E6113540-5E06-42C3-8B16-79DF5F7916AD}" type="pres">
      <dgm:prSet presAssocID="{FD27B2FA-0E67-49FF-9D7E-FD9C4457DDE8}" presName="sibTransNodeCircle" presStyleLbl="alignNode1" presStyleIdx="0" presStyleCnt="6">
        <dgm:presLayoutVars>
          <dgm:chMax val="0"/>
          <dgm:bulletEnabled/>
        </dgm:presLayoutVars>
      </dgm:prSet>
      <dgm:spPr/>
    </dgm:pt>
    <dgm:pt modelId="{BAF7B3C5-0AF5-47AA-8818-27A0DFE46BEA}" type="pres">
      <dgm:prSet presAssocID="{A330829F-3EE5-4F83-B837-17F8B12C1B2B}" presName="bottomLine" presStyleLbl="alignNode1" presStyleIdx="1" presStyleCnt="6">
        <dgm:presLayoutVars/>
      </dgm:prSet>
      <dgm:spPr/>
    </dgm:pt>
    <dgm:pt modelId="{FC799522-3FF0-4A3A-A3B8-D4911E47D62B}" type="pres">
      <dgm:prSet presAssocID="{A330829F-3EE5-4F83-B837-17F8B12C1B2B}" presName="nodeText" presStyleLbl="bgAccFollowNode1" presStyleIdx="0" presStyleCnt="3">
        <dgm:presLayoutVars>
          <dgm:bulletEnabled val="1"/>
        </dgm:presLayoutVars>
      </dgm:prSet>
      <dgm:spPr/>
    </dgm:pt>
    <dgm:pt modelId="{096A068C-190A-4494-AE0A-C369794CFEE5}" type="pres">
      <dgm:prSet presAssocID="{FD27B2FA-0E67-49FF-9D7E-FD9C4457DDE8}" presName="sibTrans" presStyleCnt="0"/>
      <dgm:spPr/>
    </dgm:pt>
    <dgm:pt modelId="{B46D49E0-D117-4ECD-A6B8-3B6AA0410482}" type="pres">
      <dgm:prSet presAssocID="{39E57CDD-7FBA-4483-9564-A474A45D2BA4}" presName="compositeNode" presStyleCnt="0">
        <dgm:presLayoutVars>
          <dgm:bulletEnabled val="1"/>
        </dgm:presLayoutVars>
      </dgm:prSet>
      <dgm:spPr/>
    </dgm:pt>
    <dgm:pt modelId="{2B8F0571-9444-45F8-9AF8-1A8E1FFE5D83}" type="pres">
      <dgm:prSet presAssocID="{39E57CDD-7FBA-4483-9564-A474A45D2BA4}" presName="bgRect" presStyleLbl="bgAccFollowNode1" presStyleIdx="1" presStyleCnt="3"/>
      <dgm:spPr/>
    </dgm:pt>
    <dgm:pt modelId="{A01F09E4-DA04-4DF8-B1EB-A7B87C554958}" type="pres">
      <dgm:prSet presAssocID="{AD753E55-560B-4840-AEC7-1B288450E102}" presName="sibTransNodeCircle" presStyleLbl="alignNode1" presStyleIdx="2" presStyleCnt="6">
        <dgm:presLayoutVars>
          <dgm:chMax val="0"/>
          <dgm:bulletEnabled/>
        </dgm:presLayoutVars>
      </dgm:prSet>
      <dgm:spPr/>
    </dgm:pt>
    <dgm:pt modelId="{11DC03AF-BCB7-4AF0-A87D-4D80DEF9FD23}" type="pres">
      <dgm:prSet presAssocID="{39E57CDD-7FBA-4483-9564-A474A45D2BA4}" presName="bottomLine" presStyleLbl="alignNode1" presStyleIdx="3" presStyleCnt="6">
        <dgm:presLayoutVars/>
      </dgm:prSet>
      <dgm:spPr/>
    </dgm:pt>
    <dgm:pt modelId="{CFF082F4-7403-4B49-A6E7-1512292C8377}" type="pres">
      <dgm:prSet presAssocID="{39E57CDD-7FBA-4483-9564-A474A45D2BA4}" presName="nodeText" presStyleLbl="bgAccFollowNode1" presStyleIdx="1" presStyleCnt="3">
        <dgm:presLayoutVars>
          <dgm:bulletEnabled val="1"/>
        </dgm:presLayoutVars>
      </dgm:prSet>
      <dgm:spPr/>
    </dgm:pt>
    <dgm:pt modelId="{1D6B5F14-6BCA-4633-8AE1-FD5CB41A3587}" type="pres">
      <dgm:prSet presAssocID="{AD753E55-560B-4840-AEC7-1B288450E102}" presName="sibTrans" presStyleCnt="0"/>
      <dgm:spPr/>
    </dgm:pt>
    <dgm:pt modelId="{C41F5D9F-B8FF-4544-A9F7-C7687E446843}" type="pres">
      <dgm:prSet presAssocID="{0D18B184-BA5D-4564-9377-B6215926CDF5}" presName="compositeNode" presStyleCnt="0">
        <dgm:presLayoutVars>
          <dgm:bulletEnabled val="1"/>
        </dgm:presLayoutVars>
      </dgm:prSet>
      <dgm:spPr/>
    </dgm:pt>
    <dgm:pt modelId="{C26C11C3-E897-4C7B-9A99-CFDEEEC74118}" type="pres">
      <dgm:prSet presAssocID="{0D18B184-BA5D-4564-9377-B6215926CDF5}" presName="bgRect" presStyleLbl="bgAccFollowNode1" presStyleIdx="2" presStyleCnt="3"/>
      <dgm:spPr/>
    </dgm:pt>
    <dgm:pt modelId="{4D21AB29-52F3-42F6-999C-23D204D3E368}" type="pres">
      <dgm:prSet presAssocID="{0F5EE665-7BBA-4EB9-827C-E21BED95E1DF}" presName="sibTransNodeCircle" presStyleLbl="alignNode1" presStyleIdx="4" presStyleCnt="6">
        <dgm:presLayoutVars>
          <dgm:chMax val="0"/>
          <dgm:bulletEnabled/>
        </dgm:presLayoutVars>
      </dgm:prSet>
      <dgm:spPr/>
    </dgm:pt>
    <dgm:pt modelId="{22DE439E-A11A-4E06-AF8D-4D92C1696500}" type="pres">
      <dgm:prSet presAssocID="{0D18B184-BA5D-4564-9377-B6215926CDF5}" presName="bottomLine" presStyleLbl="alignNode1" presStyleIdx="5" presStyleCnt="6">
        <dgm:presLayoutVars/>
      </dgm:prSet>
      <dgm:spPr/>
    </dgm:pt>
    <dgm:pt modelId="{5A5B44E2-100C-45FC-9CB1-E2200054C91D}" type="pres">
      <dgm:prSet presAssocID="{0D18B184-BA5D-4564-9377-B6215926CDF5}" presName="nodeText" presStyleLbl="bgAccFollowNode1" presStyleIdx="2" presStyleCnt="3">
        <dgm:presLayoutVars>
          <dgm:bulletEnabled val="1"/>
        </dgm:presLayoutVars>
      </dgm:prSet>
      <dgm:spPr/>
    </dgm:pt>
  </dgm:ptLst>
  <dgm:cxnLst>
    <dgm:cxn modelId="{E070E010-0914-46CD-A70D-A0227BC24F1F}" type="presOf" srcId="{39E57CDD-7FBA-4483-9564-A474A45D2BA4}" destId="{CFF082F4-7403-4B49-A6E7-1512292C8377}" srcOrd="1" destOrd="0" presId="urn:microsoft.com/office/officeart/2016/7/layout/BasicLinearProcessNumbered"/>
    <dgm:cxn modelId="{50D85B20-301C-47A2-BF54-BDFD240B734B}" srcId="{0603CD8E-FA27-4B5F-8417-A2434333B9B6}" destId="{A330829F-3EE5-4F83-B837-17F8B12C1B2B}" srcOrd="0" destOrd="0" parTransId="{FDAA8297-A91D-4628-8B37-0A6DD042774F}" sibTransId="{FD27B2FA-0E67-49FF-9D7E-FD9C4457DDE8}"/>
    <dgm:cxn modelId="{7907CE24-CAA5-4D2B-A13A-4B913654CD24}" type="presOf" srcId="{0603CD8E-FA27-4B5F-8417-A2434333B9B6}" destId="{8AF5BB5E-2FCC-454C-95CC-43772FB2DCD6}" srcOrd="0" destOrd="0" presId="urn:microsoft.com/office/officeart/2016/7/layout/BasicLinearProcessNumbered"/>
    <dgm:cxn modelId="{D84E1525-2FF1-4580-BA0D-6AE5AF47A598}" type="presOf" srcId="{0D18B184-BA5D-4564-9377-B6215926CDF5}" destId="{5A5B44E2-100C-45FC-9CB1-E2200054C91D}" srcOrd="1" destOrd="0" presId="urn:microsoft.com/office/officeart/2016/7/layout/BasicLinearProcessNumbered"/>
    <dgm:cxn modelId="{3C14D825-069F-43F5-880D-56DADC871CE4}" type="presOf" srcId="{0F5EE665-7BBA-4EB9-827C-E21BED95E1DF}" destId="{4D21AB29-52F3-42F6-999C-23D204D3E368}" srcOrd="0" destOrd="0" presId="urn:microsoft.com/office/officeart/2016/7/layout/BasicLinearProcessNumbered"/>
    <dgm:cxn modelId="{F38EEB35-7E72-4D88-87FD-6A3822EFFADA}" type="presOf" srcId="{0D18B184-BA5D-4564-9377-B6215926CDF5}" destId="{C26C11C3-E897-4C7B-9A99-CFDEEEC74118}" srcOrd="0" destOrd="0" presId="urn:microsoft.com/office/officeart/2016/7/layout/BasicLinearProcessNumbered"/>
    <dgm:cxn modelId="{7816694C-3EBC-465F-9332-4666C44337BC}" type="presOf" srcId="{39E57CDD-7FBA-4483-9564-A474A45D2BA4}" destId="{2B8F0571-9444-45F8-9AF8-1A8E1FFE5D83}" srcOrd="0" destOrd="0" presId="urn:microsoft.com/office/officeart/2016/7/layout/BasicLinearProcessNumbered"/>
    <dgm:cxn modelId="{1DAD3273-C328-40EA-B0F2-F1F93E0E297F}" type="presOf" srcId="{AD753E55-560B-4840-AEC7-1B288450E102}" destId="{A01F09E4-DA04-4DF8-B1EB-A7B87C554958}" srcOrd="0" destOrd="0" presId="urn:microsoft.com/office/officeart/2016/7/layout/BasicLinearProcessNumbered"/>
    <dgm:cxn modelId="{BFB9B17B-7445-4704-8E1F-565345F736BC}" srcId="{0603CD8E-FA27-4B5F-8417-A2434333B9B6}" destId="{0D18B184-BA5D-4564-9377-B6215926CDF5}" srcOrd="2" destOrd="0" parTransId="{DD3AC9E1-E04C-4BF1-8E77-5BF332F86275}" sibTransId="{0F5EE665-7BBA-4EB9-827C-E21BED95E1DF}"/>
    <dgm:cxn modelId="{CBFBC680-F87A-40F7-A402-3253C0EDAB38}" srcId="{0603CD8E-FA27-4B5F-8417-A2434333B9B6}" destId="{39E57CDD-7FBA-4483-9564-A474A45D2BA4}" srcOrd="1" destOrd="0" parTransId="{DFD7F137-6A61-408C-9D4D-AD8E0B52BE26}" sibTransId="{AD753E55-560B-4840-AEC7-1B288450E102}"/>
    <dgm:cxn modelId="{61E1C2B0-866F-4700-91F3-77CDFB727B25}" type="presOf" srcId="{A330829F-3EE5-4F83-B837-17F8B12C1B2B}" destId="{C88317D2-AF35-49E6-8684-AE7A34AC81FE}" srcOrd="0" destOrd="0" presId="urn:microsoft.com/office/officeart/2016/7/layout/BasicLinearProcessNumbered"/>
    <dgm:cxn modelId="{2E7C44D6-2117-40E7-8E5A-07722D119AF1}" type="presOf" srcId="{A330829F-3EE5-4F83-B837-17F8B12C1B2B}" destId="{FC799522-3FF0-4A3A-A3B8-D4911E47D62B}" srcOrd="1" destOrd="0" presId="urn:microsoft.com/office/officeart/2016/7/layout/BasicLinearProcessNumbered"/>
    <dgm:cxn modelId="{CD7DB7FD-C39D-4C3D-A618-F3E1A9210061}" type="presOf" srcId="{FD27B2FA-0E67-49FF-9D7E-FD9C4457DDE8}" destId="{E6113540-5E06-42C3-8B16-79DF5F7916AD}" srcOrd="0" destOrd="0" presId="urn:microsoft.com/office/officeart/2016/7/layout/BasicLinearProcessNumbered"/>
    <dgm:cxn modelId="{22E78E8D-4983-42CF-9092-B6F80A268D99}" type="presParOf" srcId="{8AF5BB5E-2FCC-454C-95CC-43772FB2DCD6}" destId="{FE7F6AEB-E056-4094-BD6E-A021CFF9CBA6}" srcOrd="0" destOrd="0" presId="urn:microsoft.com/office/officeart/2016/7/layout/BasicLinearProcessNumbered"/>
    <dgm:cxn modelId="{4D0018DC-4B94-4B23-BCE6-6A32E036380B}" type="presParOf" srcId="{FE7F6AEB-E056-4094-BD6E-A021CFF9CBA6}" destId="{C88317D2-AF35-49E6-8684-AE7A34AC81FE}" srcOrd="0" destOrd="0" presId="urn:microsoft.com/office/officeart/2016/7/layout/BasicLinearProcessNumbered"/>
    <dgm:cxn modelId="{DCB4556B-373A-4ED8-988A-EB73437931BD}" type="presParOf" srcId="{FE7F6AEB-E056-4094-BD6E-A021CFF9CBA6}" destId="{E6113540-5E06-42C3-8B16-79DF5F7916AD}" srcOrd="1" destOrd="0" presId="urn:microsoft.com/office/officeart/2016/7/layout/BasicLinearProcessNumbered"/>
    <dgm:cxn modelId="{1487A706-4643-43CF-8B8B-8331D415A2AF}" type="presParOf" srcId="{FE7F6AEB-E056-4094-BD6E-A021CFF9CBA6}" destId="{BAF7B3C5-0AF5-47AA-8818-27A0DFE46BEA}" srcOrd="2" destOrd="0" presId="urn:microsoft.com/office/officeart/2016/7/layout/BasicLinearProcessNumbered"/>
    <dgm:cxn modelId="{C35C432E-AEAB-49BA-9D47-4F61921D214D}" type="presParOf" srcId="{FE7F6AEB-E056-4094-BD6E-A021CFF9CBA6}" destId="{FC799522-3FF0-4A3A-A3B8-D4911E47D62B}" srcOrd="3" destOrd="0" presId="urn:microsoft.com/office/officeart/2016/7/layout/BasicLinearProcessNumbered"/>
    <dgm:cxn modelId="{FEB6A666-A1C3-4CF9-BF9C-C265326E23C6}" type="presParOf" srcId="{8AF5BB5E-2FCC-454C-95CC-43772FB2DCD6}" destId="{096A068C-190A-4494-AE0A-C369794CFEE5}" srcOrd="1" destOrd="0" presId="urn:microsoft.com/office/officeart/2016/7/layout/BasicLinearProcessNumbered"/>
    <dgm:cxn modelId="{3E0A37D3-D360-41B9-A5BB-1DA6DD543C11}" type="presParOf" srcId="{8AF5BB5E-2FCC-454C-95CC-43772FB2DCD6}" destId="{B46D49E0-D117-4ECD-A6B8-3B6AA0410482}" srcOrd="2" destOrd="0" presId="urn:microsoft.com/office/officeart/2016/7/layout/BasicLinearProcessNumbered"/>
    <dgm:cxn modelId="{7B1C24AC-B209-4609-B7FA-B3B639992C4B}" type="presParOf" srcId="{B46D49E0-D117-4ECD-A6B8-3B6AA0410482}" destId="{2B8F0571-9444-45F8-9AF8-1A8E1FFE5D83}" srcOrd="0" destOrd="0" presId="urn:microsoft.com/office/officeart/2016/7/layout/BasicLinearProcessNumbered"/>
    <dgm:cxn modelId="{23084CC6-A801-40B6-8669-D48790A5A4CB}" type="presParOf" srcId="{B46D49E0-D117-4ECD-A6B8-3B6AA0410482}" destId="{A01F09E4-DA04-4DF8-B1EB-A7B87C554958}" srcOrd="1" destOrd="0" presId="urn:microsoft.com/office/officeart/2016/7/layout/BasicLinearProcessNumbered"/>
    <dgm:cxn modelId="{14829241-2788-4754-BB85-0A94879C991E}" type="presParOf" srcId="{B46D49E0-D117-4ECD-A6B8-3B6AA0410482}" destId="{11DC03AF-BCB7-4AF0-A87D-4D80DEF9FD23}" srcOrd="2" destOrd="0" presId="urn:microsoft.com/office/officeart/2016/7/layout/BasicLinearProcessNumbered"/>
    <dgm:cxn modelId="{40549522-A46B-41AC-8A59-B0535C3EF782}" type="presParOf" srcId="{B46D49E0-D117-4ECD-A6B8-3B6AA0410482}" destId="{CFF082F4-7403-4B49-A6E7-1512292C8377}" srcOrd="3" destOrd="0" presId="urn:microsoft.com/office/officeart/2016/7/layout/BasicLinearProcessNumbered"/>
    <dgm:cxn modelId="{35BCA449-A578-4370-854F-0D1E1F95BB90}" type="presParOf" srcId="{8AF5BB5E-2FCC-454C-95CC-43772FB2DCD6}" destId="{1D6B5F14-6BCA-4633-8AE1-FD5CB41A3587}" srcOrd="3" destOrd="0" presId="urn:microsoft.com/office/officeart/2016/7/layout/BasicLinearProcessNumbered"/>
    <dgm:cxn modelId="{C51DC94A-C59D-429E-9B30-ACE2BD88E6B4}" type="presParOf" srcId="{8AF5BB5E-2FCC-454C-95CC-43772FB2DCD6}" destId="{C41F5D9F-B8FF-4544-A9F7-C7687E446843}" srcOrd="4" destOrd="0" presId="urn:microsoft.com/office/officeart/2016/7/layout/BasicLinearProcessNumbered"/>
    <dgm:cxn modelId="{3C3A5355-1BDA-47DB-B225-C969EFE997B2}" type="presParOf" srcId="{C41F5D9F-B8FF-4544-A9F7-C7687E446843}" destId="{C26C11C3-E897-4C7B-9A99-CFDEEEC74118}" srcOrd="0" destOrd="0" presId="urn:microsoft.com/office/officeart/2016/7/layout/BasicLinearProcessNumbered"/>
    <dgm:cxn modelId="{FC37C90A-95D9-4FD2-B720-680DB354BDCD}" type="presParOf" srcId="{C41F5D9F-B8FF-4544-A9F7-C7687E446843}" destId="{4D21AB29-52F3-42F6-999C-23D204D3E368}" srcOrd="1" destOrd="0" presId="urn:microsoft.com/office/officeart/2016/7/layout/BasicLinearProcessNumbered"/>
    <dgm:cxn modelId="{BE40F2F4-04A9-47D4-8727-66CFFECC2C0C}" type="presParOf" srcId="{C41F5D9F-B8FF-4544-A9F7-C7687E446843}" destId="{22DE439E-A11A-4E06-AF8D-4D92C1696500}" srcOrd="2" destOrd="0" presId="urn:microsoft.com/office/officeart/2016/7/layout/BasicLinearProcessNumbered"/>
    <dgm:cxn modelId="{60974123-9221-42C5-B336-ACF200890C4F}" type="presParOf" srcId="{C41F5D9F-B8FF-4544-A9F7-C7687E446843}" destId="{5A5B44E2-100C-45FC-9CB1-E2200054C91D}"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46E9E8-AFB6-4AD6-96C4-FCBA15161820}">
      <dsp:nvSpPr>
        <dsp:cNvPr id="0" name=""/>
        <dsp:cNvSpPr/>
      </dsp:nvSpPr>
      <dsp:spPr>
        <a:xfrm>
          <a:off x="0" y="647463"/>
          <a:ext cx="4537073" cy="45370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l" defTabSz="1377950">
            <a:lnSpc>
              <a:spcPct val="90000"/>
            </a:lnSpc>
            <a:spcBef>
              <a:spcPct val="0"/>
            </a:spcBef>
            <a:spcAft>
              <a:spcPct val="35000"/>
            </a:spcAft>
            <a:buNone/>
          </a:pPr>
          <a:r>
            <a:rPr lang="en-US" sz="3100" b="1" u="sng" kern="1200" dirty="0">
              <a:latin typeface="Aptos" panose="020B0004020202020204" pitchFamily="34" charset="0"/>
            </a:rPr>
            <a:t>Introduction</a:t>
          </a:r>
          <a:r>
            <a:rPr lang="en-US" sz="3100" b="1" kern="1200" dirty="0">
              <a:latin typeface="Aptos" panose="020B0004020202020204" pitchFamily="34" charset="0"/>
            </a:rPr>
            <a:t>:</a:t>
          </a:r>
          <a:endParaRPr lang="en-US" sz="3100" kern="1200" dirty="0">
            <a:latin typeface="Aptos" panose="020B0004020202020204" pitchFamily="34" charset="0"/>
          </a:endParaRPr>
        </a:p>
        <a:p>
          <a:pPr marL="228600" lvl="1" indent="-228600" algn="l" defTabSz="1066800">
            <a:lnSpc>
              <a:spcPct val="90000"/>
            </a:lnSpc>
            <a:spcBef>
              <a:spcPct val="0"/>
            </a:spcBef>
            <a:spcAft>
              <a:spcPct val="15000"/>
            </a:spcAft>
            <a:buChar char="•"/>
          </a:pPr>
          <a:r>
            <a:rPr lang="en-US" sz="2400" b="1" u="sng" kern="1200" dirty="0">
              <a:latin typeface="Aptos" panose="020B0004020202020204" pitchFamily="34" charset="0"/>
            </a:rPr>
            <a:t>Analyst</a:t>
          </a:r>
          <a:r>
            <a:rPr lang="en-US" sz="2400" b="1" kern="1200" dirty="0">
              <a:latin typeface="Aptos" panose="020B0004020202020204" pitchFamily="34" charset="0"/>
            </a:rPr>
            <a:t>:</a:t>
          </a:r>
          <a:r>
            <a:rPr lang="en-US" sz="2400" kern="1200" dirty="0">
              <a:latin typeface="Aptos" panose="020B0004020202020204" pitchFamily="34" charset="0"/>
            </a:rPr>
            <a:t> Josh Rogers</a:t>
          </a:r>
        </a:p>
        <a:p>
          <a:pPr marL="228600" lvl="1" indent="-228600" algn="l" defTabSz="1066800">
            <a:lnSpc>
              <a:spcPct val="90000"/>
            </a:lnSpc>
            <a:spcBef>
              <a:spcPct val="0"/>
            </a:spcBef>
            <a:spcAft>
              <a:spcPct val="15000"/>
            </a:spcAft>
            <a:buChar char="•"/>
          </a:pPr>
          <a:r>
            <a:rPr lang="en-US" sz="2400" b="1" u="sng" kern="1200" dirty="0">
              <a:latin typeface="Aptos" panose="020B0004020202020204" pitchFamily="34" charset="0"/>
            </a:rPr>
            <a:t>Role</a:t>
          </a:r>
          <a:r>
            <a:rPr lang="en-US" sz="2400" b="1" kern="1200" dirty="0">
              <a:latin typeface="Aptos" panose="020B0004020202020204" pitchFamily="34" charset="0"/>
            </a:rPr>
            <a:t>:</a:t>
          </a:r>
          <a:r>
            <a:rPr lang="en-US" sz="2400" kern="1200" dirty="0">
              <a:latin typeface="Aptos" panose="020B0004020202020204" pitchFamily="34" charset="0"/>
            </a:rPr>
            <a:t> Reporting Compliance Analyst</a:t>
          </a:r>
        </a:p>
        <a:p>
          <a:pPr marL="228600" lvl="1" indent="-228600" algn="l" defTabSz="1066800">
            <a:lnSpc>
              <a:spcPct val="90000"/>
            </a:lnSpc>
            <a:spcBef>
              <a:spcPct val="0"/>
            </a:spcBef>
            <a:spcAft>
              <a:spcPct val="15000"/>
            </a:spcAft>
            <a:buChar char="•"/>
          </a:pPr>
          <a:r>
            <a:rPr lang="en-US" sz="2400" b="1" u="sng" kern="1200" dirty="0">
              <a:latin typeface="Aptos" panose="020B0004020202020204" pitchFamily="34" charset="0"/>
            </a:rPr>
            <a:t>Purpose</a:t>
          </a:r>
          <a:r>
            <a:rPr lang="en-US" sz="2400" b="1" kern="1200" dirty="0">
              <a:latin typeface="Aptos" panose="020B0004020202020204" pitchFamily="34" charset="0"/>
            </a:rPr>
            <a:t>:</a:t>
          </a:r>
          <a:r>
            <a:rPr lang="en-US" sz="2400" kern="1200" dirty="0">
              <a:latin typeface="Aptos" panose="020B0004020202020204" pitchFamily="34" charset="0"/>
            </a:rPr>
            <a:t> Analyze and identify key features impacting used vehicle pricing</a:t>
          </a:r>
        </a:p>
        <a:p>
          <a:pPr marL="228600" lvl="1" indent="-228600" algn="l" defTabSz="1066800">
            <a:lnSpc>
              <a:spcPct val="90000"/>
            </a:lnSpc>
            <a:spcBef>
              <a:spcPct val="0"/>
            </a:spcBef>
            <a:spcAft>
              <a:spcPct val="15000"/>
            </a:spcAft>
            <a:buChar char="•"/>
          </a:pPr>
          <a:r>
            <a:rPr lang="en-US" sz="2400" b="1" u="sng" kern="1200" dirty="0">
              <a:latin typeface="Aptos" panose="020B0004020202020204" pitchFamily="34" charset="0"/>
            </a:rPr>
            <a:t>Method</a:t>
          </a:r>
          <a:r>
            <a:rPr lang="en-US" sz="2400" b="1" kern="1200" dirty="0">
              <a:latin typeface="Aptos" panose="020B0004020202020204" pitchFamily="34" charset="0"/>
            </a:rPr>
            <a:t>:</a:t>
          </a:r>
          <a:r>
            <a:rPr lang="en-US" sz="2400" kern="1200" dirty="0">
              <a:latin typeface="Aptos" panose="020B0004020202020204" pitchFamily="34" charset="0"/>
            </a:rPr>
            <a:t> A multiple linear regression model aimed to predict what variables impact used vehicle pricing differentials</a:t>
          </a:r>
        </a:p>
      </dsp:txBody>
      <dsp:txXfrm>
        <a:off x="0" y="647463"/>
        <a:ext cx="4537073" cy="45370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8317D2-AF35-49E6-8684-AE7A34AC81FE}">
      <dsp:nvSpPr>
        <dsp:cNvPr id="0" name=""/>
        <dsp:cNvSpPr/>
      </dsp:nvSpPr>
      <dsp:spPr>
        <a:xfrm>
          <a:off x="0" y="0"/>
          <a:ext cx="3469183" cy="377983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0471" tIns="330200" rIns="270471" bIns="330200" numCol="1" spcCol="1270" anchor="t" anchorCtr="0">
          <a:noAutofit/>
        </a:bodyPr>
        <a:lstStyle/>
        <a:p>
          <a:pPr marL="0" lvl="0" indent="0" algn="ctr" defTabSz="844550">
            <a:lnSpc>
              <a:spcPct val="90000"/>
            </a:lnSpc>
            <a:spcBef>
              <a:spcPct val="0"/>
            </a:spcBef>
            <a:spcAft>
              <a:spcPct val="35000"/>
            </a:spcAft>
            <a:buNone/>
          </a:pPr>
          <a:r>
            <a:rPr lang="en-US" sz="1900" kern="1200" baseline="0" dirty="0">
              <a:latin typeface="Aptos" panose="020B0004020202020204" pitchFamily="34" charset="0"/>
            </a:rPr>
            <a:t>Even though it would demand more computational power, the inclusion of more variables like state, color, and interior could be considered.</a:t>
          </a:r>
          <a:endParaRPr lang="en-US" sz="1900" kern="1200" dirty="0">
            <a:latin typeface="Aptos" panose="020B0004020202020204" pitchFamily="34" charset="0"/>
          </a:endParaRPr>
        </a:p>
      </dsp:txBody>
      <dsp:txXfrm>
        <a:off x="0" y="1436338"/>
        <a:ext cx="3469183" cy="2267902"/>
      </dsp:txXfrm>
    </dsp:sp>
    <dsp:sp modelId="{E6113540-5E06-42C3-8B16-79DF5F7916AD}">
      <dsp:nvSpPr>
        <dsp:cNvPr id="0" name=""/>
        <dsp:cNvSpPr/>
      </dsp:nvSpPr>
      <dsp:spPr>
        <a:xfrm>
          <a:off x="1167616" y="377983"/>
          <a:ext cx="1133951" cy="1133951"/>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407" tIns="12700" rIns="88407"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333679" y="544046"/>
        <a:ext cx="801825" cy="801825"/>
      </dsp:txXfrm>
    </dsp:sp>
    <dsp:sp modelId="{BAF7B3C5-0AF5-47AA-8818-27A0DFE46BEA}">
      <dsp:nvSpPr>
        <dsp:cNvPr id="0" name=""/>
        <dsp:cNvSpPr/>
      </dsp:nvSpPr>
      <dsp:spPr>
        <a:xfrm>
          <a:off x="0" y="3779765"/>
          <a:ext cx="3469183"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8F0571-9444-45F8-9AF8-1A8E1FFE5D83}">
      <dsp:nvSpPr>
        <dsp:cNvPr id="0" name=""/>
        <dsp:cNvSpPr/>
      </dsp:nvSpPr>
      <dsp:spPr>
        <a:xfrm>
          <a:off x="3816102" y="0"/>
          <a:ext cx="3469183" cy="3779837"/>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0471" tIns="330200" rIns="270471" bIns="330200" numCol="1" spcCol="1270" anchor="t" anchorCtr="0">
          <a:noAutofit/>
        </a:bodyPr>
        <a:lstStyle/>
        <a:p>
          <a:pPr marL="0" lvl="0" indent="0" algn="ctr" defTabSz="844550">
            <a:lnSpc>
              <a:spcPct val="90000"/>
            </a:lnSpc>
            <a:spcBef>
              <a:spcPct val="0"/>
            </a:spcBef>
            <a:spcAft>
              <a:spcPct val="35000"/>
            </a:spcAft>
            <a:buNone/>
          </a:pPr>
          <a:r>
            <a:rPr lang="en-US" sz="1900" kern="1200" baseline="0" dirty="0">
              <a:latin typeface="Aptos" panose="020B0004020202020204" pitchFamily="34" charset="0"/>
            </a:rPr>
            <a:t>The implementation of nonlinear models like random forest or decision trees can be utilized.</a:t>
          </a:r>
          <a:endParaRPr lang="en-US" sz="1900" kern="1200" dirty="0">
            <a:latin typeface="Aptos" panose="020B0004020202020204" pitchFamily="34" charset="0"/>
          </a:endParaRPr>
        </a:p>
      </dsp:txBody>
      <dsp:txXfrm>
        <a:off x="3816102" y="1436338"/>
        <a:ext cx="3469183" cy="2267902"/>
      </dsp:txXfrm>
    </dsp:sp>
    <dsp:sp modelId="{A01F09E4-DA04-4DF8-B1EB-A7B87C554958}">
      <dsp:nvSpPr>
        <dsp:cNvPr id="0" name=""/>
        <dsp:cNvSpPr/>
      </dsp:nvSpPr>
      <dsp:spPr>
        <a:xfrm>
          <a:off x="4983718" y="377983"/>
          <a:ext cx="1133951" cy="1133951"/>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407" tIns="12700" rIns="88407"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5149781" y="544046"/>
        <a:ext cx="801825" cy="801825"/>
      </dsp:txXfrm>
    </dsp:sp>
    <dsp:sp modelId="{11DC03AF-BCB7-4AF0-A87D-4D80DEF9FD23}">
      <dsp:nvSpPr>
        <dsp:cNvPr id="0" name=""/>
        <dsp:cNvSpPr/>
      </dsp:nvSpPr>
      <dsp:spPr>
        <a:xfrm>
          <a:off x="3816102" y="3779765"/>
          <a:ext cx="3469183"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6C11C3-E897-4C7B-9A99-CFDEEEC74118}">
      <dsp:nvSpPr>
        <dsp:cNvPr id="0" name=""/>
        <dsp:cNvSpPr/>
      </dsp:nvSpPr>
      <dsp:spPr>
        <a:xfrm>
          <a:off x="7632204" y="0"/>
          <a:ext cx="3469183" cy="3779837"/>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0471" tIns="330200" rIns="270471" bIns="330200" numCol="1" spcCol="1270" anchor="t" anchorCtr="0">
          <a:noAutofit/>
        </a:bodyPr>
        <a:lstStyle/>
        <a:p>
          <a:pPr marL="0" lvl="0" indent="0" algn="ctr" defTabSz="844550">
            <a:lnSpc>
              <a:spcPct val="90000"/>
            </a:lnSpc>
            <a:spcBef>
              <a:spcPct val="0"/>
            </a:spcBef>
            <a:spcAft>
              <a:spcPct val="35000"/>
            </a:spcAft>
            <a:buNone/>
          </a:pPr>
          <a:r>
            <a:rPr lang="en-US" sz="1900" kern="1200" baseline="0" dirty="0">
              <a:latin typeface="Aptos" panose="020B0004020202020204" pitchFamily="34" charset="0"/>
            </a:rPr>
            <a:t>Reconsider values eliminated by Lasso regression and those that were omitted based on their P-values.</a:t>
          </a:r>
          <a:endParaRPr lang="en-US" sz="1900" kern="1200" dirty="0">
            <a:latin typeface="Aptos" panose="020B0004020202020204" pitchFamily="34" charset="0"/>
          </a:endParaRPr>
        </a:p>
      </dsp:txBody>
      <dsp:txXfrm>
        <a:off x="7632204" y="1436338"/>
        <a:ext cx="3469183" cy="2267902"/>
      </dsp:txXfrm>
    </dsp:sp>
    <dsp:sp modelId="{4D21AB29-52F3-42F6-999C-23D204D3E368}">
      <dsp:nvSpPr>
        <dsp:cNvPr id="0" name=""/>
        <dsp:cNvSpPr/>
      </dsp:nvSpPr>
      <dsp:spPr>
        <a:xfrm>
          <a:off x="8799820" y="377983"/>
          <a:ext cx="1133951" cy="1133951"/>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407" tIns="12700" rIns="88407"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965883" y="544046"/>
        <a:ext cx="801825" cy="801825"/>
      </dsp:txXfrm>
    </dsp:sp>
    <dsp:sp modelId="{22DE439E-A11A-4E06-AF8D-4D92C1696500}">
      <dsp:nvSpPr>
        <dsp:cNvPr id="0" name=""/>
        <dsp:cNvSpPr/>
      </dsp:nvSpPr>
      <dsp:spPr>
        <a:xfrm>
          <a:off x="7632204" y="3779765"/>
          <a:ext cx="3469183"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2FB200-D271-4DBE-A152-332F5490AF8A}" type="datetimeFigureOut">
              <a:rPr lang="en-US" smtClean="0"/>
              <a:t>4/7/2025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DA34B4-E41D-4EEE-848C-2BD58EDE365A}" type="slidenum">
              <a:rPr lang="en-US" smtClean="0"/>
              <a:t>‹#›</a:t>
            </a:fld>
            <a:endParaRPr lang="en-US"/>
          </a:p>
        </p:txBody>
      </p:sp>
    </p:spTree>
    <p:extLst>
      <p:ext uri="{BB962C8B-B14F-4D97-AF65-F5344CB8AC3E}">
        <p14:creationId xmlns:p14="http://schemas.microsoft.com/office/powerpoint/2010/main" val="2290066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A34B4-E41D-4EEE-848C-2BD58EDE365A}" type="slidenum">
              <a:rPr lang="en-US" smtClean="0"/>
              <a:t>2</a:t>
            </a:fld>
            <a:endParaRPr lang="en-US"/>
          </a:p>
        </p:txBody>
      </p:sp>
    </p:spTree>
    <p:extLst>
      <p:ext uri="{BB962C8B-B14F-4D97-AF65-F5344CB8AC3E}">
        <p14:creationId xmlns:p14="http://schemas.microsoft.com/office/powerpoint/2010/main" val="3600451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A34B4-E41D-4EEE-848C-2BD58EDE365A}" type="slidenum">
              <a:rPr lang="en-US" smtClean="0"/>
              <a:t>11</a:t>
            </a:fld>
            <a:endParaRPr lang="en-US"/>
          </a:p>
        </p:txBody>
      </p:sp>
    </p:spTree>
    <p:extLst>
      <p:ext uri="{BB962C8B-B14F-4D97-AF65-F5344CB8AC3E}">
        <p14:creationId xmlns:p14="http://schemas.microsoft.com/office/powerpoint/2010/main" val="3632633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A34B4-E41D-4EEE-848C-2BD58EDE365A}" type="slidenum">
              <a:rPr lang="en-US" smtClean="0"/>
              <a:t>3</a:t>
            </a:fld>
            <a:endParaRPr lang="en-US"/>
          </a:p>
        </p:txBody>
      </p:sp>
    </p:spTree>
    <p:extLst>
      <p:ext uri="{BB962C8B-B14F-4D97-AF65-F5344CB8AC3E}">
        <p14:creationId xmlns:p14="http://schemas.microsoft.com/office/powerpoint/2010/main" val="783303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4DDA34B4-E41D-4EEE-848C-2BD58EDE365A}" type="slidenum">
              <a:rPr lang="en-US" smtClean="0"/>
              <a:t>4</a:t>
            </a:fld>
            <a:endParaRPr lang="en-US"/>
          </a:p>
        </p:txBody>
      </p:sp>
    </p:spTree>
    <p:extLst>
      <p:ext uri="{BB962C8B-B14F-4D97-AF65-F5344CB8AC3E}">
        <p14:creationId xmlns:p14="http://schemas.microsoft.com/office/powerpoint/2010/main" val="1618057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A34B4-E41D-4EEE-848C-2BD58EDE365A}" type="slidenum">
              <a:rPr lang="en-US" smtClean="0"/>
              <a:t>5</a:t>
            </a:fld>
            <a:endParaRPr lang="en-US"/>
          </a:p>
        </p:txBody>
      </p:sp>
    </p:spTree>
    <p:extLst>
      <p:ext uri="{BB962C8B-B14F-4D97-AF65-F5344CB8AC3E}">
        <p14:creationId xmlns:p14="http://schemas.microsoft.com/office/powerpoint/2010/main" val="3965544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A34B4-E41D-4EEE-848C-2BD58EDE365A}" type="slidenum">
              <a:rPr lang="en-US" smtClean="0"/>
              <a:t>6</a:t>
            </a:fld>
            <a:endParaRPr lang="en-US"/>
          </a:p>
        </p:txBody>
      </p:sp>
    </p:spTree>
    <p:extLst>
      <p:ext uri="{BB962C8B-B14F-4D97-AF65-F5344CB8AC3E}">
        <p14:creationId xmlns:p14="http://schemas.microsoft.com/office/powerpoint/2010/main" val="1304350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A34B4-E41D-4EEE-848C-2BD58EDE365A}" type="slidenum">
              <a:rPr lang="en-US" smtClean="0"/>
              <a:t>7</a:t>
            </a:fld>
            <a:endParaRPr lang="en-US"/>
          </a:p>
        </p:txBody>
      </p:sp>
    </p:spTree>
    <p:extLst>
      <p:ext uri="{BB962C8B-B14F-4D97-AF65-F5344CB8AC3E}">
        <p14:creationId xmlns:p14="http://schemas.microsoft.com/office/powerpoint/2010/main" val="1371051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A34B4-E41D-4EEE-848C-2BD58EDE365A}" type="slidenum">
              <a:rPr lang="en-US" smtClean="0"/>
              <a:t>8</a:t>
            </a:fld>
            <a:endParaRPr lang="en-US"/>
          </a:p>
        </p:txBody>
      </p:sp>
    </p:spTree>
    <p:extLst>
      <p:ext uri="{BB962C8B-B14F-4D97-AF65-F5344CB8AC3E}">
        <p14:creationId xmlns:p14="http://schemas.microsoft.com/office/powerpoint/2010/main" val="234399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A34B4-E41D-4EEE-848C-2BD58EDE365A}" type="slidenum">
              <a:rPr lang="en-US" smtClean="0"/>
              <a:t>9</a:t>
            </a:fld>
            <a:endParaRPr lang="en-US"/>
          </a:p>
        </p:txBody>
      </p:sp>
    </p:spTree>
    <p:extLst>
      <p:ext uri="{BB962C8B-B14F-4D97-AF65-F5344CB8AC3E}">
        <p14:creationId xmlns:p14="http://schemas.microsoft.com/office/powerpoint/2010/main" val="2506025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DA34B4-E41D-4EEE-848C-2BD58EDE365A}" type="slidenum">
              <a:rPr lang="en-US" smtClean="0"/>
              <a:t>10</a:t>
            </a:fld>
            <a:endParaRPr lang="en-US"/>
          </a:p>
        </p:txBody>
      </p:sp>
    </p:spTree>
    <p:extLst>
      <p:ext uri="{BB962C8B-B14F-4D97-AF65-F5344CB8AC3E}">
        <p14:creationId xmlns:p14="http://schemas.microsoft.com/office/powerpoint/2010/main" val="3935592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4/7/2025</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059328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4/7/2025</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67073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4/7/2025</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844128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4/7/2025</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144948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4/7/2025</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98832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4/7/2025</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086648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4/7/2025</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154137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4/7/2025</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310952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4/7/2025</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762689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4/7/2025</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909279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4/7/2025</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089018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4/7/2025</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532959058"/>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sv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A653DE-727B-9F5A-2E64-A7ECF64DC02B}"/>
              </a:ext>
            </a:extLst>
          </p:cNvPr>
          <p:cNvSpPr>
            <a:spLocks noGrp="1"/>
          </p:cNvSpPr>
          <p:nvPr>
            <p:ph type="ctrTitle"/>
          </p:nvPr>
        </p:nvSpPr>
        <p:spPr>
          <a:xfrm>
            <a:off x="540000" y="540000"/>
            <a:ext cx="5437187" cy="4792050"/>
          </a:xfrm>
        </p:spPr>
        <p:txBody>
          <a:bodyPr anchor="t">
            <a:noAutofit/>
          </a:bodyPr>
          <a:lstStyle/>
          <a:p>
            <a:r>
              <a:rPr lang="en-US" sz="7200" dirty="0"/>
              <a:t>Multiple Linear Regression on Used Car Market Data</a:t>
            </a:r>
          </a:p>
        </p:txBody>
      </p:sp>
      <p:sp>
        <p:nvSpPr>
          <p:cNvPr id="3" name="Subtitle 2">
            <a:extLst>
              <a:ext uri="{FF2B5EF4-FFF2-40B4-BE49-F238E27FC236}">
                <a16:creationId xmlns:a16="http://schemas.microsoft.com/office/drawing/2014/main" id="{40704392-92B4-50A0-D6E0-E983727638E7}"/>
              </a:ext>
            </a:extLst>
          </p:cNvPr>
          <p:cNvSpPr>
            <a:spLocks noGrp="1"/>
          </p:cNvSpPr>
          <p:nvPr>
            <p:ph type="subTitle" idx="1"/>
          </p:nvPr>
        </p:nvSpPr>
        <p:spPr>
          <a:xfrm>
            <a:off x="550864" y="5516562"/>
            <a:ext cx="4500562" cy="796311"/>
          </a:xfrm>
        </p:spPr>
        <p:txBody>
          <a:bodyPr anchor="b">
            <a:normAutofit lnSpcReduction="10000"/>
          </a:bodyPr>
          <a:lstStyle/>
          <a:p>
            <a:r>
              <a:rPr lang="en-US" dirty="0"/>
              <a:t>Josh Rogers</a:t>
            </a:r>
          </a:p>
          <a:p>
            <a:r>
              <a:rPr lang="en-US" dirty="0"/>
              <a:t>MSDA Capstone</a:t>
            </a:r>
          </a:p>
        </p:txBody>
      </p:sp>
      <p:grpSp>
        <p:nvGrpSpPr>
          <p:cNvPr id="11" name="Group 10">
            <a:extLst>
              <a:ext uri="{FF2B5EF4-FFF2-40B4-BE49-F238E27FC236}">
                <a16:creationId xmlns:a16="http://schemas.microsoft.com/office/drawing/2014/main" id="{A7014575-F0CE-4EAB-917E-3325411BA2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12" name="Oval 11">
              <a:extLst>
                <a:ext uri="{FF2B5EF4-FFF2-40B4-BE49-F238E27FC236}">
                  <a16:creationId xmlns:a16="http://schemas.microsoft.com/office/drawing/2014/main" id="{2DB3702B-264B-4A16-B3FF-E2B1366D57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92A33E2F-6DB3-47D1-B577-F0D4289E8A3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A4F24FF8-D392-412B-AB34-A7D89311B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Vector background of vibrant colors splashing">
            <a:extLst>
              <a:ext uri="{FF2B5EF4-FFF2-40B4-BE49-F238E27FC236}">
                <a16:creationId xmlns:a16="http://schemas.microsoft.com/office/drawing/2014/main" id="{485A7A94-A829-7C7E-FF43-DA5325B75B86}"/>
              </a:ext>
            </a:extLst>
          </p:cNvPr>
          <p:cNvPicPr>
            <a:picLocks noChangeAspect="1"/>
          </p:cNvPicPr>
          <p:nvPr/>
        </p:nvPicPr>
        <p:blipFill>
          <a:blip r:embed="rId2"/>
          <a:srcRect l="21615" r="10385" b="-1"/>
          <a:stretch/>
        </p:blipFill>
        <p:spPr>
          <a:xfrm>
            <a:off x="4896763"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3520128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807C163-87AF-4BC4-ADE2-4E5EAFEEE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3F696E8E-5A50-4F12-9E0B-502F850615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2" name="Rectangle 11">
              <a:extLst>
                <a:ext uri="{FF2B5EF4-FFF2-40B4-BE49-F238E27FC236}">
                  <a16:creationId xmlns:a16="http://schemas.microsoft.com/office/drawing/2014/main" id="{AB8A07F7-656D-4B06-860B-4290325213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D932A44-B2F8-4EA5-A529-D1EF350CB6F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4211287-5AF6-4DE8-9550-CE2475D625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935D3D5B-2BDE-4FFA-AD19-2A6FA11B44F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65141913-6183-49C2-BACE-61AF50181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CBF2F32-98FF-4601-8322-C5E0724D9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1AF3E2D8-35DA-4B2D-891A-A1594F7DB5D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4543934E-E678-45FF-8C62-1EF71BABE7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9B54ED7-1C7F-4C59-B1CB-84D3D9C21C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6ABFC7E0-9992-4076-88C6-3354EB12EBA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19C03209-5BD8-4B0B-847E-430FFF592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100000">
                <a:schemeClr val="bg2">
                  <a:alpha val="80000"/>
                </a:schemeClr>
              </a:gs>
            </a:gsLst>
            <a:lin ang="54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09FAC96D-EEDC-DC37-7CAB-FC5CF5B13C75}"/>
              </a:ext>
            </a:extLst>
          </p:cNvPr>
          <p:cNvSpPr>
            <a:spLocks noGrp="1"/>
          </p:cNvSpPr>
          <p:nvPr>
            <p:ph type="title"/>
          </p:nvPr>
        </p:nvSpPr>
        <p:spPr>
          <a:xfrm>
            <a:off x="550863" y="540001"/>
            <a:ext cx="11075080" cy="1809500"/>
          </a:xfrm>
        </p:spPr>
        <p:txBody>
          <a:bodyPr anchor="t">
            <a:normAutofit/>
          </a:bodyPr>
          <a:lstStyle/>
          <a:p>
            <a:r>
              <a:rPr lang="en-US" dirty="0"/>
              <a:t>Next Steps…</a:t>
            </a:r>
          </a:p>
        </p:txBody>
      </p:sp>
      <p:graphicFrame>
        <p:nvGraphicFramePr>
          <p:cNvPr id="5" name="Content Placeholder 2">
            <a:extLst>
              <a:ext uri="{FF2B5EF4-FFF2-40B4-BE49-F238E27FC236}">
                <a16:creationId xmlns:a16="http://schemas.microsoft.com/office/drawing/2014/main" id="{D46CA7F6-3F3F-228F-1C00-CBD28C431ABD}"/>
              </a:ext>
            </a:extLst>
          </p:cNvPr>
          <p:cNvGraphicFramePr>
            <a:graphicFrameLocks noGrp="1"/>
          </p:cNvGraphicFramePr>
          <p:nvPr>
            <p:ph idx="1"/>
            <p:extLst>
              <p:ext uri="{D42A27DB-BD31-4B8C-83A1-F6EECF244321}">
                <p14:modId xmlns:p14="http://schemas.microsoft.com/office/powerpoint/2010/main" val="415463861"/>
              </p:ext>
            </p:extLst>
          </p:nvPr>
        </p:nvGraphicFramePr>
        <p:xfrm>
          <a:off x="568363" y="1903412"/>
          <a:ext cx="11101388" cy="37798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064816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89226-8852-CA3B-4084-2F411AFAFF7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935FFD5-1EF9-BEED-1318-55EED0EC617A}"/>
              </a:ext>
            </a:extLst>
          </p:cNvPr>
          <p:cNvSpPr>
            <a:spLocks noGrp="1"/>
          </p:cNvSpPr>
          <p:nvPr>
            <p:ph idx="1"/>
          </p:nvPr>
        </p:nvSpPr>
        <p:spPr>
          <a:xfrm>
            <a:off x="540000" y="1566153"/>
            <a:ext cx="11101136" cy="4742571"/>
          </a:xfrm>
        </p:spPr>
        <p:txBody>
          <a:bodyPr>
            <a:normAutofit/>
          </a:bodyPr>
          <a:lstStyle/>
          <a:p>
            <a:pPr marL="0" indent="0">
              <a:buNone/>
            </a:pPr>
            <a:r>
              <a:rPr lang="en-US" dirty="0">
                <a:latin typeface="Aptos" panose="020B0004020202020204" pitchFamily="34" charset="0"/>
              </a:rPr>
              <a:t>The initial model found some relationships between car features and price difference: however, the overall predictive power of the model was low. The model struggles to make accurate predictions even though  certain patterns could be identified.</a:t>
            </a:r>
          </a:p>
          <a:p>
            <a:pPr marL="0" indent="0">
              <a:buNone/>
            </a:pPr>
            <a:endParaRPr lang="en-US" b="1" u="sng" dirty="0">
              <a:latin typeface="Aptos" panose="020B0004020202020204" pitchFamily="34" charset="0"/>
            </a:endParaRPr>
          </a:p>
          <a:p>
            <a:pPr marL="0" indent="0">
              <a:buNone/>
            </a:pPr>
            <a:r>
              <a:rPr lang="en-US" b="1" u="sng" dirty="0">
                <a:latin typeface="Aptos" panose="020B0004020202020204" pitchFamily="34" charset="0"/>
              </a:rPr>
              <a:t>Key takeaways:</a:t>
            </a:r>
          </a:p>
          <a:p>
            <a:pPr marL="0" indent="0">
              <a:buNone/>
            </a:pPr>
            <a:r>
              <a:rPr lang="en-US" b="1" dirty="0">
                <a:latin typeface="Aptos" panose="020B0004020202020204" pitchFamily="34" charset="0"/>
              </a:rPr>
              <a:t>Condition matters</a:t>
            </a:r>
            <a:r>
              <a:rPr lang="en-US" dirty="0">
                <a:latin typeface="Aptos" panose="020B0004020202020204" pitchFamily="34" charset="0"/>
              </a:rPr>
              <a:t>: Cars in worse condition tend to sell for lower prices.</a:t>
            </a:r>
          </a:p>
          <a:p>
            <a:pPr marL="0" indent="0">
              <a:buNone/>
            </a:pPr>
            <a:r>
              <a:rPr lang="en-US" b="1" dirty="0">
                <a:latin typeface="Aptos" panose="020B0004020202020204" pitchFamily="34" charset="0"/>
              </a:rPr>
              <a:t>Brand effects</a:t>
            </a:r>
            <a:r>
              <a:rPr lang="en-US" dirty="0">
                <a:latin typeface="Aptos" panose="020B0004020202020204" pitchFamily="34" charset="0"/>
              </a:rPr>
              <a:t>: Certain brands like Honda, Kia, Nissan, and Porsche showed a slight positive influence on price, while others like Maserati and some truck models had negative impacts.</a:t>
            </a:r>
          </a:p>
          <a:p>
            <a:pPr marL="0" indent="0">
              <a:buNone/>
            </a:pPr>
            <a:r>
              <a:rPr lang="en-US" b="1" dirty="0">
                <a:latin typeface="Aptos" panose="020B0004020202020204" pitchFamily="34" charset="0"/>
              </a:rPr>
              <a:t>Mileage matters</a:t>
            </a:r>
            <a:r>
              <a:rPr lang="en-US" dirty="0">
                <a:latin typeface="Aptos" panose="020B0004020202020204" pitchFamily="34" charset="0"/>
              </a:rPr>
              <a:t>: As a car's mileage increases, its price decreases.</a:t>
            </a:r>
          </a:p>
          <a:p>
            <a:pPr marL="0" indent="0">
              <a:buNone/>
            </a:pPr>
            <a:r>
              <a:rPr lang="en-US" b="1" dirty="0">
                <a:latin typeface="Aptos" panose="020B0004020202020204" pitchFamily="34" charset="0"/>
              </a:rPr>
              <a:t>Transmission type</a:t>
            </a:r>
            <a:r>
              <a:rPr lang="en-US" dirty="0">
                <a:latin typeface="Aptos" panose="020B0004020202020204" pitchFamily="34" charset="0"/>
              </a:rPr>
              <a:t>: Manual cars were slightly less valued compared to automatic ones.</a:t>
            </a:r>
          </a:p>
          <a:p>
            <a:endParaRPr lang="en-US" dirty="0"/>
          </a:p>
        </p:txBody>
      </p:sp>
    </p:spTree>
    <p:extLst>
      <p:ext uri="{BB962C8B-B14F-4D97-AF65-F5344CB8AC3E}">
        <p14:creationId xmlns:p14="http://schemas.microsoft.com/office/powerpoint/2010/main" val="5885543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67416F32-9D98-4340-82E8-E90CE00AD2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1"/>
            <a:ext cx="12191999" cy="6861601"/>
            <a:chOff x="0" y="-1"/>
            <a:chExt cx="12191999" cy="6861601"/>
          </a:xfrm>
        </p:grpSpPr>
        <p:sp>
          <p:nvSpPr>
            <p:cNvPr id="73" name="Rectangle 72">
              <a:extLst>
                <a:ext uri="{FF2B5EF4-FFF2-40B4-BE49-F238E27FC236}">
                  <a16:creationId xmlns:a16="http://schemas.microsoft.com/office/drawing/2014/main" id="{66375AB4-82BB-418F-A50F-6180F68724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4" name="Oval 73">
              <a:extLst>
                <a:ext uri="{FF2B5EF4-FFF2-40B4-BE49-F238E27FC236}">
                  <a16:creationId xmlns:a16="http://schemas.microsoft.com/office/drawing/2014/main" id="{3FDD54B2-4A3F-4BFE-8FF0-82CA73F4AE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5" name="Oval 74">
              <a:extLst>
                <a:ext uri="{FF2B5EF4-FFF2-40B4-BE49-F238E27FC236}">
                  <a16:creationId xmlns:a16="http://schemas.microsoft.com/office/drawing/2014/main" id="{30876F96-77AB-4E72-B1D2-FA45F4E3C04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56" name="Group 55">
              <a:extLst>
                <a:ext uri="{FF2B5EF4-FFF2-40B4-BE49-F238E27FC236}">
                  <a16:creationId xmlns:a16="http://schemas.microsoft.com/office/drawing/2014/main" id="{BB08A2E9-6518-449E-940B-8518A1D850B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0" y="-1"/>
              <a:ext cx="10800000" cy="6858000"/>
              <a:chOff x="2328000" y="0"/>
              <a:chExt cx="2880000" cy="1440000"/>
            </a:xfrm>
          </p:grpSpPr>
          <p:sp>
            <p:nvSpPr>
              <p:cNvPr id="76" name="Rectangle 75">
                <a:extLst>
                  <a:ext uri="{FF2B5EF4-FFF2-40B4-BE49-F238E27FC236}">
                    <a16:creationId xmlns:a16="http://schemas.microsoft.com/office/drawing/2014/main" id="{60A86BE0-76B3-4EA0-BA2D-05266013A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7" name="Rectangle 76">
                <a:extLst>
                  <a:ext uri="{FF2B5EF4-FFF2-40B4-BE49-F238E27FC236}">
                    <a16:creationId xmlns:a16="http://schemas.microsoft.com/office/drawing/2014/main" id="{6BA13564-810C-4398-AA63-67B020811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78" name="Rectangle 77">
              <a:extLst>
                <a:ext uri="{FF2B5EF4-FFF2-40B4-BE49-F238E27FC236}">
                  <a16:creationId xmlns:a16="http://schemas.microsoft.com/office/drawing/2014/main" id="{3555E1EF-6216-47FA-BBCA-7C0C8C2DAB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79" name="Rectangle 78">
            <a:extLst>
              <a:ext uri="{FF2B5EF4-FFF2-40B4-BE49-F238E27FC236}">
                <a16:creationId xmlns:a16="http://schemas.microsoft.com/office/drawing/2014/main" id="{D8D85657-6A77-4466-887F-EE948B9CD2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80" name="Rectangle 79">
            <a:extLst>
              <a:ext uri="{FF2B5EF4-FFF2-40B4-BE49-F238E27FC236}">
                <a16:creationId xmlns:a16="http://schemas.microsoft.com/office/drawing/2014/main" id="{6325661F-9A92-471E-B4A6-1EAAD4C06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1" name="Freeform: Shape 80">
            <a:extLst>
              <a:ext uri="{FF2B5EF4-FFF2-40B4-BE49-F238E27FC236}">
                <a16:creationId xmlns:a16="http://schemas.microsoft.com/office/drawing/2014/main" id="{50C45BFF-5013-4DE4-A046-0D7CF000A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858000" cy="6857999"/>
          </a:xfrm>
          <a:custGeom>
            <a:avLst/>
            <a:gdLst>
              <a:gd name="connsiteX0" fmla="*/ 3428961 w 6858000"/>
              <a:gd name="connsiteY0" fmla="*/ 0 h 6857999"/>
              <a:gd name="connsiteX1" fmla="*/ 3429042 w 6858000"/>
              <a:gd name="connsiteY1" fmla="*/ 0 h 6857999"/>
              <a:gd name="connsiteX2" fmla="*/ 3605457 w 6858000"/>
              <a:gd name="connsiteY2" fmla="*/ 4461 h 6857999"/>
              <a:gd name="connsiteX3" fmla="*/ 6858000 w 6858000"/>
              <a:gd name="connsiteY3" fmla="*/ 3429000 h 6857999"/>
              <a:gd name="connsiteX4" fmla="*/ 3429001 w 6858000"/>
              <a:gd name="connsiteY4" fmla="*/ 6857999 h 6857999"/>
              <a:gd name="connsiteX5" fmla="*/ 0 w 6858000"/>
              <a:gd name="connsiteY5" fmla="*/ 3429000 h 6857999"/>
              <a:gd name="connsiteX6" fmla="*/ 3252545 w 6858000"/>
              <a:gd name="connsiteY6" fmla="*/ 44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6857999">
                <a:moveTo>
                  <a:pt x="3428961" y="0"/>
                </a:moveTo>
                <a:lnTo>
                  <a:pt x="3429042" y="0"/>
                </a:lnTo>
                <a:lnTo>
                  <a:pt x="3605457" y="4461"/>
                </a:lnTo>
                <a:cubicBezTo>
                  <a:pt x="5417236" y="96300"/>
                  <a:pt x="6858000" y="1594396"/>
                  <a:pt x="6858000" y="3429000"/>
                </a:cubicBezTo>
                <a:cubicBezTo>
                  <a:pt x="6858000" y="5322784"/>
                  <a:pt x="5322784" y="6857999"/>
                  <a:pt x="3429001" y="6857999"/>
                </a:cubicBezTo>
                <a:cubicBezTo>
                  <a:pt x="1535216" y="6857999"/>
                  <a:pt x="0" y="5322784"/>
                  <a:pt x="0" y="3429000"/>
                </a:cubicBezTo>
                <a:cubicBezTo>
                  <a:pt x="0" y="1594396"/>
                  <a:pt x="1440765" y="96300"/>
                  <a:pt x="3252545" y="4461"/>
                </a:cubicBezTo>
                <a:close/>
              </a:path>
            </a:pathLst>
          </a:custGeom>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2" name="Group 81">
            <a:extLst>
              <a:ext uri="{FF2B5EF4-FFF2-40B4-BE49-F238E27FC236}">
                <a16:creationId xmlns:a16="http://schemas.microsoft.com/office/drawing/2014/main" id="{0398FEF6-AD50-4FB1-815C-200E861E2B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3600"/>
            <a:ext cx="6854400" cy="6854400"/>
            <a:chOff x="0" y="3600"/>
            <a:chExt cx="6854400" cy="6854400"/>
          </a:xfrm>
        </p:grpSpPr>
        <p:sp>
          <p:nvSpPr>
            <p:cNvPr id="83" name="Oval 82">
              <a:extLst>
                <a:ext uri="{FF2B5EF4-FFF2-40B4-BE49-F238E27FC236}">
                  <a16:creationId xmlns:a16="http://schemas.microsoft.com/office/drawing/2014/main" id="{C81E0054-94DD-4654-B1D1-2D2FB7BD9CE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A64E2885-DC94-43CD-9FDD-3EF615FED56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3265952E-E4CE-4668-B2FC-C092F8B524F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Graphic 5" descr="Bar chart">
            <a:extLst>
              <a:ext uri="{FF2B5EF4-FFF2-40B4-BE49-F238E27FC236}">
                <a16:creationId xmlns:a16="http://schemas.microsoft.com/office/drawing/2014/main" id="{387CD6B7-4FEF-E572-2D48-8680D98CA46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29000" y="1629000"/>
            <a:ext cx="3600000" cy="3600000"/>
          </a:xfrm>
          <a:prstGeom prst="rect">
            <a:avLst/>
          </a:prstGeom>
        </p:spPr>
      </p:pic>
      <p:graphicFrame>
        <p:nvGraphicFramePr>
          <p:cNvPr id="86" name="TextBox 1">
            <a:extLst>
              <a:ext uri="{FF2B5EF4-FFF2-40B4-BE49-F238E27FC236}">
                <a16:creationId xmlns:a16="http://schemas.microsoft.com/office/drawing/2014/main" id="{050D931B-3858-BAF8-5F92-F210A5DE6AB1}"/>
              </a:ext>
            </a:extLst>
          </p:cNvPr>
          <p:cNvGraphicFramePr/>
          <p:nvPr>
            <p:extLst>
              <p:ext uri="{D42A27DB-BD31-4B8C-83A1-F6EECF244321}">
                <p14:modId xmlns:p14="http://schemas.microsoft.com/office/powerpoint/2010/main" val="1968968921"/>
              </p:ext>
            </p:extLst>
          </p:nvPr>
        </p:nvGraphicFramePr>
        <p:xfrm>
          <a:off x="7104063" y="540000"/>
          <a:ext cx="4537073" cy="5832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5752519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E7BEF-BAC8-B268-102C-A03FF6743A88}"/>
              </a:ext>
            </a:extLst>
          </p:cNvPr>
          <p:cNvSpPr>
            <a:spLocks noGrp="1"/>
          </p:cNvSpPr>
          <p:nvPr>
            <p:ph type="title"/>
          </p:nvPr>
        </p:nvSpPr>
        <p:spPr/>
        <p:txBody>
          <a:bodyPr>
            <a:normAutofit fontScale="90000"/>
          </a:bodyPr>
          <a:lstStyle/>
          <a:p>
            <a:pPr algn="ctr"/>
            <a:r>
              <a:rPr lang="en-US" dirty="0"/>
              <a:t>Problem Statement and Hypothesis</a:t>
            </a:r>
          </a:p>
        </p:txBody>
      </p:sp>
      <p:sp>
        <p:nvSpPr>
          <p:cNvPr id="3" name="Content Placeholder 2">
            <a:extLst>
              <a:ext uri="{FF2B5EF4-FFF2-40B4-BE49-F238E27FC236}">
                <a16:creationId xmlns:a16="http://schemas.microsoft.com/office/drawing/2014/main" id="{8D6C5415-53DB-36EC-43DA-0A207221451A}"/>
              </a:ext>
            </a:extLst>
          </p:cNvPr>
          <p:cNvSpPr>
            <a:spLocks noGrp="1"/>
          </p:cNvSpPr>
          <p:nvPr>
            <p:ph sz="half" idx="1"/>
          </p:nvPr>
        </p:nvSpPr>
        <p:spPr>
          <a:xfrm>
            <a:off x="540000" y="1625600"/>
            <a:ext cx="5437186" cy="4688800"/>
          </a:xfrm>
        </p:spPr>
        <p:txBody>
          <a:bodyPr>
            <a:normAutofit fontScale="85000" lnSpcReduction="10000"/>
          </a:bodyPr>
          <a:lstStyle/>
          <a:p>
            <a:pPr marL="0" indent="0" algn="ctr">
              <a:buNone/>
            </a:pPr>
            <a:r>
              <a:rPr lang="en-US" sz="3200" b="1" dirty="0">
                <a:latin typeface="Aptos" panose="020B0004020202020204" pitchFamily="34" charset="0"/>
              </a:rPr>
              <a:t>Problem</a:t>
            </a:r>
          </a:p>
          <a:p>
            <a:r>
              <a:rPr lang="en-US" sz="2000" dirty="0">
                <a:effectLst/>
                <a:latin typeface="Aptos" panose="020B0004020202020204" pitchFamily="34" charset="0"/>
                <a:ea typeface="Times New Roman" panose="02020603050405020304" pitchFamily="18" charset="0"/>
              </a:rPr>
              <a:t>With rising car prices, buyers are becoming more likely to select used vehicles over new (</a:t>
            </a:r>
            <a:r>
              <a:rPr lang="en-US" sz="2000" dirty="0" err="1">
                <a:effectLst/>
                <a:latin typeface="Aptos" panose="020B0004020202020204" pitchFamily="34" charset="0"/>
                <a:ea typeface="Times New Roman" panose="02020603050405020304" pitchFamily="18" charset="0"/>
              </a:rPr>
              <a:t>Natani</a:t>
            </a:r>
            <a:r>
              <a:rPr lang="en-US" sz="2000" dirty="0">
                <a:effectLst/>
                <a:latin typeface="Aptos" panose="020B0004020202020204" pitchFamily="34" charset="0"/>
                <a:ea typeface="Times New Roman" panose="02020603050405020304" pitchFamily="18" charset="0"/>
              </a:rPr>
              <a:t>, 2022). </a:t>
            </a:r>
          </a:p>
          <a:p>
            <a:r>
              <a:rPr lang="en-US" sz="2000" dirty="0">
                <a:effectLst/>
                <a:latin typeface="Aptos" panose="020B0004020202020204" pitchFamily="34" charset="0"/>
                <a:ea typeface="Times New Roman" panose="02020603050405020304" pitchFamily="18" charset="0"/>
              </a:rPr>
              <a:t>Understanding what factors influence price differentials, the different between actual sale price and predicted value as </a:t>
            </a:r>
            <a:r>
              <a:rPr lang="en-US" sz="2000" dirty="0">
                <a:latin typeface="Aptos" panose="020B0004020202020204" pitchFamily="34" charset="0"/>
                <a:ea typeface="Times New Roman" panose="02020603050405020304" pitchFamily="18" charset="0"/>
              </a:rPr>
              <a:t>determined by the </a:t>
            </a:r>
            <a:r>
              <a:rPr lang="en-US" sz="2000" dirty="0">
                <a:effectLst/>
                <a:latin typeface="Aptos" panose="020B0004020202020204" pitchFamily="34" charset="0"/>
                <a:ea typeface="Times New Roman" panose="02020603050405020304" pitchFamily="18" charset="0"/>
              </a:rPr>
              <a:t>Manheim Market Report (MMR), can help stakeholders make better pricing decisions. </a:t>
            </a:r>
          </a:p>
          <a:p>
            <a:r>
              <a:rPr lang="en-US" sz="2000" dirty="0">
                <a:effectLst/>
                <a:latin typeface="Aptos" panose="020B0004020202020204" pitchFamily="34" charset="0"/>
                <a:ea typeface="Times New Roman" panose="02020603050405020304" pitchFamily="18" charset="0"/>
              </a:rPr>
              <a:t>By identifying the key contributors to price differential this research can serve as a data-driven approach to facilitate fair market pricing.</a:t>
            </a:r>
          </a:p>
          <a:p>
            <a:pPr marL="0" indent="0">
              <a:buNone/>
            </a:pPr>
            <a:endParaRPr lang="en-US" dirty="0"/>
          </a:p>
        </p:txBody>
      </p:sp>
      <p:sp>
        <p:nvSpPr>
          <p:cNvPr id="4" name="Content Placeholder 3">
            <a:extLst>
              <a:ext uri="{FF2B5EF4-FFF2-40B4-BE49-F238E27FC236}">
                <a16:creationId xmlns:a16="http://schemas.microsoft.com/office/drawing/2014/main" id="{54A9CAE7-E2AE-F00E-F23C-8CBC2D6CF321}"/>
              </a:ext>
            </a:extLst>
          </p:cNvPr>
          <p:cNvSpPr>
            <a:spLocks noGrp="1"/>
          </p:cNvSpPr>
          <p:nvPr>
            <p:ph sz="half" idx="2"/>
          </p:nvPr>
        </p:nvSpPr>
        <p:spPr>
          <a:xfrm>
            <a:off x="6203950" y="2804160"/>
            <a:ext cx="5437186" cy="3510240"/>
          </a:xfrm>
        </p:spPr>
        <p:txBody>
          <a:bodyPr>
            <a:normAutofit fontScale="85000" lnSpcReduction="10000"/>
          </a:bodyPr>
          <a:lstStyle/>
          <a:p>
            <a:pPr marL="0" indent="0" algn="ctr">
              <a:buNone/>
            </a:pPr>
            <a:r>
              <a:rPr lang="en-US" sz="2700" b="1" dirty="0">
                <a:latin typeface="Aptos" panose="020B0004020202020204" pitchFamily="34" charset="0"/>
              </a:rPr>
              <a:t>Hypothesis</a:t>
            </a:r>
          </a:p>
          <a:p>
            <a:pPr marL="0" indent="0" algn="ctr">
              <a:buNone/>
            </a:pPr>
            <a:r>
              <a:rPr lang="en-US" sz="2000" kern="0" dirty="0">
                <a:effectLst/>
                <a:latin typeface="Aptos" panose="020B0004020202020204" pitchFamily="34" charset="0"/>
                <a:ea typeface="Times New Roman" panose="02020603050405020304" pitchFamily="18" charset="0"/>
              </a:rPr>
              <a:t>The hypothesis is that key features, such as </a:t>
            </a:r>
            <a:r>
              <a:rPr lang="en-US" sz="2000" i="1" kern="0" dirty="0">
                <a:effectLst/>
                <a:latin typeface="Aptos" panose="020B0004020202020204" pitchFamily="34" charset="0"/>
                <a:ea typeface="Times New Roman" panose="02020603050405020304" pitchFamily="18" charset="0"/>
              </a:rPr>
              <a:t>make</a:t>
            </a:r>
            <a:r>
              <a:rPr lang="en-US" sz="2000" kern="0" dirty="0">
                <a:effectLst/>
                <a:latin typeface="Aptos" panose="020B0004020202020204" pitchFamily="34" charset="0"/>
                <a:ea typeface="Times New Roman" panose="02020603050405020304" pitchFamily="18" charset="0"/>
              </a:rPr>
              <a:t>, </a:t>
            </a:r>
            <a:r>
              <a:rPr lang="en-US" sz="2000" i="1" kern="0" dirty="0">
                <a:effectLst/>
                <a:latin typeface="Aptos" panose="020B0004020202020204" pitchFamily="34" charset="0"/>
                <a:ea typeface="Times New Roman" panose="02020603050405020304" pitchFamily="18" charset="0"/>
              </a:rPr>
              <a:t>model</a:t>
            </a:r>
            <a:r>
              <a:rPr lang="en-US" sz="2000" kern="0" dirty="0">
                <a:effectLst/>
                <a:latin typeface="Aptos" panose="020B0004020202020204" pitchFamily="34" charset="0"/>
                <a:ea typeface="Times New Roman" panose="02020603050405020304" pitchFamily="18" charset="0"/>
              </a:rPr>
              <a:t>, </a:t>
            </a:r>
            <a:r>
              <a:rPr lang="en-US" sz="2000" i="1" kern="0" dirty="0">
                <a:effectLst/>
                <a:latin typeface="Aptos" panose="020B0004020202020204" pitchFamily="34" charset="0"/>
                <a:ea typeface="Times New Roman" panose="02020603050405020304" pitchFamily="18" charset="0"/>
              </a:rPr>
              <a:t>body</a:t>
            </a:r>
            <a:r>
              <a:rPr lang="en-US" sz="2000" kern="0" dirty="0">
                <a:effectLst/>
                <a:latin typeface="Aptos" panose="020B0004020202020204" pitchFamily="34" charset="0"/>
                <a:ea typeface="Times New Roman" panose="02020603050405020304" pitchFamily="18" charset="0"/>
              </a:rPr>
              <a:t>, </a:t>
            </a:r>
            <a:r>
              <a:rPr lang="en-US" sz="2000" i="1" kern="0" dirty="0">
                <a:effectLst/>
                <a:latin typeface="Aptos" panose="020B0004020202020204" pitchFamily="34" charset="0"/>
                <a:ea typeface="Times New Roman" panose="02020603050405020304" pitchFamily="18" charset="0"/>
              </a:rPr>
              <a:t>transmission</a:t>
            </a:r>
            <a:r>
              <a:rPr lang="en-US" sz="2000" kern="0" dirty="0">
                <a:effectLst/>
                <a:latin typeface="Aptos" panose="020B0004020202020204" pitchFamily="34" charset="0"/>
                <a:ea typeface="Times New Roman" panose="02020603050405020304" pitchFamily="18" charset="0"/>
              </a:rPr>
              <a:t>, </a:t>
            </a:r>
            <a:r>
              <a:rPr lang="en-US" sz="2000" i="1" kern="0" dirty="0">
                <a:effectLst/>
                <a:latin typeface="Aptos" panose="020B0004020202020204" pitchFamily="34" charset="0"/>
                <a:ea typeface="Times New Roman" panose="02020603050405020304" pitchFamily="18" charset="0"/>
              </a:rPr>
              <a:t>year</a:t>
            </a:r>
            <a:r>
              <a:rPr lang="en-US" sz="2000" kern="0" dirty="0">
                <a:effectLst/>
                <a:latin typeface="Aptos" panose="020B0004020202020204" pitchFamily="34" charset="0"/>
                <a:ea typeface="Times New Roman" panose="02020603050405020304" pitchFamily="18" charset="0"/>
              </a:rPr>
              <a:t>, </a:t>
            </a:r>
            <a:r>
              <a:rPr lang="en-US" sz="2000" i="1" kern="0" dirty="0">
                <a:effectLst/>
                <a:latin typeface="Aptos" panose="020B0004020202020204" pitchFamily="34" charset="0"/>
                <a:ea typeface="Times New Roman" panose="02020603050405020304" pitchFamily="18" charset="0"/>
              </a:rPr>
              <a:t>condition</a:t>
            </a:r>
            <a:r>
              <a:rPr lang="en-US" sz="2000" kern="0" dirty="0">
                <a:effectLst/>
                <a:latin typeface="Aptos" panose="020B0004020202020204" pitchFamily="34" charset="0"/>
                <a:ea typeface="Times New Roman" panose="02020603050405020304" pitchFamily="18" charset="0"/>
              </a:rPr>
              <a:t>, and </a:t>
            </a:r>
            <a:r>
              <a:rPr lang="en-US" sz="2000" i="1" kern="0" dirty="0">
                <a:effectLst/>
                <a:latin typeface="Aptos" panose="020B0004020202020204" pitchFamily="34" charset="0"/>
                <a:ea typeface="Times New Roman" panose="02020603050405020304" pitchFamily="18" charset="0"/>
              </a:rPr>
              <a:t>odometer</a:t>
            </a:r>
            <a:r>
              <a:rPr lang="en-US" sz="2000" kern="0" dirty="0">
                <a:effectLst/>
                <a:latin typeface="Aptos" panose="020B0004020202020204" pitchFamily="34" charset="0"/>
                <a:ea typeface="Times New Roman" panose="02020603050405020304" pitchFamily="18" charset="0"/>
              </a:rPr>
              <a:t>, significantly contribute to the price differential of used cars. </a:t>
            </a:r>
            <a:endParaRPr lang="en-US" sz="2000" b="1" dirty="0">
              <a:latin typeface="Aptos" panose="020B0004020202020204" pitchFamily="34" charset="0"/>
            </a:endParaRPr>
          </a:p>
        </p:txBody>
      </p:sp>
    </p:spTree>
    <p:extLst>
      <p:ext uri="{BB962C8B-B14F-4D97-AF65-F5344CB8AC3E}">
        <p14:creationId xmlns:p14="http://schemas.microsoft.com/office/powerpoint/2010/main" val="3554700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575C0-D4E5-64C9-950B-912AD4D9E681}"/>
              </a:ext>
            </a:extLst>
          </p:cNvPr>
          <p:cNvSpPr>
            <a:spLocks noGrp="1"/>
          </p:cNvSpPr>
          <p:nvPr>
            <p:ph type="title"/>
          </p:nvPr>
        </p:nvSpPr>
        <p:spPr>
          <a:xfrm>
            <a:off x="534567" y="352964"/>
            <a:ext cx="11101135" cy="623782"/>
          </a:xfrm>
        </p:spPr>
        <p:txBody>
          <a:bodyPr>
            <a:normAutofit fontScale="90000"/>
          </a:bodyPr>
          <a:lstStyle/>
          <a:p>
            <a:pPr algn="ctr"/>
            <a:r>
              <a:rPr lang="en-US" sz="4800" dirty="0"/>
              <a:t>Summary of the Data Analysis Process</a:t>
            </a:r>
          </a:p>
        </p:txBody>
      </p:sp>
      <p:sp>
        <p:nvSpPr>
          <p:cNvPr id="3" name="Content Placeholder 2">
            <a:extLst>
              <a:ext uri="{FF2B5EF4-FFF2-40B4-BE49-F238E27FC236}">
                <a16:creationId xmlns:a16="http://schemas.microsoft.com/office/drawing/2014/main" id="{E266458D-381E-955F-02D3-D807A8737F64}"/>
              </a:ext>
            </a:extLst>
          </p:cNvPr>
          <p:cNvSpPr>
            <a:spLocks noGrp="1"/>
          </p:cNvSpPr>
          <p:nvPr>
            <p:ph idx="1"/>
          </p:nvPr>
        </p:nvSpPr>
        <p:spPr>
          <a:xfrm>
            <a:off x="540000" y="1454727"/>
            <a:ext cx="5556000" cy="4853997"/>
          </a:xfrm>
        </p:spPr>
        <p:txBody>
          <a:bodyPr>
            <a:normAutofit fontScale="85000" lnSpcReduction="10000"/>
          </a:bodyPr>
          <a:lstStyle/>
          <a:p>
            <a:pPr marL="0" indent="0">
              <a:buNone/>
            </a:pPr>
            <a:r>
              <a:rPr lang="en-US" b="1" u="sng" dirty="0">
                <a:latin typeface="Aptos" panose="020B0004020202020204" pitchFamily="34" charset="0"/>
              </a:rPr>
              <a:t>Data Source</a:t>
            </a:r>
            <a:r>
              <a:rPr lang="en-US" dirty="0">
                <a:latin typeface="Aptos" panose="020B0004020202020204" pitchFamily="34" charset="0"/>
              </a:rPr>
              <a:t>: </a:t>
            </a:r>
          </a:p>
          <a:p>
            <a:pPr marL="0" indent="0">
              <a:buNone/>
            </a:pPr>
            <a:r>
              <a:rPr lang="en-US" sz="1800" dirty="0">
                <a:effectLst/>
                <a:latin typeface="Aptos" panose="020B0004020202020204" pitchFamily="34" charset="0"/>
                <a:ea typeface="Aptos" panose="020B0004020202020204" pitchFamily="34" charset="0"/>
              </a:rPr>
              <a:t>The dataset used in this study was sourced from Kaggle’s “Vehicle Sales Data” containing 25,000 rows of information.</a:t>
            </a:r>
          </a:p>
          <a:p>
            <a:pPr marL="287338" lvl="1" indent="-287338"/>
            <a:r>
              <a:rPr lang="en-US" dirty="0">
                <a:latin typeface="Aptos" panose="020B0004020202020204" pitchFamily="34" charset="0"/>
              </a:rPr>
              <a:t>Features considered: </a:t>
            </a:r>
            <a:r>
              <a:rPr lang="en-US" sz="1800" kern="0" dirty="0">
                <a:effectLst/>
                <a:latin typeface="Aptos" panose="020B0004020202020204" pitchFamily="34" charset="0"/>
                <a:ea typeface="Times New Roman" panose="02020603050405020304" pitchFamily="18" charset="0"/>
              </a:rPr>
              <a:t>make, model, body, transmission, year, condition, odometer, and price differential</a:t>
            </a:r>
          </a:p>
          <a:p>
            <a:pPr marL="1371600" lvl="1" indent="-280988"/>
            <a:endParaRPr lang="en-US" sz="1800" kern="0" dirty="0">
              <a:effectLst/>
              <a:latin typeface="Aptos" panose="020B0004020202020204" pitchFamily="34" charset="0"/>
              <a:ea typeface="Times New Roman" panose="02020603050405020304" pitchFamily="18" charset="0"/>
            </a:endParaRPr>
          </a:p>
          <a:p>
            <a:pPr marL="0" lvl="1" indent="0">
              <a:buNone/>
            </a:pPr>
            <a:r>
              <a:rPr lang="en-US" sz="1800" b="1" u="sng" kern="0" dirty="0">
                <a:effectLst/>
                <a:latin typeface="Aptos" panose="020B0004020202020204" pitchFamily="34" charset="0"/>
                <a:ea typeface="Times New Roman" panose="02020603050405020304" pitchFamily="18" charset="0"/>
              </a:rPr>
              <a:t>Data Preparation</a:t>
            </a:r>
            <a:r>
              <a:rPr lang="en-US" sz="1800" kern="0" dirty="0">
                <a:effectLst/>
                <a:latin typeface="Aptos" panose="020B0004020202020204" pitchFamily="34" charset="0"/>
                <a:ea typeface="Times New Roman" panose="02020603050405020304" pitchFamily="18" charset="0"/>
              </a:rPr>
              <a:t>: </a:t>
            </a:r>
          </a:p>
          <a:p>
            <a:pPr marL="0" lvl="1" indent="0">
              <a:buNone/>
            </a:pPr>
            <a:r>
              <a:rPr lang="en-US" sz="1800" kern="0" dirty="0">
                <a:effectLst/>
                <a:latin typeface="Aptos" panose="020B0004020202020204" pitchFamily="34" charset="0"/>
                <a:ea typeface="Times New Roman" panose="02020603050405020304" pitchFamily="18" charset="0"/>
              </a:rPr>
              <a:t>The data was cleaned by removing blank values, eliminating outliers, encoding categorical variables, and standardized to reduce noise.</a:t>
            </a:r>
          </a:p>
          <a:p>
            <a:pPr marL="0" lvl="1" indent="0">
              <a:buNone/>
            </a:pPr>
            <a:endParaRPr lang="en-US" sz="1800" kern="0" dirty="0">
              <a:effectLst/>
              <a:latin typeface="Aptos" panose="020B0004020202020204" pitchFamily="34" charset="0"/>
              <a:ea typeface="Times New Roman" panose="02020603050405020304" pitchFamily="18" charset="0"/>
            </a:endParaRPr>
          </a:p>
          <a:p>
            <a:pPr marL="0" lvl="1" indent="0">
              <a:buNone/>
            </a:pPr>
            <a:r>
              <a:rPr lang="en-US" b="1" u="sng" kern="0" dirty="0">
                <a:latin typeface="Aptos" panose="020B0004020202020204" pitchFamily="34" charset="0"/>
                <a:ea typeface="Times New Roman" panose="02020603050405020304" pitchFamily="18" charset="0"/>
              </a:rPr>
              <a:t>Techniques</a:t>
            </a:r>
            <a:r>
              <a:rPr lang="en-US" kern="0" dirty="0">
                <a:latin typeface="Aptos" panose="020B0004020202020204" pitchFamily="34" charset="0"/>
                <a:ea typeface="Times New Roman" panose="02020603050405020304" pitchFamily="18" charset="0"/>
              </a:rPr>
              <a:t>:</a:t>
            </a:r>
          </a:p>
          <a:p>
            <a:pPr marL="285750" lvl="1" indent="-285750"/>
            <a:r>
              <a:rPr lang="en-US" kern="0" dirty="0">
                <a:latin typeface="Aptos" panose="020B0004020202020204" pitchFamily="34" charset="0"/>
                <a:ea typeface="Times New Roman" panose="02020603050405020304" pitchFamily="18" charset="0"/>
              </a:rPr>
              <a:t>Multiple Linear Regression</a:t>
            </a:r>
          </a:p>
          <a:p>
            <a:pPr marL="285750" lvl="1" indent="-285750"/>
            <a:r>
              <a:rPr lang="en-US" sz="1800" kern="0" dirty="0">
                <a:effectLst/>
                <a:latin typeface="Aptos" panose="020B0004020202020204" pitchFamily="34" charset="0"/>
                <a:ea typeface="Times New Roman" panose="02020603050405020304" pitchFamily="18" charset="0"/>
              </a:rPr>
              <a:t>Lasso Regression for feature selection</a:t>
            </a:r>
          </a:p>
        </p:txBody>
      </p:sp>
      <p:pic>
        <p:nvPicPr>
          <p:cNvPr id="5" name="Picture 4">
            <a:extLst>
              <a:ext uri="{FF2B5EF4-FFF2-40B4-BE49-F238E27FC236}">
                <a16:creationId xmlns:a16="http://schemas.microsoft.com/office/drawing/2014/main" id="{55B41BFE-FA54-CB92-F441-DD82A382DD0A}"/>
              </a:ext>
            </a:extLst>
          </p:cNvPr>
          <p:cNvPicPr>
            <a:picLocks noChangeAspect="1"/>
          </p:cNvPicPr>
          <p:nvPr/>
        </p:nvPicPr>
        <p:blipFill>
          <a:blip r:embed="rId3"/>
          <a:srcRect l="24605" t="16314" r="23052" b="6666"/>
          <a:stretch/>
        </p:blipFill>
        <p:spPr>
          <a:xfrm>
            <a:off x="6324114" y="1454727"/>
            <a:ext cx="5311588" cy="4640552"/>
          </a:xfrm>
          <a:prstGeom prst="rect">
            <a:avLst/>
          </a:prstGeom>
        </p:spPr>
      </p:pic>
    </p:spTree>
    <p:extLst>
      <p:ext uri="{BB962C8B-B14F-4D97-AF65-F5344CB8AC3E}">
        <p14:creationId xmlns:p14="http://schemas.microsoft.com/office/powerpoint/2010/main" val="36496968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2E8CD4E-6381-4807-AA5B-CE0024A8B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28445F8-F032-43C9-8D0F-A5155F525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59"/>
            <a:ext cx="5538555" cy="28870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6A325B5-56A3-425A-B9A3-0CEB7CA1B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2" y="480060"/>
            <a:ext cx="5538555" cy="2887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a bar chart&#10;&#10;AI-generated content may be incorrect.">
            <a:extLst>
              <a:ext uri="{FF2B5EF4-FFF2-40B4-BE49-F238E27FC236}">
                <a16:creationId xmlns:a16="http://schemas.microsoft.com/office/drawing/2014/main" id="{4C7A7202-8459-92DB-514B-6F0EFBDFBD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6803182" y="644229"/>
            <a:ext cx="4285054" cy="2560320"/>
          </a:xfrm>
          <a:prstGeom prst="rect">
            <a:avLst/>
          </a:prstGeom>
          <a:noFill/>
        </p:spPr>
      </p:pic>
      <p:sp>
        <p:nvSpPr>
          <p:cNvPr id="17" name="Rectangle 16">
            <a:extLst>
              <a:ext uri="{FF2B5EF4-FFF2-40B4-BE49-F238E27FC236}">
                <a16:creationId xmlns:a16="http://schemas.microsoft.com/office/drawing/2014/main" id="{B80DE958-9D45-4CAD-BF1F-FA2ED970B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3" y="3527956"/>
            <a:ext cx="5538554" cy="2849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with different colored bars&#10;&#10;AI-generated content may be incorrect.">
            <a:extLst>
              <a:ext uri="{FF2B5EF4-FFF2-40B4-BE49-F238E27FC236}">
                <a16:creationId xmlns:a16="http://schemas.microsoft.com/office/drawing/2014/main" id="{F893C124-C782-18F9-462E-D75194212E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1095689" y="3653451"/>
            <a:ext cx="4303059" cy="2560320"/>
          </a:xfrm>
          <a:prstGeom prst="rect">
            <a:avLst/>
          </a:prstGeom>
          <a:noFill/>
        </p:spPr>
      </p:pic>
      <p:sp>
        <p:nvSpPr>
          <p:cNvPr id="19" name="Rectangle 18">
            <a:extLst>
              <a:ext uri="{FF2B5EF4-FFF2-40B4-BE49-F238E27FC236}">
                <a16:creationId xmlns:a16="http://schemas.microsoft.com/office/drawing/2014/main" id="{BB93B4BF-AD35-4E52-8131-161C5FB9CD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2" y="3527956"/>
            <a:ext cx="5538555" cy="28499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een graph with black text&#10;&#10;AI-generated content may be incorrect.">
            <a:extLst>
              <a:ext uri="{FF2B5EF4-FFF2-40B4-BE49-F238E27FC236}">
                <a16:creationId xmlns:a16="http://schemas.microsoft.com/office/drawing/2014/main" id="{89D9CB9C-2B77-857A-AF36-2EBD22917C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6339669" y="4255832"/>
            <a:ext cx="5212080" cy="1394231"/>
          </a:xfrm>
          <a:prstGeom prst="rect">
            <a:avLst/>
          </a:prstGeom>
          <a:noFill/>
        </p:spPr>
      </p:pic>
      <p:pic>
        <p:nvPicPr>
          <p:cNvPr id="10" name="Picture 9" descr="A graph of a bar chart&#10;&#10;AI-generated content may be incorrect.">
            <a:extLst>
              <a:ext uri="{FF2B5EF4-FFF2-40B4-BE49-F238E27FC236}">
                <a16:creationId xmlns:a16="http://schemas.microsoft.com/office/drawing/2014/main" id="{BBE35EE7-247A-EF69-5123-C1C6D446E5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4039" y="699278"/>
            <a:ext cx="4104499" cy="2448589"/>
          </a:xfrm>
          <a:prstGeom prst="rect">
            <a:avLst/>
          </a:prstGeom>
        </p:spPr>
      </p:pic>
    </p:spTree>
    <p:extLst>
      <p:ext uri="{BB962C8B-B14F-4D97-AF65-F5344CB8AC3E}">
        <p14:creationId xmlns:p14="http://schemas.microsoft.com/office/powerpoint/2010/main" val="33312318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6F92D-78D3-51C8-DE72-45F0FAB6AFCB}"/>
              </a:ext>
            </a:extLst>
          </p:cNvPr>
          <p:cNvSpPr>
            <a:spLocks noGrp="1"/>
          </p:cNvSpPr>
          <p:nvPr>
            <p:ph type="title"/>
          </p:nvPr>
        </p:nvSpPr>
        <p:spPr/>
        <p:txBody>
          <a:bodyPr/>
          <a:lstStyle/>
          <a:p>
            <a:r>
              <a:rPr lang="en-US" dirty="0"/>
              <a:t>Summary of Findings</a:t>
            </a:r>
          </a:p>
        </p:txBody>
      </p:sp>
      <p:sp>
        <p:nvSpPr>
          <p:cNvPr id="3" name="Content Placeholder 2">
            <a:extLst>
              <a:ext uri="{FF2B5EF4-FFF2-40B4-BE49-F238E27FC236}">
                <a16:creationId xmlns:a16="http://schemas.microsoft.com/office/drawing/2014/main" id="{99B4E97A-5DE6-EF8A-AA58-4297E63E67E9}"/>
              </a:ext>
            </a:extLst>
          </p:cNvPr>
          <p:cNvSpPr>
            <a:spLocks noGrp="1"/>
          </p:cNvSpPr>
          <p:nvPr>
            <p:ph idx="1"/>
          </p:nvPr>
        </p:nvSpPr>
        <p:spPr>
          <a:xfrm>
            <a:off x="540000" y="1538655"/>
            <a:ext cx="11101136" cy="4770070"/>
          </a:xfrm>
        </p:spPr>
        <p:txBody>
          <a:bodyPr>
            <a:normAutofit fontScale="92500" lnSpcReduction="10000"/>
          </a:bodyPr>
          <a:lstStyle/>
          <a:p>
            <a:pPr marL="0" indent="0">
              <a:buNone/>
            </a:pPr>
            <a:r>
              <a:rPr lang="en-US" sz="2600" b="1" u="sng" dirty="0">
                <a:latin typeface="Aptos" panose="020B0004020202020204" pitchFamily="34" charset="0"/>
              </a:rPr>
              <a:t>Positive Influences (Increase </a:t>
            </a:r>
            <a:r>
              <a:rPr lang="en-US" sz="2600" b="1" u="sng" dirty="0" err="1">
                <a:latin typeface="Aptos" panose="020B0004020202020204" pitchFamily="34" charset="0"/>
              </a:rPr>
              <a:t>Price_Diff</a:t>
            </a:r>
            <a:r>
              <a:rPr lang="en-US" b="1" dirty="0">
                <a:latin typeface="Aptos" panose="020B0004020202020204" pitchFamily="34" charset="0"/>
              </a:rPr>
              <a:t>):</a:t>
            </a:r>
          </a:p>
          <a:p>
            <a:pPr>
              <a:lnSpc>
                <a:spcPct val="100000"/>
              </a:lnSpc>
              <a:buFont typeface="Arial" panose="020B0604020202020204" pitchFamily="34" charset="0"/>
              <a:buChar char="•"/>
            </a:pPr>
            <a:r>
              <a:rPr lang="en-US" sz="1600" b="1" dirty="0" err="1">
                <a:latin typeface="Aptos" panose="020B0004020202020204" pitchFamily="34" charset="0"/>
              </a:rPr>
              <a:t>make_Porsche</a:t>
            </a:r>
            <a:r>
              <a:rPr lang="en-US" sz="1600" dirty="0">
                <a:latin typeface="Aptos" panose="020B0004020202020204" pitchFamily="34" charset="0"/>
              </a:rPr>
              <a:t>: +$635.88 — Porsche vehicles are associated with a significantly higher price difference.</a:t>
            </a:r>
          </a:p>
          <a:p>
            <a:pPr>
              <a:lnSpc>
                <a:spcPct val="100000"/>
              </a:lnSpc>
              <a:buFont typeface="Arial" panose="020B0604020202020204" pitchFamily="34" charset="0"/>
              <a:buChar char="•"/>
            </a:pPr>
            <a:r>
              <a:rPr lang="en-US" sz="1600" b="1" dirty="0" err="1">
                <a:latin typeface="Aptos" panose="020B0004020202020204" pitchFamily="34" charset="0"/>
              </a:rPr>
              <a:t>make_HUMMER</a:t>
            </a:r>
            <a:r>
              <a:rPr lang="en-US" sz="1600" dirty="0">
                <a:latin typeface="Aptos" panose="020B0004020202020204" pitchFamily="34" charset="0"/>
              </a:rPr>
              <a:t>: +$629.57 — Hummer vehicles also tend to fetch higher prices.</a:t>
            </a:r>
          </a:p>
          <a:p>
            <a:pPr>
              <a:lnSpc>
                <a:spcPct val="100000"/>
              </a:lnSpc>
              <a:buFont typeface="Arial" panose="020B0604020202020204" pitchFamily="34" charset="0"/>
              <a:buChar char="•"/>
            </a:pPr>
            <a:r>
              <a:rPr lang="en-US" sz="1600" b="1" dirty="0">
                <a:latin typeface="Aptos" panose="020B0004020202020204" pitchFamily="34" charset="0"/>
              </a:rPr>
              <a:t>body_G37_Convertible</a:t>
            </a:r>
            <a:r>
              <a:rPr lang="en-US" sz="1600" dirty="0">
                <a:latin typeface="Aptos" panose="020B0004020202020204" pitchFamily="34" charset="0"/>
              </a:rPr>
              <a:t>: +$2229.63 — This body style adds a large premium to price difference.</a:t>
            </a:r>
          </a:p>
          <a:p>
            <a:pPr>
              <a:lnSpc>
                <a:spcPct val="100000"/>
              </a:lnSpc>
              <a:buFont typeface="Arial" panose="020B0604020202020204" pitchFamily="34" charset="0"/>
              <a:buChar char="•"/>
            </a:pPr>
            <a:r>
              <a:rPr lang="en-US" sz="1600" b="1" dirty="0" err="1">
                <a:latin typeface="Aptos" panose="020B0004020202020204" pitchFamily="34" charset="0"/>
              </a:rPr>
              <a:t>make_Honda</a:t>
            </a:r>
            <a:r>
              <a:rPr lang="en-US" sz="1600" b="1" dirty="0">
                <a:latin typeface="Aptos" panose="020B0004020202020204" pitchFamily="34" charset="0"/>
              </a:rPr>
              <a:t>, Kia, MINI, Nissan, Mazda, Mitsubishi, Jeep</a:t>
            </a:r>
            <a:r>
              <a:rPr lang="en-US" sz="1600" dirty="0">
                <a:latin typeface="Aptos" panose="020B0004020202020204" pitchFamily="34" charset="0"/>
              </a:rPr>
              <a:t>: All have positive coefficients ranging from +$122 to +$315.</a:t>
            </a:r>
          </a:p>
          <a:p>
            <a:pPr marL="0" indent="0">
              <a:lnSpc>
                <a:spcPct val="100000"/>
              </a:lnSpc>
              <a:buNone/>
            </a:pPr>
            <a:endParaRPr lang="en-US" sz="1600" dirty="0">
              <a:latin typeface="Aptos" panose="020B0004020202020204" pitchFamily="34" charset="0"/>
            </a:endParaRPr>
          </a:p>
          <a:p>
            <a:pPr marL="0" indent="0">
              <a:buNone/>
            </a:pPr>
            <a:r>
              <a:rPr lang="en-US" sz="2600" b="1" u="sng" dirty="0">
                <a:latin typeface="Aptos" panose="020B0004020202020204" pitchFamily="34" charset="0"/>
              </a:rPr>
              <a:t>Negative Influences (Decrease </a:t>
            </a:r>
            <a:r>
              <a:rPr lang="en-US" sz="2600" b="1" u="sng" dirty="0" err="1">
                <a:latin typeface="Aptos" panose="020B0004020202020204" pitchFamily="34" charset="0"/>
              </a:rPr>
              <a:t>Price_Diff</a:t>
            </a:r>
            <a:r>
              <a:rPr lang="en-US" sz="2600" b="1" dirty="0">
                <a:latin typeface="Aptos" panose="020B0004020202020204" pitchFamily="34" charset="0"/>
              </a:rPr>
              <a:t>):</a:t>
            </a:r>
          </a:p>
          <a:p>
            <a:pPr>
              <a:buFont typeface="Arial" panose="020B0604020202020204" pitchFamily="34" charset="0"/>
              <a:buChar char="•"/>
            </a:pPr>
            <a:r>
              <a:rPr lang="en-US" sz="1600" b="1" dirty="0">
                <a:latin typeface="Aptos" panose="020B0004020202020204" pitchFamily="34" charset="0"/>
              </a:rPr>
              <a:t>body_Cab_Plus_4</a:t>
            </a:r>
            <a:r>
              <a:rPr lang="en-US" sz="1600" dirty="0">
                <a:latin typeface="Aptos" panose="020B0004020202020204" pitchFamily="34" charset="0"/>
              </a:rPr>
              <a:t>: -$2591.25 — This truck body style significantly lowers price difference.</a:t>
            </a:r>
          </a:p>
          <a:p>
            <a:pPr>
              <a:buFont typeface="Arial" panose="020B0604020202020204" pitchFamily="34" charset="0"/>
              <a:buChar char="•"/>
            </a:pPr>
            <a:r>
              <a:rPr lang="en-US" sz="1600" b="1" dirty="0" err="1">
                <a:latin typeface="Aptos" panose="020B0004020202020204" pitchFamily="34" charset="0"/>
              </a:rPr>
              <a:t>make_Maserati</a:t>
            </a:r>
            <a:r>
              <a:rPr lang="en-US" sz="1600" dirty="0">
                <a:latin typeface="Aptos" panose="020B0004020202020204" pitchFamily="34" charset="0"/>
              </a:rPr>
              <a:t>: -$2674.12 — Surprisingly, </a:t>
            </a:r>
            <a:r>
              <a:rPr lang="en-US" sz="1600" dirty="0" err="1">
                <a:latin typeface="Aptos" panose="020B0004020202020204" pitchFamily="34" charset="0"/>
              </a:rPr>
              <a:t>Maseratis</a:t>
            </a:r>
            <a:r>
              <a:rPr lang="en-US" sz="1600" dirty="0">
                <a:latin typeface="Aptos" panose="020B0004020202020204" pitchFamily="34" charset="0"/>
              </a:rPr>
              <a:t> are associated with a lower price difference.</a:t>
            </a:r>
          </a:p>
          <a:p>
            <a:pPr>
              <a:buFont typeface="Arial" panose="020B0604020202020204" pitchFamily="34" charset="0"/>
              <a:buChar char="•"/>
            </a:pPr>
            <a:r>
              <a:rPr lang="en-US" sz="1600" b="1" dirty="0" err="1">
                <a:latin typeface="Aptos" panose="020B0004020202020204" pitchFamily="34" charset="0"/>
              </a:rPr>
              <a:t>condition_encoded</a:t>
            </a:r>
            <a:r>
              <a:rPr lang="en-US" sz="1600" dirty="0">
                <a:latin typeface="Aptos" panose="020B0004020202020204" pitchFamily="34" charset="0"/>
              </a:rPr>
              <a:t>: -$161.44 per unit increase — Worse condition = lower price difference.</a:t>
            </a:r>
          </a:p>
          <a:p>
            <a:pPr>
              <a:buFont typeface="Arial" panose="020B0604020202020204" pitchFamily="34" charset="0"/>
              <a:buChar char="•"/>
            </a:pPr>
            <a:r>
              <a:rPr lang="en-US" sz="1600" b="1" dirty="0">
                <a:latin typeface="Aptos" panose="020B0004020202020204" pitchFamily="34" charset="0"/>
              </a:rPr>
              <a:t>odometer</a:t>
            </a:r>
            <a:r>
              <a:rPr lang="en-US" sz="1600" dirty="0">
                <a:latin typeface="Aptos" panose="020B0004020202020204" pitchFamily="34" charset="0"/>
              </a:rPr>
              <a:t>: -$0.0015 per mile — Higher mileage decreases the price.</a:t>
            </a:r>
          </a:p>
          <a:p>
            <a:pPr>
              <a:buFont typeface="Arial" panose="020B0604020202020204" pitchFamily="34" charset="0"/>
              <a:buChar char="•"/>
            </a:pPr>
            <a:r>
              <a:rPr lang="en-US" sz="1600" b="1" dirty="0" err="1">
                <a:latin typeface="Aptos" panose="020B0004020202020204" pitchFamily="34" charset="0"/>
              </a:rPr>
              <a:t>transmission_manual</a:t>
            </a:r>
            <a:r>
              <a:rPr lang="en-US" sz="1600" dirty="0">
                <a:latin typeface="Aptos" panose="020B0004020202020204" pitchFamily="34" charset="0"/>
              </a:rPr>
              <a:t>: -$261.79 — Manual transmission reduces price difference.</a:t>
            </a:r>
          </a:p>
        </p:txBody>
      </p:sp>
    </p:spTree>
    <p:extLst>
      <p:ext uri="{BB962C8B-B14F-4D97-AF65-F5344CB8AC3E}">
        <p14:creationId xmlns:p14="http://schemas.microsoft.com/office/powerpoint/2010/main" val="34344665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60" name="Rectangle 59">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3" name="Group 62">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68" name="Rectangle 67">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66" name="Rectangle 65">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Rectangle 64">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1" name="Rectangle 90">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EF4C6351-9D4F-2DFE-49A4-950106B49E63}"/>
              </a:ext>
            </a:extLst>
          </p:cNvPr>
          <p:cNvSpPr>
            <a:spLocks noGrp="1"/>
          </p:cNvSpPr>
          <p:nvPr>
            <p:ph type="title"/>
          </p:nvPr>
        </p:nvSpPr>
        <p:spPr>
          <a:xfrm>
            <a:off x="7086315" y="545126"/>
            <a:ext cx="4554821" cy="2186096"/>
          </a:xfrm>
        </p:spPr>
        <p:txBody>
          <a:bodyPr anchor="t">
            <a:normAutofit/>
          </a:bodyPr>
          <a:lstStyle/>
          <a:p>
            <a:r>
              <a:rPr lang="en-US" sz="4700"/>
              <a:t>Most Influential Features on Price Differential</a:t>
            </a:r>
          </a:p>
        </p:txBody>
      </p:sp>
      <p:pic>
        <p:nvPicPr>
          <p:cNvPr id="4" name="Content Placeholder 3" descr="A graph with different colored bars&#10;&#10;AI-generated content may be incorrect.">
            <a:extLst>
              <a:ext uri="{FF2B5EF4-FFF2-40B4-BE49-F238E27FC236}">
                <a16:creationId xmlns:a16="http://schemas.microsoft.com/office/drawing/2014/main" id="{A5E095E3-06AF-241B-E05A-D0B9D31831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40000" y="1957306"/>
            <a:ext cx="6049714" cy="2934112"/>
          </a:xfrm>
          <a:prstGeom prst="rect">
            <a:avLst/>
          </a:prstGeom>
          <a:noFill/>
        </p:spPr>
      </p:pic>
      <p:sp>
        <p:nvSpPr>
          <p:cNvPr id="32" name="Rectangle 3">
            <a:extLst>
              <a:ext uri="{FF2B5EF4-FFF2-40B4-BE49-F238E27FC236}">
                <a16:creationId xmlns:a16="http://schemas.microsoft.com/office/drawing/2014/main" id="{976429DB-49C8-4716-B7CB-2A7DD81939F5}"/>
              </a:ext>
            </a:extLst>
          </p:cNvPr>
          <p:cNvSpPr>
            <a:spLocks noGrp="1" noChangeArrowheads="1"/>
          </p:cNvSpPr>
          <p:nvPr>
            <p:ph idx="1"/>
          </p:nvPr>
        </p:nvSpPr>
        <p:spPr bwMode="auto">
          <a:xfrm>
            <a:off x="7104063" y="2577600"/>
            <a:ext cx="4537073" cy="400851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defTabSz="914400" rtl="0" eaLnBrk="0" fontAlgn="base" latinLnBrk="0" hangingPunct="0">
              <a:lnSpc>
                <a:spcPct val="115000"/>
              </a:lnSpc>
              <a:spcBef>
                <a:spcPct val="0"/>
              </a:spcBef>
              <a:spcAft>
                <a:spcPts val="600"/>
              </a:spcAft>
              <a:buClrTx/>
              <a:buSzTx/>
              <a:buNone/>
              <a:tabLst/>
            </a:pPr>
            <a:r>
              <a:rPr kumimoji="0" lang="en-US" altLang="en-US" sz="1200" b="1" i="0" u="none" strike="noStrike" cap="none" normalizeH="0" baseline="0" dirty="0" err="1">
                <a:ln>
                  <a:noFill/>
                </a:ln>
                <a:effectLst/>
                <a:latin typeface="Aptos" panose="020B0004020202020204" pitchFamily="34" charset="0"/>
              </a:rPr>
              <a:t>make_Honda</a:t>
            </a:r>
            <a:r>
              <a:rPr kumimoji="0" lang="en-US" altLang="en-US" sz="1200" b="0" i="0" u="none" strike="noStrike" cap="none" normalizeH="0" baseline="0" dirty="0">
                <a:ln>
                  <a:noFill/>
                </a:ln>
                <a:effectLst/>
                <a:latin typeface="Aptos" panose="020B0004020202020204" pitchFamily="34" charset="0"/>
              </a:rPr>
              <a:t> (+75.62): Hondas are associated with a significantly higher price difference.</a:t>
            </a:r>
          </a:p>
          <a:p>
            <a:pPr marL="0" marR="0" lvl="0" indent="0" defTabSz="914400" rtl="0" eaLnBrk="0" fontAlgn="base" latinLnBrk="0" hangingPunct="0">
              <a:lnSpc>
                <a:spcPct val="115000"/>
              </a:lnSpc>
              <a:spcBef>
                <a:spcPct val="0"/>
              </a:spcBef>
              <a:spcAft>
                <a:spcPts val="600"/>
              </a:spcAft>
              <a:buClrTx/>
              <a:buSzTx/>
              <a:buNone/>
              <a:tabLst/>
            </a:pPr>
            <a:r>
              <a:rPr kumimoji="0" lang="en-US" altLang="en-US" sz="1200" b="1" i="0" u="none" strike="noStrike" cap="none" normalizeH="0" baseline="0" dirty="0" err="1">
                <a:ln>
                  <a:noFill/>
                </a:ln>
                <a:effectLst/>
                <a:latin typeface="Aptos" panose="020B0004020202020204" pitchFamily="34" charset="0"/>
              </a:rPr>
              <a:t>make_Kia</a:t>
            </a:r>
            <a:r>
              <a:rPr kumimoji="0" lang="en-US" altLang="en-US" sz="1200" b="0" i="0" u="none" strike="noStrike" cap="none" normalizeH="0" baseline="0" dirty="0">
                <a:ln>
                  <a:noFill/>
                </a:ln>
                <a:effectLst/>
                <a:latin typeface="Aptos" panose="020B0004020202020204" pitchFamily="34" charset="0"/>
              </a:rPr>
              <a:t> (+51.44), </a:t>
            </a:r>
            <a:r>
              <a:rPr kumimoji="0" lang="en-US" altLang="en-US" sz="1200" b="1" i="0" u="none" strike="noStrike" cap="none" normalizeH="0" baseline="0" dirty="0" err="1">
                <a:ln>
                  <a:noFill/>
                </a:ln>
                <a:effectLst/>
                <a:latin typeface="Aptos" panose="020B0004020202020204" pitchFamily="34" charset="0"/>
              </a:rPr>
              <a:t>make_Nissan</a:t>
            </a:r>
            <a:r>
              <a:rPr kumimoji="0" lang="en-US" altLang="en-US" sz="1200" b="0" i="0" u="none" strike="noStrike" cap="none" normalizeH="0" baseline="0" dirty="0">
                <a:ln>
                  <a:noFill/>
                </a:ln>
                <a:effectLst/>
                <a:latin typeface="Aptos" panose="020B0004020202020204" pitchFamily="34" charset="0"/>
              </a:rPr>
              <a:t> (+49.17), </a:t>
            </a:r>
            <a:r>
              <a:rPr kumimoji="0" lang="en-US" altLang="en-US" sz="1200" b="1" i="0" u="none" strike="noStrike" cap="none" normalizeH="0" baseline="0" dirty="0" err="1">
                <a:ln>
                  <a:noFill/>
                </a:ln>
                <a:effectLst/>
                <a:latin typeface="Aptos" panose="020B0004020202020204" pitchFamily="34" charset="0"/>
              </a:rPr>
              <a:t>make_HUMMER</a:t>
            </a:r>
            <a:r>
              <a:rPr kumimoji="0" lang="en-US" altLang="en-US" sz="1200" b="0" i="0" u="none" strike="noStrike" cap="none" normalizeH="0" baseline="0" dirty="0">
                <a:ln>
                  <a:noFill/>
                </a:ln>
                <a:effectLst/>
                <a:latin typeface="Aptos" panose="020B0004020202020204" pitchFamily="34" charset="0"/>
              </a:rPr>
              <a:t> (+36.90), </a:t>
            </a:r>
            <a:r>
              <a:rPr kumimoji="0" lang="en-US" altLang="en-US" sz="1200" b="1" i="0" u="none" strike="noStrike" cap="none" normalizeH="0" baseline="0" dirty="0" err="1">
                <a:ln>
                  <a:noFill/>
                </a:ln>
                <a:effectLst/>
                <a:latin typeface="Aptos" panose="020B0004020202020204" pitchFamily="34" charset="0"/>
              </a:rPr>
              <a:t>make_Jeep</a:t>
            </a:r>
            <a:r>
              <a:rPr kumimoji="0" lang="en-US" altLang="en-US" sz="1200" b="0" i="0" u="none" strike="noStrike" cap="none" normalizeH="0" baseline="0" dirty="0">
                <a:ln>
                  <a:noFill/>
                </a:ln>
                <a:effectLst/>
                <a:latin typeface="Aptos" panose="020B0004020202020204" pitchFamily="34" charset="0"/>
              </a:rPr>
              <a:t> (+31.38), </a:t>
            </a:r>
            <a:r>
              <a:rPr kumimoji="0" lang="en-US" altLang="en-US" sz="1200" b="1" i="0" u="none" strike="noStrike" cap="none" normalizeH="0" baseline="0" dirty="0" err="1">
                <a:ln>
                  <a:noFill/>
                </a:ln>
                <a:effectLst/>
                <a:latin typeface="Aptos" panose="020B0004020202020204" pitchFamily="34" charset="0"/>
              </a:rPr>
              <a:t>make_Porsche</a:t>
            </a:r>
            <a:r>
              <a:rPr kumimoji="0" lang="en-US" altLang="en-US" sz="1200" b="0" i="0" u="none" strike="noStrike" cap="none" normalizeH="0" baseline="0" dirty="0">
                <a:ln>
                  <a:noFill/>
                </a:ln>
                <a:effectLst/>
                <a:latin typeface="Aptos" panose="020B0004020202020204" pitchFamily="34" charset="0"/>
              </a:rPr>
              <a:t> (+30.98), </a:t>
            </a:r>
            <a:r>
              <a:rPr kumimoji="0" lang="en-US" altLang="en-US" sz="1200" b="1" i="0" u="none" strike="noStrike" cap="none" normalizeH="0" baseline="0" dirty="0" err="1">
                <a:ln>
                  <a:noFill/>
                </a:ln>
                <a:effectLst/>
                <a:latin typeface="Aptos" panose="020B0004020202020204" pitchFamily="34" charset="0"/>
              </a:rPr>
              <a:t>make_Infiniti</a:t>
            </a:r>
            <a:r>
              <a:rPr kumimoji="0" lang="en-US" altLang="en-US" sz="1200" b="0" i="0" u="none" strike="noStrike" cap="none" normalizeH="0" baseline="0" dirty="0">
                <a:ln>
                  <a:noFill/>
                </a:ln>
                <a:effectLst/>
                <a:latin typeface="Aptos" panose="020B0004020202020204" pitchFamily="34" charset="0"/>
              </a:rPr>
              <a:t> (+30.89):</a:t>
            </a:r>
            <a:br>
              <a:rPr kumimoji="0" lang="en-US" altLang="en-US" sz="1200" b="0" i="0" u="none" strike="noStrike" cap="none" normalizeH="0" baseline="0" dirty="0">
                <a:ln>
                  <a:noFill/>
                </a:ln>
                <a:effectLst/>
                <a:latin typeface="Aptos" panose="020B0004020202020204" pitchFamily="34" charset="0"/>
              </a:rPr>
            </a:br>
            <a:r>
              <a:rPr kumimoji="0" lang="en-US" altLang="en-US" sz="1200" b="0" i="0" u="none" strike="noStrike" cap="none" normalizeH="0" baseline="0" dirty="0">
                <a:ln>
                  <a:noFill/>
                </a:ln>
                <a:effectLst/>
                <a:latin typeface="Aptos" panose="020B0004020202020204" pitchFamily="34" charset="0"/>
              </a:rPr>
              <a:t>These brands tend to </a:t>
            </a:r>
            <a:r>
              <a:rPr kumimoji="0" lang="en-US" altLang="en-US" sz="1200" b="1" i="0" u="none" strike="noStrike" cap="none" normalizeH="0" baseline="0" dirty="0">
                <a:ln>
                  <a:noFill/>
                </a:ln>
                <a:effectLst/>
                <a:latin typeface="Aptos" panose="020B0004020202020204" pitchFamily="34" charset="0"/>
              </a:rPr>
              <a:t>increase</a:t>
            </a:r>
            <a:r>
              <a:rPr kumimoji="0" lang="en-US" altLang="en-US" sz="1200" b="0" i="0" u="none" strike="noStrike" cap="none" normalizeH="0" baseline="0" dirty="0">
                <a:ln>
                  <a:noFill/>
                </a:ln>
                <a:effectLst/>
                <a:latin typeface="Aptos" panose="020B0004020202020204" pitchFamily="34" charset="0"/>
              </a:rPr>
              <a:t> the price difference, suggesting that they retain more value or have higher resale prices.</a:t>
            </a:r>
          </a:p>
          <a:p>
            <a:pPr marL="0" marR="0" lvl="0" indent="0" defTabSz="914400" rtl="0" eaLnBrk="0" fontAlgn="base" latinLnBrk="0" hangingPunct="0">
              <a:lnSpc>
                <a:spcPct val="115000"/>
              </a:lnSpc>
              <a:spcBef>
                <a:spcPct val="0"/>
              </a:spcBef>
              <a:spcAft>
                <a:spcPct val="0"/>
              </a:spcAft>
              <a:buClrTx/>
              <a:buSzTx/>
              <a:buNone/>
              <a:tabLst/>
            </a:pPr>
            <a:r>
              <a:rPr kumimoji="0" lang="en-US" altLang="en-US" sz="1200" b="1" i="0" u="none" strike="noStrike" cap="none" normalizeH="0" baseline="0" dirty="0" err="1">
                <a:ln>
                  <a:noFill/>
                </a:ln>
                <a:effectLst/>
                <a:latin typeface="Aptos" panose="020B0004020202020204" pitchFamily="34" charset="0"/>
              </a:rPr>
              <a:t>condition_encoded</a:t>
            </a:r>
            <a:r>
              <a:rPr kumimoji="0" lang="en-US" altLang="en-US" sz="1200" b="0" i="0" u="none" strike="noStrike" cap="none" normalizeH="0" baseline="0" dirty="0">
                <a:ln>
                  <a:noFill/>
                </a:ln>
                <a:effectLst/>
                <a:latin typeface="Aptos" panose="020B0004020202020204" pitchFamily="34" charset="0"/>
              </a:rPr>
              <a:t> (−154.19): The </a:t>
            </a:r>
            <a:r>
              <a:rPr kumimoji="0" lang="en-US" altLang="en-US" sz="1200" i="0" u="none" strike="noStrike" cap="none" normalizeH="0" baseline="0" dirty="0">
                <a:ln>
                  <a:noFill/>
                </a:ln>
                <a:effectLst/>
                <a:latin typeface="Aptos" panose="020B0004020202020204" pitchFamily="34" charset="0"/>
              </a:rPr>
              <a:t>strongest negative factor</a:t>
            </a:r>
            <a:r>
              <a:rPr kumimoji="0" lang="en-US" altLang="en-US" sz="1200" b="0" i="0" u="none" strike="noStrike" cap="none" normalizeH="0" baseline="0" dirty="0">
                <a:ln>
                  <a:noFill/>
                </a:ln>
                <a:effectLst/>
                <a:latin typeface="Aptos" panose="020B0004020202020204" pitchFamily="34" charset="0"/>
              </a:rPr>
              <a:t>. Worse condition strongly reduces the price difference.</a:t>
            </a:r>
          </a:p>
          <a:p>
            <a:pPr marL="0" marR="0" lvl="0" indent="0" defTabSz="914400" rtl="0" eaLnBrk="0" fontAlgn="base" latinLnBrk="0" hangingPunct="0">
              <a:lnSpc>
                <a:spcPct val="115000"/>
              </a:lnSpc>
              <a:spcBef>
                <a:spcPct val="0"/>
              </a:spcBef>
              <a:spcAft>
                <a:spcPct val="0"/>
              </a:spcAft>
              <a:buClrTx/>
              <a:buSzTx/>
              <a:tabLst/>
            </a:pPr>
            <a:endParaRPr kumimoji="0" lang="en-US" altLang="en-US" sz="1200" b="0" i="0" u="none" strike="noStrike" cap="none" normalizeH="0" baseline="0" dirty="0">
              <a:ln>
                <a:noFill/>
              </a:ln>
              <a:effectLst/>
              <a:latin typeface="Aptos" panose="020B0004020202020204" pitchFamily="34" charset="0"/>
            </a:endParaRPr>
          </a:p>
          <a:p>
            <a:pPr marL="0" marR="0" lvl="0" indent="0" defTabSz="914400" rtl="0" eaLnBrk="0" fontAlgn="base" latinLnBrk="0" hangingPunct="0">
              <a:lnSpc>
                <a:spcPct val="115000"/>
              </a:lnSpc>
              <a:spcBef>
                <a:spcPct val="0"/>
              </a:spcBef>
              <a:spcAft>
                <a:spcPct val="0"/>
              </a:spcAft>
              <a:buClrTx/>
              <a:buSzTx/>
              <a:buNone/>
              <a:tabLst/>
            </a:pPr>
            <a:r>
              <a:rPr kumimoji="0" lang="en-US" altLang="en-US" sz="1200" b="1" i="0" u="none" strike="noStrike" cap="none" normalizeH="0" baseline="0" dirty="0">
                <a:ln>
                  <a:noFill/>
                </a:ln>
                <a:effectLst/>
                <a:latin typeface="Aptos" panose="020B0004020202020204" pitchFamily="34" charset="0"/>
              </a:rPr>
              <a:t>odometer</a:t>
            </a:r>
            <a:r>
              <a:rPr kumimoji="0" lang="en-US" altLang="en-US" sz="1200" b="0" i="0" u="none" strike="noStrike" cap="none" normalizeH="0" baseline="0" dirty="0">
                <a:ln>
                  <a:noFill/>
                </a:ln>
                <a:effectLst/>
                <a:latin typeface="Aptos" panose="020B0004020202020204" pitchFamily="34" charset="0"/>
              </a:rPr>
              <a:t> (−66.82): More mileage = lower price. This is a </a:t>
            </a:r>
            <a:r>
              <a:rPr kumimoji="0" lang="en-US" altLang="en-US" sz="1200" b="1" i="0" u="none" strike="noStrike" cap="none" normalizeH="0" baseline="0" dirty="0">
                <a:ln>
                  <a:noFill/>
                </a:ln>
                <a:effectLst/>
                <a:latin typeface="Aptos" panose="020B0004020202020204" pitchFamily="34" charset="0"/>
              </a:rPr>
              <a:t>major driver</a:t>
            </a:r>
            <a:r>
              <a:rPr kumimoji="0" lang="en-US" altLang="en-US" sz="1200" b="0" i="0" u="none" strike="noStrike" cap="none" normalizeH="0" baseline="0" dirty="0">
                <a:ln>
                  <a:noFill/>
                </a:ln>
                <a:effectLst/>
                <a:latin typeface="Aptos" panose="020B0004020202020204" pitchFamily="34" charset="0"/>
              </a:rPr>
              <a:t> of price drop.</a:t>
            </a:r>
          </a:p>
          <a:p>
            <a:pPr marL="0" marR="0" lvl="0" indent="0" defTabSz="914400" rtl="0" eaLnBrk="0" fontAlgn="base" latinLnBrk="0" hangingPunct="0">
              <a:lnSpc>
                <a:spcPct val="115000"/>
              </a:lnSpc>
              <a:spcBef>
                <a:spcPct val="0"/>
              </a:spcBef>
              <a:spcAft>
                <a:spcPct val="0"/>
              </a:spcAft>
              <a:buClrTx/>
              <a:buSzTx/>
              <a:tabLst/>
            </a:pPr>
            <a:endParaRPr kumimoji="0" lang="en-US" altLang="en-US" sz="1200" b="0" i="0" u="none" strike="noStrike" cap="none" normalizeH="0" baseline="0" dirty="0">
              <a:ln>
                <a:noFill/>
              </a:ln>
              <a:effectLst/>
              <a:latin typeface="Aptos" panose="020B0004020202020204" pitchFamily="34" charset="0"/>
            </a:endParaRPr>
          </a:p>
          <a:p>
            <a:pPr marL="0" marR="0" lvl="0" indent="0" defTabSz="914400" rtl="0" eaLnBrk="0" fontAlgn="base" latinLnBrk="0" hangingPunct="0">
              <a:lnSpc>
                <a:spcPct val="115000"/>
              </a:lnSpc>
              <a:spcBef>
                <a:spcPct val="0"/>
              </a:spcBef>
              <a:spcAft>
                <a:spcPct val="0"/>
              </a:spcAft>
              <a:buClrTx/>
              <a:buSzTx/>
              <a:buNone/>
              <a:tabLst/>
            </a:pPr>
            <a:r>
              <a:rPr kumimoji="0" lang="en-US" altLang="en-US" sz="1200" b="1" i="0" u="none" strike="noStrike" cap="none" normalizeH="0" baseline="0" dirty="0" err="1">
                <a:ln>
                  <a:noFill/>
                </a:ln>
                <a:effectLst/>
                <a:latin typeface="Aptos" panose="020B0004020202020204" pitchFamily="34" charset="0"/>
              </a:rPr>
              <a:t>transmission_manual</a:t>
            </a:r>
            <a:r>
              <a:rPr kumimoji="0" lang="en-US" altLang="en-US" sz="1200" b="0" i="0" u="none" strike="noStrike" cap="none" normalizeH="0" baseline="0" dirty="0">
                <a:ln>
                  <a:noFill/>
                </a:ln>
                <a:effectLst/>
                <a:latin typeface="Aptos" panose="020B0004020202020204" pitchFamily="34" charset="0"/>
              </a:rPr>
              <a:t> (−60.74): Manual cars tend to fetch </a:t>
            </a:r>
            <a:r>
              <a:rPr kumimoji="0" lang="en-US" altLang="en-US" sz="1200" i="0" u="none" strike="noStrike" cap="none" normalizeH="0" baseline="0" dirty="0">
                <a:ln>
                  <a:noFill/>
                </a:ln>
                <a:effectLst/>
                <a:latin typeface="Aptos" panose="020B0004020202020204" pitchFamily="34" charset="0"/>
              </a:rPr>
              <a:t>lower resale prices</a:t>
            </a:r>
            <a:r>
              <a:rPr kumimoji="0" lang="en-US" altLang="en-US" sz="1200" b="0" i="0" u="none" strike="noStrike" cap="none" normalizeH="0" baseline="0" dirty="0">
                <a:ln>
                  <a:noFill/>
                </a:ln>
                <a:effectLst/>
                <a:latin typeface="Aptos" panose="020B0004020202020204" pitchFamily="34" charset="0"/>
              </a:rPr>
              <a:t>.</a:t>
            </a:r>
          </a:p>
          <a:p>
            <a:pPr marL="0" marR="0" lvl="0" indent="0" defTabSz="914400" rtl="0" eaLnBrk="0" fontAlgn="base" latinLnBrk="0" hangingPunct="0">
              <a:lnSpc>
                <a:spcPct val="115000"/>
              </a:lnSpc>
              <a:spcBef>
                <a:spcPct val="0"/>
              </a:spcBef>
              <a:spcAft>
                <a:spcPts val="600"/>
              </a:spcAft>
              <a:buClrTx/>
              <a:buSzTx/>
              <a:buNone/>
              <a:tabLst/>
            </a:pPr>
            <a:endParaRPr kumimoji="0" lang="en-US" altLang="en-US" sz="12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15000"/>
              </a:lnSpc>
              <a:spcBef>
                <a:spcPct val="0"/>
              </a:spcBef>
              <a:spcAft>
                <a:spcPts val="600"/>
              </a:spcAft>
              <a:buClrTx/>
              <a:buSzTx/>
              <a:buNone/>
              <a:tabLst/>
            </a:pPr>
            <a:endParaRPr kumimoji="0" lang="en-US" altLang="en-US" sz="1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15000"/>
              </a:lnSpc>
              <a:spcBef>
                <a:spcPct val="0"/>
              </a:spcBef>
              <a:spcAft>
                <a:spcPts val="600"/>
              </a:spcAft>
              <a:buClrTx/>
              <a:buSzTx/>
              <a:buNone/>
              <a:tabLst/>
            </a:pPr>
            <a:endParaRPr kumimoji="0" lang="en-US" altLang="en-US" sz="1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15000"/>
              </a:lnSpc>
              <a:spcBef>
                <a:spcPct val="0"/>
              </a:spcBef>
              <a:spcAft>
                <a:spcPts val="600"/>
              </a:spcAft>
              <a:buClrTx/>
              <a:buSzTx/>
              <a:buNone/>
              <a:tabLst/>
            </a:pPr>
            <a:endParaRPr kumimoji="0" lang="en-US" altLang="en-US" sz="1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6957458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CA9CD3E6-968F-41B1-B6FA-C6FD9B728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5A1D7B-D305-40A7-A8F9-71D2AB5E36C4}"/>
              </a:ext>
            </a:extLst>
          </p:cNvPr>
          <p:cNvSpPr>
            <a:spLocks noGrp="1"/>
          </p:cNvSpPr>
          <p:nvPr>
            <p:ph type="title"/>
          </p:nvPr>
        </p:nvSpPr>
        <p:spPr>
          <a:xfrm>
            <a:off x="540000" y="540000"/>
            <a:ext cx="4500561" cy="1953501"/>
          </a:xfrm>
        </p:spPr>
        <p:txBody>
          <a:bodyPr anchor="t">
            <a:normAutofit/>
          </a:bodyPr>
          <a:lstStyle/>
          <a:p>
            <a:r>
              <a:rPr lang="en-US"/>
              <a:t>Limitations</a:t>
            </a:r>
          </a:p>
        </p:txBody>
      </p:sp>
      <p:sp>
        <p:nvSpPr>
          <p:cNvPr id="24" name="Content Placeholder 2">
            <a:extLst>
              <a:ext uri="{FF2B5EF4-FFF2-40B4-BE49-F238E27FC236}">
                <a16:creationId xmlns:a16="http://schemas.microsoft.com/office/drawing/2014/main" id="{316ABD48-1BFC-7A7F-B959-94FED820E30F}"/>
              </a:ext>
            </a:extLst>
          </p:cNvPr>
          <p:cNvSpPr>
            <a:spLocks noGrp="1"/>
          </p:cNvSpPr>
          <p:nvPr>
            <p:ph idx="1"/>
          </p:nvPr>
        </p:nvSpPr>
        <p:spPr>
          <a:xfrm>
            <a:off x="5232400" y="540000"/>
            <a:ext cx="6408738" cy="5768725"/>
          </a:xfrm>
        </p:spPr>
        <p:txBody>
          <a:bodyPr anchor="t">
            <a:normAutofit/>
          </a:bodyPr>
          <a:lstStyle/>
          <a:p>
            <a:r>
              <a:rPr lang="en-US" sz="1700" dirty="0">
                <a:latin typeface="Aptos" panose="020B0004020202020204" pitchFamily="34" charset="0"/>
                <a:cs typeface="Times New Roman" panose="02020603050405020304" pitchFamily="18" charset="0"/>
              </a:rPr>
              <a:t>Multiple Linear Regression assumes a linear relationship between the predictors and the target variable. Data with nonlinear relationships can limit model accuracy.</a:t>
            </a:r>
          </a:p>
          <a:p>
            <a:pPr marL="0" indent="0">
              <a:buNone/>
            </a:pPr>
            <a:endParaRPr lang="en-US" sz="1700" dirty="0">
              <a:latin typeface="Aptos" panose="020B0004020202020204" pitchFamily="34" charset="0"/>
              <a:cs typeface="Times New Roman" panose="02020603050405020304" pitchFamily="18" charset="0"/>
            </a:endParaRPr>
          </a:p>
          <a:p>
            <a:r>
              <a:rPr lang="en-US" sz="1700" dirty="0">
                <a:latin typeface="Aptos" panose="020B0004020202020204" pitchFamily="34" charset="0"/>
                <a:cs typeface="Times New Roman" panose="02020603050405020304" pitchFamily="18" charset="0"/>
              </a:rPr>
              <a:t>Lasso regression has the potential of dropping important features arbitrarily. </a:t>
            </a:r>
          </a:p>
          <a:p>
            <a:pPr marL="0" indent="0">
              <a:buNone/>
            </a:pPr>
            <a:endParaRPr lang="en-US" sz="1700" dirty="0">
              <a:latin typeface="Aptos" panose="020B0004020202020204" pitchFamily="34" charset="0"/>
              <a:cs typeface="Times New Roman" panose="02020603050405020304" pitchFamily="18" charset="0"/>
            </a:endParaRPr>
          </a:p>
          <a:p>
            <a:r>
              <a:rPr lang="en-US" sz="1700" dirty="0">
                <a:latin typeface="Aptos" panose="020B0004020202020204" pitchFamily="34" charset="0"/>
                <a:cs typeface="Times New Roman" panose="02020603050405020304" pitchFamily="18" charset="0"/>
              </a:rPr>
              <a:t>The original dataset contained additional features such as seller, date, interior, color, state, and trim, that were excluded from the initial model due to high computational demands. These variables may contribute valuable insights and could potentially improve the model’s predictive power if considered. Additionally, the dataset initially included over 550,000 rows; however, reduction was required for similar processing considerations.</a:t>
            </a:r>
          </a:p>
        </p:txBody>
      </p:sp>
      <p:grpSp>
        <p:nvGrpSpPr>
          <p:cNvPr id="36" name="Group 35">
            <a:extLst>
              <a:ext uri="{FF2B5EF4-FFF2-40B4-BE49-F238E27FC236}">
                <a16:creationId xmlns:a16="http://schemas.microsoft.com/office/drawing/2014/main" id="{2F76036C-C247-4F63-AE7F-2ADB1D496E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671579"/>
            <a:ext cx="4946649" cy="4792115"/>
            <a:chOff x="0" y="1671579"/>
            <a:chExt cx="4946649" cy="4792115"/>
          </a:xfrm>
        </p:grpSpPr>
        <p:sp>
          <p:nvSpPr>
            <p:cNvPr id="37" name="Oval 36">
              <a:extLst>
                <a:ext uri="{FF2B5EF4-FFF2-40B4-BE49-F238E27FC236}">
                  <a16:creationId xmlns:a16="http://schemas.microsoft.com/office/drawing/2014/main" id="{76E007C2-3152-4316-9102-D76C4E77FF1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154534" y="1671579"/>
              <a:ext cx="4792115" cy="4792115"/>
            </a:xfrm>
            <a:prstGeom prst="ellipse">
              <a:avLst/>
            </a:prstGeom>
            <a:solidFill>
              <a:schemeClr val="accent2">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97CD397-C9CD-43FA-ABEF-9C3530B0009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2115933"/>
              <a:ext cx="4320000" cy="4320000"/>
            </a:xfrm>
            <a:prstGeom prst="ellipse">
              <a:avLst/>
            </a:prstGeom>
            <a:solidFill>
              <a:schemeClr val="accent1">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9" name="Picture 28" descr="Magnifying glass showing decling performance">
            <a:extLst>
              <a:ext uri="{FF2B5EF4-FFF2-40B4-BE49-F238E27FC236}">
                <a16:creationId xmlns:a16="http://schemas.microsoft.com/office/drawing/2014/main" id="{FD47EC43-48AD-CD73-CD8D-5D6B33B032CD}"/>
              </a:ext>
            </a:extLst>
          </p:cNvPr>
          <p:cNvPicPr>
            <a:picLocks noChangeAspect="1"/>
          </p:cNvPicPr>
          <p:nvPr/>
        </p:nvPicPr>
        <p:blipFill>
          <a:blip r:embed="rId3"/>
          <a:srcRect l="8136" r="25115" b="1"/>
          <a:stretch/>
        </p:blipFill>
        <p:spPr>
          <a:xfrm>
            <a:off x="579025" y="2169113"/>
            <a:ext cx="4320000" cy="4320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508000"/>
          </a:effectLst>
        </p:spPr>
      </p:pic>
    </p:spTree>
    <p:extLst>
      <p:ext uri="{BB962C8B-B14F-4D97-AF65-F5344CB8AC3E}">
        <p14:creationId xmlns:p14="http://schemas.microsoft.com/office/powerpoint/2010/main" val="26741997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1" name="Group 80">
            <a:extLst>
              <a:ext uri="{FF2B5EF4-FFF2-40B4-BE49-F238E27FC236}">
                <a16:creationId xmlns:a16="http://schemas.microsoft.com/office/drawing/2014/main" id="{BF4E480B-94D6-46F9-A2B6-B98D311FDC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82" name="Rectangle 81">
              <a:extLst>
                <a:ext uri="{FF2B5EF4-FFF2-40B4-BE49-F238E27FC236}">
                  <a16:creationId xmlns:a16="http://schemas.microsoft.com/office/drawing/2014/main" id="{07183CDE-91A1-40C3-8E80-66F89E1C2D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3" name="Oval 82">
              <a:extLst>
                <a:ext uri="{FF2B5EF4-FFF2-40B4-BE49-F238E27FC236}">
                  <a16:creationId xmlns:a16="http://schemas.microsoft.com/office/drawing/2014/main" id="{A6756515-F9AA-46BD-8DD2-AA15BA492AC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4" name="Oval 83">
              <a:extLst>
                <a:ext uri="{FF2B5EF4-FFF2-40B4-BE49-F238E27FC236}">
                  <a16:creationId xmlns:a16="http://schemas.microsoft.com/office/drawing/2014/main" id="{ABA365E2-8B71-408B-9092-0104216AC7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49" name="Group 48">
              <a:extLst>
                <a:ext uri="{FF2B5EF4-FFF2-40B4-BE49-F238E27FC236}">
                  <a16:creationId xmlns:a16="http://schemas.microsoft.com/office/drawing/2014/main" id="{BEDB8D7A-1BF6-4CDB-B93A-7736955F504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85" name="Rectangle 84">
                <a:extLst>
                  <a:ext uri="{FF2B5EF4-FFF2-40B4-BE49-F238E27FC236}">
                    <a16:creationId xmlns:a16="http://schemas.microsoft.com/office/drawing/2014/main" id="{5AACD774-5167-46C7-8A62-6E2FE4BE9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6" name="Rectangle 85">
                <a:extLst>
                  <a:ext uri="{FF2B5EF4-FFF2-40B4-BE49-F238E27FC236}">
                    <a16:creationId xmlns:a16="http://schemas.microsoft.com/office/drawing/2014/main" id="{06E0F2D8-452E-48F9-9912-C47EAEAE18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50" name="Group 49">
              <a:extLst>
                <a:ext uri="{FF2B5EF4-FFF2-40B4-BE49-F238E27FC236}">
                  <a16:creationId xmlns:a16="http://schemas.microsoft.com/office/drawing/2014/main" id="{91FBBF95-430B-427C-A6E8-DB899217FC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87" name="Rectangle 86">
                <a:extLst>
                  <a:ext uri="{FF2B5EF4-FFF2-40B4-BE49-F238E27FC236}">
                    <a16:creationId xmlns:a16="http://schemas.microsoft.com/office/drawing/2014/main" id="{BEE64698-3ED2-4395-B7FC-65248E437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8" name="Rectangle 87">
                <a:extLst>
                  <a:ext uri="{FF2B5EF4-FFF2-40B4-BE49-F238E27FC236}">
                    <a16:creationId xmlns:a16="http://schemas.microsoft.com/office/drawing/2014/main" id="{FE20B1E1-CE09-4C2A-A3FB-DB8026C54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89" name="Rectangle 88">
              <a:extLst>
                <a:ext uri="{FF2B5EF4-FFF2-40B4-BE49-F238E27FC236}">
                  <a16:creationId xmlns:a16="http://schemas.microsoft.com/office/drawing/2014/main" id="{0CB2405B-A907-48B3-906A-FB3573C0B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90" name="Rectangle 89">
            <a:extLst>
              <a:ext uri="{FF2B5EF4-FFF2-40B4-BE49-F238E27FC236}">
                <a16:creationId xmlns:a16="http://schemas.microsoft.com/office/drawing/2014/main" id="{6DC8E2D9-6729-4614-8667-C1016D318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useBgFill="1">
        <p:nvSpPr>
          <p:cNvPr id="91" name="Rectangle 90">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91">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62" name="Rectangle 61">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4" name="Group 93">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70" name="Rectangle 69">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96" name="Rectangle 95">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8" name="Rectangle 97">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9" name="Rectangle 98">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7" name="Picture 6" descr="A screen shot of a computer screen&#10;&#10;AI-generated content may be incorrect.">
            <a:extLst>
              <a:ext uri="{FF2B5EF4-FFF2-40B4-BE49-F238E27FC236}">
                <a16:creationId xmlns:a16="http://schemas.microsoft.com/office/drawing/2014/main" id="{4BC75A22-B759-FF27-930F-8E05D707ADB5}"/>
              </a:ext>
            </a:extLst>
          </p:cNvPr>
          <p:cNvPicPr>
            <a:picLocks noChangeAspect="1"/>
          </p:cNvPicPr>
          <p:nvPr/>
        </p:nvPicPr>
        <p:blipFill rotWithShape="1">
          <a:blip r:embed="rId3"/>
          <a:srcRect l="26923" t="23075" r="26757" b="17005"/>
          <a:stretch/>
        </p:blipFill>
        <p:spPr bwMode="auto">
          <a:xfrm>
            <a:off x="5591422" y="1096136"/>
            <a:ext cx="6049714" cy="4656452"/>
          </a:xfrm>
          <a:prstGeom prst="rect">
            <a:avLst/>
          </a:prstGeom>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E5066B00-1D19-DC03-F769-CAE63DF2CC59}"/>
              </a:ext>
            </a:extLst>
          </p:cNvPr>
          <p:cNvSpPr txBox="1"/>
          <p:nvPr/>
        </p:nvSpPr>
        <p:spPr>
          <a:xfrm>
            <a:off x="1046370" y="271887"/>
            <a:ext cx="3449782" cy="5909310"/>
          </a:xfrm>
          <a:prstGeom prst="rect">
            <a:avLst/>
          </a:prstGeom>
          <a:noFill/>
        </p:spPr>
        <p:txBody>
          <a:bodyPr wrap="square" rtlCol="0">
            <a:spAutoFit/>
          </a:bodyPr>
          <a:lstStyle/>
          <a:p>
            <a:r>
              <a:rPr lang="en-US" b="1" u="sng" dirty="0">
                <a:latin typeface="Aptos" panose="020B0004020202020204" pitchFamily="34" charset="0"/>
              </a:rPr>
              <a:t>Accuracy</a:t>
            </a:r>
            <a:r>
              <a:rPr lang="en-US" dirty="0">
                <a:latin typeface="Aptos" panose="020B0004020202020204" pitchFamily="34" charset="0"/>
              </a:rPr>
              <a:t>: </a:t>
            </a:r>
          </a:p>
          <a:p>
            <a:endParaRPr lang="en-US" dirty="0">
              <a:latin typeface="Aptos" panose="020B0004020202020204" pitchFamily="34" charset="0"/>
            </a:endParaRPr>
          </a:p>
          <a:p>
            <a:r>
              <a:rPr lang="en-US" dirty="0">
                <a:latin typeface="Aptos" panose="020B0004020202020204" pitchFamily="34" charset="0"/>
              </a:rPr>
              <a:t>The significant scattering of the points suggestion a high level of prediction error. This information is consistent with the calculated R-squared value of 0.028, which means that the model only explains about 2.8% of the price differential variance.</a:t>
            </a:r>
          </a:p>
          <a:p>
            <a:endParaRPr lang="en-US" dirty="0">
              <a:latin typeface="Aptos" panose="020B0004020202020204" pitchFamily="34" charset="0"/>
            </a:endParaRPr>
          </a:p>
          <a:p>
            <a:r>
              <a:rPr lang="en-US" b="1" u="sng" dirty="0">
                <a:latin typeface="Aptos" panose="020B0004020202020204" pitchFamily="34" charset="0"/>
              </a:rPr>
              <a:t>Meaning</a:t>
            </a:r>
            <a:r>
              <a:rPr lang="en-US" dirty="0">
                <a:latin typeface="Aptos" panose="020B0004020202020204" pitchFamily="34" charset="0"/>
              </a:rPr>
              <a:t>: </a:t>
            </a:r>
          </a:p>
          <a:p>
            <a:endParaRPr lang="en-US" dirty="0">
              <a:latin typeface="Aptos" panose="020B0004020202020204" pitchFamily="34" charset="0"/>
            </a:endParaRPr>
          </a:p>
          <a:p>
            <a:r>
              <a:rPr lang="en-US" dirty="0">
                <a:latin typeface="Aptos" panose="020B0004020202020204" pitchFamily="34" charset="0"/>
              </a:rPr>
              <a:t>The results indicate that additional variables not included in the model may be influential predictors. Future development may include trying nonlinear models and/or further reduction and regularization techniques</a:t>
            </a:r>
          </a:p>
          <a:p>
            <a:endParaRPr lang="en-US" dirty="0"/>
          </a:p>
        </p:txBody>
      </p:sp>
    </p:spTree>
    <p:extLst>
      <p:ext uri="{BB962C8B-B14F-4D97-AF65-F5344CB8AC3E}">
        <p14:creationId xmlns:p14="http://schemas.microsoft.com/office/powerpoint/2010/main" val="29160865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1551</TotalTime>
  <Words>946</Words>
  <Application>Microsoft Office PowerPoint</Application>
  <PresentationFormat>Widescreen</PresentationFormat>
  <Paragraphs>87</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Arial</vt:lpstr>
      <vt:lpstr>Avenir Next LT Pro</vt:lpstr>
      <vt:lpstr>Bell MT</vt:lpstr>
      <vt:lpstr>GlowVTI</vt:lpstr>
      <vt:lpstr>Multiple Linear Regression on Used Car Market Data</vt:lpstr>
      <vt:lpstr>PowerPoint Presentation</vt:lpstr>
      <vt:lpstr>Problem Statement and Hypothesis</vt:lpstr>
      <vt:lpstr>Summary of the Data Analysis Process</vt:lpstr>
      <vt:lpstr>PowerPoint Presentation</vt:lpstr>
      <vt:lpstr>Summary of Findings</vt:lpstr>
      <vt:lpstr>Most Influential Features on Price Differential</vt:lpstr>
      <vt:lpstr>Limitations</vt:lpstr>
      <vt:lpstr>PowerPoint Presentation</vt:lpstr>
      <vt:lpstr>Next Steps…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Josh Rogers</dc:creator>
  <cp:lastModifiedBy>Josh Rogers</cp:lastModifiedBy>
  <cp:revision>31</cp:revision>
  <dcterms:created xsi:type="dcterms:W3CDTF">2025-04-07T15:53:15Z</dcterms:created>
  <dcterms:modified xsi:type="dcterms:W3CDTF">2025-04-08T17:53:47Z</dcterms:modified>
</cp:coreProperties>
</file>