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5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5E0A29-C1D0-404F-B1DE-21FA78E7F1CD}" type="doc">
      <dgm:prSet loTypeId="urn:microsoft.com/office/officeart/2005/8/layout/orgChart1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8942E68F-A121-4934-A06F-5AA8A758F8D9}">
      <dgm:prSet phldrT="[Text]"/>
      <dgm:spPr/>
      <dgm:t>
        <a:bodyPr/>
        <a:lstStyle/>
        <a:p>
          <a:r>
            <a:rPr lang="en-ZA" dirty="0"/>
            <a:t>Hons Project</a:t>
          </a:r>
          <a:endParaRPr lang="en-GB" dirty="0"/>
        </a:p>
      </dgm:t>
    </dgm:pt>
    <dgm:pt modelId="{AEA49576-E78E-4457-A474-2D0E5F8920B8}" type="parTrans" cxnId="{46C3AABD-A2E2-4558-A007-D1DBCF7BF87D}">
      <dgm:prSet/>
      <dgm:spPr/>
      <dgm:t>
        <a:bodyPr/>
        <a:lstStyle/>
        <a:p>
          <a:endParaRPr lang="en-GB"/>
        </a:p>
      </dgm:t>
    </dgm:pt>
    <dgm:pt modelId="{124E8704-0EAC-412A-9B4E-116A2F1DF910}" type="sibTrans" cxnId="{46C3AABD-A2E2-4558-A007-D1DBCF7BF87D}">
      <dgm:prSet/>
      <dgm:spPr/>
      <dgm:t>
        <a:bodyPr/>
        <a:lstStyle/>
        <a:p>
          <a:endParaRPr lang="en-GB"/>
        </a:p>
      </dgm:t>
    </dgm:pt>
    <dgm:pt modelId="{A7917F58-F103-42E3-96DF-540162A16E7C}">
      <dgm:prSet phldrT="[Text]"/>
      <dgm:spPr/>
      <dgm:t>
        <a:bodyPr/>
        <a:lstStyle/>
        <a:p>
          <a:r>
            <a:rPr lang="en-ZA" dirty="0"/>
            <a:t>Research Project of own Choice</a:t>
          </a:r>
          <a:endParaRPr lang="en-GB" dirty="0"/>
        </a:p>
      </dgm:t>
    </dgm:pt>
    <dgm:pt modelId="{C12C4E6D-9DBC-476C-874D-8AC38E11FAE3}" type="parTrans" cxnId="{7883F0CC-E5AE-483A-96E9-59B119B9B0E1}">
      <dgm:prSet/>
      <dgm:spPr/>
      <dgm:t>
        <a:bodyPr/>
        <a:lstStyle/>
        <a:p>
          <a:endParaRPr lang="en-GB"/>
        </a:p>
      </dgm:t>
    </dgm:pt>
    <dgm:pt modelId="{D903B911-43F2-4CE3-95F5-64479F10880C}" type="sibTrans" cxnId="{7883F0CC-E5AE-483A-96E9-59B119B9B0E1}">
      <dgm:prSet/>
      <dgm:spPr/>
      <dgm:t>
        <a:bodyPr/>
        <a:lstStyle/>
        <a:p>
          <a:endParaRPr lang="en-GB"/>
        </a:p>
      </dgm:t>
    </dgm:pt>
    <dgm:pt modelId="{F5BD4F99-5708-46CF-8D4A-BC5BE448F8B0}">
      <dgm:prSet phldrT="[Text]"/>
      <dgm:spPr/>
      <dgm:t>
        <a:bodyPr/>
        <a:lstStyle/>
        <a:p>
          <a:r>
            <a:rPr lang="en-ZA" dirty="0"/>
            <a:t>Development of a Game</a:t>
          </a:r>
          <a:endParaRPr lang="en-GB" dirty="0"/>
        </a:p>
      </dgm:t>
    </dgm:pt>
    <dgm:pt modelId="{1A16281B-B05D-470F-959D-3FA5BB8BCF42}" type="parTrans" cxnId="{C213D2E7-5816-424F-B693-E2064AC224CE}">
      <dgm:prSet/>
      <dgm:spPr/>
      <dgm:t>
        <a:bodyPr/>
        <a:lstStyle/>
        <a:p>
          <a:endParaRPr lang="en-GB"/>
        </a:p>
      </dgm:t>
    </dgm:pt>
    <dgm:pt modelId="{B4A62A1B-20DA-44CB-921E-05A69907C1B8}" type="sibTrans" cxnId="{C213D2E7-5816-424F-B693-E2064AC224CE}">
      <dgm:prSet/>
      <dgm:spPr/>
      <dgm:t>
        <a:bodyPr/>
        <a:lstStyle/>
        <a:p>
          <a:endParaRPr lang="en-GB"/>
        </a:p>
      </dgm:t>
    </dgm:pt>
    <dgm:pt modelId="{59EBD68E-759E-44AC-9E60-8C1FB868CA34}" type="pres">
      <dgm:prSet presAssocID="{485E0A29-C1D0-404F-B1DE-21FA78E7F1C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9D0308C-8EE9-4E58-AEE7-6356A0BCA5A8}" type="pres">
      <dgm:prSet presAssocID="{8942E68F-A121-4934-A06F-5AA8A758F8D9}" presName="hierRoot1" presStyleCnt="0">
        <dgm:presLayoutVars>
          <dgm:hierBranch val="init"/>
        </dgm:presLayoutVars>
      </dgm:prSet>
      <dgm:spPr/>
    </dgm:pt>
    <dgm:pt modelId="{F7F6A112-B3DE-47AB-829C-133EC64627CD}" type="pres">
      <dgm:prSet presAssocID="{8942E68F-A121-4934-A06F-5AA8A758F8D9}" presName="rootComposite1" presStyleCnt="0"/>
      <dgm:spPr/>
    </dgm:pt>
    <dgm:pt modelId="{60BECA66-F0F6-4EDE-A17E-5B360E60071F}" type="pres">
      <dgm:prSet presAssocID="{8942E68F-A121-4934-A06F-5AA8A758F8D9}" presName="rootText1" presStyleLbl="node0" presStyleIdx="0" presStyleCnt="1">
        <dgm:presLayoutVars>
          <dgm:chPref val="3"/>
        </dgm:presLayoutVars>
      </dgm:prSet>
      <dgm:spPr/>
    </dgm:pt>
    <dgm:pt modelId="{FC12EE1A-5A77-4E87-96DC-285B7B4912EE}" type="pres">
      <dgm:prSet presAssocID="{8942E68F-A121-4934-A06F-5AA8A758F8D9}" presName="rootConnector1" presStyleLbl="node1" presStyleIdx="0" presStyleCnt="0"/>
      <dgm:spPr/>
    </dgm:pt>
    <dgm:pt modelId="{E33DB0FE-A5A6-4DFB-9077-1307D8116F84}" type="pres">
      <dgm:prSet presAssocID="{8942E68F-A121-4934-A06F-5AA8A758F8D9}" presName="hierChild2" presStyleCnt="0"/>
      <dgm:spPr/>
    </dgm:pt>
    <dgm:pt modelId="{AC4EFEA3-3C07-49DA-8578-5D185811E47D}" type="pres">
      <dgm:prSet presAssocID="{C12C4E6D-9DBC-476C-874D-8AC38E11FAE3}" presName="Name37" presStyleLbl="parChTrans1D2" presStyleIdx="0" presStyleCnt="2"/>
      <dgm:spPr/>
    </dgm:pt>
    <dgm:pt modelId="{59F55DBB-4EA1-4B38-B489-3B070B1591AC}" type="pres">
      <dgm:prSet presAssocID="{A7917F58-F103-42E3-96DF-540162A16E7C}" presName="hierRoot2" presStyleCnt="0">
        <dgm:presLayoutVars>
          <dgm:hierBranch val="init"/>
        </dgm:presLayoutVars>
      </dgm:prSet>
      <dgm:spPr/>
    </dgm:pt>
    <dgm:pt modelId="{F05767D8-F0A4-4E51-A41C-4AB2C27CF184}" type="pres">
      <dgm:prSet presAssocID="{A7917F58-F103-42E3-96DF-540162A16E7C}" presName="rootComposite" presStyleCnt="0"/>
      <dgm:spPr/>
    </dgm:pt>
    <dgm:pt modelId="{6A91BE06-6FB4-4CDD-B0DC-2DA918459FEF}" type="pres">
      <dgm:prSet presAssocID="{A7917F58-F103-42E3-96DF-540162A16E7C}" presName="rootText" presStyleLbl="node2" presStyleIdx="0" presStyleCnt="2">
        <dgm:presLayoutVars>
          <dgm:chPref val="3"/>
        </dgm:presLayoutVars>
      </dgm:prSet>
      <dgm:spPr/>
    </dgm:pt>
    <dgm:pt modelId="{7CCB24CE-9BE8-410A-A443-1D8A8BC4DF46}" type="pres">
      <dgm:prSet presAssocID="{A7917F58-F103-42E3-96DF-540162A16E7C}" presName="rootConnector" presStyleLbl="node2" presStyleIdx="0" presStyleCnt="2"/>
      <dgm:spPr/>
    </dgm:pt>
    <dgm:pt modelId="{3E4A19C8-AFA6-4C9A-8E16-C129FF59A745}" type="pres">
      <dgm:prSet presAssocID="{A7917F58-F103-42E3-96DF-540162A16E7C}" presName="hierChild4" presStyleCnt="0"/>
      <dgm:spPr/>
    </dgm:pt>
    <dgm:pt modelId="{BEB71E4E-436B-4DA1-9523-B8D55A6C62C5}" type="pres">
      <dgm:prSet presAssocID="{A7917F58-F103-42E3-96DF-540162A16E7C}" presName="hierChild5" presStyleCnt="0"/>
      <dgm:spPr/>
    </dgm:pt>
    <dgm:pt modelId="{B832C38C-6320-48AD-9E19-A567303591AF}" type="pres">
      <dgm:prSet presAssocID="{1A16281B-B05D-470F-959D-3FA5BB8BCF42}" presName="Name37" presStyleLbl="parChTrans1D2" presStyleIdx="1" presStyleCnt="2"/>
      <dgm:spPr/>
    </dgm:pt>
    <dgm:pt modelId="{C1A6B9CA-DCA4-487B-A972-04AFB08AC631}" type="pres">
      <dgm:prSet presAssocID="{F5BD4F99-5708-46CF-8D4A-BC5BE448F8B0}" presName="hierRoot2" presStyleCnt="0">
        <dgm:presLayoutVars>
          <dgm:hierBranch val="init"/>
        </dgm:presLayoutVars>
      </dgm:prSet>
      <dgm:spPr/>
    </dgm:pt>
    <dgm:pt modelId="{189474E6-548F-469B-A192-470170029C8F}" type="pres">
      <dgm:prSet presAssocID="{F5BD4F99-5708-46CF-8D4A-BC5BE448F8B0}" presName="rootComposite" presStyleCnt="0"/>
      <dgm:spPr/>
    </dgm:pt>
    <dgm:pt modelId="{94610E10-21C8-414D-8560-AC4D8F92822B}" type="pres">
      <dgm:prSet presAssocID="{F5BD4F99-5708-46CF-8D4A-BC5BE448F8B0}" presName="rootText" presStyleLbl="node2" presStyleIdx="1" presStyleCnt="2">
        <dgm:presLayoutVars>
          <dgm:chPref val="3"/>
        </dgm:presLayoutVars>
      </dgm:prSet>
      <dgm:spPr/>
    </dgm:pt>
    <dgm:pt modelId="{8007B137-4C41-4DAC-91B6-1D461FA7C31B}" type="pres">
      <dgm:prSet presAssocID="{F5BD4F99-5708-46CF-8D4A-BC5BE448F8B0}" presName="rootConnector" presStyleLbl="node2" presStyleIdx="1" presStyleCnt="2"/>
      <dgm:spPr/>
    </dgm:pt>
    <dgm:pt modelId="{55B0AE1D-B349-4255-9CAB-AD2D22482B28}" type="pres">
      <dgm:prSet presAssocID="{F5BD4F99-5708-46CF-8D4A-BC5BE448F8B0}" presName="hierChild4" presStyleCnt="0"/>
      <dgm:spPr/>
    </dgm:pt>
    <dgm:pt modelId="{E870F039-4E4F-4473-8B0A-48A08F01BD92}" type="pres">
      <dgm:prSet presAssocID="{F5BD4F99-5708-46CF-8D4A-BC5BE448F8B0}" presName="hierChild5" presStyleCnt="0"/>
      <dgm:spPr/>
    </dgm:pt>
    <dgm:pt modelId="{361C11E6-3BB5-4C25-8723-B003DBECF999}" type="pres">
      <dgm:prSet presAssocID="{8942E68F-A121-4934-A06F-5AA8A758F8D9}" presName="hierChild3" presStyleCnt="0"/>
      <dgm:spPr/>
    </dgm:pt>
  </dgm:ptLst>
  <dgm:cxnLst>
    <dgm:cxn modelId="{8EA2F707-AAEC-4C84-B09E-5DB6A0557B77}" type="presOf" srcId="{C12C4E6D-9DBC-476C-874D-8AC38E11FAE3}" destId="{AC4EFEA3-3C07-49DA-8578-5D185811E47D}" srcOrd="0" destOrd="0" presId="urn:microsoft.com/office/officeart/2005/8/layout/orgChart1"/>
    <dgm:cxn modelId="{29198A08-1F2E-4B88-9279-968D4AD1A4C2}" type="presOf" srcId="{A7917F58-F103-42E3-96DF-540162A16E7C}" destId="{7CCB24CE-9BE8-410A-A443-1D8A8BC4DF46}" srcOrd="1" destOrd="0" presId="urn:microsoft.com/office/officeart/2005/8/layout/orgChart1"/>
    <dgm:cxn modelId="{8475F66F-955B-4964-8544-798BF3DF7FBC}" type="presOf" srcId="{F5BD4F99-5708-46CF-8D4A-BC5BE448F8B0}" destId="{94610E10-21C8-414D-8560-AC4D8F92822B}" srcOrd="0" destOrd="0" presId="urn:microsoft.com/office/officeart/2005/8/layout/orgChart1"/>
    <dgm:cxn modelId="{82009457-AF33-4151-A802-BCC88A8E0ABE}" type="presOf" srcId="{8942E68F-A121-4934-A06F-5AA8A758F8D9}" destId="{60BECA66-F0F6-4EDE-A17E-5B360E60071F}" srcOrd="0" destOrd="0" presId="urn:microsoft.com/office/officeart/2005/8/layout/orgChart1"/>
    <dgm:cxn modelId="{026B3C8E-E01C-44B5-8DCA-F3FF62402325}" type="presOf" srcId="{1A16281B-B05D-470F-959D-3FA5BB8BCF42}" destId="{B832C38C-6320-48AD-9E19-A567303591AF}" srcOrd="0" destOrd="0" presId="urn:microsoft.com/office/officeart/2005/8/layout/orgChart1"/>
    <dgm:cxn modelId="{A58B8CB3-178E-4BD3-B5BA-AD7940F77160}" type="presOf" srcId="{A7917F58-F103-42E3-96DF-540162A16E7C}" destId="{6A91BE06-6FB4-4CDD-B0DC-2DA918459FEF}" srcOrd="0" destOrd="0" presId="urn:microsoft.com/office/officeart/2005/8/layout/orgChart1"/>
    <dgm:cxn modelId="{46C3AABD-A2E2-4558-A007-D1DBCF7BF87D}" srcId="{485E0A29-C1D0-404F-B1DE-21FA78E7F1CD}" destId="{8942E68F-A121-4934-A06F-5AA8A758F8D9}" srcOrd="0" destOrd="0" parTransId="{AEA49576-E78E-4457-A474-2D0E5F8920B8}" sibTransId="{124E8704-0EAC-412A-9B4E-116A2F1DF910}"/>
    <dgm:cxn modelId="{6C7ABFBF-A21F-4487-B5F6-665DAEF0E7B9}" type="presOf" srcId="{485E0A29-C1D0-404F-B1DE-21FA78E7F1CD}" destId="{59EBD68E-759E-44AC-9E60-8C1FB868CA34}" srcOrd="0" destOrd="0" presId="urn:microsoft.com/office/officeart/2005/8/layout/orgChart1"/>
    <dgm:cxn modelId="{7883F0CC-E5AE-483A-96E9-59B119B9B0E1}" srcId="{8942E68F-A121-4934-A06F-5AA8A758F8D9}" destId="{A7917F58-F103-42E3-96DF-540162A16E7C}" srcOrd="0" destOrd="0" parTransId="{C12C4E6D-9DBC-476C-874D-8AC38E11FAE3}" sibTransId="{D903B911-43F2-4CE3-95F5-64479F10880C}"/>
    <dgm:cxn modelId="{C213D2E7-5816-424F-B693-E2064AC224CE}" srcId="{8942E68F-A121-4934-A06F-5AA8A758F8D9}" destId="{F5BD4F99-5708-46CF-8D4A-BC5BE448F8B0}" srcOrd="1" destOrd="0" parTransId="{1A16281B-B05D-470F-959D-3FA5BB8BCF42}" sibTransId="{B4A62A1B-20DA-44CB-921E-05A69907C1B8}"/>
    <dgm:cxn modelId="{5F334BF8-2729-4ABB-823B-87CA2B5A044C}" type="presOf" srcId="{8942E68F-A121-4934-A06F-5AA8A758F8D9}" destId="{FC12EE1A-5A77-4E87-96DC-285B7B4912EE}" srcOrd="1" destOrd="0" presId="urn:microsoft.com/office/officeart/2005/8/layout/orgChart1"/>
    <dgm:cxn modelId="{677709FA-0259-447D-83E7-758208AF9B94}" type="presOf" srcId="{F5BD4F99-5708-46CF-8D4A-BC5BE448F8B0}" destId="{8007B137-4C41-4DAC-91B6-1D461FA7C31B}" srcOrd="1" destOrd="0" presId="urn:microsoft.com/office/officeart/2005/8/layout/orgChart1"/>
    <dgm:cxn modelId="{BC436CB9-9866-4C07-8BB4-0A2DBC7FC1DA}" type="presParOf" srcId="{59EBD68E-759E-44AC-9E60-8C1FB868CA34}" destId="{F9D0308C-8EE9-4E58-AEE7-6356A0BCA5A8}" srcOrd="0" destOrd="0" presId="urn:microsoft.com/office/officeart/2005/8/layout/orgChart1"/>
    <dgm:cxn modelId="{57A090A5-8E3A-4A2E-B0A6-E63F285C73DE}" type="presParOf" srcId="{F9D0308C-8EE9-4E58-AEE7-6356A0BCA5A8}" destId="{F7F6A112-B3DE-47AB-829C-133EC64627CD}" srcOrd="0" destOrd="0" presId="urn:microsoft.com/office/officeart/2005/8/layout/orgChart1"/>
    <dgm:cxn modelId="{964C6BD9-D078-4163-BA66-95AAEE1AAF42}" type="presParOf" srcId="{F7F6A112-B3DE-47AB-829C-133EC64627CD}" destId="{60BECA66-F0F6-4EDE-A17E-5B360E60071F}" srcOrd="0" destOrd="0" presId="urn:microsoft.com/office/officeart/2005/8/layout/orgChart1"/>
    <dgm:cxn modelId="{B107D70B-D9C5-4668-856B-6E951BECA450}" type="presParOf" srcId="{F7F6A112-B3DE-47AB-829C-133EC64627CD}" destId="{FC12EE1A-5A77-4E87-96DC-285B7B4912EE}" srcOrd="1" destOrd="0" presId="urn:microsoft.com/office/officeart/2005/8/layout/orgChart1"/>
    <dgm:cxn modelId="{31390F67-3437-4CFA-9F2F-8EDD96925DCA}" type="presParOf" srcId="{F9D0308C-8EE9-4E58-AEE7-6356A0BCA5A8}" destId="{E33DB0FE-A5A6-4DFB-9077-1307D8116F84}" srcOrd="1" destOrd="0" presId="urn:microsoft.com/office/officeart/2005/8/layout/orgChart1"/>
    <dgm:cxn modelId="{B8EE29E5-43E6-4159-B231-F3636BBDB054}" type="presParOf" srcId="{E33DB0FE-A5A6-4DFB-9077-1307D8116F84}" destId="{AC4EFEA3-3C07-49DA-8578-5D185811E47D}" srcOrd="0" destOrd="0" presId="urn:microsoft.com/office/officeart/2005/8/layout/orgChart1"/>
    <dgm:cxn modelId="{68BC54F4-365A-4AFE-950D-C448DDB59A4C}" type="presParOf" srcId="{E33DB0FE-A5A6-4DFB-9077-1307D8116F84}" destId="{59F55DBB-4EA1-4B38-B489-3B070B1591AC}" srcOrd="1" destOrd="0" presId="urn:microsoft.com/office/officeart/2005/8/layout/orgChart1"/>
    <dgm:cxn modelId="{AB36EAFE-9653-4645-960C-F46C94603EDB}" type="presParOf" srcId="{59F55DBB-4EA1-4B38-B489-3B070B1591AC}" destId="{F05767D8-F0A4-4E51-A41C-4AB2C27CF184}" srcOrd="0" destOrd="0" presId="urn:microsoft.com/office/officeart/2005/8/layout/orgChart1"/>
    <dgm:cxn modelId="{6FB2258E-7332-416B-A4D0-E7BC4940EDFD}" type="presParOf" srcId="{F05767D8-F0A4-4E51-A41C-4AB2C27CF184}" destId="{6A91BE06-6FB4-4CDD-B0DC-2DA918459FEF}" srcOrd="0" destOrd="0" presId="urn:microsoft.com/office/officeart/2005/8/layout/orgChart1"/>
    <dgm:cxn modelId="{1ED01AA0-AFCB-4C2E-BF33-9CA8CC607EC5}" type="presParOf" srcId="{F05767D8-F0A4-4E51-A41C-4AB2C27CF184}" destId="{7CCB24CE-9BE8-410A-A443-1D8A8BC4DF46}" srcOrd="1" destOrd="0" presId="urn:microsoft.com/office/officeart/2005/8/layout/orgChart1"/>
    <dgm:cxn modelId="{5771FA50-40F2-47C3-9E9B-5053B5D49C18}" type="presParOf" srcId="{59F55DBB-4EA1-4B38-B489-3B070B1591AC}" destId="{3E4A19C8-AFA6-4C9A-8E16-C129FF59A745}" srcOrd="1" destOrd="0" presId="urn:microsoft.com/office/officeart/2005/8/layout/orgChart1"/>
    <dgm:cxn modelId="{9969892D-603C-49DB-A13D-E0853001A28E}" type="presParOf" srcId="{59F55DBB-4EA1-4B38-B489-3B070B1591AC}" destId="{BEB71E4E-436B-4DA1-9523-B8D55A6C62C5}" srcOrd="2" destOrd="0" presId="urn:microsoft.com/office/officeart/2005/8/layout/orgChart1"/>
    <dgm:cxn modelId="{641637F2-7D61-477D-88D6-FD612EA31812}" type="presParOf" srcId="{E33DB0FE-A5A6-4DFB-9077-1307D8116F84}" destId="{B832C38C-6320-48AD-9E19-A567303591AF}" srcOrd="2" destOrd="0" presId="urn:microsoft.com/office/officeart/2005/8/layout/orgChart1"/>
    <dgm:cxn modelId="{8558E4D5-4891-48A5-B579-9012FE4692AB}" type="presParOf" srcId="{E33DB0FE-A5A6-4DFB-9077-1307D8116F84}" destId="{C1A6B9CA-DCA4-487B-A972-04AFB08AC631}" srcOrd="3" destOrd="0" presId="urn:microsoft.com/office/officeart/2005/8/layout/orgChart1"/>
    <dgm:cxn modelId="{D626E009-648B-4131-81C9-2F99D884F209}" type="presParOf" srcId="{C1A6B9CA-DCA4-487B-A972-04AFB08AC631}" destId="{189474E6-548F-469B-A192-470170029C8F}" srcOrd="0" destOrd="0" presId="urn:microsoft.com/office/officeart/2005/8/layout/orgChart1"/>
    <dgm:cxn modelId="{A15F0B77-CFB4-4E11-8D0D-AE95C8F73023}" type="presParOf" srcId="{189474E6-548F-469B-A192-470170029C8F}" destId="{94610E10-21C8-414D-8560-AC4D8F92822B}" srcOrd="0" destOrd="0" presId="urn:microsoft.com/office/officeart/2005/8/layout/orgChart1"/>
    <dgm:cxn modelId="{DCB90CF9-B680-40B6-A07D-A0846F5E0650}" type="presParOf" srcId="{189474E6-548F-469B-A192-470170029C8F}" destId="{8007B137-4C41-4DAC-91B6-1D461FA7C31B}" srcOrd="1" destOrd="0" presId="urn:microsoft.com/office/officeart/2005/8/layout/orgChart1"/>
    <dgm:cxn modelId="{29F23C4E-A75D-47D8-8F1D-87BFE3FCA21C}" type="presParOf" srcId="{C1A6B9CA-DCA4-487B-A972-04AFB08AC631}" destId="{55B0AE1D-B349-4255-9CAB-AD2D22482B28}" srcOrd="1" destOrd="0" presId="urn:microsoft.com/office/officeart/2005/8/layout/orgChart1"/>
    <dgm:cxn modelId="{AAF3654D-814C-42D5-9918-F942CD5F6351}" type="presParOf" srcId="{C1A6B9CA-DCA4-487B-A972-04AFB08AC631}" destId="{E870F039-4E4F-4473-8B0A-48A08F01BD92}" srcOrd="2" destOrd="0" presId="urn:microsoft.com/office/officeart/2005/8/layout/orgChart1"/>
    <dgm:cxn modelId="{3A28F2CD-6F5D-478C-8245-7076A4986431}" type="presParOf" srcId="{F9D0308C-8EE9-4E58-AEE7-6356A0BCA5A8}" destId="{361C11E6-3BB5-4C25-8723-B003DBECF99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2C38C-6320-48AD-9E19-A567303591AF}">
      <dsp:nvSpPr>
        <dsp:cNvPr id="0" name=""/>
        <dsp:cNvSpPr/>
      </dsp:nvSpPr>
      <dsp:spPr>
        <a:xfrm>
          <a:off x="5298244" y="1951910"/>
          <a:ext cx="2359471" cy="818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495"/>
              </a:lnTo>
              <a:lnTo>
                <a:pt x="2359471" y="409495"/>
              </a:lnTo>
              <a:lnTo>
                <a:pt x="2359471" y="81899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4EFEA3-3C07-49DA-8578-5D185811E47D}">
      <dsp:nvSpPr>
        <dsp:cNvPr id="0" name=""/>
        <dsp:cNvSpPr/>
      </dsp:nvSpPr>
      <dsp:spPr>
        <a:xfrm>
          <a:off x="2938772" y="1951910"/>
          <a:ext cx="2359471" cy="818990"/>
        </a:xfrm>
        <a:custGeom>
          <a:avLst/>
          <a:gdLst/>
          <a:ahLst/>
          <a:cxnLst/>
          <a:rect l="0" t="0" r="0" b="0"/>
          <a:pathLst>
            <a:path>
              <a:moveTo>
                <a:pt x="2359471" y="0"/>
              </a:moveTo>
              <a:lnTo>
                <a:pt x="2359471" y="409495"/>
              </a:lnTo>
              <a:lnTo>
                <a:pt x="0" y="409495"/>
              </a:lnTo>
              <a:lnTo>
                <a:pt x="0" y="818990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BECA66-F0F6-4EDE-A17E-5B360E60071F}">
      <dsp:nvSpPr>
        <dsp:cNvPr id="0" name=""/>
        <dsp:cNvSpPr/>
      </dsp:nvSpPr>
      <dsp:spPr>
        <a:xfrm>
          <a:off x="3348268" y="1934"/>
          <a:ext cx="3899952" cy="19499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4500" kern="1200" dirty="0"/>
            <a:t>Hons Project</a:t>
          </a:r>
          <a:endParaRPr lang="en-GB" sz="4500" kern="1200" dirty="0"/>
        </a:p>
      </dsp:txBody>
      <dsp:txXfrm>
        <a:off x="3348268" y="1934"/>
        <a:ext cx="3899952" cy="1949976"/>
      </dsp:txXfrm>
    </dsp:sp>
    <dsp:sp modelId="{6A91BE06-6FB4-4CDD-B0DC-2DA918459FEF}">
      <dsp:nvSpPr>
        <dsp:cNvPr id="0" name=""/>
        <dsp:cNvSpPr/>
      </dsp:nvSpPr>
      <dsp:spPr>
        <a:xfrm>
          <a:off x="988796" y="2770901"/>
          <a:ext cx="3899952" cy="19499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4500" kern="1200" dirty="0"/>
            <a:t>Research Project of own Choice</a:t>
          </a:r>
          <a:endParaRPr lang="en-GB" sz="4500" kern="1200" dirty="0"/>
        </a:p>
      </dsp:txBody>
      <dsp:txXfrm>
        <a:off x="988796" y="2770901"/>
        <a:ext cx="3899952" cy="1949976"/>
      </dsp:txXfrm>
    </dsp:sp>
    <dsp:sp modelId="{94610E10-21C8-414D-8560-AC4D8F92822B}">
      <dsp:nvSpPr>
        <dsp:cNvPr id="0" name=""/>
        <dsp:cNvSpPr/>
      </dsp:nvSpPr>
      <dsp:spPr>
        <a:xfrm>
          <a:off x="5707739" y="2770901"/>
          <a:ext cx="3899952" cy="19499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4500" kern="1200" dirty="0"/>
            <a:t>Development of a Game</a:t>
          </a:r>
          <a:endParaRPr lang="en-GB" sz="4500" kern="1200" dirty="0"/>
        </a:p>
      </dsp:txBody>
      <dsp:txXfrm>
        <a:off x="5707739" y="2770901"/>
        <a:ext cx="3899952" cy="19499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43F2850-9655-4B38-889A-51781014CA75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76D315C-F28A-48FC-8B8B-A34523A31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927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2850-9655-4B38-889A-51781014CA75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315C-F28A-48FC-8B8B-A34523A31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25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2850-9655-4B38-889A-51781014CA75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315C-F28A-48FC-8B8B-A34523A31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320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2850-9655-4B38-889A-51781014CA75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315C-F28A-48FC-8B8B-A34523A31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487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2850-9655-4B38-889A-51781014CA75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315C-F28A-48FC-8B8B-A34523A31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517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2850-9655-4B38-889A-51781014CA75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315C-F28A-48FC-8B8B-A34523A31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50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2850-9655-4B38-889A-51781014CA75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315C-F28A-48FC-8B8B-A34523A31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917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2850-9655-4B38-889A-51781014CA75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315C-F28A-48FC-8B8B-A34523A31E9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894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2850-9655-4B38-889A-51781014CA75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315C-F28A-48FC-8B8B-A34523A31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9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2850-9655-4B38-889A-51781014CA75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315C-F28A-48FC-8B8B-A34523A31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5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2850-9655-4B38-889A-51781014CA75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315C-F28A-48FC-8B8B-A34523A31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09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2850-9655-4B38-889A-51781014CA75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315C-F28A-48FC-8B8B-A34523A31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45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2850-9655-4B38-889A-51781014CA75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315C-F28A-48FC-8B8B-A34523A31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498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2850-9655-4B38-889A-51781014CA75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315C-F28A-48FC-8B8B-A34523A31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75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2850-9655-4B38-889A-51781014CA75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315C-F28A-48FC-8B8B-A34523A31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49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2850-9655-4B38-889A-51781014CA75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315C-F28A-48FC-8B8B-A34523A31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4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2850-9655-4B38-889A-51781014CA75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D315C-F28A-48FC-8B8B-A34523A31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8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3F2850-9655-4B38-889A-51781014CA75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6D315C-F28A-48FC-8B8B-A34523A31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484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2508E-B7CC-4E5E-B8A7-BDB46165CD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Honours Project 2021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4F068-4FD4-4A80-BA21-458660F5B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Joshua Esterhuizen</a:t>
            </a:r>
          </a:p>
          <a:p>
            <a:r>
              <a:rPr lang="en-ZA" dirty="0"/>
              <a:t>30285976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9395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D7B9-74A6-4F0E-8ABC-7DBCFF34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Summary and 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BF980-29B2-4C4D-A57D-CBA992018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ZA" sz="3600" dirty="0"/>
              <a:t>For the research project: There is a noticeable overlap between instructional theory and the design principles used by previous scholars who made serious games. Through this it cements that serious games are indeed a viable mode of instruction. Different types of games will be needed for different types of knowledge.</a:t>
            </a:r>
          </a:p>
        </p:txBody>
      </p:sp>
    </p:spTree>
    <p:extLst>
      <p:ext uri="{BB962C8B-B14F-4D97-AF65-F5344CB8AC3E}">
        <p14:creationId xmlns:p14="http://schemas.microsoft.com/office/powerpoint/2010/main" val="2937585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D7B9-74A6-4F0E-8ABC-7DBCFF34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Summary and 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BF980-29B2-4C4D-A57D-CBA992018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ZA" sz="3600" dirty="0"/>
              <a:t>For the game: As our first departure into game development there was a lot to learn in a relatively short amount of time. As such, most basic implementations of things were used where possible while others were iteratively updated to meet the needs of the project. </a:t>
            </a:r>
          </a:p>
        </p:txBody>
      </p:sp>
    </p:spTree>
    <p:extLst>
      <p:ext uri="{BB962C8B-B14F-4D97-AF65-F5344CB8AC3E}">
        <p14:creationId xmlns:p14="http://schemas.microsoft.com/office/powerpoint/2010/main" val="4485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93A62-0BD3-4056-A119-56558F43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Project Topic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93F1C-6B9C-4123-8D6F-EE1F37608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ZA" sz="2800" u="sng" dirty="0"/>
              <a:t>Project</a:t>
            </a:r>
            <a:r>
              <a:rPr lang="en-ZA" sz="2800" dirty="0"/>
              <a:t>: </a:t>
            </a:r>
            <a:r>
              <a:rPr lang="en-ZA" sz="2800" b="1" dirty="0"/>
              <a:t>Entertainment Computing</a:t>
            </a:r>
          </a:p>
          <a:p>
            <a:pPr marL="0" indent="0">
              <a:buNone/>
            </a:pPr>
            <a:r>
              <a:rPr lang="en-ZA" sz="2800" u="sng" dirty="0"/>
              <a:t>Supervisor</a:t>
            </a:r>
            <a:r>
              <a:rPr lang="en-ZA" sz="2800" dirty="0"/>
              <a:t>: </a:t>
            </a:r>
            <a:r>
              <a:rPr lang="en-ZA" sz="2800" b="1" dirty="0"/>
              <a:t>Prof Günther Drevin</a:t>
            </a:r>
          </a:p>
          <a:p>
            <a:pPr marL="0" indent="0">
              <a:buNone/>
            </a:pPr>
            <a:endParaRPr lang="en-ZA" sz="2800" dirty="0"/>
          </a:p>
          <a:p>
            <a:pPr marL="0" indent="0">
              <a:buNone/>
            </a:pPr>
            <a:r>
              <a:rPr lang="en-ZA" sz="2800" u="sng" dirty="0"/>
              <a:t>Description and Purpose</a:t>
            </a:r>
            <a:r>
              <a:rPr lang="en-ZA" sz="2800" dirty="0"/>
              <a:t>:  </a:t>
            </a:r>
            <a:r>
              <a:rPr lang="en-ZA" sz="2800" b="1" dirty="0"/>
              <a:t>An academic study of computer games as well as a research project related to computer games will be done. Furthermore, a computer game must be developed</a:t>
            </a:r>
            <a:r>
              <a:rPr lang="en-ZA" sz="2800" dirty="0"/>
              <a:t>. 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73774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6F804390-7B59-45C2-AF38-9D28DCBA8B5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83571749"/>
              </p:ext>
            </p:extLst>
          </p:nvPr>
        </p:nvGraphicFramePr>
        <p:xfrm>
          <a:off x="685799" y="1068388"/>
          <a:ext cx="10596489" cy="4722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450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8DE54-1FFF-40DA-8548-8CF23B51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The qualities of games for use in education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E867C-C6FB-42E8-BB30-B4B657BC7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ZA" sz="2800" dirty="0"/>
              <a:t>Why did I Choose this topic?</a:t>
            </a:r>
          </a:p>
          <a:p>
            <a:r>
              <a:rPr lang="en-ZA" sz="2800" dirty="0"/>
              <a:t>The reason for picking this particular topic was due to both the adoption of e-learning in educational institutions and recent need for a distanced means of instruction.</a:t>
            </a:r>
          </a:p>
          <a:p>
            <a:r>
              <a:rPr lang="en-ZA" sz="2800" dirty="0"/>
              <a:t>Once researching the topic more in depth, it also became about showing how the educational paradigm has not caught up with society and this could help do so.</a:t>
            </a:r>
          </a:p>
        </p:txBody>
      </p:sp>
    </p:spTree>
    <p:extLst>
      <p:ext uri="{BB962C8B-B14F-4D97-AF65-F5344CB8AC3E}">
        <p14:creationId xmlns:p14="http://schemas.microsoft.com/office/powerpoint/2010/main" val="263632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D647-9E89-4442-A682-C83D582F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51785"/>
            <a:ext cx="10131425" cy="1456267"/>
          </a:xfrm>
        </p:spPr>
        <p:txBody>
          <a:bodyPr/>
          <a:lstStyle/>
          <a:p>
            <a:r>
              <a:rPr lang="en-ZA" dirty="0"/>
              <a:t>Methodology for Game Development.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0876A-4356-4D13-BD4C-92B1CD18E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08052"/>
            <a:ext cx="10131425" cy="745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2400" dirty="0"/>
              <a:t>The Agile methodology – more particularly the use of timed “Sprints”</a:t>
            </a:r>
          </a:p>
          <a:p>
            <a:pPr marL="0" indent="0">
              <a:buNone/>
            </a:pPr>
            <a:endParaRPr lang="en-GB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E7CB985-2A53-4537-A926-6D807EE14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107467"/>
              </p:ext>
            </p:extLst>
          </p:nvPr>
        </p:nvGraphicFramePr>
        <p:xfrm>
          <a:off x="685801" y="2645898"/>
          <a:ext cx="10891910" cy="3729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382">
                  <a:extLst>
                    <a:ext uri="{9D8B030D-6E8A-4147-A177-3AD203B41FA5}">
                      <a16:colId xmlns:a16="http://schemas.microsoft.com/office/drawing/2014/main" val="2544224924"/>
                    </a:ext>
                  </a:extLst>
                </a:gridCol>
                <a:gridCol w="2178382">
                  <a:extLst>
                    <a:ext uri="{9D8B030D-6E8A-4147-A177-3AD203B41FA5}">
                      <a16:colId xmlns:a16="http://schemas.microsoft.com/office/drawing/2014/main" val="1859450425"/>
                    </a:ext>
                  </a:extLst>
                </a:gridCol>
                <a:gridCol w="2178382">
                  <a:extLst>
                    <a:ext uri="{9D8B030D-6E8A-4147-A177-3AD203B41FA5}">
                      <a16:colId xmlns:a16="http://schemas.microsoft.com/office/drawing/2014/main" val="2424737762"/>
                    </a:ext>
                  </a:extLst>
                </a:gridCol>
                <a:gridCol w="2178382">
                  <a:extLst>
                    <a:ext uri="{9D8B030D-6E8A-4147-A177-3AD203B41FA5}">
                      <a16:colId xmlns:a16="http://schemas.microsoft.com/office/drawing/2014/main" val="722494049"/>
                    </a:ext>
                  </a:extLst>
                </a:gridCol>
                <a:gridCol w="2178382">
                  <a:extLst>
                    <a:ext uri="{9D8B030D-6E8A-4147-A177-3AD203B41FA5}">
                      <a16:colId xmlns:a16="http://schemas.microsoft.com/office/drawing/2014/main" val="2084258046"/>
                    </a:ext>
                  </a:extLst>
                </a:gridCol>
              </a:tblGrid>
              <a:tr h="1087702"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3200" dirty="0"/>
                        <a:t>Sprint 1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3200" dirty="0"/>
                        <a:t>Sprint 2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3200" dirty="0"/>
                        <a:t>Sprint 3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3200" dirty="0"/>
                        <a:t>Sprint 4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57925"/>
                  </a:ext>
                </a:extLst>
              </a:tr>
              <a:tr h="1087702">
                <a:tc>
                  <a:txBody>
                    <a:bodyPr/>
                    <a:lstStyle/>
                    <a:p>
                      <a:r>
                        <a:rPr lang="en-ZA" sz="3200" dirty="0"/>
                        <a:t>Date range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/>
                        <a:t>Feb-Mar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/>
                        <a:t>Apr-Jul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/>
                        <a:t>Aug-Oct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/>
                        <a:t>End Oct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481819"/>
                  </a:ext>
                </a:extLst>
              </a:tr>
              <a:tr h="1382550">
                <a:tc>
                  <a:txBody>
                    <a:bodyPr/>
                    <a:lstStyle/>
                    <a:p>
                      <a:r>
                        <a:rPr lang="en-ZA" sz="3200" dirty="0"/>
                        <a:t>Major focus of Sprint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/>
                        <a:t>Learn Development tools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/>
                        <a:t>Initialise Project with basics and begin major development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/>
                        <a:t>Development of final scripts and levels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/>
                        <a:t>Finalise a publishable build of the game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316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19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D647-9E89-4442-A682-C83D582F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51785"/>
            <a:ext cx="10131425" cy="1456267"/>
          </a:xfrm>
        </p:spPr>
        <p:txBody>
          <a:bodyPr/>
          <a:lstStyle/>
          <a:p>
            <a:r>
              <a:rPr lang="en-ZA" dirty="0"/>
              <a:t>Methodology for Research Project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0876A-4356-4D13-BD4C-92B1CD18E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08052"/>
            <a:ext cx="10131425" cy="745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2400" dirty="0"/>
              <a:t>The Agile methodology – more particularly the use of timed “Sprints”</a:t>
            </a:r>
          </a:p>
          <a:p>
            <a:pPr marL="0" indent="0">
              <a:buNone/>
            </a:pPr>
            <a:endParaRPr lang="en-GB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E7CB985-2A53-4537-A926-6D807EE14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067030"/>
              </p:ext>
            </p:extLst>
          </p:nvPr>
        </p:nvGraphicFramePr>
        <p:xfrm>
          <a:off x="685801" y="2173659"/>
          <a:ext cx="10891908" cy="4095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5318">
                  <a:extLst>
                    <a:ext uri="{9D8B030D-6E8A-4147-A177-3AD203B41FA5}">
                      <a16:colId xmlns:a16="http://schemas.microsoft.com/office/drawing/2014/main" val="2544224924"/>
                    </a:ext>
                  </a:extLst>
                </a:gridCol>
                <a:gridCol w="1815318">
                  <a:extLst>
                    <a:ext uri="{9D8B030D-6E8A-4147-A177-3AD203B41FA5}">
                      <a16:colId xmlns:a16="http://schemas.microsoft.com/office/drawing/2014/main" val="1859450425"/>
                    </a:ext>
                  </a:extLst>
                </a:gridCol>
                <a:gridCol w="1815318">
                  <a:extLst>
                    <a:ext uri="{9D8B030D-6E8A-4147-A177-3AD203B41FA5}">
                      <a16:colId xmlns:a16="http://schemas.microsoft.com/office/drawing/2014/main" val="2424737762"/>
                    </a:ext>
                  </a:extLst>
                </a:gridCol>
                <a:gridCol w="1815318">
                  <a:extLst>
                    <a:ext uri="{9D8B030D-6E8A-4147-A177-3AD203B41FA5}">
                      <a16:colId xmlns:a16="http://schemas.microsoft.com/office/drawing/2014/main" val="722494049"/>
                    </a:ext>
                  </a:extLst>
                </a:gridCol>
                <a:gridCol w="1815318">
                  <a:extLst>
                    <a:ext uri="{9D8B030D-6E8A-4147-A177-3AD203B41FA5}">
                      <a16:colId xmlns:a16="http://schemas.microsoft.com/office/drawing/2014/main" val="359750954"/>
                    </a:ext>
                  </a:extLst>
                </a:gridCol>
                <a:gridCol w="1815318">
                  <a:extLst>
                    <a:ext uri="{9D8B030D-6E8A-4147-A177-3AD203B41FA5}">
                      <a16:colId xmlns:a16="http://schemas.microsoft.com/office/drawing/2014/main" val="2084258046"/>
                    </a:ext>
                  </a:extLst>
                </a:gridCol>
              </a:tblGrid>
              <a:tr h="1087702"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3200" dirty="0"/>
                        <a:t>Sprint 1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3200" dirty="0"/>
                        <a:t>Sprint 2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3200" dirty="0"/>
                        <a:t>Sprint 3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3200" dirty="0"/>
                        <a:t>Sprint 4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3200" dirty="0"/>
                        <a:t>Sprint 5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57925"/>
                  </a:ext>
                </a:extLst>
              </a:tr>
              <a:tr h="1087702">
                <a:tc>
                  <a:txBody>
                    <a:bodyPr/>
                    <a:lstStyle/>
                    <a:p>
                      <a:r>
                        <a:rPr lang="en-ZA" sz="3200" dirty="0"/>
                        <a:t>Date range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/>
                        <a:t>Feb-Mar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/>
                        <a:t>Apr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/>
                        <a:t>May-June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/>
                        <a:t>Aug-Oct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/>
                        <a:t>End Oct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481819"/>
                  </a:ext>
                </a:extLst>
              </a:tr>
              <a:tr h="1382550">
                <a:tc>
                  <a:txBody>
                    <a:bodyPr/>
                    <a:lstStyle/>
                    <a:p>
                      <a:r>
                        <a:rPr lang="en-ZA" sz="3200" dirty="0"/>
                        <a:t>Major focus of Sprint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/>
                        <a:t>Determine topic and write Research Proposal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/>
                        <a:t>Project Planning</a:t>
                      </a:r>
                    </a:p>
                    <a:p>
                      <a:pPr algn="ctr"/>
                      <a:r>
                        <a:rPr lang="en-ZA" sz="2400" dirty="0"/>
                        <a:t>(Includes Game)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/>
                        <a:t>Literature Review</a:t>
                      </a:r>
                    </a:p>
                    <a:p>
                      <a:pPr algn="ctr"/>
                      <a:r>
                        <a:rPr lang="en-ZA" sz="2400" dirty="0"/>
                        <a:t>(Excludes Game)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/>
                        <a:t>Write Article</a:t>
                      </a:r>
                    </a:p>
                    <a:p>
                      <a:pPr algn="ctr"/>
                      <a:r>
                        <a:rPr lang="en-ZA" sz="2400" dirty="0"/>
                        <a:t>(Has own smaller sub-sprints)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2400" dirty="0"/>
                        <a:t>Finalise Article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316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80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34464-6C0D-4A65-8CB5-6C13EA083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927079" cy="5265420"/>
          </a:xfrm>
        </p:spPr>
        <p:txBody>
          <a:bodyPr>
            <a:normAutofit/>
          </a:bodyPr>
          <a:lstStyle/>
          <a:p>
            <a:pPr algn="ctr"/>
            <a:r>
              <a:rPr lang="en-ZA" sz="4800" b="1" i="1" dirty="0"/>
              <a:t>Demonstrate Game Here</a:t>
            </a:r>
            <a:br>
              <a:rPr lang="en-ZA" sz="4800" b="1" i="1" dirty="0"/>
            </a:br>
            <a:r>
              <a:rPr lang="en-ZA" sz="4800" b="1" i="1" dirty="0"/>
              <a:t>+</a:t>
            </a:r>
            <a:br>
              <a:rPr lang="en-ZA" sz="4800" b="1" i="1" dirty="0"/>
            </a:br>
            <a:r>
              <a:rPr lang="en-ZA" sz="4800" b="1" i="1" dirty="0"/>
              <a:t>Show Article</a:t>
            </a:r>
            <a:endParaRPr lang="en-GB" sz="4800" b="1" i="1" dirty="0"/>
          </a:p>
        </p:txBody>
      </p:sp>
    </p:spTree>
    <p:extLst>
      <p:ext uri="{BB962C8B-B14F-4D97-AF65-F5344CB8AC3E}">
        <p14:creationId xmlns:p14="http://schemas.microsoft.com/office/powerpoint/2010/main" val="3592745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DFF4-10BD-4E60-A020-125F663C9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Knowledge gained through Project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39983-D691-48FD-9443-2F774E27E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ZA" sz="2800" dirty="0"/>
              <a:t>Software:</a:t>
            </a:r>
          </a:p>
          <a:p>
            <a:r>
              <a:rPr lang="en-GB" sz="2800" dirty="0"/>
              <a:t>Unity Engine</a:t>
            </a:r>
          </a:p>
          <a:p>
            <a:r>
              <a:rPr lang="en-GB" sz="2800" dirty="0"/>
              <a:t>Git</a:t>
            </a:r>
          </a:p>
          <a:p>
            <a:endParaRPr lang="en-GB" sz="2800" dirty="0"/>
          </a:p>
          <a:p>
            <a:pPr marL="0" indent="0">
              <a:buNone/>
            </a:pPr>
            <a:r>
              <a:rPr lang="en-GB" sz="2800" dirty="0"/>
              <a:t>Languages:</a:t>
            </a:r>
          </a:p>
          <a:p>
            <a:r>
              <a:rPr lang="en-GB" sz="2800" dirty="0"/>
              <a:t>C#</a:t>
            </a:r>
          </a:p>
          <a:p>
            <a:pPr marL="0" indent="0">
              <a:buNone/>
            </a:pPr>
            <a:r>
              <a:rPr lang="en-GB" sz="2800" dirty="0"/>
              <a:t>Game Design:</a:t>
            </a:r>
          </a:p>
          <a:p>
            <a:r>
              <a:rPr lang="en-GB" sz="2600" dirty="0"/>
              <a:t>Scripting Specific</a:t>
            </a:r>
          </a:p>
          <a:p>
            <a:r>
              <a:rPr lang="en-GB" sz="2600" dirty="0"/>
              <a:t>Level Design</a:t>
            </a:r>
          </a:p>
          <a:p>
            <a:r>
              <a:rPr lang="en-GB" sz="2600" dirty="0"/>
              <a:t>Psychology behind Game Design Choices</a:t>
            </a:r>
          </a:p>
          <a:p>
            <a:pPr marL="457200" lvl="1" indent="0">
              <a:buNone/>
            </a:pP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89637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4904-0AA3-45CB-8E7D-369B68109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B4429-672A-4131-B681-FED2E652B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3600" dirty="0"/>
              <a:t>Research Project: A set of recommendations for serious game development for different knowledge domains.</a:t>
            </a:r>
          </a:p>
          <a:p>
            <a:endParaRPr lang="en-ZA" sz="3600" dirty="0"/>
          </a:p>
          <a:p>
            <a:r>
              <a:rPr lang="en-ZA" sz="3600" dirty="0"/>
              <a:t>Game Development: A completed game.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322142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43</TotalTime>
  <Words>429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Honours Project 2021</vt:lpstr>
      <vt:lpstr>Project Topic</vt:lpstr>
      <vt:lpstr>PowerPoint Presentation</vt:lpstr>
      <vt:lpstr>The qualities of games for use in education</vt:lpstr>
      <vt:lpstr>Methodology for Game Development.</vt:lpstr>
      <vt:lpstr>Methodology for Research Project</vt:lpstr>
      <vt:lpstr>Demonstrate Game Here + Show Article</vt:lpstr>
      <vt:lpstr>Knowledge gained through Project</vt:lpstr>
      <vt:lpstr>Results</vt:lpstr>
      <vt:lpstr>Summary and Conclusion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Honours Project 2021</dc:title>
  <dc:creator>Joshua Esterhuizen</dc:creator>
  <cp:lastModifiedBy>Joshua Esterhuizen</cp:lastModifiedBy>
  <cp:revision>2</cp:revision>
  <dcterms:created xsi:type="dcterms:W3CDTF">2021-10-27T01:10:00Z</dcterms:created>
  <dcterms:modified xsi:type="dcterms:W3CDTF">2021-10-27T01:53:21Z</dcterms:modified>
</cp:coreProperties>
</file>