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2E6B2B-2CA5-4078-A135-894DB6B8BF03}">
  <a:tblStyle styleId="{BA2E6B2B-2CA5-4078-A135-894DB6B8BF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5.xml"/><Relationship Id="rId22" Type="http://schemas.openxmlformats.org/officeDocument/2006/relationships/font" Target="fonts/Nunito-italic.fntdata"/><Relationship Id="rId10" Type="http://schemas.openxmlformats.org/officeDocument/2006/relationships/slide" Target="slides/slide4.xml"/><Relationship Id="rId21" Type="http://schemas.openxmlformats.org/officeDocument/2006/relationships/font" Target="fonts/Nuni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e67b302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e67b30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today’s </a:t>
            </a:r>
            <a:r>
              <a:rPr lang="en"/>
              <a:t>presentation</a:t>
            </a:r>
            <a:r>
              <a:rPr lang="en"/>
              <a:t> where we will be taking a look at some beers and breweries out there on the market.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label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animation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imputation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f9005633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f9005633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 wanted to look at the difference between IPAS and Ales with respect to ABV and IBU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decided to create a kNN model to measure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can see the model correctly </a:t>
            </a:r>
            <a:r>
              <a:rPr lang="en"/>
              <a:t>predicted</a:t>
            </a:r>
            <a:r>
              <a:rPr lang="en"/>
              <a:t> the beer 83.3% of the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this accuracy we can be confident that the difference between Ales and IPAs can be very well defined by just a beers ABV and IBU </a:t>
            </a:r>
            <a:r>
              <a:rPr lang="en"/>
              <a:t>measurements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f90056336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f9005633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</a:t>
            </a:r>
            <a:r>
              <a:rPr lang="en"/>
              <a:t>finally</a:t>
            </a:r>
            <a:r>
              <a:rPr lang="en"/>
              <a:t> we wanted to look at the most popular styles of beer in the 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the top 5 most popular styles by count and the American IPA was by far the most popular style with a count of 424 and the next most popular style is the american pale ale with a count of 245 followed by the american amber, the american </a:t>
            </a:r>
            <a:r>
              <a:rPr lang="en"/>
              <a:t>blonde</a:t>
            </a:r>
            <a:r>
              <a:rPr lang="en"/>
              <a:t> and the american double IPA.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f90056336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f90056336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can visually see which states these top styles are coming from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clarity, the different colors represent a tie in the most common style of the top 5 beers in each state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instance we have colorado which had 40 IPAs and 40 Pale ales and we have a tie in 15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f9005633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f9005633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Thats all we have for today, thank you so much for your time!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wqould like to contact either me or MAtthew feel free to reach us at our emails shown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if you would like to take a </a:t>
            </a:r>
            <a:r>
              <a:rPr lang="en"/>
              <a:t>closer look at how we arrived at these insights please take a look at this github repository.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 thank you so much for you time.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f2687a1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f2687a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to start out we are going to be looking at how many breweries are in each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want to get some insight on the median IBU and ABV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the highest abv and IBU beers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f2687a1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f2687a1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move on, we want to address the missing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missing values we found were regarding ABV and IBU which appear to be missing at random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may be caused by the fact that neither IBU nor ABV are legally required to be on the label </a:t>
            </a:r>
            <a:r>
              <a:rPr lang="en">
                <a:solidFill>
                  <a:schemeClr val="dk1"/>
                </a:solidFill>
              </a:rPr>
              <a:t>and in </a:t>
            </a:r>
            <a:r>
              <a:rPr lang="en">
                <a:solidFill>
                  <a:schemeClr val="dk1"/>
                </a:solidFill>
              </a:rPr>
              <a:t> fact were illegal to be on the label un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til 1995 so many places may not measure these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So We decided to input the missing values with their respective means  in order to preserve the data that had ABV but no IBU and vice versa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f2687a1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f2687a1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have a bar chart with the count of breweries in each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 Virginia, South Dakota, North Dakota, and DC each only have 1 brewery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On the other hand, Colorado has 47 breweries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We also have a heatmap to more easily compare the number of breweries across states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f2687a1a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f2687a1a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can see the median ABVs and median IBUs for each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ABV has a smaller distribution here than IBU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Utah lowest ABV while DC has the highest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Wisconsin</a:t>
            </a:r>
            <a:r>
              <a:rPr lang="en"/>
              <a:t> has the </a:t>
            </a:r>
            <a:r>
              <a:rPr lang="en"/>
              <a:t>lowest</a:t>
            </a:r>
            <a:r>
              <a:rPr lang="en"/>
              <a:t> IBU and Maine has the highest IBU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3766b1c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3766b1c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this Lee Hill Series Vol 5 is the </a:t>
            </a:r>
            <a:r>
              <a:rPr lang="en"/>
              <a:t>highest ABV beer we have in this dataset with an ABV of 12.8%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comparison, the mean of all beers in the dataset is 6%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From Upslope Brewing Company in Upslope, Colorado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didn't</a:t>
            </a:r>
            <a:r>
              <a:rPr lang="en"/>
              <a:t> have an IBU in the data for this beer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3766b1c5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3766b1c5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Bitter Bitch Imperial IPA has the highest IBU </a:t>
            </a:r>
            <a:r>
              <a:rPr lang="en"/>
              <a:t>measurement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comes from Astoria Brewing in Astoria, Oregon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an ABV of 8.2% and an IBU of 138, Again for comparison the mean IBU of the dataset is 43.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f2687a1a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f2687a1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to talk a little more about ABV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can see that the mean ABV is about 6% and we have some pretty right skewed data, not many beers out there less than 4% or 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minimum is 0.1%, which in many states is </a:t>
            </a:r>
            <a:r>
              <a:rPr lang="en"/>
              <a:t>considered</a:t>
            </a:r>
            <a:r>
              <a:rPr lang="en"/>
              <a:t> alcohol free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max is 12.8% which is the </a:t>
            </a:r>
            <a:r>
              <a:rPr lang="en">
                <a:solidFill>
                  <a:schemeClr val="dk1"/>
                </a:solidFill>
              </a:rPr>
              <a:t>Lee Hill Series Vol. 5</a:t>
            </a:r>
            <a:endParaRPr sz="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f2687a1a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f2687a1a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we wanted to look at the relationship between ABV and IBU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here we have a scatter plot with a linear trendline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relationship is positive in nature and we have an R2 value of 0.27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 about 27% of the variance in one variable can be explained by </a:t>
            </a:r>
            <a:r>
              <a:rPr lang="en"/>
              <a:t>the</a:t>
            </a:r>
            <a:r>
              <a:rPr lang="en"/>
              <a:t> 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in general, beers with higher IBUs will have a </a:t>
            </a:r>
            <a:r>
              <a:rPr lang="en"/>
              <a:t>higher</a:t>
            </a:r>
            <a:r>
              <a:rPr lang="en"/>
              <a:t> ABV, although this relationship </a:t>
            </a:r>
            <a:r>
              <a:rPr lang="en"/>
              <a:t>isn't</a:t>
            </a:r>
            <a:r>
              <a:rPr lang="en"/>
              <a:t> the strongest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thats all we have for today, thank you so much for your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jturk@smu.edu" TargetMode="External"/><Relationship Id="rId4" Type="http://schemas.openxmlformats.org/officeDocument/2006/relationships/hyperlink" Target="mailto:matthewdavid@smu.edu" TargetMode="External"/><Relationship Id="rId5" Type="http://schemas.openxmlformats.org/officeDocument/2006/relationships/hyperlink" Target="https://github.com/Josh-Turk/Beer-and-Breweries-EDA" TargetMode="External"/><Relationship Id="rId6" Type="http://schemas.openxmlformats.org/officeDocument/2006/relationships/hyperlink" Target="https://www.youtube.com/watch?v=T6lSoQ4JIs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cfr.gov/current/title-27/chapter-I/subchapter-A/part-7/subpart-E/section-7.65" TargetMode="External"/><Relationship Id="rId4" Type="http://schemas.openxmlformats.org/officeDocument/2006/relationships/hyperlink" Target="https://www.ecfr.gov/current/title-27/chapter-I/subchapter-A/part-7/subpart-E/section-7.6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untappd.com/user/drdrewdown/checkin/955136617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runningmanpdx.com/products/astoriabitterbitchiipa1-6bbl" TargetMode="External"/><Relationship Id="rId6" Type="http://schemas.openxmlformats.org/officeDocument/2006/relationships/hyperlink" Target="https://untappd.com/user/kmargavio/checkin/118508342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1905450" y="1705550"/>
            <a:ext cx="53331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62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Navigating the Beer Market : Understanding the Competition</a:t>
            </a:r>
            <a:endParaRPr sz="262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2914800" y="3314325"/>
            <a:ext cx="331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Joshua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Turk and Matthew David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19150" y="453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Ales vs IPAs: Relations to ABV and IBU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700025" y="1806600"/>
            <a:ext cx="3753000" cy="15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Accuracy: 83.3%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</a:t>
            </a:r>
            <a:r>
              <a:rPr lang="en"/>
              <a:t> Accuracy over 10 iterations: 81.6%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Ale Positive Rate (Sensitivity) : 88.05%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IPA Positive Rate (Specificity): 75.00%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IBU and ABV are big in defining IPAs and Ales</a:t>
            </a:r>
            <a:endParaRPr/>
          </a:p>
        </p:txBody>
      </p:sp>
      <p:graphicFrame>
        <p:nvGraphicFramePr>
          <p:cNvPr id="194" name="Google Shape;194;p22"/>
          <p:cNvGraphicFramePr/>
          <p:nvPr/>
        </p:nvGraphicFramePr>
        <p:xfrm>
          <a:off x="4553075" y="1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{BA2E6B2B-2CA5-4078-A135-894DB6B8BF03}</a:tableStyleId>
              </a:tblPr>
              <a:tblGrid>
                <a:gridCol w="1395100"/>
                <a:gridCol w="1395100"/>
                <a:gridCol w="1395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Classifications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dk1"/>
                          </a:highlight>
                        </a:rPr>
                        <a:t>Ale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40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Styles around the U.S. 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19150" y="2102550"/>
            <a:ext cx="3860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found the top 5 most </a:t>
            </a:r>
            <a:r>
              <a:rPr lang="en"/>
              <a:t>popular</a:t>
            </a:r>
            <a:r>
              <a:rPr lang="en"/>
              <a:t> beer styles by count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American IPA was the most popular with a count of 424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decided to look at the most popular style for each state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23"/>
          <p:cNvGraphicFramePr/>
          <p:nvPr/>
        </p:nvGraphicFramePr>
        <p:xfrm>
          <a:off x="5380450" y="165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{BA2E6B2B-2CA5-4078-A135-894DB6B8BF03}</a:tableStyleId>
              </a:tblPr>
              <a:tblGrid>
                <a:gridCol w="1786425"/>
                <a:gridCol w="1499775"/>
              </a:tblGrid>
              <a:tr h="33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Style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Count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 IPA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 Pale 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 Amber / Red 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 Blonde 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 Double/ Imperial IPA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25" y="206062"/>
            <a:ext cx="5954175" cy="4731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 flipH="1">
            <a:off x="5976175" y="3810000"/>
            <a:ext cx="690600" cy="42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4"/>
          <p:cNvSpPr txBox="1"/>
          <p:nvPr/>
        </p:nvSpPr>
        <p:spPr>
          <a:xfrm>
            <a:off x="6449650" y="3409800"/>
            <a:ext cx="12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Style split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6449650" y="1940688"/>
            <a:ext cx="2170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American IPA was the most popular style in 26 states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Split favorite in 15 additional states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819150" y="1978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Contact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Josh Turk - </a:t>
            </a:r>
            <a:r>
              <a:rPr lang="en" u="sng">
                <a:solidFill>
                  <a:schemeClr val="hlink"/>
                </a:solidFill>
                <a:hlinkClick r:id="rId3"/>
              </a:rPr>
              <a:t>jturk@smu.edu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Matthew David - </a:t>
            </a:r>
            <a:r>
              <a:rPr lang="en" u="sng">
                <a:solidFill>
                  <a:schemeClr val="hlink"/>
                </a:solidFill>
                <a:hlinkClick r:id="rId4"/>
              </a:rPr>
              <a:t>matthewdavid@smu.edu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Repository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https://github.com/Josh-Turk/Beer-and-Breweries-EDA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YouTube Presentation: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https://www.youtube.com/watch?v=T6lSoQ4JIsI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69825" y="2003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Breweries in the states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Median IBU and ABV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Highest alcohol content beer and highest IBU beer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ABV distribution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Relationship between ABV and IBU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IPAs vs Ales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Most popular beer styles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 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62 missing values for ABV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1005 </a:t>
            </a:r>
            <a:r>
              <a:rPr lang="en"/>
              <a:t>missing</a:t>
            </a:r>
            <a:r>
              <a:rPr lang="en"/>
              <a:t> values for IBU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Inspection</a:t>
            </a:r>
            <a:r>
              <a:rPr lang="en"/>
              <a:t> </a:t>
            </a:r>
            <a:r>
              <a:rPr lang="en"/>
              <a:t>reveals</a:t>
            </a:r>
            <a:r>
              <a:rPr lang="en"/>
              <a:t> that data is missing randomly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decided to impute the missing data with the overall mean of ABV and IBU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Neither IBU nor ABV are </a:t>
            </a:r>
            <a:r>
              <a:rPr lang="en"/>
              <a:t>legally</a:t>
            </a:r>
            <a:r>
              <a:rPr lang="en"/>
              <a:t> required to be on the label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Source: </a:t>
            </a:r>
            <a:r>
              <a:rPr lang="en"/>
              <a:t>Code of Federal Regulations. "§ 7.65 Labeling of distilled spirits." Electronic Code of Federal Regulations, accessed February 21, 2023,</a:t>
            </a:r>
            <a:r>
              <a:rPr lang="en">
                <a:uFill>
                  <a:noFill/>
                </a:uFill>
                <a:hlinkClick r:id="rId3"/>
              </a:rPr>
              <a:t> </a:t>
            </a:r>
            <a:r>
              <a:rPr lang="en" u="sng">
                <a:hlinkClick r:id="rId4"/>
              </a:rPr>
              <a:t>https://www.ecfr.gov/current/title-27/chapter-I/subchapter-A/part-7/subpart-E/section-7.65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28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Breweries around the country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1623" l="0" r="0" t="0"/>
          <a:stretch/>
        </p:blipFill>
        <p:spPr>
          <a:xfrm>
            <a:off x="5043725" y="1362525"/>
            <a:ext cx="3794924" cy="28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50" y="1125150"/>
            <a:ext cx="4379457" cy="335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370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IBU and ABV by State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722" y="1283712"/>
            <a:ext cx="3877401" cy="29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4">
            <a:alphaModFix/>
          </a:blip>
          <a:srcRect b="891" l="0" r="0" t="0"/>
          <a:stretch/>
        </p:blipFill>
        <p:spPr>
          <a:xfrm>
            <a:off x="508975" y="1180988"/>
            <a:ext cx="4119749" cy="316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 Hill Series Vol. 5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61700" y="1995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Lee Hill Series Vol. 5</a:t>
            </a:r>
            <a:r>
              <a:rPr lang="en" sz="1400"/>
              <a:t> is the highest ABV content in the dataset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Upslope Brewing Company in Upslope, Colorado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IBU: N/A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ABV: 12.8%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150" y="1413650"/>
            <a:ext cx="2572075" cy="25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6186550" y="4130000"/>
            <a:ext cx="2394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Dauffenbach,Drew “ Lee Hill vol 5- Belgian style quadrupel Ale”</a:t>
            </a:r>
            <a:r>
              <a:rPr lang="en" sz="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https://untappd.com/user/drdrewdown/checkin/955136617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, 2018,  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accessed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February,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 21, 2023,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Bitter Bitch Imperial IPA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Bitter Bitch Imperial IPA is the bitterest beer in the dataset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From Astoria, Oregon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IBU: 138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ABV: 8.2%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475" y="1502413"/>
            <a:ext cx="2135350" cy="21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6638" y="2507525"/>
            <a:ext cx="220027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2426250" y="4559150"/>
            <a:ext cx="31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Runningman “ Astoria Bitter Bitch 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IPA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 ⅙ BBL”</a:t>
            </a:r>
            <a:r>
              <a:rPr lang="en" sz="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https://runningmanpdx.com/products/astoriabitterbitchiipa1-6bbl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Accessed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February, 21,2023.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6361425" y="3698700"/>
            <a:ext cx="204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Margavio, Keith “ Bitter Bitch Imperial IPA” </a:t>
            </a:r>
            <a:r>
              <a:rPr lang="en" sz="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https://untappd.com/user/kmargavio/checkin/1185083420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, 2022, 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Accessed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February, 21,2023.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ABV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0" l="3577" r="0" t="0"/>
          <a:stretch/>
        </p:blipFill>
        <p:spPr>
          <a:xfrm>
            <a:off x="3961450" y="1900650"/>
            <a:ext cx="4363400" cy="2131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20"/>
          <p:cNvGraphicFramePr/>
          <p:nvPr/>
        </p:nvGraphicFramePr>
        <p:xfrm>
          <a:off x="980850" y="160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{BA2E6B2B-2CA5-4078-A135-894DB6B8BF03}</a:tableStyleId>
              </a:tblPr>
              <a:tblGrid>
                <a:gridCol w="1211750"/>
                <a:gridCol w="1211750"/>
              </a:tblGrid>
              <a:tr h="4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5.977%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12.8%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507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ABV &amp; IBU 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842" l="0" r="645" t="0"/>
          <a:stretch/>
        </p:blipFill>
        <p:spPr>
          <a:xfrm>
            <a:off x="2145588" y="1221450"/>
            <a:ext cx="4852825" cy="330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2405175" y="12550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R-squared:  0.2704</a:t>
            </a:r>
            <a:endParaRPr sz="12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