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40B7F4-263A-4A06-A948-A1D170077641}">
  <a:tblStyle styleId="{BB40B7F4-263A-4A06-A948-A1D1700776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thank you for watching my presentation, my name is josh turk and today we will be talking about attrition and the factors that influence it in Fortune 100 companies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877b0aa5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877b0aa5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start off with Im going to give a quick overview of the data that was used for this analysis. Next we want to take a closer look at which jobs roles are seeing the most attrition. Then we want to take a look at job satisfaction scores. From there we will look at payment and build a model to predict monthly salary as best we can. And then finally we will be building a model to predict attrition.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877b0aa5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877b0aa5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each job role and the percentage of people leaving within that job role. Our top attrition rate is going to be sales representatives with </a:t>
            </a:r>
            <a:r>
              <a:rPr lang="en"/>
              <a:t>around</a:t>
            </a:r>
            <a:r>
              <a:rPr lang="en"/>
              <a:t> 45% attrition, about double that of the next highest attrition rate in Human Resources. At the bottom we have the directors and managers which lines up with expectation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877b0aa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877b0aa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want to take a look at job satisfaction. Here we can see the distribution of job satisfaction scores, </a:t>
            </a:r>
            <a:r>
              <a:rPr lang="en"/>
              <a:t>separated</a:t>
            </a:r>
            <a:r>
              <a:rPr lang="en"/>
              <a:t> by whether or not the person was lost to attrition. Those that stayed have a more left skewed distribution with a majority responding with 3s and 4s. Underneath that we can see that those that left the company have a much flatter distribution. To be certain, we ran a two </a:t>
            </a:r>
            <a:r>
              <a:rPr lang="en"/>
              <a:t>sample</a:t>
            </a:r>
            <a:r>
              <a:rPr lang="en"/>
              <a:t> t-test and came to the conclusion that the mean job satisfaction scores for those that left are lower than the scores of those who stayed. If you are interested in a more detailed analysis please see the rmarkdown file linked at the end of the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877b0aa5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877b0aa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created a linear regression model to predict monthly income. Our best model used JobLevel, TotalWorkingYears, JobRole, and an interaction term for JobLevel and JobRole to allow for different relationships with each job role. This model gave us an adjusted r^2 of 0.953, </a:t>
            </a:r>
            <a:r>
              <a:rPr lang="en"/>
              <a:t>meaning we are explaining about 95% of the variation in monthly income with our chosen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8870c49a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8870c49a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count of attrition from the original data. </a:t>
            </a:r>
            <a:r>
              <a:rPr lang="en"/>
              <a:t>Because</a:t>
            </a:r>
            <a:r>
              <a:rPr lang="en"/>
              <a:t> these outcomes are so </a:t>
            </a:r>
            <a:r>
              <a:rPr lang="en"/>
              <a:t>imbalanced, we have decided to upsample the data which means randomly duplicating observations that have yes for attrition. This will make it so we can get a balanced sensitivity and specificity. However we will proceed with some caution as doing this can lead to an overfitted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e32ebee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e32ebee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our predictive model for </a:t>
            </a:r>
            <a:r>
              <a:rPr lang="en"/>
              <a:t>attrition</a:t>
            </a:r>
            <a:r>
              <a:rPr lang="en"/>
              <a:t>. We created a kNN model with upsampled data to create a balanced dataset. Using 29 predictor variables, we can correctly guess whether an employee will leave due to attrition about 65% of the time and our sensitivity and specificity are well balanced. While this accuracy may seem low, it does allow you to focus your time and efforts on specific employees that are likely to be lost due to attrition.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e32ebee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e32ebee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brings us to the end of this presentation, thank you for your time and I hope i was able to provide some useful information. Please email me any questions you might have and for a more detailed analysis please see my github page linked here. https://youtu.be/b8qVZO8sTnY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mailto:jturk@smu.edu" TargetMode="External"/><Relationship Id="rId4" Type="http://schemas.openxmlformats.org/officeDocument/2006/relationships/hyperlink" Target="https://josh-turk.github.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Attrition in Fortune 100 </a:t>
            </a:r>
            <a:r>
              <a:rPr lang="en"/>
              <a:t>Companies</a:t>
            </a:r>
            <a:r>
              <a:rPr lang="en"/>
              <a:t>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Joshua Turk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In what jobs are we seeing attrition?</a:t>
            </a:r>
            <a:endParaRPr/>
          </a:p>
          <a:p>
            <a:pPr indent="-342900" lvl="0" marL="457200" rtl="0" algn="l">
              <a:spcBef>
                <a:spcPts val="0"/>
              </a:spcBef>
              <a:spcAft>
                <a:spcPts val="0"/>
              </a:spcAft>
              <a:buSzPts val="1800"/>
              <a:buChar char="●"/>
            </a:pPr>
            <a:r>
              <a:rPr lang="en"/>
              <a:t>Is job satisfaction a factor in attrition?</a:t>
            </a:r>
            <a:endParaRPr/>
          </a:p>
          <a:p>
            <a:pPr indent="-342900" lvl="0" marL="457200" rtl="0" algn="l">
              <a:spcBef>
                <a:spcPts val="0"/>
              </a:spcBef>
              <a:spcAft>
                <a:spcPts val="0"/>
              </a:spcAft>
              <a:buSzPts val="1800"/>
              <a:buChar char="●"/>
            </a:pPr>
            <a:r>
              <a:rPr lang="en"/>
              <a:t>How can we best predict monthly income and does this relate to attrition?</a:t>
            </a:r>
            <a:endParaRPr/>
          </a:p>
          <a:p>
            <a:pPr indent="-342900" lvl="0" marL="457200" rtl="0" algn="l">
              <a:spcBef>
                <a:spcPts val="0"/>
              </a:spcBef>
              <a:spcAft>
                <a:spcPts val="0"/>
              </a:spcAft>
              <a:buSzPts val="1800"/>
              <a:buChar char="●"/>
            </a:pPr>
            <a:r>
              <a:rPr lang="en"/>
              <a:t>How can we best predict attrition?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630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Attrition by Job Role</a:t>
            </a:r>
            <a:endParaRPr/>
          </a:p>
        </p:txBody>
      </p:sp>
      <p:pic>
        <p:nvPicPr>
          <p:cNvPr id="98" name="Google Shape;98;p15"/>
          <p:cNvPicPr preferRelativeResize="0"/>
          <p:nvPr/>
        </p:nvPicPr>
        <p:blipFill>
          <a:blip r:embed="rId3">
            <a:alphaModFix/>
          </a:blip>
          <a:stretch>
            <a:fillRect/>
          </a:stretch>
        </p:blipFill>
        <p:spPr>
          <a:xfrm>
            <a:off x="490250" y="1266775"/>
            <a:ext cx="5758640" cy="3681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Satisfaction</a:t>
            </a:r>
            <a:endParaRPr/>
          </a:p>
        </p:txBody>
      </p:sp>
      <p:pic>
        <p:nvPicPr>
          <p:cNvPr id="104" name="Google Shape;104;p16"/>
          <p:cNvPicPr preferRelativeResize="0"/>
          <p:nvPr/>
        </p:nvPicPr>
        <p:blipFill>
          <a:blip r:embed="rId3">
            <a:alphaModFix/>
          </a:blip>
          <a:stretch>
            <a:fillRect/>
          </a:stretch>
        </p:blipFill>
        <p:spPr>
          <a:xfrm>
            <a:off x="152954" y="1115575"/>
            <a:ext cx="5935750" cy="3443275"/>
          </a:xfrm>
          <a:prstGeom prst="rect">
            <a:avLst/>
          </a:prstGeom>
          <a:noFill/>
          <a:ln>
            <a:noFill/>
          </a:ln>
        </p:spPr>
      </p:pic>
      <p:sp>
        <p:nvSpPr>
          <p:cNvPr id="105" name="Google Shape;105;p16"/>
          <p:cNvSpPr txBox="1"/>
          <p:nvPr/>
        </p:nvSpPr>
        <p:spPr>
          <a:xfrm>
            <a:off x="6357950" y="1725150"/>
            <a:ext cx="257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With a p-value of 0.001497, there is enough evidence to suggest that the mean job satisfaction scores for those that left the company are different than those that stayed.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Income - Prediction and Attrition</a:t>
            </a:r>
            <a:endParaRPr/>
          </a:p>
        </p:txBody>
      </p:sp>
      <p:sp>
        <p:nvSpPr>
          <p:cNvPr id="111" name="Google Shape;111;p17"/>
          <p:cNvSpPr txBox="1"/>
          <p:nvPr>
            <p:ph idx="1" type="body"/>
          </p:nvPr>
        </p:nvSpPr>
        <p:spPr>
          <a:xfrm>
            <a:off x="311700" y="1229875"/>
            <a:ext cx="2717400" cy="3339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00">
                <a:latin typeface="Times New Roman"/>
                <a:ea typeface="Times New Roman"/>
                <a:cs typeface="Times New Roman"/>
                <a:sym typeface="Times New Roman"/>
              </a:rPr>
              <a:t>R^2 = 0.954</a:t>
            </a:r>
            <a:endParaRPr sz="1400">
              <a:latin typeface="Times New Roman"/>
              <a:ea typeface="Times New Roman"/>
              <a:cs typeface="Times New Roman"/>
              <a:sym typeface="Times New Roman"/>
            </a:endParaRPr>
          </a:p>
          <a:p>
            <a:pPr indent="0" lvl="0" marL="0" rtl="0" algn="l">
              <a:lnSpc>
                <a:spcPct val="105000"/>
              </a:lnSpc>
              <a:spcBef>
                <a:spcPts val="1200"/>
              </a:spcBef>
              <a:spcAft>
                <a:spcPts val="0"/>
              </a:spcAft>
              <a:buSzPts val="852"/>
              <a:buNone/>
            </a:pPr>
            <a:r>
              <a:rPr lang="en" sz="1400">
                <a:latin typeface="Times New Roman"/>
                <a:ea typeface="Times New Roman"/>
                <a:cs typeface="Times New Roman"/>
                <a:sym typeface="Times New Roman"/>
              </a:rPr>
              <a:t>Adj. R^2 = 0.953</a:t>
            </a:r>
            <a:endParaRPr sz="1400">
              <a:latin typeface="Times New Roman"/>
              <a:ea typeface="Times New Roman"/>
              <a:cs typeface="Times New Roman"/>
              <a:sym typeface="Times New Roman"/>
            </a:endParaRPr>
          </a:p>
          <a:p>
            <a:pPr indent="0" lvl="0" marL="0" rtl="0" algn="l">
              <a:lnSpc>
                <a:spcPct val="105000"/>
              </a:lnSpc>
              <a:spcBef>
                <a:spcPts val="1200"/>
              </a:spcBef>
              <a:spcAft>
                <a:spcPts val="0"/>
              </a:spcAft>
              <a:buSzPts val="852"/>
              <a:buNone/>
            </a:pPr>
            <a:r>
              <a:rPr lang="en" sz="1400">
                <a:latin typeface="Times New Roman"/>
                <a:ea typeface="Times New Roman"/>
                <a:cs typeface="Times New Roman"/>
                <a:sym typeface="Times New Roman"/>
              </a:rPr>
              <a:t>RMSE = 985.4127</a:t>
            </a:r>
            <a:endParaRPr sz="1400">
              <a:latin typeface="Times New Roman"/>
              <a:ea typeface="Times New Roman"/>
              <a:cs typeface="Times New Roman"/>
              <a:sym typeface="Times New Roman"/>
            </a:endParaRPr>
          </a:p>
          <a:p>
            <a:pPr indent="0" lvl="0" marL="0" rtl="0" algn="l">
              <a:lnSpc>
                <a:spcPct val="105000"/>
              </a:lnSpc>
              <a:spcBef>
                <a:spcPts val="1200"/>
              </a:spcBef>
              <a:spcAft>
                <a:spcPts val="0"/>
              </a:spcAft>
              <a:buSzPts val="852"/>
              <a:buNone/>
            </a:pPr>
            <a:r>
              <a:rPr lang="en" sz="1400">
                <a:latin typeface="Times New Roman"/>
                <a:ea typeface="Times New Roman"/>
                <a:cs typeface="Times New Roman"/>
                <a:sym typeface="Times New Roman"/>
              </a:rPr>
              <a:t>With a p-value less than 0.0001, there is strong evidence to suggest that the mean monthly income of those that left the company is less than that of those that stayed. We are 95% certain that this difference is between</a:t>
            </a:r>
            <a:r>
              <a:rPr lang="en" sz="1400">
                <a:latin typeface="Times New Roman"/>
                <a:ea typeface="Times New Roman"/>
                <a:cs typeface="Times New Roman"/>
                <a:sym typeface="Times New Roman"/>
              </a:rPr>
              <a:t> -2654.047  and -1220.382.</a:t>
            </a:r>
            <a:endParaRPr sz="1400">
              <a:solidFill>
                <a:srgbClr val="C5C8C6"/>
              </a:solidFill>
              <a:highlight>
                <a:srgbClr val="263238"/>
              </a:highlight>
              <a:latin typeface="Times New Roman"/>
              <a:ea typeface="Times New Roman"/>
              <a:cs typeface="Times New Roman"/>
              <a:sym typeface="Times New Roman"/>
            </a:endParaRPr>
          </a:p>
          <a:p>
            <a:pPr indent="0" lvl="0" marL="0" rtl="0" algn="l">
              <a:lnSpc>
                <a:spcPct val="105000"/>
              </a:lnSpc>
              <a:spcBef>
                <a:spcPts val="1200"/>
              </a:spcBef>
              <a:spcAft>
                <a:spcPts val="1200"/>
              </a:spcAft>
              <a:buSzPts val="852"/>
              <a:buNone/>
            </a:pPr>
            <a:r>
              <a:t/>
            </a:r>
            <a:endParaRPr sz="1400">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3456251" y="1031879"/>
            <a:ext cx="5476077" cy="3079746"/>
          </a:xfrm>
          <a:prstGeom prst="rect">
            <a:avLst/>
          </a:prstGeom>
          <a:noFill/>
          <a:ln>
            <a:noFill/>
          </a:ln>
        </p:spPr>
      </p:pic>
      <p:pic>
        <p:nvPicPr>
          <p:cNvPr id="113" name="Google Shape;113;p17"/>
          <p:cNvPicPr preferRelativeResize="0"/>
          <p:nvPr/>
        </p:nvPicPr>
        <p:blipFill>
          <a:blip r:embed="rId4">
            <a:alphaModFix/>
          </a:blip>
          <a:stretch>
            <a:fillRect/>
          </a:stretch>
        </p:blipFill>
        <p:spPr>
          <a:xfrm>
            <a:off x="3456250" y="4111625"/>
            <a:ext cx="5476076" cy="700300"/>
          </a:xfrm>
          <a:prstGeom prst="rect">
            <a:avLst/>
          </a:prstGeom>
          <a:noFill/>
          <a:ln>
            <a:noFill/>
          </a:ln>
        </p:spPr>
      </p:pic>
      <p:pic>
        <p:nvPicPr>
          <p:cNvPr id="114" name="Google Shape;114;p17"/>
          <p:cNvPicPr preferRelativeResize="0"/>
          <p:nvPr/>
        </p:nvPicPr>
        <p:blipFill>
          <a:blip r:embed="rId5">
            <a:alphaModFix/>
          </a:blip>
          <a:stretch>
            <a:fillRect/>
          </a:stretch>
        </p:blipFill>
        <p:spPr>
          <a:xfrm>
            <a:off x="148125" y="4401150"/>
            <a:ext cx="3044525" cy="41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Attrition Model - Data</a:t>
            </a:r>
            <a:endParaRPr/>
          </a:p>
        </p:txBody>
      </p:sp>
      <p:sp>
        <p:nvSpPr>
          <p:cNvPr id="120" name="Google Shape;120;p18"/>
          <p:cNvSpPr txBox="1"/>
          <p:nvPr>
            <p:ph idx="1" type="body"/>
          </p:nvPr>
        </p:nvSpPr>
        <p:spPr>
          <a:xfrm>
            <a:off x="5057775" y="1229875"/>
            <a:ext cx="3774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Unbalanced Data</a:t>
            </a:r>
            <a:endParaRPr/>
          </a:p>
          <a:p>
            <a:pPr indent="-342900" lvl="0" marL="457200" rtl="0" algn="l">
              <a:spcBef>
                <a:spcPts val="0"/>
              </a:spcBef>
              <a:spcAft>
                <a:spcPts val="0"/>
              </a:spcAft>
              <a:buSzPts val="1800"/>
              <a:buChar char="●"/>
            </a:pPr>
            <a:r>
              <a:rPr lang="en"/>
              <a:t>Upsampling to preserve observations</a:t>
            </a:r>
            <a:endParaRPr/>
          </a:p>
          <a:p>
            <a:pPr indent="-317500" lvl="1" marL="914400" rtl="0" algn="l">
              <a:spcBef>
                <a:spcPts val="0"/>
              </a:spcBef>
              <a:spcAft>
                <a:spcPts val="0"/>
              </a:spcAft>
              <a:buSzPts val="1400"/>
              <a:buChar char="○"/>
            </a:pPr>
            <a:r>
              <a:rPr lang="en"/>
              <a:t>Caution: can lead to overfitting</a:t>
            </a:r>
            <a:endParaRPr/>
          </a:p>
        </p:txBody>
      </p:sp>
      <p:pic>
        <p:nvPicPr>
          <p:cNvPr id="121" name="Google Shape;121;p18"/>
          <p:cNvPicPr preferRelativeResize="0"/>
          <p:nvPr/>
        </p:nvPicPr>
        <p:blipFill>
          <a:blip r:embed="rId3">
            <a:alphaModFix/>
          </a:blip>
          <a:stretch>
            <a:fillRect/>
          </a:stretch>
        </p:blipFill>
        <p:spPr>
          <a:xfrm>
            <a:off x="311704" y="1229875"/>
            <a:ext cx="4363301" cy="311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Attrition Model</a:t>
            </a:r>
            <a:endParaRPr/>
          </a:p>
        </p:txBody>
      </p:sp>
      <p:sp>
        <p:nvSpPr>
          <p:cNvPr id="127" name="Google Shape;127;p19"/>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Type: kNN</a:t>
            </a:r>
            <a:endParaRPr/>
          </a:p>
          <a:p>
            <a:pPr indent="-342900" lvl="0" marL="457200" rtl="0" algn="l">
              <a:spcBef>
                <a:spcPts val="0"/>
              </a:spcBef>
              <a:spcAft>
                <a:spcPts val="0"/>
              </a:spcAft>
              <a:buSzPts val="1800"/>
              <a:buChar char="●"/>
            </a:pPr>
            <a:r>
              <a:rPr lang="en"/>
              <a:t>Accuracy = 0.6514</a:t>
            </a:r>
            <a:endParaRPr/>
          </a:p>
          <a:p>
            <a:pPr indent="-342900" lvl="0" marL="457200" rtl="0" algn="l">
              <a:spcBef>
                <a:spcPts val="0"/>
              </a:spcBef>
              <a:spcAft>
                <a:spcPts val="0"/>
              </a:spcAft>
              <a:buSzPts val="1800"/>
              <a:buChar char="●"/>
            </a:pPr>
            <a:r>
              <a:rPr lang="en"/>
              <a:t>Sensitivity = 0.6508</a:t>
            </a:r>
            <a:endParaRPr/>
          </a:p>
          <a:p>
            <a:pPr indent="-342900" lvl="0" marL="457200" rtl="0" algn="l">
              <a:spcBef>
                <a:spcPts val="0"/>
              </a:spcBef>
              <a:spcAft>
                <a:spcPts val="0"/>
              </a:spcAft>
              <a:buSzPts val="1800"/>
              <a:buChar char="●"/>
            </a:pPr>
            <a:r>
              <a:rPr lang="en"/>
              <a:t>Specificity = 0.6552</a:t>
            </a:r>
            <a:endParaRPr/>
          </a:p>
          <a:p>
            <a:pPr indent="-342900" lvl="0" marL="457200" rtl="0" algn="l">
              <a:spcBef>
                <a:spcPts val="0"/>
              </a:spcBef>
              <a:spcAft>
                <a:spcPts val="0"/>
              </a:spcAft>
              <a:buSzPts val="1800"/>
              <a:buChar char="●"/>
            </a:pPr>
            <a:r>
              <a:rPr lang="en"/>
              <a:t>Predictors Used: 29</a:t>
            </a:r>
            <a:endParaRPr/>
          </a:p>
        </p:txBody>
      </p:sp>
      <p:graphicFrame>
        <p:nvGraphicFramePr>
          <p:cNvPr id="128" name="Google Shape;128;p19"/>
          <p:cNvGraphicFramePr/>
          <p:nvPr/>
        </p:nvGraphicFramePr>
        <p:xfrm>
          <a:off x="4750875" y="1017800"/>
          <a:ext cx="3000000" cy="3000000"/>
        </p:xfrm>
        <a:graphic>
          <a:graphicData uri="http://schemas.openxmlformats.org/drawingml/2006/table">
            <a:tbl>
              <a:tblPr>
                <a:noFill/>
                <a:tableStyleId>{BB40B7F4-263A-4A06-A948-A1D170077641}</a:tableStyleId>
              </a:tblPr>
              <a:tblGrid>
                <a:gridCol w="1360475"/>
                <a:gridCol w="1360475"/>
                <a:gridCol w="13604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96200">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123</a:t>
                      </a:r>
                      <a:endParaRPr sz="1000">
                        <a:solidFill>
                          <a:srgbClr val="C5C8C6"/>
                        </a:solidFill>
                        <a:highlight>
                          <a:srgbClr val="263238"/>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10</a:t>
                      </a:r>
                      <a:endParaRPr/>
                    </a:p>
                  </a:txBody>
                  <a:tcPr marT="91425" marB="91425" marR="91425" marL="91425">
                    <a:solidFill>
                      <a:srgbClr val="FF0000"/>
                    </a:solidFill>
                  </a:tcPr>
                </a:tc>
              </a:tr>
              <a:tr h="396200">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
                        <a:t>19</a:t>
                      </a:r>
                      <a:endParaRPr/>
                    </a:p>
                  </a:txBody>
                  <a:tcPr marT="91425" marB="91425" marR="91425" marL="91425">
                    <a:solidFill>
                      <a:srgbClr val="00FF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34" name="Google Shape;134;p20"/>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u="sng">
                <a:solidFill>
                  <a:schemeClr val="hlink"/>
                </a:solidFill>
                <a:hlinkClick r:id="rId3"/>
              </a:rPr>
              <a:t>jturk@smu.edu</a:t>
            </a:r>
            <a:endParaRPr/>
          </a:p>
          <a:p>
            <a:pPr indent="-342900" lvl="0" marL="457200" rtl="0" algn="ctr">
              <a:spcBef>
                <a:spcPts val="0"/>
              </a:spcBef>
              <a:spcAft>
                <a:spcPts val="0"/>
              </a:spcAft>
              <a:buSzPts val="1800"/>
              <a:buChar char="●"/>
            </a:pPr>
            <a:r>
              <a:rPr lang="en" u="sng">
                <a:solidFill>
                  <a:schemeClr val="hlink"/>
                </a:solidFill>
                <a:hlinkClick r:id="rId4"/>
              </a:rPr>
              <a:t>https://josh-turk.github.io/</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